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8" r:id="rId3"/>
    <p:sldId id="298" r:id="rId4"/>
    <p:sldId id="259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84" r:id="rId19"/>
    <p:sldId id="277" r:id="rId20"/>
    <p:sldId id="268" r:id="rId21"/>
    <p:sldId id="266" r:id="rId22"/>
    <p:sldId id="278" r:id="rId23"/>
  </p:sldIdLst>
  <p:sldSz cx="9144000" cy="5143500" type="screen16x9"/>
  <p:notesSz cx="6858000" cy="9144000"/>
  <p:embeddedFontLst>
    <p:embeddedFont>
      <p:font typeface="Poppins" panose="020B0604020202020204" charset="0"/>
      <p:regular r:id="rId25"/>
      <p:bold r:id="rId26"/>
      <p:italic r:id="rId27"/>
      <p:boldItalic r:id="rId28"/>
    </p:embeddedFont>
    <p:embeddedFont>
      <p:font typeface="Montserrat Light" panose="020B0604020202020204" charset="0"/>
      <p:regular r:id="rId29"/>
      <p:bold r:id="rId30"/>
      <p:italic r:id="rId31"/>
      <p:boldItalic r:id="rId32"/>
    </p:embeddedFont>
    <p:embeddedFont>
      <p:font typeface="Montserrat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FE00"/>
    <a:srgbClr val="CCCC00"/>
    <a:srgbClr val="F5B26F"/>
    <a:srgbClr val="8A8AFE"/>
    <a:srgbClr val="EBFFE1"/>
    <a:srgbClr val="99FF66"/>
    <a:srgbClr val="DEFFCD"/>
    <a:srgbClr val="D3C3E3"/>
    <a:srgbClr val="B69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82AF2F-47CF-4D6E-B3C5-2B2DF7538F7C}">
  <a:tblStyle styleId="{EF82AF2F-47CF-4D6E-B3C5-2B2DF7538F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278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632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492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784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292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668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1806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40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602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8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81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20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28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07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3885451" y="153544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n-US" dirty="0"/>
              <a:t>he World’s Life Expectancy</a:t>
            </a:r>
            <a:endParaRPr dirty="0"/>
          </a:p>
        </p:txBody>
      </p:sp>
      <p:sp>
        <p:nvSpPr>
          <p:cNvPr id="3" name="Google Shape;326;p14"/>
          <p:cNvSpPr txBox="1">
            <a:spLocks/>
          </p:cNvSpPr>
          <p:nvPr/>
        </p:nvSpPr>
        <p:spPr>
          <a:xfrm>
            <a:off x="152063" y="1742774"/>
            <a:ext cx="7975938" cy="304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01600" indent="0">
              <a:buNone/>
            </a:pPr>
            <a:r>
              <a:rPr lang="en-US" b="1" dirty="0"/>
              <a:t>Hypothesis: </a:t>
            </a:r>
            <a:r>
              <a:rPr lang="en-US" dirty="0"/>
              <a:t>Life Expectancy of different countries is affected by variables such as: Pollution (CO2 emissions), GDP/person, % below Poverty line, Crime Index of the country, Healthcare Index of the country and Child Deaths per </a:t>
            </a:r>
            <a:r>
              <a:rPr lang="en-US" dirty="0" smtClean="0"/>
              <a:t>1000.</a:t>
            </a: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101600" indent="0">
              <a:buNone/>
            </a:pPr>
            <a:r>
              <a:rPr lang="en-US" b="1" dirty="0" smtClean="0"/>
              <a:t>Null </a:t>
            </a:r>
            <a:r>
              <a:rPr lang="en-US" b="1" dirty="0"/>
              <a:t>Hypothesis: </a:t>
            </a:r>
            <a:r>
              <a:rPr lang="en-US" dirty="0"/>
              <a:t>There is no correlation between Life  Expectancy and each independent variable.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3C3E3"/>
            </a:gs>
            <a:gs pos="44000">
              <a:schemeClr val="lt2"/>
            </a:gs>
            <a:gs pos="72000">
              <a:schemeClr val="lt2"/>
            </a:gs>
            <a:gs pos="100000">
              <a:srgbClr val="7030A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4.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 TO ELECTRICITY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Access to electricity (% of population)</a:t>
            </a:r>
          </a:p>
        </p:txBody>
      </p:sp>
    </p:spTree>
    <p:extLst>
      <p:ext uri="{BB962C8B-B14F-4D97-AF65-F5344CB8AC3E}">
        <p14:creationId xmlns:p14="http://schemas.microsoft.com/office/powerpoint/2010/main" val="24347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3C3E3"/>
            </a:gs>
            <a:gs pos="62000">
              <a:srgbClr val="CCD4EB"/>
            </a:gs>
            <a:gs pos="100000">
              <a:srgbClr val="7030A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Access to Electricity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0.916260309976558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7.03855446679479E-14</a:t>
            </a:r>
          </a:p>
          <a:p>
            <a:pPr marL="228600" indent="-228600"/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F90A4F-7994-4F07-9FFD-0983F810F0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7" t="6879" r="5765" b="10002"/>
          <a:stretch/>
        </p:blipFill>
        <p:spPr>
          <a:xfrm>
            <a:off x="2681942" y="680475"/>
            <a:ext cx="5881381" cy="308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FFE1"/>
            </a:gs>
            <a:gs pos="44000">
              <a:schemeClr val="lt2"/>
            </a:gs>
            <a:gs pos="72000">
              <a:schemeClr val="lt2"/>
            </a:gs>
            <a:gs pos="100000">
              <a:srgbClr val="99FF66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5.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AVERAGE GDP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Gross Domestic Product (current US$)</a:t>
            </a:r>
          </a:p>
        </p:txBody>
      </p:sp>
    </p:spTree>
    <p:extLst>
      <p:ext uri="{BB962C8B-B14F-4D97-AF65-F5344CB8AC3E}">
        <p14:creationId xmlns:p14="http://schemas.microsoft.com/office/powerpoint/2010/main" val="40555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FFE1"/>
            </a:gs>
            <a:gs pos="82000">
              <a:srgbClr val="CCD4EB"/>
            </a:gs>
            <a:gs pos="100000">
              <a:srgbClr val="99FF66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GDP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0.954891955107018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5.06843130319356E-19</a:t>
            </a:r>
          </a:p>
          <a:p>
            <a:pPr marL="228600" indent="-228600"/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67BDF-1F2D-401F-B30B-C8927F9D0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9" t="6879" r="6277" b="10002"/>
          <a:stretch/>
        </p:blipFill>
        <p:spPr>
          <a:xfrm>
            <a:off x="2663673" y="680474"/>
            <a:ext cx="5906324" cy="309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A8AFE"/>
            </a:gs>
            <a:gs pos="23000">
              <a:schemeClr val="lt2"/>
            </a:gs>
            <a:gs pos="72000">
              <a:schemeClr val="lt2"/>
            </a:gs>
            <a:gs pos="100000">
              <a:srgbClr val="8A8AFE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6.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AVERAGE POLLUTION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CO2 emissions (metric tons per capita)</a:t>
            </a:r>
          </a:p>
        </p:txBody>
      </p:sp>
    </p:spTree>
    <p:extLst>
      <p:ext uri="{BB962C8B-B14F-4D97-AF65-F5344CB8AC3E}">
        <p14:creationId xmlns:p14="http://schemas.microsoft.com/office/powerpoint/2010/main" val="4680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49000">
              <a:srgbClr val="CCD4EB"/>
            </a:gs>
            <a:gs pos="100000">
              <a:srgbClr val="8A8AFE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CO2 Emissions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0.843862840857235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9.44890708619281E-11</a:t>
            </a:r>
          </a:p>
          <a:p>
            <a:pPr marL="228600" indent="-228600"/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D2F0B-D3D5-43F5-A436-2B35DECB1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7" t="6879" r="5109" b="10002"/>
          <a:stretch/>
        </p:blipFill>
        <p:spPr>
          <a:xfrm>
            <a:off x="2685903" y="687149"/>
            <a:ext cx="5874084" cy="30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F5B26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7.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UNDERNOURISHED POPULATION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Undernourished (% of population)</a:t>
            </a:r>
          </a:p>
        </p:txBody>
      </p:sp>
    </p:spTree>
    <p:extLst>
      <p:ext uri="{BB962C8B-B14F-4D97-AF65-F5344CB8AC3E}">
        <p14:creationId xmlns:p14="http://schemas.microsoft.com/office/powerpoint/2010/main" val="3899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rgbClr val="F5B26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Undernourished 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0.953909647678448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1.96225905836121E-11</a:t>
            </a:r>
          </a:p>
          <a:p>
            <a:pPr marL="228600" indent="-228600"/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B58EC-C9D5-4D99-98EB-1266591855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83" t="6879" r="5621" b="10002"/>
          <a:stretch/>
        </p:blipFill>
        <p:spPr>
          <a:xfrm>
            <a:off x="2665360" y="680475"/>
            <a:ext cx="5911312" cy="308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FFC0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8.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UNEMPLOYMENT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Percentage of total labor force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4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rgbClr val="FFC0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Unemployment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0.014868609089310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0.536492571800191000</a:t>
            </a:r>
          </a:p>
          <a:p>
            <a:pPr marL="228600" indent="-228600"/>
            <a:endParaRPr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9628C-EC80-4434-A320-431B62416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435" y="690563"/>
            <a:ext cx="5860396" cy="3074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HELLO!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326" name="Google Shape;326;p1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Group Members: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Tyler </a:t>
            </a:r>
            <a:r>
              <a:rPr lang="en-US" dirty="0" err="1"/>
              <a:t>Fasulo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Luan </a:t>
            </a:r>
            <a:r>
              <a:rPr lang="en-US" dirty="0" err="1"/>
              <a:t>Hajnaj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Paul Wolanski</a:t>
            </a:r>
          </a:p>
        </p:txBody>
      </p:sp>
      <p:pic>
        <p:nvPicPr>
          <p:cNvPr id="327" name="Google Shape;327;p14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373" y="688148"/>
            <a:ext cx="2055900" cy="2055900"/>
          </a:xfrm>
          <a:prstGeom prst="rect">
            <a:avLst/>
          </a:prstGeom>
          <a:noFill/>
          <a:ln>
            <a:noFill/>
          </a:ln>
          <a:effectLst>
            <a:outerShdw blurRad="171450" dist="57150" dir="5400000" algn="bl" rotWithShape="0">
              <a:schemeClr val="dk1">
                <a:alpha val="19000"/>
              </a:schemeClr>
            </a:outerShdw>
          </a:effectLst>
        </p:spPr>
      </p:pic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graphicFrame>
        <p:nvGraphicFramePr>
          <p:cNvPr id="428" name="Google Shape;428;p24"/>
          <p:cNvGraphicFramePr/>
          <p:nvPr>
            <p:extLst>
              <p:ext uri="{D42A27DB-BD31-4B8C-83A1-F6EECF244321}">
                <p14:modId xmlns:p14="http://schemas.microsoft.com/office/powerpoint/2010/main" val="2149049741"/>
              </p:ext>
            </p:extLst>
          </p:nvPr>
        </p:nvGraphicFramePr>
        <p:xfrm>
          <a:off x="420491" y="981075"/>
          <a:ext cx="7913524" cy="3813175"/>
        </p:xfrm>
        <a:graphic>
          <a:graphicData uri="http://schemas.openxmlformats.org/drawingml/2006/table">
            <a:tbl>
              <a:tblPr>
                <a:noFill/>
                <a:tableStyleId>{EF82AF2F-47CF-4D6E-B3C5-2B2DF7538F7C}</a:tableStyleId>
              </a:tblPr>
              <a:tblGrid>
                <a:gridCol w="288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R-Squared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Deaths under 5 years old (millions)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0.996459814288680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2.12976706389872E-33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0427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 rate, crude (per 1,000 people)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0.988680085628955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7.80789625003750E-27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88841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GDP (current US$)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0.954891955107018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5.06843130319356E-19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8278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Undernourished (% of population)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0.953909647678448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1.96225905836121E-11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333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 rate, crude (per 1,000 people)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0.916443022728935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1.56169928862533E-15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027949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 to electricity (% of population)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0.916260309976558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7.03855446679479E-14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 emissions (metric tons per capita)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0.843862840857235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9.44890708619281E-11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Unemployment, total (% of total labor force)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0.014868609089310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0.536492571800191000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9" name="Google Shape;429;p2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657225" y="858073"/>
            <a:ext cx="7966168" cy="8681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chemeClr val="lt1"/>
                </a:solidFill>
              </a:rPr>
              <a:t>WHAT ARE THE MAIN FACTORS IN OUR CURRENT GROWTH OF WORLD LIFE EXPECTANCY</a:t>
            </a:r>
            <a:r>
              <a:rPr lang="en" sz="2400" b="0" dirty="0">
                <a:solidFill>
                  <a:schemeClr val="lt1"/>
                </a:solidFill>
              </a:rPr>
              <a:t>?</a:t>
            </a:r>
            <a:br>
              <a:rPr lang="en" sz="2400" b="0" dirty="0">
                <a:solidFill>
                  <a:schemeClr val="lt1"/>
                </a:solidFill>
              </a:rPr>
            </a:b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B5D7C-21CD-4D61-9A8D-CA0A7E43F668}"/>
              </a:ext>
            </a:extLst>
          </p:cNvPr>
          <p:cNvSpPr txBox="1"/>
          <p:nvPr/>
        </p:nvSpPr>
        <p:spPr>
          <a:xfrm>
            <a:off x="657225" y="2089104"/>
            <a:ext cx="7659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DECREASES IN DEATHS OF CHILDREN UNDER 5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DECREASES IN AVERAGE HUMAN DEATH RATE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INCREASES IN GROSS DOMESTIC PRODUCT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DESCREASES IN OVERALL UNDERNOURISHMENT</a:t>
            </a:r>
            <a:r>
              <a:rPr lang="en-US" sz="2000" b="1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 smtClean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2000" b="1" dirty="0">
                <a:solidFill>
                  <a:srgbClr val="FFFFFF"/>
                </a:solidFill>
                <a:latin typeface="Poppins"/>
                <a:cs typeface="Poppins"/>
              </a:rPr>
              <a:t>CONCLUSION: Based on our data and the variables chosen, we can reject the Null Hypothesis and accept the Hypothesis that there is a strong correlation between the Dependent and Independent variables. </a:t>
            </a:r>
            <a:endParaRPr lang="en-US" sz="2000" b="1" dirty="0">
              <a:solidFill>
                <a:srgbClr val="FFFFFF"/>
              </a:solidFill>
              <a:latin typeface="Poppins"/>
              <a:cs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BE012-AAEE-4FB9-95BD-5DBFAF37F2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5ECFD-5EEC-48DC-9AB6-C117C96C5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" t="33289" r="5983" b="12474"/>
          <a:stretch/>
        </p:blipFill>
        <p:spPr>
          <a:xfrm>
            <a:off x="941294" y="1580359"/>
            <a:ext cx="7261412" cy="29194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EF0881-0427-40C2-AECC-AB563709A630}"/>
              </a:ext>
            </a:extLst>
          </p:cNvPr>
          <p:cNvSpPr txBox="1"/>
          <p:nvPr/>
        </p:nvSpPr>
        <p:spPr>
          <a:xfrm>
            <a:off x="276625" y="545564"/>
            <a:ext cx="8598433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buClr>
                <a:schemeClr val="accent6"/>
              </a:buClr>
              <a:buSzPts val="2000"/>
            </a:pPr>
            <a:r>
              <a:rPr lang="en-US" sz="4000" b="1" dirty="0">
                <a:solidFill>
                  <a:schemeClr val="dk1"/>
                </a:solidFill>
                <a:latin typeface="Poppins"/>
                <a:cs typeface="Poppins"/>
                <a:sym typeface="Montserrat Light"/>
              </a:rPr>
              <a:t>Data Mining from World</a:t>
            </a:r>
            <a:r>
              <a:rPr lang="en-US" sz="2000" b="1" dirty="0">
                <a:solidFill>
                  <a:schemeClr val="dk1"/>
                </a:solidFill>
                <a:latin typeface="Montserrat"/>
                <a:sym typeface="Montserrat Light"/>
              </a:rPr>
              <a:t> </a:t>
            </a:r>
            <a:r>
              <a:rPr lang="en-US" sz="4000" b="1" dirty="0">
                <a:solidFill>
                  <a:schemeClr val="dk1"/>
                </a:solidFill>
                <a:latin typeface="Poppins"/>
                <a:cs typeface="Poppins"/>
                <a:sym typeface="Montserrat Light"/>
              </a:rPr>
              <a:t>Bank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2268C-180D-4BC7-ACE5-59A987F789A4}"/>
              </a:ext>
            </a:extLst>
          </p:cNvPr>
          <p:cNvSpPr/>
          <p:nvPr/>
        </p:nvSpPr>
        <p:spPr>
          <a:xfrm rot="19950532">
            <a:off x="3056200" y="2386711"/>
            <a:ext cx="3031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3399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Example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339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15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4000">
              <a:schemeClr val="bg1">
                <a:lumMod val="75000"/>
              </a:schemeClr>
            </a:gs>
            <a:gs pos="72000">
              <a:schemeClr val="accent6">
                <a:lumMod val="40000"/>
                <a:lumOff val="6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1.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BIRTH RATE AVERAGES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Birth rate, crude (per 1,000 people)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2000">
              <a:srgbClr val="CCD4EB"/>
            </a:gs>
            <a:gs pos="100000">
              <a:schemeClr val="accent3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Birth Rate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0.916443022728935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1.56169928862533E-15</a:t>
            </a:r>
          </a:p>
          <a:p>
            <a:pPr marL="228600" indent="-228600"/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BA604-D6A5-421A-A668-51585D38B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99" y="687468"/>
            <a:ext cx="5859075" cy="307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4000">
              <a:schemeClr val="lt2"/>
            </a:gs>
            <a:gs pos="76000">
              <a:schemeClr val="lt2"/>
            </a:gs>
            <a:gs pos="100000">
              <a:srgbClr val="FF505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2.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DEATH RATE AVERAGES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Death rate, crude (per 1,000 people)</a:t>
            </a:r>
          </a:p>
        </p:txBody>
      </p:sp>
    </p:spTree>
    <p:extLst>
      <p:ext uri="{BB962C8B-B14F-4D97-AF65-F5344CB8AC3E}">
        <p14:creationId xmlns:p14="http://schemas.microsoft.com/office/powerpoint/2010/main" val="20787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2000">
              <a:srgbClr val="CCD4EB"/>
            </a:gs>
            <a:gs pos="100000">
              <a:srgbClr val="FF505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Death Rate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0.988680085628955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2.12976706389872E-33</a:t>
            </a:r>
          </a:p>
          <a:p>
            <a:pPr marL="228600" indent="-228600"/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46FCF-A06F-4DE4-93CD-29B960BEEE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7" t="8786" r="5402" b="11859"/>
          <a:stretch/>
        </p:blipFill>
        <p:spPr>
          <a:xfrm>
            <a:off x="2683130" y="672612"/>
            <a:ext cx="5866844" cy="309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44000">
              <a:schemeClr val="lt2"/>
            </a:gs>
            <a:gs pos="72000">
              <a:schemeClr val="lt2"/>
            </a:gs>
            <a:gs pos="100000">
              <a:schemeClr val="accent5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3.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DEATH RATE CHILDREN UNDER 5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Deaths under 5 years old (per million)</a:t>
            </a:r>
          </a:p>
        </p:txBody>
      </p:sp>
    </p:spTree>
    <p:extLst>
      <p:ext uri="{BB962C8B-B14F-4D97-AF65-F5344CB8AC3E}">
        <p14:creationId xmlns:p14="http://schemas.microsoft.com/office/powerpoint/2010/main" val="40603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62000">
              <a:srgbClr val="CCD4EB"/>
            </a:gs>
            <a:gs pos="100000">
              <a:schemeClr val="accent5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Death’s Under 5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0.996459814288680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7.80789625003750E-27</a:t>
            </a:r>
          </a:p>
          <a:p>
            <a:pPr marL="228600" indent="-228600"/>
            <a:endParaRPr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0A007-4DDB-4BD4-A2C1-4670FE11A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6" t="5888" r="4534" b="8786"/>
          <a:stretch/>
        </p:blipFill>
        <p:spPr>
          <a:xfrm>
            <a:off x="2699683" y="684218"/>
            <a:ext cx="5836941" cy="307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467</Words>
  <Application>Microsoft Office PowerPoint</Application>
  <PresentationFormat>On-screen Show (16:9)</PresentationFormat>
  <Paragraphs>116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Poppins</vt:lpstr>
      <vt:lpstr>Arial</vt:lpstr>
      <vt:lpstr>Courier New</vt:lpstr>
      <vt:lpstr>Montserrat Light</vt:lpstr>
      <vt:lpstr>Montserrat</vt:lpstr>
      <vt:lpstr>Wingdings</vt:lpstr>
      <vt:lpstr>Calibri</vt:lpstr>
      <vt:lpstr>Volsce template</vt:lpstr>
      <vt:lpstr>The World’s Life Expectancy</vt:lpstr>
      <vt:lpstr>HELLO!</vt:lpstr>
      <vt:lpstr>PowerPoint Presentation</vt:lpstr>
      <vt:lpstr>1. WORLD BIRTH RATE AVERAGES</vt:lpstr>
      <vt:lpstr>PowerPoint Presentation</vt:lpstr>
      <vt:lpstr>2. WORLD DEATH RATE AVERAGES</vt:lpstr>
      <vt:lpstr>PowerPoint Presentation</vt:lpstr>
      <vt:lpstr>3. WORLD DEATH RATE CHILDREN UNDER 5</vt:lpstr>
      <vt:lpstr>PowerPoint Presentation</vt:lpstr>
      <vt:lpstr>4. ACCESS TO ELECTRICITY</vt:lpstr>
      <vt:lpstr>PowerPoint Presentation</vt:lpstr>
      <vt:lpstr>5. WORLD AVERAGE GDP</vt:lpstr>
      <vt:lpstr>PowerPoint Presentation</vt:lpstr>
      <vt:lpstr>6. WORLD AVERAGE POLLUTION</vt:lpstr>
      <vt:lpstr>PowerPoint Presentation</vt:lpstr>
      <vt:lpstr>7. UNDERNOURISHED POPULATION</vt:lpstr>
      <vt:lpstr>PowerPoint Presentation</vt:lpstr>
      <vt:lpstr>8. UNEMPLOYMENT</vt:lpstr>
      <vt:lpstr>PowerPoint Presentation</vt:lpstr>
      <vt:lpstr>Summary  </vt:lpstr>
      <vt:lpstr>WHAT ARE THE MAIN FACTORS IN OUR CURRENT GROWTH OF WORLD LIFE EXPECTANCY?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World’s Life Expectancy</dc:title>
  <dc:creator>paul wolanski</dc:creator>
  <cp:lastModifiedBy>lxh338</cp:lastModifiedBy>
  <cp:revision>24</cp:revision>
  <dcterms:modified xsi:type="dcterms:W3CDTF">2019-09-17T23:35:41Z</dcterms:modified>
</cp:coreProperties>
</file>