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3"/>
  </p:notesMasterIdLst>
  <p:sldIdLst>
    <p:sldId id="256" r:id="rId2"/>
    <p:sldId id="258" r:id="rId3"/>
    <p:sldId id="259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84" r:id="rId18"/>
    <p:sldId id="277" r:id="rId19"/>
    <p:sldId id="268" r:id="rId20"/>
    <p:sldId id="266" r:id="rId21"/>
    <p:sldId id="278" r:id="rId2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Montserrat" panose="020B0604020202020204" charset="0"/>
      <p:regular r:id="rId28"/>
      <p:bold r:id="rId29"/>
      <p:italic r:id="rId30"/>
      <p:boldItalic r:id="rId31"/>
    </p:embeddedFont>
    <p:embeddedFont>
      <p:font typeface="Montserrat Light" panose="020B0604020202020204" charset="0"/>
      <p:regular r:id="rId32"/>
      <p:bold r:id="rId33"/>
      <p:italic r:id="rId34"/>
      <p:boldItalic r:id="rId35"/>
    </p:embeddedFont>
    <p:embeddedFont>
      <p:font typeface="Poppins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E00"/>
    <a:srgbClr val="CCCC00"/>
    <a:srgbClr val="F5B26F"/>
    <a:srgbClr val="8A8AFE"/>
    <a:srgbClr val="EBFFE1"/>
    <a:srgbClr val="99FF66"/>
    <a:srgbClr val="DEFFCD"/>
    <a:srgbClr val="D3C3E3"/>
    <a:srgbClr val="B69DD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82AF2F-47CF-4D6E-B3C5-2B2DF7538F7C}">
  <a:tblStyle styleId="{EF82AF2F-47CF-4D6E-B3C5-2B2DF7538F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2278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26328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24922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67848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32920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76684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18068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94024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0602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589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1811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3200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2289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2073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" name="Google Shape;12;p2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13" name="Google Shape;1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" name="Google Shape;15;p2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16" name="Google Shape;16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oogle Shape;1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" name="Google Shape;18;p2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19" name="Google Shape;1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Google Shape;2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" name="Google Shape;21;p2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22" name="Google Shape;22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Google Shape;2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Google Shape;2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Google Shape;2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" name="Google Shape;26;p2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27" name="Google Shape;2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Google Shape;2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" name="Google Shape;2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" name="Google Shape;3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33" name="Google Shape;33;p2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34" name="Google Shape;3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Google Shape;3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" name="Google Shape;36;p2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37" name="Google Shape;3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" name="Google Shape;3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9" name="Google Shape;39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3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42" name="Google Shape;42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3" name="Google Shape;43;p3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44" name="Google Shape;4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" name="Google Shape;4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6" name="Google Shape;46;p3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47" name="Google Shape;47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" name="Google Shape;4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" name="Google Shape;49;p3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50" name="Google Shape;50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" name="Google Shape;5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2" name="Google Shape;52;p3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53" name="Google Shape;53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" name="Google Shape;5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5" name="Google Shape;5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" name="Google Shape;56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7" name="Google Shape;57;p3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58" name="Google Shape;5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" name="Google Shape;59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0" name="Google Shape;60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" name="Google Shape;6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62" name="Google Shape;62;p3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63" name="Google Shape;63;p3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64" name="Google Shape;6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5" name="Google Shape;6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6" name="Google Shape;66;p3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67" name="Google Shape;67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Google Shape;6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9" name="Google Shape;69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" name="Google Shape;70;p3"/>
          <p:cNvSpPr txBox="1">
            <a:spLocks noGrp="1"/>
          </p:cNvSpPr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71" name="Google Shape;71;p3"/>
          <p:cNvSpPr txBox="1">
            <a:spLocks noGrp="1"/>
          </p:cNvSpPr>
          <p:nvPr>
            <p:ph type="subTitle" idx="1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5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16" name="Google Shape;116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8" name="Google Shape;118;p5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19" name="Google Shape;11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0" name="Google Shape;12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1" name="Google Shape;12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2" name="Google Shape;122;p5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23" name="Google Shape;123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4" name="Google Shape;12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5" name="Google Shape;12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6" name="Google Shape;126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7" name="Google Shape;127;p5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28" name="Google Shape;12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9" name="Google Shape;12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0" name="Google Shape;13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1" name="Google Shape;13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2" name="Google Shape;132;p5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33" name="Google Shape;133;p5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34" name="Google Shape;13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5" name="Google Shape;13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6" name="Google Shape;136;p5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37" name="Google Shape;137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8" name="Google Shape;13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9" name="Google Shape;139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8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206" name="Google Shape;206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" name="Google Shape;207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8" name="Google Shape;208;p8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209" name="Google Shape;20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0" name="Google Shape;210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1" name="Google Shape;21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2" name="Google Shape;212;p8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213" name="Google Shape;213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4" name="Google Shape;214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5" name="Google Shape;21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6" name="Google Shape;216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7" name="Google Shape;217;p8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218" name="Google Shape;21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9" name="Google Shape;21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0" name="Google Shape;220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1" name="Google Shape;22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2" name="Google Shape;222;p8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223" name="Google Shape;223;p8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224" name="Google Shape;224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5" name="Google Shape;22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6" name="Google Shape;226;p8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227" name="Google Shape;227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8" name="Google Shape;22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29" name="Google Shape;229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0" name="Google Shape;230;p8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 emboss" type="blank">
  <p:cSld name="BLANK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2" name="Google Shape;262;p10"/>
          <p:cNvGrpSpPr/>
          <p:nvPr/>
        </p:nvGrpSpPr>
        <p:grpSpPr>
          <a:xfrm flipH="1">
            <a:off x="5714250" y="0"/>
            <a:ext cx="3429750" cy="3643925"/>
            <a:chOff x="0" y="0"/>
            <a:chExt cx="3429750" cy="3643925"/>
          </a:xfrm>
        </p:grpSpPr>
        <p:pic>
          <p:nvPicPr>
            <p:cNvPr id="263" name="Google Shape;263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2747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373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687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7" name="Google Shape;267;p10"/>
            <p:cNvGrpSpPr/>
            <p:nvPr/>
          </p:nvGrpSpPr>
          <p:grpSpPr>
            <a:xfrm>
              <a:off x="0" y="0"/>
              <a:ext cx="3429750" cy="896675"/>
              <a:chOff x="0" y="0"/>
              <a:chExt cx="3429750" cy="896675"/>
            </a:xfrm>
          </p:grpSpPr>
          <p:pic>
            <p:nvPicPr>
              <p:cNvPr id="268" name="Google Shape;268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9" name="Google Shape;269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70" name="Google Shape;270;p10"/>
          <p:cNvGrpSpPr/>
          <p:nvPr/>
        </p:nvGrpSpPr>
        <p:grpSpPr>
          <a:xfrm flipH="1">
            <a:off x="0" y="3095415"/>
            <a:ext cx="5487525" cy="2270300"/>
            <a:chOff x="2743750" y="2061250"/>
            <a:chExt cx="5487525" cy="2270300"/>
          </a:xfrm>
        </p:grpSpPr>
        <p:grpSp>
          <p:nvGrpSpPr>
            <p:cNvPr id="271" name="Google Shape;271;p10"/>
            <p:cNvGrpSpPr/>
            <p:nvPr/>
          </p:nvGrpSpPr>
          <p:grpSpPr>
            <a:xfrm>
              <a:off x="2743750" y="3434875"/>
              <a:ext cx="5487525" cy="896675"/>
              <a:chOff x="2057775" y="0"/>
              <a:chExt cx="5487525" cy="896675"/>
            </a:xfrm>
          </p:grpSpPr>
          <p:pic>
            <p:nvPicPr>
              <p:cNvPr id="272" name="Google Shape;272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3" name="Google Shape;273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4" name="Google Shape;274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5" name="Google Shape;275;p10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276" name="Google Shape;276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7" name="Google Shape;277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8" name="Google Shape;278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44000">
              <a:schemeClr val="lt2"/>
            </a:gs>
            <a:gs pos="72000">
              <a:schemeClr val="lt2"/>
            </a:gs>
            <a:gs pos="100000">
              <a:srgbClr val="D0D8E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"/>
          <p:cNvSpPr txBox="1">
            <a:spLocks noGrp="1"/>
          </p:cNvSpPr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</a:t>
            </a:r>
            <a:r>
              <a:rPr lang="en-US" dirty="0"/>
              <a:t>he World’s Life Expectancy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3C3E3"/>
            </a:gs>
            <a:gs pos="62000">
              <a:srgbClr val="CCD4EB"/>
            </a:gs>
            <a:gs pos="100000">
              <a:srgbClr val="7030A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3"/>
          <p:cNvSpPr/>
          <p:nvPr/>
        </p:nvSpPr>
        <p:spPr>
          <a:xfrm>
            <a:off x="2425751" y="468751"/>
            <a:ext cx="6389374" cy="4112923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171450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3"/>
          <p:cNvSpPr/>
          <p:nvPr/>
        </p:nvSpPr>
        <p:spPr>
          <a:xfrm>
            <a:off x="2546375" y="825013"/>
            <a:ext cx="4518300" cy="28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9" name="Google Shape;549;p3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550" name="Google Shape;550;p33"/>
          <p:cNvSpPr txBox="1">
            <a:spLocks noGrp="1"/>
          </p:cNvSpPr>
          <p:nvPr>
            <p:ph type="body" idx="4294967295"/>
          </p:nvPr>
        </p:nvSpPr>
        <p:spPr>
          <a:xfrm>
            <a:off x="209427" y="621150"/>
            <a:ext cx="2153329" cy="22744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latin typeface="Poppins"/>
                <a:ea typeface="Poppins"/>
                <a:cs typeface="Poppins"/>
                <a:sym typeface="Poppins"/>
              </a:rPr>
              <a:t>Access to Electricity &amp; Life Expectancy</a:t>
            </a:r>
            <a:endParaRPr lang="en-US" sz="1200" dirty="0"/>
          </a:p>
          <a:p>
            <a:pPr marL="228600" indent="-228600"/>
            <a:r>
              <a:rPr lang="en-US" sz="1200" dirty="0"/>
              <a:t>R-Squared: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0.916260309976558</a:t>
            </a:r>
            <a:endParaRPr lang="en-US" sz="1200" dirty="0"/>
          </a:p>
          <a:p>
            <a:pPr marL="228600" indent="-228600"/>
            <a:r>
              <a:rPr lang="en-US" sz="1200" dirty="0"/>
              <a:t>P-Value: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7.03855446679479E-14</a:t>
            </a:r>
          </a:p>
          <a:p>
            <a:pPr marL="228600" indent="-228600"/>
            <a:endParaRPr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F90A4F-7994-4F07-9FFD-0983F810F0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77" t="6879" r="5765" b="10002"/>
          <a:stretch/>
        </p:blipFill>
        <p:spPr>
          <a:xfrm>
            <a:off x="2681942" y="680475"/>
            <a:ext cx="5881381" cy="308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039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BFFE1"/>
            </a:gs>
            <a:gs pos="44000">
              <a:schemeClr val="lt2"/>
            </a:gs>
            <a:gs pos="72000">
              <a:schemeClr val="lt2"/>
            </a:gs>
            <a:gs pos="100000">
              <a:srgbClr val="99FF66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>
            <a:spLocks noGrp="1"/>
          </p:cNvSpPr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5.</a:t>
            </a:r>
            <a:endParaRPr lang="en-US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WORLD AVERAGE GDP</a:t>
            </a:r>
          </a:p>
        </p:txBody>
      </p:sp>
      <p:sp>
        <p:nvSpPr>
          <p:cNvPr id="334" name="Google Shape;334;p15"/>
          <p:cNvSpPr txBox="1">
            <a:spLocks noGrp="1"/>
          </p:cNvSpPr>
          <p:nvPr>
            <p:ph type="subTitle" idx="1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US" dirty="0"/>
              <a:t>Gross Domestic Product (current US$)</a:t>
            </a:r>
          </a:p>
        </p:txBody>
      </p:sp>
    </p:spTree>
    <p:extLst>
      <p:ext uri="{BB962C8B-B14F-4D97-AF65-F5344CB8AC3E}">
        <p14:creationId xmlns:p14="http://schemas.microsoft.com/office/powerpoint/2010/main" val="4055526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BFFE1"/>
            </a:gs>
            <a:gs pos="82000">
              <a:srgbClr val="CCD4EB"/>
            </a:gs>
            <a:gs pos="100000">
              <a:srgbClr val="99FF66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3"/>
          <p:cNvSpPr/>
          <p:nvPr/>
        </p:nvSpPr>
        <p:spPr>
          <a:xfrm>
            <a:off x="2425751" y="468751"/>
            <a:ext cx="6389374" cy="4112923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171450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3"/>
          <p:cNvSpPr/>
          <p:nvPr/>
        </p:nvSpPr>
        <p:spPr>
          <a:xfrm>
            <a:off x="2546375" y="825013"/>
            <a:ext cx="4518300" cy="28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9" name="Google Shape;549;p3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550" name="Google Shape;550;p33"/>
          <p:cNvSpPr txBox="1">
            <a:spLocks noGrp="1"/>
          </p:cNvSpPr>
          <p:nvPr>
            <p:ph type="body" idx="4294967295"/>
          </p:nvPr>
        </p:nvSpPr>
        <p:spPr>
          <a:xfrm>
            <a:off x="209427" y="621150"/>
            <a:ext cx="2153329" cy="22744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latin typeface="Poppins"/>
                <a:ea typeface="Poppins"/>
                <a:cs typeface="Poppins"/>
                <a:sym typeface="Poppins"/>
              </a:rPr>
              <a:t>GDP &amp; Life Expectancy</a:t>
            </a:r>
            <a:endParaRPr lang="en-US" sz="1200" dirty="0"/>
          </a:p>
          <a:p>
            <a:pPr marL="228600" indent="-228600"/>
            <a:r>
              <a:rPr lang="en-US" sz="1200" dirty="0"/>
              <a:t>R-Squared: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0.954891955107018</a:t>
            </a:r>
            <a:endParaRPr lang="en-US" sz="1200" dirty="0"/>
          </a:p>
          <a:p>
            <a:pPr marL="228600" indent="-228600"/>
            <a:r>
              <a:rPr lang="en-US" sz="1200" dirty="0"/>
              <a:t>P-Value: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5.06843130319356E-19</a:t>
            </a:r>
          </a:p>
          <a:p>
            <a:pPr marL="228600" indent="-228600"/>
            <a:endParaRPr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067BDF-1F2D-401F-B30B-C8927F9D0B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99" t="6879" r="6277" b="10002"/>
          <a:stretch/>
        </p:blipFill>
        <p:spPr>
          <a:xfrm>
            <a:off x="2663673" y="680474"/>
            <a:ext cx="5906324" cy="309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03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A8AFE"/>
            </a:gs>
            <a:gs pos="23000">
              <a:schemeClr val="lt2"/>
            </a:gs>
            <a:gs pos="72000">
              <a:schemeClr val="lt2"/>
            </a:gs>
            <a:gs pos="100000">
              <a:srgbClr val="8A8AFE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>
            <a:spLocks noGrp="1"/>
          </p:cNvSpPr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6.</a:t>
            </a:r>
            <a:endParaRPr lang="en-US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WORLD AVERAGE POLLUTION</a:t>
            </a:r>
          </a:p>
        </p:txBody>
      </p:sp>
      <p:sp>
        <p:nvSpPr>
          <p:cNvPr id="334" name="Google Shape;334;p15"/>
          <p:cNvSpPr txBox="1">
            <a:spLocks noGrp="1"/>
          </p:cNvSpPr>
          <p:nvPr>
            <p:ph type="subTitle" idx="1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US" dirty="0"/>
              <a:t>CO2 emissions (metric tons per capita)</a:t>
            </a:r>
          </a:p>
        </p:txBody>
      </p:sp>
    </p:spTree>
    <p:extLst>
      <p:ext uri="{BB962C8B-B14F-4D97-AF65-F5344CB8AC3E}">
        <p14:creationId xmlns:p14="http://schemas.microsoft.com/office/powerpoint/2010/main" val="468078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75000"/>
              </a:schemeClr>
            </a:gs>
            <a:gs pos="49000">
              <a:srgbClr val="CCD4EB"/>
            </a:gs>
            <a:gs pos="100000">
              <a:srgbClr val="8A8AFE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3"/>
          <p:cNvSpPr/>
          <p:nvPr/>
        </p:nvSpPr>
        <p:spPr>
          <a:xfrm>
            <a:off x="2425751" y="468751"/>
            <a:ext cx="6389374" cy="4112923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171450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3"/>
          <p:cNvSpPr/>
          <p:nvPr/>
        </p:nvSpPr>
        <p:spPr>
          <a:xfrm>
            <a:off x="2546375" y="825013"/>
            <a:ext cx="4518300" cy="28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9" name="Google Shape;549;p3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550" name="Google Shape;550;p33"/>
          <p:cNvSpPr txBox="1">
            <a:spLocks noGrp="1"/>
          </p:cNvSpPr>
          <p:nvPr>
            <p:ph type="body" idx="4294967295"/>
          </p:nvPr>
        </p:nvSpPr>
        <p:spPr>
          <a:xfrm>
            <a:off x="209427" y="621150"/>
            <a:ext cx="2153329" cy="22744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latin typeface="Poppins"/>
                <a:ea typeface="Poppins"/>
                <a:cs typeface="Poppins"/>
                <a:sym typeface="Poppins"/>
              </a:rPr>
              <a:t>CO2 Emissions &amp; Life Expectancy</a:t>
            </a:r>
            <a:endParaRPr lang="en-US" sz="1200" dirty="0"/>
          </a:p>
          <a:p>
            <a:pPr marL="228600" indent="-228600"/>
            <a:r>
              <a:rPr lang="en-US" sz="1200" dirty="0"/>
              <a:t>R-Squared: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0.843862840857235</a:t>
            </a:r>
            <a:endParaRPr lang="en-US" sz="1200" dirty="0"/>
          </a:p>
          <a:p>
            <a:pPr marL="228600" indent="-228600"/>
            <a:r>
              <a:rPr lang="en-US" sz="1200" dirty="0"/>
              <a:t>P-Value: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9.44890708619281E-11</a:t>
            </a:r>
          </a:p>
          <a:p>
            <a:pPr marL="228600" indent="-228600"/>
            <a:endParaRPr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4D2F0B-D3D5-43F5-A436-2B35DECB1D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27" t="6879" r="5109" b="10002"/>
          <a:stretch/>
        </p:blipFill>
        <p:spPr>
          <a:xfrm>
            <a:off x="2685903" y="687149"/>
            <a:ext cx="5874084" cy="307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646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44000">
              <a:schemeClr val="lt2"/>
            </a:gs>
            <a:gs pos="72000">
              <a:schemeClr val="lt2"/>
            </a:gs>
            <a:gs pos="100000">
              <a:srgbClr val="F5B26F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>
            <a:spLocks noGrp="1"/>
          </p:cNvSpPr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7.</a:t>
            </a:r>
            <a:endParaRPr lang="en-US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UNDERNOURISHED POPULATION</a:t>
            </a:r>
          </a:p>
        </p:txBody>
      </p:sp>
      <p:sp>
        <p:nvSpPr>
          <p:cNvPr id="334" name="Google Shape;334;p15"/>
          <p:cNvSpPr txBox="1">
            <a:spLocks noGrp="1"/>
          </p:cNvSpPr>
          <p:nvPr>
            <p:ph type="subTitle" idx="1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US" dirty="0"/>
              <a:t>Undernourished (% of population)</a:t>
            </a:r>
          </a:p>
        </p:txBody>
      </p:sp>
    </p:spTree>
    <p:extLst>
      <p:ext uri="{BB962C8B-B14F-4D97-AF65-F5344CB8AC3E}">
        <p14:creationId xmlns:p14="http://schemas.microsoft.com/office/powerpoint/2010/main" val="389932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7FF"/>
            </a:gs>
            <a:gs pos="62000">
              <a:srgbClr val="CCD4EB"/>
            </a:gs>
            <a:gs pos="100000">
              <a:srgbClr val="F5B26F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3"/>
          <p:cNvSpPr/>
          <p:nvPr/>
        </p:nvSpPr>
        <p:spPr>
          <a:xfrm>
            <a:off x="2425751" y="468751"/>
            <a:ext cx="6389374" cy="4112923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171450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3"/>
          <p:cNvSpPr/>
          <p:nvPr/>
        </p:nvSpPr>
        <p:spPr>
          <a:xfrm>
            <a:off x="2546375" y="825013"/>
            <a:ext cx="4518300" cy="28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9" name="Google Shape;549;p3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550" name="Google Shape;550;p33"/>
          <p:cNvSpPr txBox="1">
            <a:spLocks noGrp="1"/>
          </p:cNvSpPr>
          <p:nvPr>
            <p:ph type="body" idx="4294967295"/>
          </p:nvPr>
        </p:nvSpPr>
        <p:spPr>
          <a:xfrm>
            <a:off x="209427" y="621150"/>
            <a:ext cx="2153329" cy="22744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latin typeface="Poppins"/>
                <a:ea typeface="Poppins"/>
                <a:cs typeface="Poppins"/>
                <a:sym typeface="Poppins"/>
              </a:rPr>
              <a:t>CO2 Emissions &amp; Life Expectancy</a:t>
            </a:r>
            <a:endParaRPr lang="en-US" sz="1200" dirty="0"/>
          </a:p>
          <a:p>
            <a:pPr marL="228600" indent="-228600"/>
            <a:r>
              <a:rPr lang="en-US" sz="1200" dirty="0"/>
              <a:t>R-Squared: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0.953909647678448</a:t>
            </a:r>
            <a:endParaRPr lang="en-US" sz="1200" dirty="0"/>
          </a:p>
          <a:p>
            <a:pPr marL="228600" indent="-228600"/>
            <a:r>
              <a:rPr lang="en-US" sz="1200" dirty="0"/>
              <a:t>P-Value: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1.96225905836121E-11</a:t>
            </a:r>
          </a:p>
          <a:p>
            <a:pPr marL="228600" indent="-228600"/>
            <a:endParaRPr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9B58EC-C9D5-4D99-98EB-1266591855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83" t="6879" r="5621" b="10002"/>
          <a:stretch/>
        </p:blipFill>
        <p:spPr>
          <a:xfrm>
            <a:off x="2665360" y="680475"/>
            <a:ext cx="5911312" cy="308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690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44000">
              <a:schemeClr val="lt2"/>
            </a:gs>
            <a:gs pos="72000">
              <a:schemeClr val="lt2"/>
            </a:gs>
            <a:gs pos="100000">
              <a:srgbClr val="FFC00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>
            <a:spLocks noGrp="1"/>
          </p:cNvSpPr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8.</a:t>
            </a:r>
            <a:endParaRPr lang="en-US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UNEMPLOYMENT</a:t>
            </a:r>
          </a:p>
        </p:txBody>
      </p:sp>
      <p:sp>
        <p:nvSpPr>
          <p:cNvPr id="334" name="Google Shape;334;p15"/>
          <p:cNvSpPr txBox="1">
            <a:spLocks noGrp="1"/>
          </p:cNvSpPr>
          <p:nvPr>
            <p:ph type="subTitle" idx="1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Percentage of total labor force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6415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7FF"/>
            </a:gs>
            <a:gs pos="62000">
              <a:srgbClr val="CCD4EB"/>
            </a:gs>
            <a:gs pos="100000">
              <a:srgbClr val="FFC00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3"/>
          <p:cNvSpPr/>
          <p:nvPr/>
        </p:nvSpPr>
        <p:spPr>
          <a:xfrm>
            <a:off x="2425751" y="468751"/>
            <a:ext cx="6389374" cy="4112923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171450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3"/>
          <p:cNvSpPr/>
          <p:nvPr/>
        </p:nvSpPr>
        <p:spPr>
          <a:xfrm>
            <a:off x="2546375" y="825013"/>
            <a:ext cx="4518300" cy="28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9" name="Google Shape;549;p3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550" name="Google Shape;550;p33"/>
          <p:cNvSpPr txBox="1">
            <a:spLocks noGrp="1"/>
          </p:cNvSpPr>
          <p:nvPr>
            <p:ph type="body" idx="4294967295"/>
          </p:nvPr>
        </p:nvSpPr>
        <p:spPr>
          <a:xfrm>
            <a:off x="209427" y="621150"/>
            <a:ext cx="2153329" cy="22744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latin typeface="Poppins"/>
                <a:ea typeface="Poppins"/>
                <a:cs typeface="Poppins"/>
                <a:sym typeface="Poppins"/>
              </a:rPr>
              <a:t>Unemployment &amp; Life Expectancy</a:t>
            </a:r>
            <a:endParaRPr lang="en-US" sz="1200" dirty="0"/>
          </a:p>
          <a:p>
            <a:pPr marL="228600" indent="-228600"/>
            <a:r>
              <a:rPr lang="en-US" sz="1200" dirty="0"/>
              <a:t>R-Squared: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0.014868609089310</a:t>
            </a:r>
            <a:endParaRPr lang="en-US" sz="1200" dirty="0"/>
          </a:p>
          <a:p>
            <a:pPr marL="228600" indent="-228600"/>
            <a:r>
              <a:rPr lang="en-US" sz="1200" dirty="0"/>
              <a:t>P-Value: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0.536492571800191000</a:t>
            </a:r>
          </a:p>
          <a:p>
            <a:pPr marL="228600" indent="-228600"/>
            <a:endParaRPr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29628C-EC80-4434-A320-431B62416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435" y="690563"/>
            <a:ext cx="5860396" cy="307475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4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Summary</a:t>
            </a:r>
            <a:br>
              <a:rPr lang="en-US" dirty="0"/>
            </a:br>
            <a:br>
              <a:rPr lang="en-US" dirty="0"/>
            </a:br>
            <a:endParaRPr dirty="0"/>
          </a:p>
        </p:txBody>
      </p:sp>
      <p:graphicFrame>
        <p:nvGraphicFramePr>
          <p:cNvPr id="428" name="Google Shape;428;p24"/>
          <p:cNvGraphicFramePr/>
          <p:nvPr>
            <p:extLst>
              <p:ext uri="{D42A27DB-BD31-4B8C-83A1-F6EECF244321}">
                <p14:modId xmlns:p14="http://schemas.microsoft.com/office/powerpoint/2010/main" val="2149049741"/>
              </p:ext>
            </p:extLst>
          </p:nvPr>
        </p:nvGraphicFramePr>
        <p:xfrm>
          <a:off x="420491" y="981075"/>
          <a:ext cx="7913524" cy="3813175"/>
        </p:xfrm>
        <a:graphic>
          <a:graphicData uri="http://schemas.openxmlformats.org/drawingml/2006/table">
            <a:tbl>
              <a:tblPr>
                <a:noFill/>
                <a:tableStyleId>{EF82AF2F-47CF-4D6E-B3C5-2B2DF7538F7C}</a:tableStyleId>
              </a:tblPr>
              <a:tblGrid>
                <a:gridCol w="2887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7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8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R-Squared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P-Value</a:t>
                      </a:r>
                    </a:p>
                  </a:txBody>
                  <a:tcPr marL="9525" marR="9525" marT="9525" marB="0" anchor="b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Deaths under 5 years old (millions)</a:t>
                      </a:r>
                    </a:p>
                  </a:txBody>
                  <a:tcPr marL="9525" marR="9525" marT="9525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0.996459814288680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2.12976706389872E-33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404274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Death rate, crude (per 1,000 people)</a:t>
                      </a:r>
                    </a:p>
                  </a:txBody>
                  <a:tcPr marL="9525" marR="9525" marT="9525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0.988680085628955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7.80789625003750E-27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888410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GDP (current US$)</a:t>
                      </a:r>
                    </a:p>
                  </a:txBody>
                  <a:tcPr marL="9525" marR="9525" marT="9525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0.954891955107018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5.06843130319356E-19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482780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Undernourished (% of population)</a:t>
                      </a:r>
                    </a:p>
                  </a:txBody>
                  <a:tcPr marL="9525" marR="9525" marT="9525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0.953909647678448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1.96225905836121E-11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33304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Birth rate, crude (per 1,000 people)</a:t>
                      </a:r>
                    </a:p>
                  </a:txBody>
                  <a:tcPr marL="9525" marR="9525" marT="9525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0.916443022728935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1.56169928862533E-15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9027949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Access to electricity (% of population)</a:t>
                      </a:r>
                    </a:p>
                  </a:txBody>
                  <a:tcPr marL="9525" marR="9525" marT="9525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0.916260309976558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7.03855446679479E-14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CO2 emissions (metric tons per capita)</a:t>
                      </a:r>
                    </a:p>
                  </a:txBody>
                  <a:tcPr marL="9525" marR="9525" marT="9525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0.843862840857235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9.44890708619281E-11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Unemployment, total (% of total labor force)</a:t>
                      </a:r>
                    </a:p>
                  </a:txBody>
                  <a:tcPr marL="9525" marR="9525" marT="9525" marB="0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0.014868609089310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0.536492571800191000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29" name="Google Shape;429;p2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"/>
          <p:cNvSpPr txBox="1">
            <a:spLocks noGrp="1"/>
          </p:cNvSpPr>
          <p:nvPr>
            <p:ph type="ctrTitle" idx="4294967295"/>
          </p:nvPr>
        </p:nvSpPr>
        <p:spPr>
          <a:xfrm>
            <a:off x="1313736" y="1167942"/>
            <a:ext cx="4725000" cy="86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HELLO!</a:t>
            </a:r>
            <a:endParaRPr sz="7200">
              <a:solidFill>
                <a:schemeClr val="accent2"/>
              </a:solidFill>
            </a:endParaRPr>
          </a:p>
        </p:txBody>
      </p:sp>
      <p:sp>
        <p:nvSpPr>
          <p:cNvPr id="326" name="Google Shape;326;p14"/>
          <p:cNvSpPr txBox="1">
            <a:spLocks noGrp="1"/>
          </p:cNvSpPr>
          <p:nvPr>
            <p:ph type="subTitle" idx="4294967295"/>
          </p:nvPr>
        </p:nvSpPr>
        <p:spPr>
          <a:xfrm>
            <a:off x="1356746" y="2229002"/>
            <a:ext cx="4725000" cy="23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>
                <a:latin typeface="Montserrat"/>
                <a:ea typeface="Montserrat"/>
                <a:cs typeface="Montserrat"/>
                <a:sym typeface="Montserrat"/>
              </a:rPr>
              <a:t>Group Members: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Tyler </a:t>
            </a:r>
            <a:r>
              <a:rPr lang="en-US" dirty="0" err="1"/>
              <a:t>Fasulo</a:t>
            </a: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Luan </a:t>
            </a:r>
            <a:r>
              <a:rPr lang="en-US" dirty="0" err="1"/>
              <a:t>Hajnaj</a:t>
            </a: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Paul Wolanski</a:t>
            </a:r>
          </a:p>
        </p:txBody>
      </p:sp>
      <p:pic>
        <p:nvPicPr>
          <p:cNvPr id="327" name="Google Shape;327;p14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0373" y="688148"/>
            <a:ext cx="2055900" cy="2055900"/>
          </a:xfrm>
          <a:prstGeom prst="rect">
            <a:avLst/>
          </a:prstGeom>
          <a:noFill/>
          <a:ln>
            <a:noFill/>
          </a:ln>
          <a:effectLst>
            <a:outerShdw blurRad="171450" dist="57150" dir="5400000" algn="bl" rotWithShape="0">
              <a:schemeClr val="dk1">
                <a:alpha val="19000"/>
              </a:schemeClr>
            </a:outerShdw>
          </a:effectLst>
        </p:spPr>
      </p:pic>
      <p:sp>
        <p:nvSpPr>
          <p:cNvPr id="328" name="Google Shape;328;p1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2"/>
          <p:cNvSpPr txBox="1">
            <a:spLocks noGrp="1"/>
          </p:cNvSpPr>
          <p:nvPr>
            <p:ph type="title"/>
          </p:nvPr>
        </p:nvSpPr>
        <p:spPr>
          <a:xfrm>
            <a:off x="657225" y="1220930"/>
            <a:ext cx="7966168" cy="86817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solidFill>
                  <a:schemeClr val="lt1"/>
                </a:solidFill>
              </a:rPr>
              <a:t>WHAT ARE THE MAIN FACTORS IN OUR CURRENT GROWTH OF WORLD LIFE EXPECTANCY</a:t>
            </a:r>
            <a:r>
              <a:rPr lang="en" sz="2400" b="0" dirty="0">
                <a:solidFill>
                  <a:schemeClr val="lt1"/>
                </a:solidFill>
              </a:rPr>
              <a:t>?</a:t>
            </a:r>
            <a:br>
              <a:rPr lang="en" sz="2400" b="0" dirty="0">
                <a:solidFill>
                  <a:schemeClr val="lt1"/>
                </a:solidFill>
              </a:rPr>
            </a:br>
            <a:endParaRPr lang="en-US" sz="2400" dirty="0">
              <a:solidFill>
                <a:schemeClr val="lt1"/>
              </a:solidFill>
            </a:endParaRPr>
          </a:p>
        </p:txBody>
      </p:sp>
      <p:sp>
        <p:nvSpPr>
          <p:cNvPr id="398" name="Google Shape;398;p22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B5D7C-21CD-4D61-9A8D-CA0A7E43F668}"/>
              </a:ext>
            </a:extLst>
          </p:cNvPr>
          <p:cNvSpPr txBox="1"/>
          <p:nvPr/>
        </p:nvSpPr>
        <p:spPr>
          <a:xfrm>
            <a:off x="657225" y="2089104"/>
            <a:ext cx="76591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FFFFFF"/>
                </a:solidFill>
                <a:latin typeface="Poppins"/>
                <a:cs typeface="Poppins"/>
                <a:sym typeface="Poppins"/>
              </a:rPr>
              <a:t>DECREASES IN DEATHS OF CHILDREN UNDER 5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FFFFFF"/>
                </a:solidFill>
                <a:latin typeface="Poppins"/>
                <a:cs typeface="Poppins"/>
                <a:sym typeface="Poppins"/>
              </a:rPr>
              <a:t>DECREASES IN AVERAGE HUMAN DEATH RATE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FFFFFF"/>
                </a:solidFill>
                <a:latin typeface="Poppins"/>
                <a:cs typeface="Poppins"/>
                <a:sym typeface="Poppins"/>
              </a:rPr>
              <a:t>INCREASES IN GROSS DOMESTIC PRODUCT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FFFFFF"/>
                </a:solidFill>
                <a:latin typeface="Poppins"/>
                <a:cs typeface="Poppins"/>
                <a:sym typeface="Poppins"/>
              </a:rPr>
              <a:t>DESCREASES IN OVERALL UNDERNOURISHMENT</a:t>
            </a:r>
            <a:r>
              <a:rPr lang="en-US" sz="2000" b="1" dirty="0">
                <a:latin typeface="Poppins" panose="020B0604020202020204" charset="0"/>
                <a:cs typeface="Poppins" panose="020B0604020202020204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b="1" dirty="0">
              <a:latin typeface="Poppins" panose="020B0604020202020204" charset="0"/>
              <a:cs typeface="Poppins" panose="020B060402020202020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556" name="Google Shape;556;p34"/>
          <p:cNvSpPr txBox="1">
            <a:spLocks noGrp="1"/>
          </p:cNvSpPr>
          <p:nvPr>
            <p:ph type="ctrTitle" idx="4294967295"/>
          </p:nvPr>
        </p:nvSpPr>
        <p:spPr>
          <a:xfrm>
            <a:off x="1313736" y="1167942"/>
            <a:ext cx="4725000" cy="86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THANKS!</a:t>
            </a:r>
            <a:endParaRPr sz="7200">
              <a:solidFill>
                <a:schemeClr val="accent2"/>
              </a:solidFill>
            </a:endParaRPr>
          </a:p>
        </p:txBody>
      </p:sp>
      <p:sp>
        <p:nvSpPr>
          <p:cNvPr id="557" name="Google Shape;557;p34"/>
          <p:cNvSpPr txBox="1">
            <a:spLocks noGrp="1"/>
          </p:cNvSpPr>
          <p:nvPr>
            <p:ph type="subTitle" idx="4294967295"/>
          </p:nvPr>
        </p:nvSpPr>
        <p:spPr>
          <a:xfrm>
            <a:off x="1356746" y="2229002"/>
            <a:ext cx="4725000" cy="23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Any questions?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44000">
              <a:schemeClr val="bg1">
                <a:lumMod val="75000"/>
              </a:schemeClr>
            </a:gs>
            <a:gs pos="72000">
              <a:schemeClr val="accent6">
                <a:lumMod val="40000"/>
                <a:lumOff val="60000"/>
              </a:schemeClr>
            </a:gs>
            <a:gs pos="100000">
              <a:schemeClr val="accent3">
                <a:lumMod val="75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>
            <a:spLocks noGrp="1"/>
          </p:cNvSpPr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1.</a:t>
            </a:r>
            <a:endParaRPr lang="en-US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WORLD BIRTH RATE AVERAGES</a:t>
            </a:r>
          </a:p>
        </p:txBody>
      </p:sp>
      <p:sp>
        <p:nvSpPr>
          <p:cNvPr id="334" name="Google Shape;334;p15"/>
          <p:cNvSpPr txBox="1">
            <a:spLocks noGrp="1"/>
          </p:cNvSpPr>
          <p:nvPr>
            <p:ph type="subTitle" idx="1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US" dirty="0"/>
              <a:t>Birth rate, crude (per 1,000 people)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62000">
              <a:srgbClr val="CCD4EB"/>
            </a:gs>
            <a:gs pos="100000">
              <a:schemeClr val="accent3">
                <a:lumMod val="60000"/>
                <a:lumOff val="4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3"/>
          <p:cNvSpPr/>
          <p:nvPr/>
        </p:nvSpPr>
        <p:spPr>
          <a:xfrm>
            <a:off x="2425751" y="468751"/>
            <a:ext cx="6389374" cy="4112923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171450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3"/>
          <p:cNvSpPr/>
          <p:nvPr/>
        </p:nvSpPr>
        <p:spPr>
          <a:xfrm>
            <a:off x="2546375" y="825013"/>
            <a:ext cx="4518300" cy="28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9" name="Google Shape;549;p3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50" name="Google Shape;550;p33"/>
          <p:cNvSpPr txBox="1">
            <a:spLocks noGrp="1"/>
          </p:cNvSpPr>
          <p:nvPr>
            <p:ph type="body" idx="4294967295"/>
          </p:nvPr>
        </p:nvSpPr>
        <p:spPr>
          <a:xfrm>
            <a:off x="209427" y="621150"/>
            <a:ext cx="2153329" cy="22744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latin typeface="Poppins"/>
                <a:ea typeface="Poppins"/>
                <a:cs typeface="Poppins"/>
                <a:sym typeface="Poppins"/>
              </a:rPr>
              <a:t>Birth Rate &amp; Life Expectancy</a:t>
            </a:r>
            <a:endParaRPr lang="en-US" sz="1200" dirty="0"/>
          </a:p>
          <a:p>
            <a:pPr marL="228600" indent="-228600"/>
            <a:r>
              <a:rPr lang="en-US" sz="1200" dirty="0"/>
              <a:t>R-Squared: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0.916443022728935</a:t>
            </a:r>
            <a:endParaRPr lang="en-US" sz="1200" dirty="0"/>
          </a:p>
          <a:p>
            <a:pPr marL="228600" indent="-228600"/>
            <a:r>
              <a:rPr lang="en-US" sz="1200" dirty="0"/>
              <a:t>P-Value: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1.56169928862533E-15</a:t>
            </a:r>
          </a:p>
          <a:p>
            <a:pPr marL="228600" indent="-228600"/>
            <a:endParaRPr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5BA604-D6A5-421A-A668-51585D38B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899" y="687468"/>
            <a:ext cx="5859075" cy="307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49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44000">
              <a:schemeClr val="lt2"/>
            </a:gs>
            <a:gs pos="76000">
              <a:schemeClr val="lt2"/>
            </a:gs>
            <a:gs pos="100000">
              <a:srgbClr val="FF505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>
            <a:spLocks noGrp="1"/>
          </p:cNvSpPr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2.</a:t>
            </a:r>
            <a:endParaRPr lang="en-US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WORLD DEATH RATE AVERAGES</a:t>
            </a:r>
          </a:p>
        </p:txBody>
      </p:sp>
      <p:sp>
        <p:nvSpPr>
          <p:cNvPr id="334" name="Google Shape;334;p15"/>
          <p:cNvSpPr txBox="1">
            <a:spLocks noGrp="1"/>
          </p:cNvSpPr>
          <p:nvPr>
            <p:ph type="subTitle" idx="1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US" dirty="0"/>
              <a:t>Death rate, crude (per 1,000 people)</a:t>
            </a:r>
          </a:p>
        </p:txBody>
      </p:sp>
    </p:spTree>
    <p:extLst>
      <p:ext uri="{BB962C8B-B14F-4D97-AF65-F5344CB8AC3E}">
        <p14:creationId xmlns:p14="http://schemas.microsoft.com/office/powerpoint/2010/main" val="2078795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62000">
              <a:srgbClr val="CCD4EB"/>
            </a:gs>
            <a:gs pos="100000">
              <a:srgbClr val="FF505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3"/>
          <p:cNvSpPr/>
          <p:nvPr/>
        </p:nvSpPr>
        <p:spPr>
          <a:xfrm>
            <a:off x="2425751" y="468751"/>
            <a:ext cx="6389374" cy="4112923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171450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3"/>
          <p:cNvSpPr/>
          <p:nvPr/>
        </p:nvSpPr>
        <p:spPr>
          <a:xfrm>
            <a:off x="2546375" y="825013"/>
            <a:ext cx="4518300" cy="28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9" name="Google Shape;549;p3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50" name="Google Shape;550;p33"/>
          <p:cNvSpPr txBox="1">
            <a:spLocks noGrp="1"/>
          </p:cNvSpPr>
          <p:nvPr>
            <p:ph type="body" idx="4294967295"/>
          </p:nvPr>
        </p:nvSpPr>
        <p:spPr>
          <a:xfrm>
            <a:off x="209427" y="621150"/>
            <a:ext cx="2153329" cy="22744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latin typeface="Poppins"/>
                <a:ea typeface="Poppins"/>
                <a:cs typeface="Poppins"/>
                <a:sym typeface="Poppins"/>
              </a:rPr>
              <a:t>Death Rate &amp; Life Expectancy</a:t>
            </a:r>
            <a:endParaRPr lang="en-US" sz="1200" dirty="0"/>
          </a:p>
          <a:p>
            <a:pPr marL="228600" indent="-228600"/>
            <a:r>
              <a:rPr lang="en-US" sz="1200" dirty="0"/>
              <a:t>R-Squared: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0.988680085628955</a:t>
            </a:r>
            <a:endParaRPr lang="en-US" sz="1200" dirty="0"/>
          </a:p>
          <a:p>
            <a:pPr marL="228600" indent="-228600"/>
            <a:r>
              <a:rPr lang="en-US" sz="1200" dirty="0"/>
              <a:t>P-Value: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2.12976706389872E-33</a:t>
            </a:r>
          </a:p>
          <a:p>
            <a:pPr marL="228600" indent="-228600"/>
            <a:endParaRPr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F46FCF-A06F-4DE4-93CD-29B960BEEE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37" t="8786" r="5402" b="11859"/>
          <a:stretch/>
        </p:blipFill>
        <p:spPr>
          <a:xfrm>
            <a:off x="2683130" y="672612"/>
            <a:ext cx="5866844" cy="309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196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20000"/>
                <a:lumOff val="80000"/>
              </a:schemeClr>
            </a:gs>
            <a:gs pos="44000">
              <a:schemeClr val="lt2"/>
            </a:gs>
            <a:gs pos="72000">
              <a:schemeClr val="lt2"/>
            </a:gs>
            <a:gs pos="100000">
              <a:schemeClr val="accent5">
                <a:lumMod val="7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>
            <a:spLocks noGrp="1"/>
          </p:cNvSpPr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3.</a:t>
            </a:r>
            <a:endParaRPr lang="en-US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WORLD DEATH RATE CHILDREN UNDER 5</a:t>
            </a:r>
          </a:p>
        </p:txBody>
      </p:sp>
      <p:sp>
        <p:nvSpPr>
          <p:cNvPr id="334" name="Google Shape;334;p15"/>
          <p:cNvSpPr txBox="1">
            <a:spLocks noGrp="1"/>
          </p:cNvSpPr>
          <p:nvPr>
            <p:ph type="subTitle" idx="1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US" dirty="0"/>
              <a:t>Deaths under 5 years old (per million)</a:t>
            </a:r>
          </a:p>
        </p:txBody>
      </p:sp>
    </p:spTree>
    <p:extLst>
      <p:ext uri="{BB962C8B-B14F-4D97-AF65-F5344CB8AC3E}">
        <p14:creationId xmlns:p14="http://schemas.microsoft.com/office/powerpoint/2010/main" val="4060368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20000"/>
                <a:lumOff val="80000"/>
              </a:schemeClr>
            </a:gs>
            <a:gs pos="62000">
              <a:srgbClr val="CCD4EB"/>
            </a:gs>
            <a:gs pos="100000">
              <a:schemeClr val="accent5">
                <a:lumMod val="7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3"/>
          <p:cNvSpPr/>
          <p:nvPr/>
        </p:nvSpPr>
        <p:spPr>
          <a:xfrm>
            <a:off x="2425751" y="468751"/>
            <a:ext cx="6389374" cy="4112923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171450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3"/>
          <p:cNvSpPr/>
          <p:nvPr/>
        </p:nvSpPr>
        <p:spPr>
          <a:xfrm>
            <a:off x="2546375" y="825013"/>
            <a:ext cx="4518300" cy="28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Place your screenshot here</a:t>
            </a:r>
            <a:endParaRPr sz="10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9" name="Google Shape;549;p3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550" name="Google Shape;550;p33"/>
          <p:cNvSpPr txBox="1">
            <a:spLocks noGrp="1"/>
          </p:cNvSpPr>
          <p:nvPr>
            <p:ph type="body" idx="4294967295"/>
          </p:nvPr>
        </p:nvSpPr>
        <p:spPr>
          <a:xfrm>
            <a:off x="209427" y="621150"/>
            <a:ext cx="2153329" cy="22744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latin typeface="Poppins"/>
                <a:ea typeface="Poppins"/>
                <a:cs typeface="Poppins"/>
                <a:sym typeface="Poppins"/>
              </a:rPr>
              <a:t>Death’s Under 5 &amp; Life Expectancy</a:t>
            </a:r>
            <a:endParaRPr lang="en-US" sz="1200" dirty="0"/>
          </a:p>
          <a:p>
            <a:pPr marL="228600" indent="-228600"/>
            <a:r>
              <a:rPr lang="en-US" sz="1200" dirty="0"/>
              <a:t>R-Squared: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0.996459814288680</a:t>
            </a:r>
            <a:endParaRPr lang="en-US" sz="1200" dirty="0"/>
          </a:p>
          <a:p>
            <a:pPr marL="228600" indent="-228600"/>
            <a:r>
              <a:rPr lang="en-US" sz="1200" dirty="0"/>
              <a:t>P-Value: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7.80789625003750E-27</a:t>
            </a:r>
          </a:p>
          <a:p>
            <a:pPr marL="228600" indent="-228600"/>
            <a:endParaRPr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30A007-4DDB-4BD4-A2C1-4670FE11AC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76" t="5888" r="4534" b="8786"/>
          <a:stretch/>
        </p:blipFill>
        <p:spPr>
          <a:xfrm>
            <a:off x="2699683" y="684218"/>
            <a:ext cx="5836941" cy="307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47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3C3E3"/>
            </a:gs>
            <a:gs pos="44000">
              <a:schemeClr val="lt2"/>
            </a:gs>
            <a:gs pos="72000">
              <a:schemeClr val="lt2"/>
            </a:gs>
            <a:gs pos="100000">
              <a:srgbClr val="7030A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>
            <a:spLocks noGrp="1"/>
          </p:cNvSpPr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4.</a:t>
            </a:r>
            <a:endParaRPr lang="en-US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ACCESS TO ELECTRICITY</a:t>
            </a:r>
          </a:p>
        </p:txBody>
      </p:sp>
      <p:sp>
        <p:nvSpPr>
          <p:cNvPr id="334" name="Google Shape;334;p15"/>
          <p:cNvSpPr txBox="1">
            <a:spLocks noGrp="1"/>
          </p:cNvSpPr>
          <p:nvPr>
            <p:ph type="subTitle" idx="1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US" dirty="0"/>
              <a:t>Access to electricity (% of population)</a:t>
            </a:r>
          </a:p>
        </p:txBody>
      </p:sp>
    </p:spTree>
    <p:extLst>
      <p:ext uri="{BB962C8B-B14F-4D97-AF65-F5344CB8AC3E}">
        <p14:creationId xmlns:p14="http://schemas.microsoft.com/office/powerpoint/2010/main" val="243479650"/>
      </p:ext>
    </p:extLst>
  </p:cSld>
  <p:clrMapOvr>
    <a:masterClrMapping/>
  </p:clrMapOvr>
</p:sld>
</file>

<file path=ppt/theme/theme1.xml><?xml version="1.0" encoding="utf-8"?>
<a:theme xmlns:a="http://schemas.openxmlformats.org/drawingml/2006/main" name="Volsce template">
  <a:themeElements>
    <a:clrScheme name="Custom 347">
      <a:dk1>
        <a:srgbClr val="252831"/>
      </a:dk1>
      <a:lt1>
        <a:srgbClr val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369</Words>
  <Application>Microsoft Office PowerPoint</Application>
  <PresentationFormat>On-screen Show (16:9)</PresentationFormat>
  <Paragraphs>108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Poppins</vt:lpstr>
      <vt:lpstr>Arial</vt:lpstr>
      <vt:lpstr>Montserrat</vt:lpstr>
      <vt:lpstr>Wingdings</vt:lpstr>
      <vt:lpstr>Montserrat Light</vt:lpstr>
      <vt:lpstr>Courier New</vt:lpstr>
      <vt:lpstr>Calibri</vt:lpstr>
      <vt:lpstr>Volsce template</vt:lpstr>
      <vt:lpstr>The World’s Life Expectancy</vt:lpstr>
      <vt:lpstr>HELLO!</vt:lpstr>
      <vt:lpstr>1. WORLD BIRTH RATE AVERAGES</vt:lpstr>
      <vt:lpstr>PowerPoint Presentation</vt:lpstr>
      <vt:lpstr>2. WORLD DEATH RATE AVERAGES</vt:lpstr>
      <vt:lpstr>PowerPoint Presentation</vt:lpstr>
      <vt:lpstr>3. WORLD DEATH RATE CHILDREN UNDER 5</vt:lpstr>
      <vt:lpstr>PowerPoint Presentation</vt:lpstr>
      <vt:lpstr>4. ACCESS TO ELECTRICITY</vt:lpstr>
      <vt:lpstr>PowerPoint Presentation</vt:lpstr>
      <vt:lpstr>5. WORLD AVERAGE GDP</vt:lpstr>
      <vt:lpstr>PowerPoint Presentation</vt:lpstr>
      <vt:lpstr>6. WORLD AVERAGE POLLUTION</vt:lpstr>
      <vt:lpstr>PowerPoint Presentation</vt:lpstr>
      <vt:lpstr>7. UNDERNOURISHED POPULATION</vt:lpstr>
      <vt:lpstr>PowerPoint Presentation</vt:lpstr>
      <vt:lpstr>8. UNEMPLOYMENT</vt:lpstr>
      <vt:lpstr>PowerPoint Presentation</vt:lpstr>
      <vt:lpstr>Summary  </vt:lpstr>
      <vt:lpstr>WHAT ARE THE MAIN FACTORS IN OUR CURRENT GROWTH OF WORLD LIFE EXPECTANCY?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World’s Life Expectancy</dc:title>
  <dc:creator>paul wolanski</dc:creator>
  <cp:lastModifiedBy>paul wolanski</cp:lastModifiedBy>
  <cp:revision>16</cp:revision>
  <dcterms:modified xsi:type="dcterms:W3CDTF">2019-09-15T17:49:00Z</dcterms:modified>
</cp:coreProperties>
</file>