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81" r:id="rId23"/>
    <p:sldId id="280"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3"/>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24E0F-F1F0-9E47-B972-4F58B088F89C}" type="datetimeFigureOut">
              <a:rPr lang="en-US" smtClean="0"/>
              <a:t>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ED6D-D5C7-3E4D-87A2-D1E14431F55F}" type="slidenum">
              <a:rPr lang="en-US" smtClean="0"/>
              <a:t>‹#›</a:t>
            </a:fld>
            <a:endParaRPr lang="en-US"/>
          </a:p>
        </p:txBody>
      </p:sp>
    </p:spTree>
    <p:extLst>
      <p:ext uri="{BB962C8B-B14F-4D97-AF65-F5344CB8AC3E}">
        <p14:creationId xmlns:p14="http://schemas.microsoft.com/office/powerpoint/2010/main" val="15785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4</a:t>
            </a:fld>
            <a:endParaRPr lang="en-US"/>
          </a:p>
        </p:txBody>
      </p:sp>
    </p:spTree>
    <p:extLst>
      <p:ext uri="{BB962C8B-B14F-4D97-AF65-F5344CB8AC3E}">
        <p14:creationId xmlns:p14="http://schemas.microsoft.com/office/powerpoint/2010/main" val="374416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21</a:t>
            </a:fld>
            <a:endParaRPr lang="en-US"/>
          </a:p>
        </p:txBody>
      </p:sp>
    </p:spTree>
    <p:extLst>
      <p:ext uri="{BB962C8B-B14F-4D97-AF65-F5344CB8AC3E}">
        <p14:creationId xmlns:p14="http://schemas.microsoft.com/office/powerpoint/2010/main" val="87764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23</a:t>
            </a:fld>
            <a:endParaRPr lang="en-US"/>
          </a:p>
        </p:txBody>
      </p:sp>
    </p:spTree>
    <p:extLst>
      <p:ext uri="{BB962C8B-B14F-4D97-AF65-F5344CB8AC3E}">
        <p14:creationId xmlns:p14="http://schemas.microsoft.com/office/powerpoint/2010/main" val="276731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5</a:t>
            </a:fld>
            <a:endParaRPr lang="en-US"/>
          </a:p>
        </p:txBody>
      </p:sp>
    </p:spTree>
    <p:extLst>
      <p:ext uri="{BB962C8B-B14F-4D97-AF65-F5344CB8AC3E}">
        <p14:creationId xmlns:p14="http://schemas.microsoft.com/office/powerpoint/2010/main" val="347276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6</a:t>
            </a:fld>
            <a:endParaRPr lang="en-US"/>
          </a:p>
        </p:txBody>
      </p:sp>
    </p:spTree>
    <p:extLst>
      <p:ext uri="{BB962C8B-B14F-4D97-AF65-F5344CB8AC3E}">
        <p14:creationId xmlns:p14="http://schemas.microsoft.com/office/powerpoint/2010/main" val="240002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7</a:t>
            </a:fld>
            <a:endParaRPr lang="en-US"/>
          </a:p>
        </p:txBody>
      </p:sp>
    </p:spTree>
    <p:extLst>
      <p:ext uri="{BB962C8B-B14F-4D97-AF65-F5344CB8AC3E}">
        <p14:creationId xmlns:p14="http://schemas.microsoft.com/office/powerpoint/2010/main" val="316589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8</a:t>
            </a:fld>
            <a:endParaRPr lang="en-US"/>
          </a:p>
        </p:txBody>
      </p:sp>
    </p:spTree>
    <p:extLst>
      <p:ext uri="{BB962C8B-B14F-4D97-AF65-F5344CB8AC3E}">
        <p14:creationId xmlns:p14="http://schemas.microsoft.com/office/powerpoint/2010/main" val="169960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9</a:t>
            </a:fld>
            <a:endParaRPr lang="en-US"/>
          </a:p>
        </p:txBody>
      </p:sp>
    </p:spTree>
    <p:extLst>
      <p:ext uri="{BB962C8B-B14F-4D97-AF65-F5344CB8AC3E}">
        <p14:creationId xmlns:p14="http://schemas.microsoft.com/office/powerpoint/2010/main" val="37321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11</a:t>
            </a:fld>
            <a:endParaRPr lang="en-US"/>
          </a:p>
        </p:txBody>
      </p:sp>
    </p:spTree>
    <p:extLst>
      <p:ext uri="{BB962C8B-B14F-4D97-AF65-F5344CB8AC3E}">
        <p14:creationId xmlns:p14="http://schemas.microsoft.com/office/powerpoint/2010/main" val="62823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19</a:t>
            </a:fld>
            <a:endParaRPr lang="en-US"/>
          </a:p>
        </p:txBody>
      </p:sp>
    </p:spTree>
    <p:extLst>
      <p:ext uri="{BB962C8B-B14F-4D97-AF65-F5344CB8AC3E}">
        <p14:creationId xmlns:p14="http://schemas.microsoft.com/office/powerpoint/2010/main" val="370439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6BED6D-D5C7-3E4D-87A2-D1E14431F55F}" type="slidenum">
              <a:rPr lang="en-US" smtClean="0"/>
              <a:t>20</a:t>
            </a:fld>
            <a:endParaRPr lang="en-US"/>
          </a:p>
        </p:txBody>
      </p:sp>
    </p:spTree>
    <p:extLst>
      <p:ext uri="{BB962C8B-B14F-4D97-AF65-F5344CB8AC3E}">
        <p14:creationId xmlns:p14="http://schemas.microsoft.com/office/powerpoint/2010/main" val="4118917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184B5D-35A2-E443-B941-093157E55B06}" type="datetimeFigureOut">
              <a:rPr lang="en-US" smtClean="0"/>
              <a:t>1/9/20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3101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144684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404997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2935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811941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184B5D-35A2-E443-B941-093157E55B06}" type="datetimeFigureOut">
              <a:rPr lang="en-US" smtClean="0"/>
              <a:t>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3509373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184B5D-35A2-E443-B941-093157E55B06}" type="datetimeFigureOut">
              <a:rPr lang="en-US" smtClean="0"/>
              <a:t>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41250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84B5D-35A2-E443-B941-093157E55B06}"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3042893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84B5D-35A2-E443-B941-093157E55B06}"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7494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84B5D-35A2-E443-B941-093157E55B06}"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86782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84B5D-35A2-E443-B941-093157E55B06}" type="datetimeFigureOut">
              <a:rPr lang="en-US" smtClean="0"/>
              <a:t>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2105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91065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84B5D-35A2-E443-B941-093157E55B06}" type="datetimeFigureOut">
              <a:rPr lang="en-US" smtClean="0"/>
              <a:t>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346686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84B5D-35A2-E443-B941-093157E55B06}" type="datetimeFigureOut">
              <a:rPr lang="en-US" smtClean="0"/>
              <a:t>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347527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84B5D-35A2-E443-B941-093157E55B06}" type="datetimeFigureOut">
              <a:rPr lang="en-US" smtClean="0"/>
              <a:t>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15007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337778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4B5D-35A2-E443-B941-093157E55B06}" type="datetimeFigureOut">
              <a:rPr lang="en-US" smtClean="0"/>
              <a:t>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F9AE-0017-6949-BB63-2EDBCEDA4E04}" type="slidenum">
              <a:rPr lang="en-US" smtClean="0"/>
              <a:t>‹#›</a:t>
            </a:fld>
            <a:endParaRPr lang="en-US"/>
          </a:p>
        </p:txBody>
      </p:sp>
    </p:spTree>
    <p:extLst>
      <p:ext uri="{BB962C8B-B14F-4D97-AF65-F5344CB8AC3E}">
        <p14:creationId xmlns:p14="http://schemas.microsoft.com/office/powerpoint/2010/main" val="227866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184B5D-35A2-E443-B941-093157E55B06}" type="datetimeFigureOut">
              <a:rPr lang="en-US" smtClean="0"/>
              <a:t>1/9/20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BFF9AE-0017-6949-BB63-2EDBCEDA4E04}" type="slidenum">
              <a:rPr lang="en-US" smtClean="0"/>
              <a:t>‹#›</a:t>
            </a:fld>
            <a:endParaRPr lang="en-US"/>
          </a:p>
        </p:txBody>
      </p:sp>
    </p:spTree>
    <p:extLst>
      <p:ext uri="{BB962C8B-B14F-4D97-AF65-F5344CB8AC3E}">
        <p14:creationId xmlns:p14="http://schemas.microsoft.com/office/powerpoint/2010/main" val="2753274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CF53-27EF-5F4A-B8B9-3206197061F6}"/>
              </a:ext>
            </a:extLst>
          </p:cNvPr>
          <p:cNvSpPr>
            <a:spLocks noGrp="1"/>
          </p:cNvSpPr>
          <p:nvPr>
            <p:ph type="ctrTitle"/>
          </p:nvPr>
        </p:nvSpPr>
        <p:spPr/>
        <p:txBody>
          <a:bodyPr/>
          <a:lstStyle/>
          <a:p>
            <a:r>
              <a:rPr lang="en-US" dirty="0"/>
              <a:t>Chapter 1</a:t>
            </a:r>
          </a:p>
        </p:txBody>
      </p:sp>
      <p:sp>
        <p:nvSpPr>
          <p:cNvPr id="3" name="Subtitle 2">
            <a:extLst>
              <a:ext uri="{FF2B5EF4-FFF2-40B4-BE49-F238E27FC236}">
                <a16:creationId xmlns:a16="http://schemas.microsoft.com/office/drawing/2014/main" id="{9A01DCC9-444F-924B-B7CA-0006CED1F3F5}"/>
              </a:ext>
            </a:extLst>
          </p:cNvPr>
          <p:cNvSpPr>
            <a:spLocks noGrp="1"/>
          </p:cNvSpPr>
          <p:nvPr>
            <p:ph type="subTitle" idx="1"/>
          </p:nvPr>
        </p:nvSpPr>
        <p:spPr/>
        <p:txBody>
          <a:bodyPr/>
          <a:lstStyle/>
          <a:p>
            <a:r>
              <a:rPr lang="en-US" dirty="0"/>
              <a:t>A Tour of Computer System</a:t>
            </a:r>
          </a:p>
        </p:txBody>
      </p:sp>
    </p:spTree>
    <p:extLst>
      <p:ext uri="{BB962C8B-B14F-4D97-AF65-F5344CB8AC3E}">
        <p14:creationId xmlns:p14="http://schemas.microsoft.com/office/powerpoint/2010/main" val="88444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1.3 It pays to Understand how compilation systems work</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r>
              <a:rPr lang="en-US" dirty="0"/>
              <a:t>Optimizing program performance</a:t>
            </a:r>
          </a:p>
          <a:p>
            <a:pPr lvl="1"/>
            <a:r>
              <a:rPr lang="en-US" dirty="0"/>
              <a:t>Compilers usually produce optimal code </a:t>
            </a:r>
          </a:p>
          <a:p>
            <a:pPr lvl="1"/>
            <a:r>
              <a:rPr lang="en-US" dirty="0"/>
              <a:t>While we do not need to know all of the innerworkings of a compiler it is advised that you have a basic understanding of machine-level code.  This understanding could help you make good programming decisions. Ex. Is a Switch better than if/else, while loop better than for loop. </a:t>
            </a:r>
          </a:p>
          <a:p>
            <a:pPr lvl="1"/>
            <a:r>
              <a:rPr lang="en-US" dirty="0"/>
              <a:t>Some of this material we may cover in the following chapters.</a:t>
            </a:r>
          </a:p>
          <a:p>
            <a:r>
              <a:rPr lang="en-US" dirty="0"/>
              <a:t>Yvon’s aside. For performance efficiency, many compilers will automatically optimize your code during the compilation process.  On rare occasions, this may not be what you want it to do, such as in embedded systems. </a:t>
            </a:r>
          </a:p>
          <a:p>
            <a:endParaRPr lang="en-US" dirty="0"/>
          </a:p>
          <a:p>
            <a:endParaRPr lang="en-US" dirty="0"/>
          </a:p>
          <a:p>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234130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1.3 It pays to Understand how compilation systems work</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r>
              <a:rPr lang="en-US" dirty="0"/>
              <a:t>Understanding link-time errors</a:t>
            </a:r>
          </a:p>
          <a:p>
            <a:pPr lvl="1"/>
            <a:r>
              <a:rPr lang="en-US" dirty="0"/>
              <a:t>As I stated earlier linking errors are some of the most difficult compile time errors you will encounter. </a:t>
            </a:r>
          </a:p>
          <a:p>
            <a:pPr lvl="1"/>
            <a:r>
              <a:rPr lang="en-US" dirty="0"/>
              <a:t>They are not intuitive. Chapter 7 of this book covers more of this process.  </a:t>
            </a:r>
          </a:p>
          <a:p>
            <a:r>
              <a:rPr lang="en-US" dirty="0"/>
              <a:t>Avoiding security holes</a:t>
            </a:r>
          </a:p>
          <a:p>
            <a:pPr lvl="1"/>
            <a:r>
              <a:rPr lang="en-US" dirty="0"/>
              <a:t>Having an understanding of how data and control information is stored on the program stack will help you avoid many security vulnerabilities such as buffer overflow</a:t>
            </a:r>
          </a:p>
          <a:p>
            <a:pPr lvl="1"/>
            <a:r>
              <a:rPr lang="en-US" dirty="0"/>
              <a:t>We will look at some of this in Chapter 3</a:t>
            </a:r>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224697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1.4 Processors Read and Interpret instructions stored in MEMORY</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r>
              <a:rPr lang="en-US" dirty="0"/>
              <a:t>Now that we have the program written, compiled, and an executable created, we are ready to execute it (run it)</a:t>
            </a:r>
          </a:p>
          <a:p>
            <a:r>
              <a:rPr lang="en-US" dirty="0"/>
              <a:t>We go to a terminal – which is basically an application shell – command-line interpreter that prints something like:</a:t>
            </a:r>
          </a:p>
          <a:p>
            <a:pPr marL="0" indent="0">
              <a:buNone/>
            </a:pPr>
            <a:r>
              <a:rPr lang="en-US" dirty="0"/>
              <a:t>	yfeaste@ada1:~ [1]</a:t>
            </a:r>
          </a:p>
          <a:p>
            <a:r>
              <a:rPr lang="en-US" dirty="0"/>
              <a:t>If the first argument on the command line is not some built-in shell command (ls, </a:t>
            </a:r>
            <a:r>
              <a:rPr lang="en-US" dirty="0" err="1"/>
              <a:t>mkdir</a:t>
            </a:r>
            <a:r>
              <a:rPr lang="en-US" dirty="0"/>
              <a:t>, rm, cd, etc.) then it assumes it is an executable and attempts to load and run the program </a:t>
            </a:r>
          </a:p>
          <a:p>
            <a:r>
              <a:rPr lang="en-US" dirty="0"/>
              <a:t>You should know the rest of this story</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88126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1.4.1 Hardware Organization of a system</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587357"/>
            <a:ext cx="4805167" cy="3215881"/>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1500026" y="5057317"/>
            <a:ext cx="8435083" cy="1200329"/>
          </a:xfrm>
          <a:prstGeom prst="rect">
            <a:avLst/>
          </a:prstGeom>
          <a:noFill/>
        </p:spPr>
        <p:txBody>
          <a:bodyPr wrap="square" rtlCol="0">
            <a:spAutoFit/>
          </a:bodyPr>
          <a:lstStyle/>
          <a:p>
            <a:r>
              <a:rPr lang="en-US" dirty="0"/>
              <a:t>CPU – central processing unit</a:t>
            </a:r>
          </a:p>
          <a:p>
            <a:r>
              <a:rPr lang="en-US" dirty="0"/>
              <a:t>ALU – arithmetic/logic unit</a:t>
            </a:r>
          </a:p>
          <a:p>
            <a:r>
              <a:rPr lang="en-US" dirty="0"/>
              <a:t>PC – program counter</a:t>
            </a:r>
          </a:p>
          <a:p>
            <a:r>
              <a:rPr lang="en-US" dirty="0"/>
              <a:t>USB – universal serial bus</a:t>
            </a:r>
          </a:p>
        </p:txBody>
      </p:sp>
    </p:spTree>
    <p:extLst>
      <p:ext uri="{BB962C8B-B14F-4D97-AF65-F5344CB8AC3E}">
        <p14:creationId xmlns:p14="http://schemas.microsoft.com/office/powerpoint/2010/main" val="121706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system Buses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587357"/>
            <a:ext cx="4805167" cy="3215881"/>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1489752" y="5112302"/>
            <a:ext cx="8435083" cy="923330"/>
          </a:xfrm>
          <a:prstGeom prst="rect">
            <a:avLst/>
          </a:prstGeom>
          <a:noFill/>
        </p:spPr>
        <p:txBody>
          <a:bodyPr wrap="square" rtlCol="0">
            <a:spAutoFit/>
          </a:bodyPr>
          <a:lstStyle/>
          <a:p>
            <a:r>
              <a:rPr lang="en-US" dirty="0"/>
              <a:t>BUSES – Electrical conduits that carry bytes of information between components. They transfer fixed-sized chunks of bytes known as words (32bits 4 bytes or 64bits 8 bytes). The size of a word varies depending on the system.  We will talk more about words later. </a:t>
            </a:r>
          </a:p>
        </p:txBody>
      </p:sp>
      <p:sp>
        <p:nvSpPr>
          <p:cNvPr id="4" name="Freeform 3">
            <a:extLst>
              <a:ext uri="{FF2B5EF4-FFF2-40B4-BE49-F238E27FC236}">
                <a16:creationId xmlns:a16="http://schemas.microsoft.com/office/drawing/2014/main" id="{366EBE3E-2279-284A-AC67-618DB9A8E4C0}"/>
              </a:ext>
            </a:extLst>
          </p:cNvPr>
          <p:cNvSpPr/>
          <p:nvPr/>
        </p:nvSpPr>
        <p:spPr>
          <a:xfrm>
            <a:off x="4318953" y="2414427"/>
            <a:ext cx="982512" cy="760288"/>
          </a:xfrm>
          <a:custGeom>
            <a:avLst/>
            <a:gdLst>
              <a:gd name="connsiteX0" fmla="*/ 859222 w 982512"/>
              <a:gd name="connsiteY0" fmla="*/ 61645 h 760288"/>
              <a:gd name="connsiteX1" fmla="*/ 735932 w 982512"/>
              <a:gd name="connsiteY1" fmla="*/ 51371 h 760288"/>
              <a:gd name="connsiteX2" fmla="*/ 612643 w 982512"/>
              <a:gd name="connsiteY2" fmla="*/ 20548 h 760288"/>
              <a:gd name="connsiteX3" fmla="*/ 479078 w 982512"/>
              <a:gd name="connsiteY3" fmla="*/ 0 h 760288"/>
              <a:gd name="connsiteX4" fmla="*/ 253047 w 982512"/>
              <a:gd name="connsiteY4" fmla="*/ 20548 h 760288"/>
              <a:gd name="connsiteX5" fmla="*/ 222225 w 982512"/>
              <a:gd name="connsiteY5" fmla="*/ 30822 h 760288"/>
              <a:gd name="connsiteX6" fmla="*/ 170854 w 982512"/>
              <a:gd name="connsiteY6" fmla="*/ 71919 h 760288"/>
              <a:gd name="connsiteX7" fmla="*/ 109209 w 982512"/>
              <a:gd name="connsiteY7" fmla="*/ 143838 h 760288"/>
              <a:gd name="connsiteX8" fmla="*/ 68112 w 982512"/>
              <a:gd name="connsiteY8" fmla="*/ 195209 h 760288"/>
              <a:gd name="connsiteX9" fmla="*/ 57838 w 982512"/>
              <a:gd name="connsiteY9" fmla="*/ 226031 h 760288"/>
              <a:gd name="connsiteX10" fmla="*/ 16741 w 982512"/>
              <a:gd name="connsiteY10" fmla="*/ 287676 h 760288"/>
              <a:gd name="connsiteX11" fmla="*/ 16741 w 982512"/>
              <a:gd name="connsiteY11" fmla="*/ 493160 h 760288"/>
              <a:gd name="connsiteX12" fmla="*/ 27016 w 982512"/>
              <a:gd name="connsiteY12" fmla="*/ 534256 h 760288"/>
              <a:gd name="connsiteX13" fmla="*/ 98935 w 982512"/>
              <a:gd name="connsiteY13" fmla="*/ 626724 h 760288"/>
              <a:gd name="connsiteX14" fmla="*/ 242773 w 982512"/>
              <a:gd name="connsiteY14" fmla="*/ 708917 h 760288"/>
              <a:gd name="connsiteX15" fmla="*/ 294144 w 982512"/>
              <a:gd name="connsiteY15" fmla="*/ 719191 h 760288"/>
              <a:gd name="connsiteX16" fmla="*/ 324966 w 982512"/>
              <a:gd name="connsiteY16" fmla="*/ 729465 h 760288"/>
              <a:gd name="connsiteX17" fmla="*/ 376337 w 982512"/>
              <a:gd name="connsiteY17" fmla="*/ 739739 h 760288"/>
              <a:gd name="connsiteX18" fmla="*/ 407159 w 982512"/>
              <a:gd name="connsiteY18" fmla="*/ 750013 h 760288"/>
              <a:gd name="connsiteX19" fmla="*/ 479078 w 982512"/>
              <a:gd name="connsiteY19" fmla="*/ 760288 h 760288"/>
              <a:gd name="connsiteX20" fmla="*/ 653739 w 982512"/>
              <a:gd name="connsiteY20" fmla="*/ 739739 h 760288"/>
              <a:gd name="connsiteX21" fmla="*/ 807851 w 982512"/>
              <a:gd name="connsiteY21" fmla="*/ 729465 h 760288"/>
              <a:gd name="connsiteX22" fmla="*/ 920867 w 982512"/>
              <a:gd name="connsiteY22" fmla="*/ 688369 h 760288"/>
              <a:gd name="connsiteX23" fmla="*/ 941416 w 982512"/>
              <a:gd name="connsiteY23" fmla="*/ 667820 h 760288"/>
              <a:gd name="connsiteX24" fmla="*/ 982512 w 982512"/>
              <a:gd name="connsiteY24" fmla="*/ 565079 h 760288"/>
              <a:gd name="connsiteX25" fmla="*/ 972238 w 982512"/>
              <a:gd name="connsiteY25" fmla="*/ 390418 h 760288"/>
              <a:gd name="connsiteX26" fmla="*/ 951690 w 982512"/>
              <a:gd name="connsiteY26" fmla="*/ 349321 h 760288"/>
              <a:gd name="connsiteX27" fmla="*/ 910593 w 982512"/>
              <a:gd name="connsiteY27" fmla="*/ 277402 h 760288"/>
              <a:gd name="connsiteX28" fmla="*/ 890045 w 982512"/>
              <a:gd name="connsiteY28" fmla="*/ 246580 h 760288"/>
              <a:gd name="connsiteX29" fmla="*/ 869496 w 982512"/>
              <a:gd name="connsiteY29" fmla="*/ 226031 h 760288"/>
              <a:gd name="connsiteX30" fmla="*/ 766755 w 982512"/>
              <a:gd name="connsiteY30" fmla="*/ 113016 h 760288"/>
              <a:gd name="connsiteX31" fmla="*/ 705110 w 982512"/>
              <a:gd name="connsiteY31" fmla="*/ 61645 h 760288"/>
              <a:gd name="connsiteX32" fmla="*/ 674287 w 982512"/>
              <a:gd name="connsiteY32" fmla="*/ 51371 h 760288"/>
              <a:gd name="connsiteX33" fmla="*/ 643465 w 982512"/>
              <a:gd name="connsiteY33" fmla="*/ 61645 h 760288"/>
              <a:gd name="connsiteX34" fmla="*/ 571546 w 982512"/>
              <a:gd name="connsiteY34" fmla="*/ 82193 h 760288"/>
              <a:gd name="connsiteX35" fmla="*/ 550998 w 982512"/>
              <a:gd name="connsiteY35" fmla="*/ 102742 h 760288"/>
              <a:gd name="connsiteX36" fmla="*/ 561272 w 982512"/>
              <a:gd name="connsiteY36" fmla="*/ 92467 h 76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82512" h="760288">
                <a:moveTo>
                  <a:pt x="859222" y="61645"/>
                </a:moveTo>
                <a:cubicBezTo>
                  <a:pt x="818125" y="58220"/>
                  <a:pt x="776715" y="57489"/>
                  <a:pt x="735932" y="51371"/>
                </a:cubicBezTo>
                <a:cubicBezTo>
                  <a:pt x="530423" y="20544"/>
                  <a:pt x="735945" y="41098"/>
                  <a:pt x="612643" y="20548"/>
                </a:cubicBezTo>
                <a:cubicBezTo>
                  <a:pt x="527111" y="6293"/>
                  <a:pt x="571620" y="13220"/>
                  <a:pt x="479078" y="0"/>
                </a:cubicBezTo>
                <a:cubicBezTo>
                  <a:pt x="381811" y="5722"/>
                  <a:pt x="333213" y="507"/>
                  <a:pt x="253047" y="20548"/>
                </a:cubicBezTo>
                <a:cubicBezTo>
                  <a:pt x="242541" y="23175"/>
                  <a:pt x="232499" y="27397"/>
                  <a:pt x="222225" y="30822"/>
                </a:cubicBezTo>
                <a:cubicBezTo>
                  <a:pt x="152273" y="100774"/>
                  <a:pt x="261580" y="-5846"/>
                  <a:pt x="170854" y="71919"/>
                </a:cubicBezTo>
                <a:cubicBezTo>
                  <a:pt x="132099" y="105138"/>
                  <a:pt x="133446" y="107483"/>
                  <a:pt x="109209" y="143838"/>
                </a:cubicBezTo>
                <a:cubicBezTo>
                  <a:pt x="83386" y="221311"/>
                  <a:pt x="121223" y="128822"/>
                  <a:pt x="68112" y="195209"/>
                </a:cubicBezTo>
                <a:cubicBezTo>
                  <a:pt x="61347" y="203666"/>
                  <a:pt x="63097" y="216564"/>
                  <a:pt x="57838" y="226031"/>
                </a:cubicBezTo>
                <a:cubicBezTo>
                  <a:pt x="45844" y="247619"/>
                  <a:pt x="16741" y="287676"/>
                  <a:pt x="16741" y="287676"/>
                </a:cubicBezTo>
                <a:cubicBezTo>
                  <a:pt x="-11000" y="370900"/>
                  <a:pt x="577" y="323449"/>
                  <a:pt x="16741" y="493160"/>
                </a:cubicBezTo>
                <a:cubicBezTo>
                  <a:pt x="18080" y="507217"/>
                  <a:pt x="23137" y="520679"/>
                  <a:pt x="27016" y="534256"/>
                </a:cubicBezTo>
                <a:cubicBezTo>
                  <a:pt x="40007" y="579723"/>
                  <a:pt x="46998" y="592100"/>
                  <a:pt x="98935" y="626724"/>
                </a:cubicBezTo>
                <a:cubicBezTo>
                  <a:pt x="132017" y="648778"/>
                  <a:pt x="205533" y="701469"/>
                  <a:pt x="242773" y="708917"/>
                </a:cubicBezTo>
                <a:cubicBezTo>
                  <a:pt x="259897" y="712342"/>
                  <a:pt x="277203" y="714956"/>
                  <a:pt x="294144" y="719191"/>
                </a:cubicBezTo>
                <a:cubicBezTo>
                  <a:pt x="304650" y="721818"/>
                  <a:pt x="314460" y="726838"/>
                  <a:pt x="324966" y="729465"/>
                </a:cubicBezTo>
                <a:cubicBezTo>
                  <a:pt x="341907" y="733700"/>
                  <a:pt x="359396" y="735504"/>
                  <a:pt x="376337" y="739739"/>
                </a:cubicBezTo>
                <a:cubicBezTo>
                  <a:pt x="386843" y="742366"/>
                  <a:pt x="396540" y="747889"/>
                  <a:pt x="407159" y="750013"/>
                </a:cubicBezTo>
                <a:cubicBezTo>
                  <a:pt x="430905" y="754762"/>
                  <a:pt x="455105" y="756863"/>
                  <a:pt x="479078" y="760288"/>
                </a:cubicBezTo>
                <a:cubicBezTo>
                  <a:pt x="520889" y="755061"/>
                  <a:pt x="613749" y="743071"/>
                  <a:pt x="653739" y="739739"/>
                </a:cubicBezTo>
                <a:cubicBezTo>
                  <a:pt x="705046" y="735463"/>
                  <a:pt x="756480" y="732890"/>
                  <a:pt x="807851" y="729465"/>
                </a:cubicBezTo>
                <a:cubicBezTo>
                  <a:pt x="871906" y="713452"/>
                  <a:pt x="879716" y="721290"/>
                  <a:pt x="920867" y="688369"/>
                </a:cubicBezTo>
                <a:cubicBezTo>
                  <a:pt x="928431" y="682318"/>
                  <a:pt x="934566" y="674670"/>
                  <a:pt x="941416" y="667820"/>
                </a:cubicBezTo>
                <a:cubicBezTo>
                  <a:pt x="966807" y="591645"/>
                  <a:pt x="952277" y="625548"/>
                  <a:pt x="982512" y="565079"/>
                </a:cubicBezTo>
                <a:cubicBezTo>
                  <a:pt x="979087" y="506859"/>
                  <a:pt x="980486" y="448153"/>
                  <a:pt x="972238" y="390418"/>
                </a:cubicBezTo>
                <a:cubicBezTo>
                  <a:pt x="970072" y="375256"/>
                  <a:pt x="957910" y="363317"/>
                  <a:pt x="951690" y="349321"/>
                </a:cubicBezTo>
                <a:cubicBezTo>
                  <a:pt x="905522" y="245444"/>
                  <a:pt x="955748" y="333847"/>
                  <a:pt x="910593" y="277402"/>
                </a:cubicBezTo>
                <a:cubicBezTo>
                  <a:pt x="902879" y="267760"/>
                  <a:pt x="897759" y="256222"/>
                  <a:pt x="890045" y="246580"/>
                </a:cubicBezTo>
                <a:cubicBezTo>
                  <a:pt x="883994" y="239016"/>
                  <a:pt x="875800" y="233386"/>
                  <a:pt x="869496" y="226031"/>
                </a:cubicBezTo>
                <a:cubicBezTo>
                  <a:pt x="780620" y="122343"/>
                  <a:pt x="883166" y="229427"/>
                  <a:pt x="766755" y="113016"/>
                </a:cubicBezTo>
                <a:cubicBezTo>
                  <a:pt x="744033" y="90294"/>
                  <a:pt x="733717" y="75948"/>
                  <a:pt x="705110" y="61645"/>
                </a:cubicBezTo>
                <a:cubicBezTo>
                  <a:pt x="695423" y="56802"/>
                  <a:pt x="684561" y="54796"/>
                  <a:pt x="674287" y="51371"/>
                </a:cubicBezTo>
                <a:cubicBezTo>
                  <a:pt x="664013" y="54796"/>
                  <a:pt x="653878" y="58670"/>
                  <a:pt x="643465" y="61645"/>
                </a:cubicBezTo>
                <a:cubicBezTo>
                  <a:pt x="553160" y="87446"/>
                  <a:pt x="645446" y="57560"/>
                  <a:pt x="571546" y="82193"/>
                </a:cubicBezTo>
                <a:lnTo>
                  <a:pt x="550998" y="102742"/>
                </a:lnTo>
                <a:lnTo>
                  <a:pt x="561272" y="92467"/>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11491E43-11C7-6C46-A330-C6BE02BD86C4}"/>
              </a:ext>
            </a:extLst>
          </p:cNvPr>
          <p:cNvSpPr/>
          <p:nvPr/>
        </p:nvSpPr>
        <p:spPr>
          <a:xfrm>
            <a:off x="5578867" y="2321960"/>
            <a:ext cx="986320" cy="893851"/>
          </a:xfrm>
          <a:custGeom>
            <a:avLst/>
            <a:gdLst>
              <a:gd name="connsiteX0" fmla="*/ 780836 w 986320"/>
              <a:gd name="connsiteY0" fmla="*/ 71919 h 893851"/>
              <a:gd name="connsiteX1" fmla="*/ 667821 w 986320"/>
              <a:gd name="connsiteY1" fmla="*/ 20548 h 893851"/>
              <a:gd name="connsiteX2" fmla="*/ 400693 w 986320"/>
              <a:gd name="connsiteY2" fmla="*/ 0 h 893851"/>
              <a:gd name="connsiteX3" fmla="*/ 277403 w 986320"/>
              <a:gd name="connsiteY3" fmla="*/ 20548 h 893851"/>
              <a:gd name="connsiteX4" fmla="*/ 246580 w 986320"/>
              <a:gd name="connsiteY4" fmla="*/ 30822 h 893851"/>
              <a:gd name="connsiteX5" fmla="*/ 205484 w 986320"/>
              <a:gd name="connsiteY5" fmla="*/ 61644 h 893851"/>
              <a:gd name="connsiteX6" fmla="*/ 164387 w 986320"/>
              <a:gd name="connsiteY6" fmla="*/ 82193 h 893851"/>
              <a:gd name="connsiteX7" fmla="*/ 102742 w 986320"/>
              <a:gd name="connsiteY7" fmla="*/ 123289 h 893851"/>
              <a:gd name="connsiteX8" fmla="*/ 61645 w 986320"/>
              <a:gd name="connsiteY8" fmla="*/ 205483 h 893851"/>
              <a:gd name="connsiteX9" fmla="*/ 30823 w 986320"/>
              <a:gd name="connsiteY9" fmla="*/ 287676 h 893851"/>
              <a:gd name="connsiteX10" fmla="*/ 10275 w 986320"/>
              <a:gd name="connsiteY10" fmla="*/ 359595 h 893851"/>
              <a:gd name="connsiteX11" fmla="*/ 0 w 986320"/>
              <a:gd name="connsiteY11" fmla="*/ 472611 h 893851"/>
              <a:gd name="connsiteX12" fmla="*/ 10275 w 986320"/>
              <a:gd name="connsiteY12" fmla="*/ 534256 h 893851"/>
              <a:gd name="connsiteX13" fmla="*/ 41097 w 986320"/>
              <a:gd name="connsiteY13" fmla="*/ 626723 h 893851"/>
              <a:gd name="connsiteX14" fmla="*/ 71920 w 986320"/>
              <a:gd name="connsiteY14" fmla="*/ 667820 h 893851"/>
              <a:gd name="connsiteX15" fmla="*/ 113016 w 986320"/>
              <a:gd name="connsiteY15" fmla="*/ 729465 h 893851"/>
              <a:gd name="connsiteX16" fmla="*/ 143839 w 986320"/>
              <a:gd name="connsiteY16" fmla="*/ 770561 h 893851"/>
              <a:gd name="connsiteX17" fmla="*/ 174661 w 986320"/>
              <a:gd name="connsiteY17" fmla="*/ 780836 h 893851"/>
              <a:gd name="connsiteX18" fmla="*/ 267129 w 986320"/>
              <a:gd name="connsiteY18" fmla="*/ 821932 h 893851"/>
              <a:gd name="connsiteX19" fmla="*/ 349322 w 986320"/>
              <a:gd name="connsiteY19" fmla="*/ 842480 h 893851"/>
              <a:gd name="connsiteX20" fmla="*/ 390418 w 986320"/>
              <a:gd name="connsiteY20" fmla="*/ 852755 h 893851"/>
              <a:gd name="connsiteX21" fmla="*/ 441789 w 986320"/>
              <a:gd name="connsiteY21" fmla="*/ 863029 h 893851"/>
              <a:gd name="connsiteX22" fmla="*/ 482886 w 986320"/>
              <a:gd name="connsiteY22" fmla="*/ 873303 h 893851"/>
              <a:gd name="connsiteX23" fmla="*/ 513708 w 986320"/>
              <a:gd name="connsiteY23" fmla="*/ 883577 h 893851"/>
              <a:gd name="connsiteX24" fmla="*/ 606176 w 986320"/>
              <a:gd name="connsiteY24" fmla="*/ 893851 h 893851"/>
              <a:gd name="connsiteX25" fmla="*/ 821933 w 986320"/>
              <a:gd name="connsiteY25" fmla="*/ 873303 h 893851"/>
              <a:gd name="connsiteX26" fmla="*/ 863030 w 986320"/>
              <a:gd name="connsiteY26" fmla="*/ 852755 h 893851"/>
              <a:gd name="connsiteX27" fmla="*/ 914400 w 986320"/>
              <a:gd name="connsiteY27" fmla="*/ 780836 h 893851"/>
              <a:gd name="connsiteX28" fmla="*/ 955497 w 986320"/>
              <a:gd name="connsiteY28" fmla="*/ 688368 h 893851"/>
              <a:gd name="connsiteX29" fmla="*/ 965771 w 986320"/>
              <a:gd name="connsiteY29" fmla="*/ 647271 h 893851"/>
              <a:gd name="connsiteX30" fmla="*/ 986320 w 986320"/>
              <a:gd name="connsiteY30" fmla="*/ 523982 h 893851"/>
              <a:gd name="connsiteX31" fmla="*/ 976045 w 986320"/>
              <a:gd name="connsiteY31" fmla="*/ 421240 h 893851"/>
              <a:gd name="connsiteX32" fmla="*/ 965771 w 986320"/>
              <a:gd name="connsiteY32" fmla="*/ 380143 h 893851"/>
              <a:gd name="connsiteX33" fmla="*/ 924675 w 986320"/>
              <a:gd name="connsiteY33" fmla="*/ 277402 h 893851"/>
              <a:gd name="connsiteX34" fmla="*/ 852755 w 986320"/>
              <a:gd name="connsiteY34" fmla="*/ 205483 h 893851"/>
              <a:gd name="connsiteX35" fmla="*/ 821933 w 986320"/>
              <a:gd name="connsiteY35" fmla="*/ 174660 h 893851"/>
              <a:gd name="connsiteX36" fmla="*/ 780836 w 986320"/>
              <a:gd name="connsiteY36" fmla="*/ 143838 h 893851"/>
              <a:gd name="connsiteX37" fmla="*/ 760288 w 986320"/>
              <a:gd name="connsiteY37" fmla="*/ 123289 h 893851"/>
              <a:gd name="connsiteX38" fmla="*/ 708917 w 986320"/>
              <a:gd name="connsiteY38" fmla="*/ 92467 h 893851"/>
              <a:gd name="connsiteX39" fmla="*/ 636998 w 986320"/>
              <a:gd name="connsiteY39" fmla="*/ 41096 h 893851"/>
              <a:gd name="connsiteX40" fmla="*/ 585627 w 986320"/>
              <a:gd name="connsiteY40" fmla="*/ 20548 h 893851"/>
              <a:gd name="connsiteX41" fmla="*/ 523982 w 986320"/>
              <a:gd name="connsiteY41" fmla="*/ 30822 h 89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86320" h="893851">
                <a:moveTo>
                  <a:pt x="780836" y="71919"/>
                </a:moveTo>
                <a:cubicBezTo>
                  <a:pt x="753410" y="58206"/>
                  <a:pt x="699810" y="29272"/>
                  <a:pt x="667821" y="20548"/>
                </a:cubicBezTo>
                <a:cubicBezTo>
                  <a:pt x="600097" y="2078"/>
                  <a:pt x="424294" y="1180"/>
                  <a:pt x="400693" y="0"/>
                </a:cubicBezTo>
                <a:cubicBezTo>
                  <a:pt x="360096" y="5799"/>
                  <a:pt x="317468" y="10532"/>
                  <a:pt x="277403" y="20548"/>
                </a:cubicBezTo>
                <a:cubicBezTo>
                  <a:pt x="266896" y="23175"/>
                  <a:pt x="256854" y="27397"/>
                  <a:pt x="246580" y="30822"/>
                </a:cubicBezTo>
                <a:cubicBezTo>
                  <a:pt x="232881" y="41096"/>
                  <a:pt x="220005" y="52569"/>
                  <a:pt x="205484" y="61644"/>
                </a:cubicBezTo>
                <a:cubicBezTo>
                  <a:pt x="192496" y="69762"/>
                  <a:pt x="176850" y="73291"/>
                  <a:pt x="164387" y="82193"/>
                </a:cubicBezTo>
                <a:cubicBezTo>
                  <a:pt x="97048" y="130292"/>
                  <a:pt x="168858" y="101250"/>
                  <a:pt x="102742" y="123289"/>
                </a:cubicBezTo>
                <a:cubicBezTo>
                  <a:pt x="89043" y="150687"/>
                  <a:pt x="71332" y="176423"/>
                  <a:pt x="61645" y="205483"/>
                </a:cubicBezTo>
                <a:cubicBezTo>
                  <a:pt x="38325" y="275443"/>
                  <a:pt x="67678" y="189395"/>
                  <a:pt x="30823" y="287676"/>
                </a:cubicBezTo>
                <a:cubicBezTo>
                  <a:pt x="19768" y="317156"/>
                  <a:pt x="18372" y="327207"/>
                  <a:pt x="10275" y="359595"/>
                </a:cubicBezTo>
                <a:cubicBezTo>
                  <a:pt x="6850" y="397267"/>
                  <a:pt x="0" y="434784"/>
                  <a:pt x="0" y="472611"/>
                </a:cubicBezTo>
                <a:cubicBezTo>
                  <a:pt x="0" y="493443"/>
                  <a:pt x="6189" y="513829"/>
                  <a:pt x="10275" y="534256"/>
                </a:cubicBezTo>
                <a:cubicBezTo>
                  <a:pt x="16094" y="563350"/>
                  <a:pt x="26966" y="601287"/>
                  <a:pt x="41097" y="626723"/>
                </a:cubicBezTo>
                <a:cubicBezTo>
                  <a:pt x="49413" y="641692"/>
                  <a:pt x="62844" y="653299"/>
                  <a:pt x="71920" y="667820"/>
                </a:cubicBezTo>
                <a:cubicBezTo>
                  <a:pt x="146481" y="787116"/>
                  <a:pt x="50217" y="654106"/>
                  <a:pt x="113016" y="729465"/>
                </a:cubicBezTo>
                <a:cubicBezTo>
                  <a:pt x="123978" y="742620"/>
                  <a:pt x="130684" y="759599"/>
                  <a:pt x="143839" y="770561"/>
                </a:cubicBezTo>
                <a:cubicBezTo>
                  <a:pt x="152159" y="777494"/>
                  <a:pt x="164765" y="776438"/>
                  <a:pt x="174661" y="780836"/>
                </a:cubicBezTo>
                <a:cubicBezTo>
                  <a:pt x="229675" y="805287"/>
                  <a:pt x="222203" y="809680"/>
                  <a:pt x="267129" y="821932"/>
                </a:cubicBezTo>
                <a:cubicBezTo>
                  <a:pt x="294375" y="829363"/>
                  <a:pt x="321924" y="835630"/>
                  <a:pt x="349322" y="842480"/>
                </a:cubicBezTo>
                <a:cubicBezTo>
                  <a:pt x="363021" y="845905"/>
                  <a:pt x="376572" y="849986"/>
                  <a:pt x="390418" y="852755"/>
                </a:cubicBezTo>
                <a:cubicBezTo>
                  <a:pt x="407542" y="856180"/>
                  <a:pt x="424742" y="859241"/>
                  <a:pt x="441789" y="863029"/>
                </a:cubicBezTo>
                <a:cubicBezTo>
                  <a:pt x="455573" y="866092"/>
                  <a:pt x="469309" y="869424"/>
                  <a:pt x="482886" y="873303"/>
                </a:cubicBezTo>
                <a:cubicBezTo>
                  <a:pt x="493299" y="876278"/>
                  <a:pt x="503026" y="881797"/>
                  <a:pt x="513708" y="883577"/>
                </a:cubicBezTo>
                <a:cubicBezTo>
                  <a:pt x="544298" y="888675"/>
                  <a:pt x="575353" y="890426"/>
                  <a:pt x="606176" y="893851"/>
                </a:cubicBezTo>
                <a:cubicBezTo>
                  <a:pt x="625152" y="892665"/>
                  <a:pt x="768520" y="891107"/>
                  <a:pt x="821933" y="873303"/>
                </a:cubicBezTo>
                <a:cubicBezTo>
                  <a:pt x="836463" y="868460"/>
                  <a:pt x="849331" y="859604"/>
                  <a:pt x="863030" y="852755"/>
                </a:cubicBezTo>
                <a:cubicBezTo>
                  <a:pt x="894803" y="820980"/>
                  <a:pt x="884562" y="834545"/>
                  <a:pt x="914400" y="780836"/>
                </a:cubicBezTo>
                <a:cubicBezTo>
                  <a:pt x="929321" y="753979"/>
                  <a:pt x="945970" y="716949"/>
                  <a:pt x="955497" y="688368"/>
                </a:cubicBezTo>
                <a:cubicBezTo>
                  <a:pt x="959962" y="674972"/>
                  <a:pt x="962708" y="661055"/>
                  <a:pt x="965771" y="647271"/>
                </a:cubicBezTo>
                <a:cubicBezTo>
                  <a:pt x="977789" y="593189"/>
                  <a:pt x="977743" y="584018"/>
                  <a:pt x="986320" y="523982"/>
                </a:cubicBezTo>
                <a:cubicBezTo>
                  <a:pt x="982895" y="489735"/>
                  <a:pt x="980913" y="455312"/>
                  <a:pt x="976045" y="421240"/>
                </a:cubicBezTo>
                <a:cubicBezTo>
                  <a:pt x="974048" y="407261"/>
                  <a:pt x="969828" y="393668"/>
                  <a:pt x="965771" y="380143"/>
                </a:cubicBezTo>
                <a:cubicBezTo>
                  <a:pt x="952477" y="335828"/>
                  <a:pt x="946356" y="315343"/>
                  <a:pt x="924675" y="277402"/>
                </a:cubicBezTo>
                <a:cubicBezTo>
                  <a:pt x="898363" y="231357"/>
                  <a:pt x="902400" y="248923"/>
                  <a:pt x="852755" y="205483"/>
                </a:cubicBezTo>
                <a:cubicBezTo>
                  <a:pt x="841820" y="195915"/>
                  <a:pt x="832965" y="184116"/>
                  <a:pt x="821933" y="174660"/>
                </a:cubicBezTo>
                <a:cubicBezTo>
                  <a:pt x="808932" y="163516"/>
                  <a:pt x="793991" y="154800"/>
                  <a:pt x="780836" y="143838"/>
                </a:cubicBezTo>
                <a:cubicBezTo>
                  <a:pt x="773395" y="137637"/>
                  <a:pt x="768170" y="128919"/>
                  <a:pt x="760288" y="123289"/>
                </a:cubicBezTo>
                <a:cubicBezTo>
                  <a:pt x="744038" y="111682"/>
                  <a:pt x="725532" y="103544"/>
                  <a:pt x="708917" y="92467"/>
                </a:cubicBezTo>
                <a:cubicBezTo>
                  <a:pt x="694943" y="83151"/>
                  <a:pt x="655387" y="50290"/>
                  <a:pt x="636998" y="41096"/>
                </a:cubicBezTo>
                <a:cubicBezTo>
                  <a:pt x="620502" y="32848"/>
                  <a:pt x="602751" y="27397"/>
                  <a:pt x="585627" y="20548"/>
                </a:cubicBezTo>
                <a:lnTo>
                  <a:pt x="523982" y="3082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9DDF8CF3-673B-0B48-A86C-FD1947241CD2}"/>
              </a:ext>
            </a:extLst>
          </p:cNvPr>
          <p:cNvSpPr/>
          <p:nvPr/>
        </p:nvSpPr>
        <p:spPr>
          <a:xfrm>
            <a:off x="3061675" y="2988212"/>
            <a:ext cx="4438460" cy="895419"/>
          </a:xfrm>
          <a:custGeom>
            <a:avLst/>
            <a:gdLst>
              <a:gd name="connsiteX0" fmla="*/ 863053 w 4438460"/>
              <a:gd name="connsiteY0" fmla="*/ 227599 h 895419"/>
              <a:gd name="connsiteX1" fmla="*/ 811682 w 4438460"/>
              <a:gd name="connsiteY1" fmla="*/ 248148 h 895419"/>
              <a:gd name="connsiteX2" fmla="*/ 390442 w 4438460"/>
              <a:gd name="connsiteY2" fmla="*/ 248148 h 895419"/>
              <a:gd name="connsiteX3" fmla="*/ 154136 w 4438460"/>
              <a:gd name="connsiteY3" fmla="*/ 268696 h 895419"/>
              <a:gd name="connsiteX4" fmla="*/ 92491 w 4438460"/>
              <a:gd name="connsiteY4" fmla="*/ 289244 h 895419"/>
              <a:gd name="connsiteX5" fmla="*/ 61669 w 4438460"/>
              <a:gd name="connsiteY5" fmla="*/ 320067 h 895419"/>
              <a:gd name="connsiteX6" fmla="*/ 30846 w 4438460"/>
              <a:gd name="connsiteY6" fmla="*/ 340615 h 895419"/>
              <a:gd name="connsiteX7" fmla="*/ 10298 w 4438460"/>
              <a:gd name="connsiteY7" fmla="*/ 371437 h 895419"/>
              <a:gd name="connsiteX8" fmla="*/ 10298 w 4438460"/>
              <a:gd name="connsiteY8" fmla="*/ 443357 h 895419"/>
              <a:gd name="connsiteX9" fmla="*/ 20572 w 4438460"/>
              <a:gd name="connsiteY9" fmla="*/ 505001 h 895419"/>
              <a:gd name="connsiteX10" fmla="*/ 92491 w 4438460"/>
              <a:gd name="connsiteY10" fmla="*/ 587195 h 895419"/>
              <a:gd name="connsiteX11" fmla="*/ 113040 w 4438460"/>
              <a:gd name="connsiteY11" fmla="*/ 607743 h 895419"/>
              <a:gd name="connsiteX12" fmla="*/ 143862 w 4438460"/>
              <a:gd name="connsiteY12" fmla="*/ 628291 h 895419"/>
              <a:gd name="connsiteX13" fmla="*/ 226055 w 4438460"/>
              <a:gd name="connsiteY13" fmla="*/ 669388 h 895419"/>
              <a:gd name="connsiteX14" fmla="*/ 256878 w 4438460"/>
              <a:gd name="connsiteY14" fmla="*/ 679662 h 895419"/>
              <a:gd name="connsiteX15" fmla="*/ 349345 w 4438460"/>
              <a:gd name="connsiteY15" fmla="*/ 720759 h 895419"/>
              <a:gd name="connsiteX16" fmla="*/ 410990 w 4438460"/>
              <a:gd name="connsiteY16" fmla="*/ 741307 h 895419"/>
              <a:gd name="connsiteX17" fmla="*/ 482909 w 4438460"/>
              <a:gd name="connsiteY17" fmla="*/ 761855 h 895419"/>
              <a:gd name="connsiteX18" fmla="*/ 585651 w 4438460"/>
              <a:gd name="connsiteY18" fmla="*/ 782404 h 895419"/>
              <a:gd name="connsiteX19" fmla="*/ 678118 w 4438460"/>
              <a:gd name="connsiteY19" fmla="*/ 802952 h 895419"/>
              <a:gd name="connsiteX20" fmla="*/ 801408 w 4438460"/>
              <a:gd name="connsiteY20" fmla="*/ 823500 h 895419"/>
              <a:gd name="connsiteX21" fmla="*/ 914424 w 4438460"/>
              <a:gd name="connsiteY21" fmla="*/ 844049 h 895419"/>
              <a:gd name="connsiteX22" fmla="*/ 986343 w 4438460"/>
              <a:gd name="connsiteY22" fmla="*/ 854323 h 895419"/>
              <a:gd name="connsiteX23" fmla="*/ 1345938 w 4438460"/>
              <a:gd name="connsiteY23" fmla="*/ 874871 h 895419"/>
              <a:gd name="connsiteX24" fmla="*/ 1520599 w 4438460"/>
              <a:gd name="connsiteY24" fmla="*/ 885145 h 895419"/>
              <a:gd name="connsiteX25" fmla="*/ 1736356 w 4438460"/>
              <a:gd name="connsiteY25" fmla="*/ 874871 h 895419"/>
              <a:gd name="connsiteX26" fmla="*/ 2157597 w 4438460"/>
              <a:gd name="connsiteY26" fmla="*/ 895419 h 895419"/>
              <a:gd name="connsiteX27" fmla="*/ 2496644 w 4438460"/>
              <a:gd name="connsiteY27" fmla="*/ 885145 h 895419"/>
              <a:gd name="connsiteX28" fmla="*/ 2671305 w 4438460"/>
              <a:gd name="connsiteY28" fmla="*/ 874871 h 895419"/>
              <a:gd name="connsiteX29" fmla="*/ 3318577 w 4438460"/>
              <a:gd name="connsiteY29" fmla="*/ 854323 h 895419"/>
              <a:gd name="connsiteX30" fmla="*/ 3400770 w 4438460"/>
              <a:gd name="connsiteY30" fmla="*/ 844049 h 895419"/>
              <a:gd name="connsiteX31" fmla="*/ 3452141 w 4438460"/>
              <a:gd name="connsiteY31" fmla="*/ 833775 h 895419"/>
              <a:gd name="connsiteX32" fmla="*/ 3462415 w 4438460"/>
              <a:gd name="connsiteY32" fmla="*/ 802952 h 895419"/>
              <a:gd name="connsiteX33" fmla="*/ 3472689 w 4438460"/>
              <a:gd name="connsiteY33" fmla="*/ 607743 h 895419"/>
              <a:gd name="connsiteX34" fmla="*/ 3503512 w 4438460"/>
              <a:gd name="connsiteY34" fmla="*/ 597469 h 895419"/>
              <a:gd name="connsiteX35" fmla="*/ 3616527 w 4438460"/>
              <a:gd name="connsiteY35" fmla="*/ 587195 h 895419"/>
              <a:gd name="connsiteX36" fmla="*/ 4089138 w 4438460"/>
              <a:gd name="connsiteY36" fmla="*/ 597469 h 895419"/>
              <a:gd name="connsiteX37" fmla="*/ 4222703 w 4438460"/>
              <a:gd name="connsiteY37" fmla="*/ 587195 h 895419"/>
              <a:gd name="connsiteX38" fmla="*/ 4366541 w 4438460"/>
              <a:gd name="connsiteY38" fmla="*/ 566646 h 895419"/>
              <a:gd name="connsiteX39" fmla="*/ 4428186 w 4438460"/>
              <a:gd name="connsiteY39" fmla="*/ 535824 h 895419"/>
              <a:gd name="connsiteX40" fmla="*/ 4438460 w 4438460"/>
              <a:gd name="connsiteY40" fmla="*/ 505001 h 895419"/>
              <a:gd name="connsiteX41" fmla="*/ 4376815 w 4438460"/>
              <a:gd name="connsiteY41" fmla="*/ 433082 h 895419"/>
              <a:gd name="connsiteX42" fmla="*/ 4304896 w 4438460"/>
              <a:gd name="connsiteY42" fmla="*/ 402260 h 895419"/>
              <a:gd name="connsiteX43" fmla="*/ 4232977 w 4438460"/>
              <a:gd name="connsiteY43" fmla="*/ 371437 h 895419"/>
              <a:gd name="connsiteX44" fmla="*/ 4202154 w 4438460"/>
              <a:gd name="connsiteY44" fmla="*/ 350889 h 895419"/>
              <a:gd name="connsiteX45" fmla="*/ 4099413 w 4438460"/>
              <a:gd name="connsiteY45" fmla="*/ 320067 h 895419"/>
              <a:gd name="connsiteX46" fmla="*/ 4048042 w 4438460"/>
              <a:gd name="connsiteY46" fmla="*/ 299518 h 895419"/>
              <a:gd name="connsiteX47" fmla="*/ 3976123 w 4438460"/>
              <a:gd name="connsiteY47" fmla="*/ 289244 h 895419"/>
              <a:gd name="connsiteX48" fmla="*/ 3893929 w 4438460"/>
              <a:gd name="connsiteY48" fmla="*/ 268696 h 895419"/>
              <a:gd name="connsiteX49" fmla="*/ 2589112 w 4438460"/>
              <a:gd name="connsiteY49" fmla="*/ 278970 h 895419"/>
              <a:gd name="connsiteX50" fmla="*/ 2188419 w 4438460"/>
              <a:gd name="connsiteY50" fmla="*/ 258422 h 895419"/>
              <a:gd name="connsiteX51" fmla="*/ 2589112 w 4438460"/>
              <a:gd name="connsiteY51" fmla="*/ 248148 h 895419"/>
              <a:gd name="connsiteX52" fmla="*/ 2609660 w 4438460"/>
              <a:gd name="connsiteY52" fmla="*/ 227599 h 895419"/>
              <a:gd name="connsiteX53" fmla="*/ 2650756 w 4438460"/>
              <a:gd name="connsiteY53" fmla="*/ 207051 h 895419"/>
              <a:gd name="connsiteX54" fmla="*/ 2609660 w 4438460"/>
              <a:gd name="connsiteY54" fmla="*/ 114584 h 895419"/>
              <a:gd name="connsiteX55" fmla="*/ 2548015 w 4438460"/>
              <a:gd name="connsiteY55" fmla="*/ 73487 h 895419"/>
              <a:gd name="connsiteX56" fmla="*/ 2517192 w 4438460"/>
              <a:gd name="connsiteY56" fmla="*/ 52939 h 895419"/>
              <a:gd name="connsiteX57" fmla="*/ 2455547 w 4438460"/>
              <a:gd name="connsiteY57" fmla="*/ 32390 h 895419"/>
              <a:gd name="connsiteX58" fmla="*/ 2424725 w 4438460"/>
              <a:gd name="connsiteY58" fmla="*/ 11842 h 895419"/>
              <a:gd name="connsiteX59" fmla="*/ 2229516 w 4438460"/>
              <a:gd name="connsiteY59" fmla="*/ 11842 h 895419"/>
              <a:gd name="connsiteX60" fmla="*/ 2208968 w 4438460"/>
              <a:gd name="connsiteY60" fmla="*/ 42664 h 895419"/>
              <a:gd name="connsiteX61" fmla="*/ 2188419 w 4438460"/>
              <a:gd name="connsiteY61" fmla="*/ 124858 h 895419"/>
              <a:gd name="connsiteX62" fmla="*/ 2178145 w 4438460"/>
              <a:gd name="connsiteY62" fmla="*/ 165954 h 895419"/>
              <a:gd name="connsiteX63" fmla="*/ 2147323 w 4438460"/>
              <a:gd name="connsiteY63" fmla="*/ 227599 h 895419"/>
              <a:gd name="connsiteX64" fmla="*/ 2085678 w 4438460"/>
              <a:gd name="connsiteY64" fmla="*/ 268696 h 895419"/>
              <a:gd name="connsiteX65" fmla="*/ 2054855 w 4438460"/>
              <a:gd name="connsiteY65" fmla="*/ 278970 h 895419"/>
              <a:gd name="connsiteX66" fmla="*/ 1952114 w 4438460"/>
              <a:gd name="connsiteY66" fmla="*/ 289244 h 895419"/>
              <a:gd name="connsiteX67" fmla="*/ 1294568 w 4438460"/>
              <a:gd name="connsiteY67" fmla="*/ 278970 h 895419"/>
              <a:gd name="connsiteX68" fmla="*/ 1037714 w 4438460"/>
              <a:gd name="connsiteY68" fmla="*/ 258422 h 895419"/>
              <a:gd name="connsiteX69" fmla="*/ 945246 w 4438460"/>
              <a:gd name="connsiteY69" fmla="*/ 248148 h 895419"/>
              <a:gd name="connsiteX70" fmla="*/ 760312 w 4438460"/>
              <a:gd name="connsiteY70" fmla="*/ 248148 h 8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438460" h="895419">
                <a:moveTo>
                  <a:pt x="863053" y="227599"/>
                </a:moveTo>
                <a:cubicBezTo>
                  <a:pt x="845929" y="234449"/>
                  <a:pt x="829844" y="244943"/>
                  <a:pt x="811682" y="248148"/>
                </a:cubicBezTo>
                <a:cubicBezTo>
                  <a:pt x="687520" y="270059"/>
                  <a:pt x="493066" y="251687"/>
                  <a:pt x="390442" y="248148"/>
                </a:cubicBezTo>
                <a:cubicBezTo>
                  <a:pt x="365953" y="249897"/>
                  <a:pt x="197420" y="260039"/>
                  <a:pt x="154136" y="268696"/>
                </a:cubicBezTo>
                <a:cubicBezTo>
                  <a:pt x="132897" y="272944"/>
                  <a:pt x="92491" y="289244"/>
                  <a:pt x="92491" y="289244"/>
                </a:cubicBezTo>
                <a:cubicBezTo>
                  <a:pt x="82217" y="299518"/>
                  <a:pt x="72831" y="310765"/>
                  <a:pt x="61669" y="320067"/>
                </a:cubicBezTo>
                <a:cubicBezTo>
                  <a:pt x="52183" y="327972"/>
                  <a:pt x="39578" y="331884"/>
                  <a:pt x="30846" y="340615"/>
                </a:cubicBezTo>
                <a:cubicBezTo>
                  <a:pt x="22115" y="349346"/>
                  <a:pt x="17147" y="361163"/>
                  <a:pt x="10298" y="371437"/>
                </a:cubicBezTo>
                <a:cubicBezTo>
                  <a:pt x="-5678" y="419366"/>
                  <a:pt x="-990" y="386916"/>
                  <a:pt x="10298" y="443357"/>
                </a:cubicBezTo>
                <a:cubicBezTo>
                  <a:pt x="14383" y="463784"/>
                  <a:pt x="12560" y="485772"/>
                  <a:pt x="20572" y="505001"/>
                </a:cubicBezTo>
                <a:cubicBezTo>
                  <a:pt x="50109" y="575888"/>
                  <a:pt x="50326" y="553463"/>
                  <a:pt x="92491" y="587195"/>
                </a:cubicBezTo>
                <a:cubicBezTo>
                  <a:pt x="100055" y="593246"/>
                  <a:pt x="105476" y="601692"/>
                  <a:pt x="113040" y="607743"/>
                </a:cubicBezTo>
                <a:cubicBezTo>
                  <a:pt x="122682" y="615457"/>
                  <a:pt x="134220" y="620577"/>
                  <a:pt x="143862" y="628291"/>
                </a:cubicBezTo>
                <a:cubicBezTo>
                  <a:pt x="195097" y="669280"/>
                  <a:pt x="120850" y="634320"/>
                  <a:pt x="226055" y="669388"/>
                </a:cubicBezTo>
                <a:lnTo>
                  <a:pt x="256878" y="679662"/>
                </a:lnTo>
                <a:cubicBezTo>
                  <a:pt x="305721" y="712224"/>
                  <a:pt x="275987" y="696306"/>
                  <a:pt x="349345" y="720759"/>
                </a:cubicBezTo>
                <a:lnTo>
                  <a:pt x="410990" y="741307"/>
                </a:lnTo>
                <a:cubicBezTo>
                  <a:pt x="443333" y="752088"/>
                  <a:pt x="446789" y="754115"/>
                  <a:pt x="482909" y="761855"/>
                </a:cubicBezTo>
                <a:cubicBezTo>
                  <a:pt x="517059" y="769173"/>
                  <a:pt x="551768" y="773933"/>
                  <a:pt x="585651" y="782404"/>
                </a:cubicBezTo>
                <a:cubicBezTo>
                  <a:pt x="626815" y="792695"/>
                  <a:pt x="633769" y="795126"/>
                  <a:pt x="678118" y="802952"/>
                </a:cubicBezTo>
                <a:cubicBezTo>
                  <a:pt x="719148" y="810192"/>
                  <a:pt x="760554" y="815328"/>
                  <a:pt x="801408" y="823500"/>
                </a:cubicBezTo>
                <a:cubicBezTo>
                  <a:pt x="854848" y="834189"/>
                  <a:pt x="857453" y="835284"/>
                  <a:pt x="914424" y="844049"/>
                </a:cubicBezTo>
                <a:cubicBezTo>
                  <a:pt x="938359" y="847731"/>
                  <a:pt x="962226" y="852131"/>
                  <a:pt x="986343" y="854323"/>
                </a:cubicBezTo>
                <a:cubicBezTo>
                  <a:pt x="1083716" y="863175"/>
                  <a:pt x="1255762" y="869997"/>
                  <a:pt x="1345938" y="874871"/>
                </a:cubicBezTo>
                <a:lnTo>
                  <a:pt x="1520599" y="885145"/>
                </a:lnTo>
                <a:cubicBezTo>
                  <a:pt x="1592518" y="881720"/>
                  <a:pt x="1664365" y="873710"/>
                  <a:pt x="1736356" y="874871"/>
                </a:cubicBezTo>
                <a:cubicBezTo>
                  <a:pt x="1876918" y="877138"/>
                  <a:pt x="2157597" y="895419"/>
                  <a:pt x="2157597" y="895419"/>
                </a:cubicBezTo>
                <a:lnTo>
                  <a:pt x="2496644" y="885145"/>
                </a:lnTo>
                <a:cubicBezTo>
                  <a:pt x="2554918" y="882814"/>
                  <a:pt x="2613018" y="876847"/>
                  <a:pt x="2671305" y="874871"/>
                </a:cubicBezTo>
                <a:cubicBezTo>
                  <a:pt x="3545020" y="845254"/>
                  <a:pt x="2773835" y="880263"/>
                  <a:pt x="3318577" y="854323"/>
                </a:cubicBezTo>
                <a:cubicBezTo>
                  <a:pt x="3345975" y="850898"/>
                  <a:pt x="3373480" y="848247"/>
                  <a:pt x="3400770" y="844049"/>
                </a:cubicBezTo>
                <a:cubicBezTo>
                  <a:pt x="3418030" y="841394"/>
                  <a:pt x="3437611" y="843462"/>
                  <a:pt x="3452141" y="833775"/>
                </a:cubicBezTo>
                <a:cubicBezTo>
                  <a:pt x="3461152" y="827768"/>
                  <a:pt x="3458990" y="813226"/>
                  <a:pt x="3462415" y="802952"/>
                </a:cubicBezTo>
                <a:cubicBezTo>
                  <a:pt x="3465840" y="737882"/>
                  <a:pt x="3459910" y="671637"/>
                  <a:pt x="3472689" y="607743"/>
                </a:cubicBezTo>
                <a:cubicBezTo>
                  <a:pt x="3474813" y="597123"/>
                  <a:pt x="3492791" y="599001"/>
                  <a:pt x="3503512" y="597469"/>
                </a:cubicBezTo>
                <a:cubicBezTo>
                  <a:pt x="3540959" y="592120"/>
                  <a:pt x="3578855" y="590620"/>
                  <a:pt x="3616527" y="587195"/>
                </a:cubicBezTo>
                <a:cubicBezTo>
                  <a:pt x="3774064" y="590620"/>
                  <a:pt x="3931564" y="597469"/>
                  <a:pt x="4089138" y="597469"/>
                </a:cubicBezTo>
                <a:cubicBezTo>
                  <a:pt x="4133791" y="597469"/>
                  <a:pt x="4178323" y="592126"/>
                  <a:pt x="4222703" y="587195"/>
                </a:cubicBezTo>
                <a:cubicBezTo>
                  <a:pt x="4270840" y="581846"/>
                  <a:pt x="4366541" y="566646"/>
                  <a:pt x="4366541" y="566646"/>
                </a:cubicBezTo>
                <a:cubicBezTo>
                  <a:pt x="4386845" y="559878"/>
                  <a:pt x="4413702" y="553929"/>
                  <a:pt x="4428186" y="535824"/>
                </a:cubicBezTo>
                <a:cubicBezTo>
                  <a:pt x="4434952" y="527367"/>
                  <a:pt x="4435035" y="515275"/>
                  <a:pt x="4438460" y="505001"/>
                </a:cubicBezTo>
                <a:cubicBezTo>
                  <a:pt x="4425314" y="485281"/>
                  <a:pt x="4398170" y="440200"/>
                  <a:pt x="4376815" y="433082"/>
                </a:cubicBezTo>
                <a:cubicBezTo>
                  <a:pt x="4342234" y="421555"/>
                  <a:pt x="4340446" y="422574"/>
                  <a:pt x="4304896" y="402260"/>
                </a:cubicBezTo>
                <a:cubicBezTo>
                  <a:pt x="4249711" y="370726"/>
                  <a:pt x="4300476" y="388313"/>
                  <a:pt x="4232977" y="371437"/>
                </a:cubicBezTo>
                <a:cubicBezTo>
                  <a:pt x="4222703" y="364588"/>
                  <a:pt x="4213438" y="355904"/>
                  <a:pt x="4202154" y="350889"/>
                </a:cubicBezTo>
                <a:cubicBezTo>
                  <a:pt x="4130691" y="319128"/>
                  <a:pt x="4159190" y="339993"/>
                  <a:pt x="4099413" y="320067"/>
                </a:cubicBezTo>
                <a:cubicBezTo>
                  <a:pt x="4081917" y="314235"/>
                  <a:pt x="4065934" y="303991"/>
                  <a:pt x="4048042" y="299518"/>
                </a:cubicBezTo>
                <a:cubicBezTo>
                  <a:pt x="4024549" y="293645"/>
                  <a:pt x="3999869" y="293993"/>
                  <a:pt x="3976123" y="289244"/>
                </a:cubicBezTo>
                <a:cubicBezTo>
                  <a:pt x="3948430" y="283706"/>
                  <a:pt x="3893929" y="268696"/>
                  <a:pt x="3893929" y="268696"/>
                </a:cubicBezTo>
                <a:lnTo>
                  <a:pt x="2589112" y="278970"/>
                </a:lnTo>
                <a:cubicBezTo>
                  <a:pt x="2524500" y="278970"/>
                  <a:pt x="2268500" y="263133"/>
                  <a:pt x="2188419" y="258422"/>
                </a:cubicBezTo>
                <a:cubicBezTo>
                  <a:pt x="2321983" y="254997"/>
                  <a:pt x="2455860" y="257898"/>
                  <a:pt x="2589112" y="248148"/>
                </a:cubicBezTo>
                <a:cubicBezTo>
                  <a:pt x="2598773" y="247441"/>
                  <a:pt x="2601600" y="232972"/>
                  <a:pt x="2609660" y="227599"/>
                </a:cubicBezTo>
                <a:cubicBezTo>
                  <a:pt x="2622403" y="219103"/>
                  <a:pt x="2637057" y="213900"/>
                  <a:pt x="2650756" y="207051"/>
                </a:cubicBezTo>
                <a:cubicBezTo>
                  <a:pt x="2643103" y="184091"/>
                  <a:pt x="2632646" y="134696"/>
                  <a:pt x="2609660" y="114584"/>
                </a:cubicBezTo>
                <a:cubicBezTo>
                  <a:pt x="2591074" y="98321"/>
                  <a:pt x="2568563" y="87186"/>
                  <a:pt x="2548015" y="73487"/>
                </a:cubicBezTo>
                <a:cubicBezTo>
                  <a:pt x="2537741" y="66638"/>
                  <a:pt x="2528906" y="56844"/>
                  <a:pt x="2517192" y="52939"/>
                </a:cubicBezTo>
                <a:lnTo>
                  <a:pt x="2455547" y="32390"/>
                </a:lnTo>
                <a:cubicBezTo>
                  <a:pt x="2445273" y="25541"/>
                  <a:pt x="2436074" y="16706"/>
                  <a:pt x="2424725" y="11842"/>
                </a:cubicBezTo>
                <a:cubicBezTo>
                  <a:pt x="2366509" y="-13107"/>
                  <a:pt x="2278020" y="8608"/>
                  <a:pt x="2229516" y="11842"/>
                </a:cubicBezTo>
                <a:cubicBezTo>
                  <a:pt x="2222667" y="22116"/>
                  <a:pt x="2214490" y="31620"/>
                  <a:pt x="2208968" y="42664"/>
                </a:cubicBezTo>
                <a:cubicBezTo>
                  <a:pt x="2197954" y="64693"/>
                  <a:pt x="2193107" y="103761"/>
                  <a:pt x="2188419" y="124858"/>
                </a:cubicBezTo>
                <a:cubicBezTo>
                  <a:pt x="2185356" y="138642"/>
                  <a:pt x="2182024" y="152377"/>
                  <a:pt x="2178145" y="165954"/>
                </a:cubicBezTo>
                <a:cubicBezTo>
                  <a:pt x="2172212" y="186719"/>
                  <a:pt x="2164477" y="212589"/>
                  <a:pt x="2147323" y="227599"/>
                </a:cubicBezTo>
                <a:cubicBezTo>
                  <a:pt x="2128737" y="243862"/>
                  <a:pt x="2109107" y="260887"/>
                  <a:pt x="2085678" y="268696"/>
                </a:cubicBezTo>
                <a:cubicBezTo>
                  <a:pt x="2075404" y="272121"/>
                  <a:pt x="2065559" y="277323"/>
                  <a:pt x="2054855" y="278970"/>
                </a:cubicBezTo>
                <a:cubicBezTo>
                  <a:pt x="2020837" y="284203"/>
                  <a:pt x="1986361" y="285819"/>
                  <a:pt x="1952114" y="289244"/>
                </a:cubicBezTo>
                <a:lnTo>
                  <a:pt x="1294568" y="278970"/>
                </a:lnTo>
                <a:cubicBezTo>
                  <a:pt x="1208725" y="276076"/>
                  <a:pt x="1123080" y="267907"/>
                  <a:pt x="1037714" y="258422"/>
                </a:cubicBezTo>
                <a:cubicBezTo>
                  <a:pt x="1006891" y="254997"/>
                  <a:pt x="976237" y="249296"/>
                  <a:pt x="945246" y="248148"/>
                </a:cubicBezTo>
                <a:cubicBezTo>
                  <a:pt x="883644" y="245866"/>
                  <a:pt x="821957" y="248148"/>
                  <a:pt x="760312" y="24814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98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System I/O devices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587357"/>
            <a:ext cx="4805167" cy="3215881"/>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1489752" y="4896545"/>
            <a:ext cx="9986482" cy="1477328"/>
          </a:xfrm>
          <a:prstGeom prst="rect">
            <a:avLst/>
          </a:prstGeom>
          <a:noFill/>
        </p:spPr>
        <p:txBody>
          <a:bodyPr wrap="square" rtlCol="0">
            <a:spAutoFit/>
          </a:bodyPr>
          <a:lstStyle/>
          <a:p>
            <a:r>
              <a:rPr lang="en-US" dirty="0"/>
              <a:t>I/O Devices – Input/output devices connected to the system from the outside world. This example has 4. </a:t>
            </a:r>
          </a:p>
          <a:p>
            <a:r>
              <a:rPr lang="en-US" dirty="0"/>
              <a:t>Mouse</a:t>
            </a:r>
          </a:p>
          <a:p>
            <a:r>
              <a:rPr lang="en-US" dirty="0"/>
              <a:t>Keyboard </a:t>
            </a:r>
          </a:p>
          <a:p>
            <a:r>
              <a:rPr lang="en-US" dirty="0"/>
              <a:t>Display</a:t>
            </a:r>
          </a:p>
          <a:p>
            <a:r>
              <a:rPr lang="en-US" dirty="0"/>
              <a:t>Disk drive</a:t>
            </a:r>
          </a:p>
        </p:txBody>
      </p:sp>
      <p:sp>
        <p:nvSpPr>
          <p:cNvPr id="6" name="Freeform 5">
            <a:extLst>
              <a:ext uri="{FF2B5EF4-FFF2-40B4-BE49-F238E27FC236}">
                <a16:creationId xmlns:a16="http://schemas.microsoft.com/office/drawing/2014/main" id="{07C1525D-D7E4-FB4D-85A0-3E9C15A0921A}"/>
              </a:ext>
            </a:extLst>
          </p:cNvPr>
          <p:cNvSpPr/>
          <p:nvPr/>
        </p:nvSpPr>
        <p:spPr>
          <a:xfrm>
            <a:off x="3339101" y="4253501"/>
            <a:ext cx="1818526" cy="339047"/>
          </a:xfrm>
          <a:custGeom>
            <a:avLst/>
            <a:gdLst>
              <a:gd name="connsiteX0" fmla="*/ 359596 w 1818526"/>
              <a:gd name="connsiteY0" fmla="*/ 102742 h 339047"/>
              <a:gd name="connsiteX1" fmla="*/ 226032 w 1818526"/>
              <a:gd name="connsiteY1" fmla="*/ 102742 h 339047"/>
              <a:gd name="connsiteX2" fmla="*/ 61645 w 1818526"/>
              <a:gd name="connsiteY2" fmla="*/ 113016 h 339047"/>
              <a:gd name="connsiteX3" fmla="*/ 10274 w 1818526"/>
              <a:gd name="connsiteY3" fmla="*/ 143838 h 339047"/>
              <a:gd name="connsiteX4" fmla="*/ 0 w 1818526"/>
              <a:gd name="connsiteY4" fmla="*/ 174661 h 339047"/>
              <a:gd name="connsiteX5" fmla="*/ 20548 w 1818526"/>
              <a:gd name="connsiteY5" fmla="*/ 256854 h 339047"/>
              <a:gd name="connsiteX6" fmla="*/ 61645 w 1818526"/>
              <a:gd name="connsiteY6" fmla="*/ 297951 h 339047"/>
              <a:gd name="connsiteX7" fmla="*/ 102742 w 1818526"/>
              <a:gd name="connsiteY7" fmla="*/ 318499 h 339047"/>
              <a:gd name="connsiteX8" fmla="*/ 164387 w 1818526"/>
              <a:gd name="connsiteY8" fmla="*/ 339047 h 339047"/>
              <a:gd name="connsiteX9" fmla="*/ 226032 w 1818526"/>
              <a:gd name="connsiteY9" fmla="*/ 328773 h 339047"/>
              <a:gd name="connsiteX10" fmla="*/ 267128 w 1818526"/>
              <a:gd name="connsiteY10" fmla="*/ 318499 h 339047"/>
              <a:gd name="connsiteX11" fmla="*/ 318499 w 1818526"/>
              <a:gd name="connsiteY11" fmla="*/ 308225 h 339047"/>
              <a:gd name="connsiteX12" fmla="*/ 452063 w 1818526"/>
              <a:gd name="connsiteY12" fmla="*/ 318499 h 339047"/>
              <a:gd name="connsiteX13" fmla="*/ 883578 w 1818526"/>
              <a:gd name="connsiteY13" fmla="*/ 297951 h 339047"/>
              <a:gd name="connsiteX14" fmla="*/ 986319 w 1818526"/>
              <a:gd name="connsiteY14" fmla="*/ 308225 h 339047"/>
              <a:gd name="connsiteX15" fmla="*/ 1078787 w 1818526"/>
              <a:gd name="connsiteY15" fmla="*/ 318499 h 339047"/>
              <a:gd name="connsiteX16" fmla="*/ 1387011 w 1818526"/>
              <a:gd name="connsiteY16" fmla="*/ 308225 h 339047"/>
              <a:gd name="connsiteX17" fmla="*/ 1500027 w 1818526"/>
              <a:gd name="connsiteY17" fmla="*/ 287677 h 339047"/>
              <a:gd name="connsiteX18" fmla="*/ 1551398 w 1818526"/>
              <a:gd name="connsiteY18" fmla="*/ 277402 h 339047"/>
              <a:gd name="connsiteX19" fmla="*/ 1582220 w 1818526"/>
              <a:gd name="connsiteY19" fmla="*/ 267128 h 339047"/>
              <a:gd name="connsiteX20" fmla="*/ 1623317 w 1818526"/>
              <a:gd name="connsiteY20" fmla="*/ 256854 h 339047"/>
              <a:gd name="connsiteX21" fmla="*/ 1684962 w 1818526"/>
              <a:gd name="connsiteY21" fmla="*/ 236306 h 339047"/>
              <a:gd name="connsiteX22" fmla="*/ 1797978 w 1818526"/>
              <a:gd name="connsiteY22" fmla="*/ 205483 h 339047"/>
              <a:gd name="connsiteX23" fmla="*/ 1818526 w 1818526"/>
              <a:gd name="connsiteY23" fmla="*/ 174661 h 339047"/>
              <a:gd name="connsiteX24" fmla="*/ 1797978 w 1818526"/>
              <a:gd name="connsiteY24" fmla="*/ 143838 h 339047"/>
              <a:gd name="connsiteX25" fmla="*/ 1736333 w 1818526"/>
              <a:gd name="connsiteY25" fmla="*/ 102742 h 339047"/>
              <a:gd name="connsiteX26" fmla="*/ 1705510 w 1818526"/>
              <a:gd name="connsiteY26" fmla="*/ 82193 h 339047"/>
              <a:gd name="connsiteX27" fmla="*/ 1643865 w 1818526"/>
              <a:gd name="connsiteY27" fmla="*/ 61645 h 339047"/>
              <a:gd name="connsiteX28" fmla="*/ 1387011 w 1818526"/>
              <a:gd name="connsiteY28" fmla="*/ 30823 h 339047"/>
              <a:gd name="connsiteX29" fmla="*/ 1212351 w 1818526"/>
              <a:gd name="connsiteY29" fmla="*/ 20548 h 339047"/>
              <a:gd name="connsiteX30" fmla="*/ 1006868 w 1818526"/>
              <a:gd name="connsiteY30" fmla="*/ 0 h 339047"/>
              <a:gd name="connsiteX31" fmla="*/ 842481 w 1818526"/>
              <a:gd name="connsiteY31" fmla="*/ 10274 h 339047"/>
              <a:gd name="connsiteX32" fmla="*/ 339047 w 1818526"/>
              <a:gd name="connsiteY32" fmla="*/ 20548 h 339047"/>
              <a:gd name="connsiteX33" fmla="*/ 267128 w 1818526"/>
              <a:gd name="connsiteY33" fmla="*/ 30823 h 339047"/>
              <a:gd name="connsiteX34" fmla="*/ 205483 w 1818526"/>
              <a:gd name="connsiteY34" fmla="*/ 41097 h 339047"/>
              <a:gd name="connsiteX35" fmla="*/ 102742 w 1818526"/>
              <a:gd name="connsiteY35" fmla="*/ 51371 h 339047"/>
              <a:gd name="connsiteX36" fmla="*/ 71919 w 1818526"/>
              <a:gd name="connsiteY36" fmla="*/ 61645 h 339047"/>
              <a:gd name="connsiteX37" fmla="*/ 30823 w 1818526"/>
              <a:gd name="connsiteY37" fmla="*/ 92468 h 33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8526" h="339047">
                <a:moveTo>
                  <a:pt x="359596" y="102742"/>
                </a:moveTo>
                <a:cubicBezTo>
                  <a:pt x="241811" y="126299"/>
                  <a:pt x="387754" y="102742"/>
                  <a:pt x="226032" y="102742"/>
                </a:cubicBezTo>
                <a:cubicBezTo>
                  <a:pt x="171129" y="102742"/>
                  <a:pt x="116441" y="109591"/>
                  <a:pt x="61645" y="113016"/>
                </a:cubicBezTo>
                <a:cubicBezTo>
                  <a:pt x="37402" y="121097"/>
                  <a:pt x="24377" y="120334"/>
                  <a:pt x="10274" y="143838"/>
                </a:cubicBezTo>
                <a:cubicBezTo>
                  <a:pt x="4702" y="153125"/>
                  <a:pt x="3425" y="164387"/>
                  <a:pt x="0" y="174661"/>
                </a:cubicBezTo>
                <a:cubicBezTo>
                  <a:pt x="1078" y="180049"/>
                  <a:pt x="11772" y="244568"/>
                  <a:pt x="20548" y="256854"/>
                </a:cubicBezTo>
                <a:cubicBezTo>
                  <a:pt x="31809" y="272619"/>
                  <a:pt x="44317" y="289287"/>
                  <a:pt x="61645" y="297951"/>
                </a:cubicBezTo>
                <a:cubicBezTo>
                  <a:pt x="75344" y="304800"/>
                  <a:pt x="88522" y="312811"/>
                  <a:pt x="102742" y="318499"/>
                </a:cubicBezTo>
                <a:cubicBezTo>
                  <a:pt x="122853" y="326543"/>
                  <a:pt x="164387" y="339047"/>
                  <a:pt x="164387" y="339047"/>
                </a:cubicBezTo>
                <a:cubicBezTo>
                  <a:pt x="184935" y="335622"/>
                  <a:pt x="205605" y="332858"/>
                  <a:pt x="226032" y="328773"/>
                </a:cubicBezTo>
                <a:cubicBezTo>
                  <a:pt x="239878" y="326004"/>
                  <a:pt x="253344" y="321562"/>
                  <a:pt x="267128" y="318499"/>
                </a:cubicBezTo>
                <a:cubicBezTo>
                  <a:pt x="284175" y="314711"/>
                  <a:pt x="301375" y="311650"/>
                  <a:pt x="318499" y="308225"/>
                </a:cubicBezTo>
                <a:cubicBezTo>
                  <a:pt x="363020" y="311650"/>
                  <a:pt x="407410" y="318499"/>
                  <a:pt x="452063" y="318499"/>
                </a:cubicBezTo>
                <a:cubicBezTo>
                  <a:pt x="831926" y="318499"/>
                  <a:pt x="728569" y="349619"/>
                  <a:pt x="883578" y="297951"/>
                </a:cubicBezTo>
                <a:lnTo>
                  <a:pt x="986319" y="308225"/>
                </a:lnTo>
                <a:cubicBezTo>
                  <a:pt x="1017161" y="311471"/>
                  <a:pt x="1047775" y="318499"/>
                  <a:pt x="1078787" y="318499"/>
                </a:cubicBezTo>
                <a:cubicBezTo>
                  <a:pt x="1181585" y="318499"/>
                  <a:pt x="1284270" y="311650"/>
                  <a:pt x="1387011" y="308225"/>
                </a:cubicBezTo>
                <a:cubicBezTo>
                  <a:pt x="1511658" y="290419"/>
                  <a:pt x="1412842" y="307052"/>
                  <a:pt x="1500027" y="287677"/>
                </a:cubicBezTo>
                <a:cubicBezTo>
                  <a:pt x="1517074" y="283889"/>
                  <a:pt x="1534457" y="281638"/>
                  <a:pt x="1551398" y="277402"/>
                </a:cubicBezTo>
                <a:cubicBezTo>
                  <a:pt x="1561904" y="274775"/>
                  <a:pt x="1571807" y="270103"/>
                  <a:pt x="1582220" y="267128"/>
                </a:cubicBezTo>
                <a:cubicBezTo>
                  <a:pt x="1595797" y="263249"/>
                  <a:pt x="1609792" y="260911"/>
                  <a:pt x="1623317" y="256854"/>
                </a:cubicBezTo>
                <a:cubicBezTo>
                  <a:pt x="1644063" y="250630"/>
                  <a:pt x="1663949" y="241559"/>
                  <a:pt x="1684962" y="236306"/>
                </a:cubicBezTo>
                <a:cubicBezTo>
                  <a:pt x="1777662" y="213130"/>
                  <a:pt x="1740363" y="224687"/>
                  <a:pt x="1797978" y="205483"/>
                </a:cubicBezTo>
                <a:cubicBezTo>
                  <a:pt x="1804827" y="195209"/>
                  <a:pt x="1818526" y="187009"/>
                  <a:pt x="1818526" y="174661"/>
                </a:cubicBezTo>
                <a:cubicBezTo>
                  <a:pt x="1818526" y="162313"/>
                  <a:pt x="1805883" y="153324"/>
                  <a:pt x="1797978" y="143838"/>
                </a:cubicBezTo>
                <a:cubicBezTo>
                  <a:pt x="1768379" y="108319"/>
                  <a:pt x="1774319" y="115404"/>
                  <a:pt x="1736333" y="102742"/>
                </a:cubicBezTo>
                <a:cubicBezTo>
                  <a:pt x="1726059" y="95892"/>
                  <a:pt x="1716794" y="87208"/>
                  <a:pt x="1705510" y="82193"/>
                </a:cubicBezTo>
                <a:cubicBezTo>
                  <a:pt x="1685717" y="73396"/>
                  <a:pt x="1665104" y="65893"/>
                  <a:pt x="1643865" y="61645"/>
                </a:cubicBezTo>
                <a:cubicBezTo>
                  <a:pt x="1494520" y="31776"/>
                  <a:pt x="1570250" y="42276"/>
                  <a:pt x="1387011" y="30823"/>
                </a:cubicBezTo>
                <a:lnTo>
                  <a:pt x="1212351" y="20548"/>
                </a:lnTo>
                <a:cubicBezTo>
                  <a:pt x="1142282" y="10538"/>
                  <a:pt x="1079657" y="0"/>
                  <a:pt x="1006868" y="0"/>
                </a:cubicBezTo>
                <a:cubicBezTo>
                  <a:pt x="951965" y="0"/>
                  <a:pt x="897358" y="8586"/>
                  <a:pt x="842481" y="10274"/>
                </a:cubicBezTo>
                <a:cubicBezTo>
                  <a:pt x="674714" y="15436"/>
                  <a:pt x="506858" y="17123"/>
                  <a:pt x="339047" y="20548"/>
                </a:cubicBezTo>
                <a:lnTo>
                  <a:pt x="267128" y="30823"/>
                </a:lnTo>
                <a:cubicBezTo>
                  <a:pt x="246538" y="33991"/>
                  <a:pt x="226154" y="38513"/>
                  <a:pt x="205483" y="41097"/>
                </a:cubicBezTo>
                <a:cubicBezTo>
                  <a:pt x="171331" y="45366"/>
                  <a:pt x="136989" y="47946"/>
                  <a:pt x="102742" y="51371"/>
                </a:cubicBezTo>
                <a:cubicBezTo>
                  <a:pt x="92468" y="54796"/>
                  <a:pt x="81606" y="56802"/>
                  <a:pt x="71919" y="61645"/>
                </a:cubicBezTo>
                <a:cubicBezTo>
                  <a:pt x="48682" y="73263"/>
                  <a:pt x="45272" y="78018"/>
                  <a:pt x="30823" y="9246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C58A0B1A-2FA0-B94A-9EEF-CA97F55DB1F2}"/>
              </a:ext>
            </a:extLst>
          </p:cNvPr>
          <p:cNvSpPr/>
          <p:nvPr/>
        </p:nvSpPr>
        <p:spPr>
          <a:xfrm>
            <a:off x="5732249" y="4274049"/>
            <a:ext cx="874034" cy="482886"/>
          </a:xfrm>
          <a:custGeom>
            <a:avLst/>
            <a:gdLst>
              <a:gd name="connsiteX0" fmla="*/ 719922 w 874034"/>
              <a:gd name="connsiteY0" fmla="*/ 71920 h 482886"/>
              <a:gd name="connsiteX1" fmla="*/ 637729 w 874034"/>
              <a:gd name="connsiteY1" fmla="*/ 41097 h 482886"/>
              <a:gd name="connsiteX2" fmla="*/ 596632 w 874034"/>
              <a:gd name="connsiteY2" fmla="*/ 20549 h 482886"/>
              <a:gd name="connsiteX3" fmla="*/ 524713 w 874034"/>
              <a:gd name="connsiteY3" fmla="*/ 0 h 482886"/>
              <a:gd name="connsiteX4" fmla="*/ 298681 w 874034"/>
              <a:gd name="connsiteY4" fmla="*/ 30823 h 482886"/>
              <a:gd name="connsiteX5" fmla="*/ 195940 w 874034"/>
              <a:gd name="connsiteY5" fmla="*/ 61645 h 482886"/>
              <a:gd name="connsiteX6" fmla="*/ 62376 w 874034"/>
              <a:gd name="connsiteY6" fmla="*/ 154113 h 482886"/>
              <a:gd name="connsiteX7" fmla="*/ 31553 w 874034"/>
              <a:gd name="connsiteY7" fmla="*/ 184935 h 482886"/>
              <a:gd name="connsiteX8" fmla="*/ 21279 w 874034"/>
              <a:gd name="connsiteY8" fmla="*/ 215758 h 482886"/>
              <a:gd name="connsiteX9" fmla="*/ 731 w 874034"/>
              <a:gd name="connsiteY9" fmla="*/ 246580 h 482886"/>
              <a:gd name="connsiteX10" fmla="*/ 11005 w 874034"/>
              <a:gd name="connsiteY10" fmla="*/ 359596 h 482886"/>
              <a:gd name="connsiteX11" fmla="*/ 52102 w 874034"/>
              <a:gd name="connsiteY11" fmla="*/ 410967 h 482886"/>
              <a:gd name="connsiteX12" fmla="*/ 154843 w 874034"/>
              <a:gd name="connsiteY12" fmla="*/ 441789 h 482886"/>
              <a:gd name="connsiteX13" fmla="*/ 267859 w 874034"/>
              <a:gd name="connsiteY13" fmla="*/ 452063 h 482886"/>
              <a:gd name="connsiteX14" fmla="*/ 514439 w 874034"/>
              <a:gd name="connsiteY14" fmla="*/ 482886 h 482886"/>
              <a:gd name="connsiteX15" fmla="*/ 596632 w 874034"/>
              <a:gd name="connsiteY15" fmla="*/ 472612 h 482886"/>
              <a:gd name="connsiteX16" fmla="*/ 689099 w 874034"/>
              <a:gd name="connsiteY16" fmla="*/ 452063 h 482886"/>
              <a:gd name="connsiteX17" fmla="*/ 750744 w 874034"/>
              <a:gd name="connsiteY17" fmla="*/ 410967 h 482886"/>
              <a:gd name="connsiteX18" fmla="*/ 781567 w 874034"/>
              <a:gd name="connsiteY18" fmla="*/ 390418 h 482886"/>
              <a:gd name="connsiteX19" fmla="*/ 832938 w 874034"/>
              <a:gd name="connsiteY19" fmla="*/ 328773 h 482886"/>
              <a:gd name="connsiteX20" fmla="*/ 863760 w 874034"/>
              <a:gd name="connsiteY20" fmla="*/ 287677 h 482886"/>
              <a:gd name="connsiteX21" fmla="*/ 874034 w 874034"/>
              <a:gd name="connsiteY21" fmla="*/ 256854 h 482886"/>
              <a:gd name="connsiteX22" fmla="*/ 853486 w 874034"/>
              <a:gd name="connsiteY22" fmla="*/ 154113 h 482886"/>
              <a:gd name="connsiteX23" fmla="*/ 832938 w 874034"/>
              <a:gd name="connsiteY23" fmla="*/ 123290 h 482886"/>
              <a:gd name="connsiteX24" fmla="*/ 822663 w 874034"/>
              <a:gd name="connsiteY24" fmla="*/ 92468 h 482886"/>
              <a:gd name="connsiteX25" fmla="*/ 791841 w 874034"/>
              <a:gd name="connsiteY25" fmla="*/ 71920 h 482886"/>
              <a:gd name="connsiteX26" fmla="*/ 771293 w 874034"/>
              <a:gd name="connsiteY26" fmla="*/ 51371 h 482886"/>
              <a:gd name="connsiteX27" fmla="*/ 709648 w 874034"/>
              <a:gd name="connsiteY27" fmla="*/ 30823 h 482886"/>
              <a:gd name="connsiteX28" fmla="*/ 637729 w 874034"/>
              <a:gd name="connsiteY28" fmla="*/ 10275 h 482886"/>
              <a:gd name="connsiteX29" fmla="*/ 606906 w 874034"/>
              <a:gd name="connsiteY29" fmla="*/ 0 h 482886"/>
              <a:gd name="connsiteX30" fmla="*/ 534987 w 874034"/>
              <a:gd name="connsiteY30" fmla="*/ 10275 h 482886"/>
              <a:gd name="connsiteX31" fmla="*/ 463068 w 874034"/>
              <a:gd name="connsiteY31" fmla="*/ 71920 h 48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74034" h="482886">
                <a:moveTo>
                  <a:pt x="719922" y="71920"/>
                </a:moveTo>
                <a:cubicBezTo>
                  <a:pt x="692524" y="61646"/>
                  <a:pt x="664739" y="52351"/>
                  <a:pt x="637729" y="41097"/>
                </a:cubicBezTo>
                <a:cubicBezTo>
                  <a:pt x="623591" y="35206"/>
                  <a:pt x="610710" y="26582"/>
                  <a:pt x="596632" y="20549"/>
                </a:cubicBezTo>
                <a:cubicBezTo>
                  <a:pt x="576001" y="11707"/>
                  <a:pt x="545562" y="5213"/>
                  <a:pt x="524713" y="0"/>
                </a:cubicBezTo>
                <a:cubicBezTo>
                  <a:pt x="352708" y="12287"/>
                  <a:pt x="427507" y="-1383"/>
                  <a:pt x="298681" y="30823"/>
                </a:cubicBezTo>
                <a:cubicBezTo>
                  <a:pt x="269187" y="38196"/>
                  <a:pt x="220951" y="49140"/>
                  <a:pt x="195940" y="61645"/>
                </a:cubicBezTo>
                <a:cubicBezTo>
                  <a:pt x="92085" y="113573"/>
                  <a:pt x="135409" y="81081"/>
                  <a:pt x="62376" y="154113"/>
                </a:cubicBezTo>
                <a:lnTo>
                  <a:pt x="31553" y="184935"/>
                </a:lnTo>
                <a:cubicBezTo>
                  <a:pt x="28128" y="195209"/>
                  <a:pt x="26122" y="206071"/>
                  <a:pt x="21279" y="215758"/>
                </a:cubicBezTo>
                <a:cubicBezTo>
                  <a:pt x="15757" y="226802"/>
                  <a:pt x="1611" y="234264"/>
                  <a:pt x="731" y="246580"/>
                </a:cubicBezTo>
                <a:cubicBezTo>
                  <a:pt x="-1964" y="284311"/>
                  <a:pt x="3079" y="322608"/>
                  <a:pt x="11005" y="359596"/>
                </a:cubicBezTo>
                <a:cubicBezTo>
                  <a:pt x="13295" y="370283"/>
                  <a:pt x="41361" y="403806"/>
                  <a:pt x="52102" y="410967"/>
                </a:cubicBezTo>
                <a:cubicBezTo>
                  <a:pt x="88660" y="435339"/>
                  <a:pt x="109606" y="436467"/>
                  <a:pt x="154843" y="441789"/>
                </a:cubicBezTo>
                <a:cubicBezTo>
                  <a:pt x="192411" y="446209"/>
                  <a:pt x="230187" y="448638"/>
                  <a:pt x="267859" y="452063"/>
                </a:cubicBezTo>
                <a:cubicBezTo>
                  <a:pt x="403315" y="485928"/>
                  <a:pt x="321866" y="470850"/>
                  <a:pt x="514439" y="482886"/>
                </a:cubicBezTo>
                <a:lnTo>
                  <a:pt x="596632" y="472612"/>
                </a:lnTo>
                <a:cubicBezTo>
                  <a:pt x="612401" y="470359"/>
                  <a:pt x="667918" y="463831"/>
                  <a:pt x="689099" y="452063"/>
                </a:cubicBezTo>
                <a:cubicBezTo>
                  <a:pt x="710687" y="440070"/>
                  <a:pt x="730196" y="424666"/>
                  <a:pt x="750744" y="410967"/>
                </a:cubicBezTo>
                <a:lnTo>
                  <a:pt x="781567" y="390418"/>
                </a:lnTo>
                <a:cubicBezTo>
                  <a:pt x="826981" y="322297"/>
                  <a:pt x="773607" y="397992"/>
                  <a:pt x="832938" y="328773"/>
                </a:cubicBezTo>
                <a:cubicBezTo>
                  <a:pt x="844082" y="315772"/>
                  <a:pt x="853486" y="301376"/>
                  <a:pt x="863760" y="287677"/>
                </a:cubicBezTo>
                <a:cubicBezTo>
                  <a:pt x="867185" y="277403"/>
                  <a:pt x="874034" y="267684"/>
                  <a:pt x="874034" y="256854"/>
                </a:cubicBezTo>
                <a:cubicBezTo>
                  <a:pt x="874034" y="237922"/>
                  <a:pt x="866138" y="179418"/>
                  <a:pt x="853486" y="154113"/>
                </a:cubicBezTo>
                <a:cubicBezTo>
                  <a:pt x="847964" y="143068"/>
                  <a:pt x="838460" y="134334"/>
                  <a:pt x="832938" y="123290"/>
                </a:cubicBezTo>
                <a:cubicBezTo>
                  <a:pt x="828095" y="113604"/>
                  <a:pt x="829428" y="100925"/>
                  <a:pt x="822663" y="92468"/>
                </a:cubicBezTo>
                <a:cubicBezTo>
                  <a:pt x="814949" y="82826"/>
                  <a:pt x="801483" y="79634"/>
                  <a:pt x="791841" y="71920"/>
                </a:cubicBezTo>
                <a:cubicBezTo>
                  <a:pt x="784277" y="65869"/>
                  <a:pt x="779957" y="55703"/>
                  <a:pt x="771293" y="51371"/>
                </a:cubicBezTo>
                <a:cubicBezTo>
                  <a:pt x="751920" y="41684"/>
                  <a:pt x="730196" y="37672"/>
                  <a:pt x="709648" y="30823"/>
                </a:cubicBezTo>
                <a:cubicBezTo>
                  <a:pt x="635730" y="6184"/>
                  <a:pt x="728054" y="36083"/>
                  <a:pt x="637729" y="10275"/>
                </a:cubicBezTo>
                <a:cubicBezTo>
                  <a:pt x="627316" y="7300"/>
                  <a:pt x="617180" y="3425"/>
                  <a:pt x="606906" y="0"/>
                </a:cubicBezTo>
                <a:cubicBezTo>
                  <a:pt x="582933" y="3425"/>
                  <a:pt x="557589" y="1582"/>
                  <a:pt x="534987" y="10275"/>
                </a:cubicBezTo>
                <a:cubicBezTo>
                  <a:pt x="478845" y="31868"/>
                  <a:pt x="480704" y="36647"/>
                  <a:pt x="463068" y="719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72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System Main memory</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587357"/>
            <a:ext cx="4805167" cy="3215881"/>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1489752" y="4896545"/>
            <a:ext cx="9986482" cy="1477328"/>
          </a:xfrm>
          <a:prstGeom prst="rect">
            <a:avLst/>
          </a:prstGeom>
          <a:noFill/>
        </p:spPr>
        <p:txBody>
          <a:bodyPr wrap="square" rtlCol="0">
            <a:spAutoFit/>
          </a:bodyPr>
          <a:lstStyle/>
          <a:p>
            <a:r>
              <a:rPr lang="en-US" dirty="0"/>
              <a:t>Main Memory - Temporary storage device that holds a program and the data it manipulates while the processor is executing the program. </a:t>
            </a:r>
          </a:p>
          <a:p>
            <a:r>
              <a:rPr lang="en-US" dirty="0"/>
              <a:t>Physically – main memory consist of a collection of dynamically random access memory (DRAM) chips</a:t>
            </a:r>
          </a:p>
          <a:p>
            <a:r>
              <a:rPr lang="en-US" dirty="0"/>
              <a:t>Logically – memory is organized as a linear array of bytes, each with its own unique address starting at 0. The size of the logically memory depends on the type of data being store. char, int, float, etc. </a:t>
            </a:r>
          </a:p>
        </p:txBody>
      </p:sp>
      <p:sp>
        <p:nvSpPr>
          <p:cNvPr id="4" name="Freeform 3">
            <a:extLst>
              <a:ext uri="{FF2B5EF4-FFF2-40B4-BE49-F238E27FC236}">
                <a16:creationId xmlns:a16="http://schemas.microsoft.com/office/drawing/2014/main" id="{4212B28E-B429-E54A-B131-2EDDD4558C3E}"/>
              </a:ext>
            </a:extLst>
          </p:cNvPr>
          <p:cNvSpPr/>
          <p:nvPr/>
        </p:nvSpPr>
        <p:spPr>
          <a:xfrm>
            <a:off x="6421348" y="2291137"/>
            <a:ext cx="1037690" cy="986319"/>
          </a:xfrm>
          <a:custGeom>
            <a:avLst/>
            <a:gdLst>
              <a:gd name="connsiteX0" fmla="*/ 780836 w 1037690"/>
              <a:gd name="connsiteY0" fmla="*/ 71919 h 986319"/>
              <a:gd name="connsiteX1" fmla="*/ 729465 w 1037690"/>
              <a:gd name="connsiteY1" fmla="*/ 51371 h 986319"/>
              <a:gd name="connsiteX2" fmla="*/ 636998 w 1037690"/>
              <a:gd name="connsiteY2" fmla="*/ 30823 h 986319"/>
              <a:gd name="connsiteX3" fmla="*/ 482886 w 1037690"/>
              <a:gd name="connsiteY3" fmla="*/ 0 h 986319"/>
              <a:gd name="connsiteX4" fmla="*/ 318499 w 1037690"/>
              <a:gd name="connsiteY4" fmla="*/ 20548 h 986319"/>
              <a:gd name="connsiteX5" fmla="*/ 287677 w 1037690"/>
              <a:gd name="connsiteY5" fmla="*/ 30823 h 986319"/>
              <a:gd name="connsiteX6" fmla="*/ 205483 w 1037690"/>
              <a:gd name="connsiteY6" fmla="*/ 82193 h 986319"/>
              <a:gd name="connsiteX7" fmla="*/ 184935 w 1037690"/>
              <a:gd name="connsiteY7" fmla="*/ 102742 h 986319"/>
              <a:gd name="connsiteX8" fmla="*/ 113016 w 1037690"/>
              <a:gd name="connsiteY8" fmla="*/ 164387 h 986319"/>
              <a:gd name="connsiteX9" fmla="*/ 82194 w 1037690"/>
              <a:gd name="connsiteY9" fmla="*/ 195209 h 986319"/>
              <a:gd name="connsiteX10" fmla="*/ 61645 w 1037690"/>
              <a:gd name="connsiteY10" fmla="*/ 236306 h 986319"/>
              <a:gd name="connsiteX11" fmla="*/ 20549 w 1037690"/>
              <a:gd name="connsiteY11" fmla="*/ 308225 h 986319"/>
              <a:gd name="connsiteX12" fmla="*/ 0 w 1037690"/>
              <a:gd name="connsiteY12" fmla="*/ 390418 h 986319"/>
              <a:gd name="connsiteX13" fmla="*/ 10274 w 1037690"/>
              <a:gd name="connsiteY13" fmla="*/ 523982 h 986319"/>
              <a:gd name="connsiteX14" fmla="*/ 30823 w 1037690"/>
              <a:gd name="connsiteY14" fmla="*/ 667820 h 986319"/>
              <a:gd name="connsiteX15" fmla="*/ 41097 w 1037690"/>
              <a:gd name="connsiteY15" fmla="*/ 708917 h 986319"/>
              <a:gd name="connsiteX16" fmla="*/ 61645 w 1037690"/>
              <a:gd name="connsiteY16" fmla="*/ 750014 h 986319"/>
              <a:gd name="connsiteX17" fmla="*/ 82194 w 1037690"/>
              <a:gd name="connsiteY17" fmla="*/ 780836 h 986319"/>
              <a:gd name="connsiteX18" fmla="*/ 143839 w 1037690"/>
              <a:gd name="connsiteY18" fmla="*/ 842481 h 986319"/>
              <a:gd name="connsiteX19" fmla="*/ 174661 w 1037690"/>
              <a:gd name="connsiteY19" fmla="*/ 873303 h 986319"/>
              <a:gd name="connsiteX20" fmla="*/ 205483 w 1037690"/>
              <a:gd name="connsiteY20" fmla="*/ 883578 h 986319"/>
              <a:gd name="connsiteX21" fmla="*/ 267128 w 1037690"/>
              <a:gd name="connsiteY21" fmla="*/ 924674 h 986319"/>
              <a:gd name="connsiteX22" fmla="*/ 349322 w 1037690"/>
              <a:gd name="connsiteY22" fmla="*/ 955497 h 986319"/>
              <a:gd name="connsiteX23" fmla="*/ 390418 w 1037690"/>
              <a:gd name="connsiteY23" fmla="*/ 965771 h 986319"/>
              <a:gd name="connsiteX24" fmla="*/ 452063 w 1037690"/>
              <a:gd name="connsiteY24" fmla="*/ 986319 h 986319"/>
              <a:gd name="connsiteX25" fmla="*/ 708917 w 1037690"/>
              <a:gd name="connsiteY25" fmla="*/ 965771 h 986319"/>
              <a:gd name="connsiteX26" fmla="*/ 750014 w 1037690"/>
              <a:gd name="connsiteY26" fmla="*/ 945223 h 986319"/>
              <a:gd name="connsiteX27" fmla="*/ 821933 w 1037690"/>
              <a:gd name="connsiteY27" fmla="*/ 914400 h 986319"/>
              <a:gd name="connsiteX28" fmla="*/ 863030 w 1037690"/>
              <a:gd name="connsiteY28" fmla="*/ 873303 h 986319"/>
              <a:gd name="connsiteX29" fmla="*/ 893852 w 1037690"/>
              <a:gd name="connsiteY29" fmla="*/ 863029 h 986319"/>
              <a:gd name="connsiteX30" fmla="*/ 934949 w 1037690"/>
              <a:gd name="connsiteY30" fmla="*/ 821933 h 986319"/>
              <a:gd name="connsiteX31" fmla="*/ 965771 w 1037690"/>
              <a:gd name="connsiteY31" fmla="*/ 801384 h 986319"/>
              <a:gd name="connsiteX32" fmla="*/ 986319 w 1037690"/>
              <a:gd name="connsiteY32" fmla="*/ 770562 h 986319"/>
              <a:gd name="connsiteX33" fmla="*/ 1017142 w 1037690"/>
              <a:gd name="connsiteY33" fmla="*/ 729465 h 986319"/>
              <a:gd name="connsiteX34" fmla="*/ 1027416 w 1037690"/>
              <a:gd name="connsiteY34" fmla="*/ 688369 h 986319"/>
              <a:gd name="connsiteX35" fmla="*/ 1037690 w 1037690"/>
              <a:gd name="connsiteY35" fmla="*/ 657546 h 986319"/>
              <a:gd name="connsiteX36" fmla="*/ 1027416 w 1037690"/>
              <a:gd name="connsiteY36" fmla="*/ 503434 h 986319"/>
              <a:gd name="connsiteX37" fmla="*/ 1006868 w 1037690"/>
              <a:gd name="connsiteY37" fmla="*/ 441789 h 986319"/>
              <a:gd name="connsiteX38" fmla="*/ 945223 w 1037690"/>
              <a:gd name="connsiteY38" fmla="*/ 328773 h 986319"/>
              <a:gd name="connsiteX39" fmla="*/ 924674 w 1037690"/>
              <a:gd name="connsiteY39" fmla="*/ 308225 h 986319"/>
              <a:gd name="connsiteX40" fmla="*/ 904126 w 1037690"/>
              <a:gd name="connsiteY40" fmla="*/ 277402 h 986319"/>
              <a:gd name="connsiteX41" fmla="*/ 873304 w 1037690"/>
              <a:gd name="connsiteY41" fmla="*/ 246580 h 986319"/>
              <a:gd name="connsiteX42" fmla="*/ 852755 w 1037690"/>
              <a:gd name="connsiteY42" fmla="*/ 215757 h 986319"/>
              <a:gd name="connsiteX43" fmla="*/ 811659 w 1037690"/>
              <a:gd name="connsiteY43" fmla="*/ 184935 h 986319"/>
              <a:gd name="connsiteX44" fmla="*/ 791110 w 1037690"/>
              <a:gd name="connsiteY44" fmla="*/ 154112 h 986319"/>
              <a:gd name="connsiteX45" fmla="*/ 688369 w 1037690"/>
              <a:gd name="connsiteY45" fmla="*/ 123290 h 986319"/>
              <a:gd name="connsiteX46" fmla="*/ 667821 w 1037690"/>
              <a:gd name="connsiteY46" fmla="*/ 123290 h 98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7690" h="986319">
                <a:moveTo>
                  <a:pt x="780836" y="71919"/>
                </a:moveTo>
                <a:cubicBezTo>
                  <a:pt x="763712" y="65070"/>
                  <a:pt x="746961" y="57203"/>
                  <a:pt x="729465" y="51371"/>
                </a:cubicBezTo>
                <a:cubicBezTo>
                  <a:pt x="702759" y="42469"/>
                  <a:pt x="663467" y="36931"/>
                  <a:pt x="636998" y="30823"/>
                </a:cubicBezTo>
                <a:cubicBezTo>
                  <a:pt x="508188" y="1097"/>
                  <a:pt x="602590" y="17100"/>
                  <a:pt x="482886" y="0"/>
                </a:cubicBezTo>
                <a:cubicBezTo>
                  <a:pt x="387341" y="7962"/>
                  <a:pt x="385286" y="1465"/>
                  <a:pt x="318499" y="20548"/>
                </a:cubicBezTo>
                <a:cubicBezTo>
                  <a:pt x="308086" y="23523"/>
                  <a:pt x="297631" y="26557"/>
                  <a:pt x="287677" y="30823"/>
                </a:cubicBezTo>
                <a:cubicBezTo>
                  <a:pt x="251043" y="46523"/>
                  <a:pt x="236719" y="56163"/>
                  <a:pt x="205483" y="82193"/>
                </a:cubicBezTo>
                <a:cubicBezTo>
                  <a:pt x="198042" y="88394"/>
                  <a:pt x="192499" y="96691"/>
                  <a:pt x="184935" y="102742"/>
                </a:cubicBezTo>
                <a:cubicBezTo>
                  <a:pt x="106691" y="165338"/>
                  <a:pt x="211956" y="65447"/>
                  <a:pt x="113016" y="164387"/>
                </a:cubicBezTo>
                <a:cubicBezTo>
                  <a:pt x="102742" y="174661"/>
                  <a:pt x="88692" y="182213"/>
                  <a:pt x="82194" y="195209"/>
                </a:cubicBezTo>
                <a:cubicBezTo>
                  <a:pt x="75344" y="208908"/>
                  <a:pt x="69244" y="223008"/>
                  <a:pt x="61645" y="236306"/>
                </a:cubicBezTo>
                <a:cubicBezTo>
                  <a:pt x="32162" y="287901"/>
                  <a:pt x="47164" y="246124"/>
                  <a:pt x="20549" y="308225"/>
                </a:cubicBezTo>
                <a:cubicBezTo>
                  <a:pt x="8699" y="335874"/>
                  <a:pt x="6032" y="360256"/>
                  <a:pt x="0" y="390418"/>
                </a:cubicBezTo>
                <a:cubicBezTo>
                  <a:pt x="3425" y="434939"/>
                  <a:pt x="5343" y="479602"/>
                  <a:pt x="10274" y="523982"/>
                </a:cubicBezTo>
                <a:cubicBezTo>
                  <a:pt x="15623" y="572119"/>
                  <a:pt x="19077" y="620833"/>
                  <a:pt x="30823" y="667820"/>
                </a:cubicBezTo>
                <a:cubicBezTo>
                  <a:pt x="34248" y="681519"/>
                  <a:pt x="36139" y="695695"/>
                  <a:pt x="41097" y="708917"/>
                </a:cubicBezTo>
                <a:cubicBezTo>
                  <a:pt x="46475" y="723258"/>
                  <a:pt x="54046" y="736716"/>
                  <a:pt x="61645" y="750014"/>
                </a:cubicBezTo>
                <a:cubicBezTo>
                  <a:pt x="67771" y="760735"/>
                  <a:pt x="73990" y="771607"/>
                  <a:pt x="82194" y="780836"/>
                </a:cubicBezTo>
                <a:cubicBezTo>
                  <a:pt x="101500" y="802555"/>
                  <a:pt x="123291" y="821933"/>
                  <a:pt x="143839" y="842481"/>
                </a:cubicBezTo>
                <a:cubicBezTo>
                  <a:pt x="154113" y="852755"/>
                  <a:pt x="160877" y="868708"/>
                  <a:pt x="174661" y="873303"/>
                </a:cubicBezTo>
                <a:cubicBezTo>
                  <a:pt x="184935" y="876728"/>
                  <a:pt x="196016" y="878319"/>
                  <a:pt x="205483" y="883578"/>
                </a:cubicBezTo>
                <a:cubicBezTo>
                  <a:pt x="227071" y="895571"/>
                  <a:pt x="244199" y="915502"/>
                  <a:pt x="267128" y="924674"/>
                </a:cubicBezTo>
                <a:cubicBezTo>
                  <a:pt x="294279" y="935535"/>
                  <a:pt x="321130" y="947442"/>
                  <a:pt x="349322" y="955497"/>
                </a:cubicBezTo>
                <a:cubicBezTo>
                  <a:pt x="362899" y="959376"/>
                  <a:pt x="376893" y="961714"/>
                  <a:pt x="390418" y="965771"/>
                </a:cubicBezTo>
                <a:cubicBezTo>
                  <a:pt x="411164" y="971995"/>
                  <a:pt x="452063" y="986319"/>
                  <a:pt x="452063" y="986319"/>
                </a:cubicBezTo>
                <a:cubicBezTo>
                  <a:pt x="455782" y="986123"/>
                  <a:pt x="650869" y="983185"/>
                  <a:pt x="708917" y="965771"/>
                </a:cubicBezTo>
                <a:cubicBezTo>
                  <a:pt x="723587" y="961370"/>
                  <a:pt x="735937" y="951256"/>
                  <a:pt x="750014" y="945223"/>
                </a:cubicBezTo>
                <a:cubicBezTo>
                  <a:pt x="855836" y="899870"/>
                  <a:pt x="685630" y="982550"/>
                  <a:pt x="821933" y="914400"/>
                </a:cubicBezTo>
                <a:cubicBezTo>
                  <a:pt x="835632" y="900701"/>
                  <a:pt x="847265" y="884564"/>
                  <a:pt x="863030" y="873303"/>
                </a:cubicBezTo>
                <a:cubicBezTo>
                  <a:pt x="871843" y="867008"/>
                  <a:pt x="885039" y="869324"/>
                  <a:pt x="893852" y="863029"/>
                </a:cubicBezTo>
                <a:cubicBezTo>
                  <a:pt x="909617" y="851769"/>
                  <a:pt x="920240" y="834541"/>
                  <a:pt x="934949" y="821933"/>
                </a:cubicBezTo>
                <a:cubicBezTo>
                  <a:pt x="944324" y="813897"/>
                  <a:pt x="955497" y="808234"/>
                  <a:pt x="965771" y="801384"/>
                </a:cubicBezTo>
                <a:cubicBezTo>
                  <a:pt x="972620" y="791110"/>
                  <a:pt x="979142" y="780610"/>
                  <a:pt x="986319" y="770562"/>
                </a:cubicBezTo>
                <a:cubicBezTo>
                  <a:pt x="996272" y="756628"/>
                  <a:pt x="1009484" y="744781"/>
                  <a:pt x="1017142" y="729465"/>
                </a:cubicBezTo>
                <a:cubicBezTo>
                  <a:pt x="1023457" y="716835"/>
                  <a:pt x="1023537" y="701946"/>
                  <a:pt x="1027416" y="688369"/>
                </a:cubicBezTo>
                <a:cubicBezTo>
                  <a:pt x="1030391" y="677956"/>
                  <a:pt x="1034265" y="667820"/>
                  <a:pt x="1037690" y="657546"/>
                </a:cubicBezTo>
                <a:cubicBezTo>
                  <a:pt x="1034265" y="606175"/>
                  <a:pt x="1034697" y="554401"/>
                  <a:pt x="1027416" y="503434"/>
                </a:cubicBezTo>
                <a:cubicBezTo>
                  <a:pt x="1024353" y="481992"/>
                  <a:pt x="1015400" y="461697"/>
                  <a:pt x="1006868" y="441789"/>
                </a:cubicBezTo>
                <a:cubicBezTo>
                  <a:pt x="996088" y="416636"/>
                  <a:pt x="968314" y="357637"/>
                  <a:pt x="945223" y="328773"/>
                </a:cubicBezTo>
                <a:cubicBezTo>
                  <a:pt x="939172" y="321209"/>
                  <a:pt x="930725" y="315789"/>
                  <a:pt x="924674" y="308225"/>
                </a:cubicBezTo>
                <a:cubicBezTo>
                  <a:pt x="916960" y="298583"/>
                  <a:pt x="912031" y="286888"/>
                  <a:pt x="904126" y="277402"/>
                </a:cubicBezTo>
                <a:cubicBezTo>
                  <a:pt x="894824" y="266240"/>
                  <a:pt x="882606" y="257742"/>
                  <a:pt x="873304" y="246580"/>
                </a:cubicBezTo>
                <a:cubicBezTo>
                  <a:pt x="865399" y="237094"/>
                  <a:pt x="861487" y="224489"/>
                  <a:pt x="852755" y="215757"/>
                </a:cubicBezTo>
                <a:cubicBezTo>
                  <a:pt x="840647" y="203649"/>
                  <a:pt x="823767" y="197043"/>
                  <a:pt x="811659" y="184935"/>
                </a:cubicBezTo>
                <a:cubicBezTo>
                  <a:pt x="802927" y="176203"/>
                  <a:pt x="801581" y="160657"/>
                  <a:pt x="791110" y="154112"/>
                </a:cubicBezTo>
                <a:cubicBezTo>
                  <a:pt x="781146" y="147884"/>
                  <a:pt x="708054" y="126571"/>
                  <a:pt x="688369" y="123290"/>
                </a:cubicBezTo>
                <a:cubicBezTo>
                  <a:pt x="681613" y="122164"/>
                  <a:pt x="674670" y="123290"/>
                  <a:pt x="667821" y="1232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00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System processor</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587357"/>
            <a:ext cx="4805167" cy="3215881"/>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1489752" y="4896545"/>
            <a:ext cx="9986482" cy="1477328"/>
          </a:xfrm>
          <a:prstGeom prst="rect">
            <a:avLst/>
          </a:prstGeom>
          <a:noFill/>
        </p:spPr>
        <p:txBody>
          <a:bodyPr wrap="square" rtlCol="0">
            <a:spAutoFit/>
          </a:bodyPr>
          <a:lstStyle/>
          <a:p>
            <a:r>
              <a:rPr lang="en-US" dirty="0"/>
              <a:t>CPU – central processing unit. This is the engine that executes the instructions stored in the main memory. It has a word size register called the PC (program counter) that contains the address of some instruction in main memory.</a:t>
            </a:r>
          </a:p>
          <a:p>
            <a:r>
              <a:rPr lang="en-US" dirty="0"/>
              <a:t>Executes the instruction being pointed to. Upon completion the program counter moves to the next instruction in memory and repeats the process. </a:t>
            </a:r>
          </a:p>
        </p:txBody>
      </p:sp>
      <p:sp>
        <p:nvSpPr>
          <p:cNvPr id="5" name="Freeform 4">
            <a:extLst>
              <a:ext uri="{FF2B5EF4-FFF2-40B4-BE49-F238E27FC236}">
                <a16:creationId xmlns:a16="http://schemas.microsoft.com/office/drawing/2014/main" id="{88E08FD9-0A91-114F-86B0-9342BFD32A33}"/>
              </a:ext>
            </a:extLst>
          </p:cNvPr>
          <p:cNvSpPr/>
          <p:nvPr/>
        </p:nvSpPr>
        <p:spPr>
          <a:xfrm>
            <a:off x="2856216" y="1438382"/>
            <a:ext cx="2270588" cy="1921267"/>
          </a:xfrm>
          <a:custGeom>
            <a:avLst/>
            <a:gdLst>
              <a:gd name="connsiteX0" fmla="*/ 2137024 w 2270588"/>
              <a:gd name="connsiteY0" fmla="*/ 123290 h 1921267"/>
              <a:gd name="connsiteX1" fmla="*/ 2065105 w 2270588"/>
              <a:gd name="connsiteY1" fmla="*/ 113016 h 1921267"/>
              <a:gd name="connsiteX2" fmla="*/ 2034283 w 2270588"/>
              <a:gd name="connsiteY2" fmla="*/ 102742 h 1921267"/>
              <a:gd name="connsiteX3" fmla="*/ 1962364 w 2270588"/>
              <a:gd name="connsiteY3" fmla="*/ 92467 h 1921267"/>
              <a:gd name="connsiteX4" fmla="*/ 1880171 w 2270588"/>
              <a:gd name="connsiteY4" fmla="*/ 71919 h 1921267"/>
              <a:gd name="connsiteX5" fmla="*/ 1839074 w 2270588"/>
              <a:gd name="connsiteY5" fmla="*/ 61645 h 1921267"/>
              <a:gd name="connsiteX6" fmla="*/ 1797977 w 2270588"/>
              <a:gd name="connsiteY6" fmla="*/ 51371 h 1921267"/>
              <a:gd name="connsiteX7" fmla="*/ 1726058 w 2270588"/>
              <a:gd name="connsiteY7" fmla="*/ 41097 h 1921267"/>
              <a:gd name="connsiteX8" fmla="*/ 1633591 w 2270588"/>
              <a:gd name="connsiteY8" fmla="*/ 20548 h 1921267"/>
              <a:gd name="connsiteX9" fmla="*/ 1397285 w 2270588"/>
              <a:gd name="connsiteY9" fmla="*/ 0 h 1921267"/>
              <a:gd name="connsiteX10" fmla="*/ 1140431 w 2270588"/>
              <a:gd name="connsiteY10" fmla="*/ 10274 h 1921267"/>
              <a:gd name="connsiteX11" fmla="*/ 852755 w 2270588"/>
              <a:gd name="connsiteY11" fmla="*/ 20548 h 1921267"/>
              <a:gd name="connsiteX12" fmla="*/ 616449 w 2270588"/>
              <a:gd name="connsiteY12" fmla="*/ 30822 h 1921267"/>
              <a:gd name="connsiteX13" fmla="*/ 554804 w 2270588"/>
              <a:gd name="connsiteY13" fmla="*/ 41097 h 1921267"/>
              <a:gd name="connsiteX14" fmla="*/ 441788 w 2270588"/>
              <a:gd name="connsiteY14" fmla="*/ 51371 h 1921267"/>
              <a:gd name="connsiteX15" fmla="*/ 308224 w 2270588"/>
              <a:gd name="connsiteY15" fmla="*/ 71919 h 1921267"/>
              <a:gd name="connsiteX16" fmla="*/ 277402 w 2270588"/>
              <a:gd name="connsiteY16" fmla="*/ 92467 h 1921267"/>
              <a:gd name="connsiteX17" fmla="*/ 246580 w 2270588"/>
              <a:gd name="connsiteY17" fmla="*/ 102742 h 1921267"/>
              <a:gd name="connsiteX18" fmla="*/ 226031 w 2270588"/>
              <a:gd name="connsiteY18" fmla="*/ 123290 h 1921267"/>
              <a:gd name="connsiteX19" fmla="*/ 143838 w 2270588"/>
              <a:gd name="connsiteY19" fmla="*/ 184935 h 1921267"/>
              <a:gd name="connsiteX20" fmla="*/ 123290 w 2270588"/>
              <a:gd name="connsiteY20" fmla="*/ 215757 h 1921267"/>
              <a:gd name="connsiteX21" fmla="*/ 102741 w 2270588"/>
              <a:gd name="connsiteY21" fmla="*/ 236306 h 1921267"/>
              <a:gd name="connsiteX22" fmla="*/ 41096 w 2270588"/>
              <a:gd name="connsiteY22" fmla="*/ 318499 h 1921267"/>
              <a:gd name="connsiteX23" fmla="*/ 20548 w 2270588"/>
              <a:gd name="connsiteY23" fmla="*/ 441789 h 1921267"/>
              <a:gd name="connsiteX24" fmla="*/ 0 w 2270588"/>
              <a:gd name="connsiteY24" fmla="*/ 565079 h 1921267"/>
              <a:gd name="connsiteX25" fmla="*/ 20548 w 2270588"/>
              <a:gd name="connsiteY25" fmla="*/ 904126 h 1921267"/>
              <a:gd name="connsiteX26" fmla="*/ 30822 w 2270588"/>
              <a:gd name="connsiteY26" fmla="*/ 976045 h 1921267"/>
              <a:gd name="connsiteX27" fmla="*/ 51371 w 2270588"/>
              <a:gd name="connsiteY27" fmla="*/ 1058238 h 1921267"/>
              <a:gd name="connsiteX28" fmla="*/ 71919 w 2270588"/>
              <a:gd name="connsiteY28" fmla="*/ 1191802 h 1921267"/>
              <a:gd name="connsiteX29" fmla="*/ 92467 w 2270588"/>
              <a:gd name="connsiteY29" fmla="*/ 1273996 h 1921267"/>
              <a:gd name="connsiteX30" fmla="*/ 133564 w 2270588"/>
              <a:gd name="connsiteY30" fmla="*/ 1345915 h 1921267"/>
              <a:gd name="connsiteX31" fmla="*/ 154112 w 2270588"/>
              <a:gd name="connsiteY31" fmla="*/ 1428108 h 1921267"/>
              <a:gd name="connsiteX32" fmla="*/ 164386 w 2270588"/>
              <a:gd name="connsiteY32" fmla="*/ 1458930 h 1921267"/>
              <a:gd name="connsiteX33" fmla="*/ 184935 w 2270588"/>
              <a:gd name="connsiteY33" fmla="*/ 1489753 h 1921267"/>
              <a:gd name="connsiteX34" fmla="*/ 205483 w 2270588"/>
              <a:gd name="connsiteY34" fmla="*/ 1561672 h 1921267"/>
              <a:gd name="connsiteX35" fmla="*/ 246580 w 2270588"/>
              <a:gd name="connsiteY35" fmla="*/ 1623317 h 1921267"/>
              <a:gd name="connsiteX36" fmla="*/ 287676 w 2270588"/>
              <a:gd name="connsiteY36" fmla="*/ 1674688 h 1921267"/>
              <a:gd name="connsiteX37" fmla="*/ 339047 w 2270588"/>
              <a:gd name="connsiteY37" fmla="*/ 1746607 h 1921267"/>
              <a:gd name="connsiteX38" fmla="*/ 369869 w 2270588"/>
              <a:gd name="connsiteY38" fmla="*/ 1777429 h 1921267"/>
              <a:gd name="connsiteX39" fmla="*/ 431514 w 2270588"/>
              <a:gd name="connsiteY39" fmla="*/ 1818526 h 1921267"/>
              <a:gd name="connsiteX40" fmla="*/ 482885 w 2270588"/>
              <a:gd name="connsiteY40" fmla="*/ 1849348 h 1921267"/>
              <a:gd name="connsiteX41" fmla="*/ 565078 w 2270588"/>
              <a:gd name="connsiteY41" fmla="*/ 1890445 h 1921267"/>
              <a:gd name="connsiteX42" fmla="*/ 636997 w 2270588"/>
              <a:gd name="connsiteY42" fmla="*/ 1910993 h 1921267"/>
              <a:gd name="connsiteX43" fmla="*/ 678094 w 2270588"/>
              <a:gd name="connsiteY43" fmla="*/ 1921267 h 1921267"/>
              <a:gd name="connsiteX44" fmla="*/ 1849348 w 2270588"/>
              <a:gd name="connsiteY44" fmla="*/ 1910993 h 1921267"/>
              <a:gd name="connsiteX45" fmla="*/ 1910993 w 2270588"/>
              <a:gd name="connsiteY45" fmla="*/ 1890445 h 1921267"/>
              <a:gd name="connsiteX46" fmla="*/ 1941815 w 2270588"/>
              <a:gd name="connsiteY46" fmla="*/ 1880171 h 1921267"/>
              <a:gd name="connsiteX47" fmla="*/ 1993186 w 2270588"/>
              <a:gd name="connsiteY47" fmla="*/ 1828800 h 1921267"/>
              <a:gd name="connsiteX48" fmla="*/ 2013735 w 2270588"/>
              <a:gd name="connsiteY48" fmla="*/ 1808252 h 1921267"/>
              <a:gd name="connsiteX49" fmla="*/ 2054831 w 2270588"/>
              <a:gd name="connsiteY49" fmla="*/ 1746607 h 1921267"/>
              <a:gd name="connsiteX50" fmla="*/ 2095928 w 2270588"/>
              <a:gd name="connsiteY50" fmla="*/ 1684962 h 1921267"/>
              <a:gd name="connsiteX51" fmla="*/ 2116476 w 2270588"/>
              <a:gd name="connsiteY51" fmla="*/ 1613043 h 1921267"/>
              <a:gd name="connsiteX52" fmla="*/ 2137024 w 2270588"/>
              <a:gd name="connsiteY52" fmla="*/ 1582220 h 1921267"/>
              <a:gd name="connsiteX53" fmla="*/ 2157573 w 2270588"/>
              <a:gd name="connsiteY53" fmla="*/ 1500027 h 1921267"/>
              <a:gd name="connsiteX54" fmla="*/ 2178121 w 2270588"/>
              <a:gd name="connsiteY54" fmla="*/ 1448656 h 1921267"/>
              <a:gd name="connsiteX55" fmla="*/ 2208944 w 2270588"/>
              <a:gd name="connsiteY55" fmla="*/ 1304818 h 1921267"/>
              <a:gd name="connsiteX56" fmla="*/ 2229492 w 2270588"/>
              <a:gd name="connsiteY56" fmla="*/ 1222625 h 1921267"/>
              <a:gd name="connsiteX57" fmla="*/ 2239766 w 2270588"/>
              <a:gd name="connsiteY57" fmla="*/ 1191802 h 1921267"/>
              <a:gd name="connsiteX58" fmla="*/ 2250040 w 2270588"/>
              <a:gd name="connsiteY58" fmla="*/ 1140431 h 1921267"/>
              <a:gd name="connsiteX59" fmla="*/ 2270588 w 2270588"/>
              <a:gd name="connsiteY59" fmla="*/ 1006867 h 1921267"/>
              <a:gd name="connsiteX60" fmla="*/ 2260314 w 2270588"/>
              <a:gd name="connsiteY60" fmla="*/ 832207 h 1921267"/>
              <a:gd name="connsiteX61" fmla="*/ 2250040 w 2270588"/>
              <a:gd name="connsiteY61" fmla="*/ 770562 h 1921267"/>
              <a:gd name="connsiteX62" fmla="*/ 2239766 w 2270588"/>
              <a:gd name="connsiteY62" fmla="*/ 493160 h 1921267"/>
              <a:gd name="connsiteX63" fmla="*/ 2229492 w 2270588"/>
              <a:gd name="connsiteY63" fmla="*/ 441789 h 1921267"/>
              <a:gd name="connsiteX64" fmla="*/ 2219218 w 2270588"/>
              <a:gd name="connsiteY64" fmla="*/ 380144 h 1921267"/>
              <a:gd name="connsiteX65" fmla="*/ 2198669 w 2270588"/>
              <a:gd name="connsiteY65" fmla="*/ 318499 h 1921267"/>
              <a:gd name="connsiteX66" fmla="*/ 2178121 w 2270588"/>
              <a:gd name="connsiteY66" fmla="*/ 246580 h 1921267"/>
              <a:gd name="connsiteX67" fmla="*/ 2137024 w 2270588"/>
              <a:gd name="connsiteY67" fmla="*/ 174661 h 1921267"/>
              <a:gd name="connsiteX68" fmla="*/ 2116476 w 2270588"/>
              <a:gd name="connsiteY68" fmla="*/ 133564 h 1921267"/>
              <a:gd name="connsiteX69" fmla="*/ 2034283 w 2270588"/>
              <a:gd name="connsiteY69" fmla="*/ 61645 h 1921267"/>
              <a:gd name="connsiteX70" fmla="*/ 2003460 w 2270588"/>
              <a:gd name="connsiteY70" fmla="*/ 51371 h 1921267"/>
              <a:gd name="connsiteX71" fmla="*/ 1952090 w 2270588"/>
              <a:gd name="connsiteY71" fmla="*/ 30822 h 192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70588" h="1921267">
                <a:moveTo>
                  <a:pt x="2137024" y="123290"/>
                </a:moveTo>
                <a:cubicBezTo>
                  <a:pt x="2113051" y="119865"/>
                  <a:pt x="2088851" y="117765"/>
                  <a:pt x="2065105" y="113016"/>
                </a:cubicBezTo>
                <a:cubicBezTo>
                  <a:pt x="2054486" y="110892"/>
                  <a:pt x="2044902" y="104866"/>
                  <a:pt x="2034283" y="102742"/>
                </a:cubicBezTo>
                <a:cubicBezTo>
                  <a:pt x="2010537" y="97993"/>
                  <a:pt x="1986110" y="97216"/>
                  <a:pt x="1962364" y="92467"/>
                </a:cubicBezTo>
                <a:cubicBezTo>
                  <a:pt x="1934672" y="86928"/>
                  <a:pt x="1907569" y="78768"/>
                  <a:pt x="1880171" y="71919"/>
                </a:cubicBezTo>
                <a:lnTo>
                  <a:pt x="1839074" y="61645"/>
                </a:lnTo>
                <a:cubicBezTo>
                  <a:pt x="1825375" y="58220"/>
                  <a:pt x="1811956" y="53368"/>
                  <a:pt x="1797977" y="51371"/>
                </a:cubicBezTo>
                <a:cubicBezTo>
                  <a:pt x="1774004" y="47946"/>
                  <a:pt x="1749884" y="45429"/>
                  <a:pt x="1726058" y="41097"/>
                </a:cubicBezTo>
                <a:cubicBezTo>
                  <a:pt x="1643779" y="26137"/>
                  <a:pt x="1728788" y="34147"/>
                  <a:pt x="1633591" y="20548"/>
                </a:cubicBezTo>
                <a:cubicBezTo>
                  <a:pt x="1555679" y="9418"/>
                  <a:pt x="1475446" y="5583"/>
                  <a:pt x="1397285" y="0"/>
                </a:cubicBezTo>
                <a:lnTo>
                  <a:pt x="1140431" y="10274"/>
                </a:lnTo>
                <a:lnTo>
                  <a:pt x="852755" y="20548"/>
                </a:lnTo>
                <a:lnTo>
                  <a:pt x="616449" y="30822"/>
                </a:lnTo>
                <a:cubicBezTo>
                  <a:pt x="595901" y="34247"/>
                  <a:pt x="575493" y="38663"/>
                  <a:pt x="554804" y="41097"/>
                </a:cubicBezTo>
                <a:cubicBezTo>
                  <a:pt x="517236" y="45517"/>
                  <a:pt x="479408" y="47411"/>
                  <a:pt x="441788" y="51371"/>
                </a:cubicBezTo>
                <a:cubicBezTo>
                  <a:pt x="363001" y="59664"/>
                  <a:pt x="373556" y="58853"/>
                  <a:pt x="308224" y="71919"/>
                </a:cubicBezTo>
                <a:cubicBezTo>
                  <a:pt x="297950" y="78768"/>
                  <a:pt x="288446" y="86945"/>
                  <a:pt x="277402" y="92467"/>
                </a:cubicBezTo>
                <a:cubicBezTo>
                  <a:pt x="267716" y="97310"/>
                  <a:pt x="255866" y="97170"/>
                  <a:pt x="246580" y="102742"/>
                </a:cubicBezTo>
                <a:cubicBezTo>
                  <a:pt x="238274" y="107726"/>
                  <a:pt x="233595" y="117239"/>
                  <a:pt x="226031" y="123290"/>
                </a:cubicBezTo>
                <a:cubicBezTo>
                  <a:pt x="199288" y="144684"/>
                  <a:pt x="162835" y="156440"/>
                  <a:pt x="143838" y="184935"/>
                </a:cubicBezTo>
                <a:cubicBezTo>
                  <a:pt x="136989" y="195209"/>
                  <a:pt x="131004" y="206115"/>
                  <a:pt x="123290" y="215757"/>
                </a:cubicBezTo>
                <a:cubicBezTo>
                  <a:pt x="117239" y="223321"/>
                  <a:pt x="108553" y="228556"/>
                  <a:pt x="102741" y="236306"/>
                </a:cubicBezTo>
                <a:cubicBezTo>
                  <a:pt x="33040" y="329242"/>
                  <a:pt x="88221" y="271377"/>
                  <a:pt x="41096" y="318499"/>
                </a:cubicBezTo>
                <a:cubicBezTo>
                  <a:pt x="27911" y="384426"/>
                  <a:pt x="30743" y="365327"/>
                  <a:pt x="20548" y="441789"/>
                </a:cubicBezTo>
                <a:cubicBezTo>
                  <a:pt x="6805" y="544865"/>
                  <a:pt x="17849" y="493681"/>
                  <a:pt x="0" y="565079"/>
                </a:cubicBezTo>
                <a:cubicBezTo>
                  <a:pt x="5347" y="672012"/>
                  <a:pt x="9674" y="795388"/>
                  <a:pt x="20548" y="904126"/>
                </a:cubicBezTo>
                <a:cubicBezTo>
                  <a:pt x="22958" y="928222"/>
                  <a:pt x="26073" y="952299"/>
                  <a:pt x="30822" y="976045"/>
                </a:cubicBezTo>
                <a:cubicBezTo>
                  <a:pt x="36361" y="1003737"/>
                  <a:pt x="51371" y="1058238"/>
                  <a:pt x="51371" y="1058238"/>
                </a:cubicBezTo>
                <a:cubicBezTo>
                  <a:pt x="59301" y="1121677"/>
                  <a:pt x="59083" y="1136177"/>
                  <a:pt x="71919" y="1191802"/>
                </a:cubicBezTo>
                <a:cubicBezTo>
                  <a:pt x="78269" y="1219320"/>
                  <a:pt x="79837" y="1248736"/>
                  <a:pt x="92467" y="1273996"/>
                </a:cubicBezTo>
                <a:cubicBezTo>
                  <a:pt x="118537" y="1326137"/>
                  <a:pt x="104519" y="1302349"/>
                  <a:pt x="133564" y="1345915"/>
                </a:cubicBezTo>
                <a:cubicBezTo>
                  <a:pt x="140413" y="1373313"/>
                  <a:pt x="145181" y="1401316"/>
                  <a:pt x="154112" y="1428108"/>
                </a:cubicBezTo>
                <a:cubicBezTo>
                  <a:pt x="157537" y="1438382"/>
                  <a:pt x="159543" y="1449244"/>
                  <a:pt x="164386" y="1458930"/>
                </a:cubicBezTo>
                <a:cubicBezTo>
                  <a:pt x="169908" y="1469975"/>
                  <a:pt x="178085" y="1479479"/>
                  <a:pt x="184935" y="1489753"/>
                </a:cubicBezTo>
                <a:cubicBezTo>
                  <a:pt x="187353" y="1499425"/>
                  <a:pt x="198784" y="1549614"/>
                  <a:pt x="205483" y="1561672"/>
                </a:cubicBezTo>
                <a:cubicBezTo>
                  <a:pt x="217476" y="1583260"/>
                  <a:pt x="232881" y="1602769"/>
                  <a:pt x="246580" y="1623317"/>
                </a:cubicBezTo>
                <a:cubicBezTo>
                  <a:pt x="272502" y="1662199"/>
                  <a:pt x="258397" y="1645407"/>
                  <a:pt x="287676" y="1674688"/>
                </a:cubicBezTo>
                <a:cubicBezTo>
                  <a:pt x="304076" y="1723889"/>
                  <a:pt x="290292" y="1697852"/>
                  <a:pt x="339047" y="1746607"/>
                </a:cubicBezTo>
                <a:cubicBezTo>
                  <a:pt x="349321" y="1756881"/>
                  <a:pt x="357780" y="1769369"/>
                  <a:pt x="369869" y="1777429"/>
                </a:cubicBezTo>
                <a:cubicBezTo>
                  <a:pt x="390417" y="1791128"/>
                  <a:pt x="414051" y="1801064"/>
                  <a:pt x="431514" y="1818526"/>
                </a:cubicBezTo>
                <a:cubicBezTo>
                  <a:pt x="467675" y="1854685"/>
                  <a:pt x="433981" y="1827119"/>
                  <a:pt x="482885" y="1849348"/>
                </a:cubicBezTo>
                <a:cubicBezTo>
                  <a:pt x="510771" y="1862024"/>
                  <a:pt x="535361" y="1883016"/>
                  <a:pt x="565078" y="1890445"/>
                </a:cubicBezTo>
                <a:cubicBezTo>
                  <a:pt x="693556" y="1922564"/>
                  <a:pt x="533820" y="1881514"/>
                  <a:pt x="636997" y="1910993"/>
                </a:cubicBezTo>
                <a:cubicBezTo>
                  <a:pt x="650574" y="1914872"/>
                  <a:pt x="664395" y="1917842"/>
                  <a:pt x="678094" y="1921267"/>
                </a:cubicBezTo>
                <a:lnTo>
                  <a:pt x="1849348" y="1910993"/>
                </a:lnTo>
                <a:cubicBezTo>
                  <a:pt x="1871001" y="1910452"/>
                  <a:pt x="1890445" y="1897294"/>
                  <a:pt x="1910993" y="1890445"/>
                </a:cubicBezTo>
                <a:lnTo>
                  <a:pt x="1941815" y="1880171"/>
                </a:lnTo>
                <a:lnTo>
                  <a:pt x="1993186" y="1828800"/>
                </a:lnTo>
                <a:cubicBezTo>
                  <a:pt x="2000036" y="1821951"/>
                  <a:pt x="2008362" y="1816312"/>
                  <a:pt x="2013735" y="1808252"/>
                </a:cubicBezTo>
                <a:cubicBezTo>
                  <a:pt x="2027434" y="1787704"/>
                  <a:pt x="2037368" y="1764070"/>
                  <a:pt x="2054831" y="1746607"/>
                </a:cubicBezTo>
                <a:cubicBezTo>
                  <a:pt x="2086210" y="1715228"/>
                  <a:pt x="2071048" y="1734722"/>
                  <a:pt x="2095928" y="1684962"/>
                </a:cubicBezTo>
                <a:cubicBezTo>
                  <a:pt x="2099220" y="1671793"/>
                  <a:pt x="2109106" y="1627784"/>
                  <a:pt x="2116476" y="1613043"/>
                </a:cubicBezTo>
                <a:cubicBezTo>
                  <a:pt x="2121998" y="1601998"/>
                  <a:pt x="2131502" y="1593264"/>
                  <a:pt x="2137024" y="1582220"/>
                </a:cubicBezTo>
                <a:cubicBezTo>
                  <a:pt x="2150588" y="1555093"/>
                  <a:pt x="2148777" y="1529347"/>
                  <a:pt x="2157573" y="1500027"/>
                </a:cubicBezTo>
                <a:cubicBezTo>
                  <a:pt x="2162872" y="1482362"/>
                  <a:pt x="2172697" y="1466283"/>
                  <a:pt x="2178121" y="1448656"/>
                </a:cubicBezTo>
                <a:cubicBezTo>
                  <a:pt x="2209197" y="1347656"/>
                  <a:pt x="2189987" y="1393284"/>
                  <a:pt x="2208944" y="1304818"/>
                </a:cubicBezTo>
                <a:cubicBezTo>
                  <a:pt x="2214861" y="1277204"/>
                  <a:pt x="2220562" y="1249417"/>
                  <a:pt x="2229492" y="1222625"/>
                </a:cubicBezTo>
                <a:cubicBezTo>
                  <a:pt x="2232917" y="1212351"/>
                  <a:pt x="2237139" y="1202309"/>
                  <a:pt x="2239766" y="1191802"/>
                </a:cubicBezTo>
                <a:cubicBezTo>
                  <a:pt x="2244001" y="1174861"/>
                  <a:pt x="2246916" y="1157612"/>
                  <a:pt x="2250040" y="1140431"/>
                </a:cubicBezTo>
                <a:cubicBezTo>
                  <a:pt x="2259544" y="1088156"/>
                  <a:pt x="2262891" y="1060748"/>
                  <a:pt x="2270588" y="1006867"/>
                </a:cubicBezTo>
                <a:cubicBezTo>
                  <a:pt x="2267163" y="948647"/>
                  <a:pt x="2265366" y="890308"/>
                  <a:pt x="2260314" y="832207"/>
                </a:cubicBezTo>
                <a:cubicBezTo>
                  <a:pt x="2258509" y="811454"/>
                  <a:pt x="2251300" y="791356"/>
                  <a:pt x="2250040" y="770562"/>
                </a:cubicBezTo>
                <a:cubicBezTo>
                  <a:pt x="2244442" y="678201"/>
                  <a:pt x="2245538" y="585511"/>
                  <a:pt x="2239766" y="493160"/>
                </a:cubicBezTo>
                <a:cubicBezTo>
                  <a:pt x="2238677" y="475731"/>
                  <a:pt x="2232616" y="458970"/>
                  <a:pt x="2229492" y="441789"/>
                </a:cubicBezTo>
                <a:cubicBezTo>
                  <a:pt x="2225766" y="421293"/>
                  <a:pt x="2224271" y="400354"/>
                  <a:pt x="2219218" y="380144"/>
                </a:cubicBezTo>
                <a:cubicBezTo>
                  <a:pt x="2213965" y="359131"/>
                  <a:pt x="2203922" y="339512"/>
                  <a:pt x="2198669" y="318499"/>
                </a:cubicBezTo>
                <a:cubicBezTo>
                  <a:pt x="2193455" y="297643"/>
                  <a:pt x="2186965" y="267217"/>
                  <a:pt x="2178121" y="246580"/>
                </a:cubicBezTo>
                <a:cubicBezTo>
                  <a:pt x="2151504" y="184474"/>
                  <a:pt x="2166510" y="226260"/>
                  <a:pt x="2137024" y="174661"/>
                </a:cubicBezTo>
                <a:cubicBezTo>
                  <a:pt x="2129425" y="161363"/>
                  <a:pt x="2125665" y="145817"/>
                  <a:pt x="2116476" y="133564"/>
                </a:cubicBezTo>
                <a:cubicBezTo>
                  <a:pt x="2101554" y="113667"/>
                  <a:pt x="2057042" y="74650"/>
                  <a:pt x="2034283" y="61645"/>
                </a:cubicBezTo>
                <a:cubicBezTo>
                  <a:pt x="2024880" y="56272"/>
                  <a:pt x="2013734" y="54796"/>
                  <a:pt x="2003460" y="51371"/>
                </a:cubicBezTo>
                <a:cubicBezTo>
                  <a:pt x="1966939" y="27023"/>
                  <a:pt x="1984986" y="30822"/>
                  <a:pt x="1952090" y="3082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7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System processors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202076"/>
            <a:ext cx="9905999" cy="5034337"/>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pic>
        <p:nvPicPr>
          <p:cNvPr id="8" name="Picture 7">
            <a:extLst>
              <a:ext uri="{FF2B5EF4-FFF2-40B4-BE49-F238E27FC236}">
                <a16:creationId xmlns:a16="http://schemas.microsoft.com/office/drawing/2014/main" id="{711841A7-E660-7A4B-8BC7-33CE5C81654D}"/>
              </a:ext>
            </a:extLst>
          </p:cNvPr>
          <p:cNvPicPr>
            <a:picLocks noChangeAspect="1"/>
          </p:cNvPicPr>
          <p:nvPr/>
        </p:nvPicPr>
        <p:blipFill>
          <a:blip r:embed="rId2"/>
          <a:stretch>
            <a:fillRect/>
          </a:stretch>
        </p:blipFill>
        <p:spPr>
          <a:xfrm>
            <a:off x="3095660" y="1438383"/>
            <a:ext cx="4527765" cy="3030228"/>
          </a:xfrm>
          <a:prstGeom prst="rect">
            <a:avLst/>
          </a:prstGeom>
          <a:solidFill>
            <a:schemeClr val="bg1"/>
          </a:solidFill>
          <a:ln>
            <a:solidFill>
              <a:schemeClr val="accent1"/>
            </a:solidFill>
          </a:ln>
        </p:spPr>
      </p:pic>
      <p:sp>
        <p:nvSpPr>
          <p:cNvPr id="9" name="TextBox 8">
            <a:extLst>
              <a:ext uri="{FF2B5EF4-FFF2-40B4-BE49-F238E27FC236}">
                <a16:creationId xmlns:a16="http://schemas.microsoft.com/office/drawing/2014/main" id="{6526D5F1-5A1D-9541-A457-37B853C0E1A3}"/>
              </a:ext>
            </a:extLst>
          </p:cNvPr>
          <p:cNvSpPr txBox="1"/>
          <p:nvPr/>
        </p:nvSpPr>
        <p:spPr>
          <a:xfrm>
            <a:off x="924675" y="4486263"/>
            <a:ext cx="10520737" cy="2031325"/>
          </a:xfrm>
          <a:prstGeom prst="rect">
            <a:avLst/>
          </a:prstGeom>
          <a:noFill/>
        </p:spPr>
        <p:txBody>
          <a:bodyPr wrap="square" rtlCol="0">
            <a:spAutoFit/>
          </a:bodyPr>
          <a:lstStyle/>
          <a:p>
            <a:r>
              <a:rPr lang="en-US" dirty="0"/>
              <a:t>Some simple operations that the CPU might carry out at the request of an instruction:</a:t>
            </a:r>
          </a:p>
          <a:p>
            <a:r>
              <a:rPr lang="en-US" b="1" dirty="0"/>
              <a:t>Load</a:t>
            </a:r>
            <a:r>
              <a:rPr lang="en-US" dirty="0"/>
              <a:t> – Copy a byte or word from main memory into a register, overwriting the previous content of the register</a:t>
            </a:r>
          </a:p>
          <a:p>
            <a:r>
              <a:rPr lang="en-US" b="1" dirty="0"/>
              <a:t>Store</a:t>
            </a:r>
            <a:r>
              <a:rPr lang="en-US" dirty="0"/>
              <a:t> – Copy a byte or a word from a register to a location in main memory, overwriting the previous contents  of that location</a:t>
            </a:r>
          </a:p>
          <a:p>
            <a:r>
              <a:rPr lang="en-US" b="1" dirty="0"/>
              <a:t>Operate</a:t>
            </a:r>
            <a:r>
              <a:rPr lang="en-US" dirty="0"/>
              <a:t> – Copy the contents of two registers to the ALU, perform an arithmetic operation on the two words, and store the results in a register, overwriting the previous data</a:t>
            </a:r>
          </a:p>
          <a:p>
            <a:r>
              <a:rPr lang="en-US" b="1" dirty="0"/>
              <a:t>Jump</a:t>
            </a:r>
            <a:r>
              <a:rPr lang="en-US" dirty="0"/>
              <a:t> – Extract a word from the instruction itself and copy that word into the PC, overwriting the previous value</a:t>
            </a:r>
          </a:p>
        </p:txBody>
      </p:sp>
      <p:sp>
        <p:nvSpPr>
          <p:cNvPr id="5" name="Freeform 4">
            <a:extLst>
              <a:ext uri="{FF2B5EF4-FFF2-40B4-BE49-F238E27FC236}">
                <a16:creationId xmlns:a16="http://schemas.microsoft.com/office/drawing/2014/main" id="{88E08FD9-0A91-114F-86B0-9342BFD32A33}"/>
              </a:ext>
            </a:extLst>
          </p:cNvPr>
          <p:cNvSpPr/>
          <p:nvPr/>
        </p:nvSpPr>
        <p:spPr>
          <a:xfrm>
            <a:off x="2856216" y="1306182"/>
            <a:ext cx="2147299" cy="1610771"/>
          </a:xfrm>
          <a:custGeom>
            <a:avLst/>
            <a:gdLst>
              <a:gd name="connsiteX0" fmla="*/ 2137024 w 2270588"/>
              <a:gd name="connsiteY0" fmla="*/ 123290 h 1921267"/>
              <a:gd name="connsiteX1" fmla="*/ 2065105 w 2270588"/>
              <a:gd name="connsiteY1" fmla="*/ 113016 h 1921267"/>
              <a:gd name="connsiteX2" fmla="*/ 2034283 w 2270588"/>
              <a:gd name="connsiteY2" fmla="*/ 102742 h 1921267"/>
              <a:gd name="connsiteX3" fmla="*/ 1962364 w 2270588"/>
              <a:gd name="connsiteY3" fmla="*/ 92467 h 1921267"/>
              <a:gd name="connsiteX4" fmla="*/ 1880171 w 2270588"/>
              <a:gd name="connsiteY4" fmla="*/ 71919 h 1921267"/>
              <a:gd name="connsiteX5" fmla="*/ 1839074 w 2270588"/>
              <a:gd name="connsiteY5" fmla="*/ 61645 h 1921267"/>
              <a:gd name="connsiteX6" fmla="*/ 1797977 w 2270588"/>
              <a:gd name="connsiteY6" fmla="*/ 51371 h 1921267"/>
              <a:gd name="connsiteX7" fmla="*/ 1726058 w 2270588"/>
              <a:gd name="connsiteY7" fmla="*/ 41097 h 1921267"/>
              <a:gd name="connsiteX8" fmla="*/ 1633591 w 2270588"/>
              <a:gd name="connsiteY8" fmla="*/ 20548 h 1921267"/>
              <a:gd name="connsiteX9" fmla="*/ 1397285 w 2270588"/>
              <a:gd name="connsiteY9" fmla="*/ 0 h 1921267"/>
              <a:gd name="connsiteX10" fmla="*/ 1140431 w 2270588"/>
              <a:gd name="connsiteY10" fmla="*/ 10274 h 1921267"/>
              <a:gd name="connsiteX11" fmla="*/ 852755 w 2270588"/>
              <a:gd name="connsiteY11" fmla="*/ 20548 h 1921267"/>
              <a:gd name="connsiteX12" fmla="*/ 616449 w 2270588"/>
              <a:gd name="connsiteY12" fmla="*/ 30822 h 1921267"/>
              <a:gd name="connsiteX13" fmla="*/ 554804 w 2270588"/>
              <a:gd name="connsiteY13" fmla="*/ 41097 h 1921267"/>
              <a:gd name="connsiteX14" fmla="*/ 441788 w 2270588"/>
              <a:gd name="connsiteY14" fmla="*/ 51371 h 1921267"/>
              <a:gd name="connsiteX15" fmla="*/ 308224 w 2270588"/>
              <a:gd name="connsiteY15" fmla="*/ 71919 h 1921267"/>
              <a:gd name="connsiteX16" fmla="*/ 277402 w 2270588"/>
              <a:gd name="connsiteY16" fmla="*/ 92467 h 1921267"/>
              <a:gd name="connsiteX17" fmla="*/ 246580 w 2270588"/>
              <a:gd name="connsiteY17" fmla="*/ 102742 h 1921267"/>
              <a:gd name="connsiteX18" fmla="*/ 226031 w 2270588"/>
              <a:gd name="connsiteY18" fmla="*/ 123290 h 1921267"/>
              <a:gd name="connsiteX19" fmla="*/ 143838 w 2270588"/>
              <a:gd name="connsiteY19" fmla="*/ 184935 h 1921267"/>
              <a:gd name="connsiteX20" fmla="*/ 123290 w 2270588"/>
              <a:gd name="connsiteY20" fmla="*/ 215757 h 1921267"/>
              <a:gd name="connsiteX21" fmla="*/ 102741 w 2270588"/>
              <a:gd name="connsiteY21" fmla="*/ 236306 h 1921267"/>
              <a:gd name="connsiteX22" fmla="*/ 41096 w 2270588"/>
              <a:gd name="connsiteY22" fmla="*/ 318499 h 1921267"/>
              <a:gd name="connsiteX23" fmla="*/ 20548 w 2270588"/>
              <a:gd name="connsiteY23" fmla="*/ 441789 h 1921267"/>
              <a:gd name="connsiteX24" fmla="*/ 0 w 2270588"/>
              <a:gd name="connsiteY24" fmla="*/ 565079 h 1921267"/>
              <a:gd name="connsiteX25" fmla="*/ 20548 w 2270588"/>
              <a:gd name="connsiteY25" fmla="*/ 904126 h 1921267"/>
              <a:gd name="connsiteX26" fmla="*/ 30822 w 2270588"/>
              <a:gd name="connsiteY26" fmla="*/ 976045 h 1921267"/>
              <a:gd name="connsiteX27" fmla="*/ 51371 w 2270588"/>
              <a:gd name="connsiteY27" fmla="*/ 1058238 h 1921267"/>
              <a:gd name="connsiteX28" fmla="*/ 71919 w 2270588"/>
              <a:gd name="connsiteY28" fmla="*/ 1191802 h 1921267"/>
              <a:gd name="connsiteX29" fmla="*/ 92467 w 2270588"/>
              <a:gd name="connsiteY29" fmla="*/ 1273996 h 1921267"/>
              <a:gd name="connsiteX30" fmla="*/ 133564 w 2270588"/>
              <a:gd name="connsiteY30" fmla="*/ 1345915 h 1921267"/>
              <a:gd name="connsiteX31" fmla="*/ 154112 w 2270588"/>
              <a:gd name="connsiteY31" fmla="*/ 1428108 h 1921267"/>
              <a:gd name="connsiteX32" fmla="*/ 164386 w 2270588"/>
              <a:gd name="connsiteY32" fmla="*/ 1458930 h 1921267"/>
              <a:gd name="connsiteX33" fmla="*/ 184935 w 2270588"/>
              <a:gd name="connsiteY33" fmla="*/ 1489753 h 1921267"/>
              <a:gd name="connsiteX34" fmla="*/ 205483 w 2270588"/>
              <a:gd name="connsiteY34" fmla="*/ 1561672 h 1921267"/>
              <a:gd name="connsiteX35" fmla="*/ 246580 w 2270588"/>
              <a:gd name="connsiteY35" fmla="*/ 1623317 h 1921267"/>
              <a:gd name="connsiteX36" fmla="*/ 287676 w 2270588"/>
              <a:gd name="connsiteY36" fmla="*/ 1674688 h 1921267"/>
              <a:gd name="connsiteX37" fmla="*/ 339047 w 2270588"/>
              <a:gd name="connsiteY37" fmla="*/ 1746607 h 1921267"/>
              <a:gd name="connsiteX38" fmla="*/ 369869 w 2270588"/>
              <a:gd name="connsiteY38" fmla="*/ 1777429 h 1921267"/>
              <a:gd name="connsiteX39" fmla="*/ 431514 w 2270588"/>
              <a:gd name="connsiteY39" fmla="*/ 1818526 h 1921267"/>
              <a:gd name="connsiteX40" fmla="*/ 482885 w 2270588"/>
              <a:gd name="connsiteY40" fmla="*/ 1849348 h 1921267"/>
              <a:gd name="connsiteX41" fmla="*/ 565078 w 2270588"/>
              <a:gd name="connsiteY41" fmla="*/ 1890445 h 1921267"/>
              <a:gd name="connsiteX42" fmla="*/ 636997 w 2270588"/>
              <a:gd name="connsiteY42" fmla="*/ 1910993 h 1921267"/>
              <a:gd name="connsiteX43" fmla="*/ 678094 w 2270588"/>
              <a:gd name="connsiteY43" fmla="*/ 1921267 h 1921267"/>
              <a:gd name="connsiteX44" fmla="*/ 1849348 w 2270588"/>
              <a:gd name="connsiteY44" fmla="*/ 1910993 h 1921267"/>
              <a:gd name="connsiteX45" fmla="*/ 1910993 w 2270588"/>
              <a:gd name="connsiteY45" fmla="*/ 1890445 h 1921267"/>
              <a:gd name="connsiteX46" fmla="*/ 1941815 w 2270588"/>
              <a:gd name="connsiteY46" fmla="*/ 1880171 h 1921267"/>
              <a:gd name="connsiteX47" fmla="*/ 1993186 w 2270588"/>
              <a:gd name="connsiteY47" fmla="*/ 1828800 h 1921267"/>
              <a:gd name="connsiteX48" fmla="*/ 2013735 w 2270588"/>
              <a:gd name="connsiteY48" fmla="*/ 1808252 h 1921267"/>
              <a:gd name="connsiteX49" fmla="*/ 2054831 w 2270588"/>
              <a:gd name="connsiteY49" fmla="*/ 1746607 h 1921267"/>
              <a:gd name="connsiteX50" fmla="*/ 2095928 w 2270588"/>
              <a:gd name="connsiteY50" fmla="*/ 1684962 h 1921267"/>
              <a:gd name="connsiteX51" fmla="*/ 2116476 w 2270588"/>
              <a:gd name="connsiteY51" fmla="*/ 1613043 h 1921267"/>
              <a:gd name="connsiteX52" fmla="*/ 2137024 w 2270588"/>
              <a:gd name="connsiteY52" fmla="*/ 1582220 h 1921267"/>
              <a:gd name="connsiteX53" fmla="*/ 2157573 w 2270588"/>
              <a:gd name="connsiteY53" fmla="*/ 1500027 h 1921267"/>
              <a:gd name="connsiteX54" fmla="*/ 2178121 w 2270588"/>
              <a:gd name="connsiteY54" fmla="*/ 1448656 h 1921267"/>
              <a:gd name="connsiteX55" fmla="*/ 2208944 w 2270588"/>
              <a:gd name="connsiteY55" fmla="*/ 1304818 h 1921267"/>
              <a:gd name="connsiteX56" fmla="*/ 2229492 w 2270588"/>
              <a:gd name="connsiteY56" fmla="*/ 1222625 h 1921267"/>
              <a:gd name="connsiteX57" fmla="*/ 2239766 w 2270588"/>
              <a:gd name="connsiteY57" fmla="*/ 1191802 h 1921267"/>
              <a:gd name="connsiteX58" fmla="*/ 2250040 w 2270588"/>
              <a:gd name="connsiteY58" fmla="*/ 1140431 h 1921267"/>
              <a:gd name="connsiteX59" fmla="*/ 2270588 w 2270588"/>
              <a:gd name="connsiteY59" fmla="*/ 1006867 h 1921267"/>
              <a:gd name="connsiteX60" fmla="*/ 2260314 w 2270588"/>
              <a:gd name="connsiteY60" fmla="*/ 832207 h 1921267"/>
              <a:gd name="connsiteX61" fmla="*/ 2250040 w 2270588"/>
              <a:gd name="connsiteY61" fmla="*/ 770562 h 1921267"/>
              <a:gd name="connsiteX62" fmla="*/ 2239766 w 2270588"/>
              <a:gd name="connsiteY62" fmla="*/ 493160 h 1921267"/>
              <a:gd name="connsiteX63" fmla="*/ 2229492 w 2270588"/>
              <a:gd name="connsiteY63" fmla="*/ 441789 h 1921267"/>
              <a:gd name="connsiteX64" fmla="*/ 2219218 w 2270588"/>
              <a:gd name="connsiteY64" fmla="*/ 380144 h 1921267"/>
              <a:gd name="connsiteX65" fmla="*/ 2198669 w 2270588"/>
              <a:gd name="connsiteY65" fmla="*/ 318499 h 1921267"/>
              <a:gd name="connsiteX66" fmla="*/ 2178121 w 2270588"/>
              <a:gd name="connsiteY66" fmla="*/ 246580 h 1921267"/>
              <a:gd name="connsiteX67" fmla="*/ 2137024 w 2270588"/>
              <a:gd name="connsiteY67" fmla="*/ 174661 h 1921267"/>
              <a:gd name="connsiteX68" fmla="*/ 2116476 w 2270588"/>
              <a:gd name="connsiteY68" fmla="*/ 133564 h 1921267"/>
              <a:gd name="connsiteX69" fmla="*/ 2034283 w 2270588"/>
              <a:gd name="connsiteY69" fmla="*/ 61645 h 1921267"/>
              <a:gd name="connsiteX70" fmla="*/ 2003460 w 2270588"/>
              <a:gd name="connsiteY70" fmla="*/ 51371 h 1921267"/>
              <a:gd name="connsiteX71" fmla="*/ 1952090 w 2270588"/>
              <a:gd name="connsiteY71" fmla="*/ 30822 h 192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70588" h="1921267">
                <a:moveTo>
                  <a:pt x="2137024" y="123290"/>
                </a:moveTo>
                <a:cubicBezTo>
                  <a:pt x="2113051" y="119865"/>
                  <a:pt x="2088851" y="117765"/>
                  <a:pt x="2065105" y="113016"/>
                </a:cubicBezTo>
                <a:cubicBezTo>
                  <a:pt x="2054486" y="110892"/>
                  <a:pt x="2044902" y="104866"/>
                  <a:pt x="2034283" y="102742"/>
                </a:cubicBezTo>
                <a:cubicBezTo>
                  <a:pt x="2010537" y="97993"/>
                  <a:pt x="1986110" y="97216"/>
                  <a:pt x="1962364" y="92467"/>
                </a:cubicBezTo>
                <a:cubicBezTo>
                  <a:pt x="1934672" y="86928"/>
                  <a:pt x="1907569" y="78768"/>
                  <a:pt x="1880171" y="71919"/>
                </a:cubicBezTo>
                <a:lnTo>
                  <a:pt x="1839074" y="61645"/>
                </a:lnTo>
                <a:cubicBezTo>
                  <a:pt x="1825375" y="58220"/>
                  <a:pt x="1811956" y="53368"/>
                  <a:pt x="1797977" y="51371"/>
                </a:cubicBezTo>
                <a:cubicBezTo>
                  <a:pt x="1774004" y="47946"/>
                  <a:pt x="1749884" y="45429"/>
                  <a:pt x="1726058" y="41097"/>
                </a:cubicBezTo>
                <a:cubicBezTo>
                  <a:pt x="1643779" y="26137"/>
                  <a:pt x="1728788" y="34147"/>
                  <a:pt x="1633591" y="20548"/>
                </a:cubicBezTo>
                <a:cubicBezTo>
                  <a:pt x="1555679" y="9418"/>
                  <a:pt x="1475446" y="5583"/>
                  <a:pt x="1397285" y="0"/>
                </a:cubicBezTo>
                <a:lnTo>
                  <a:pt x="1140431" y="10274"/>
                </a:lnTo>
                <a:lnTo>
                  <a:pt x="852755" y="20548"/>
                </a:lnTo>
                <a:lnTo>
                  <a:pt x="616449" y="30822"/>
                </a:lnTo>
                <a:cubicBezTo>
                  <a:pt x="595901" y="34247"/>
                  <a:pt x="575493" y="38663"/>
                  <a:pt x="554804" y="41097"/>
                </a:cubicBezTo>
                <a:cubicBezTo>
                  <a:pt x="517236" y="45517"/>
                  <a:pt x="479408" y="47411"/>
                  <a:pt x="441788" y="51371"/>
                </a:cubicBezTo>
                <a:cubicBezTo>
                  <a:pt x="363001" y="59664"/>
                  <a:pt x="373556" y="58853"/>
                  <a:pt x="308224" y="71919"/>
                </a:cubicBezTo>
                <a:cubicBezTo>
                  <a:pt x="297950" y="78768"/>
                  <a:pt x="288446" y="86945"/>
                  <a:pt x="277402" y="92467"/>
                </a:cubicBezTo>
                <a:cubicBezTo>
                  <a:pt x="267716" y="97310"/>
                  <a:pt x="255866" y="97170"/>
                  <a:pt x="246580" y="102742"/>
                </a:cubicBezTo>
                <a:cubicBezTo>
                  <a:pt x="238274" y="107726"/>
                  <a:pt x="233595" y="117239"/>
                  <a:pt x="226031" y="123290"/>
                </a:cubicBezTo>
                <a:cubicBezTo>
                  <a:pt x="199288" y="144684"/>
                  <a:pt x="162835" y="156440"/>
                  <a:pt x="143838" y="184935"/>
                </a:cubicBezTo>
                <a:cubicBezTo>
                  <a:pt x="136989" y="195209"/>
                  <a:pt x="131004" y="206115"/>
                  <a:pt x="123290" y="215757"/>
                </a:cubicBezTo>
                <a:cubicBezTo>
                  <a:pt x="117239" y="223321"/>
                  <a:pt x="108553" y="228556"/>
                  <a:pt x="102741" y="236306"/>
                </a:cubicBezTo>
                <a:cubicBezTo>
                  <a:pt x="33040" y="329242"/>
                  <a:pt x="88221" y="271377"/>
                  <a:pt x="41096" y="318499"/>
                </a:cubicBezTo>
                <a:cubicBezTo>
                  <a:pt x="27911" y="384426"/>
                  <a:pt x="30743" y="365327"/>
                  <a:pt x="20548" y="441789"/>
                </a:cubicBezTo>
                <a:cubicBezTo>
                  <a:pt x="6805" y="544865"/>
                  <a:pt x="17849" y="493681"/>
                  <a:pt x="0" y="565079"/>
                </a:cubicBezTo>
                <a:cubicBezTo>
                  <a:pt x="5347" y="672012"/>
                  <a:pt x="9674" y="795388"/>
                  <a:pt x="20548" y="904126"/>
                </a:cubicBezTo>
                <a:cubicBezTo>
                  <a:pt x="22958" y="928222"/>
                  <a:pt x="26073" y="952299"/>
                  <a:pt x="30822" y="976045"/>
                </a:cubicBezTo>
                <a:cubicBezTo>
                  <a:pt x="36361" y="1003737"/>
                  <a:pt x="51371" y="1058238"/>
                  <a:pt x="51371" y="1058238"/>
                </a:cubicBezTo>
                <a:cubicBezTo>
                  <a:pt x="59301" y="1121677"/>
                  <a:pt x="59083" y="1136177"/>
                  <a:pt x="71919" y="1191802"/>
                </a:cubicBezTo>
                <a:cubicBezTo>
                  <a:pt x="78269" y="1219320"/>
                  <a:pt x="79837" y="1248736"/>
                  <a:pt x="92467" y="1273996"/>
                </a:cubicBezTo>
                <a:cubicBezTo>
                  <a:pt x="118537" y="1326137"/>
                  <a:pt x="104519" y="1302349"/>
                  <a:pt x="133564" y="1345915"/>
                </a:cubicBezTo>
                <a:cubicBezTo>
                  <a:pt x="140413" y="1373313"/>
                  <a:pt x="145181" y="1401316"/>
                  <a:pt x="154112" y="1428108"/>
                </a:cubicBezTo>
                <a:cubicBezTo>
                  <a:pt x="157537" y="1438382"/>
                  <a:pt x="159543" y="1449244"/>
                  <a:pt x="164386" y="1458930"/>
                </a:cubicBezTo>
                <a:cubicBezTo>
                  <a:pt x="169908" y="1469975"/>
                  <a:pt x="178085" y="1479479"/>
                  <a:pt x="184935" y="1489753"/>
                </a:cubicBezTo>
                <a:cubicBezTo>
                  <a:pt x="187353" y="1499425"/>
                  <a:pt x="198784" y="1549614"/>
                  <a:pt x="205483" y="1561672"/>
                </a:cubicBezTo>
                <a:cubicBezTo>
                  <a:pt x="217476" y="1583260"/>
                  <a:pt x="232881" y="1602769"/>
                  <a:pt x="246580" y="1623317"/>
                </a:cubicBezTo>
                <a:cubicBezTo>
                  <a:pt x="272502" y="1662199"/>
                  <a:pt x="258397" y="1645407"/>
                  <a:pt x="287676" y="1674688"/>
                </a:cubicBezTo>
                <a:cubicBezTo>
                  <a:pt x="304076" y="1723889"/>
                  <a:pt x="290292" y="1697852"/>
                  <a:pt x="339047" y="1746607"/>
                </a:cubicBezTo>
                <a:cubicBezTo>
                  <a:pt x="349321" y="1756881"/>
                  <a:pt x="357780" y="1769369"/>
                  <a:pt x="369869" y="1777429"/>
                </a:cubicBezTo>
                <a:cubicBezTo>
                  <a:pt x="390417" y="1791128"/>
                  <a:pt x="414051" y="1801064"/>
                  <a:pt x="431514" y="1818526"/>
                </a:cubicBezTo>
                <a:cubicBezTo>
                  <a:pt x="467675" y="1854685"/>
                  <a:pt x="433981" y="1827119"/>
                  <a:pt x="482885" y="1849348"/>
                </a:cubicBezTo>
                <a:cubicBezTo>
                  <a:pt x="510771" y="1862024"/>
                  <a:pt x="535361" y="1883016"/>
                  <a:pt x="565078" y="1890445"/>
                </a:cubicBezTo>
                <a:cubicBezTo>
                  <a:pt x="693556" y="1922564"/>
                  <a:pt x="533820" y="1881514"/>
                  <a:pt x="636997" y="1910993"/>
                </a:cubicBezTo>
                <a:cubicBezTo>
                  <a:pt x="650574" y="1914872"/>
                  <a:pt x="664395" y="1917842"/>
                  <a:pt x="678094" y="1921267"/>
                </a:cubicBezTo>
                <a:lnTo>
                  <a:pt x="1849348" y="1910993"/>
                </a:lnTo>
                <a:cubicBezTo>
                  <a:pt x="1871001" y="1910452"/>
                  <a:pt x="1890445" y="1897294"/>
                  <a:pt x="1910993" y="1890445"/>
                </a:cubicBezTo>
                <a:lnTo>
                  <a:pt x="1941815" y="1880171"/>
                </a:lnTo>
                <a:lnTo>
                  <a:pt x="1993186" y="1828800"/>
                </a:lnTo>
                <a:cubicBezTo>
                  <a:pt x="2000036" y="1821951"/>
                  <a:pt x="2008362" y="1816312"/>
                  <a:pt x="2013735" y="1808252"/>
                </a:cubicBezTo>
                <a:cubicBezTo>
                  <a:pt x="2027434" y="1787704"/>
                  <a:pt x="2037368" y="1764070"/>
                  <a:pt x="2054831" y="1746607"/>
                </a:cubicBezTo>
                <a:cubicBezTo>
                  <a:pt x="2086210" y="1715228"/>
                  <a:pt x="2071048" y="1734722"/>
                  <a:pt x="2095928" y="1684962"/>
                </a:cubicBezTo>
                <a:cubicBezTo>
                  <a:pt x="2099220" y="1671793"/>
                  <a:pt x="2109106" y="1627784"/>
                  <a:pt x="2116476" y="1613043"/>
                </a:cubicBezTo>
                <a:cubicBezTo>
                  <a:pt x="2121998" y="1601998"/>
                  <a:pt x="2131502" y="1593264"/>
                  <a:pt x="2137024" y="1582220"/>
                </a:cubicBezTo>
                <a:cubicBezTo>
                  <a:pt x="2150588" y="1555093"/>
                  <a:pt x="2148777" y="1529347"/>
                  <a:pt x="2157573" y="1500027"/>
                </a:cubicBezTo>
                <a:cubicBezTo>
                  <a:pt x="2162872" y="1482362"/>
                  <a:pt x="2172697" y="1466283"/>
                  <a:pt x="2178121" y="1448656"/>
                </a:cubicBezTo>
                <a:cubicBezTo>
                  <a:pt x="2209197" y="1347656"/>
                  <a:pt x="2189987" y="1393284"/>
                  <a:pt x="2208944" y="1304818"/>
                </a:cubicBezTo>
                <a:cubicBezTo>
                  <a:pt x="2214861" y="1277204"/>
                  <a:pt x="2220562" y="1249417"/>
                  <a:pt x="2229492" y="1222625"/>
                </a:cubicBezTo>
                <a:cubicBezTo>
                  <a:pt x="2232917" y="1212351"/>
                  <a:pt x="2237139" y="1202309"/>
                  <a:pt x="2239766" y="1191802"/>
                </a:cubicBezTo>
                <a:cubicBezTo>
                  <a:pt x="2244001" y="1174861"/>
                  <a:pt x="2246916" y="1157612"/>
                  <a:pt x="2250040" y="1140431"/>
                </a:cubicBezTo>
                <a:cubicBezTo>
                  <a:pt x="2259544" y="1088156"/>
                  <a:pt x="2262891" y="1060748"/>
                  <a:pt x="2270588" y="1006867"/>
                </a:cubicBezTo>
                <a:cubicBezTo>
                  <a:pt x="2267163" y="948647"/>
                  <a:pt x="2265366" y="890308"/>
                  <a:pt x="2260314" y="832207"/>
                </a:cubicBezTo>
                <a:cubicBezTo>
                  <a:pt x="2258509" y="811454"/>
                  <a:pt x="2251300" y="791356"/>
                  <a:pt x="2250040" y="770562"/>
                </a:cubicBezTo>
                <a:cubicBezTo>
                  <a:pt x="2244442" y="678201"/>
                  <a:pt x="2245538" y="585511"/>
                  <a:pt x="2239766" y="493160"/>
                </a:cubicBezTo>
                <a:cubicBezTo>
                  <a:pt x="2238677" y="475731"/>
                  <a:pt x="2232616" y="458970"/>
                  <a:pt x="2229492" y="441789"/>
                </a:cubicBezTo>
                <a:cubicBezTo>
                  <a:pt x="2225766" y="421293"/>
                  <a:pt x="2224271" y="400354"/>
                  <a:pt x="2219218" y="380144"/>
                </a:cubicBezTo>
                <a:cubicBezTo>
                  <a:pt x="2213965" y="359131"/>
                  <a:pt x="2203922" y="339512"/>
                  <a:pt x="2198669" y="318499"/>
                </a:cubicBezTo>
                <a:cubicBezTo>
                  <a:pt x="2193455" y="297643"/>
                  <a:pt x="2186965" y="267217"/>
                  <a:pt x="2178121" y="246580"/>
                </a:cubicBezTo>
                <a:cubicBezTo>
                  <a:pt x="2151504" y="184474"/>
                  <a:pt x="2166510" y="226260"/>
                  <a:pt x="2137024" y="174661"/>
                </a:cubicBezTo>
                <a:cubicBezTo>
                  <a:pt x="2129425" y="161363"/>
                  <a:pt x="2125665" y="145817"/>
                  <a:pt x="2116476" y="133564"/>
                </a:cubicBezTo>
                <a:cubicBezTo>
                  <a:pt x="2101554" y="113667"/>
                  <a:pt x="2057042" y="74650"/>
                  <a:pt x="2034283" y="61645"/>
                </a:cubicBezTo>
                <a:cubicBezTo>
                  <a:pt x="2024880" y="56272"/>
                  <a:pt x="2013734" y="54796"/>
                  <a:pt x="2003460" y="51371"/>
                </a:cubicBezTo>
                <a:cubicBezTo>
                  <a:pt x="1966939" y="27023"/>
                  <a:pt x="1984986" y="30822"/>
                  <a:pt x="1952090" y="3082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57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Running the hello world </a:t>
            </a:r>
            <a:r>
              <a:rPr lang="en-US" dirty="0" err="1"/>
              <a:t>progRam</a:t>
            </a:r>
            <a:endParaRPr lang="en-US" dirty="0"/>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202076"/>
            <a:ext cx="9905999" cy="5034337"/>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sp>
        <p:nvSpPr>
          <p:cNvPr id="4" name="TextBox 3">
            <a:extLst>
              <a:ext uri="{FF2B5EF4-FFF2-40B4-BE49-F238E27FC236}">
                <a16:creationId xmlns:a16="http://schemas.microsoft.com/office/drawing/2014/main" id="{EBC6D2B8-970B-0D45-82C8-959425C9936E}"/>
              </a:ext>
            </a:extLst>
          </p:cNvPr>
          <p:cNvSpPr txBox="1"/>
          <p:nvPr/>
        </p:nvSpPr>
        <p:spPr>
          <a:xfrm>
            <a:off x="1345915" y="5198724"/>
            <a:ext cx="9701496" cy="1200329"/>
          </a:xfrm>
          <a:prstGeom prst="rect">
            <a:avLst/>
          </a:prstGeom>
          <a:noFill/>
        </p:spPr>
        <p:txBody>
          <a:bodyPr wrap="square" rtlCol="0">
            <a:spAutoFit/>
          </a:bodyPr>
          <a:lstStyle/>
          <a:p>
            <a:r>
              <a:rPr lang="en-US" dirty="0"/>
              <a:t>Now lets explore what happens when we run the hello world program:</a:t>
            </a:r>
          </a:p>
          <a:p>
            <a:r>
              <a:rPr lang="en-US" dirty="0"/>
              <a:t>As you type characters on the command line the characters are being read and saved in a register and then copied to main memory</a:t>
            </a:r>
          </a:p>
          <a:p>
            <a:endParaRPr lang="en-US" dirty="0"/>
          </a:p>
        </p:txBody>
      </p:sp>
      <p:pic>
        <p:nvPicPr>
          <p:cNvPr id="10" name="Picture 9">
            <a:extLst>
              <a:ext uri="{FF2B5EF4-FFF2-40B4-BE49-F238E27FC236}">
                <a16:creationId xmlns:a16="http://schemas.microsoft.com/office/drawing/2014/main" id="{C1EE37E3-1A7B-904B-9863-84B6DE5509AD}"/>
              </a:ext>
            </a:extLst>
          </p:cNvPr>
          <p:cNvPicPr>
            <a:picLocks noChangeAspect="1"/>
          </p:cNvPicPr>
          <p:nvPr/>
        </p:nvPicPr>
        <p:blipFill>
          <a:blip r:embed="rId3"/>
          <a:stretch>
            <a:fillRect/>
          </a:stretch>
        </p:blipFill>
        <p:spPr>
          <a:xfrm>
            <a:off x="3334392" y="1417833"/>
            <a:ext cx="4922433" cy="3572981"/>
          </a:xfrm>
          <a:prstGeom prst="rect">
            <a:avLst/>
          </a:prstGeom>
          <a:solidFill>
            <a:schemeClr val="bg1"/>
          </a:solidFill>
        </p:spPr>
      </p:pic>
    </p:spTree>
    <p:extLst>
      <p:ext uri="{BB962C8B-B14F-4D97-AF65-F5344CB8AC3E}">
        <p14:creationId xmlns:p14="http://schemas.microsoft.com/office/powerpoint/2010/main" val="336770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Information is Bits + context</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r>
              <a:rPr lang="en-US" dirty="0"/>
              <a:t>Back to the basics:  </a:t>
            </a:r>
          </a:p>
          <a:p>
            <a:pPr marL="0" indent="0">
              <a:buNone/>
            </a:pPr>
            <a:r>
              <a:rPr lang="en-US" dirty="0" err="1"/>
              <a:t>HelloWorld.c</a:t>
            </a:r>
            <a:r>
              <a:rPr lang="en-US" dirty="0"/>
              <a:t> begins as a source program (source file) – human readable</a:t>
            </a:r>
          </a:p>
          <a:p>
            <a:pPr marL="0" indent="0">
              <a:buNone/>
            </a:pPr>
            <a:r>
              <a:rPr lang="en-US" dirty="0"/>
              <a:t>#include &lt;</a:t>
            </a:r>
            <a:r>
              <a:rPr lang="en-US" dirty="0" err="1"/>
              <a:t>stdio.h</a:t>
            </a:r>
            <a:r>
              <a:rPr lang="en-US" dirty="0"/>
              <a:t>&gt;</a:t>
            </a:r>
          </a:p>
          <a:p>
            <a:pPr marL="0" indent="0">
              <a:lnSpc>
                <a:spcPct val="110000"/>
              </a:lnSpc>
              <a:spcBef>
                <a:spcPts val="0"/>
              </a:spcBef>
              <a:buNone/>
            </a:pPr>
            <a:r>
              <a:rPr lang="en-US" dirty="0"/>
              <a:t>int main( )</a:t>
            </a:r>
          </a:p>
          <a:p>
            <a:pPr marL="0" indent="0">
              <a:lnSpc>
                <a:spcPct val="110000"/>
              </a:lnSpc>
              <a:spcBef>
                <a:spcPts val="0"/>
              </a:spcBef>
              <a:buNone/>
            </a:pPr>
            <a:r>
              <a:rPr lang="en-US" dirty="0"/>
              <a:t>{</a:t>
            </a:r>
          </a:p>
          <a:p>
            <a:pPr marL="0" indent="0">
              <a:lnSpc>
                <a:spcPct val="110000"/>
              </a:lnSpc>
              <a:spcBef>
                <a:spcPts val="0"/>
              </a:spcBef>
              <a:buNone/>
            </a:pPr>
            <a:r>
              <a:rPr lang="en-US" dirty="0"/>
              <a:t>	</a:t>
            </a:r>
            <a:r>
              <a:rPr lang="en-US" dirty="0" err="1"/>
              <a:t>printf</a:t>
            </a:r>
            <a:r>
              <a:rPr lang="en-US" dirty="0"/>
              <a:t>(“hello, world\n”);</a:t>
            </a:r>
          </a:p>
          <a:p>
            <a:pPr marL="0" indent="0">
              <a:lnSpc>
                <a:spcPct val="110000"/>
              </a:lnSpc>
              <a:spcBef>
                <a:spcPts val="0"/>
              </a:spcBef>
              <a:buNone/>
            </a:pPr>
            <a:r>
              <a:rPr lang="en-US" dirty="0"/>
              <a:t>	return 0;</a:t>
            </a:r>
          </a:p>
          <a:p>
            <a:pPr marL="0" indent="0">
              <a:lnSpc>
                <a:spcPct val="110000"/>
              </a:lnSpc>
              <a:spcBef>
                <a:spcPts val="0"/>
              </a:spcBef>
              <a:buNone/>
            </a:pPr>
            <a:r>
              <a:rPr lang="en-US" dirty="0"/>
              <a:t>}</a:t>
            </a:r>
          </a:p>
          <a:p>
            <a:pPr marL="0" indent="0">
              <a:lnSpc>
                <a:spcPct val="110000"/>
              </a:lnSpc>
              <a:spcBef>
                <a:spcPts val="0"/>
              </a:spcBef>
              <a:buNone/>
            </a:pPr>
            <a:r>
              <a:rPr lang="en-US" dirty="0"/>
              <a:t>Text is represented using ascii values (0-255) each represents 8 bits or 1 byte of data per character</a:t>
            </a:r>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92958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Running the hello world </a:t>
            </a:r>
            <a:r>
              <a:rPr lang="en-US" dirty="0" err="1"/>
              <a:t>progRam</a:t>
            </a:r>
            <a:endParaRPr lang="en-US" dirty="0"/>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202076"/>
            <a:ext cx="9905999" cy="5034337"/>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sp>
        <p:nvSpPr>
          <p:cNvPr id="4" name="TextBox 3">
            <a:extLst>
              <a:ext uri="{FF2B5EF4-FFF2-40B4-BE49-F238E27FC236}">
                <a16:creationId xmlns:a16="http://schemas.microsoft.com/office/drawing/2014/main" id="{EBC6D2B8-970B-0D45-82C8-959425C9936E}"/>
              </a:ext>
            </a:extLst>
          </p:cNvPr>
          <p:cNvSpPr txBox="1"/>
          <p:nvPr/>
        </p:nvSpPr>
        <p:spPr>
          <a:xfrm>
            <a:off x="1345915" y="5198724"/>
            <a:ext cx="9701496" cy="1477328"/>
          </a:xfrm>
          <a:prstGeom prst="rect">
            <a:avLst/>
          </a:prstGeom>
          <a:noFill/>
        </p:spPr>
        <p:txBody>
          <a:bodyPr wrap="square" rtlCol="0">
            <a:spAutoFit/>
          </a:bodyPr>
          <a:lstStyle/>
          <a:p>
            <a:r>
              <a:rPr lang="en-US" dirty="0"/>
              <a:t>When we hit the enter key the shell knows we are finished defining the command.  The shell then loads the executable file by coping the code and data in the hello object file that is stored on the disk to the main memory. </a:t>
            </a:r>
          </a:p>
          <a:p>
            <a:r>
              <a:rPr lang="en-US" dirty="0"/>
              <a:t>This step uses direct memory access (DMA) and does not need to pass through the processor. </a:t>
            </a:r>
          </a:p>
          <a:p>
            <a:endParaRPr lang="en-US" dirty="0"/>
          </a:p>
        </p:txBody>
      </p:sp>
      <p:pic>
        <p:nvPicPr>
          <p:cNvPr id="6" name="Picture 5">
            <a:extLst>
              <a:ext uri="{FF2B5EF4-FFF2-40B4-BE49-F238E27FC236}">
                <a16:creationId xmlns:a16="http://schemas.microsoft.com/office/drawing/2014/main" id="{163A6CCA-93AD-874A-A55E-6AEE1F944015}"/>
              </a:ext>
            </a:extLst>
          </p:cNvPr>
          <p:cNvPicPr>
            <a:picLocks noChangeAspect="1"/>
          </p:cNvPicPr>
          <p:nvPr/>
        </p:nvPicPr>
        <p:blipFill>
          <a:blip r:embed="rId3"/>
          <a:stretch>
            <a:fillRect/>
          </a:stretch>
        </p:blipFill>
        <p:spPr>
          <a:xfrm>
            <a:off x="3078269" y="1202076"/>
            <a:ext cx="6032284" cy="3718175"/>
          </a:xfrm>
          <a:prstGeom prst="rect">
            <a:avLst/>
          </a:prstGeom>
          <a:solidFill>
            <a:schemeClr val="bg1"/>
          </a:solidFill>
        </p:spPr>
      </p:pic>
    </p:spTree>
    <p:extLst>
      <p:ext uri="{BB962C8B-B14F-4D97-AF65-F5344CB8AC3E}">
        <p14:creationId xmlns:p14="http://schemas.microsoft.com/office/powerpoint/2010/main" val="129869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Running the hello world </a:t>
            </a:r>
            <a:r>
              <a:rPr lang="en-US" dirty="0" err="1"/>
              <a:t>progRam</a:t>
            </a:r>
            <a:endParaRPr lang="en-US" dirty="0"/>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202076"/>
            <a:ext cx="9905999" cy="5034337"/>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sp>
        <p:nvSpPr>
          <p:cNvPr id="4" name="TextBox 3">
            <a:extLst>
              <a:ext uri="{FF2B5EF4-FFF2-40B4-BE49-F238E27FC236}">
                <a16:creationId xmlns:a16="http://schemas.microsoft.com/office/drawing/2014/main" id="{EBC6D2B8-970B-0D45-82C8-959425C9936E}"/>
              </a:ext>
            </a:extLst>
          </p:cNvPr>
          <p:cNvSpPr txBox="1"/>
          <p:nvPr/>
        </p:nvSpPr>
        <p:spPr>
          <a:xfrm>
            <a:off x="1345915" y="5198724"/>
            <a:ext cx="9701496" cy="1200329"/>
          </a:xfrm>
          <a:prstGeom prst="rect">
            <a:avLst/>
          </a:prstGeom>
          <a:noFill/>
        </p:spPr>
        <p:txBody>
          <a:bodyPr wrap="square" rtlCol="0">
            <a:spAutoFit/>
          </a:bodyPr>
          <a:lstStyle/>
          <a:p>
            <a:r>
              <a:rPr lang="en-US" dirty="0"/>
              <a:t>Once the instructions from the object file are all loaded in memory, the processor begins executing the machine-language instructions in the hello program’s main routine.  In the end the hello world string is produced and copied to  the registers, then sent to the output display.</a:t>
            </a:r>
          </a:p>
          <a:p>
            <a:endParaRPr lang="en-US" dirty="0"/>
          </a:p>
        </p:txBody>
      </p:sp>
      <p:pic>
        <p:nvPicPr>
          <p:cNvPr id="7" name="Picture 6">
            <a:extLst>
              <a:ext uri="{FF2B5EF4-FFF2-40B4-BE49-F238E27FC236}">
                <a16:creationId xmlns:a16="http://schemas.microsoft.com/office/drawing/2014/main" id="{11F3D3CD-02BF-694D-AEF6-AF58C6019623}"/>
              </a:ext>
            </a:extLst>
          </p:cNvPr>
          <p:cNvPicPr>
            <a:picLocks noChangeAspect="1"/>
          </p:cNvPicPr>
          <p:nvPr/>
        </p:nvPicPr>
        <p:blipFill>
          <a:blip r:embed="rId3"/>
          <a:stretch>
            <a:fillRect/>
          </a:stretch>
        </p:blipFill>
        <p:spPr>
          <a:xfrm>
            <a:off x="3231319" y="1512952"/>
            <a:ext cx="5729361" cy="3582938"/>
          </a:xfrm>
          <a:prstGeom prst="rect">
            <a:avLst/>
          </a:prstGeom>
          <a:solidFill>
            <a:schemeClr val="bg1"/>
          </a:solidFill>
        </p:spPr>
      </p:pic>
    </p:spTree>
    <p:extLst>
      <p:ext uri="{BB962C8B-B14F-4D97-AF65-F5344CB8AC3E}">
        <p14:creationId xmlns:p14="http://schemas.microsoft.com/office/powerpoint/2010/main" val="372950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1.5 Caches Matter</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3" y="2947773"/>
            <a:ext cx="9905999" cy="3801440"/>
          </a:xfrm>
        </p:spPr>
        <p:txBody>
          <a:bodyPr>
            <a:normAutofit lnSpcReduction="10000"/>
          </a:bodyPr>
          <a:lstStyle/>
          <a:p>
            <a:r>
              <a:rPr lang="en-US" dirty="0"/>
              <a:t>As we can see from previous slides a very simple example program can spend a great deal of time moving information from one part of the computer system to another.  </a:t>
            </a:r>
          </a:p>
          <a:p>
            <a:r>
              <a:rPr lang="en-US" dirty="0"/>
              <a:t>All of this copying is overhead that slows down the “real work” of the program.</a:t>
            </a:r>
          </a:p>
          <a:p>
            <a:r>
              <a:rPr lang="en-US" dirty="0"/>
              <a:t>System designers designed smaller faster storage devices called cache memories to serve as temporary staging areas for information that the processor is likely to need in the near future.  </a:t>
            </a:r>
          </a:p>
          <a:p>
            <a:endParaRPr lang="en-US" dirty="0"/>
          </a:p>
          <a:p>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4CD7FC9A-6468-634B-8A1D-85422D7D193F}"/>
              </a:ext>
            </a:extLst>
          </p:cNvPr>
          <p:cNvPicPr>
            <a:picLocks noChangeAspect="1"/>
          </p:cNvPicPr>
          <p:nvPr/>
        </p:nvPicPr>
        <p:blipFill>
          <a:blip r:embed="rId2"/>
          <a:stretch>
            <a:fillRect/>
          </a:stretch>
        </p:blipFill>
        <p:spPr>
          <a:xfrm>
            <a:off x="3093877" y="1243173"/>
            <a:ext cx="5678499" cy="1778928"/>
          </a:xfrm>
          <a:prstGeom prst="rect">
            <a:avLst/>
          </a:prstGeom>
          <a:solidFill>
            <a:schemeClr val="bg1"/>
          </a:solidFill>
        </p:spPr>
      </p:pic>
    </p:spTree>
    <p:extLst>
      <p:ext uri="{BB962C8B-B14F-4D97-AF65-F5344CB8AC3E}">
        <p14:creationId xmlns:p14="http://schemas.microsoft.com/office/powerpoint/2010/main" val="65038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1.6 Storage Devices from a Hierarchy</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202076"/>
            <a:ext cx="9905999" cy="5034337"/>
          </a:xfrm>
        </p:spPr>
        <p:txBody>
          <a:bodyPr>
            <a:normAutofit/>
          </a:bodyPr>
          <a:lstStyle/>
          <a:p>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a:p>
            <a:pPr>
              <a:lnSpc>
                <a:spcPct val="110000"/>
              </a:lnSpc>
              <a:spcBef>
                <a:spcPts val="0"/>
              </a:spcBef>
            </a:pPr>
            <a:endParaRPr lang="en-US" dirty="0"/>
          </a:p>
        </p:txBody>
      </p:sp>
      <p:sp>
        <p:nvSpPr>
          <p:cNvPr id="4" name="TextBox 3">
            <a:extLst>
              <a:ext uri="{FF2B5EF4-FFF2-40B4-BE49-F238E27FC236}">
                <a16:creationId xmlns:a16="http://schemas.microsoft.com/office/drawing/2014/main" id="{EBC6D2B8-970B-0D45-82C8-959425C9936E}"/>
              </a:ext>
            </a:extLst>
          </p:cNvPr>
          <p:cNvSpPr txBox="1"/>
          <p:nvPr/>
        </p:nvSpPr>
        <p:spPr>
          <a:xfrm>
            <a:off x="1345915" y="4994887"/>
            <a:ext cx="9701496" cy="1754326"/>
          </a:xfrm>
          <a:prstGeom prst="rect">
            <a:avLst/>
          </a:prstGeom>
          <a:noFill/>
        </p:spPr>
        <p:txBody>
          <a:bodyPr wrap="square" rtlCol="0">
            <a:spAutoFit/>
          </a:bodyPr>
          <a:lstStyle/>
          <a:p>
            <a:r>
              <a:rPr lang="en-US" dirty="0"/>
              <a:t>As it turns out the cache philosophy of storage worked out pretty good.  Storage is often set up in a hierarchy manner with smaller, faster, more expensive memory at the top and larger, cheaper, less expensive memory at the bottom.  However, the main idea of memory of hierarchy being that storage at one level serves as a cache for storage to the next lower level. L0 is cache for L1, L1 and L2 are cache for L2 and L3 respectively, etc. </a:t>
            </a:r>
          </a:p>
          <a:p>
            <a:endParaRPr lang="en-US" dirty="0"/>
          </a:p>
        </p:txBody>
      </p:sp>
      <p:pic>
        <p:nvPicPr>
          <p:cNvPr id="7" name="Picture 6">
            <a:extLst>
              <a:ext uri="{FF2B5EF4-FFF2-40B4-BE49-F238E27FC236}">
                <a16:creationId xmlns:a16="http://schemas.microsoft.com/office/drawing/2014/main" id="{6F9FB2BC-0D95-2D45-B281-528EADB31414}"/>
              </a:ext>
            </a:extLst>
          </p:cNvPr>
          <p:cNvPicPr>
            <a:picLocks noChangeAspect="1"/>
          </p:cNvPicPr>
          <p:nvPr/>
        </p:nvPicPr>
        <p:blipFill>
          <a:blip r:embed="rId3"/>
          <a:stretch>
            <a:fillRect/>
          </a:stretch>
        </p:blipFill>
        <p:spPr>
          <a:xfrm>
            <a:off x="3368384" y="1251313"/>
            <a:ext cx="4922677" cy="3562279"/>
          </a:xfrm>
          <a:prstGeom prst="rect">
            <a:avLst/>
          </a:prstGeom>
          <a:solidFill>
            <a:schemeClr val="bg1"/>
          </a:solidFill>
          <a:ln>
            <a:solidFill>
              <a:schemeClr val="accent1"/>
            </a:solidFill>
          </a:ln>
        </p:spPr>
      </p:pic>
    </p:spTree>
    <p:extLst>
      <p:ext uri="{BB962C8B-B14F-4D97-AF65-F5344CB8AC3E}">
        <p14:creationId xmlns:p14="http://schemas.microsoft.com/office/powerpoint/2010/main" val="700532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1.7 The operating system manages the hardware</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3428999"/>
            <a:ext cx="9905999" cy="2807413"/>
          </a:xfrm>
        </p:spPr>
        <p:txBody>
          <a:bodyPr>
            <a:normAutofit/>
          </a:bodyPr>
          <a:lstStyle/>
          <a:p>
            <a:r>
              <a:rPr lang="en-US" dirty="0"/>
              <a:t>All of this magic that happens between the shell program that prompted us to type a command, the moving of information from registers to main memory to the output could not happen without the help of operating system.  </a:t>
            </a:r>
          </a:p>
          <a:p>
            <a:r>
              <a:rPr lang="en-US" dirty="0"/>
              <a:t>The OS is a layer of software interposed between the application program and the hardware as depicted above. </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1A3039E4-E394-5548-8633-08EB3A3DC8BA}"/>
              </a:ext>
            </a:extLst>
          </p:cNvPr>
          <p:cNvPicPr>
            <a:picLocks noChangeAspect="1"/>
          </p:cNvPicPr>
          <p:nvPr/>
        </p:nvPicPr>
        <p:blipFill>
          <a:blip r:embed="rId2"/>
          <a:stretch>
            <a:fillRect/>
          </a:stretch>
        </p:blipFill>
        <p:spPr>
          <a:xfrm>
            <a:off x="2830511" y="1675367"/>
            <a:ext cx="6527800" cy="1231900"/>
          </a:xfrm>
          <a:prstGeom prst="rect">
            <a:avLst/>
          </a:prstGeom>
          <a:solidFill>
            <a:schemeClr val="bg1"/>
          </a:solidFill>
          <a:ln>
            <a:solidFill>
              <a:schemeClr val="accent1"/>
            </a:solidFill>
          </a:ln>
        </p:spPr>
      </p:pic>
    </p:spTree>
    <p:extLst>
      <p:ext uri="{BB962C8B-B14F-4D97-AF65-F5344CB8AC3E}">
        <p14:creationId xmlns:p14="http://schemas.microsoft.com/office/powerpoint/2010/main" val="295705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1.7 The operating system manages the hardware</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1" y="3429001"/>
            <a:ext cx="9905999" cy="3064516"/>
          </a:xfrm>
        </p:spPr>
        <p:txBody>
          <a:bodyPr>
            <a:normAutofit fontScale="92500" lnSpcReduction="20000"/>
          </a:bodyPr>
          <a:lstStyle/>
          <a:p>
            <a:r>
              <a:rPr lang="en-US" sz="2600" dirty="0"/>
              <a:t>The OS has 2 primary purposes</a:t>
            </a:r>
          </a:p>
          <a:p>
            <a:pPr lvl="1"/>
            <a:r>
              <a:rPr lang="en-US" sz="2600" dirty="0"/>
              <a:t>To protect the hardware from misuse by runaway applications</a:t>
            </a:r>
          </a:p>
          <a:p>
            <a:pPr lvl="1"/>
            <a:r>
              <a:rPr lang="en-US" sz="2600" dirty="0"/>
              <a:t>To provide applications with simple and uniform mechanisms for manipulating complicated and often wildly different low-level hardware devices</a:t>
            </a:r>
          </a:p>
          <a:p>
            <a:r>
              <a:rPr lang="en-US" sz="2600" dirty="0"/>
              <a:t>It achieves its goals through the abstraction of files, virtual memory, and processes</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6" name="Picture 5">
            <a:extLst>
              <a:ext uri="{FF2B5EF4-FFF2-40B4-BE49-F238E27FC236}">
                <a16:creationId xmlns:a16="http://schemas.microsoft.com/office/drawing/2014/main" id="{8BE02A03-05D1-F94C-99CD-7350FB970153}"/>
              </a:ext>
            </a:extLst>
          </p:cNvPr>
          <p:cNvPicPr>
            <a:picLocks noChangeAspect="1"/>
          </p:cNvPicPr>
          <p:nvPr/>
        </p:nvPicPr>
        <p:blipFill>
          <a:blip r:embed="rId2"/>
          <a:stretch>
            <a:fillRect/>
          </a:stretch>
        </p:blipFill>
        <p:spPr>
          <a:xfrm>
            <a:off x="3814237" y="1358829"/>
            <a:ext cx="4563526" cy="2070171"/>
          </a:xfrm>
          <a:prstGeom prst="rect">
            <a:avLst/>
          </a:prstGeom>
          <a:solidFill>
            <a:schemeClr val="bg1"/>
          </a:solidFill>
          <a:ln>
            <a:solidFill>
              <a:schemeClr val="accent1"/>
            </a:solidFill>
          </a:ln>
        </p:spPr>
      </p:pic>
    </p:spTree>
    <p:extLst>
      <p:ext uri="{BB962C8B-B14F-4D97-AF65-F5344CB8AC3E}">
        <p14:creationId xmlns:p14="http://schemas.microsoft.com/office/powerpoint/2010/main" val="13868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Processes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3" y="3286125"/>
            <a:ext cx="9905998" cy="3338475"/>
          </a:xfrm>
        </p:spPr>
        <p:txBody>
          <a:bodyPr>
            <a:normAutofit lnSpcReduction="10000"/>
          </a:bodyPr>
          <a:lstStyle/>
          <a:p>
            <a:r>
              <a:rPr lang="en-US" dirty="0"/>
              <a:t>A process is the operating system’s abstraction for a running program </a:t>
            </a:r>
          </a:p>
          <a:p>
            <a:r>
              <a:rPr lang="en-US" dirty="0"/>
              <a:t>The system will have multiple programs running concurrently and each appears to have exclusive use of the hardware</a:t>
            </a:r>
          </a:p>
          <a:p>
            <a:r>
              <a:rPr lang="en-US" dirty="0"/>
              <a:t>A single CPU can appear to execute multiple processes concurrently by having the processor switch among them.  This is done using context switching.</a:t>
            </a:r>
          </a:p>
          <a:p>
            <a:r>
              <a:rPr lang="en-US" dirty="0"/>
              <a:t>When a switch occurs, the state of that process is saved and ready to start where it left off.</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6" name="Picture 5">
            <a:extLst>
              <a:ext uri="{FF2B5EF4-FFF2-40B4-BE49-F238E27FC236}">
                <a16:creationId xmlns:a16="http://schemas.microsoft.com/office/drawing/2014/main" id="{4730F7C9-E6B3-6041-8537-4478776AEFC6}"/>
              </a:ext>
            </a:extLst>
          </p:cNvPr>
          <p:cNvPicPr>
            <a:picLocks noChangeAspect="1"/>
          </p:cNvPicPr>
          <p:nvPr/>
        </p:nvPicPr>
        <p:blipFill>
          <a:blip r:embed="rId2"/>
          <a:stretch>
            <a:fillRect/>
          </a:stretch>
        </p:blipFill>
        <p:spPr>
          <a:xfrm>
            <a:off x="3448649" y="1415505"/>
            <a:ext cx="4780951" cy="1642020"/>
          </a:xfrm>
          <a:prstGeom prst="rect">
            <a:avLst/>
          </a:prstGeom>
          <a:solidFill>
            <a:schemeClr val="bg1"/>
          </a:solidFill>
          <a:ln>
            <a:solidFill>
              <a:schemeClr val="accent1"/>
            </a:solidFill>
          </a:ln>
        </p:spPr>
      </p:pic>
    </p:spTree>
    <p:extLst>
      <p:ext uri="{BB962C8B-B14F-4D97-AF65-F5344CB8AC3E}">
        <p14:creationId xmlns:p14="http://schemas.microsoft.com/office/powerpoint/2010/main" val="316364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Processes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3" y="3286125"/>
            <a:ext cx="9905998" cy="3338475"/>
          </a:xfrm>
        </p:spPr>
        <p:txBody>
          <a:bodyPr>
            <a:normAutofit/>
          </a:bodyPr>
          <a:lstStyle/>
          <a:p>
            <a:r>
              <a:rPr lang="en-US" dirty="0"/>
              <a:t>In our hello world example we actually had two processes going on at the same time</a:t>
            </a:r>
          </a:p>
          <a:p>
            <a:pPr lvl="1"/>
            <a:r>
              <a:rPr lang="en-US" sz="2400" dirty="0"/>
              <a:t>The shell program for the terminal </a:t>
            </a:r>
          </a:p>
          <a:p>
            <a:pPr lvl="1"/>
            <a:r>
              <a:rPr lang="en-US" sz="2400" dirty="0"/>
              <a:t>The hello programs compilation and execution. </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6" name="Picture 5">
            <a:extLst>
              <a:ext uri="{FF2B5EF4-FFF2-40B4-BE49-F238E27FC236}">
                <a16:creationId xmlns:a16="http://schemas.microsoft.com/office/drawing/2014/main" id="{4730F7C9-E6B3-6041-8537-4478776AEFC6}"/>
              </a:ext>
            </a:extLst>
          </p:cNvPr>
          <p:cNvPicPr>
            <a:picLocks noChangeAspect="1"/>
          </p:cNvPicPr>
          <p:nvPr/>
        </p:nvPicPr>
        <p:blipFill>
          <a:blip r:embed="rId2"/>
          <a:stretch>
            <a:fillRect/>
          </a:stretch>
        </p:blipFill>
        <p:spPr>
          <a:xfrm>
            <a:off x="3448649" y="1415505"/>
            <a:ext cx="4780951" cy="1642020"/>
          </a:xfrm>
          <a:prstGeom prst="rect">
            <a:avLst/>
          </a:prstGeom>
          <a:solidFill>
            <a:schemeClr val="bg1"/>
          </a:solidFill>
          <a:ln>
            <a:solidFill>
              <a:schemeClr val="accent1"/>
            </a:solidFill>
          </a:ln>
        </p:spPr>
      </p:pic>
    </p:spTree>
    <p:extLst>
      <p:ext uri="{BB962C8B-B14F-4D97-AF65-F5344CB8AC3E}">
        <p14:creationId xmlns:p14="http://schemas.microsoft.com/office/powerpoint/2010/main" val="143342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Threads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3" y="1985963"/>
            <a:ext cx="9905998" cy="4638637"/>
          </a:xfrm>
        </p:spPr>
        <p:txBody>
          <a:bodyPr>
            <a:normAutofit/>
          </a:bodyPr>
          <a:lstStyle/>
          <a:p>
            <a:r>
              <a:rPr lang="en-US" dirty="0"/>
              <a:t>In most current system each process could have multiple execution units referred to as threads</a:t>
            </a:r>
          </a:p>
          <a:p>
            <a:r>
              <a:rPr lang="en-US" dirty="0"/>
              <a:t>Threads are crucial to network servers due to the concurrency needs</a:t>
            </a:r>
          </a:p>
          <a:p>
            <a:r>
              <a:rPr lang="en-US" dirty="0"/>
              <a:t>It is easier to share data through a thread than it is a process</a:t>
            </a:r>
          </a:p>
          <a:p>
            <a:r>
              <a:rPr lang="en-US" dirty="0"/>
              <a:t>Threads are more efficient than processes</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184873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Virtual Memory</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3" y="2043113"/>
            <a:ext cx="4383087" cy="4581488"/>
          </a:xfrm>
        </p:spPr>
        <p:txBody>
          <a:bodyPr>
            <a:normAutofit lnSpcReduction="10000"/>
          </a:bodyPr>
          <a:lstStyle/>
          <a:p>
            <a:r>
              <a:rPr lang="en-US" dirty="0"/>
              <a:t>Provides each process with the illusion that it has use of the main memory</a:t>
            </a:r>
          </a:p>
          <a:p>
            <a:r>
              <a:rPr lang="en-US" dirty="0"/>
              <a:t>The illustration used here is the virtual address space for Linux.</a:t>
            </a:r>
          </a:p>
          <a:p>
            <a:r>
              <a:rPr lang="en-US" dirty="0"/>
              <a:t>Other OS virtual address space is very similar</a:t>
            </a:r>
          </a:p>
          <a:p>
            <a:r>
              <a:rPr lang="en-US" dirty="0"/>
              <a:t>We will learn more about this later but we will do a quick overview </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30139164-DA2C-004F-A2CA-2BFB01D9BAC6}"/>
              </a:ext>
            </a:extLst>
          </p:cNvPr>
          <p:cNvPicPr>
            <a:picLocks noChangeAspect="1"/>
          </p:cNvPicPr>
          <p:nvPr/>
        </p:nvPicPr>
        <p:blipFill>
          <a:blip r:embed="rId2"/>
          <a:stretch>
            <a:fillRect/>
          </a:stretch>
        </p:blipFill>
        <p:spPr>
          <a:xfrm>
            <a:off x="6094412" y="1938301"/>
            <a:ext cx="5504044" cy="4686300"/>
          </a:xfrm>
          <a:prstGeom prst="rect">
            <a:avLst/>
          </a:prstGeom>
        </p:spPr>
      </p:pic>
      <p:sp>
        <p:nvSpPr>
          <p:cNvPr id="7" name="TextBox 6">
            <a:extLst>
              <a:ext uri="{FF2B5EF4-FFF2-40B4-BE49-F238E27FC236}">
                <a16:creationId xmlns:a16="http://schemas.microsoft.com/office/drawing/2014/main" id="{698EA315-0AE8-B44C-8DFF-8F7382F98074}"/>
              </a:ext>
            </a:extLst>
          </p:cNvPr>
          <p:cNvSpPr txBox="1"/>
          <p:nvPr/>
        </p:nvSpPr>
        <p:spPr>
          <a:xfrm>
            <a:off x="7029450" y="1371600"/>
            <a:ext cx="3686175" cy="646331"/>
          </a:xfrm>
          <a:prstGeom prst="rect">
            <a:avLst/>
          </a:prstGeom>
          <a:noFill/>
        </p:spPr>
        <p:txBody>
          <a:bodyPr wrap="square" rtlCol="0">
            <a:spAutoFit/>
          </a:bodyPr>
          <a:lstStyle/>
          <a:p>
            <a:r>
              <a:rPr lang="en-US" dirty="0"/>
              <a:t>Virtual address space for Linux others are very similar</a:t>
            </a:r>
          </a:p>
        </p:txBody>
      </p:sp>
    </p:spTree>
    <p:extLst>
      <p:ext uri="{BB962C8B-B14F-4D97-AF65-F5344CB8AC3E}">
        <p14:creationId xmlns:p14="http://schemas.microsoft.com/office/powerpoint/2010/main" val="5842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err="1"/>
              <a:t>HelloWorld.c</a:t>
            </a:r>
            <a:r>
              <a:rPr lang="en-US" dirty="0"/>
              <a:t> in ascii</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graphicFrame>
        <p:nvGraphicFramePr>
          <p:cNvPr id="4" name="Table 3">
            <a:extLst>
              <a:ext uri="{FF2B5EF4-FFF2-40B4-BE49-F238E27FC236}">
                <a16:creationId xmlns:a16="http://schemas.microsoft.com/office/drawing/2014/main" id="{4CC22442-E8A4-7A4E-9B15-2622016E6286}"/>
              </a:ext>
            </a:extLst>
          </p:cNvPr>
          <p:cNvGraphicFramePr>
            <a:graphicFrameLocks noGrp="1"/>
          </p:cNvGraphicFramePr>
          <p:nvPr>
            <p:extLst>
              <p:ext uri="{D42A27DB-BD31-4B8C-83A1-F6EECF244321}">
                <p14:modId xmlns:p14="http://schemas.microsoft.com/office/powerpoint/2010/main" val="2225955164"/>
              </p:ext>
            </p:extLst>
          </p:nvPr>
        </p:nvGraphicFramePr>
        <p:xfrm>
          <a:off x="1455627" y="1974632"/>
          <a:ext cx="9277568" cy="3708400"/>
        </p:xfrm>
        <a:graphic>
          <a:graphicData uri="http://schemas.openxmlformats.org/drawingml/2006/table">
            <a:tbl>
              <a:tblPr firstRow="1" bandRow="1">
                <a:tableStyleId>{616DA210-FB5B-4158-B5E0-FEB733F419BA}</a:tableStyleId>
              </a:tblPr>
              <a:tblGrid>
                <a:gridCol w="579848">
                  <a:extLst>
                    <a:ext uri="{9D8B030D-6E8A-4147-A177-3AD203B41FA5}">
                      <a16:colId xmlns:a16="http://schemas.microsoft.com/office/drawing/2014/main" val="2686566365"/>
                    </a:ext>
                  </a:extLst>
                </a:gridCol>
                <a:gridCol w="579848">
                  <a:extLst>
                    <a:ext uri="{9D8B030D-6E8A-4147-A177-3AD203B41FA5}">
                      <a16:colId xmlns:a16="http://schemas.microsoft.com/office/drawing/2014/main" val="2723459866"/>
                    </a:ext>
                  </a:extLst>
                </a:gridCol>
                <a:gridCol w="579848">
                  <a:extLst>
                    <a:ext uri="{9D8B030D-6E8A-4147-A177-3AD203B41FA5}">
                      <a16:colId xmlns:a16="http://schemas.microsoft.com/office/drawing/2014/main" val="3858699796"/>
                    </a:ext>
                  </a:extLst>
                </a:gridCol>
                <a:gridCol w="579848">
                  <a:extLst>
                    <a:ext uri="{9D8B030D-6E8A-4147-A177-3AD203B41FA5}">
                      <a16:colId xmlns:a16="http://schemas.microsoft.com/office/drawing/2014/main" val="1364799630"/>
                    </a:ext>
                  </a:extLst>
                </a:gridCol>
                <a:gridCol w="579848">
                  <a:extLst>
                    <a:ext uri="{9D8B030D-6E8A-4147-A177-3AD203B41FA5}">
                      <a16:colId xmlns:a16="http://schemas.microsoft.com/office/drawing/2014/main" val="3355835627"/>
                    </a:ext>
                  </a:extLst>
                </a:gridCol>
                <a:gridCol w="579848">
                  <a:extLst>
                    <a:ext uri="{9D8B030D-6E8A-4147-A177-3AD203B41FA5}">
                      <a16:colId xmlns:a16="http://schemas.microsoft.com/office/drawing/2014/main" val="1290162339"/>
                    </a:ext>
                  </a:extLst>
                </a:gridCol>
                <a:gridCol w="579848">
                  <a:extLst>
                    <a:ext uri="{9D8B030D-6E8A-4147-A177-3AD203B41FA5}">
                      <a16:colId xmlns:a16="http://schemas.microsoft.com/office/drawing/2014/main" val="1780913713"/>
                    </a:ext>
                  </a:extLst>
                </a:gridCol>
                <a:gridCol w="579848">
                  <a:extLst>
                    <a:ext uri="{9D8B030D-6E8A-4147-A177-3AD203B41FA5}">
                      <a16:colId xmlns:a16="http://schemas.microsoft.com/office/drawing/2014/main" val="2950470646"/>
                    </a:ext>
                  </a:extLst>
                </a:gridCol>
                <a:gridCol w="579848">
                  <a:extLst>
                    <a:ext uri="{9D8B030D-6E8A-4147-A177-3AD203B41FA5}">
                      <a16:colId xmlns:a16="http://schemas.microsoft.com/office/drawing/2014/main" val="3429358345"/>
                    </a:ext>
                  </a:extLst>
                </a:gridCol>
                <a:gridCol w="579848">
                  <a:extLst>
                    <a:ext uri="{9D8B030D-6E8A-4147-A177-3AD203B41FA5}">
                      <a16:colId xmlns:a16="http://schemas.microsoft.com/office/drawing/2014/main" val="2754276707"/>
                    </a:ext>
                  </a:extLst>
                </a:gridCol>
                <a:gridCol w="579848">
                  <a:extLst>
                    <a:ext uri="{9D8B030D-6E8A-4147-A177-3AD203B41FA5}">
                      <a16:colId xmlns:a16="http://schemas.microsoft.com/office/drawing/2014/main" val="2776834869"/>
                    </a:ext>
                  </a:extLst>
                </a:gridCol>
                <a:gridCol w="579848">
                  <a:extLst>
                    <a:ext uri="{9D8B030D-6E8A-4147-A177-3AD203B41FA5}">
                      <a16:colId xmlns:a16="http://schemas.microsoft.com/office/drawing/2014/main" val="2228595894"/>
                    </a:ext>
                  </a:extLst>
                </a:gridCol>
                <a:gridCol w="579848">
                  <a:extLst>
                    <a:ext uri="{9D8B030D-6E8A-4147-A177-3AD203B41FA5}">
                      <a16:colId xmlns:a16="http://schemas.microsoft.com/office/drawing/2014/main" val="11122566"/>
                    </a:ext>
                  </a:extLst>
                </a:gridCol>
                <a:gridCol w="579848">
                  <a:extLst>
                    <a:ext uri="{9D8B030D-6E8A-4147-A177-3AD203B41FA5}">
                      <a16:colId xmlns:a16="http://schemas.microsoft.com/office/drawing/2014/main" val="2477317948"/>
                    </a:ext>
                  </a:extLst>
                </a:gridCol>
                <a:gridCol w="579848">
                  <a:extLst>
                    <a:ext uri="{9D8B030D-6E8A-4147-A177-3AD203B41FA5}">
                      <a16:colId xmlns:a16="http://schemas.microsoft.com/office/drawing/2014/main" val="3539892977"/>
                    </a:ext>
                  </a:extLst>
                </a:gridCol>
                <a:gridCol w="579848">
                  <a:extLst>
                    <a:ext uri="{9D8B030D-6E8A-4147-A177-3AD203B41FA5}">
                      <a16:colId xmlns:a16="http://schemas.microsoft.com/office/drawing/2014/main" val="3696460131"/>
                    </a:ext>
                  </a:extLst>
                </a:gridCol>
              </a:tblGrid>
              <a:tr h="370840">
                <a:tc>
                  <a:txBody>
                    <a:bodyPr/>
                    <a:lstStyle/>
                    <a:p>
                      <a:r>
                        <a:rPr lang="en-US" dirty="0"/>
                        <a:t>#</a:t>
                      </a:r>
                    </a:p>
                  </a:txBody>
                  <a:tcPr/>
                </a:tc>
                <a:tc>
                  <a:txBody>
                    <a:bodyPr/>
                    <a:lstStyle/>
                    <a:p>
                      <a:r>
                        <a:rPr lang="en-US" dirty="0" err="1"/>
                        <a:t>i</a:t>
                      </a:r>
                      <a:endParaRPr lang="en-US" dirty="0"/>
                    </a:p>
                  </a:txBody>
                  <a:tcPr/>
                </a:tc>
                <a:tc>
                  <a:txBody>
                    <a:bodyPr/>
                    <a:lstStyle/>
                    <a:p>
                      <a:r>
                        <a:rPr lang="en-US" dirty="0"/>
                        <a:t>n</a:t>
                      </a:r>
                    </a:p>
                  </a:txBody>
                  <a:tcPr/>
                </a:tc>
                <a:tc>
                  <a:txBody>
                    <a:bodyPr/>
                    <a:lstStyle/>
                    <a:p>
                      <a:r>
                        <a:rPr lang="en-US" dirty="0"/>
                        <a:t>c</a:t>
                      </a:r>
                    </a:p>
                  </a:txBody>
                  <a:tcPr/>
                </a:tc>
                <a:tc>
                  <a:txBody>
                    <a:bodyPr/>
                    <a:lstStyle/>
                    <a:p>
                      <a:r>
                        <a:rPr lang="en-US" dirty="0"/>
                        <a:t>l</a:t>
                      </a:r>
                    </a:p>
                  </a:txBody>
                  <a:tcPr/>
                </a:tc>
                <a:tc>
                  <a:txBody>
                    <a:bodyPr/>
                    <a:lstStyle/>
                    <a:p>
                      <a:r>
                        <a:rPr lang="en-US" dirty="0"/>
                        <a:t>u</a:t>
                      </a:r>
                    </a:p>
                  </a:txBody>
                  <a:tcPr/>
                </a:tc>
                <a:tc>
                  <a:txBody>
                    <a:bodyPr/>
                    <a:lstStyle/>
                    <a:p>
                      <a:r>
                        <a:rPr lang="en-US" dirty="0"/>
                        <a:t>d</a:t>
                      </a:r>
                    </a:p>
                  </a:txBody>
                  <a:tcPr/>
                </a:tc>
                <a:tc>
                  <a:txBody>
                    <a:bodyPr/>
                    <a:lstStyle/>
                    <a:p>
                      <a:r>
                        <a:rPr lang="en-US" dirty="0"/>
                        <a:t>e</a:t>
                      </a:r>
                    </a:p>
                  </a:txBody>
                  <a:tcPr/>
                </a:tc>
                <a:tc>
                  <a:txBody>
                    <a:bodyPr/>
                    <a:lstStyle/>
                    <a:p>
                      <a:r>
                        <a:rPr lang="en-US" dirty="0" err="1"/>
                        <a:t>Sp</a:t>
                      </a:r>
                      <a:endParaRPr lang="en-US" dirty="0"/>
                    </a:p>
                  </a:txBody>
                  <a:tcPr/>
                </a:tc>
                <a:tc>
                  <a:txBody>
                    <a:bodyPr/>
                    <a:lstStyle/>
                    <a:p>
                      <a:r>
                        <a:rPr lang="en-US" dirty="0"/>
                        <a:t>&lt;</a:t>
                      </a:r>
                    </a:p>
                  </a:txBody>
                  <a:tcPr/>
                </a:tc>
                <a:tc>
                  <a:txBody>
                    <a:bodyPr/>
                    <a:lstStyle/>
                    <a:p>
                      <a:r>
                        <a:rPr lang="en-US" dirty="0"/>
                        <a:t>s</a:t>
                      </a:r>
                    </a:p>
                  </a:txBody>
                  <a:tcPr/>
                </a:tc>
                <a:tc>
                  <a:txBody>
                    <a:bodyPr/>
                    <a:lstStyle/>
                    <a:p>
                      <a:r>
                        <a:rPr lang="en-US" dirty="0"/>
                        <a:t>t</a:t>
                      </a:r>
                    </a:p>
                  </a:txBody>
                  <a:tcPr/>
                </a:tc>
                <a:tc>
                  <a:txBody>
                    <a:bodyPr/>
                    <a:lstStyle/>
                    <a:p>
                      <a:r>
                        <a:rPr lang="en-US" dirty="0"/>
                        <a:t>d</a:t>
                      </a:r>
                    </a:p>
                  </a:txBody>
                  <a:tcPr/>
                </a:tc>
                <a:tc>
                  <a:txBody>
                    <a:bodyPr/>
                    <a:lstStyle/>
                    <a:p>
                      <a:r>
                        <a:rPr lang="en-US" dirty="0" err="1"/>
                        <a:t>i</a:t>
                      </a:r>
                      <a:endParaRPr lang="en-US" dirty="0"/>
                    </a:p>
                  </a:txBody>
                  <a:tcPr/>
                </a:tc>
                <a:tc>
                  <a:txBody>
                    <a:bodyPr/>
                    <a:lstStyle/>
                    <a:p>
                      <a:r>
                        <a:rPr lang="en-US" dirty="0"/>
                        <a:t>o</a:t>
                      </a:r>
                    </a:p>
                  </a:txBody>
                  <a:tcPr/>
                </a:tc>
                <a:tc>
                  <a:txBody>
                    <a:bodyPr/>
                    <a:lstStyle/>
                    <a:p>
                      <a:r>
                        <a:rPr lang="en-US" dirty="0"/>
                        <a:t>.</a:t>
                      </a:r>
                    </a:p>
                  </a:txBody>
                  <a:tcPr/>
                </a:tc>
                <a:extLst>
                  <a:ext uri="{0D108BD9-81ED-4DB2-BD59-A6C34878D82A}">
                    <a16:rowId xmlns:a16="http://schemas.microsoft.com/office/drawing/2014/main" val="2230449135"/>
                  </a:ext>
                </a:extLst>
              </a:tr>
              <a:tr h="370840">
                <a:tc>
                  <a:txBody>
                    <a:bodyPr/>
                    <a:lstStyle/>
                    <a:p>
                      <a:r>
                        <a:rPr lang="en-US" dirty="0"/>
                        <a:t>35</a:t>
                      </a:r>
                    </a:p>
                  </a:txBody>
                  <a:tcPr/>
                </a:tc>
                <a:tc>
                  <a:txBody>
                    <a:bodyPr/>
                    <a:lstStyle/>
                    <a:p>
                      <a:r>
                        <a:rPr lang="en-US" dirty="0"/>
                        <a:t>105</a:t>
                      </a:r>
                    </a:p>
                  </a:txBody>
                  <a:tcPr/>
                </a:tc>
                <a:tc>
                  <a:txBody>
                    <a:bodyPr/>
                    <a:lstStyle/>
                    <a:p>
                      <a:r>
                        <a:rPr lang="en-US" dirty="0"/>
                        <a:t>110</a:t>
                      </a:r>
                    </a:p>
                  </a:txBody>
                  <a:tcPr/>
                </a:tc>
                <a:tc>
                  <a:txBody>
                    <a:bodyPr/>
                    <a:lstStyle/>
                    <a:p>
                      <a:r>
                        <a:rPr lang="en-US" dirty="0"/>
                        <a:t>99</a:t>
                      </a:r>
                    </a:p>
                  </a:txBody>
                  <a:tcPr/>
                </a:tc>
                <a:tc>
                  <a:txBody>
                    <a:bodyPr/>
                    <a:lstStyle/>
                    <a:p>
                      <a:r>
                        <a:rPr lang="en-US" dirty="0"/>
                        <a:t>108</a:t>
                      </a:r>
                    </a:p>
                  </a:txBody>
                  <a:tcPr/>
                </a:tc>
                <a:tc>
                  <a:txBody>
                    <a:bodyPr/>
                    <a:lstStyle/>
                    <a:p>
                      <a:r>
                        <a:rPr lang="en-US" dirty="0"/>
                        <a:t>117</a:t>
                      </a:r>
                    </a:p>
                  </a:txBody>
                  <a:tcPr/>
                </a:tc>
                <a:tc>
                  <a:txBody>
                    <a:bodyPr/>
                    <a:lstStyle/>
                    <a:p>
                      <a:r>
                        <a:rPr lang="en-US" dirty="0"/>
                        <a:t>100</a:t>
                      </a:r>
                    </a:p>
                  </a:txBody>
                  <a:tcPr/>
                </a:tc>
                <a:tc>
                  <a:txBody>
                    <a:bodyPr/>
                    <a:lstStyle/>
                    <a:p>
                      <a:r>
                        <a:rPr lang="en-US" dirty="0"/>
                        <a:t>101</a:t>
                      </a:r>
                    </a:p>
                  </a:txBody>
                  <a:tcPr/>
                </a:tc>
                <a:tc>
                  <a:txBody>
                    <a:bodyPr/>
                    <a:lstStyle/>
                    <a:p>
                      <a:r>
                        <a:rPr lang="en-US" dirty="0"/>
                        <a:t>32</a:t>
                      </a:r>
                    </a:p>
                  </a:txBody>
                  <a:tcPr/>
                </a:tc>
                <a:tc>
                  <a:txBody>
                    <a:bodyPr/>
                    <a:lstStyle/>
                    <a:p>
                      <a:r>
                        <a:rPr lang="en-US" dirty="0"/>
                        <a:t>60</a:t>
                      </a:r>
                    </a:p>
                  </a:txBody>
                  <a:tcPr/>
                </a:tc>
                <a:tc>
                  <a:txBody>
                    <a:bodyPr/>
                    <a:lstStyle/>
                    <a:p>
                      <a:r>
                        <a:rPr lang="en-US" dirty="0"/>
                        <a:t>115</a:t>
                      </a:r>
                    </a:p>
                  </a:txBody>
                  <a:tcPr/>
                </a:tc>
                <a:tc>
                  <a:txBody>
                    <a:bodyPr/>
                    <a:lstStyle/>
                    <a:p>
                      <a:r>
                        <a:rPr lang="en-US" dirty="0"/>
                        <a:t>116</a:t>
                      </a:r>
                    </a:p>
                  </a:txBody>
                  <a:tcPr/>
                </a:tc>
                <a:tc>
                  <a:txBody>
                    <a:bodyPr/>
                    <a:lstStyle/>
                    <a:p>
                      <a:r>
                        <a:rPr lang="en-US" dirty="0"/>
                        <a:t>100</a:t>
                      </a:r>
                    </a:p>
                  </a:txBody>
                  <a:tcPr/>
                </a:tc>
                <a:tc>
                  <a:txBody>
                    <a:bodyPr/>
                    <a:lstStyle/>
                    <a:p>
                      <a:r>
                        <a:rPr lang="en-US" dirty="0"/>
                        <a:t>105</a:t>
                      </a:r>
                    </a:p>
                  </a:txBody>
                  <a:tcPr/>
                </a:tc>
                <a:tc>
                  <a:txBody>
                    <a:bodyPr/>
                    <a:lstStyle/>
                    <a:p>
                      <a:r>
                        <a:rPr lang="en-US" dirty="0"/>
                        <a:t>111</a:t>
                      </a:r>
                    </a:p>
                  </a:txBody>
                  <a:tcPr/>
                </a:tc>
                <a:tc>
                  <a:txBody>
                    <a:bodyPr/>
                    <a:lstStyle/>
                    <a:p>
                      <a:r>
                        <a:rPr lang="en-US" dirty="0"/>
                        <a:t>46</a:t>
                      </a:r>
                    </a:p>
                  </a:txBody>
                  <a:tcPr/>
                </a:tc>
                <a:extLst>
                  <a:ext uri="{0D108BD9-81ED-4DB2-BD59-A6C34878D82A}">
                    <a16:rowId xmlns:a16="http://schemas.microsoft.com/office/drawing/2014/main" val="1902245718"/>
                  </a:ext>
                </a:extLst>
              </a:tr>
              <a:tr h="370840">
                <a:tc>
                  <a:txBody>
                    <a:bodyPr/>
                    <a:lstStyle/>
                    <a:p>
                      <a:r>
                        <a:rPr lang="en-US" dirty="0"/>
                        <a:t>h</a:t>
                      </a:r>
                    </a:p>
                  </a:txBody>
                  <a:tcPr/>
                </a:tc>
                <a:tc>
                  <a:txBody>
                    <a:bodyPr/>
                    <a:lstStyle/>
                    <a:p>
                      <a:r>
                        <a:rPr lang="en-US" dirty="0"/>
                        <a:t>&gt;</a:t>
                      </a:r>
                    </a:p>
                  </a:txBody>
                  <a:tcPr/>
                </a:tc>
                <a:tc>
                  <a:txBody>
                    <a:bodyPr/>
                    <a:lstStyle/>
                    <a:p>
                      <a:r>
                        <a:rPr lang="en-US" dirty="0"/>
                        <a:t>\n</a:t>
                      </a:r>
                    </a:p>
                  </a:txBody>
                  <a:tcPr/>
                </a:tc>
                <a:tc>
                  <a:txBody>
                    <a:bodyPr/>
                    <a:lstStyle/>
                    <a:p>
                      <a:r>
                        <a:rPr lang="en-US" dirty="0"/>
                        <a:t>\n</a:t>
                      </a:r>
                    </a:p>
                  </a:txBody>
                  <a:tcPr/>
                </a:tc>
                <a:tc>
                  <a:txBody>
                    <a:bodyPr/>
                    <a:lstStyle/>
                    <a:p>
                      <a:r>
                        <a:rPr lang="en-US" dirty="0" err="1"/>
                        <a:t>i</a:t>
                      </a:r>
                      <a:endParaRPr lang="en-US" dirty="0"/>
                    </a:p>
                  </a:txBody>
                  <a:tcPr/>
                </a:tc>
                <a:tc>
                  <a:txBody>
                    <a:bodyPr/>
                    <a:lstStyle/>
                    <a:p>
                      <a:r>
                        <a:rPr lang="en-US" dirty="0"/>
                        <a:t>n</a:t>
                      </a:r>
                    </a:p>
                  </a:txBody>
                  <a:tcPr/>
                </a:tc>
                <a:tc>
                  <a:txBody>
                    <a:bodyPr/>
                    <a:lstStyle/>
                    <a:p>
                      <a:r>
                        <a:rPr lang="en-US" dirty="0"/>
                        <a:t>t</a:t>
                      </a:r>
                    </a:p>
                  </a:txBody>
                  <a:tcPr/>
                </a:tc>
                <a:tc>
                  <a:txBody>
                    <a:bodyPr/>
                    <a:lstStyle/>
                    <a:p>
                      <a:r>
                        <a:rPr lang="en-US" dirty="0" err="1"/>
                        <a:t>Sp</a:t>
                      </a:r>
                      <a:endParaRPr lang="en-US" dirty="0"/>
                    </a:p>
                  </a:txBody>
                  <a:tcPr/>
                </a:tc>
                <a:tc>
                  <a:txBody>
                    <a:bodyPr/>
                    <a:lstStyle/>
                    <a:p>
                      <a:r>
                        <a:rPr lang="en-US" dirty="0"/>
                        <a:t>m</a:t>
                      </a:r>
                    </a:p>
                  </a:txBody>
                  <a:tcPr/>
                </a:tc>
                <a:tc>
                  <a:txBody>
                    <a:bodyPr/>
                    <a:lstStyle/>
                    <a:p>
                      <a:r>
                        <a:rPr lang="en-US" dirty="0"/>
                        <a:t>a</a:t>
                      </a:r>
                    </a:p>
                  </a:txBody>
                  <a:tcPr/>
                </a:tc>
                <a:tc>
                  <a:txBody>
                    <a:bodyPr/>
                    <a:lstStyle/>
                    <a:p>
                      <a:r>
                        <a:rPr lang="en-US" dirty="0" err="1"/>
                        <a:t>i</a:t>
                      </a:r>
                      <a:endParaRPr lang="en-US" dirty="0"/>
                    </a:p>
                  </a:txBody>
                  <a:tcPr/>
                </a:tc>
                <a:tc>
                  <a:txBody>
                    <a:bodyPr/>
                    <a:lstStyle/>
                    <a:p>
                      <a:r>
                        <a:rPr lang="en-US" dirty="0"/>
                        <a:t>n</a:t>
                      </a:r>
                    </a:p>
                  </a:txBody>
                  <a:tcPr/>
                </a:tc>
                <a:tc>
                  <a:txBody>
                    <a:bodyPr/>
                    <a:lstStyle/>
                    <a:p>
                      <a:r>
                        <a:rPr lang="en-US" dirty="0"/>
                        <a:t>(</a:t>
                      </a:r>
                    </a:p>
                  </a:txBody>
                  <a:tcPr/>
                </a:tc>
                <a:tc>
                  <a:txBody>
                    <a:bodyPr/>
                    <a:lstStyle/>
                    <a:p>
                      <a:r>
                        <a:rPr lang="en-US" dirty="0"/>
                        <a:t>)</a:t>
                      </a:r>
                    </a:p>
                  </a:txBody>
                  <a:tcPr/>
                </a:tc>
                <a:tc>
                  <a:txBody>
                    <a:bodyPr/>
                    <a:lstStyle/>
                    <a:p>
                      <a:r>
                        <a:rPr lang="en-US" dirty="0"/>
                        <a:t>\n</a:t>
                      </a:r>
                    </a:p>
                  </a:txBody>
                  <a:tcPr/>
                </a:tc>
                <a:tc>
                  <a:txBody>
                    <a:bodyPr/>
                    <a:lstStyle/>
                    <a:p>
                      <a:r>
                        <a:rPr lang="en-US" dirty="0"/>
                        <a:t>{</a:t>
                      </a:r>
                    </a:p>
                  </a:txBody>
                  <a:tcPr/>
                </a:tc>
                <a:extLst>
                  <a:ext uri="{0D108BD9-81ED-4DB2-BD59-A6C34878D82A}">
                    <a16:rowId xmlns:a16="http://schemas.microsoft.com/office/drawing/2014/main" val="798214231"/>
                  </a:ext>
                </a:extLst>
              </a:tr>
              <a:tr h="370840">
                <a:tc>
                  <a:txBody>
                    <a:bodyPr/>
                    <a:lstStyle/>
                    <a:p>
                      <a:r>
                        <a:rPr lang="en-US" dirty="0"/>
                        <a:t>104</a:t>
                      </a:r>
                    </a:p>
                  </a:txBody>
                  <a:tcPr/>
                </a:tc>
                <a:tc>
                  <a:txBody>
                    <a:bodyPr/>
                    <a:lstStyle/>
                    <a:p>
                      <a:r>
                        <a:rPr lang="en-US" dirty="0"/>
                        <a:t>62</a:t>
                      </a:r>
                    </a:p>
                  </a:txBody>
                  <a:tcPr/>
                </a:tc>
                <a:tc>
                  <a:txBody>
                    <a:bodyPr/>
                    <a:lstStyle/>
                    <a:p>
                      <a:r>
                        <a:rPr lang="en-US" dirty="0"/>
                        <a:t>10</a:t>
                      </a:r>
                    </a:p>
                  </a:txBody>
                  <a:tcPr/>
                </a:tc>
                <a:tc>
                  <a:txBody>
                    <a:bodyPr/>
                    <a:lstStyle/>
                    <a:p>
                      <a:r>
                        <a:rPr lang="en-US" dirty="0"/>
                        <a:t>10</a:t>
                      </a:r>
                    </a:p>
                  </a:txBody>
                  <a:tcPr/>
                </a:tc>
                <a:tc>
                  <a:txBody>
                    <a:bodyPr/>
                    <a:lstStyle/>
                    <a:p>
                      <a:r>
                        <a:rPr lang="en-US" dirty="0"/>
                        <a:t>105</a:t>
                      </a:r>
                    </a:p>
                  </a:txBody>
                  <a:tcPr/>
                </a:tc>
                <a:tc>
                  <a:txBody>
                    <a:bodyPr/>
                    <a:lstStyle/>
                    <a:p>
                      <a:r>
                        <a:rPr lang="en-US" dirty="0"/>
                        <a:t>110</a:t>
                      </a:r>
                    </a:p>
                  </a:txBody>
                  <a:tcPr/>
                </a:tc>
                <a:tc>
                  <a:txBody>
                    <a:bodyPr/>
                    <a:lstStyle/>
                    <a:p>
                      <a:r>
                        <a:rPr lang="en-US" dirty="0"/>
                        <a:t>116</a:t>
                      </a:r>
                    </a:p>
                  </a:txBody>
                  <a:tcPr/>
                </a:tc>
                <a:tc>
                  <a:txBody>
                    <a:bodyPr/>
                    <a:lstStyle/>
                    <a:p>
                      <a:r>
                        <a:rPr lang="en-US" dirty="0"/>
                        <a:t>32</a:t>
                      </a:r>
                    </a:p>
                  </a:txBody>
                  <a:tcPr/>
                </a:tc>
                <a:tc>
                  <a:txBody>
                    <a:bodyPr/>
                    <a:lstStyle/>
                    <a:p>
                      <a:r>
                        <a:rPr lang="en-US" dirty="0"/>
                        <a:t>109</a:t>
                      </a:r>
                    </a:p>
                  </a:txBody>
                  <a:tcPr/>
                </a:tc>
                <a:tc>
                  <a:txBody>
                    <a:bodyPr/>
                    <a:lstStyle/>
                    <a:p>
                      <a:r>
                        <a:rPr lang="en-US" dirty="0"/>
                        <a:t>97</a:t>
                      </a:r>
                    </a:p>
                  </a:txBody>
                  <a:tcPr/>
                </a:tc>
                <a:tc>
                  <a:txBody>
                    <a:bodyPr/>
                    <a:lstStyle/>
                    <a:p>
                      <a:r>
                        <a:rPr lang="en-US" dirty="0"/>
                        <a:t>105</a:t>
                      </a:r>
                    </a:p>
                  </a:txBody>
                  <a:tcPr/>
                </a:tc>
                <a:tc>
                  <a:txBody>
                    <a:bodyPr/>
                    <a:lstStyle/>
                    <a:p>
                      <a:r>
                        <a:rPr lang="en-US" dirty="0"/>
                        <a:t>110</a:t>
                      </a:r>
                    </a:p>
                  </a:txBody>
                  <a:tcPr/>
                </a:tc>
                <a:tc>
                  <a:txBody>
                    <a:bodyPr/>
                    <a:lstStyle/>
                    <a:p>
                      <a:r>
                        <a:rPr lang="en-US" dirty="0"/>
                        <a:t>40</a:t>
                      </a:r>
                    </a:p>
                  </a:txBody>
                  <a:tcPr/>
                </a:tc>
                <a:tc>
                  <a:txBody>
                    <a:bodyPr/>
                    <a:lstStyle/>
                    <a:p>
                      <a:r>
                        <a:rPr lang="en-US" dirty="0"/>
                        <a:t>41</a:t>
                      </a:r>
                    </a:p>
                  </a:txBody>
                  <a:tcPr/>
                </a:tc>
                <a:tc>
                  <a:txBody>
                    <a:bodyPr/>
                    <a:lstStyle/>
                    <a:p>
                      <a:r>
                        <a:rPr lang="en-US" dirty="0"/>
                        <a:t>10</a:t>
                      </a:r>
                    </a:p>
                  </a:txBody>
                  <a:tcPr/>
                </a:tc>
                <a:tc>
                  <a:txBody>
                    <a:bodyPr/>
                    <a:lstStyle/>
                    <a:p>
                      <a:r>
                        <a:rPr lang="en-US" dirty="0"/>
                        <a:t>123</a:t>
                      </a:r>
                    </a:p>
                  </a:txBody>
                  <a:tcPr/>
                </a:tc>
                <a:extLst>
                  <a:ext uri="{0D108BD9-81ED-4DB2-BD59-A6C34878D82A}">
                    <a16:rowId xmlns:a16="http://schemas.microsoft.com/office/drawing/2014/main" val="2782525417"/>
                  </a:ext>
                </a:extLst>
              </a:tr>
              <a:tr h="370840">
                <a:tc>
                  <a:txBody>
                    <a:bodyPr/>
                    <a:lstStyle/>
                    <a:p>
                      <a:r>
                        <a:rPr lang="en-US" dirty="0"/>
                        <a:t>\n</a:t>
                      </a:r>
                    </a:p>
                  </a:txBody>
                  <a:tcPr/>
                </a:tc>
                <a:tc>
                  <a:txBody>
                    <a:bodyPr/>
                    <a:lstStyle/>
                    <a:p>
                      <a:r>
                        <a:rPr lang="en-US" dirty="0" err="1"/>
                        <a:t>Sp</a:t>
                      </a:r>
                      <a:endParaRPr lang="en-US" dirty="0"/>
                    </a:p>
                  </a:txBody>
                  <a:tcPr/>
                </a:tc>
                <a:tc>
                  <a:txBody>
                    <a:bodyPr/>
                    <a:lstStyle/>
                    <a:p>
                      <a:r>
                        <a:rPr lang="en-US" dirty="0" err="1"/>
                        <a:t>Sp</a:t>
                      </a:r>
                      <a:endParaRPr lang="en-US" dirty="0"/>
                    </a:p>
                  </a:txBody>
                  <a:tcPr/>
                </a:tc>
                <a:tc>
                  <a:txBody>
                    <a:bodyPr/>
                    <a:lstStyle/>
                    <a:p>
                      <a:r>
                        <a:rPr lang="en-US" dirty="0" err="1"/>
                        <a:t>Sp</a:t>
                      </a:r>
                      <a:endParaRPr lang="en-US" dirty="0"/>
                    </a:p>
                  </a:txBody>
                  <a:tcPr/>
                </a:tc>
                <a:tc>
                  <a:txBody>
                    <a:bodyPr/>
                    <a:lstStyle/>
                    <a:p>
                      <a:r>
                        <a:rPr lang="en-US" dirty="0" err="1"/>
                        <a:t>Sp</a:t>
                      </a:r>
                      <a:endParaRPr lang="en-US" dirty="0"/>
                    </a:p>
                  </a:txBody>
                  <a:tcPr/>
                </a:tc>
                <a:tc>
                  <a:txBody>
                    <a:bodyPr/>
                    <a:lstStyle/>
                    <a:p>
                      <a:r>
                        <a:rPr lang="en-US" dirty="0"/>
                        <a:t>p</a:t>
                      </a:r>
                    </a:p>
                  </a:txBody>
                  <a:tcPr/>
                </a:tc>
                <a:tc>
                  <a:txBody>
                    <a:bodyPr/>
                    <a:lstStyle/>
                    <a:p>
                      <a:r>
                        <a:rPr lang="en-US" dirty="0"/>
                        <a:t>r</a:t>
                      </a:r>
                    </a:p>
                  </a:txBody>
                  <a:tcPr/>
                </a:tc>
                <a:tc>
                  <a:txBody>
                    <a:bodyPr/>
                    <a:lstStyle/>
                    <a:p>
                      <a:r>
                        <a:rPr lang="en-US" dirty="0" err="1"/>
                        <a:t>i</a:t>
                      </a:r>
                      <a:endParaRPr lang="en-US" dirty="0"/>
                    </a:p>
                  </a:txBody>
                  <a:tcPr/>
                </a:tc>
                <a:tc>
                  <a:txBody>
                    <a:bodyPr/>
                    <a:lstStyle/>
                    <a:p>
                      <a:r>
                        <a:rPr lang="en-US" dirty="0"/>
                        <a:t>n</a:t>
                      </a:r>
                    </a:p>
                  </a:txBody>
                  <a:tcPr/>
                </a:tc>
                <a:tc>
                  <a:txBody>
                    <a:bodyPr/>
                    <a:lstStyle/>
                    <a:p>
                      <a:r>
                        <a:rPr lang="en-US" dirty="0"/>
                        <a:t>t</a:t>
                      </a:r>
                    </a:p>
                  </a:txBody>
                  <a:tcPr/>
                </a:tc>
                <a:tc>
                  <a:txBody>
                    <a:bodyPr/>
                    <a:lstStyle/>
                    <a:p>
                      <a:r>
                        <a:rPr lang="en-US" dirty="0"/>
                        <a:t>f</a:t>
                      </a:r>
                    </a:p>
                  </a:txBody>
                  <a:tcPr/>
                </a:tc>
                <a:tc>
                  <a:txBody>
                    <a:bodyPr/>
                    <a:lstStyle/>
                    <a:p>
                      <a:r>
                        <a:rPr lang="en-US" dirty="0"/>
                        <a:t>(</a:t>
                      </a:r>
                    </a:p>
                  </a:txBody>
                  <a:tcPr/>
                </a:tc>
                <a:tc>
                  <a:txBody>
                    <a:bodyPr/>
                    <a:lstStyle/>
                    <a:p>
                      <a:r>
                        <a:rPr lang="en-US" dirty="0"/>
                        <a:t>“</a:t>
                      </a:r>
                    </a:p>
                  </a:txBody>
                  <a:tcPr/>
                </a:tc>
                <a:tc>
                  <a:txBody>
                    <a:bodyPr/>
                    <a:lstStyle/>
                    <a:p>
                      <a:r>
                        <a:rPr lang="en-US" dirty="0"/>
                        <a:t>h</a:t>
                      </a:r>
                    </a:p>
                  </a:txBody>
                  <a:tcPr/>
                </a:tc>
                <a:tc>
                  <a:txBody>
                    <a:bodyPr/>
                    <a:lstStyle/>
                    <a:p>
                      <a:r>
                        <a:rPr lang="en-US" dirty="0"/>
                        <a:t>e</a:t>
                      </a:r>
                    </a:p>
                  </a:txBody>
                  <a:tcPr/>
                </a:tc>
                <a:tc>
                  <a:txBody>
                    <a:bodyPr/>
                    <a:lstStyle/>
                    <a:p>
                      <a:r>
                        <a:rPr lang="en-US" dirty="0"/>
                        <a:t>l</a:t>
                      </a:r>
                    </a:p>
                  </a:txBody>
                  <a:tcPr/>
                </a:tc>
                <a:extLst>
                  <a:ext uri="{0D108BD9-81ED-4DB2-BD59-A6C34878D82A}">
                    <a16:rowId xmlns:a16="http://schemas.microsoft.com/office/drawing/2014/main" val="1375638494"/>
                  </a:ext>
                </a:extLst>
              </a:tr>
              <a:tr h="370840">
                <a:tc>
                  <a:txBody>
                    <a:bodyPr/>
                    <a:lstStyle/>
                    <a:p>
                      <a:r>
                        <a:rPr lang="en-US" dirty="0"/>
                        <a:t>10</a:t>
                      </a:r>
                    </a:p>
                  </a:txBody>
                  <a:tcPr/>
                </a:tc>
                <a:tc>
                  <a:txBody>
                    <a:bodyPr/>
                    <a:lstStyle/>
                    <a:p>
                      <a:r>
                        <a:rPr lang="en-US" dirty="0"/>
                        <a:t>32</a:t>
                      </a:r>
                    </a:p>
                  </a:txBody>
                  <a:tcPr/>
                </a:tc>
                <a:tc>
                  <a:txBody>
                    <a:bodyPr/>
                    <a:lstStyle/>
                    <a:p>
                      <a:r>
                        <a:rPr lang="en-US" dirty="0"/>
                        <a:t>32</a:t>
                      </a:r>
                    </a:p>
                  </a:txBody>
                  <a:tcPr/>
                </a:tc>
                <a:tc>
                  <a:txBody>
                    <a:bodyPr/>
                    <a:lstStyle/>
                    <a:p>
                      <a:r>
                        <a:rPr lang="en-US" dirty="0"/>
                        <a:t>32</a:t>
                      </a:r>
                    </a:p>
                  </a:txBody>
                  <a:tcPr/>
                </a:tc>
                <a:tc>
                  <a:txBody>
                    <a:bodyPr/>
                    <a:lstStyle/>
                    <a:p>
                      <a:r>
                        <a:rPr lang="en-US" dirty="0"/>
                        <a:t>32</a:t>
                      </a:r>
                    </a:p>
                  </a:txBody>
                  <a:tcPr/>
                </a:tc>
                <a:tc>
                  <a:txBody>
                    <a:bodyPr/>
                    <a:lstStyle/>
                    <a:p>
                      <a:r>
                        <a:rPr lang="en-US" dirty="0"/>
                        <a:t>112</a:t>
                      </a:r>
                    </a:p>
                  </a:txBody>
                  <a:tcPr/>
                </a:tc>
                <a:tc>
                  <a:txBody>
                    <a:bodyPr/>
                    <a:lstStyle/>
                    <a:p>
                      <a:r>
                        <a:rPr lang="en-US" dirty="0"/>
                        <a:t>114</a:t>
                      </a:r>
                    </a:p>
                  </a:txBody>
                  <a:tcPr/>
                </a:tc>
                <a:tc>
                  <a:txBody>
                    <a:bodyPr/>
                    <a:lstStyle/>
                    <a:p>
                      <a:r>
                        <a:rPr lang="en-US" dirty="0"/>
                        <a:t>105</a:t>
                      </a:r>
                    </a:p>
                  </a:txBody>
                  <a:tcPr/>
                </a:tc>
                <a:tc>
                  <a:txBody>
                    <a:bodyPr/>
                    <a:lstStyle/>
                    <a:p>
                      <a:r>
                        <a:rPr lang="en-US" dirty="0"/>
                        <a:t>110</a:t>
                      </a:r>
                    </a:p>
                  </a:txBody>
                  <a:tcPr/>
                </a:tc>
                <a:tc>
                  <a:txBody>
                    <a:bodyPr/>
                    <a:lstStyle/>
                    <a:p>
                      <a:r>
                        <a:rPr lang="en-US" dirty="0"/>
                        <a:t>116</a:t>
                      </a:r>
                    </a:p>
                  </a:txBody>
                  <a:tcPr/>
                </a:tc>
                <a:tc>
                  <a:txBody>
                    <a:bodyPr/>
                    <a:lstStyle/>
                    <a:p>
                      <a:r>
                        <a:rPr lang="en-US" dirty="0"/>
                        <a:t>102</a:t>
                      </a:r>
                    </a:p>
                  </a:txBody>
                  <a:tcPr/>
                </a:tc>
                <a:tc>
                  <a:txBody>
                    <a:bodyPr/>
                    <a:lstStyle/>
                    <a:p>
                      <a:r>
                        <a:rPr lang="en-US" dirty="0"/>
                        <a:t>40</a:t>
                      </a:r>
                    </a:p>
                  </a:txBody>
                  <a:tcPr/>
                </a:tc>
                <a:tc>
                  <a:txBody>
                    <a:bodyPr/>
                    <a:lstStyle/>
                    <a:p>
                      <a:r>
                        <a:rPr lang="en-US" dirty="0"/>
                        <a:t>34</a:t>
                      </a:r>
                    </a:p>
                  </a:txBody>
                  <a:tcPr/>
                </a:tc>
                <a:tc>
                  <a:txBody>
                    <a:bodyPr/>
                    <a:lstStyle/>
                    <a:p>
                      <a:r>
                        <a:rPr lang="en-US" dirty="0"/>
                        <a:t>104</a:t>
                      </a:r>
                    </a:p>
                  </a:txBody>
                  <a:tcPr/>
                </a:tc>
                <a:tc>
                  <a:txBody>
                    <a:bodyPr/>
                    <a:lstStyle/>
                    <a:p>
                      <a:r>
                        <a:rPr lang="en-US" dirty="0"/>
                        <a:t>101</a:t>
                      </a:r>
                    </a:p>
                  </a:txBody>
                  <a:tcPr/>
                </a:tc>
                <a:tc>
                  <a:txBody>
                    <a:bodyPr/>
                    <a:lstStyle/>
                    <a:p>
                      <a:r>
                        <a:rPr lang="en-US" dirty="0"/>
                        <a:t>108</a:t>
                      </a:r>
                    </a:p>
                  </a:txBody>
                  <a:tcPr/>
                </a:tc>
                <a:extLst>
                  <a:ext uri="{0D108BD9-81ED-4DB2-BD59-A6C34878D82A}">
                    <a16:rowId xmlns:a16="http://schemas.microsoft.com/office/drawing/2014/main" val="2033330270"/>
                  </a:ext>
                </a:extLst>
              </a:tr>
              <a:tr h="370840">
                <a:tc>
                  <a:txBody>
                    <a:bodyPr/>
                    <a:lstStyle/>
                    <a:p>
                      <a:r>
                        <a:rPr lang="en-US" dirty="0"/>
                        <a:t>l</a:t>
                      </a:r>
                    </a:p>
                  </a:txBody>
                  <a:tcPr/>
                </a:tc>
                <a:tc>
                  <a:txBody>
                    <a:bodyPr/>
                    <a:lstStyle/>
                    <a:p>
                      <a:r>
                        <a:rPr lang="en-US" dirty="0"/>
                        <a:t>o</a:t>
                      </a:r>
                    </a:p>
                  </a:txBody>
                  <a:tcPr/>
                </a:tc>
                <a:tc>
                  <a:txBody>
                    <a:bodyPr/>
                    <a:lstStyle/>
                    <a:p>
                      <a:r>
                        <a:rPr lang="en-US" dirty="0"/>
                        <a:t>,</a:t>
                      </a:r>
                    </a:p>
                  </a:txBody>
                  <a:tcPr/>
                </a:tc>
                <a:tc>
                  <a:txBody>
                    <a:bodyPr/>
                    <a:lstStyle/>
                    <a:p>
                      <a:r>
                        <a:rPr lang="en-US" dirty="0" err="1"/>
                        <a:t>Sp</a:t>
                      </a:r>
                      <a:endParaRPr lang="en-US" dirty="0"/>
                    </a:p>
                  </a:txBody>
                  <a:tcPr/>
                </a:tc>
                <a:tc>
                  <a:txBody>
                    <a:bodyPr/>
                    <a:lstStyle/>
                    <a:p>
                      <a:r>
                        <a:rPr lang="en-US" dirty="0"/>
                        <a:t>w</a:t>
                      </a:r>
                    </a:p>
                  </a:txBody>
                  <a:tcPr/>
                </a:tc>
                <a:tc>
                  <a:txBody>
                    <a:bodyPr/>
                    <a:lstStyle/>
                    <a:p>
                      <a:r>
                        <a:rPr lang="en-US" dirty="0"/>
                        <a:t>o</a:t>
                      </a:r>
                    </a:p>
                  </a:txBody>
                  <a:tcPr/>
                </a:tc>
                <a:tc>
                  <a:txBody>
                    <a:bodyPr/>
                    <a:lstStyle/>
                    <a:p>
                      <a:r>
                        <a:rPr lang="en-US" dirty="0"/>
                        <a:t>r</a:t>
                      </a:r>
                    </a:p>
                  </a:txBody>
                  <a:tcPr/>
                </a:tc>
                <a:tc>
                  <a:txBody>
                    <a:bodyPr/>
                    <a:lstStyle/>
                    <a:p>
                      <a:r>
                        <a:rPr lang="en-US" dirty="0"/>
                        <a:t>l</a:t>
                      </a:r>
                    </a:p>
                  </a:txBody>
                  <a:tcPr/>
                </a:tc>
                <a:tc>
                  <a:txBody>
                    <a:bodyPr/>
                    <a:lstStyle/>
                    <a:p>
                      <a:r>
                        <a:rPr lang="en-US" dirty="0"/>
                        <a:t>d</a:t>
                      </a:r>
                    </a:p>
                  </a:txBody>
                  <a:tcPr/>
                </a:tc>
                <a:tc>
                  <a:txBody>
                    <a:bodyPr/>
                    <a:lstStyle/>
                    <a:p>
                      <a:r>
                        <a:rPr lang="en-US" dirty="0"/>
                        <a:t>\</a:t>
                      </a:r>
                    </a:p>
                  </a:txBody>
                  <a:tcPr/>
                </a:tc>
                <a:tc>
                  <a:txBody>
                    <a:bodyPr/>
                    <a:lstStyle/>
                    <a:p>
                      <a:r>
                        <a:rPr lang="en-US" dirty="0"/>
                        <a:t>n</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\n</a:t>
                      </a:r>
                    </a:p>
                  </a:txBody>
                  <a:tcPr/>
                </a:tc>
                <a:tc>
                  <a:txBody>
                    <a:bodyPr/>
                    <a:lstStyle/>
                    <a:p>
                      <a:r>
                        <a:rPr lang="en-US" dirty="0" err="1"/>
                        <a:t>Sp</a:t>
                      </a:r>
                      <a:endParaRPr lang="en-US" dirty="0"/>
                    </a:p>
                  </a:txBody>
                  <a:tcPr/>
                </a:tc>
                <a:extLst>
                  <a:ext uri="{0D108BD9-81ED-4DB2-BD59-A6C34878D82A}">
                    <a16:rowId xmlns:a16="http://schemas.microsoft.com/office/drawing/2014/main" val="809106624"/>
                  </a:ext>
                </a:extLst>
              </a:tr>
              <a:tr h="370840">
                <a:tc>
                  <a:txBody>
                    <a:bodyPr/>
                    <a:lstStyle/>
                    <a:p>
                      <a:r>
                        <a:rPr lang="en-US" dirty="0"/>
                        <a:t>108</a:t>
                      </a:r>
                    </a:p>
                  </a:txBody>
                  <a:tcPr/>
                </a:tc>
                <a:tc>
                  <a:txBody>
                    <a:bodyPr/>
                    <a:lstStyle/>
                    <a:p>
                      <a:r>
                        <a:rPr lang="en-US" dirty="0"/>
                        <a:t>111</a:t>
                      </a:r>
                    </a:p>
                  </a:txBody>
                  <a:tcPr/>
                </a:tc>
                <a:tc>
                  <a:txBody>
                    <a:bodyPr/>
                    <a:lstStyle/>
                    <a:p>
                      <a:r>
                        <a:rPr lang="en-US" dirty="0"/>
                        <a:t>44</a:t>
                      </a:r>
                    </a:p>
                  </a:txBody>
                  <a:tcPr/>
                </a:tc>
                <a:tc>
                  <a:txBody>
                    <a:bodyPr/>
                    <a:lstStyle/>
                    <a:p>
                      <a:r>
                        <a:rPr lang="en-US" dirty="0"/>
                        <a:t>32</a:t>
                      </a:r>
                    </a:p>
                  </a:txBody>
                  <a:tcPr/>
                </a:tc>
                <a:tc>
                  <a:txBody>
                    <a:bodyPr/>
                    <a:lstStyle/>
                    <a:p>
                      <a:r>
                        <a:rPr lang="en-US" dirty="0"/>
                        <a:t>119</a:t>
                      </a:r>
                    </a:p>
                  </a:txBody>
                  <a:tcPr/>
                </a:tc>
                <a:tc>
                  <a:txBody>
                    <a:bodyPr/>
                    <a:lstStyle/>
                    <a:p>
                      <a:r>
                        <a:rPr lang="en-US" dirty="0"/>
                        <a:t>111</a:t>
                      </a:r>
                    </a:p>
                  </a:txBody>
                  <a:tcPr/>
                </a:tc>
                <a:tc>
                  <a:txBody>
                    <a:bodyPr/>
                    <a:lstStyle/>
                    <a:p>
                      <a:r>
                        <a:rPr lang="en-US" dirty="0"/>
                        <a:t>114</a:t>
                      </a:r>
                    </a:p>
                  </a:txBody>
                  <a:tcPr/>
                </a:tc>
                <a:tc>
                  <a:txBody>
                    <a:bodyPr/>
                    <a:lstStyle/>
                    <a:p>
                      <a:r>
                        <a:rPr lang="en-US" dirty="0"/>
                        <a:t>108</a:t>
                      </a:r>
                    </a:p>
                  </a:txBody>
                  <a:tcPr/>
                </a:tc>
                <a:tc>
                  <a:txBody>
                    <a:bodyPr/>
                    <a:lstStyle/>
                    <a:p>
                      <a:r>
                        <a:rPr lang="en-US" dirty="0"/>
                        <a:t>100</a:t>
                      </a:r>
                    </a:p>
                  </a:txBody>
                  <a:tcPr/>
                </a:tc>
                <a:tc>
                  <a:txBody>
                    <a:bodyPr/>
                    <a:lstStyle/>
                    <a:p>
                      <a:r>
                        <a:rPr lang="en-US" dirty="0"/>
                        <a:t>92</a:t>
                      </a:r>
                    </a:p>
                  </a:txBody>
                  <a:tcPr/>
                </a:tc>
                <a:tc>
                  <a:txBody>
                    <a:bodyPr/>
                    <a:lstStyle/>
                    <a:p>
                      <a:r>
                        <a:rPr lang="en-US" dirty="0"/>
                        <a:t>110</a:t>
                      </a:r>
                    </a:p>
                  </a:txBody>
                  <a:tcPr/>
                </a:tc>
                <a:tc>
                  <a:txBody>
                    <a:bodyPr/>
                    <a:lstStyle/>
                    <a:p>
                      <a:r>
                        <a:rPr lang="en-US" dirty="0"/>
                        <a:t>34</a:t>
                      </a:r>
                    </a:p>
                  </a:txBody>
                  <a:tcPr/>
                </a:tc>
                <a:tc>
                  <a:txBody>
                    <a:bodyPr/>
                    <a:lstStyle/>
                    <a:p>
                      <a:r>
                        <a:rPr lang="en-US" dirty="0"/>
                        <a:t>41</a:t>
                      </a:r>
                    </a:p>
                  </a:txBody>
                  <a:tcPr/>
                </a:tc>
                <a:tc>
                  <a:txBody>
                    <a:bodyPr/>
                    <a:lstStyle/>
                    <a:p>
                      <a:r>
                        <a:rPr lang="en-US" dirty="0"/>
                        <a:t>59</a:t>
                      </a:r>
                    </a:p>
                  </a:txBody>
                  <a:tcPr/>
                </a:tc>
                <a:tc>
                  <a:txBody>
                    <a:bodyPr/>
                    <a:lstStyle/>
                    <a:p>
                      <a:r>
                        <a:rPr lang="en-US" dirty="0"/>
                        <a:t>10</a:t>
                      </a:r>
                    </a:p>
                  </a:txBody>
                  <a:tcPr/>
                </a:tc>
                <a:tc>
                  <a:txBody>
                    <a:bodyPr/>
                    <a:lstStyle/>
                    <a:p>
                      <a:r>
                        <a:rPr lang="en-US" dirty="0"/>
                        <a:t>32</a:t>
                      </a:r>
                    </a:p>
                  </a:txBody>
                  <a:tcPr/>
                </a:tc>
                <a:extLst>
                  <a:ext uri="{0D108BD9-81ED-4DB2-BD59-A6C34878D82A}">
                    <a16:rowId xmlns:a16="http://schemas.microsoft.com/office/drawing/2014/main" val="2816640699"/>
                  </a:ext>
                </a:extLst>
              </a:tr>
              <a:tr h="370840">
                <a:tc>
                  <a:txBody>
                    <a:bodyPr/>
                    <a:lstStyle/>
                    <a:p>
                      <a:r>
                        <a:rPr lang="en-US" dirty="0" err="1"/>
                        <a:t>Sp</a:t>
                      </a:r>
                      <a:endParaRPr lang="en-US" dirty="0"/>
                    </a:p>
                  </a:txBody>
                  <a:tcPr/>
                </a:tc>
                <a:tc>
                  <a:txBody>
                    <a:bodyPr/>
                    <a:lstStyle/>
                    <a:p>
                      <a:r>
                        <a:rPr lang="en-US" dirty="0" err="1"/>
                        <a:t>Sp</a:t>
                      </a:r>
                      <a:endParaRPr lang="en-US" dirty="0"/>
                    </a:p>
                  </a:txBody>
                  <a:tcPr/>
                </a:tc>
                <a:tc>
                  <a:txBody>
                    <a:bodyPr/>
                    <a:lstStyle/>
                    <a:p>
                      <a:r>
                        <a:rPr lang="en-US" dirty="0" err="1"/>
                        <a:t>Sp</a:t>
                      </a:r>
                      <a:endParaRPr lang="en-US" dirty="0"/>
                    </a:p>
                  </a:txBody>
                  <a:tcPr/>
                </a:tc>
                <a:tc>
                  <a:txBody>
                    <a:bodyPr/>
                    <a:lstStyle/>
                    <a:p>
                      <a:r>
                        <a:rPr lang="en-US" dirty="0"/>
                        <a:t>r</a:t>
                      </a:r>
                    </a:p>
                  </a:txBody>
                  <a:tcPr/>
                </a:tc>
                <a:tc>
                  <a:txBody>
                    <a:bodyPr/>
                    <a:lstStyle/>
                    <a:p>
                      <a:r>
                        <a:rPr lang="en-US" dirty="0"/>
                        <a:t>e</a:t>
                      </a:r>
                    </a:p>
                  </a:txBody>
                  <a:tcPr/>
                </a:tc>
                <a:tc>
                  <a:txBody>
                    <a:bodyPr/>
                    <a:lstStyle/>
                    <a:p>
                      <a:r>
                        <a:rPr lang="en-US" dirty="0"/>
                        <a:t>t</a:t>
                      </a:r>
                    </a:p>
                  </a:txBody>
                  <a:tcPr/>
                </a:tc>
                <a:tc>
                  <a:txBody>
                    <a:bodyPr/>
                    <a:lstStyle/>
                    <a:p>
                      <a:r>
                        <a:rPr lang="en-US" dirty="0"/>
                        <a:t>u</a:t>
                      </a:r>
                    </a:p>
                  </a:txBody>
                  <a:tcPr/>
                </a:tc>
                <a:tc>
                  <a:txBody>
                    <a:bodyPr/>
                    <a:lstStyle/>
                    <a:p>
                      <a:r>
                        <a:rPr lang="en-US" dirty="0"/>
                        <a:t>r</a:t>
                      </a:r>
                    </a:p>
                  </a:txBody>
                  <a:tcPr/>
                </a:tc>
                <a:tc>
                  <a:txBody>
                    <a:bodyPr/>
                    <a:lstStyle/>
                    <a:p>
                      <a:r>
                        <a:rPr lang="en-US" dirty="0"/>
                        <a:t>n</a:t>
                      </a:r>
                    </a:p>
                  </a:txBody>
                  <a:tcPr/>
                </a:tc>
                <a:tc>
                  <a:txBody>
                    <a:bodyPr/>
                    <a:lstStyle/>
                    <a:p>
                      <a:r>
                        <a:rPr lang="en-US" dirty="0" err="1"/>
                        <a:t>Sp</a:t>
                      </a:r>
                      <a:endParaRPr lang="en-US" dirty="0"/>
                    </a:p>
                  </a:txBody>
                  <a:tcPr/>
                </a:tc>
                <a:tc>
                  <a:txBody>
                    <a:bodyPr/>
                    <a:lstStyle/>
                    <a:p>
                      <a:r>
                        <a:rPr lang="en-US" dirty="0"/>
                        <a:t>0</a:t>
                      </a:r>
                    </a:p>
                  </a:txBody>
                  <a:tcPr/>
                </a:tc>
                <a:tc>
                  <a:txBody>
                    <a:bodyPr/>
                    <a:lstStyle/>
                    <a:p>
                      <a:r>
                        <a:rPr lang="en-US" dirty="0"/>
                        <a:t>;</a:t>
                      </a:r>
                    </a:p>
                  </a:txBody>
                  <a:tcPr/>
                </a:tc>
                <a:tc>
                  <a:txBody>
                    <a:bodyPr/>
                    <a:lstStyle/>
                    <a:p>
                      <a:r>
                        <a:rPr lang="en-US" dirty="0"/>
                        <a:t>\n</a:t>
                      </a:r>
                    </a:p>
                  </a:txBody>
                  <a:tcPr/>
                </a:tc>
                <a:tc>
                  <a:txBody>
                    <a:bodyPr/>
                    <a:lstStyle/>
                    <a:p>
                      <a:r>
                        <a:rPr lang="en-US" dirty="0"/>
                        <a:t>}</a:t>
                      </a:r>
                    </a:p>
                  </a:txBody>
                  <a:tcPr/>
                </a:tc>
                <a:tc>
                  <a:txBody>
                    <a:bodyPr/>
                    <a:lstStyle/>
                    <a:p>
                      <a:r>
                        <a:rPr lang="en-US" dirty="0"/>
                        <a:t>\n</a:t>
                      </a:r>
                    </a:p>
                  </a:txBody>
                  <a:tcPr/>
                </a:tc>
                <a:tc>
                  <a:txBody>
                    <a:bodyPr/>
                    <a:lstStyle/>
                    <a:p>
                      <a:endParaRPr lang="en-US" dirty="0"/>
                    </a:p>
                  </a:txBody>
                  <a:tcPr/>
                </a:tc>
                <a:extLst>
                  <a:ext uri="{0D108BD9-81ED-4DB2-BD59-A6C34878D82A}">
                    <a16:rowId xmlns:a16="http://schemas.microsoft.com/office/drawing/2014/main" val="4209319877"/>
                  </a:ext>
                </a:extLst>
              </a:tr>
              <a:tr h="370840">
                <a:tc>
                  <a:txBody>
                    <a:bodyPr/>
                    <a:lstStyle/>
                    <a:p>
                      <a:r>
                        <a:rPr lang="en-US" dirty="0"/>
                        <a:t>32</a:t>
                      </a:r>
                    </a:p>
                  </a:txBody>
                  <a:tcPr/>
                </a:tc>
                <a:tc>
                  <a:txBody>
                    <a:bodyPr/>
                    <a:lstStyle/>
                    <a:p>
                      <a:r>
                        <a:rPr lang="en-US" dirty="0"/>
                        <a:t>32</a:t>
                      </a:r>
                    </a:p>
                  </a:txBody>
                  <a:tcPr/>
                </a:tc>
                <a:tc>
                  <a:txBody>
                    <a:bodyPr/>
                    <a:lstStyle/>
                    <a:p>
                      <a:r>
                        <a:rPr lang="en-US" dirty="0"/>
                        <a:t>32</a:t>
                      </a:r>
                    </a:p>
                  </a:txBody>
                  <a:tcPr/>
                </a:tc>
                <a:tc>
                  <a:txBody>
                    <a:bodyPr/>
                    <a:lstStyle/>
                    <a:p>
                      <a:r>
                        <a:rPr lang="en-US" dirty="0"/>
                        <a:t>114</a:t>
                      </a:r>
                    </a:p>
                  </a:txBody>
                  <a:tcPr/>
                </a:tc>
                <a:tc>
                  <a:txBody>
                    <a:bodyPr/>
                    <a:lstStyle/>
                    <a:p>
                      <a:r>
                        <a:rPr lang="en-US" dirty="0"/>
                        <a:t>101</a:t>
                      </a:r>
                    </a:p>
                  </a:txBody>
                  <a:tcPr/>
                </a:tc>
                <a:tc>
                  <a:txBody>
                    <a:bodyPr/>
                    <a:lstStyle/>
                    <a:p>
                      <a:r>
                        <a:rPr lang="en-US" dirty="0"/>
                        <a:t>116</a:t>
                      </a:r>
                    </a:p>
                  </a:txBody>
                  <a:tcPr/>
                </a:tc>
                <a:tc>
                  <a:txBody>
                    <a:bodyPr/>
                    <a:lstStyle/>
                    <a:p>
                      <a:r>
                        <a:rPr lang="en-US" dirty="0"/>
                        <a:t>117</a:t>
                      </a:r>
                    </a:p>
                  </a:txBody>
                  <a:tcPr/>
                </a:tc>
                <a:tc>
                  <a:txBody>
                    <a:bodyPr/>
                    <a:lstStyle/>
                    <a:p>
                      <a:r>
                        <a:rPr lang="en-US" dirty="0"/>
                        <a:t>114</a:t>
                      </a:r>
                    </a:p>
                  </a:txBody>
                  <a:tcPr/>
                </a:tc>
                <a:tc>
                  <a:txBody>
                    <a:bodyPr/>
                    <a:lstStyle/>
                    <a:p>
                      <a:r>
                        <a:rPr lang="en-US" dirty="0"/>
                        <a:t>110</a:t>
                      </a:r>
                    </a:p>
                  </a:txBody>
                  <a:tcPr/>
                </a:tc>
                <a:tc>
                  <a:txBody>
                    <a:bodyPr/>
                    <a:lstStyle/>
                    <a:p>
                      <a:r>
                        <a:rPr lang="en-US" dirty="0"/>
                        <a:t>32</a:t>
                      </a:r>
                    </a:p>
                  </a:txBody>
                  <a:tcPr/>
                </a:tc>
                <a:tc>
                  <a:txBody>
                    <a:bodyPr/>
                    <a:lstStyle/>
                    <a:p>
                      <a:r>
                        <a:rPr lang="en-US" dirty="0"/>
                        <a:t>48</a:t>
                      </a:r>
                    </a:p>
                  </a:txBody>
                  <a:tcPr/>
                </a:tc>
                <a:tc>
                  <a:txBody>
                    <a:bodyPr/>
                    <a:lstStyle/>
                    <a:p>
                      <a:r>
                        <a:rPr lang="en-US" dirty="0"/>
                        <a:t>59</a:t>
                      </a:r>
                    </a:p>
                  </a:txBody>
                  <a:tcPr/>
                </a:tc>
                <a:tc>
                  <a:txBody>
                    <a:bodyPr/>
                    <a:lstStyle/>
                    <a:p>
                      <a:r>
                        <a:rPr lang="en-US" dirty="0"/>
                        <a:t>10</a:t>
                      </a:r>
                    </a:p>
                  </a:txBody>
                  <a:tcPr/>
                </a:tc>
                <a:tc>
                  <a:txBody>
                    <a:bodyPr/>
                    <a:lstStyle/>
                    <a:p>
                      <a:r>
                        <a:rPr lang="en-US" dirty="0"/>
                        <a:t>125</a:t>
                      </a:r>
                    </a:p>
                  </a:txBody>
                  <a:tcPr/>
                </a:tc>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3735439917"/>
                  </a:ext>
                </a:extLst>
              </a:tr>
            </a:tbl>
          </a:graphicData>
        </a:graphic>
      </p:graphicFrame>
    </p:spTree>
    <p:extLst>
      <p:ext uri="{BB962C8B-B14F-4D97-AF65-F5344CB8AC3E}">
        <p14:creationId xmlns:p14="http://schemas.microsoft.com/office/powerpoint/2010/main" val="884652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Virtual Memory</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842963" y="1371600"/>
            <a:ext cx="5251449" cy="5253001"/>
          </a:xfrm>
        </p:spPr>
        <p:txBody>
          <a:bodyPr>
            <a:normAutofit fontScale="92500" lnSpcReduction="10000"/>
          </a:bodyPr>
          <a:lstStyle/>
          <a:p>
            <a:r>
              <a:rPr lang="en-US" dirty="0"/>
              <a:t>Program code and data</a:t>
            </a:r>
          </a:p>
          <a:p>
            <a:pPr lvl="1"/>
            <a:r>
              <a:rPr lang="en-US" dirty="0"/>
              <a:t>Size does not change after program gets started</a:t>
            </a:r>
          </a:p>
          <a:p>
            <a:r>
              <a:rPr lang="en-US" dirty="0"/>
              <a:t>Heap</a:t>
            </a:r>
          </a:p>
          <a:p>
            <a:pPr lvl="1"/>
            <a:r>
              <a:rPr lang="en-US" dirty="0"/>
              <a:t>Grows and shrinks as needed dynamic memory</a:t>
            </a:r>
          </a:p>
          <a:p>
            <a:r>
              <a:rPr lang="en-US" dirty="0"/>
              <a:t>Shared libraries (</a:t>
            </a:r>
            <a:r>
              <a:rPr lang="en-US" dirty="0" err="1"/>
              <a:t>stdio</a:t>
            </a:r>
            <a:r>
              <a:rPr lang="en-US" dirty="0"/>
              <a:t>, </a:t>
            </a:r>
            <a:r>
              <a:rPr lang="en-US" dirty="0" err="1"/>
              <a:t>stdlib</a:t>
            </a:r>
            <a:r>
              <a:rPr lang="en-US" dirty="0"/>
              <a:t>, </a:t>
            </a:r>
            <a:r>
              <a:rPr lang="en-US" dirty="0" err="1"/>
              <a:t>etc</a:t>
            </a:r>
            <a:r>
              <a:rPr lang="en-US" dirty="0"/>
              <a:t>)</a:t>
            </a:r>
          </a:p>
          <a:p>
            <a:r>
              <a:rPr lang="en-US" dirty="0"/>
              <a:t>Stack</a:t>
            </a:r>
          </a:p>
          <a:p>
            <a:pPr lvl="1"/>
            <a:r>
              <a:rPr lang="en-US" dirty="0"/>
              <a:t>Grows and shrinks as needed </a:t>
            </a:r>
          </a:p>
          <a:p>
            <a:pPr lvl="1"/>
            <a:r>
              <a:rPr lang="en-US" dirty="0"/>
              <a:t>Used to implement function calls</a:t>
            </a:r>
          </a:p>
          <a:p>
            <a:r>
              <a:rPr lang="en-US" dirty="0"/>
              <a:t>Kernel Virtual Memory</a:t>
            </a:r>
          </a:p>
          <a:p>
            <a:pPr lvl="1"/>
            <a:r>
              <a:rPr lang="en-US" dirty="0"/>
              <a:t>Reserved for the OS</a:t>
            </a:r>
          </a:p>
          <a:p>
            <a:pPr marL="0" indent="0">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30139164-DA2C-004F-A2CA-2BFB01D9BAC6}"/>
              </a:ext>
            </a:extLst>
          </p:cNvPr>
          <p:cNvPicPr>
            <a:picLocks noChangeAspect="1"/>
          </p:cNvPicPr>
          <p:nvPr/>
        </p:nvPicPr>
        <p:blipFill>
          <a:blip r:embed="rId2"/>
          <a:stretch>
            <a:fillRect/>
          </a:stretch>
        </p:blipFill>
        <p:spPr>
          <a:xfrm>
            <a:off x="6094412" y="1938301"/>
            <a:ext cx="5504044" cy="4686300"/>
          </a:xfrm>
          <a:prstGeom prst="rect">
            <a:avLst/>
          </a:prstGeom>
        </p:spPr>
      </p:pic>
      <p:sp>
        <p:nvSpPr>
          <p:cNvPr id="7" name="TextBox 6">
            <a:extLst>
              <a:ext uri="{FF2B5EF4-FFF2-40B4-BE49-F238E27FC236}">
                <a16:creationId xmlns:a16="http://schemas.microsoft.com/office/drawing/2014/main" id="{698EA315-0AE8-B44C-8DFF-8F7382F98074}"/>
              </a:ext>
            </a:extLst>
          </p:cNvPr>
          <p:cNvSpPr txBox="1"/>
          <p:nvPr/>
        </p:nvSpPr>
        <p:spPr>
          <a:xfrm>
            <a:off x="7029450" y="1371600"/>
            <a:ext cx="3686175" cy="646331"/>
          </a:xfrm>
          <a:prstGeom prst="rect">
            <a:avLst/>
          </a:prstGeom>
          <a:noFill/>
        </p:spPr>
        <p:txBody>
          <a:bodyPr wrap="square" rtlCol="0">
            <a:spAutoFit/>
          </a:bodyPr>
          <a:lstStyle/>
          <a:p>
            <a:r>
              <a:rPr lang="en-US" dirty="0"/>
              <a:t>Virtual address space for Linux others are very similar</a:t>
            </a:r>
          </a:p>
        </p:txBody>
      </p:sp>
    </p:spTree>
    <p:extLst>
      <p:ext uri="{BB962C8B-B14F-4D97-AF65-F5344CB8AC3E}">
        <p14:creationId xmlns:p14="http://schemas.microsoft.com/office/powerpoint/2010/main" val="272709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1.1 Information is Bits + context</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1587357"/>
            <a:ext cx="9905999" cy="4649056"/>
          </a:xfrm>
        </p:spPr>
        <p:txBody>
          <a:bodyPr>
            <a:normAutofit/>
          </a:bodyPr>
          <a:lstStyle/>
          <a:p>
            <a:pPr>
              <a:lnSpc>
                <a:spcPct val="110000"/>
              </a:lnSpc>
              <a:spcBef>
                <a:spcPts val="0"/>
              </a:spcBef>
            </a:pPr>
            <a:r>
              <a:rPr lang="en-US" dirty="0"/>
              <a:t>All information in a system is represented as bunch of binary bits</a:t>
            </a:r>
          </a:p>
          <a:p>
            <a:pPr>
              <a:lnSpc>
                <a:spcPct val="110000"/>
              </a:lnSpc>
              <a:spcBef>
                <a:spcPts val="0"/>
              </a:spcBef>
            </a:pPr>
            <a:r>
              <a:rPr lang="en-US" dirty="0"/>
              <a:t>Understanding the thing that distinguishes different data is the context in which we view the data is important. </a:t>
            </a:r>
          </a:p>
          <a:p>
            <a:pPr lvl="1">
              <a:lnSpc>
                <a:spcPct val="110000"/>
              </a:lnSpc>
              <a:spcBef>
                <a:spcPts val="0"/>
              </a:spcBef>
            </a:pPr>
            <a:r>
              <a:rPr lang="en-US" sz="2400" dirty="0"/>
              <a:t>Example: A particular sequence of bytes could represent a range of different type of data.  The context of the byte is what determines what it actually is. </a:t>
            </a:r>
          </a:p>
          <a:p>
            <a:pPr>
              <a:lnSpc>
                <a:spcPct val="110000"/>
              </a:lnSpc>
              <a:spcBef>
                <a:spcPts val="0"/>
              </a:spcBef>
            </a:pPr>
            <a:r>
              <a:rPr lang="en-US" sz="2800" dirty="0"/>
              <a:t>We will learn more of this in chapter 2.</a:t>
            </a:r>
          </a:p>
          <a:p>
            <a:pPr>
              <a:lnSpc>
                <a:spcPct val="110000"/>
              </a:lnSpc>
              <a:spcBef>
                <a:spcPts val="0"/>
              </a:spcBef>
            </a:pPr>
            <a:endParaRPr lang="en-US" dirty="0"/>
          </a:p>
          <a:p>
            <a:pPr>
              <a:lnSpc>
                <a:spcPct val="110000"/>
              </a:lnSpc>
              <a:spcBef>
                <a:spcPts val="0"/>
              </a:spcBef>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2227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1.2 Programs are translated by other programs into different forms</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3780889"/>
            <a:ext cx="9905999" cy="2455523"/>
          </a:xfrm>
        </p:spPr>
        <p:txBody>
          <a:bodyPr>
            <a:normAutofit fontScale="92500" lnSpcReduction="10000"/>
          </a:bodyPr>
          <a:lstStyle/>
          <a:p>
            <a:pPr>
              <a:lnSpc>
                <a:spcPct val="110000"/>
              </a:lnSpc>
              <a:spcBef>
                <a:spcPts val="0"/>
              </a:spcBef>
            </a:pPr>
            <a:endParaRPr lang="en-US" dirty="0"/>
          </a:p>
          <a:p>
            <a:pPr>
              <a:lnSpc>
                <a:spcPct val="110000"/>
              </a:lnSpc>
              <a:spcBef>
                <a:spcPts val="0"/>
              </a:spcBef>
            </a:pPr>
            <a:r>
              <a:rPr lang="en-US" dirty="0"/>
              <a:t>4 phases to the compilation system</a:t>
            </a:r>
          </a:p>
          <a:p>
            <a:pPr lvl="1">
              <a:lnSpc>
                <a:spcPct val="110000"/>
              </a:lnSpc>
              <a:spcBef>
                <a:spcPts val="0"/>
              </a:spcBef>
            </a:pPr>
            <a:r>
              <a:rPr lang="en-US" dirty="0"/>
              <a:t>Pre-processing</a:t>
            </a:r>
          </a:p>
          <a:p>
            <a:pPr lvl="1">
              <a:lnSpc>
                <a:spcPct val="110000"/>
              </a:lnSpc>
              <a:spcBef>
                <a:spcPts val="0"/>
              </a:spcBef>
            </a:pPr>
            <a:r>
              <a:rPr lang="en-US" dirty="0"/>
              <a:t>Compilation </a:t>
            </a:r>
          </a:p>
          <a:p>
            <a:pPr lvl="1">
              <a:lnSpc>
                <a:spcPct val="110000"/>
              </a:lnSpc>
              <a:spcBef>
                <a:spcPts val="0"/>
              </a:spcBef>
            </a:pPr>
            <a:r>
              <a:rPr lang="en-US" dirty="0"/>
              <a:t>Assembly</a:t>
            </a:r>
          </a:p>
          <a:p>
            <a:pPr lvl="1">
              <a:lnSpc>
                <a:spcPct val="110000"/>
              </a:lnSpc>
              <a:spcBef>
                <a:spcPts val="0"/>
              </a:spcBef>
            </a:pPr>
            <a:r>
              <a:rPr lang="en-US" dirty="0"/>
              <a:t>Linking</a:t>
            </a:r>
          </a:p>
          <a:p>
            <a:pPr>
              <a:lnSpc>
                <a:spcPct val="110000"/>
              </a:lnSpc>
              <a:spcBef>
                <a:spcPts val="0"/>
              </a:spcBef>
            </a:pPr>
            <a:r>
              <a:rPr lang="en-US" dirty="0"/>
              <a:t>We can see the files produced at each stage  (</a:t>
            </a:r>
            <a:r>
              <a:rPr lang="en-US" dirty="0" err="1"/>
              <a:t>gcc</a:t>
            </a:r>
            <a:r>
              <a:rPr lang="en-US" dirty="0"/>
              <a:t> –save-temps </a:t>
            </a:r>
            <a:r>
              <a:rPr lang="en-US" dirty="0" err="1"/>
              <a:t>hello.c</a:t>
            </a:r>
            <a:r>
              <a:rPr lang="en-US" dirty="0"/>
              <a:t> –o hello)</a:t>
            </a:r>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BDC9395C-C610-A94D-B2B8-E68C6C11BD11}"/>
              </a:ext>
            </a:extLst>
          </p:cNvPr>
          <p:cNvPicPr>
            <a:picLocks noChangeAspect="1"/>
          </p:cNvPicPr>
          <p:nvPr/>
        </p:nvPicPr>
        <p:blipFill>
          <a:blip r:embed="rId3"/>
          <a:stretch>
            <a:fillRect/>
          </a:stretch>
        </p:blipFill>
        <p:spPr>
          <a:xfrm>
            <a:off x="1535111" y="1587357"/>
            <a:ext cx="9118600" cy="2044700"/>
          </a:xfrm>
          <a:prstGeom prst="rect">
            <a:avLst/>
          </a:prstGeom>
        </p:spPr>
      </p:pic>
    </p:spTree>
    <p:extLst>
      <p:ext uri="{BB962C8B-B14F-4D97-AF65-F5344CB8AC3E}">
        <p14:creationId xmlns:p14="http://schemas.microsoft.com/office/powerpoint/2010/main" val="300074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272745" y="108787"/>
            <a:ext cx="9774665" cy="1478570"/>
          </a:xfrm>
        </p:spPr>
        <p:txBody>
          <a:bodyPr/>
          <a:lstStyle/>
          <a:p>
            <a:pPr algn="ctr"/>
            <a:r>
              <a:rPr lang="en-US" dirty="0"/>
              <a:t>Compilation system – phase 1 pre-processing</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272744" y="3435177"/>
            <a:ext cx="8390239" cy="3150973"/>
          </a:xfrm>
        </p:spPr>
        <p:txBody>
          <a:bodyPr>
            <a:normAutofit/>
          </a:bodyPr>
          <a:lstStyle/>
          <a:p>
            <a:pPr>
              <a:lnSpc>
                <a:spcPct val="110000"/>
              </a:lnSpc>
              <a:spcBef>
                <a:spcPts val="0"/>
              </a:spcBef>
            </a:pPr>
            <a:endParaRPr lang="en-US" dirty="0"/>
          </a:p>
          <a:p>
            <a:pPr>
              <a:lnSpc>
                <a:spcPct val="110000"/>
              </a:lnSpc>
              <a:spcBef>
                <a:spcPts val="0"/>
              </a:spcBef>
            </a:pPr>
            <a:r>
              <a:rPr lang="en-US" dirty="0"/>
              <a:t>Preprocessing (</a:t>
            </a:r>
            <a:r>
              <a:rPr lang="en-US" dirty="0" err="1"/>
              <a:t>cpp</a:t>
            </a:r>
            <a:r>
              <a:rPr lang="en-US" dirty="0"/>
              <a:t>) phase</a:t>
            </a:r>
          </a:p>
          <a:p>
            <a:pPr lvl="1">
              <a:lnSpc>
                <a:spcPct val="110000"/>
              </a:lnSpc>
              <a:spcBef>
                <a:spcPts val="0"/>
              </a:spcBef>
            </a:pPr>
            <a:r>
              <a:rPr lang="en-US" sz="2400" dirty="0"/>
              <a:t>Modifies the original C program as per the preprocessing directives (things that start with #)</a:t>
            </a:r>
          </a:p>
          <a:p>
            <a:pPr lvl="1">
              <a:lnSpc>
                <a:spcPct val="110000"/>
              </a:lnSpc>
              <a:spcBef>
                <a:spcPts val="0"/>
              </a:spcBef>
            </a:pPr>
            <a:r>
              <a:rPr lang="en-US" sz="2400" dirty="0"/>
              <a:t>Anyone remember what a pre processing directive is?</a:t>
            </a:r>
          </a:p>
          <a:p>
            <a:pPr lvl="1">
              <a:lnSpc>
                <a:spcPct val="110000"/>
              </a:lnSpc>
              <a:spcBef>
                <a:spcPts val="0"/>
              </a:spcBef>
            </a:pPr>
            <a:r>
              <a:rPr lang="en-US" sz="2400" dirty="0"/>
              <a:t>Produces </a:t>
            </a:r>
            <a:r>
              <a:rPr lang="en-US" sz="2400" dirty="0" err="1"/>
              <a:t>hello.i</a:t>
            </a:r>
            <a:r>
              <a:rPr lang="en-US" sz="2400" dirty="0"/>
              <a:t> this is a text file</a:t>
            </a:r>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BDC9395C-C610-A94D-B2B8-E68C6C11BD11}"/>
              </a:ext>
            </a:extLst>
          </p:cNvPr>
          <p:cNvPicPr>
            <a:picLocks noChangeAspect="1"/>
          </p:cNvPicPr>
          <p:nvPr/>
        </p:nvPicPr>
        <p:blipFill rotWithShape="1">
          <a:blip r:embed="rId3"/>
          <a:srcRect r="70219"/>
          <a:stretch/>
        </p:blipFill>
        <p:spPr>
          <a:xfrm>
            <a:off x="4738193" y="1871352"/>
            <a:ext cx="2715613" cy="1903637"/>
          </a:xfrm>
          <a:prstGeom prst="rect">
            <a:avLst/>
          </a:prstGeom>
        </p:spPr>
      </p:pic>
    </p:spTree>
    <p:extLst>
      <p:ext uri="{BB962C8B-B14F-4D97-AF65-F5344CB8AC3E}">
        <p14:creationId xmlns:p14="http://schemas.microsoft.com/office/powerpoint/2010/main" val="22078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Compilation system – phase 2 compilation </a:t>
            </a:r>
          </a:p>
        </p:txBody>
      </p:sp>
      <p:pic>
        <p:nvPicPr>
          <p:cNvPr id="5" name="Picture 4">
            <a:extLst>
              <a:ext uri="{FF2B5EF4-FFF2-40B4-BE49-F238E27FC236}">
                <a16:creationId xmlns:a16="http://schemas.microsoft.com/office/drawing/2014/main" id="{BDC9395C-C610-A94D-B2B8-E68C6C11BD11}"/>
              </a:ext>
            </a:extLst>
          </p:cNvPr>
          <p:cNvPicPr>
            <a:picLocks noChangeAspect="1"/>
          </p:cNvPicPr>
          <p:nvPr/>
        </p:nvPicPr>
        <p:blipFill rotWithShape="1">
          <a:blip r:embed="rId3"/>
          <a:srcRect l="20549" r="50000"/>
          <a:stretch/>
        </p:blipFill>
        <p:spPr>
          <a:xfrm>
            <a:off x="4751641" y="1587357"/>
            <a:ext cx="2685535" cy="2044700"/>
          </a:xfrm>
          <a:prstGeom prst="rect">
            <a:avLst/>
          </a:prstGeom>
        </p:spPr>
      </p:pic>
      <p:sp>
        <p:nvSpPr>
          <p:cNvPr id="8" name="Content Placeholder 2">
            <a:extLst>
              <a:ext uri="{FF2B5EF4-FFF2-40B4-BE49-F238E27FC236}">
                <a16:creationId xmlns:a16="http://schemas.microsoft.com/office/drawing/2014/main" id="{95697687-2BAE-A04C-8628-B1343B7523A3}"/>
              </a:ext>
            </a:extLst>
          </p:cNvPr>
          <p:cNvSpPr>
            <a:spLocks noGrp="1"/>
          </p:cNvSpPr>
          <p:nvPr>
            <p:ph idx="1"/>
          </p:nvPr>
        </p:nvSpPr>
        <p:spPr>
          <a:xfrm>
            <a:off x="1141412" y="3207499"/>
            <a:ext cx="9905999" cy="3541714"/>
          </a:xfrm>
        </p:spPr>
        <p:txBody>
          <a:bodyPr>
            <a:normAutofit/>
          </a:bodyPr>
          <a:lstStyle/>
          <a:p>
            <a:pPr>
              <a:lnSpc>
                <a:spcPct val="110000"/>
              </a:lnSpc>
              <a:spcBef>
                <a:spcPts val="0"/>
              </a:spcBef>
            </a:pPr>
            <a:r>
              <a:rPr lang="en-US" dirty="0"/>
              <a:t>Compilation (cc1) phase</a:t>
            </a:r>
          </a:p>
          <a:p>
            <a:pPr lvl="1">
              <a:lnSpc>
                <a:spcPct val="110000"/>
              </a:lnSpc>
              <a:spcBef>
                <a:spcPts val="0"/>
              </a:spcBef>
            </a:pPr>
            <a:r>
              <a:rPr lang="en-US" sz="2400" dirty="0"/>
              <a:t>Translates the text (</a:t>
            </a:r>
            <a:r>
              <a:rPr lang="en-US" sz="2400" dirty="0" err="1"/>
              <a:t>hello.i</a:t>
            </a:r>
            <a:r>
              <a:rPr lang="en-US" sz="2400" dirty="0"/>
              <a:t>) file into an assembly-language program</a:t>
            </a:r>
          </a:p>
          <a:p>
            <a:pPr lvl="1">
              <a:lnSpc>
                <a:spcPct val="110000"/>
              </a:lnSpc>
              <a:spcBef>
                <a:spcPts val="0"/>
              </a:spcBef>
            </a:pPr>
            <a:r>
              <a:rPr lang="en-US" sz="2400" dirty="0"/>
              <a:t>Produces a </a:t>
            </a:r>
            <a:r>
              <a:rPr lang="en-US" sz="2400" dirty="0" err="1"/>
              <a:t>hello.s</a:t>
            </a:r>
            <a:r>
              <a:rPr lang="en-US" sz="2400" dirty="0"/>
              <a:t> file</a:t>
            </a:r>
          </a:p>
          <a:p>
            <a:pPr lvl="1">
              <a:lnSpc>
                <a:spcPct val="110000"/>
              </a:lnSpc>
              <a:spcBef>
                <a:spcPts val="0"/>
              </a:spcBef>
            </a:pPr>
            <a:r>
              <a:rPr lang="en-US" sz="2400" dirty="0"/>
              <a:t>Each line of the assembly defines one low-level machine-language instruction in textual form</a:t>
            </a:r>
          </a:p>
          <a:p>
            <a:pPr lvl="1">
              <a:lnSpc>
                <a:spcPct val="110000"/>
              </a:lnSpc>
              <a:spcBef>
                <a:spcPts val="0"/>
              </a:spcBef>
            </a:pPr>
            <a:r>
              <a:rPr lang="en-US" sz="2400" dirty="0"/>
              <a:t>Assembly produces a common output for different compilers  for different high-level languages (C and Fortran produce output in the same assembly language) </a:t>
            </a:r>
          </a:p>
          <a:p>
            <a:pPr marL="457200" lvl="1" indent="0">
              <a:lnSpc>
                <a:spcPct val="110000"/>
              </a:lnSpc>
              <a:spcBef>
                <a:spcPts val="0"/>
              </a:spcBef>
              <a:buNone/>
            </a:pPr>
            <a:endParaRPr lang="en-US" sz="2400" dirty="0"/>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spTree>
    <p:extLst>
      <p:ext uri="{BB962C8B-B14F-4D97-AF65-F5344CB8AC3E}">
        <p14:creationId xmlns:p14="http://schemas.microsoft.com/office/powerpoint/2010/main" val="190638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Compilation system – Phase 3 Assembly </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3780889"/>
            <a:ext cx="9905999" cy="2455523"/>
          </a:xfrm>
        </p:spPr>
        <p:txBody>
          <a:bodyPr>
            <a:normAutofit/>
          </a:bodyPr>
          <a:lstStyle/>
          <a:p>
            <a:pPr>
              <a:lnSpc>
                <a:spcPct val="110000"/>
              </a:lnSpc>
              <a:spcBef>
                <a:spcPts val="0"/>
              </a:spcBef>
            </a:pPr>
            <a:endParaRPr lang="en-US" dirty="0"/>
          </a:p>
          <a:p>
            <a:pPr>
              <a:lnSpc>
                <a:spcPct val="110000"/>
              </a:lnSpc>
              <a:spcBef>
                <a:spcPts val="0"/>
              </a:spcBef>
            </a:pPr>
            <a:r>
              <a:rPr lang="en-US" dirty="0"/>
              <a:t>Assembly (as) Phase</a:t>
            </a:r>
          </a:p>
          <a:p>
            <a:pPr lvl="1">
              <a:lnSpc>
                <a:spcPct val="110000"/>
              </a:lnSpc>
              <a:spcBef>
                <a:spcPts val="0"/>
              </a:spcBef>
            </a:pPr>
            <a:r>
              <a:rPr lang="en-US" dirty="0"/>
              <a:t>An assembler translates the assembly code (.s) into machine language instructions</a:t>
            </a:r>
          </a:p>
          <a:p>
            <a:pPr lvl="1">
              <a:lnSpc>
                <a:spcPct val="110000"/>
              </a:lnSpc>
              <a:spcBef>
                <a:spcPts val="0"/>
              </a:spcBef>
            </a:pPr>
            <a:r>
              <a:rPr lang="en-US" dirty="0"/>
              <a:t>Then packages the instructions in a form known as a relocatable object program</a:t>
            </a:r>
          </a:p>
          <a:p>
            <a:pPr lvl="1">
              <a:lnSpc>
                <a:spcPct val="110000"/>
              </a:lnSpc>
              <a:spcBef>
                <a:spcPts val="0"/>
              </a:spcBef>
            </a:pPr>
            <a:r>
              <a:rPr lang="en-US" dirty="0"/>
              <a:t>Stores the result in the object file in a (.o) file</a:t>
            </a:r>
          </a:p>
          <a:p>
            <a:pPr lvl="1">
              <a:lnSpc>
                <a:spcPct val="110000"/>
              </a:lnSpc>
              <a:spcBef>
                <a:spcPts val="0"/>
              </a:spcBef>
            </a:pPr>
            <a:r>
              <a:rPr lang="en-US" dirty="0"/>
              <a:t>Object files appear to be gibberish if opened</a:t>
            </a:r>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BDC9395C-C610-A94D-B2B8-E68C6C11BD11}"/>
              </a:ext>
            </a:extLst>
          </p:cNvPr>
          <p:cNvPicPr>
            <a:picLocks noChangeAspect="1"/>
          </p:cNvPicPr>
          <p:nvPr/>
        </p:nvPicPr>
        <p:blipFill rotWithShape="1">
          <a:blip r:embed="rId3"/>
          <a:srcRect l="40080" r="29972"/>
          <a:stretch/>
        </p:blipFill>
        <p:spPr>
          <a:xfrm>
            <a:off x="4728989" y="1587357"/>
            <a:ext cx="2730843" cy="2044700"/>
          </a:xfrm>
          <a:prstGeom prst="rect">
            <a:avLst/>
          </a:prstGeom>
        </p:spPr>
      </p:pic>
    </p:spTree>
    <p:extLst>
      <p:ext uri="{BB962C8B-B14F-4D97-AF65-F5344CB8AC3E}">
        <p14:creationId xmlns:p14="http://schemas.microsoft.com/office/powerpoint/2010/main" val="148787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1523-8D58-554B-AB16-EA42ED563F21}"/>
              </a:ext>
            </a:extLst>
          </p:cNvPr>
          <p:cNvSpPr>
            <a:spLocks noGrp="1"/>
          </p:cNvSpPr>
          <p:nvPr>
            <p:ph type="title"/>
          </p:nvPr>
        </p:nvSpPr>
        <p:spPr>
          <a:xfrm>
            <a:off x="1141413" y="108787"/>
            <a:ext cx="9905998" cy="1478570"/>
          </a:xfrm>
        </p:spPr>
        <p:txBody>
          <a:bodyPr/>
          <a:lstStyle/>
          <a:p>
            <a:pPr algn="ctr"/>
            <a:r>
              <a:rPr lang="en-US" dirty="0"/>
              <a:t>Compilation System – Phase 4 Linker</a:t>
            </a:r>
          </a:p>
        </p:txBody>
      </p:sp>
      <p:sp>
        <p:nvSpPr>
          <p:cNvPr id="3" name="Content Placeholder 2">
            <a:extLst>
              <a:ext uri="{FF2B5EF4-FFF2-40B4-BE49-F238E27FC236}">
                <a16:creationId xmlns:a16="http://schemas.microsoft.com/office/drawing/2014/main" id="{7ED4B5C9-7851-C741-8353-51D72A10ECC9}"/>
              </a:ext>
            </a:extLst>
          </p:cNvPr>
          <p:cNvSpPr>
            <a:spLocks noGrp="1"/>
          </p:cNvSpPr>
          <p:nvPr>
            <p:ph idx="1"/>
          </p:nvPr>
        </p:nvSpPr>
        <p:spPr>
          <a:xfrm>
            <a:off x="1141412" y="3780889"/>
            <a:ext cx="9905999" cy="2455523"/>
          </a:xfrm>
        </p:spPr>
        <p:txBody>
          <a:bodyPr>
            <a:normAutofit/>
          </a:bodyPr>
          <a:lstStyle/>
          <a:p>
            <a:pPr>
              <a:lnSpc>
                <a:spcPct val="110000"/>
              </a:lnSpc>
              <a:spcBef>
                <a:spcPts val="0"/>
              </a:spcBef>
            </a:pPr>
            <a:r>
              <a:rPr lang="en-US" dirty="0"/>
              <a:t>Linker (</a:t>
            </a:r>
            <a:r>
              <a:rPr lang="en-US" dirty="0" err="1"/>
              <a:t>ld</a:t>
            </a:r>
            <a:r>
              <a:rPr lang="en-US" dirty="0"/>
              <a:t>) Phase</a:t>
            </a:r>
          </a:p>
          <a:p>
            <a:pPr lvl="1">
              <a:lnSpc>
                <a:spcPct val="110000"/>
              </a:lnSpc>
              <a:spcBef>
                <a:spcPts val="0"/>
              </a:spcBef>
            </a:pPr>
            <a:r>
              <a:rPr lang="en-US" dirty="0"/>
              <a:t>When you call external functions (</a:t>
            </a:r>
            <a:r>
              <a:rPr lang="en-US" dirty="0" err="1"/>
              <a:t>printf</a:t>
            </a:r>
            <a:r>
              <a:rPr lang="en-US" dirty="0"/>
              <a:t>) in your program, these functions have object files that need to be merged with your program.  This is what the linker does.</a:t>
            </a:r>
          </a:p>
          <a:p>
            <a:pPr lvl="1">
              <a:lnSpc>
                <a:spcPct val="110000"/>
              </a:lnSpc>
              <a:spcBef>
                <a:spcPts val="0"/>
              </a:spcBef>
            </a:pPr>
            <a:r>
              <a:rPr lang="en-US" dirty="0"/>
              <a:t>This phase produces the actually executable file</a:t>
            </a:r>
          </a:p>
          <a:p>
            <a:pPr lvl="1">
              <a:lnSpc>
                <a:spcPct val="110000"/>
              </a:lnSpc>
              <a:spcBef>
                <a:spcPts val="0"/>
              </a:spcBef>
            </a:pPr>
            <a:r>
              <a:rPr lang="en-US" dirty="0"/>
              <a:t>IMHO, errors produced from this section of the compile process is the most irritating errors to debug (other than </a:t>
            </a:r>
            <a:r>
              <a:rPr lang="en-US" dirty="0" err="1"/>
              <a:t>segfaults</a:t>
            </a:r>
            <a:r>
              <a:rPr lang="en-US" dirty="0"/>
              <a:t>)</a:t>
            </a:r>
          </a:p>
          <a:p>
            <a:pPr marL="0" indent="0">
              <a:lnSpc>
                <a:spcPct val="110000"/>
              </a:lnSpc>
              <a:spcBef>
                <a:spcPts val="0"/>
              </a:spcBef>
              <a:buNone/>
            </a:pPr>
            <a:endParaRPr lang="en-US" dirty="0"/>
          </a:p>
          <a:p>
            <a:pPr marL="0" indent="0">
              <a:lnSpc>
                <a:spcPct val="110000"/>
              </a:lnSpc>
              <a:spcBef>
                <a:spcPts val="0"/>
              </a:spcBef>
              <a:buNone/>
            </a:pPr>
            <a:endParaRPr lang="en-US" dirty="0"/>
          </a:p>
          <a:p>
            <a:pPr marL="0" indent="0">
              <a:lnSpc>
                <a:spcPct val="110000"/>
              </a:lnSpc>
              <a:spcBef>
                <a:spcPts val="0"/>
              </a:spcBef>
              <a:buNone/>
            </a:pPr>
            <a:endParaRPr lang="en-US" dirty="0"/>
          </a:p>
        </p:txBody>
      </p:sp>
      <p:pic>
        <p:nvPicPr>
          <p:cNvPr id="5" name="Picture 4">
            <a:extLst>
              <a:ext uri="{FF2B5EF4-FFF2-40B4-BE49-F238E27FC236}">
                <a16:creationId xmlns:a16="http://schemas.microsoft.com/office/drawing/2014/main" id="{BDC9395C-C610-A94D-B2B8-E68C6C11BD11}"/>
              </a:ext>
            </a:extLst>
          </p:cNvPr>
          <p:cNvPicPr>
            <a:picLocks noChangeAspect="1"/>
          </p:cNvPicPr>
          <p:nvPr/>
        </p:nvPicPr>
        <p:blipFill rotWithShape="1">
          <a:blip r:embed="rId3"/>
          <a:srcRect l="60284" r="8152"/>
          <a:stretch/>
        </p:blipFill>
        <p:spPr>
          <a:xfrm>
            <a:off x="4654849" y="1587357"/>
            <a:ext cx="2879124" cy="2044700"/>
          </a:xfrm>
          <a:prstGeom prst="rect">
            <a:avLst/>
          </a:prstGeom>
        </p:spPr>
      </p:pic>
    </p:spTree>
    <p:extLst>
      <p:ext uri="{BB962C8B-B14F-4D97-AF65-F5344CB8AC3E}">
        <p14:creationId xmlns:p14="http://schemas.microsoft.com/office/powerpoint/2010/main" val="2419900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{D385D3F1-35E5-ED4E-A227-D75883D44F67}tf10001122</Template>
  <TotalTime>2349</TotalTime>
  <Words>2062</Words>
  <Application>Microsoft Macintosh PowerPoint</Application>
  <PresentationFormat>Widescreen</PresentationFormat>
  <Paragraphs>395</Paragraphs>
  <Slides>30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Tw Cen MT</vt:lpstr>
      <vt:lpstr>Circuit</vt:lpstr>
      <vt:lpstr>Chapter 1</vt:lpstr>
      <vt:lpstr>Information is Bits + context</vt:lpstr>
      <vt:lpstr>HelloWorld.c in ascii</vt:lpstr>
      <vt:lpstr>1.1 Information is Bits + context</vt:lpstr>
      <vt:lpstr>1.2 Programs are translated by other programs into different forms</vt:lpstr>
      <vt:lpstr>Compilation system – phase 1 pre-processing</vt:lpstr>
      <vt:lpstr>Compilation system – phase 2 compilation </vt:lpstr>
      <vt:lpstr>Compilation system – Phase 3 Assembly </vt:lpstr>
      <vt:lpstr>Compilation System – Phase 4 Linker</vt:lpstr>
      <vt:lpstr>1.3 It pays to Understand how compilation systems work</vt:lpstr>
      <vt:lpstr>1.3 It pays to Understand how compilation systems work</vt:lpstr>
      <vt:lpstr>1.4 Processors Read and Interpret instructions stored in MEMORY</vt:lpstr>
      <vt:lpstr>1.4.1 Hardware Organization of a system</vt:lpstr>
      <vt:lpstr>system Buses</vt:lpstr>
      <vt:lpstr>System I/O devices</vt:lpstr>
      <vt:lpstr>System Main memory</vt:lpstr>
      <vt:lpstr>System processor</vt:lpstr>
      <vt:lpstr>System processors</vt:lpstr>
      <vt:lpstr>Running the hello world progRam</vt:lpstr>
      <vt:lpstr>Running the hello world progRam</vt:lpstr>
      <vt:lpstr>Running the hello world progRam</vt:lpstr>
      <vt:lpstr>1.5 Caches Matter</vt:lpstr>
      <vt:lpstr>1.6 Storage Devices from a Hierarchy</vt:lpstr>
      <vt:lpstr>1.7 The operating system manages the hardware</vt:lpstr>
      <vt:lpstr>1.7 The operating system manages the hardware</vt:lpstr>
      <vt:lpstr>Processes</vt:lpstr>
      <vt:lpstr>Processes</vt:lpstr>
      <vt:lpstr>Threads</vt:lpstr>
      <vt:lpstr>Virtual Memory</vt:lpstr>
      <vt:lpstr>Virtual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Yvon Hall Feaster</dc:creator>
  <cp:lastModifiedBy>Yvon Hall Feaster</cp:lastModifiedBy>
  <cp:revision>53</cp:revision>
  <cp:lastPrinted>2020-01-10T12:08:19Z</cp:lastPrinted>
  <dcterms:created xsi:type="dcterms:W3CDTF">2020-01-08T19:50:58Z</dcterms:created>
  <dcterms:modified xsi:type="dcterms:W3CDTF">2020-01-10T12:55:31Z</dcterms:modified>
</cp:coreProperties>
</file>