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2" r:id="rId6"/>
    <p:sldId id="264" r:id="rId7"/>
    <p:sldId id="266" r:id="rId8"/>
    <p:sldId id="259" r:id="rId9"/>
    <p:sldId id="265" r:id="rId10"/>
    <p:sldId id="260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/>
    <p:restoredTop sz="94712"/>
  </p:normalViewPr>
  <p:slideViewPr>
    <p:cSldViewPr snapToGrid="0" snapToObjects="1">
      <p:cViewPr varScale="1">
        <p:scale>
          <a:sx n="115" d="100"/>
          <a:sy n="115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24E0F-F1F0-9E47-B972-4F58B088F89C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ED6D-D5C7-3E4D-87A2-D1E14431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BED6D-D5C7-3E4D-87A2-D1E14431F5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37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BED6D-D5C7-3E4D-87A2-D1E14431F5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25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BED6D-D5C7-3E4D-87A2-D1E14431F5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55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BED6D-D5C7-3E4D-87A2-D1E14431F5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60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BED6D-D5C7-3E4D-87A2-D1E14431F5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8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4184B5D-35A2-E443-B941-093157E55B06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2BFF9AE-0017-6949-BB63-2EDBCEDA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4B5D-35A2-E443-B941-093157E55B06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F9AE-0017-6949-BB63-2EDBCEDA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4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4B5D-35A2-E443-B941-093157E55B06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F9AE-0017-6949-BB63-2EDBCEDA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7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4B5D-35A2-E443-B941-093157E55B06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F9AE-0017-6949-BB63-2EDBCEDA4E0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2935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4B5D-35A2-E443-B941-093157E55B06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F9AE-0017-6949-BB63-2EDBCEDA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41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4B5D-35A2-E443-B941-093157E55B06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F9AE-0017-6949-BB63-2EDBCEDA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73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4B5D-35A2-E443-B941-093157E55B06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F9AE-0017-6949-BB63-2EDBCEDA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02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4B5D-35A2-E443-B941-093157E55B06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F9AE-0017-6949-BB63-2EDBCEDA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93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4B5D-35A2-E443-B941-093157E55B06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F9AE-0017-6949-BB63-2EDBCEDA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8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4B5D-35A2-E443-B941-093157E55B06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F9AE-0017-6949-BB63-2EDBCEDA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2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4B5D-35A2-E443-B941-093157E55B06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F9AE-0017-6949-BB63-2EDBCEDA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4B5D-35A2-E443-B941-093157E55B06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F9AE-0017-6949-BB63-2EDBCEDA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5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4B5D-35A2-E443-B941-093157E55B06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F9AE-0017-6949-BB63-2EDBCEDA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6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4B5D-35A2-E443-B941-093157E55B06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F9AE-0017-6949-BB63-2EDBCEDA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4B5D-35A2-E443-B941-093157E55B06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F9AE-0017-6949-BB63-2EDBCEDA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7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4B5D-35A2-E443-B941-093157E55B06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F9AE-0017-6949-BB63-2EDBCEDA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8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4B5D-35A2-E443-B941-093157E55B06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F9AE-0017-6949-BB63-2EDBCEDA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6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84B5D-35A2-E443-B941-093157E55B06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FF9AE-0017-6949-BB63-2EDBCEDA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7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ison_of_programming_languages_(basic_instructions)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6CF53-27EF-5F4A-B8B9-3206197061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1DCC9-444F-924B-B7CA-0006CED1F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Representing and Manipulating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88444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1523-8D58-554B-AB16-EA42ED56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78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Practice Problem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B5C9-7851-C741-8353-51D72A10E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7357"/>
            <a:ext cx="9905999" cy="464905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FYI a number that begins with 0x or 0X is a hexadecimal (base 16) number (hex)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Converting between hexadecimal and binary is pretty straight forward.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Perform the following number conversion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AutoNum type="alphaUcPeriod"/>
            </a:pPr>
            <a:r>
              <a:rPr lang="en-US" dirty="0"/>
              <a:t>0x39A7F8 to binary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AutoNum type="alphaUcPeriod"/>
            </a:pPr>
            <a:r>
              <a:rPr lang="en-US" dirty="0"/>
              <a:t>Binary 1100100101111011 to hex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AutoNum type="alphaUcPeriod"/>
            </a:pPr>
            <a:r>
              <a:rPr lang="en-US" dirty="0"/>
              <a:t>0xD5E4C to binary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AutoNum type="alphaUcPeriod"/>
            </a:pPr>
            <a:r>
              <a:rPr lang="en-US" dirty="0"/>
              <a:t>Binary 1001101110011110110101 to hex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2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1523-8D58-554B-AB16-EA42ED56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78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Practice Problem 2.2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B5C9-7851-C741-8353-51D72A10E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7357"/>
            <a:ext cx="9905999" cy="464905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When a value </a:t>
            </a:r>
            <a:r>
              <a:rPr lang="en-US" b="1" dirty="0"/>
              <a:t>x</a:t>
            </a:r>
            <a:r>
              <a:rPr lang="en-US" dirty="0"/>
              <a:t> is a power of 2, </a:t>
            </a:r>
            <a:r>
              <a:rPr lang="en-US" b="1" dirty="0"/>
              <a:t>x = 2</a:t>
            </a:r>
            <a:r>
              <a:rPr lang="en-US" b="1" baseline="30000" dirty="0"/>
              <a:t>n</a:t>
            </a:r>
            <a:r>
              <a:rPr lang="en-US" b="1" dirty="0"/>
              <a:t> </a:t>
            </a:r>
            <a:r>
              <a:rPr lang="en-US" dirty="0"/>
              <a:t>for some nonnegative integer </a:t>
            </a:r>
            <a:r>
              <a:rPr lang="en-US" b="1" dirty="0"/>
              <a:t>n, </a:t>
            </a:r>
            <a:r>
              <a:rPr lang="en-US" dirty="0"/>
              <a:t>we can write the </a:t>
            </a:r>
            <a:r>
              <a:rPr lang="en-US" b="1" dirty="0"/>
              <a:t>x</a:t>
            </a:r>
            <a:r>
              <a:rPr lang="en-US" dirty="0"/>
              <a:t> in hexadecimal form by remembering that the binary representation of </a:t>
            </a:r>
            <a:r>
              <a:rPr lang="en-US" b="1" dirty="0"/>
              <a:t>x</a:t>
            </a:r>
            <a:r>
              <a:rPr lang="en-US" dirty="0"/>
              <a:t> is simply 1 followed by </a:t>
            </a:r>
            <a:r>
              <a:rPr lang="en-US" b="1" dirty="0"/>
              <a:t>n</a:t>
            </a:r>
            <a:r>
              <a:rPr lang="en-US" dirty="0"/>
              <a:t> zeros.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Ex. x = 64 = 2</a:t>
            </a:r>
            <a:r>
              <a:rPr lang="en-US" baseline="30000" dirty="0"/>
              <a:t>6</a:t>
            </a:r>
            <a:r>
              <a:rPr lang="en-US" dirty="0"/>
              <a:t> = 1000000 = 100 | 0000 = 0x40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			     4      0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We could also look at this as 6  is the subscript so 6/4 =  1 with  a remainder of 2 – for every group of 4 in decimal it represents one 0 in hex the remainder represents the extra 0’s with a 1 in front so we have a 1 and 2 zeros 100 = 4 plus 4 extra 0’s = a single 0 = 0x40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/>
              <a:t>Now </a:t>
            </a:r>
            <a:r>
              <a:rPr lang="en-US" dirty="0"/>
              <a:t>complete the practice problem 2.2 on the handout. </a:t>
            </a:r>
          </a:p>
        </p:txBody>
      </p:sp>
    </p:spTree>
    <p:extLst>
      <p:ext uri="{BB962C8B-B14F-4D97-AF65-F5344CB8AC3E}">
        <p14:creationId xmlns:p14="http://schemas.microsoft.com/office/powerpoint/2010/main" val="364569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1523-8D58-554B-AB16-EA42ED56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78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Practice Problem 2.3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B5C9-7851-C741-8353-51D72A10E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7357"/>
            <a:ext cx="9905999" cy="4649056"/>
          </a:xfrm>
        </p:spPr>
        <p:txBody>
          <a:bodyPr>
            <a:normAutofit/>
          </a:bodyPr>
          <a:lstStyle/>
          <a:p>
            <a:r>
              <a:rPr lang="en-US" dirty="0"/>
              <a:t>A single byte can be represented by 2 hexadecimal digits. Fill in the missing entries in the following table, giving the decimal, binary, and hexadecimal values of different byte patters.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E34C29-1116-F445-9E8C-40C7FAE95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670998"/>
              </p:ext>
            </p:extLst>
          </p:nvPr>
        </p:nvGraphicFramePr>
        <p:xfrm>
          <a:off x="1141412" y="3288821"/>
          <a:ext cx="7921627" cy="2313684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639977">
                  <a:extLst>
                    <a:ext uri="{9D8B030D-6E8A-4147-A177-3AD203B41FA5}">
                      <a16:colId xmlns:a16="http://schemas.microsoft.com/office/drawing/2014/main" val="1914593017"/>
                    </a:ext>
                  </a:extLst>
                </a:gridCol>
                <a:gridCol w="2640825">
                  <a:extLst>
                    <a:ext uri="{9D8B030D-6E8A-4147-A177-3AD203B41FA5}">
                      <a16:colId xmlns:a16="http://schemas.microsoft.com/office/drawing/2014/main" val="1048653679"/>
                    </a:ext>
                  </a:extLst>
                </a:gridCol>
                <a:gridCol w="2640825">
                  <a:extLst>
                    <a:ext uri="{9D8B030D-6E8A-4147-A177-3AD203B41FA5}">
                      <a16:colId xmlns:a16="http://schemas.microsoft.com/office/drawing/2014/main" val="912696462"/>
                    </a:ext>
                  </a:extLst>
                </a:gridCol>
              </a:tblGrid>
              <a:tr h="3042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Decimal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Binary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Hexadecimal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0632955"/>
                  </a:ext>
                </a:extLst>
              </a:tr>
              <a:tr h="2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0000 0000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0x00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980293"/>
                  </a:ext>
                </a:extLst>
              </a:tr>
              <a:tr h="2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167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1927907"/>
                  </a:ext>
                </a:extLst>
              </a:tr>
              <a:tr h="2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4975926"/>
                  </a:ext>
                </a:extLst>
              </a:tr>
              <a:tr h="2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3477178"/>
                  </a:ext>
                </a:extLst>
              </a:tr>
              <a:tr h="2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0011 0111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7044832"/>
                  </a:ext>
                </a:extLst>
              </a:tr>
              <a:tr h="2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1000 1000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946962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1111 0011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9484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68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1523-8D58-554B-AB16-EA42ED56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78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Practice Problem 2.4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B5C9-7851-C741-8353-51D72A10E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7357"/>
            <a:ext cx="9905999" cy="4649056"/>
          </a:xfrm>
        </p:spPr>
        <p:txBody>
          <a:bodyPr>
            <a:normAutofit/>
          </a:bodyPr>
          <a:lstStyle/>
          <a:p>
            <a:r>
              <a:rPr lang="en-US" dirty="0"/>
              <a:t>Without converting the numbers to decimal or binary, try to solve the problems listed on the handout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6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1523-8D58-554B-AB16-EA42ED56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78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Representing and manipulating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B5C9-7851-C741-8353-51D72A10E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7357"/>
            <a:ext cx="9905999" cy="464905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We will cover the following: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Information storage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Integer representations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Integer Arithmetic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Floating point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C++ is built upon C, using the exact same numeric representations and operations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Java on the other hand has a different standard for representing numbers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hlinkClick r:id="rId2"/>
              </a:rPr>
              <a:t>https://en.wikipedia.org/wiki/Comparison_of_programming_languages_(basic_instructions)</a:t>
            </a: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8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1523-8D58-554B-AB16-EA42ED56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78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2.1 Information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B5C9-7851-C741-8353-51D72A10E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7357"/>
            <a:ext cx="9905999" cy="464905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Most computers use blocks of bit (8 bits = 1 byte) as the smallest addressable unit of memory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Virtual address space discussed earlier is basically a larger array of bytes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Every byte of memory in this array (virtual address space) has an address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Although our C programs and compilers distinguishes the different data types, the actual machine level program has no knowledge of data types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Everything is simply a block of bytes and the program itself is a sequence of bytes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8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1523-8D58-554B-AB16-EA42ED56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78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Decimal to binary and vice versa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B5C9-7851-C741-8353-51D72A10E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7357"/>
            <a:ext cx="9905999" cy="464905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Before we go on let’s take a quick look at how to convert a decimal to binary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We are going to to this using 2 methods – this may be a little elementary but bare with me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Decimal to binary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Grouping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Division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Binary to Decimal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These same steps can be used with any base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1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1523-8D58-554B-AB16-EA42ED56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78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Decimal to binary and vice versa -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B5C9-7851-C741-8353-51D72A10E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7357"/>
            <a:ext cx="9905999" cy="464905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Consider 13 elements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7CF95D-6A46-634A-8EA8-55D85B2AEEF5}"/>
              </a:ext>
            </a:extLst>
          </p:cNvPr>
          <p:cNvGrpSpPr/>
          <p:nvPr/>
        </p:nvGrpSpPr>
        <p:grpSpPr>
          <a:xfrm>
            <a:off x="2093911" y="2345473"/>
            <a:ext cx="8001000" cy="4031397"/>
            <a:chOff x="838200" y="2590800"/>
            <a:chExt cx="8001000" cy="403139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40BBDF4-02EF-8845-83AA-306E6A1361D8}"/>
                </a:ext>
              </a:extLst>
            </p:cNvPr>
            <p:cNvSpPr/>
            <p:nvPr/>
          </p:nvSpPr>
          <p:spPr>
            <a:xfrm>
              <a:off x="838200" y="25908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E8BFBB-A60A-764E-82AE-85A1D9CD3395}"/>
                </a:ext>
              </a:extLst>
            </p:cNvPr>
            <p:cNvSpPr/>
            <p:nvPr/>
          </p:nvSpPr>
          <p:spPr>
            <a:xfrm>
              <a:off x="1447800" y="25908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3D0CC8-C1F7-E548-B166-C4383B617660}"/>
                </a:ext>
              </a:extLst>
            </p:cNvPr>
            <p:cNvSpPr/>
            <p:nvPr/>
          </p:nvSpPr>
          <p:spPr>
            <a:xfrm>
              <a:off x="2057400" y="25908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67DF68-772C-4B47-A477-AA40F791D5FF}"/>
                </a:ext>
              </a:extLst>
            </p:cNvPr>
            <p:cNvSpPr/>
            <p:nvPr/>
          </p:nvSpPr>
          <p:spPr>
            <a:xfrm>
              <a:off x="2743200" y="25908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E3172-EB94-C74C-9FE9-864E1E31BF8D}"/>
                </a:ext>
              </a:extLst>
            </p:cNvPr>
            <p:cNvSpPr/>
            <p:nvPr/>
          </p:nvSpPr>
          <p:spPr>
            <a:xfrm>
              <a:off x="3352800" y="25908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DCA7A3-9DC6-A44F-A722-A0DEB76A1FDA}"/>
                </a:ext>
              </a:extLst>
            </p:cNvPr>
            <p:cNvSpPr/>
            <p:nvPr/>
          </p:nvSpPr>
          <p:spPr>
            <a:xfrm>
              <a:off x="3962400" y="25908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E9D41A-166D-2B4A-9DCC-BF00A4589B10}"/>
                </a:ext>
              </a:extLst>
            </p:cNvPr>
            <p:cNvSpPr/>
            <p:nvPr/>
          </p:nvSpPr>
          <p:spPr>
            <a:xfrm>
              <a:off x="4572000" y="25908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2E5427-943E-104D-8D25-50239D85EE1A}"/>
                </a:ext>
              </a:extLst>
            </p:cNvPr>
            <p:cNvSpPr/>
            <p:nvPr/>
          </p:nvSpPr>
          <p:spPr>
            <a:xfrm>
              <a:off x="5181600" y="25908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FE300A-2144-2746-A230-A189136214B2}"/>
                </a:ext>
              </a:extLst>
            </p:cNvPr>
            <p:cNvSpPr/>
            <p:nvPr/>
          </p:nvSpPr>
          <p:spPr>
            <a:xfrm>
              <a:off x="5791200" y="25908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B28D6E2-81C7-3E48-AEAF-AE80D22ED222}"/>
                </a:ext>
              </a:extLst>
            </p:cNvPr>
            <p:cNvSpPr/>
            <p:nvPr/>
          </p:nvSpPr>
          <p:spPr>
            <a:xfrm>
              <a:off x="6400800" y="25908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4C3534-6693-B04B-A9D8-18F14A272593}"/>
                </a:ext>
              </a:extLst>
            </p:cNvPr>
            <p:cNvSpPr/>
            <p:nvPr/>
          </p:nvSpPr>
          <p:spPr>
            <a:xfrm>
              <a:off x="7010400" y="25908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C3989E8-4775-DE41-8AEF-CFBB4D921043}"/>
                </a:ext>
              </a:extLst>
            </p:cNvPr>
            <p:cNvSpPr/>
            <p:nvPr/>
          </p:nvSpPr>
          <p:spPr>
            <a:xfrm>
              <a:off x="7696200" y="25908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7E8679-9201-A24A-B0CB-81802CB69D29}"/>
                </a:ext>
              </a:extLst>
            </p:cNvPr>
            <p:cNvSpPr/>
            <p:nvPr/>
          </p:nvSpPr>
          <p:spPr>
            <a:xfrm>
              <a:off x="8305800" y="25908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58D1E84-5B36-6247-8967-ED9D0A183B2D}"/>
                </a:ext>
              </a:extLst>
            </p:cNvPr>
            <p:cNvGrpSpPr/>
            <p:nvPr/>
          </p:nvGrpSpPr>
          <p:grpSpPr>
            <a:xfrm>
              <a:off x="990600" y="3124200"/>
              <a:ext cx="762794" cy="674132"/>
              <a:chOff x="990600" y="3124200"/>
              <a:chExt cx="762794" cy="674132"/>
            </a:xfrm>
          </p:grpSpPr>
          <p:cxnSp>
            <p:nvCxnSpPr>
              <p:cNvPr id="66" name="Elbow Connector 65">
                <a:extLst>
                  <a:ext uri="{FF2B5EF4-FFF2-40B4-BE49-F238E27FC236}">
                    <a16:creationId xmlns:a16="http://schemas.microsoft.com/office/drawing/2014/main" id="{69D69C58-2A2C-A941-99B9-EC17D32057C1}"/>
                  </a:ext>
                </a:extLst>
              </p:cNvPr>
              <p:cNvCxnSpPr/>
              <p:nvPr/>
            </p:nvCxnSpPr>
            <p:spPr>
              <a:xfrm rot="5400000">
                <a:off x="838994" y="3276600"/>
                <a:ext cx="304006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66">
                <a:extLst>
                  <a:ext uri="{FF2B5EF4-FFF2-40B4-BE49-F238E27FC236}">
                    <a16:creationId xmlns:a16="http://schemas.microsoft.com/office/drawing/2014/main" id="{447585F0-8226-2741-B784-FABB873449C9}"/>
                  </a:ext>
                </a:extLst>
              </p:cNvPr>
              <p:cNvCxnSpPr/>
              <p:nvPr/>
            </p:nvCxnSpPr>
            <p:spPr>
              <a:xfrm flipV="1">
                <a:off x="990600" y="3352800"/>
                <a:ext cx="762000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67">
                <a:extLst>
                  <a:ext uri="{FF2B5EF4-FFF2-40B4-BE49-F238E27FC236}">
                    <a16:creationId xmlns:a16="http://schemas.microsoft.com/office/drawing/2014/main" id="{C9426226-B6D3-0147-8821-4CACFF78B28E}"/>
                  </a:ext>
                </a:extLst>
              </p:cNvPr>
              <p:cNvCxnSpPr/>
              <p:nvPr/>
            </p:nvCxnSpPr>
            <p:spPr>
              <a:xfrm rot="5400000">
                <a:off x="1600994" y="3275806"/>
                <a:ext cx="304006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1077086-8DC5-1540-AF53-2DED69BA5879}"/>
                  </a:ext>
                </a:extLst>
              </p:cNvPr>
              <p:cNvSpPr txBox="1"/>
              <p:nvPr/>
            </p:nvSpPr>
            <p:spPr>
              <a:xfrm>
                <a:off x="1143000" y="3429000"/>
                <a:ext cx="446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F7D404E-ED8E-C542-84B5-6DE18DC60378}"/>
                </a:ext>
              </a:extLst>
            </p:cNvPr>
            <p:cNvGrpSpPr/>
            <p:nvPr/>
          </p:nvGrpSpPr>
          <p:grpSpPr>
            <a:xfrm>
              <a:off x="2362200" y="3124200"/>
              <a:ext cx="762794" cy="674132"/>
              <a:chOff x="990600" y="3124200"/>
              <a:chExt cx="762794" cy="674132"/>
            </a:xfrm>
          </p:grpSpPr>
          <p:cxnSp>
            <p:nvCxnSpPr>
              <p:cNvPr id="62" name="Elbow Connector 61">
                <a:extLst>
                  <a:ext uri="{FF2B5EF4-FFF2-40B4-BE49-F238E27FC236}">
                    <a16:creationId xmlns:a16="http://schemas.microsoft.com/office/drawing/2014/main" id="{E5B24B33-FEF6-6D45-A503-A5A8F265027A}"/>
                  </a:ext>
                </a:extLst>
              </p:cNvPr>
              <p:cNvCxnSpPr/>
              <p:nvPr/>
            </p:nvCxnSpPr>
            <p:spPr>
              <a:xfrm rot="5400000">
                <a:off x="838994" y="3276600"/>
                <a:ext cx="304006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7D698E14-FCCB-9A4F-B5A0-32B84FFB741E}"/>
                  </a:ext>
                </a:extLst>
              </p:cNvPr>
              <p:cNvCxnSpPr/>
              <p:nvPr/>
            </p:nvCxnSpPr>
            <p:spPr>
              <a:xfrm flipV="1">
                <a:off x="990600" y="3352800"/>
                <a:ext cx="762000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63">
                <a:extLst>
                  <a:ext uri="{FF2B5EF4-FFF2-40B4-BE49-F238E27FC236}">
                    <a16:creationId xmlns:a16="http://schemas.microsoft.com/office/drawing/2014/main" id="{57C041EE-CF80-3E4A-9C4F-C40F15504A36}"/>
                  </a:ext>
                </a:extLst>
              </p:cNvPr>
              <p:cNvCxnSpPr/>
              <p:nvPr/>
            </p:nvCxnSpPr>
            <p:spPr>
              <a:xfrm rot="5400000">
                <a:off x="1600994" y="3275806"/>
                <a:ext cx="304006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42F44E2-79FB-5D4C-8DD4-016FB2DFEC7D}"/>
                  </a:ext>
                </a:extLst>
              </p:cNvPr>
              <p:cNvSpPr txBox="1"/>
              <p:nvPr/>
            </p:nvSpPr>
            <p:spPr>
              <a:xfrm>
                <a:off x="1143000" y="3429000"/>
                <a:ext cx="446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5702807-153D-DC49-B7CA-20163809A1ED}"/>
                </a:ext>
              </a:extLst>
            </p:cNvPr>
            <p:cNvGrpSpPr/>
            <p:nvPr/>
          </p:nvGrpSpPr>
          <p:grpSpPr>
            <a:xfrm>
              <a:off x="3581400" y="3124200"/>
              <a:ext cx="762794" cy="674132"/>
              <a:chOff x="990600" y="3124200"/>
              <a:chExt cx="762794" cy="674132"/>
            </a:xfrm>
          </p:grpSpPr>
          <p:cxnSp>
            <p:nvCxnSpPr>
              <p:cNvPr id="58" name="Elbow Connector 57">
                <a:extLst>
                  <a:ext uri="{FF2B5EF4-FFF2-40B4-BE49-F238E27FC236}">
                    <a16:creationId xmlns:a16="http://schemas.microsoft.com/office/drawing/2014/main" id="{ACEBE444-060C-EF47-8733-E13DDB25C8C0}"/>
                  </a:ext>
                </a:extLst>
              </p:cNvPr>
              <p:cNvCxnSpPr/>
              <p:nvPr/>
            </p:nvCxnSpPr>
            <p:spPr>
              <a:xfrm rot="5400000">
                <a:off x="838994" y="3276600"/>
                <a:ext cx="304006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Elbow Connector 58">
                <a:extLst>
                  <a:ext uri="{FF2B5EF4-FFF2-40B4-BE49-F238E27FC236}">
                    <a16:creationId xmlns:a16="http://schemas.microsoft.com/office/drawing/2014/main" id="{23C49654-99B0-9C4E-9F86-DEA5CC1FB6B1}"/>
                  </a:ext>
                </a:extLst>
              </p:cNvPr>
              <p:cNvCxnSpPr/>
              <p:nvPr/>
            </p:nvCxnSpPr>
            <p:spPr>
              <a:xfrm flipV="1">
                <a:off x="990600" y="3352800"/>
                <a:ext cx="762000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E2988160-E2EF-7140-8327-25939F9C19C7}"/>
                  </a:ext>
                </a:extLst>
              </p:cNvPr>
              <p:cNvCxnSpPr/>
              <p:nvPr/>
            </p:nvCxnSpPr>
            <p:spPr>
              <a:xfrm rot="5400000">
                <a:off x="1600994" y="3275806"/>
                <a:ext cx="304006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04D989F-505B-E643-B049-8465AD4CDDC6}"/>
                  </a:ext>
                </a:extLst>
              </p:cNvPr>
              <p:cNvSpPr txBox="1"/>
              <p:nvPr/>
            </p:nvSpPr>
            <p:spPr>
              <a:xfrm>
                <a:off x="1143000" y="3429000"/>
                <a:ext cx="446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ACCF5CC-3655-AE4C-AE79-7C1CE2DE1DAE}"/>
                </a:ext>
              </a:extLst>
            </p:cNvPr>
            <p:cNvGrpSpPr/>
            <p:nvPr/>
          </p:nvGrpSpPr>
          <p:grpSpPr>
            <a:xfrm>
              <a:off x="4800600" y="3124200"/>
              <a:ext cx="762794" cy="674132"/>
              <a:chOff x="990600" y="3124200"/>
              <a:chExt cx="762794" cy="674132"/>
            </a:xfrm>
          </p:grpSpPr>
          <p:cxnSp>
            <p:nvCxnSpPr>
              <p:cNvPr id="54" name="Elbow Connector 53">
                <a:extLst>
                  <a:ext uri="{FF2B5EF4-FFF2-40B4-BE49-F238E27FC236}">
                    <a16:creationId xmlns:a16="http://schemas.microsoft.com/office/drawing/2014/main" id="{87EA4555-27C7-D94C-8891-E0B759FB3BA9}"/>
                  </a:ext>
                </a:extLst>
              </p:cNvPr>
              <p:cNvCxnSpPr/>
              <p:nvPr/>
            </p:nvCxnSpPr>
            <p:spPr>
              <a:xfrm rot="5400000">
                <a:off x="838994" y="3276600"/>
                <a:ext cx="304006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54">
                <a:extLst>
                  <a:ext uri="{FF2B5EF4-FFF2-40B4-BE49-F238E27FC236}">
                    <a16:creationId xmlns:a16="http://schemas.microsoft.com/office/drawing/2014/main" id="{76EB4477-7F08-F542-AE11-7B1FE858D22F}"/>
                  </a:ext>
                </a:extLst>
              </p:cNvPr>
              <p:cNvCxnSpPr/>
              <p:nvPr/>
            </p:nvCxnSpPr>
            <p:spPr>
              <a:xfrm flipV="1">
                <a:off x="990600" y="3352800"/>
                <a:ext cx="762000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Elbow Connector 55">
                <a:extLst>
                  <a:ext uri="{FF2B5EF4-FFF2-40B4-BE49-F238E27FC236}">
                    <a16:creationId xmlns:a16="http://schemas.microsoft.com/office/drawing/2014/main" id="{BC3956C2-9AFC-F844-B35E-E39BE79DB74D}"/>
                  </a:ext>
                </a:extLst>
              </p:cNvPr>
              <p:cNvCxnSpPr/>
              <p:nvPr/>
            </p:nvCxnSpPr>
            <p:spPr>
              <a:xfrm rot="5400000">
                <a:off x="1600994" y="3275806"/>
                <a:ext cx="304006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741A14F-E331-C64F-9304-7499CA434FCD}"/>
                  </a:ext>
                </a:extLst>
              </p:cNvPr>
              <p:cNvSpPr txBox="1"/>
              <p:nvPr/>
            </p:nvSpPr>
            <p:spPr>
              <a:xfrm>
                <a:off x="1143000" y="3429000"/>
                <a:ext cx="446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2E64FD9-5335-EE40-A848-3C7640641D5D}"/>
                </a:ext>
              </a:extLst>
            </p:cNvPr>
            <p:cNvGrpSpPr/>
            <p:nvPr/>
          </p:nvGrpSpPr>
          <p:grpSpPr>
            <a:xfrm>
              <a:off x="6019800" y="3124200"/>
              <a:ext cx="762794" cy="674132"/>
              <a:chOff x="990600" y="3124200"/>
              <a:chExt cx="762794" cy="674132"/>
            </a:xfrm>
          </p:grpSpPr>
          <p:cxnSp>
            <p:nvCxnSpPr>
              <p:cNvPr id="50" name="Elbow Connector 49">
                <a:extLst>
                  <a:ext uri="{FF2B5EF4-FFF2-40B4-BE49-F238E27FC236}">
                    <a16:creationId xmlns:a16="http://schemas.microsoft.com/office/drawing/2014/main" id="{6378C94D-DCDE-164E-9F34-19157103299A}"/>
                  </a:ext>
                </a:extLst>
              </p:cNvPr>
              <p:cNvCxnSpPr/>
              <p:nvPr/>
            </p:nvCxnSpPr>
            <p:spPr>
              <a:xfrm rot="5400000">
                <a:off x="838994" y="3276600"/>
                <a:ext cx="304006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>
                <a:extLst>
                  <a:ext uri="{FF2B5EF4-FFF2-40B4-BE49-F238E27FC236}">
                    <a16:creationId xmlns:a16="http://schemas.microsoft.com/office/drawing/2014/main" id="{AAE8AA88-DB8E-FB44-8A5E-9A1F735BCCD1}"/>
                  </a:ext>
                </a:extLst>
              </p:cNvPr>
              <p:cNvCxnSpPr/>
              <p:nvPr/>
            </p:nvCxnSpPr>
            <p:spPr>
              <a:xfrm flipV="1">
                <a:off x="990600" y="3352800"/>
                <a:ext cx="762000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lbow Connector 51">
                <a:extLst>
                  <a:ext uri="{FF2B5EF4-FFF2-40B4-BE49-F238E27FC236}">
                    <a16:creationId xmlns:a16="http://schemas.microsoft.com/office/drawing/2014/main" id="{F60FC6B2-D111-AC4D-9247-383BCF2248E9}"/>
                  </a:ext>
                </a:extLst>
              </p:cNvPr>
              <p:cNvCxnSpPr/>
              <p:nvPr/>
            </p:nvCxnSpPr>
            <p:spPr>
              <a:xfrm rot="5400000">
                <a:off x="1600994" y="3275806"/>
                <a:ext cx="304006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751AC04-64AF-B04B-9C60-97D7D13B891A}"/>
                  </a:ext>
                </a:extLst>
              </p:cNvPr>
              <p:cNvSpPr txBox="1"/>
              <p:nvPr/>
            </p:nvSpPr>
            <p:spPr>
              <a:xfrm>
                <a:off x="1143000" y="3429000"/>
                <a:ext cx="446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4BE2600-A6C9-F542-89A6-5009FD612FDB}"/>
                </a:ext>
              </a:extLst>
            </p:cNvPr>
            <p:cNvGrpSpPr/>
            <p:nvPr/>
          </p:nvGrpSpPr>
          <p:grpSpPr>
            <a:xfrm>
              <a:off x="7315200" y="3124200"/>
              <a:ext cx="762794" cy="674132"/>
              <a:chOff x="990600" y="3124200"/>
              <a:chExt cx="762794" cy="674132"/>
            </a:xfrm>
          </p:grpSpPr>
          <p:cxnSp>
            <p:nvCxnSpPr>
              <p:cNvPr id="46" name="Elbow Connector 45">
                <a:extLst>
                  <a:ext uri="{FF2B5EF4-FFF2-40B4-BE49-F238E27FC236}">
                    <a16:creationId xmlns:a16="http://schemas.microsoft.com/office/drawing/2014/main" id="{0C142F63-4B78-B64B-AC9D-FDECA261EF2F}"/>
                  </a:ext>
                </a:extLst>
              </p:cNvPr>
              <p:cNvCxnSpPr/>
              <p:nvPr/>
            </p:nvCxnSpPr>
            <p:spPr>
              <a:xfrm rot="5400000">
                <a:off x="838994" y="3276600"/>
                <a:ext cx="304006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>
                <a:extLst>
                  <a:ext uri="{FF2B5EF4-FFF2-40B4-BE49-F238E27FC236}">
                    <a16:creationId xmlns:a16="http://schemas.microsoft.com/office/drawing/2014/main" id="{7CD2CF15-131D-4B41-882F-1037991BBB15}"/>
                  </a:ext>
                </a:extLst>
              </p:cNvPr>
              <p:cNvCxnSpPr/>
              <p:nvPr/>
            </p:nvCxnSpPr>
            <p:spPr>
              <a:xfrm flipV="1">
                <a:off x="990600" y="3352800"/>
                <a:ext cx="762000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lbow Connector 47">
                <a:extLst>
                  <a:ext uri="{FF2B5EF4-FFF2-40B4-BE49-F238E27FC236}">
                    <a16:creationId xmlns:a16="http://schemas.microsoft.com/office/drawing/2014/main" id="{793180CA-0AB1-EF43-AEF3-4CC3148229DC}"/>
                  </a:ext>
                </a:extLst>
              </p:cNvPr>
              <p:cNvCxnSpPr/>
              <p:nvPr/>
            </p:nvCxnSpPr>
            <p:spPr>
              <a:xfrm rot="5400000">
                <a:off x="1600994" y="3275806"/>
                <a:ext cx="304006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F54FFBD-F547-D941-90FC-37AA4CBB9DA8}"/>
                  </a:ext>
                </a:extLst>
              </p:cNvPr>
              <p:cNvSpPr txBox="1"/>
              <p:nvPr/>
            </p:nvSpPr>
            <p:spPr>
              <a:xfrm>
                <a:off x="1143000" y="3429000"/>
                <a:ext cx="446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3AEF13-6E26-EF4D-89A6-65D1036B05C4}"/>
                </a:ext>
              </a:extLst>
            </p:cNvPr>
            <p:cNvSpPr txBox="1"/>
            <p:nvPr/>
          </p:nvSpPr>
          <p:spPr>
            <a:xfrm>
              <a:off x="8458200" y="33528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80FA96D-292F-7B49-9CF1-6648C9EBF689}"/>
                </a:ext>
              </a:extLst>
            </p:cNvPr>
            <p:cNvGrpSpPr/>
            <p:nvPr/>
          </p:nvGrpSpPr>
          <p:grpSpPr>
            <a:xfrm>
              <a:off x="1219200" y="3886200"/>
              <a:ext cx="1677194" cy="902732"/>
              <a:chOff x="1219200" y="3886200"/>
              <a:chExt cx="1677194" cy="902732"/>
            </a:xfrm>
          </p:grpSpPr>
          <p:cxnSp>
            <p:nvCxnSpPr>
              <p:cNvPr id="42" name="Elbow Connector 41">
                <a:extLst>
                  <a:ext uri="{FF2B5EF4-FFF2-40B4-BE49-F238E27FC236}">
                    <a16:creationId xmlns:a16="http://schemas.microsoft.com/office/drawing/2014/main" id="{D06941DC-6E13-2B41-9FC1-1B9BEFEE2F66}"/>
                  </a:ext>
                </a:extLst>
              </p:cNvPr>
              <p:cNvCxnSpPr/>
              <p:nvPr/>
            </p:nvCxnSpPr>
            <p:spPr>
              <a:xfrm rot="5400000" flipH="1" flipV="1">
                <a:off x="1029494" y="4075906"/>
                <a:ext cx="381000" cy="1588"/>
              </a:xfrm>
              <a:prstGeom prst="bentConnector3">
                <a:avLst>
                  <a:gd name="adj1" fmla="val 50000"/>
                </a:avLst>
              </a:prstGeom>
              <a:ln w="762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>
                <a:extLst>
                  <a:ext uri="{FF2B5EF4-FFF2-40B4-BE49-F238E27FC236}">
                    <a16:creationId xmlns:a16="http://schemas.microsoft.com/office/drawing/2014/main" id="{A4AF39B1-04A5-B54D-B7DE-AE68618F5D82}"/>
                  </a:ext>
                </a:extLst>
              </p:cNvPr>
              <p:cNvCxnSpPr/>
              <p:nvPr/>
            </p:nvCxnSpPr>
            <p:spPr>
              <a:xfrm flipV="1">
                <a:off x="1219200" y="4267200"/>
                <a:ext cx="1676400" cy="794"/>
              </a:xfrm>
              <a:prstGeom prst="bentConnector3">
                <a:avLst>
                  <a:gd name="adj1" fmla="val 50000"/>
                </a:avLst>
              </a:prstGeom>
              <a:ln w="762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lbow Connector 43">
                <a:extLst>
                  <a:ext uri="{FF2B5EF4-FFF2-40B4-BE49-F238E27FC236}">
                    <a16:creationId xmlns:a16="http://schemas.microsoft.com/office/drawing/2014/main" id="{524F17A7-3DE8-6B45-BD8B-3BF87481A950}"/>
                  </a:ext>
                </a:extLst>
              </p:cNvPr>
              <p:cNvCxnSpPr/>
              <p:nvPr/>
            </p:nvCxnSpPr>
            <p:spPr>
              <a:xfrm rot="5400000" flipH="1" flipV="1">
                <a:off x="2705894" y="4076700"/>
                <a:ext cx="380206" cy="794"/>
              </a:xfrm>
              <a:prstGeom prst="bentConnector3">
                <a:avLst>
                  <a:gd name="adj1" fmla="val 50000"/>
                </a:avLst>
              </a:prstGeom>
              <a:ln w="762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60DF46D-9AFE-E54C-BAB0-02CDD592C669}"/>
                  </a:ext>
                </a:extLst>
              </p:cNvPr>
              <p:cNvSpPr txBox="1"/>
              <p:nvPr/>
            </p:nvSpPr>
            <p:spPr>
              <a:xfrm>
                <a:off x="1752600" y="4419600"/>
                <a:ext cx="581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B4F581B-93BC-E142-BAF0-AB87A8EC8BCF}"/>
                </a:ext>
              </a:extLst>
            </p:cNvPr>
            <p:cNvGrpSpPr/>
            <p:nvPr/>
          </p:nvGrpSpPr>
          <p:grpSpPr>
            <a:xfrm>
              <a:off x="3733800" y="3886200"/>
              <a:ext cx="1677194" cy="902732"/>
              <a:chOff x="1219200" y="3886200"/>
              <a:chExt cx="1677194" cy="902732"/>
            </a:xfrm>
          </p:grpSpPr>
          <p:cxnSp>
            <p:nvCxnSpPr>
              <p:cNvPr id="38" name="Elbow Connector 37">
                <a:extLst>
                  <a:ext uri="{FF2B5EF4-FFF2-40B4-BE49-F238E27FC236}">
                    <a16:creationId xmlns:a16="http://schemas.microsoft.com/office/drawing/2014/main" id="{88C97C84-B717-A044-8AD7-D85ECDD439A3}"/>
                  </a:ext>
                </a:extLst>
              </p:cNvPr>
              <p:cNvCxnSpPr/>
              <p:nvPr/>
            </p:nvCxnSpPr>
            <p:spPr>
              <a:xfrm rot="5400000" flipH="1" flipV="1">
                <a:off x="1029494" y="4075906"/>
                <a:ext cx="381000" cy="1588"/>
              </a:xfrm>
              <a:prstGeom prst="bentConnector3">
                <a:avLst>
                  <a:gd name="adj1" fmla="val 50000"/>
                </a:avLst>
              </a:prstGeom>
              <a:ln w="762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>
                <a:extLst>
                  <a:ext uri="{FF2B5EF4-FFF2-40B4-BE49-F238E27FC236}">
                    <a16:creationId xmlns:a16="http://schemas.microsoft.com/office/drawing/2014/main" id="{3DE0BCF8-E2A3-AD4E-BB6E-8C8BE2E583D7}"/>
                  </a:ext>
                </a:extLst>
              </p:cNvPr>
              <p:cNvCxnSpPr/>
              <p:nvPr/>
            </p:nvCxnSpPr>
            <p:spPr>
              <a:xfrm flipV="1">
                <a:off x="1219200" y="4267200"/>
                <a:ext cx="1676400" cy="794"/>
              </a:xfrm>
              <a:prstGeom prst="bentConnector3">
                <a:avLst>
                  <a:gd name="adj1" fmla="val 50000"/>
                </a:avLst>
              </a:prstGeom>
              <a:ln w="762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>
                <a:extLst>
                  <a:ext uri="{FF2B5EF4-FFF2-40B4-BE49-F238E27FC236}">
                    <a16:creationId xmlns:a16="http://schemas.microsoft.com/office/drawing/2014/main" id="{580C1C94-B83D-7E4D-A83E-D93C64FBD33F}"/>
                  </a:ext>
                </a:extLst>
              </p:cNvPr>
              <p:cNvCxnSpPr/>
              <p:nvPr/>
            </p:nvCxnSpPr>
            <p:spPr>
              <a:xfrm rot="5400000" flipH="1" flipV="1">
                <a:off x="2705894" y="4076700"/>
                <a:ext cx="380206" cy="794"/>
              </a:xfrm>
              <a:prstGeom prst="bentConnector3">
                <a:avLst>
                  <a:gd name="adj1" fmla="val 50000"/>
                </a:avLst>
              </a:prstGeom>
              <a:ln w="762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972B5F-3E94-D14C-B2D2-1B00EF10E166}"/>
                  </a:ext>
                </a:extLst>
              </p:cNvPr>
              <p:cNvSpPr txBox="1"/>
              <p:nvPr/>
            </p:nvSpPr>
            <p:spPr>
              <a:xfrm>
                <a:off x="1752600" y="4419600"/>
                <a:ext cx="581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100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CDDD249-DCE5-B748-80C1-BA2B5C533F0F}"/>
                </a:ext>
              </a:extLst>
            </p:cNvPr>
            <p:cNvGrpSpPr/>
            <p:nvPr/>
          </p:nvGrpSpPr>
          <p:grpSpPr>
            <a:xfrm>
              <a:off x="6248400" y="3810000"/>
              <a:ext cx="1677194" cy="902732"/>
              <a:chOff x="1219200" y="3886200"/>
              <a:chExt cx="1677194" cy="902732"/>
            </a:xfrm>
          </p:grpSpPr>
          <p:cxnSp>
            <p:nvCxnSpPr>
              <p:cNvPr id="34" name="Elbow Connector 33">
                <a:extLst>
                  <a:ext uri="{FF2B5EF4-FFF2-40B4-BE49-F238E27FC236}">
                    <a16:creationId xmlns:a16="http://schemas.microsoft.com/office/drawing/2014/main" id="{FB1B0F3E-2727-FE40-8C2D-EE565B80D9E7}"/>
                  </a:ext>
                </a:extLst>
              </p:cNvPr>
              <p:cNvCxnSpPr/>
              <p:nvPr/>
            </p:nvCxnSpPr>
            <p:spPr>
              <a:xfrm rot="5400000" flipH="1" flipV="1">
                <a:off x="1029494" y="4075906"/>
                <a:ext cx="381000" cy="1588"/>
              </a:xfrm>
              <a:prstGeom prst="bentConnector3">
                <a:avLst>
                  <a:gd name="adj1" fmla="val 50000"/>
                </a:avLst>
              </a:prstGeom>
              <a:ln w="762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>
                <a:extLst>
                  <a:ext uri="{FF2B5EF4-FFF2-40B4-BE49-F238E27FC236}">
                    <a16:creationId xmlns:a16="http://schemas.microsoft.com/office/drawing/2014/main" id="{9132DFAC-DB49-ED46-AA09-2EE8E3693E3B}"/>
                  </a:ext>
                </a:extLst>
              </p:cNvPr>
              <p:cNvCxnSpPr/>
              <p:nvPr/>
            </p:nvCxnSpPr>
            <p:spPr>
              <a:xfrm flipV="1">
                <a:off x="1219200" y="4267200"/>
                <a:ext cx="1676400" cy="794"/>
              </a:xfrm>
              <a:prstGeom prst="bentConnector3">
                <a:avLst>
                  <a:gd name="adj1" fmla="val 50000"/>
                </a:avLst>
              </a:prstGeom>
              <a:ln w="762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lbow Connector 35">
                <a:extLst>
                  <a:ext uri="{FF2B5EF4-FFF2-40B4-BE49-F238E27FC236}">
                    <a16:creationId xmlns:a16="http://schemas.microsoft.com/office/drawing/2014/main" id="{73C85637-1A9B-D34C-AE58-4BCA243C2EEB}"/>
                  </a:ext>
                </a:extLst>
              </p:cNvPr>
              <p:cNvCxnSpPr/>
              <p:nvPr/>
            </p:nvCxnSpPr>
            <p:spPr>
              <a:xfrm rot="5400000" flipH="1" flipV="1">
                <a:off x="2705894" y="4076700"/>
                <a:ext cx="380206" cy="794"/>
              </a:xfrm>
              <a:prstGeom prst="bentConnector3">
                <a:avLst>
                  <a:gd name="adj1" fmla="val 50000"/>
                </a:avLst>
              </a:prstGeom>
              <a:ln w="762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7AA3EA-4F70-3246-9284-84EDDB0322A7}"/>
                  </a:ext>
                </a:extLst>
              </p:cNvPr>
              <p:cNvSpPr txBox="1"/>
              <p:nvPr/>
            </p:nvSpPr>
            <p:spPr>
              <a:xfrm>
                <a:off x="1752600" y="4419600"/>
                <a:ext cx="581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100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E6B3A34-BFE0-6547-BD3A-CB3E4FCC5C40}"/>
                </a:ext>
              </a:extLst>
            </p:cNvPr>
            <p:cNvGrpSpPr/>
            <p:nvPr/>
          </p:nvGrpSpPr>
          <p:grpSpPr>
            <a:xfrm>
              <a:off x="1524000" y="4800600"/>
              <a:ext cx="3505200" cy="978932"/>
              <a:chOff x="1524000" y="4800600"/>
              <a:chExt cx="3505200" cy="97893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3DDA3E2-CEDF-3645-B20C-047E4E8F4C23}"/>
                  </a:ext>
                </a:extLst>
              </p:cNvPr>
              <p:cNvCxnSpPr/>
              <p:nvPr/>
            </p:nvCxnSpPr>
            <p:spPr>
              <a:xfrm rot="5400000">
                <a:off x="1333500" y="4991100"/>
                <a:ext cx="381000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6B5EEDE-A46B-B242-B938-AA6AB3FD6B07}"/>
                  </a:ext>
                </a:extLst>
              </p:cNvPr>
              <p:cNvCxnSpPr/>
              <p:nvPr/>
            </p:nvCxnSpPr>
            <p:spPr>
              <a:xfrm>
                <a:off x="1524000" y="5181600"/>
                <a:ext cx="3505200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3384847-BAEE-454D-BCD1-7BDF42AAD9D6}"/>
                  </a:ext>
                </a:extLst>
              </p:cNvPr>
              <p:cNvCxnSpPr/>
              <p:nvPr/>
            </p:nvCxnSpPr>
            <p:spPr>
              <a:xfrm rot="5400000">
                <a:off x="4838700" y="4991100"/>
                <a:ext cx="381000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2DC295-F99C-004F-83FB-3171D57218E3}"/>
                  </a:ext>
                </a:extLst>
              </p:cNvPr>
              <p:cNvSpPr txBox="1"/>
              <p:nvPr/>
            </p:nvSpPr>
            <p:spPr>
              <a:xfrm>
                <a:off x="2895600" y="5410200"/>
                <a:ext cx="7158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1000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CA8EE9-57D0-3F47-B8BE-507723344025}"/>
                </a:ext>
              </a:extLst>
            </p:cNvPr>
            <p:cNvSpPr txBox="1"/>
            <p:nvPr/>
          </p:nvSpPr>
          <p:spPr>
            <a:xfrm>
              <a:off x="1905000" y="5791200"/>
              <a:ext cx="3276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13 =1101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56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1523-8D58-554B-AB16-EA42ED56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78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Decimal to binary and vice versa -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B5C9-7851-C741-8353-51D72A10E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7357"/>
            <a:ext cx="9905999" cy="464905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Consider 13 elements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7CF95D-6A46-634A-8EA8-55D85B2AEEF5}"/>
              </a:ext>
            </a:extLst>
          </p:cNvPr>
          <p:cNvGrpSpPr/>
          <p:nvPr/>
        </p:nvGrpSpPr>
        <p:grpSpPr>
          <a:xfrm>
            <a:off x="2093911" y="2345473"/>
            <a:ext cx="8001000" cy="4031397"/>
            <a:chOff x="838200" y="2590800"/>
            <a:chExt cx="8001000" cy="403139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40BBDF4-02EF-8845-83AA-306E6A1361D8}"/>
                </a:ext>
              </a:extLst>
            </p:cNvPr>
            <p:cNvSpPr/>
            <p:nvPr/>
          </p:nvSpPr>
          <p:spPr>
            <a:xfrm>
              <a:off x="838200" y="25908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E8BFBB-A60A-764E-82AE-85A1D9CD3395}"/>
                </a:ext>
              </a:extLst>
            </p:cNvPr>
            <p:cNvSpPr/>
            <p:nvPr/>
          </p:nvSpPr>
          <p:spPr>
            <a:xfrm>
              <a:off x="1447800" y="25908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3D0CC8-C1F7-E548-B166-C4383B617660}"/>
                </a:ext>
              </a:extLst>
            </p:cNvPr>
            <p:cNvSpPr/>
            <p:nvPr/>
          </p:nvSpPr>
          <p:spPr>
            <a:xfrm>
              <a:off x="2057400" y="25908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67DF68-772C-4B47-A477-AA40F791D5FF}"/>
                </a:ext>
              </a:extLst>
            </p:cNvPr>
            <p:cNvSpPr/>
            <p:nvPr/>
          </p:nvSpPr>
          <p:spPr>
            <a:xfrm>
              <a:off x="2743200" y="25908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E3172-EB94-C74C-9FE9-864E1E31BF8D}"/>
                </a:ext>
              </a:extLst>
            </p:cNvPr>
            <p:cNvSpPr/>
            <p:nvPr/>
          </p:nvSpPr>
          <p:spPr>
            <a:xfrm>
              <a:off x="3352800" y="25908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DCA7A3-9DC6-A44F-A722-A0DEB76A1FDA}"/>
                </a:ext>
              </a:extLst>
            </p:cNvPr>
            <p:cNvSpPr/>
            <p:nvPr/>
          </p:nvSpPr>
          <p:spPr>
            <a:xfrm>
              <a:off x="3962400" y="25908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E9D41A-166D-2B4A-9DCC-BF00A4589B10}"/>
                </a:ext>
              </a:extLst>
            </p:cNvPr>
            <p:cNvSpPr/>
            <p:nvPr/>
          </p:nvSpPr>
          <p:spPr>
            <a:xfrm>
              <a:off x="4572000" y="25908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2E5427-943E-104D-8D25-50239D85EE1A}"/>
                </a:ext>
              </a:extLst>
            </p:cNvPr>
            <p:cNvSpPr/>
            <p:nvPr/>
          </p:nvSpPr>
          <p:spPr>
            <a:xfrm>
              <a:off x="5181600" y="25908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FE300A-2144-2746-A230-A189136214B2}"/>
                </a:ext>
              </a:extLst>
            </p:cNvPr>
            <p:cNvSpPr/>
            <p:nvPr/>
          </p:nvSpPr>
          <p:spPr>
            <a:xfrm>
              <a:off x="5791200" y="25908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B28D6E2-81C7-3E48-AEAF-AE80D22ED222}"/>
                </a:ext>
              </a:extLst>
            </p:cNvPr>
            <p:cNvSpPr/>
            <p:nvPr/>
          </p:nvSpPr>
          <p:spPr>
            <a:xfrm>
              <a:off x="6400800" y="25908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4C3534-6693-B04B-A9D8-18F14A272593}"/>
                </a:ext>
              </a:extLst>
            </p:cNvPr>
            <p:cNvSpPr/>
            <p:nvPr/>
          </p:nvSpPr>
          <p:spPr>
            <a:xfrm>
              <a:off x="7010400" y="25908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C3989E8-4775-DE41-8AEF-CFBB4D921043}"/>
                </a:ext>
              </a:extLst>
            </p:cNvPr>
            <p:cNvSpPr/>
            <p:nvPr/>
          </p:nvSpPr>
          <p:spPr>
            <a:xfrm>
              <a:off x="7696200" y="25908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7E8679-9201-A24A-B0CB-81802CB69D29}"/>
                </a:ext>
              </a:extLst>
            </p:cNvPr>
            <p:cNvSpPr/>
            <p:nvPr/>
          </p:nvSpPr>
          <p:spPr>
            <a:xfrm>
              <a:off x="8305800" y="25908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58D1E84-5B36-6247-8967-ED9D0A183B2D}"/>
                </a:ext>
              </a:extLst>
            </p:cNvPr>
            <p:cNvGrpSpPr/>
            <p:nvPr/>
          </p:nvGrpSpPr>
          <p:grpSpPr>
            <a:xfrm>
              <a:off x="990600" y="3124200"/>
              <a:ext cx="762794" cy="674132"/>
              <a:chOff x="990600" y="3124200"/>
              <a:chExt cx="762794" cy="674132"/>
            </a:xfrm>
          </p:grpSpPr>
          <p:cxnSp>
            <p:nvCxnSpPr>
              <p:cNvPr id="66" name="Elbow Connector 65">
                <a:extLst>
                  <a:ext uri="{FF2B5EF4-FFF2-40B4-BE49-F238E27FC236}">
                    <a16:creationId xmlns:a16="http://schemas.microsoft.com/office/drawing/2014/main" id="{69D69C58-2A2C-A941-99B9-EC17D32057C1}"/>
                  </a:ext>
                </a:extLst>
              </p:cNvPr>
              <p:cNvCxnSpPr/>
              <p:nvPr/>
            </p:nvCxnSpPr>
            <p:spPr>
              <a:xfrm rot="5400000">
                <a:off x="838994" y="3276600"/>
                <a:ext cx="304006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66">
                <a:extLst>
                  <a:ext uri="{FF2B5EF4-FFF2-40B4-BE49-F238E27FC236}">
                    <a16:creationId xmlns:a16="http://schemas.microsoft.com/office/drawing/2014/main" id="{447585F0-8226-2741-B784-FABB873449C9}"/>
                  </a:ext>
                </a:extLst>
              </p:cNvPr>
              <p:cNvCxnSpPr/>
              <p:nvPr/>
            </p:nvCxnSpPr>
            <p:spPr>
              <a:xfrm flipV="1">
                <a:off x="990600" y="3352800"/>
                <a:ext cx="762000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67">
                <a:extLst>
                  <a:ext uri="{FF2B5EF4-FFF2-40B4-BE49-F238E27FC236}">
                    <a16:creationId xmlns:a16="http://schemas.microsoft.com/office/drawing/2014/main" id="{C9426226-B6D3-0147-8821-4CACFF78B28E}"/>
                  </a:ext>
                </a:extLst>
              </p:cNvPr>
              <p:cNvCxnSpPr/>
              <p:nvPr/>
            </p:nvCxnSpPr>
            <p:spPr>
              <a:xfrm rot="5400000">
                <a:off x="1600994" y="3275806"/>
                <a:ext cx="304006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1077086-8DC5-1540-AF53-2DED69BA5879}"/>
                  </a:ext>
                </a:extLst>
              </p:cNvPr>
              <p:cNvSpPr txBox="1"/>
              <p:nvPr/>
            </p:nvSpPr>
            <p:spPr>
              <a:xfrm>
                <a:off x="1143000" y="3429000"/>
                <a:ext cx="446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F7D404E-ED8E-C542-84B5-6DE18DC60378}"/>
                </a:ext>
              </a:extLst>
            </p:cNvPr>
            <p:cNvGrpSpPr/>
            <p:nvPr/>
          </p:nvGrpSpPr>
          <p:grpSpPr>
            <a:xfrm>
              <a:off x="2362200" y="3124200"/>
              <a:ext cx="762794" cy="674132"/>
              <a:chOff x="990600" y="3124200"/>
              <a:chExt cx="762794" cy="674132"/>
            </a:xfrm>
          </p:grpSpPr>
          <p:cxnSp>
            <p:nvCxnSpPr>
              <p:cNvPr id="62" name="Elbow Connector 61">
                <a:extLst>
                  <a:ext uri="{FF2B5EF4-FFF2-40B4-BE49-F238E27FC236}">
                    <a16:creationId xmlns:a16="http://schemas.microsoft.com/office/drawing/2014/main" id="{E5B24B33-FEF6-6D45-A503-A5A8F265027A}"/>
                  </a:ext>
                </a:extLst>
              </p:cNvPr>
              <p:cNvCxnSpPr/>
              <p:nvPr/>
            </p:nvCxnSpPr>
            <p:spPr>
              <a:xfrm rot="5400000">
                <a:off x="838994" y="3276600"/>
                <a:ext cx="304006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7D698E14-FCCB-9A4F-B5A0-32B84FFB741E}"/>
                  </a:ext>
                </a:extLst>
              </p:cNvPr>
              <p:cNvCxnSpPr/>
              <p:nvPr/>
            </p:nvCxnSpPr>
            <p:spPr>
              <a:xfrm flipV="1">
                <a:off x="990600" y="3352800"/>
                <a:ext cx="762000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63">
                <a:extLst>
                  <a:ext uri="{FF2B5EF4-FFF2-40B4-BE49-F238E27FC236}">
                    <a16:creationId xmlns:a16="http://schemas.microsoft.com/office/drawing/2014/main" id="{57C041EE-CF80-3E4A-9C4F-C40F15504A36}"/>
                  </a:ext>
                </a:extLst>
              </p:cNvPr>
              <p:cNvCxnSpPr/>
              <p:nvPr/>
            </p:nvCxnSpPr>
            <p:spPr>
              <a:xfrm rot="5400000">
                <a:off x="1600994" y="3275806"/>
                <a:ext cx="304006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42F44E2-79FB-5D4C-8DD4-016FB2DFEC7D}"/>
                  </a:ext>
                </a:extLst>
              </p:cNvPr>
              <p:cNvSpPr txBox="1"/>
              <p:nvPr/>
            </p:nvSpPr>
            <p:spPr>
              <a:xfrm>
                <a:off x="1143000" y="3429000"/>
                <a:ext cx="446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5702807-153D-DC49-B7CA-20163809A1ED}"/>
                </a:ext>
              </a:extLst>
            </p:cNvPr>
            <p:cNvGrpSpPr/>
            <p:nvPr/>
          </p:nvGrpSpPr>
          <p:grpSpPr>
            <a:xfrm>
              <a:off x="3581400" y="3124200"/>
              <a:ext cx="762794" cy="674132"/>
              <a:chOff x="990600" y="3124200"/>
              <a:chExt cx="762794" cy="674132"/>
            </a:xfrm>
          </p:grpSpPr>
          <p:cxnSp>
            <p:nvCxnSpPr>
              <p:cNvPr id="58" name="Elbow Connector 57">
                <a:extLst>
                  <a:ext uri="{FF2B5EF4-FFF2-40B4-BE49-F238E27FC236}">
                    <a16:creationId xmlns:a16="http://schemas.microsoft.com/office/drawing/2014/main" id="{ACEBE444-060C-EF47-8733-E13DDB25C8C0}"/>
                  </a:ext>
                </a:extLst>
              </p:cNvPr>
              <p:cNvCxnSpPr/>
              <p:nvPr/>
            </p:nvCxnSpPr>
            <p:spPr>
              <a:xfrm rot="5400000">
                <a:off x="838994" y="3276600"/>
                <a:ext cx="304006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Elbow Connector 58">
                <a:extLst>
                  <a:ext uri="{FF2B5EF4-FFF2-40B4-BE49-F238E27FC236}">
                    <a16:creationId xmlns:a16="http://schemas.microsoft.com/office/drawing/2014/main" id="{23C49654-99B0-9C4E-9F86-DEA5CC1FB6B1}"/>
                  </a:ext>
                </a:extLst>
              </p:cNvPr>
              <p:cNvCxnSpPr/>
              <p:nvPr/>
            </p:nvCxnSpPr>
            <p:spPr>
              <a:xfrm flipV="1">
                <a:off x="990600" y="3352800"/>
                <a:ext cx="762000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E2988160-E2EF-7140-8327-25939F9C19C7}"/>
                  </a:ext>
                </a:extLst>
              </p:cNvPr>
              <p:cNvCxnSpPr/>
              <p:nvPr/>
            </p:nvCxnSpPr>
            <p:spPr>
              <a:xfrm rot="5400000">
                <a:off x="1600994" y="3275806"/>
                <a:ext cx="304006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04D989F-505B-E643-B049-8465AD4CDDC6}"/>
                  </a:ext>
                </a:extLst>
              </p:cNvPr>
              <p:cNvSpPr txBox="1"/>
              <p:nvPr/>
            </p:nvSpPr>
            <p:spPr>
              <a:xfrm>
                <a:off x="1143000" y="3429000"/>
                <a:ext cx="446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ACCF5CC-3655-AE4C-AE79-7C1CE2DE1DAE}"/>
                </a:ext>
              </a:extLst>
            </p:cNvPr>
            <p:cNvGrpSpPr/>
            <p:nvPr/>
          </p:nvGrpSpPr>
          <p:grpSpPr>
            <a:xfrm>
              <a:off x="4800600" y="3124200"/>
              <a:ext cx="762794" cy="674132"/>
              <a:chOff x="990600" y="3124200"/>
              <a:chExt cx="762794" cy="674132"/>
            </a:xfrm>
          </p:grpSpPr>
          <p:cxnSp>
            <p:nvCxnSpPr>
              <p:cNvPr id="54" name="Elbow Connector 53">
                <a:extLst>
                  <a:ext uri="{FF2B5EF4-FFF2-40B4-BE49-F238E27FC236}">
                    <a16:creationId xmlns:a16="http://schemas.microsoft.com/office/drawing/2014/main" id="{87EA4555-27C7-D94C-8891-E0B759FB3BA9}"/>
                  </a:ext>
                </a:extLst>
              </p:cNvPr>
              <p:cNvCxnSpPr/>
              <p:nvPr/>
            </p:nvCxnSpPr>
            <p:spPr>
              <a:xfrm rot="5400000">
                <a:off x="838994" y="3276600"/>
                <a:ext cx="304006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54">
                <a:extLst>
                  <a:ext uri="{FF2B5EF4-FFF2-40B4-BE49-F238E27FC236}">
                    <a16:creationId xmlns:a16="http://schemas.microsoft.com/office/drawing/2014/main" id="{76EB4477-7F08-F542-AE11-7B1FE858D22F}"/>
                  </a:ext>
                </a:extLst>
              </p:cNvPr>
              <p:cNvCxnSpPr/>
              <p:nvPr/>
            </p:nvCxnSpPr>
            <p:spPr>
              <a:xfrm flipV="1">
                <a:off x="990600" y="3352800"/>
                <a:ext cx="762000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Elbow Connector 55">
                <a:extLst>
                  <a:ext uri="{FF2B5EF4-FFF2-40B4-BE49-F238E27FC236}">
                    <a16:creationId xmlns:a16="http://schemas.microsoft.com/office/drawing/2014/main" id="{BC3956C2-9AFC-F844-B35E-E39BE79DB74D}"/>
                  </a:ext>
                </a:extLst>
              </p:cNvPr>
              <p:cNvCxnSpPr/>
              <p:nvPr/>
            </p:nvCxnSpPr>
            <p:spPr>
              <a:xfrm rot="5400000">
                <a:off x="1600994" y="3275806"/>
                <a:ext cx="304006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741A14F-E331-C64F-9304-7499CA434FCD}"/>
                  </a:ext>
                </a:extLst>
              </p:cNvPr>
              <p:cNvSpPr txBox="1"/>
              <p:nvPr/>
            </p:nvSpPr>
            <p:spPr>
              <a:xfrm>
                <a:off x="1143000" y="3429000"/>
                <a:ext cx="446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2E64FD9-5335-EE40-A848-3C7640641D5D}"/>
                </a:ext>
              </a:extLst>
            </p:cNvPr>
            <p:cNvGrpSpPr/>
            <p:nvPr/>
          </p:nvGrpSpPr>
          <p:grpSpPr>
            <a:xfrm>
              <a:off x="6019800" y="3124200"/>
              <a:ext cx="762794" cy="674132"/>
              <a:chOff x="990600" y="3124200"/>
              <a:chExt cx="762794" cy="674132"/>
            </a:xfrm>
          </p:grpSpPr>
          <p:cxnSp>
            <p:nvCxnSpPr>
              <p:cNvPr id="50" name="Elbow Connector 49">
                <a:extLst>
                  <a:ext uri="{FF2B5EF4-FFF2-40B4-BE49-F238E27FC236}">
                    <a16:creationId xmlns:a16="http://schemas.microsoft.com/office/drawing/2014/main" id="{6378C94D-DCDE-164E-9F34-19157103299A}"/>
                  </a:ext>
                </a:extLst>
              </p:cNvPr>
              <p:cNvCxnSpPr/>
              <p:nvPr/>
            </p:nvCxnSpPr>
            <p:spPr>
              <a:xfrm rot="5400000">
                <a:off x="838994" y="3276600"/>
                <a:ext cx="304006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>
                <a:extLst>
                  <a:ext uri="{FF2B5EF4-FFF2-40B4-BE49-F238E27FC236}">
                    <a16:creationId xmlns:a16="http://schemas.microsoft.com/office/drawing/2014/main" id="{AAE8AA88-DB8E-FB44-8A5E-9A1F735BCCD1}"/>
                  </a:ext>
                </a:extLst>
              </p:cNvPr>
              <p:cNvCxnSpPr/>
              <p:nvPr/>
            </p:nvCxnSpPr>
            <p:spPr>
              <a:xfrm flipV="1">
                <a:off x="990600" y="3352800"/>
                <a:ext cx="762000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lbow Connector 51">
                <a:extLst>
                  <a:ext uri="{FF2B5EF4-FFF2-40B4-BE49-F238E27FC236}">
                    <a16:creationId xmlns:a16="http://schemas.microsoft.com/office/drawing/2014/main" id="{F60FC6B2-D111-AC4D-9247-383BCF2248E9}"/>
                  </a:ext>
                </a:extLst>
              </p:cNvPr>
              <p:cNvCxnSpPr/>
              <p:nvPr/>
            </p:nvCxnSpPr>
            <p:spPr>
              <a:xfrm rot="5400000">
                <a:off x="1600994" y="3275806"/>
                <a:ext cx="304006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751AC04-64AF-B04B-9C60-97D7D13B891A}"/>
                  </a:ext>
                </a:extLst>
              </p:cNvPr>
              <p:cNvSpPr txBox="1"/>
              <p:nvPr/>
            </p:nvSpPr>
            <p:spPr>
              <a:xfrm>
                <a:off x="1143000" y="3429000"/>
                <a:ext cx="446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4BE2600-A6C9-F542-89A6-5009FD612FDB}"/>
                </a:ext>
              </a:extLst>
            </p:cNvPr>
            <p:cNvGrpSpPr/>
            <p:nvPr/>
          </p:nvGrpSpPr>
          <p:grpSpPr>
            <a:xfrm>
              <a:off x="7315200" y="3124200"/>
              <a:ext cx="762794" cy="674132"/>
              <a:chOff x="990600" y="3124200"/>
              <a:chExt cx="762794" cy="674132"/>
            </a:xfrm>
          </p:grpSpPr>
          <p:cxnSp>
            <p:nvCxnSpPr>
              <p:cNvPr id="46" name="Elbow Connector 45">
                <a:extLst>
                  <a:ext uri="{FF2B5EF4-FFF2-40B4-BE49-F238E27FC236}">
                    <a16:creationId xmlns:a16="http://schemas.microsoft.com/office/drawing/2014/main" id="{0C142F63-4B78-B64B-AC9D-FDECA261EF2F}"/>
                  </a:ext>
                </a:extLst>
              </p:cNvPr>
              <p:cNvCxnSpPr/>
              <p:nvPr/>
            </p:nvCxnSpPr>
            <p:spPr>
              <a:xfrm rot="5400000">
                <a:off x="838994" y="3276600"/>
                <a:ext cx="304006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>
                <a:extLst>
                  <a:ext uri="{FF2B5EF4-FFF2-40B4-BE49-F238E27FC236}">
                    <a16:creationId xmlns:a16="http://schemas.microsoft.com/office/drawing/2014/main" id="{7CD2CF15-131D-4B41-882F-1037991BBB15}"/>
                  </a:ext>
                </a:extLst>
              </p:cNvPr>
              <p:cNvCxnSpPr/>
              <p:nvPr/>
            </p:nvCxnSpPr>
            <p:spPr>
              <a:xfrm flipV="1">
                <a:off x="990600" y="3352800"/>
                <a:ext cx="762000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lbow Connector 47">
                <a:extLst>
                  <a:ext uri="{FF2B5EF4-FFF2-40B4-BE49-F238E27FC236}">
                    <a16:creationId xmlns:a16="http://schemas.microsoft.com/office/drawing/2014/main" id="{793180CA-0AB1-EF43-AEF3-4CC3148229DC}"/>
                  </a:ext>
                </a:extLst>
              </p:cNvPr>
              <p:cNvCxnSpPr/>
              <p:nvPr/>
            </p:nvCxnSpPr>
            <p:spPr>
              <a:xfrm rot="5400000">
                <a:off x="1600994" y="3275806"/>
                <a:ext cx="304006" cy="794"/>
              </a:xfrm>
              <a:prstGeom prst="bentConnector3">
                <a:avLst>
                  <a:gd name="adj1" fmla="val 50000"/>
                </a:avLst>
              </a:prstGeom>
              <a:ln w="857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F54FFBD-F547-D941-90FC-37AA4CBB9DA8}"/>
                  </a:ext>
                </a:extLst>
              </p:cNvPr>
              <p:cNvSpPr txBox="1"/>
              <p:nvPr/>
            </p:nvSpPr>
            <p:spPr>
              <a:xfrm>
                <a:off x="1143000" y="3429000"/>
                <a:ext cx="446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3AEF13-6E26-EF4D-89A6-65D1036B05C4}"/>
                </a:ext>
              </a:extLst>
            </p:cNvPr>
            <p:cNvSpPr txBox="1"/>
            <p:nvPr/>
          </p:nvSpPr>
          <p:spPr>
            <a:xfrm>
              <a:off x="8458200" y="33528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80FA96D-292F-7B49-9CF1-6648C9EBF689}"/>
                </a:ext>
              </a:extLst>
            </p:cNvPr>
            <p:cNvGrpSpPr/>
            <p:nvPr/>
          </p:nvGrpSpPr>
          <p:grpSpPr>
            <a:xfrm>
              <a:off x="1219200" y="3886200"/>
              <a:ext cx="1677194" cy="902732"/>
              <a:chOff x="1219200" y="3886200"/>
              <a:chExt cx="1677194" cy="902732"/>
            </a:xfrm>
          </p:grpSpPr>
          <p:cxnSp>
            <p:nvCxnSpPr>
              <p:cNvPr id="42" name="Elbow Connector 41">
                <a:extLst>
                  <a:ext uri="{FF2B5EF4-FFF2-40B4-BE49-F238E27FC236}">
                    <a16:creationId xmlns:a16="http://schemas.microsoft.com/office/drawing/2014/main" id="{D06941DC-6E13-2B41-9FC1-1B9BEFEE2F66}"/>
                  </a:ext>
                </a:extLst>
              </p:cNvPr>
              <p:cNvCxnSpPr/>
              <p:nvPr/>
            </p:nvCxnSpPr>
            <p:spPr>
              <a:xfrm rot="5400000" flipH="1" flipV="1">
                <a:off x="1029494" y="4075906"/>
                <a:ext cx="381000" cy="1588"/>
              </a:xfrm>
              <a:prstGeom prst="bentConnector3">
                <a:avLst>
                  <a:gd name="adj1" fmla="val 50000"/>
                </a:avLst>
              </a:prstGeom>
              <a:ln w="762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>
                <a:extLst>
                  <a:ext uri="{FF2B5EF4-FFF2-40B4-BE49-F238E27FC236}">
                    <a16:creationId xmlns:a16="http://schemas.microsoft.com/office/drawing/2014/main" id="{A4AF39B1-04A5-B54D-B7DE-AE68618F5D82}"/>
                  </a:ext>
                </a:extLst>
              </p:cNvPr>
              <p:cNvCxnSpPr/>
              <p:nvPr/>
            </p:nvCxnSpPr>
            <p:spPr>
              <a:xfrm flipV="1">
                <a:off x="1219200" y="4267200"/>
                <a:ext cx="1676400" cy="794"/>
              </a:xfrm>
              <a:prstGeom prst="bentConnector3">
                <a:avLst>
                  <a:gd name="adj1" fmla="val 50000"/>
                </a:avLst>
              </a:prstGeom>
              <a:ln w="762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lbow Connector 43">
                <a:extLst>
                  <a:ext uri="{FF2B5EF4-FFF2-40B4-BE49-F238E27FC236}">
                    <a16:creationId xmlns:a16="http://schemas.microsoft.com/office/drawing/2014/main" id="{524F17A7-3DE8-6B45-BD8B-3BF87481A950}"/>
                  </a:ext>
                </a:extLst>
              </p:cNvPr>
              <p:cNvCxnSpPr/>
              <p:nvPr/>
            </p:nvCxnSpPr>
            <p:spPr>
              <a:xfrm rot="5400000" flipH="1" flipV="1">
                <a:off x="2705894" y="4076700"/>
                <a:ext cx="380206" cy="794"/>
              </a:xfrm>
              <a:prstGeom prst="bentConnector3">
                <a:avLst>
                  <a:gd name="adj1" fmla="val 50000"/>
                </a:avLst>
              </a:prstGeom>
              <a:ln w="762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60DF46D-9AFE-E54C-BAB0-02CDD592C669}"/>
                  </a:ext>
                </a:extLst>
              </p:cNvPr>
              <p:cNvSpPr txBox="1"/>
              <p:nvPr/>
            </p:nvSpPr>
            <p:spPr>
              <a:xfrm>
                <a:off x="1752600" y="4419600"/>
                <a:ext cx="581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B4F581B-93BC-E142-BAF0-AB87A8EC8BCF}"/>
                </a:ext>
              </a:extLst>
            </p:cNvPr>
            <p:cNvGrpSpPr/>
            <p:nvPr/>
          </p:nvGrpSpPr>
          <p:grpSpPr>
            <a:xfrm>
              <a:off x="3733800" y="3886200"/>
              <a:ext cx="1677194" cy="902732"/>
              <a:chOff x="1219200" y="3886200"/>
              <a:chExt cx="1677194" cy="902732"/>
            </a:xfrm>
          </p:grpSpPr>
          <p:cxnSp>
            <p:nvCxnSpPr>
              <p:cNvPr id="38" name="Elbow Connector 37">
                <a:extLst>
                  <a:ext uri="{FF2B5EF4-FFF2-40B4-BE49-F238E27FC236}">
                    <a16:creationId xmlns:a16="http://schemas.microsoft.com/office/drawing/2014/main" id="{88C97C84-B717-A044-8AD7-D85ECDD439A3}"/>
                  </a:ext>
                </a:extLst>
              </p:cNvPr>
              <p:cNvCxnSpPr/>
              <p:nvPr/>
            </p:nvCxnSpPr>
            <p:spPr>
              <a:xfrm rot="5400000" flipH="1" flipV="1">
                <a:off x="1029494" y="4075906"/>
                <a:ext cx="381000" cy="1588"/>
              </a:xfrm>
              <a:prstGeom prst="bentConnector3">
                <a:avLst>
                  <a:gd name="adj1" fmla="val 50000"/>
                </a:avLst>
              </a:prstGeom>
              <a:ln w="762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>
                <a:extLst>
                  <a:ext uri="{FF2B5EF4-FFF2-40B4-BE49-F238E27FC236}">
                    <a16:creationId xmlns:a16="http://schemas.microsoft.com/office/drawing/2014/main" id="{3DE0BCF8-E2A3-AD4E-BB6E-8C8BE2E583D7}"/>
                  </a:ext>
                </a:extLst>
              </p:cNvPr>
              <p:cNvCxnSpPr/>
              <p:nvPr/>
            </p:nvCxnSpPr>
            <p:spPr>
              <a:xfrm flipV="1">
                <a:off x="1219200" y="4267200"/>
                <a:ext cx="1676400" cy="794"/>
              </a:xfrm>
              <a:prstGeom prst="bentConnector3">
                <a:avLst>
                  <a:gd name="adj1" fmla="val 50000"/>
                </a:avLst>
              </a:prstGeom>
              <a:ln w="762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>
                <a:extLst>
                  <a:ext uri="{FF2B5EF4-FFF2-40B4-BE49-F238E27FC236}">
                    <a16:creationId xmlns:a16="http://schemas.microsoft.com/office/drawing/2014/main" id="{580C1C94-B83D-7E4D-A83E-D93C64FBD33F}"/>
                  </a:ext>
                </a:extLst>
              </p:cNvPr>
              <p:cNvCxnSpPr/>
              <p:nvPr/>
            </p:nvCxnSpPr>
            <p:spPr>
              <a:xfrm rot="5400000" flipH="1" flipV="1">
                <a:off x="2705894" y="4076700"/>
                <a:ext cx="380206" cy="794"/>
              </a:xfrm>
              <a:prstGeom prst="bentConnector3">
                <a:avLst>
                  <a:gd name="adj1" fmla="val 50000"/>
                </a:avLst>
              </a:prstGeom>
              <a:ln w="762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972B5F-3E94-D14C-B2D2-1B00EF10E166}"/>
                  </a:ext>
                </a:extLst>
              </p:cNvPr>
              <p:cNvSpPr txBox="1"/>
              <p:nvPr/>
            </p:nvSpPr>
            <p:spPr>
              <a:xfrm>
                <a:off x="1752600" y="4419600"/>
                <a:ext cx="581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100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CDDD249-DCE5-B748-80C1-BA2B5C533F0F}"/>
                </a:ext>
              </a:extLst>
            </p:cNvPr>
            <p:cNvGrpSpPr/>
            <p:nvPr/>
          </p:nvGrpSpPr>
          <p:grpSpPr>
            <a:xfrm>
              <a:off x="6248400" y="3810000"/>
              <a:ext cx="1677194" cy="902732"/>
              <a:chOff x="1219200" y="3886200"/>
              <a:chExt cx="1677194" cy="902732"/>
            </a:xfrm>
          </p:grpSpPr>
          <p:cxnSp>
            <p:nvCxnSpPr>
              <p:cNvPr id="34" name="Elbow Connector 33">
                <a:extLst>
                  <a:ext uri="{FF2B5EF4-FFF2-40B4-BE49-F238E27FC236}">
                    <a16:creationId xmlns:a16="http://schemas.microsoft.com/office/drawing/2014/main" id="{FB1B0F3E-2727-FE40-8C2D-EE565B80D9E7}"/>
                  </a:ext>
                </a:extLst>
              </p:cNvPr>
              <p:cNvCxnSpPr/>
              <p:nvPr/>
            </p:nvCxnSpPr>
            <p:spPr>
              <a:xfrm rot="5400000" flipH="1" flipV="1">
                <a:off x="1029494" y="4075906"/>
                <a:ext cx="381000" cy="1588"/>
              </a:xfrm>
              <a:prstGeom prst="bentConnector3">
                <a:avLst>
                  <a:gd name="adj1" fmla="val 50000"/>
                </a:avLst>
              </a:prstGeom>
              <a:ln w="762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>
                <a:extLst>
                  <a:ext uri="{FF2B5EF4-FFF2-40B4-BE49-F238E27FC236}">
                    <a16:creationId xmlns:a16="http://schemas.microsoft.com/office/drawing/2014/main" id="{9132DFAC-DB49-ED46-AA09-2EE8E3693E3B}"/>
                  </a:ext>
                </a:extLst>
              </p:cNvPr>
              <p:cNvCxnSpPr/>
              <p:nvPr/>
            </p:nvCxnSpPr>
            <p:spPr>
              <a:xfrm flipV="1">
                <a:off x="1219200" y="4267200"/>
                <a:ext cx="1676400" cy="794"/>
              </a:xfrm>
              <a:prstGeom prst="bentConnector3">
                <a:avLst>
                  <a:gd name="adj1" fmla="val 50000"/>
                </a:avLst>
              </a:prstGeom>
              <a:ln w="762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lbow Connector 35">
                <a:extLst>
                  <a:ext uri="{FF2B5EF4-FFF2-40B4-BE49-F238E27FC236}">
                    <a16:creationId xmlns:a16="http://schemas.microsoft.com/office/drawing/2014/main" id="{73C85637-1A9B-D34C-AE58-4BCA243C2EEB}"/>
                  </a:ext>
                </a:extLst>
              </p:cNvPr>
              <p:cNvCxnSpPr/>
              <p:nvPr/>
            </p:nvCxnSpPr>
            <p:spPr>
              <a:xfrm rot="5400000" flipH="1" flipV="1">
                <a:off x="2705894" y="4076700"/>
                <a:ext cx="380206" cy="794"/>
              </a:xfrm>
              <a:prstGeom prst="bentConnector3">
                <a:avLst>
                  <a:gd name="adj1" fmla="val 50000"/>
                </a:avLst>
              </a:prstGeom>
              <a:ln w="762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7AA3EA-4F70-3246-9284-84EDDB0322A7}"/>
                  </a:ext>
                </a:extLst>
              </p:cNvPr>
              <p:cNvSpPr txBox="1"/>
              <p:nvPr/>
            </p:nvSpPr>
            <p:spPr>
              <a:xfrm>
                <a:off x="1752600" y="4419600"/>
                <a:ext cx="581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100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E6B3A34-BFE0-6547-BD3A-CB3E4FCC5C40}"/>
                </a:ext>
              </a:extLst>
            </p:cNvPr>
            <p:cNvGrpSpPr/>
            <p:nvPr/>
          </p:nvGrpSpPr>
          <p:grpSpPr>
            <a:xfrm>
              <a:off x="1524000" y="4800600"/>
              <a:ext cx="3505200" cy="978932"/>
              <a:chOff x="1524000" y="4800600"/>
              <a:chExt cx="3505200" cy="97893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3DDA3E2-CEDF-3645-B20C-047E4E8F4C23}"/>
                  </a:ext>
                </a:extLst>
              </p:cNvPr>
              <p:cNvCxnSpPr/>
              <p:nvPr/>
            </p:nvCxnSpPr>
            <p:spPr>
              <a:xfrm rot="5400000">
                <a:off x="1333500" y="4991100"/>
                <a:ext cx="381000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6B5EEDE-A46B-B242-B938-AA6AB3FD6B07}"/>
                  </a:ext>
                </a:extLst>
              </p:cNvPr>
              <p:cNvCxnSpPr/>
              <p:nvPr/>
            </p:nvCxnSpPr>
            <p:spPr>
              <a:xfrm>
                <a:off x="1524000" y="5181600"/>
                <a:ext cx="3505200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3384847-BAEE-454D-BCD1-7BDF42AAD9D6}"/>
                  </a:ext>
                </a:extLst>
              </p:cNvPr>
              <p:cNvCxnSpPr/>
              <p:nvPr/>
            </p:nvCxnSpPr>
            <p:spPr>
              <a:xfrm rot="5400000">
                <a:off x="4838700" y="4991100"/>
                <a:ext cx="381000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2DC295-F99C-004F-83FB-3171D57218E3}"/>
                  </a:ext>
                </a:extLst>
              </p:cNvPr>
              <p:cNvSpPr txBox="1"/>
              <p:nvPr/>
            </p:nvSpPr>
            <p:spPr>
              <a:xfrm>
                <a:off x="2895600" y="5410200"/>
                <a:ext cx="7158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1000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CA8EE9-57D0-3F47-B8BE-507723344025}"/>
                </a:ext>
              </a:extLst>
            </p:cNvPr>
            <p:cNvSpPr txBox="1"/>
            <p:nvPr/>
          </p:nvSpPr>
          <p:spPr>
            <a:xfrm>
              <a:off x="1905000" y="5791200"/>
              <a:ext cx="3276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13 =1101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8B6FCED-FB3E-9948-BE28-F312471AE18B}"/>
              </a:ext>
            </a:extLst>
          </p:cNvPr>
          <p:cNvSpPr txBox="1"/>
          <p:nvPr/>
        </p:nvSpPr>
        <p:spPr>
          <a:xfrm>
            <a:off x="1527717" y="2051824"/>
            <a:ext cx="80337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7030A0"/>
                </a:solidFill>
              </a:rPr>
              <a:t>This is not a very realistic method if you are working with large numbers. </a:t>
            </a:r>
          </a:p>
        </p:txBody>
      </p:sp>
    </p:spTree>
    <p:extLst>
      <p:ext uri="{BB962C8B-B14F-4D97-AF65-F5344CB8AC3E}">
        <p14:creationId xmlns:p14="http://schemas.microsoft.com/office/powerpoint/2010/main" val="395522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1523-8D58-554B-AB16-EA42ED56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78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Decimal to binary and vice versa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B5C9-7851-C741-8353-51D72A10E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97786"/>
            <a:ext cx="8281368" cy="5161856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/>
              <a:t>We can do the following also. 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b="1" dirty="0"/>
              <a:t>Lets say you want to convert  541 to binary number.</a:t>
            </a:r>
          </a:p>
          <a:p>
            <a:pPr>
              <a:buNone/>
            </a:pPr>
            <a:r>
              <a:rPr lang="en-US" sz="2900" b="1" dirty="0"/>
              <a:t>             	2        541     </a:t>
            </a:r>
          </a:p>
          <a:p>
            <a:pPr marL="0" indent="0">
              <a:buNone/>
            </a:pPr>
            <a:r>
              <a:rPr lang="en-US" sz="2900" b="1" dirty="0"/>
              <a:t>        	2        270     --- 1 </a:t>
            </a:r>
          </a:p>
          <a:p>
            <a:pPr marL="0" indent="0">
              <a:buNone/>
            </a:pPr>
            <a:r>
              <a:rPr lang="en-US" sz="2900" b="1" dirty="0"/>
              <a:t>        	2        135     --- 0</a:t>
            </a:r>
          </a:p>
          <a:p>
            <a:pPr marL="0" indent="0">
              <a:buNone/>
            </a:pPr>
            <a:r>
              <a:rPr lang="en-US" sz="2900" b="1" dirty="0"/>
              <a:t>        	2          67     --- 1</a:t>
            </a:r>
          </a:p>
          <a:p>
            <a:pPr marL="457200" lvl="1" indent="0">
              <a:buNone/>
            </a:pPr>
            <a:r>
              <a:rPr lang="en-US" sz="2900" b="1" dirty="0"/>
              <a:t>       2          33     --- 1</a:t>
            </a:r>
          </a:p>
          <a:p>
            <a:pPr marL="457200" lvl="1" indent="0">
              <a:buNone/>
            </a:pPr>
            <a:r>
              <a:rPr lang="en-US" sz="2900" b="1" dirty="0"/>
              <a:t>       2          16     --- 1</a:t>
            </a:r>
          </a:p>
          <a:p>
            <a:pPr marL="457200" lvl="1" indent="0">
              <a:buNone/>
            </a:pPr>
            <a:r>
              <a:rPr lang="en-US" sz="2900" b="1" dirty="0"/>
              <a:t>       2            8     --- 0</a:t>
            </a:r>
          </a:p>
          <a:p>
            <a:pPr marL="457200" lvl="1" indent="0">
              <a:buNone/>
            </a:pPr>
            <a:r>
              <a:rPr lang="en-US" sz="2900" b="1" dirty="0"/>
              <a:t>       2            4     --- 0</a:t>
            </a:r>
          </a:p>
          <a:p>
            <a:pPr marL="457200" lvl="1" indent="0">
              <a:buNone/>
            </a:pPr>
            <a:r>
              <a:rPr lang="en-US" sz="2900" b="1" dirty="0"/>
              <a:t>       2            2     --- 0</a:t>
            </a:r>
          </a:p>
          <a:p>
            <a:pPr marL="457200" lvl="1" indent="0">
              <a:buNone/>
            </a:pPr>
            <a:r>
              <a:rPr lang="en-US" sz="2900" b="1" dirty="0"/>
              <a:t>       2            1     --- 0</a:t>
            </a:r>
          </a:p>
          <a:p>
            <a:pPr marL="457200" lvl="1" indent="0">
              <a:buNone/>
            </a:pPr>
            <a:r>
              <a:rPr lang="en-US" sz="2900" b="1" dirty="0"/>
              <a:t>       2            0     --- 1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435258-770B-D241-BC79-5870AA336FE3}"/>
              </a:ext>
            </a:extLst>
          </p:cNvPr>
          <p:cNvSpPr txBox="1"/>
          <p:nvPr/>
        </p:nvSpPr>
        <p:spPr>
          <a:xfrm>
            <a:off x="4746082" y="2243892"/>
            <a:ext cx="5506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This process works when converting decimal to hexadecimal as well.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A6EAA-1828-AE4C-ADE2-030741B10C3B}"/>
              </a:ext>
            </a:extLst>
          </p:cNvPr>
          <p:cNvSpPr txBox="1"/>
          <p:nvPr/>
        </p:nvSpPr>
        <p:spPr>
          <a:xfrm>
            <a:off x="5282097" y="3156935"/>
            <a:ext cx="205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1 0 0 0 0 1 1 1 0 1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0D3E2F-C0DD-E34B-97F4-5381B4D03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894630"/>
              </p:ext>
            </p:extLst>
          </p:nvPr>
        </p:nvGraphicFramePr>
        <p:xfrm>
          <a:off x="4746082" y="3639786"/>
          <a:ext cx="6744010" cy="204532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4401">
                  <a:extLst>
                    <a:ext uri="{9D8B030D-6E8A-4147-A177-3AD203B41FA5}">
                      <a16:colId xmlns:a16="http://schemas.microsoft.com/office/drawing/2014/main" val="2700711944"/>
                    </a:ext>
                  </a:extLst>
                </a:gridCol>
                <a:gridCol w="674401">
                  <a:extLst>
                    <a:ext uri="{9D8B030D-6E8A-4147-A177-3AD203B41FA5}">
                      <a16:colId xmlns:a16="http://schemas.microsoft.com/office/drawing/2014/main" val="697448405"/>
                    </a:ext>
                  </a:extLst>
                </a:gridCol>
                <a:gridCol w="674401">
                  <a:extLst>
                    <a:ext uri="{9D8B030D-6E8A-4147-A177-3AD203B41FA5}">
                      <a16:colId xmlns:a16="http://schemas.microsoft.com/office/drawing/2014/main" val="4105569368"/>
                    </a:ext>
                  </a:extLst>
                </a:gridCol>
                <a:gridCol w="674401">
                  <a:extLst>
                    <a:ext uri="{9D8B030D-6E8A-4147-A177-3AD203B41FA5}">
                      <a16:colId xmlns:a16="http://schemas.microsoft.com/office/drawing/2014/main" val="604890658"/>
                    </a:ext>
                  </a:extLst>
                </a:gridCol>
                <a:gridCol w="674401">
                  <a:extLst>
                    <a:ext uri="{9D8B030D-6E8A-4147-A177-3AD203B41FA5}">
                      <a16:colId xmlns:a16="http://schemas.microsoft.com/office/drawing/2014/main" val="3560130101"/>
                    </a:ext>
                  </a:extLst>
                </a:gridCol>
                <a:gridCol w="674401">
                  <a:extLst>
                    <a:ext uri="{9D8B030D-6E8A-4147-A177-3AD203B41FA5}">
                      <a16:colId xmlns:a16="http://schemas.microsoft.com/office/drawing/2014/main" val="3643515267"/>
                    </a:ext>
                  </a:extLst>
                </a:gridCol>
                <a:gridCol w="674401">
                  <a:extLst>
                    <a:ext uri="{9D8B030D-6E8A-4147-A177-3AD203B41FA5}">
                      <a16:colId xmlns:a16="http://schemas.microsoft.com/office/drawing/2014/main" val="3414582928"/>
                    </a:ext>
                  </a:extLst>
                </a:gridCol>
                <a:gridCol w="674401">
                  <a:extLst>
                    <a:ext uri="{9D8B030D-6E8A-4147-A177-3AD203B41FA5}">
                      <a16:colId xmlns:a16="http://schemas.microsoft.com/office/drawing/2014/main" val="1668000137"/>
                    </a:ext>
                  </a:extLst>
                </a:gridCol>
                <a:gridCol w="674401">
                  <a:extLst>
                    <a:ext uri="{9D8B030D-6E8A-4147-A177-3AD203B41FA5}">
                      <a16:colId xmlns:a16="http://schemas.microsoft.com/office/drawing/2014/main" val="3424921881"/>
                    </a:ext>
                  </a:extLst>
                </a:gridCol>
                <a:gridCol w="674401">
                  <a:extLst>
                    <a:ext uri="{9D8B030D-6E8A-4147-A177-3AD203B41FA5}">
                      <a16:colId xmlns:a16="http://schemas.microsoft.com/office/drawing/2014/main" val="2819581812"/>
                    </a:ext>
                  </a:extLst>
                </a:gridCol>
              </a:tblGrid>
              <a:tr h="46841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901843"/>
                  </a:ext>
                </a:extLst>
              </a:tr>
              <a:tr h="468416">
                <a:tc>
                  <a:txBody>
                    <a:bodyPr/>
                    <a:lstStyle/>
                    <a:p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43535"/>
                  </a:ext>
                </a:extLst>
              </a:tr>
              <a:tr h="46841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194510"/>
                  </a:ext>
                </a:extLst>
              </a:tr>
              <a:tr h="468416">
                <a:tc>
                  <a:txBody>
                    <a:bodyPr/>
                    <a:lstStyle/>
                    <a:p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0099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DD81A5-7788-9B4C-8701-7A867F7AD0C7}"/>
              </a:ext>
            </a:extLst>
          </p:cNvPr>
          <p:cNvSpPr txBox="1"/>
          <p:nvPr/>
        </p:nvSpPr>
        <p:spPr>
          <a:xfrm>
            <a:off x="5282098" y="5798633"/>
            <a:ext cx="332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512 + 16 + 8 +4 +1 = 541</a:t>
            </a:r>
          </a:p>
        </p:txBody>
      </p:sp>
    </p:spTree>
    <p:extLst>
      <p:ext uri="{BB962C8B-B14F-4D97-AF65-F5344CB8AC3E}">
        <p14:creationId xmlns:p14="http://schemas.microsoft.com/office/powerpoint/2010/main" val="419621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1523-8D58-554B-AB16-EA42ED56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78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2.1.1Hexadecimal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B5C9-7851-C741-8353-51D72A10E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76918"/>
            <a:ext cx="9905999" cy="27170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1 byte of data ranges from 00000000</a:t>
            </a:r>
            <a:r>
              <a:rPr lang="en-US" baseline="-25000" dirty="0"/>
              <a:t>2</a:t>
            </a:r>
            <a:r>
              <a:rPr lang="en-US" dirty="0"/>
              <a:t> – 11111111</a:t>
            </a:r>
            <a:r>
              <a:rPr lang="en-US" baseline="-25000" dirty="0"/>
              <a:t>2</a:t>
            </a:r>
            <a:r>
              <a:rPr lang="en-US" dirty="0"/>
              <a:t> decimal equivalent is 0 – 255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While a computer actually uses 0’s and 1’s it is a little verbose and decimal numbers require to much work to convert to binary, therefore hexadecimal was chosen (0 – 9 and A – F) Base 16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9AD4BC-AD29-404C-9540-843520AF1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446237"/>
              </p:ext>
            </p:extLst>
          </p:nvPr>
        </p:nvGraphicFramePr>
        <p:xfrm>
          <a:off x="2030411" y="3883493"/>
          <a:ext cx="8127999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7576711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262978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3615531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335063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2598297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390851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287972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628898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01621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11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05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111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2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85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63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57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88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1523-8D58-554B-AB16-EA42ED56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78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B5C9-7851-C741-8353-51D72A10E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7357"/>
            <a:ext cx="9905999" cy="464905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17D6A7-6981-7D4E-9306-2282C5973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317103"/>
              </p:ext>
            </p:extLst>
          </p:nvPr>
        </p:nvGraphicFramePr>
        <p:xfrm>
          <a:off x="1141411" y="1713920"/>
          <a:ext cx="9017000" cy="736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06196">
                  <a:extLst>
                    <a:ext uri="{9D8B030D-6E8A-4147-A177-3AD203B41FA5}">
                      <a16:colId xmlns:a16="http://schemas.microsoft.com/office/drawing/2014/main" val="1442719451"/>
                    </a:ext>
                  </a:extLst>
                </a:gridCol>
                <a:gridCol w="1055319">
                  <a:extLst>
                    <a:ext uri="{9D8B030D-6E8A-4147-A177-3AD203B41FA5}">
                      <a16:colId xmlns:a16="http://schemas.microsoft.com/office/drawing/2014/main" val="3491233060"/>
                    </a:ext>
                  </a:extLst>
                </a:gridCol>
                <a:gridCol w="1226634">
                  <a:extLst>
                    <a:ext uri="{9D8B030D-6E8A-4147-A177-3AD203B41FA5}">
                      <a16:colId xmlns:a16="http://schemas.microsoft.com/office/drawing/2014/main" val="4174442904"/>
                    </a:ext>
                  </a:extLst>
                </a:gridCol>
                <a:gridCol w="1164422">
                  <a:extLst>
                    <a:ext uri="{9D8B030D-6E8A-4147-A177-3AD203B41FA5}">
                      <a16:colId xmlns:a16="http://schemas.microsoft.com/office/drawing/2014/main" val="2705354168"/>
                    </a:ext>
                  </a:extLst>
                </a:gridCol>
                <a:gridCol w="1288143">
                  <a:extLst>
                    <a:ext uri="{9D8B030D-6E8A-4147-A177-3AD203B41FA5}">
                      <a16:colId xmlns:a16="http://schemas.microsoft.com/office/drawing/2014/main" val="3567807594"/>
                    </a:ext>
                  </a:extLst>
                </a:gridCol>
                <a:gridCol w="1288143">
                  <a:extLst>
                    <a:ext uri="{9D8B030D-6E8A-4147-A177-3AD203B41FA5}">
                      <a16:colId xmlns:a16="http://schemas.microsoft.com/office/drawing/2014/main" val="1049150699"/>
                    </a:ext>
                  </a:extLst>
                </a:gridCol>
                <a:gridCol w="1288143">
                  <a:extLst>
                    <a:ext uri="{9D8B030D-6E8A-4147-A177-3AD203B41FA5}">
                      <a16:colId xmlns:a16="http://schemas.microsoft.com/office/drawing/2014/main" val="156445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40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2649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8BB7C0-70EF-2544-B285-575306F37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079488"/>
              </p:ext>
            </p:extLst>
          </p:nvPr>
        </p:nvGraphicFramePr>
        <p:xfrm>
          <a:off x="1141411" y="2703895"/>
          <a:ext cx="9017000" cy="736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06197">
                  <a:extLst>
                    <a:ext uri="{9D8B030D-6E8A-4147-A177-3AD203B41FA5}">
                      <a16:colId xmlns:a16="http://schemas.microsoft.com/office/drawing/2014/main" val="1442719451"/>
                    </a:ext>
                  </a:extLst>
                </a:gridCol>
                <a:gridCol w="1077621">
                  <a:extLst>
                    <a:ext uri="{9D8B030D-6E8A-4147-A177-3AD203B41FA5}">
                      <a16:colId xmlns:a16="http://schemas.microsoft.com/office/drawing/2014/main" val="3491233060"/>
                    </a:ext>
                  </a:extLst>
                </a:gridCol>
                <a:gridCol w="1193181">
                  <a:extLst>
                    <a:ext uri="{9D8B030D-6E8A-4147-A177-3AD203B41FA5}">
                      <a16:colId xmlns:a16="http://schemas.microsoft.com/office/drawing/2014/main" val="4174442904"/>
                    </a:ext>
                  </a:extLst>
                </a:gridCol>
                <a:gridCol w="1175572">
                  <a:extLst>
                    <a:ext uri="{9D8B030D-6E8A-4147-A177-3AD203B41FA5}">
                      <a16:colId xmlns:a16="http://schemas.microsoft.com/office/drawing/2014/main" val="2705354168"/>
                    </a:ext>
                  </a:extLst>
                </a:gridCol>
                <a:gridCol w="1288143">
                  <a:extLst>
                    <a:ext uri="{9D8B030D-6E8A-4147-A177-3AD203B41FA5}">
                      <a16:colId xmlns:a16="http://schemas.microsoft.com/office/drawing/2014/main" val="3567807594"/>
                    </a:ext>
                  </a:extLst>
                </a:gridCol>
                <a:gridCol w="1288143">
                  <a:extLst>
                    <a:ext uri="{9D8B030D-6E8A-4147-A177-3AD203B41FA5}">
                      <a16:colId xmlns:a16="http://schemas.microsoft.com/office/drawing/2014/main" val="1049150699"/>
                    </a:ext>
                  </a:extLst>
                </a:gridCol>
                <a:gridCol w="1288143">
                  <a:extLst>
                    <a:ext uri="{9D8B030D-6E8A-4147-A177-3AD203B41FA5}">
                      <a16:colId xmlns:a16="http://schemas.microsoft.com/office/drawing/2014/main" val="156445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40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264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753D401-C653-1149-B845-E0005302E237}"/>
              </a:ext>
            </a:extLst>
          </p:cNvPr>
          <p:cNvSpPr txBox="1"/>
          <p:nvPr/>
        </p:nvSpPr>
        <p:spPr>
          <a:xfrm>
            <a:off x="1141411" y="3561181"/>
            <a:ext cx="581306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 how do we convert from Hex to decimal?</a:t>
            </a:r>
          </a:p>
          <a:p>
            <a:r>
              <a:rPr lang="en-US" sz="2400" dirty="0"/>
              <a:t>	 12   		1    	10  - decimal</a:t>
            </a:r>
          </a:p>
          <a:p>
            <a:r>
              <a:rPr lang="en-US" sz="2400" dirty="0"/>
              <a:t>	 C     		1     	A   - hexadecimal</a:t>
            </a:r>
            <a:endParaRPr lang="en-US" sz="2400" baseline="-25000" dirty="0"/>
          </a:p>
          <a:p>
            <a:r>
              <a:rPr lang="en-US" sz="2400" baseline="-25000" dirty="0"/>
              <a:t>  X     16</a:t>
            </a:r>
            <a:r>
              <a:rPr lang="en-US" sz="2400" baseline="30000" dirty="0"/>
              <a:t>2</a:t>
            </a:r>
            <a:r>
              <a:rPr lang="en-US" sz="2400" dirty="0"/>
              <a:t>    		</a:t>
            </a:r>
            <a:r>
              <a:rPr lang="en-US" sz="2400" baseline="-25000" dirty="0"/>
              <a:t>16</a:t>
            </a:r>
            <a:r>
              <a:rPr lang="en-US" sz="2400" baseline="30000" dirty="0"/>
              <a:t>1</a:t>
            </a:r>
            <a:r>
              <a:rPr lang="en-US" sz="2400" dirty="0"/>
              <a:t>  	</a:t>
            </a:r>
            <a:r>
              <a:rPr lang="en-US" sz="2400" baseline="-25000" dirty="0"/>
              <a:t>16</a:t>
            </a:r>
            <a:r>
              <a:rPr lang="en-US" sz="2400" baseline="30000" dirty="0"/>
              <a:t>0</a:t>
            </a:r>
          </a:p>
          <a:p>
            <a:endParaRPr lang="en-US" sz="2400" baseline="30000" dirty="0"/>
          </a:p>
          <a:p>
            <a:r>
              <a:rPr lang="en-US" sz="2400" dirty="0"/>
              <a:t> 	256*12 + 16*1 + 1*10</a:t>
            </a:r>
          </a:p>
          <a:p>
            <a:r>
              <a:rPr lang="en-US" sz="2400" dirty="0"/>
              <a:t>	</a:t>
            </a:r>
            <a:r>
              <a:rPr lang="en-US" dirty="0"/>
              <a:t>3072         +    16      +     10       = 3098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522286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{D385D3F1-35E5-ED4E-A227-D75883D44F67}tf10001122</Template>
  <TotalTime>4473</TotalTime>
  <Words>921</Words>
  <Application>Microsoft Macintosh PowerPoint</Application>
  <PresentationFormat>Widescreen</PresentationFormat>
  <Paragraphs>269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Chapter 2</vt:lpstr>
      <vt:lpstr>Representing and manipulating information</vt:lpstr>
      <vt:lpstr>2.1 Information Storage</vt:lpstr>
      <vt:lpstr>Decimal to binary and vice versa</vt:lpstr>
      <vt:lpstr>Decimal to binary and vice versa - Grouping</vt:lpstr>
      <vt:lpstr>Decimal to binary and vice versa - Grouping</vt:lpstr>
      <vt:lpstr>Decimal to binary and vice versa</vt:lpstr>
      <vt:lpstr>2.1.1Hexadecimal Notation</vt:lpstr>
      <vt:lpstr>Examples</vt:lpstr>
      <vt:lpstr>Practice Problem 2.1</vt:lpstr>
      <vt:lpstr>Practice Problem 2.2</vt:lpstr>
      <vt:lpstr>Practice Problem 2.3</vt:lpstr>
      <vt:lpstr>Practice Problem 2.4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Yvon Hall Feaster</dc:creator>
  <cp:lastModifiedBy>Yvon Hall Feaster</cp:lastModifiedBy>
  <cp:revision>98</cp:revision>
  <cp:lastPrinted>2020-01-10T12:08:19Z</cp:lastPrinted>
  <dcterms:created xsi:type="dcterms:W3CDTF">2020-01-08T19:50:58Z</dcterms:created>
  <dcterms:modified xsi:type="dcterms:W3CDTF">2020-01-15T14:03:33Z</dcterms:modified>
</cp:coreProperties>
</file>