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1"/>
    <p:sldMasterId id="2147483670" r:id="rId2"/>
    <p:sldMasterId id="2147483672" r:id="rId3"/>
    <p:sldMasterId id="2147483958" r:id="rId4"/>
    <p:sldMasterId id="2147483959" r:id="rId5"/>
    <p:sldMasterId id="2147483960" r:id="rId6"/>
    <p:sldMasterId id="2147483961" r:id="rId7"/>
    <p:sldMasterId id="2147483962" r:id="rId8"/>
    <p:sldMasterId id="2147483963" r:id="rId9"/>
    <p:sldMasterId id="2147483964" r:id="rId10"/>
    <p:sldMasterId id="2147483965" r:id="rId11"/>
    <p:sldMasterId id="2147483966" r:id="rId12"/>
    <p:sldMasterId id="2147483967" r:id="rId13"/>
    <p:sldMasterId id="2147483968" r:id="rId14"/>
    <p:sldMasterId id="2147483969" r:id="rId15"/>
    <p:sldMasterId id="2147483970" r:id="rId16"/>
    <p:sldMasterId id="2147483971" r:id="rId17"/>
    <p:sldMasterId id="2147484788" r:id="rId18"/>
  </p:sldMasterIdLst>
  <p:notesMasterIdLst>
    <p:notesMasterId r:id="rId64"/>
  </p:notesMasterIdLst>
  <p:handoutMasterIdLst>
    <p:handoutMasterId r:id="rId65"/>
  </p:handoutMasterIdLst>
  <p:sldIdLst>
    <p:sldId id="448" r:id="rId19"/>
    <p:sldId id="470" r:id="rId20"/>
    <p:sldId id="524" r:id="rId21"/>
    <p:sldId id="462" r:id="rId22"/>
    <p:sldId id="525" r:id="rId23"/>
    <p:sldId id="476" r:id="rId24"/>
    <p:sldId id="475" r:id="rId25"/>
    <p:sldId id="516" r:id="rId26"/>
    <p:sldId id="523" r:id="rId27"/>
    <p:sldId id="517" r:id="rId28"/>
    <p:sldId id="514" r:id="rId29"/>
    <p:sldId id="518" r:id="rId30"/>
    <p:sldId id="527" r:id="rId31"/>
    <p:sldId id="528" r:id="rId32"/>
    <p:sldId id="526" r:id="rId33"/>
    <p:sldId id="519" r:id="rId34"/>
    <p:sldId id="533" r:id="rId35"/>
    <p:sldId id="478" r:id="rId36"/>
    <p:sldId id="480" r:id="rId37"/>
    <p:sldId id="481" r:id="rId38"/>
    <p:sldId id="482" r:id="rId39"/>
    <p:sldId id="483" r:id="rId40"/>
    <p:sldId id="484" r:id="rId41"/>
    <p:sldId id="485" r:id="rId42"/>
    <p:sldId id="486" r:id="rId43"/>
    <p:sldId id="487" r:id="rId44"/>
    <p:sldId id="488" r:id="rId45"/>
    <p:sldId id="489" r:id="rId46"/>
    <p:sldId id="491" r:id="rId47"/>
    <p:sldId id="492" r:id="rId48"/>
    <p:sldId id="493" r:id="rId49"/>
    <p:sldId id="494" r:id="rId50"/>
    <p:sldId id="495" r:id="rId51"/>
    <p:sldId id="496" r:id="rId52"/>
    <p:sldId id="534" r:id="rId53"/>
    <p:sldId id="535" r:id="rId54"/>
    <p:sldId id="498" r:id="rId55"/>
    <p:sldId id="499" r:id="rId56"/>
    <p:sldId id="500" r:id="rId57"/>
    <p:sldId id="501" r:id="rId58"/>
    <p:sldId id="502" r:id="rId59"/>
    <p:sldId id="503" r:id="rId60"/>
    <p:sldId id="504" r:id="rId61"/>
    <p:sldId id="512" r:id="rId62"/>
    <p:sldId id="513" r:id="rId63"/>
  </p:sldIdLst>
  <p:sldSz cx="9144000" cy="6858000" type="screen4x3"/>
  <p:notesSz cx="7315200" cy="9601200"/>
  <p:defaultTex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7A7A7"/>
    <a:srgbClr val="9BFFC8"/>
    <a:srgbClr val="FF9797"/>
    <a:srgbClr val="99FF66"/>
    <a:srgbClr val="66FF66"/>
    <a:srgbClr val="FF9933"/>
    <a:srgbClr val="66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92" autoAdjust="0"/>
    <p:restoredTop sz="76500" autoAdjust="0"/>
  </p:normalViewPr>
  <p:slideViewPr>
    <p:cSldViewPr>
      <p:cViewPr varScale="1">
        <p:scale>
          <a:sx n="70" d="100"/>
          <a:sy n="70" d="100"/>
        </p:scale>
        <p:origin x="58" y="355"/>
      </p:cViewPr>
      <p:guideLst>
        <p:guide orient="horz" pos="216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116"/>
    </p:cViewPr>
  </p:sorterViewPr>
  <p:gridSpacing cx="75895" cy="75895"/>
</p:viewPr>
</file>

<file path=ppt/_rels/presentation.xml.rels><?xml version="1.0" encoding="UTF-8" standalone="yes"?>
<Relationships xmlns="http://schemas.openxmlformats.org/package/2006/relationships"><Relationship Id="rId26" Type="http://schemas.openxmlformats.org/officeDocument/2006/relationships/slide" Target="slides/slide8.xml"/><Relationship Id="rId21" Type="http://schemas.openxmlformats.org/officeDocument/2006/relationships/slide" Target="slides/slide3.xml"/><Relationship Id="rId42" Type="http://schemas.openxmlformats.org/officeDocument/2006/relationships/slide" Target="slides/slide24.xml"/><Relationship Id="rId47" Type="http://schemas.openxmlformats.org/officeDocument/2006/relationships/slide" Target="slides/slide29.xml"/><Relationship Id="rId63" Type="http://schemas.openxmlformats.org/officeDocument/2006/relationships/slide" Target="slides/slide45.xml"/><Relationship Id="rId68"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1.xml"/><Relationship Id="rId11" Type="http://schemas.openxmlformats.org/officeDocument/2006/relationships/slideMaster" Target="slideMasters/slideMaster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slide" Target="slides/slide22.xml"/><Relationship Id="rId45" Type="http://schemas.openxmlformats.org/officeDocument/2006/relationships/slide" Target="slides/slide27.xml"/><Relationship Id="rId53" Type="http://schemas.openxmlformats.org/officeDocument/2006/relationships/slide" Target="slides/slide35.xml"/><Relationship Id="rId58" Type="http://schemas.openxmlformats.org/officeDocument/2006/relationships/slide" Target="slides/slide40.xml"/><Relationship Id="rId66"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43.xml"/><Relationship Id="rId19" Type="http://schemas.openxmlformats.org/officeDocument/2006/relationships/slide" Target="slides/slide1.xml"/><Relationship Id="rId14" Type="http://schemas.openxmlformats.org/officeDocument/2006/relationships/slideMaster" Target="slideMasters/slideMaster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slide" Target="slides/slide25.xml"/><Relationship Id="rId48" Type="http://schemas.openxmlformats.org/officeDocument/2006/relationships/slide" Target="slides/slide30.xml"/><Relationship Id="rId56" Type="http://schemas.openxmlformats.org/officeDocument/2006/relationships/slide" Target="slides/slide38.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33.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slide" Target="slides/slide28.xml"/><Relationship Id="rId59" Type="http://schemas.openxmlformats.org/officeDocument/2006/relationships/slide" Target="slides/slide41.xml"/><Relationship Id="rId67" Type="http://schemas.openxmlformats.org/officeDocument/2006/relationships/viewProps" Target="viewProps.xml"/><Relationship Id="rId20" Type="http://schemas.openxmlformats.org/officeDocument/2006/relationships/slide" Target="slides/slide2.xml"/><Relationship Id="rId41" Type="http://schemas.openxmlformats.org/officeDocument/2006/relationships/slide" Target="slides/slide23.xml"/><Relationship Id="rId54" Type="http://schemas.openxmlformats.org/officeDocument/2006/relationships/slide" Target="slides/slide36.xml"/><Relationship Id="rId62" Type="http://schemas.openxmlformats.org/officeDocument/2006/relationships/slide" Target="slides/slide44.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49" Type="http://schemas.openxmlformats.org/officeDocument/2006/relationships/slide" Target="slides/slide31.xml"/><Relationship Id="rId57" Type="http://schemas.openxmlformats.org/officeDocument/2006/relationships/slide" Target="slides/slide39.xml"/><Relationship Id="rId10" Type="http://schemas.openxmlformats.org/officeDocument/2006/relationships/slideMaster" Target="slideMasters/slideMaster10.xml"/><Relationship Id="rId31" Type="http://schemas.openxmlformats.org/officeDocument/2006/relationships/slide" Target="slides/slide13.xml"/><Relationship Id="rId44" Type="http://schemas.openxmlformats.org/officeDocument/2006/relationships/slide" Target="slides/slide26.xml"/><Relationship Id="rId52" Type="http://schemas.openxmlformats.org/officeDocument/2006/relationships/slide" Target="slides/slide34.xml"/><Relationship Id="rId60" Type="http://schemas.openxmlformats.org/officeDocument/2006/relationships/slide" Target="slides/slide42.xml"/><Relationship Id="rId65"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21.xml"/><Relationship Id="rId34" Type="http://schemas.openxmlformats.org/officeDocument/2006/relationships/slide" Target="slides/slide16.xml"/><Relationship Id="rId50" Type="http://schemas.openxmlformats.org/officeDocument/2006/relationships/slide" Target="slides/slide32.xml"/><Relationship Id="rId55"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3180" tIns="46590" rIns="93180" bIns="46590" numCol="1" anchor="t" anchorCtr="0" compatLnSpc="1">
            <a:prstTxWarp prst="textNoShape">
              <a:avLst/>
            </a:prstTxWarp>
          </a:bodyPr>
          <a:lstStyle>
            <a:lvl1pPr defTabSz="931863"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3180" tIns="46590" rIns="93180" bIns="46590" numCol="1" anchor="t" anchorCtr="0" compatLnSpc="1">
            <a:prstTxWarp prst="textNoShape">
              <a:avLst/>
            </a:prstTxWarp>
          </a:bodyPr>
          <a:lstStyle>
            <a:lvl1pPr algn="r" defTabSz="931863" eaLnBrk="1" hangingPunct="1">
              <a:defRPr sz="1200">
                <a:latin typeface="Arial" charset="0"/>
              </a:defRPr>
            </a:lvl1pPr>
          </a:lstStyle>
          <a:p>
            <a:pPr>
              <a:defRPr/>
            </a:pPr>
            <a:endParaRPr lang="en-US"/>
          </a:p>
        </p:txBody>
      </p:sp>
      <p:sp>
        <p:nvSpPr>
          <p:cNvPr id="3379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3180" tIns="46590" rIns="93180" bIns="46590" numCol="1" anchor="b" anchorCtr="0" compatLnSpc="1">
            <a:prstTxWarp prst="textNoShape">
              <a:avLst/>
            </a:prstTxWarp>
          </a:bodyPr>
          <a:lstStyle>
            <a:lvl1pPr defTabSz="931863"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3180" tIns="46590" rIns="93180" bIns="46590" numCol="1" anchor="b" anchorCtr="0" compatLnSpc="1">
            <a:prstTxWarp prst="textNoShape">
              <a:avLst/>
            </a:prstTxWarp>
          </a:bodyPr>
          <a:lstStyle>
            <a:lvl1pPr algn="r" defTabSz="931863" eaLnBrk="1" hangingPunct="1">
              <a:defRPr sz="1200">
                <a:latin typeface="Arial" panose="020B0604020202020204" pitchFamily="34" charset="0"/>
              </a:defRPr>
            </a:lvl1pPr>
          </a:lstStyle>
          <a:p>
            <a:pPr>
              <a:defRPr/>
            </a:pPr>
            <a:fld id="{7E8A2B57-62EC-4BAE-9A84-C6712FC37006}" type="slidenum">
              <a:rPr lang="en-US"/>
              <a:pPr>
                <a:defRPr/>
              </a:pPr>
              <a:t>‹#›</a:t>
            </a:fld>
            <a:endParaRPr lang="en-US"/>
          </a:p>
        </p:txBody>
      </p:sp>
    </p:spTree>
    <p:extLst>
      <p:ext uri="{BB962C8B-B14F-4D97-AF65-F5344CB8AC3E}">
        <p14:creationId xmlns:p14="http://schemas.microsoft.com/office/powerpoint/2010/main" val="7622549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pPr>
              <a:defRPr/>
            </a:pPr>
            <a:fld id="{D44400E7-0945-463B-854C-2C4C8A80AD69}" type="datetimeFigureOut">
              <a:rPr lang="en-US"/>
              <a:pPr>
                <a:defRPr/>
              </a:pPr>
              <a:t>8/22/2019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2C66AB41-2DBD-467C-A47B-3DF4A503E9BF}" type="slidenum">
              <a:rPr lang="en-US"/>
              <a:pPr>
                <a:defRPr/>
              </a:pPr>
              <a:t>‹#›</a:t>
            </a:fld>
            <a:endParaRPr lang="en-US"/>
          </a:p>
        </p:txBody>
      </p:sp>
    </p:spTree>
    <p:extLst>
      <p:ext uri="{BB962C8B-B14F-4D97-AF65-F5344CB8AC3E}">
        <p14:creationId xmlns:p14="http://schemas.microsoft.com/office/powerpoint/2010/main" val="370098911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宋体" panose="02010600030101010101" pitchFamily="2" charset="-122"/>
            </a:endParaRP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3E62D02B-A39D-4D7F-82FC-832C5CE9C190}" type="slidenum">
              <a:rPr lang="en-US" altLang="en-US" smtClean="0"/>
              <a:pPr/>
              <a:t>1</a:t>
            </a:fld>
            <a:endParaRPr lang="en-US" altLang="en-US"/>
          </a:p>
        </p:txBody>
      </p:sp>
    </p:spTree>
    <p:extLst>
      <p:ext uri="{BB962C8B-B14F-4D97-AF65-F5344CB8AC3E}">
        <p14:creationId xmlns:p14="http://schemas.microsoft.com/office/powerpoint/2010/main" val="2821957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either does not live up</a:t>
            </a:r>
            <a:r>
              <a:rPr lang="en-US" baseline="0" dirty="0" smtClean="0"/>
              <a:t> to their responsibilities the whole thing falls apart.</a:t>
            </a:r>
          </a:p>
          <a:p>
            <a:r>
              <a:rPr lang="en-US" baseline="0" dirty="0" smtClean="0"/>
              <a:t>It’s the fault of whoever didn’t follow contracts</a:t>
            </a:r>
          </a:p>
          <a:p>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17</a:t>
            </a:fld>
            <a:endParaRPr lang="en-US"/>
          </a:p>
        </p:txBody>
      </p:sp>
    </p:spTree>
    <p:extLst>
      <p:ext uri="{BB962C8B-B14F-4D97-AF65-F5344CB8AC3E}">
        <p14:creationId xmlns:p14="http://schemas.microsoft.com/office/powerpoint/2010/main" val="1778961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a:t>
            </a:r>
            <a:r>
              <a:rPr lang="en-US" baseline="0" dirty="0" smtClean="0"/>
              <a:t> users don’t know about preconditions</a:t>
            </a:r>
          </a:p>
          <a:p>
            <a:r>
              <a:rPr lang="en-US" baseline="0" dirty="0" smtClean="0"/>
              <a:t>We have to check any input from users</a:t>
            </a:r>
          </a:p>
          <a:p>
            <a:r>
              <a:rPr lang="en-US" baseline="0" dirty="0" smtClean="0"/>
              <a:t>Contracts are comments, not code. We need to write the code to make sure the end user can’t pass in data that will break any contracts.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Implementer of UI has to validate all input from the user to meet all preconditions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If function A calls Function B, it needs to make sure it meets </a:t>
            </a:r>
            <a:r>
              <a:rPr lang="en-US" baseline="0" dirty="0" err="1" smtClean="0"/>
              <a:t>Bs</a:t>
            </a:r>
            <a:r>
              <a:rPr lang="en-US" baseline="0" dirty="0" smtClean="0"/>
              <a:t> pre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Can use its own pre to enforce it.</a:t>
            </a:r>
          </a:p>
          <a:p>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18</a:t>
            </a:fld>
            <a:endParaRPr lang="en-US"/>
          </a:p>
        </p:txBody>
      </p:sp>
    </p:spTree>
    <p:extLst>
      <p:ext uri="{BB962C8B-B14F-4D97-AF65-F5344CB8AC3E}">
        <p14:creationId xmlns:p14="http://schemas.microsoft.com/office/powerpoint/2010/main" val="3531924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solidFill>
                  <a:prstClr val="black"/>
                </a:solidFill>
              </a:rPr>
              <a:pPr>
                <a:defRPr/>
              </a:pPr>
              <a:t>44</a:t>
            </a:fld>
            <a:endParaRPr lang="en-US">
              <a:solidFill>
                <a:prstClr val="black"/>
              </a:solidFill>
            </a:endParaRPr>
          </a:p>
        </p:txBody>
      </p:sp>
    </p:spTree>
    <p:extLst>
      <p:ext uri="{BB962C8B-B14F-4D97-AF65-F5344CB8AC3E}">
        <p14:creationId xmlns:p14="http://schemas.microsoft.com/office/powerpoint/2010/main" val="825604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solidFill>
                  <a:prstClr val="black"/>
                </a:solidFill>
              </a:rPr>
              <a:pPr>
                <a:defRPr/>
              </a:pPr>
              <a:t>45</a:t>
            </a:fld>
            <a:endParaRPr lang="en-US">
              <a:solidFill>
                <a:prstClr val="black"/>
              </a:solidFill>
            </a:endParaRPr>
          </a:p>
        </p:txBody>
      </p:sp>
    </p:spTree>
    <p:extLst>
      <p:ext uri="{BB962C8B-B14F-4D97-AF65-F5344CB8AC3E}">
        <p14:creationId xmlns:p14="http://schemas.microsoft.com/office/powerpoint/2010/main" val="194531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2</a:t>
            </a:fld>
            <a:endParaRPr lang="en-US"/>
          </a:p>
        </p:txBody>
      </p:sp>
    </p:spTree>
    <p:extLst>
      <p:ext uri="{BB962C8B-B14F-4D97-AF65-F5344CB8AC3E}">
        <p14:creationId xmlns:p14="http://schemas.microsoft.com/office/powerpoint/2010/main" val="766763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between roles: You write foo – you are the implemented. Later you write code that calls foo – now you are the client</a:t>
            </a:r>
          </a:p>
          <a:p>
            <a:r>
              <a:rPr lang="en-US" dirty="0" smtClean="0"/>
              <a:t>Hide info – implementation details aren’t necessary, just use the contracts and you</a:t>
            </a:r>
            <a:r>
              <a:rPr lang="en-US" baseline="0" dirty="0" smtClean="0"/>
              <a:t> can use the code</a:t>
            </a:r>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4</a:t>
            </a:fld>
            <a:endParaRPr lang="en-US"/>
          </a:p>
        </p:txBody>
      </p:sp>
    </p:spTree>
    <p:extLst>
      <p:ext uri="{BB962C8B-B14F-4D97-AF65-F5344CB8AC3E}">
        <p14:creationId xmlns:p14="http://schemas.microsoft.com/office/powerpoint/2010/main" val="3372659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comments in the code are used for communication. The documentation about what the responsibilities are </a:t>
            </a:r>
            <a:r>
              <a:rPr lang="en-US" baseline="0" dirty="0" err="1" smtClean="0"/>
              <a:t>are</a:t>
            </a:r>
            <a:r>
              <a:rPr lang="en-US" baseline="0" dirty="0" smtClean="0"/>
              <a:t> included in the code itself, so they are always available</a:t>
            </a:r>
          </a:p>
          <a:p>
            <a:r>
              <a:rPr lang="en-US" baseline="0" dirty="0" smtClean="0"/>
              <a:t>Since they are just comments, they are not enforced at all</a:t>
            </a:r>
          </a:p>
          <a:p>
            <a:r>
              <a:rPr lang="en-US" baseline="0" dirty="0" smtClean="0"/>
              <a:t>Compiler ignore comments</a:t>
            </a:r>
          </a:p>
          <a:p>
            <a:r>
              <a:rPr lang="en-US" baseline="0" dirty="0" smtClean="0"/>
              <a:t>If you don’t follow the contracts, the code will not work and it will be your fault</a:t>
            </a:r>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5</a:t>
            </a:fld>
            <a:endParaRPr lang="en-US"/>
          </a:p>
        </p:txBody>
      </p:sp>
    </p:spTree>
    <p:extLst>
      <p:ext uri="{BB962C8B-B14F-4D97-AF65-F5344CB8AC3E}">
        <p14:creationId xmlns:p14="http://schemas.microsoft.com/office/powerpoint/2010/main" val="2130670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Aka requires clause</a:t>
            </a:r>
          </a:p>
          <a:p>
            <a:r>
              <a:rPr lang="en-US" dirty="0" smtClean="0"/>
              <a:t>What the client must do before they call the code</a:t>
            </a:r>
          </a:p>
          <a:p>
            <a:r>
              <a:rPr lang="en-US" dirty="0" smtClean="0"/>
              <a:t>Parameters</a:t>
            </a:r>
          </a:p>
          <a:p>
            <a:pPr marL="171450" indent="-171450">
              <a:buFontTx/>
              <a:buChar char="-"/>
            </a:pPr>
            <a:r>
              <a:rPr lang="en-US" dirty="0" smtClean="0"/>
              <a:t>A range of values for the parameter</a:t>
            </a:r>
          </a:p>
          <a:p>
            <a:pPr marL="171450" indent="-171450">
              <a:buFontTx/>
              <a:buChar char="-"/>
            </a:pPr>
            <a:r>
              <a:rPr lang="en-US" dirty="0" smtClean="0"/>
              <a:t>Unacceptable values for the parameter</a:t>
            </a:r>
          </a:p>
          <a:p>
            <a:pPr marL="0" indent="0">
              <a:buFontTx/>
              <a:buNone/>
            </a:pPr>
            <a:r>
              <a:rPr lang="en-US" dirty="0" smtClean="0"/>
              <a:t>Steps</a:t>
            </a:r>
          </a:p>
          <a:p>
            <a:pPr marL="0" indent="0">
              <a:buFontTx/>
              <a:buNone/>
            </a:pPr>
            <a:r>
              <a:rPr lang="en-US" dirty="0" smtClean="0"/>
              <a:t>- can’t click checkout if the cart</a:t>
            </a:r>
            <a:r>
              <a:rPr lang="en-US" baseline="0" dirty="0" smtClean="0"/>
              <a:t> is empty, </a:t>
            </a:r>
            <a:r>
              <a:rPr lang="en-US" baseline="0" dirty="0" err="1" smtClean="0"/>
              <a:t>etc</a:t>
            </a:r>
            <a:endParaRPr lang="en-US" dirty="0" smtClean="0"/>
          </a:p>
          <a:p>
            <a:r>
              <a:rPr lang="en-US" dirty="0" smtClean="0"/>
              <a:t>Not</a:t>
            </a:r>
            <a:r>
              <a:rPr lang="en-US" baseline="0" dirty="0" smtClean="0"/>
              <a:t> every method needs preconditions</a:t>
            </a:r>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6</a:t>
            </a:fld>
            <a:endParaRPr lang="en-US"/>
          </a:p>
        </p:txBody>
      </p:sp>
    </p:spTree>
    <p:extLst>
      <p:ext uri="{BB962C8B-B14F-4D97-AF65-F5344CB8AC3E}">
        <p14:creationId xmlns:p14="http://schemas.microsoft.com/office/powerpoint/2010/main" val="4101881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Binary Search</a:t>
            </a:r>
          </a:p>
          <a:p>
            <a:r>
              <a:rPr lang="en-US" dirty="0" smtClean="0"/>
              <a:t>Precondition: the array must be sorted</a:t>
            </a:r>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10</a:t>
            </a:fld>
            <a:endParaRPr lang="en-US"/>
          </a:p>
        </p:txBody>
      </p:sp>
    </p:spTree>
    <p:extLst>
      <p:ext uri="{BB962C8B-B14F-4D97-AF65-F5344CB8AC3E}">
        <p14:creationId xmlns:p14="http://schemas.microsoft.com/office/powerpoint/2010/main" val="1128435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we need to check every time? No it’s inefficient</a:t>
            </a:r>
          </a:p>
          <a:p>
            <a:r>
              <a:rPr lang="en-US" dirty="0" smtClean="0"/>
              <a:t>Does this mean you can’t type x/0;</a:t>
            </a:r>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12</a:t>
            </a:fld>
            <a:endParaRPr lang="en-US"/>
          </a:p>
        </p:txBody>
      </p:sp>
    </p:spTree>
    <p:extLst>
      <p:ext uri="{BB962C8B-B14F-4D97-AF65-F5344CB8AC3E}">
        <p14:creationId xmlns:p14="http://schemas.microsoft.com/office/powerpoint/2010/main" val="1232982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Aka Ensures clause</a:t>
            </a:r>
          </a:p>
          <a:p>
            <a:r>
              <a:rPr lang="en-US" dirty="0" err="1" smtClean="0"/>
              <a:t>Postcondition</a:t>
            </a:r>
            <a:r>
              <a:rPr lang="en-US" dirty="0" smtClean="0"/>
              <a:t> says what</a:t>
            </a:r>
            <a:r>
              <a:rPr lang="en-US" baseline="0" dirty="0" smtClean="0"/>
              <a:t> the code will do</a:t>
            </a:r>
          </a:p>
          <a:p>
            <a:r>
              <a:rPr lang="en-US" baseline="0" dirty="0" smtClean="0"/>
              <a:t>What will be true AFTER the code is finished</a:t>
            </a:r>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15</a:t>
            </a:fld>
            <a:endParaRPr lang="en-US"/>
          </a:p>
        </p:txBody>
      </p:sp>
    </p:spTree>
    <p:extLst>
      <p:ext uri="{BB962C8B-B14F-4D97-AF65-F5344CB8AC3E}">
        <p14:creationId xmlns:p14="http://schemas.microsoft.com/office/powerpoint/2010/main" val="4105211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 names may not be enough</a:t>
            </a:r>
          </a:p>
          <a:p>
            <a:r>
              <a:rPr lang="en-US" dirty="0" smtClean="0"/>
              <a:t>Don’t want the client to look at the code to find out what it does</a:t>
            </a:r>
          </a:p>
          <a:p>
            <a:r>
              <a:rPr lang="en-US" dirty="0" smtClean="0"/>
              <a:t>Binary</a:t>
            </a:r>
            <a:r>
              <a:rPr lang="en-US" baseline="0" dirty="0" smtClean="0"/>
              <a:t> search pre is that the array is sorted. We don’t want to check it before we call search, but if we called sort, and its post condition is that the array is sorted then we know we are meeting the pre</a:t>
            </a:r>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16</a:t>
            </a:fld>
            <a:endParaRPr lang="en-US"/>
          </a:p>
        </p:txBody>
      </p:sp>
    </p:spTree>
    <p:extLst>
      <p:ext uri="{BB962C8B-B14F-4D97-AF65-F5344CB8AC3E}">
        <p14:creationId xmlns:p14="http://schemas.microsoft.com/office/powerpoint/2010/main" val="31978020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pattFill prst="ltHorz">
          <a:fgClr>
            <a:schemeClr val="bg2"/>
          </a:fgClr>
          <a:bgClr>
            <a:schemeClr val="bg1"/>
          </a:bgClr>
        </a:pattFill>
        <a:effectLst/>
      </p:bgPr>
    </p:bg>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362200"/>
            <a:ext cx="8763000" cy="228600"/>
            <a:chOff x="144" y="672"/>
            <a:chExt cx="5520" cy="144"/>
          </a:xfrm>
        </p:grpSpPr>
        <p:grpSp>
          <p:nvGrpSpPr>
            <p:cNvPr id="5" name="Group 8"/>
            <p:cNvGrpSpPr>
              <a:grpSpLocks/>
            </p:cNvGrpSpPr>
            <p:nvPr userDrawn="1"/>
          </p:nvGrpSpPr>
          <p:grpSpPr bwMode="auto">
            <a:xfrm>
              <a:off x="144" y="672"/>
              <a:ext cx="5520" cy="116"/>
              <a:chOff x="144" y="960"/>
              <a:chExt cx="5520" cy="116"/>
            </a:xfrm>
          </p:grpSpPr>
          <p:sp>
            <p:nvSpPr>
              <p:cNvPr id="7" name="AutoShape 9"/>
              <p:cNvSpPr>
                <a:spLocks noChangeArrowheads="1"/>
              </p:cNvSpPr>
              <p:nvPr/>
            </p:nvSpPr>
            <p:spPr bwMode="auto">
              <a:xfrm>
                <a:off x="144" y="987"/>
                <a:ext cx="5472" cy="69"/>
              </a:xfrm>
              <a:custGeom>
                <a:avLst/>
                <a:gdLst>
                  <a:gd name="T0" fmla="*/ 0 w 1000"/>
                  <a:gd name="T1" fmla="*/ 0 h 1000"/>
                  <a:gd name="T2" fmla="*/ 17516 w 1000"/>
                  <a:gd name="T3" fmla="*/ 0 h 1000"/>
                  <a:gd name="T4" fmla="*/ 17516 w 1000"/>
                  <a:gd name="T5" fmla="*/ 5 h 1000"/>
                  <a:gd name="T6" fmla="*/ 0 w 1000"/>
                  <a:gd name="T7" fmla="*/ 5 h 1000"/>
                  <a:gd name="T8" fmla="*/ 0 w 1000"/>
                  <a:gd name="T9" fmla="*/ 0 h 1000"/>
                  <a:gd name="T10" fmla="*/ 29943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8"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a:latin typeface="Georgia" panose="02040502050405020303" pitchFamily="18" charset="0"/>
                  </a:rPr>
                  <a:t>Computer Science and Engineering  </a:t>
                </a:r>
                <a:r>
                  <a:rPr lang="en-US" sz="600">
                    <a:solidFill>
                      <a:schemeClr val="accent2"/>
                    </a:solidFill>
                    <a:sym typeface="Wingdings" panose="05000000000000000000" pitchFamily="2" charset="2"/>
                  </a:rPr>
                  <a:t></a:t>
                </a:r>
                <a:r>
                  <a:rPr lang="en-US" sz="600" b="1">
                    <a:latin typeface="Georgia" panose="02040502050405020303" pitchFamily="18" charset="0"/>
                  </a:rPr>
                  <a:t>  College of Engineering  </a:t>
                </a:r>
                <a:r>
                  <a:rPr lang="en-US" sz="600">
                    <a:solidFill>
                      <a:schemeClr val="accent2"/>
                    </a:solidFill>
                    <a:sym typeface="Wingdings" panose="05000000000000000000" pitchFamily="2" charset="2"/>
                  </a:rPr>
                  <a:t></a:t>
                </a:r>
                <a:r>
                  <a:rPr lang="en-US" sz="600" b="1">
                    <a:latin typeface="Georgia" panose="02040502050405020303" pitchFamily="18" charset="0"/>
                  </a:rPr>
                  <a:t>  The Ohio State University</a:t>
                </a:r>
              </a:p>
            </p:txBody>
          </p:sp>
        </p:grpSp>
        <p:sp>
          <p:nvSpPr>
            <p:cNvPr id="6"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5762" name="Rectangle 2"/>
          <p:cNvSpPr>
            <a:spLocks noGrp="1" noChangeArrowheads="1"/>
          </p:cNvSpPr>
          <p:nvPr>
            <p:ph type="ctrTitle"/>
          </p:nvPr>
        </p:nvSpPr>
        <p:spPr>
          <a:xfrm>
            <a:off x="685800" y="990600"/>
            <a:ext cx="7772400" cy="1371600"/>
          </a:xfrm>
          <a:ln w="9525" cmpd="sng">
            <a:prstDash val="solid"/>
          </a:ln>
        </p:spPr>
        <p:txBody>
          <a:bodyPr/>
          <a:lstStyle>
            <a:lvl1pPr>
              <a:defRPr sz="4000">
                <a:solidFill>
                  <a:schemeClr val="tx1"/>
                </a:solidFill>
              </a:defRPr>
            </a:lvl1pPr>
          </a:lstStyle>
          <a:p>
            <a:r>
              <a:rPr lang="en-US"/>
              <a:t>Click to edit Master title style</a:t>
            </a:r>
          </a:p>
        </p:txBody>
      </p:sp>
      <p:sp>
        <p:nvSpPr>
          <p:cNvPr id="24576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solidFill>
                  <a:schemeClr val="tx1"/>
                </a:solidFill>
              </a:defRPr>
            </a:lvl1pPr>
          </a:lstStyle>
          <a:p>
            <a:r>
              <a:rPr lang="en-US"/>
              <a:t>Click to edit Master subtitle style</a:t>
            </a:r>
          </a:p>
        </p:txBody>
      </p:sp>
      <p:sp>
        <p:nvSpPr>
          <p:cNvPr id="9"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fld id="{CD9AAA39-2237-437E-BE21-96CE2E696A9F}" type="datetime1">
              <a:rPr lang="en-US" smtClean="0"/>
              <a:t>8/22/2019</a:t>
            </a:fld>
            <a:endParaRPr lang="en-US"/>
          </a:p>
        </p:txBody>
      </p:sp>
      <p:sp>
        <p:nvSpPr>
          <p:cNvPr id="10"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11" name="Rectangle 6"/>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41D46A8A-9D6A-4DC0-9199-04DB3459760F}" type="slidenum">
              <a:rPr lang="en-US"/>
              <a:pPr>
                <a:defRPr/>
              </a:pPr>
              <a:t>‹#›</a:t>
            </a:fld>
            <a:endParaRPr lang="en-US"/>
          </a:p>
        </p:txBody>
      </p:sp>
    </p:spTree>
    <p:extLst>
      <p:ext uri="{BB962C8B-B14F-4D97-AF65-F5344CB8AC3E}">
        <p14:creationId xmlns:p14="http://schemas.microsoft.com/office/powerpoint/2010/main" val="138168473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527421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89E71588-DCF6-4E3C-9A21-085018083CF1}" type="datetime1">
              <a:rPr lang="en-US" smtClean="0"/>
              <a:t>8/22/2019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37991EA-5DF2-4920-97C1-B7671203AB39}" type="slidenum">
              <a:rPr lang="en-US"/>
              <a:pPr>
                <a:defRPr/>
              </a:pPr>
              <a:t>‹#›</a:t>
            </a:fld>
            <a:endParaRPr lang="en-US"/>
          </a:p>
        </p:txBody>
      </p:sp>
    </p:spTree>
    <p:extLst>
      <p:ext uri="{BB962C8B-B14F-4D97-AF65-F5344CB8AC3E}">
        <p14:creationId xmlns:p14="http://schemas.microsoft.com/office/powerpoint/2010/main" val="58262413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B4F80F70-CD59-4736-B4DE-1C12FD735764}" type="datetime1">
              <a:rPr lang="en-US" smtClean="0"/>
              <a:t>8/22/2019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D742289-F427-4DF1-ACE7-AC8A38CB1A94}" type="slidenum">
              <a:rPr lang="en-US"/>
              <a:pPr>
                <a:defRPr/>
              </a:pPr>
              <a:t>‹#›</a:t>
            </a:fld>
            <a:endParaRPr lang="en-US"/>
          </a:p>
        </p:txBody>
      </p:sp>
    </p:spTree>
    <p:extLst>
      <p:ext uri="{BB962C8B-B14F-4D97-AF65-F5344CB8AC3E}">
        <p14:creationId xmlns:p14="http://schemas.microsoft.com/office/powerpoint/2010/main" val="42010695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582CCB3A-C4CD-497F-A3BA-41D92DD42DAC}" type="datetime1">
              <a:rPr lang="en-US" smtClean="0"/>
              <a:t>8/22/2019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F5E948-45CF-41B0-A337-85ED0637F858}" type="slidenum">
              <a:rPr lang="en-US"/>
              <a:pPr>
                <a:defRPr/>
              </a:pPr>
              <a:t>‹#›</a:t>
            </a:fld>
            <a:endParaRPr lang="en-US"/>
          </a:p>
        </p:txBody>
      </p:sp>
    </p:spTree>
    <p:extLst>
      <p:ext uri="{BB962C8B-B14F-4D97-AF65-F5344CB8AC3E}">
        <p14:creationId xmlns:p14="http://schemas.microsoft.com/office/powerpoint/2010/main" val="168246327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59543815-1616-4BFE-91D0-656EA30A00E8}" type="datetime1">
              <a:rPr lang="en-US" smtClean="0"/>
              <a:t>8/22/2019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F03680E-9C21-4C69-BC9A-3810DE4E599D}" type="slidenum">
              <a:rPr lang="en-US"/>
              <a:pPr>
                <a:defRPr/>
              </a:pPr>
              <a:t>‹#›</a:t>
            </a:fld>
            <a:endParaRPr lang="en-US"/>
          </a:p>
        </p:txBody>
      </p:sp>
    </p:spTree>
    <p:extLst>
      <p:ext uri="{BB962C8B-B14F-4D97-AF65-F5344CB8AC3E}">
        <p14:creationId xmlns:p14="http://schemas.microsoft.com/office/powerpoint/2010/main" val="366505850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DAC87607-0B9B-46A4-904F-29EB748024A1}" type="datetime1">
              <a:rPr lang="en-US" smtClean="0"/>
              <a:t>8/22/2019</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8B06CF0-7231-48A0-9539-E72973E7B627}" type="slidenum">
              <a:rPr lang="en-US"/>
              <a:pPr>
                <a:defRPr/>
              </a:pPr>
              <a:t>‹#›</a:t>
            </a:fld>
            <a:endParaRPr lang="en-US"/>
          </a:p>
        </p:txBody>
      </p:sp>
    </p:spTree>
    <p:extLst>
      <p:ext uri="{BB962C8B-B14F-4D97-AF65-F5344CB8AC3E}">
        <p14:creationId xmlns:p14="http://schemas.microsoft.com/office/powerpoint/2010/main" val="371389834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0AAC7CB7-FFFC-465B-A325-81A6D255B502}" type="datetime1">
              <a:rPr lang="en-US" smtClean="0"/>
              <a:t>8/22/2019</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B3FD345-70EE-4B45-9F91-A27F8300E5BE}" type="slidenum">
              <a:rPr lang="en-US"/>
              <a:pPr>
                <a:defRPr/>
              </a:pPr>
              <a:t>‹#›</a:t>
            </a:fld>
            <a:endParaRPr lang="en-US"/>
          </a:p>
        </p:txBody>
      </p:sp>
    </p:spTree>
    <p:extLst>
      <p:ext uri="{BB962C8B-B14F-4D97-AF65-F5344CB8AC3E}">
        <p14:creationId xmlns:p14="http://schemas.microsoft.com/office/powerpoint/2010/main" val="152320010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CF14E60E-8266-4EAB-BD18-C810939736D3}" type="datetime1">
              <a:rPr lang="en-US" smtClean="0"/>
              <a:t>8/22/2019</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D379993-ABB0-46F3-B0D7-0A78EC31E811}" type="slidenum">
              <a:rPr lang="en-US"/>
              <a:pPr>
                <a:defRPr/>
              </a:pPr>
              <a:t>‹#›</a:t>
            </a:fld>
            <a:endParaRPr lang="en-US"/>
          </a:p>
        </p:txBody>
      </p:sp>
    </p:spTree>
    <p:extLst>
      <p:ext uri="{BB962C8B-B14F-4D97-AF65-F5344CB8AC3E}">
        <p14:creationId xmlns:p14="http://schemas.microsoft.com/office/powerpoint/2010/main" val="243872403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85B714E-8271-4546-A6E6-D7A5C939BD4A}" type="datetime1">
              <a:rPr lang="en-US" smtClean="0"/>
              <a:t>8/22/2019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369F537-16C9-44AB-9606-0D4BCA8D3707}" type="slidenum">
              <a:rPr lang="en-US"/>
              <a:pPr>
                <a:defRPr/>
              </a:pPr>
              <a:t>‹#›</a:t>
            </a:fld>
            <a:endParaRPr lang="en-US"/>
          </a:p>
        </p:txBody>
      </p:sp>
    </p:spTree>
    <p:extLst>
      <p:ext uri="{BB962C8B-B14F-4D97-AF65-F5344CB8AC3E}">
        <p14:creationId xmlns:p14="http://schemas.microsoft.com/office/powerpoint/2010/main" val="38158430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F9CEEB8-C167-4D78-A0BD-F664CC6C9D4B}" type="datetime1">
              <a:rPr lang="en-US" smtClean="0"/>
              <a:t>8/22/2019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4D6084B-EA05-4CB0-B7FB-4B9011FA493F}" type="slidenum">
              <a:rPr lang="en-US"/>
              <a:pPr>
                <a:defRPr/>
              </a:pPr>
              <a:t>‹#›</a:t>
            </a:fld>
            <a:endParaRPr lang="en-US"/>
          </a:p>
        </p:txBody>
      </p:sp>
    </p:spTree>
    <p:extLst>
      <p:ext uri="{BB962C8B-B14F-4D97-AF65-F5344CB8AC3E}">
        <p14:creationId xmlns:p14="http://schemas.microsoft.com/office/powerpoint/2010/main" val="124592621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58D21FE6-4186-4D44-945A-8B003BBE6F1C}" type="datetime1">
              <a:rPr lang="en-US" smtClean="0"/>
              <a:t>8/22/2019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60BE57-7759-4A86-82F1-C3D919B43225}" type="slidenum">
              <a:rPr lang="en-US"/>
              <a:pPr>
                <a:defRPr/>
              </a:pPr>
              <a:t>‹#›</a:t>
            </a:fld>
            <a:endParaRPr lang="en-US"/>
          </a:p>
        </p:txBody>
      </p:sp>
    </p:spTree>
    <p:extLst>
      <p:ext uri="{BB962C8B-B14F-4D97-AF65-F5344CB8AC3E}">
        <p14:creationId xmlns:p14="http://schemas.microsoft.com/office/powerpoint/2010/main" val="1357056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26993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01AE518A-DEBD-45A7-AA7F-58A58FDA2D42}" type="datetime1">
              <a:rPr lang="en-US" smtClean="0"/>
              <a:t>8/22/2019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464252-76B2-48A4-BAF3-E0C8DA4E2A69}" type="slidenum">
              <a:rPr lang="en-US"/>
              <a:pPr>
                <a:defRPr/>
              </a:pPr>
              <a:t>‹#›</a:t>
            </a:fld>
            <a:endParaRPr lang="en-US"/>
          </a:p>
        </p:txBody>
      </p:sp>
    </p:spTree>
    <p:extLst>
      <p:ext uri="{BB962C8B-B14F-4D97-AF65-F5344CB8AC3E}">
        <p14:creationId xmlns:p14="http://schemas.microsoft.com/office/powerpoint/2010/main" val="363424271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2578934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417954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5709069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704360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244505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005790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963383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14591142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03036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362200"/>
            <a:ext cx="8763000" cy="228600"/>
            <a:chOff x="144" y="672"/>
            <a:chExt cx="5520" cy="144"/>
          </a:xfrm>
        </p:grpSpPr>
        <p:grpSp>
          <p:nvGrpSpPr>
            <p:cNvPr id="5" name="Group 8"/>
            <p:cNvGrpSpPr>
              <a:grpSpLocks/>
            </p:cNvGrpSpPr>
            <p:nvPr userDrawn="1"/>
          </p:nvGrpSpPr>
          <p:grpSpPr bwMode="auto">
            <a:xfrm>
              <a:off x="144" y="672"/>
              <a:ext cx="5520" cy="116"/>
              <a:chOff x="144" y="960"/>
              <a:chExt cx="5520" cy="116"/>
            </a:xfrm>
          </p:grpSpPr>
          <p:sp>
            <p:nvSpPr>
              <p:cNvPr id="7" name="AutoShape 9"/>
              <p:cNvSpPr>
                <a:spLocks noChangeArrowheads="1"/>
              </p:cNvSpPr>
              <p:nvPr/>
            </p:nvSpPr>
            <p:spPr bwMode="auto">
              <a:xfrm>
                <a:off x="144" y="987"/>
                <a:ext cx="5472" cy="69"/>
              </a:xfrm>
              <a:custGeom>
                <a:avLst/>
                <a:gdLst>
                  <a:gd name="T0" fmla="*/ 0 w 1000"/>
                  <a:gd name="T1" fmla="*/ 0 h 1000"/>
                  <a:gd name="T2" fmla="*/ 17516 w 1000"/>
                  <a:gd name="T3" fmla="*/ 0 h 1000"/>
                  <a:gd name="T4" fmla="*/ 17516 w 1000"/>
                  <a:gd name="T5" fmla="*/ 5 h 1000"/>
                  <a:gd name="T6" fmla="*/ 0 w 1000"/>
                  <a:gd name="T7" fmla="*/ 5 h 1000"/>
                  <a:gd name="T8" fmla="*/ 0 w 1000"/>
                  <a:gd name="T9" fmla="*/ 0 h 1000"/>
                  <a:gd name="T10" fmla="*/ 29943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8"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a:latin typeface="Georgia" panose="02040502050405020303" pitchFamily="18" charset="0"/>
                  </a:rPr>
                  <a:t>Computer Science and Engineering  </a:t>
                </a:r>
                <a:r>
                  <a:rPr lang="en-US" sz="600">
                    <a:solidFill>
                      <a:schemeClr val="accent2"/>
                    </a:solidFill>
                    <a:sym typeface="Wingdings" panose="05000000000000000000" pitchFamily="2" charset="2"/>
                  </a:rPr>
                  <a:t></a:t>
                </a:r>
                <a:r>
                  <a:rPr lang="en-US" sz="600" b="1">
                    <a:latin typeface="Georgia" panose="02040502050405020303" pitchFamily="18" charset="0"/>
                  </a:rPr>
                  <a:t>  College of Engineering  </a:t>
                </a:r>
                <a:r>
                  <a:rPr lang="en-US" sz="600">
                    <a:solidFill>
                      <a:schemeClr val="accent2"/>
                    </a:solidFill>
                    <a:sym typeface="Wingdings" panose="05000000000000000000" pitchFamily="2" charset="2"/>
                  </a:rPr>
                  <a:t></a:t>
                </a:r>
                <a:r>
                  <a:rPr lang="en-US" sz="600" b="1">
                    <a:latin typeface="Georgia" panose="02040502050405020303" pitchFamily="18" charset="0"/>
                  </a:rPr>
                  <a:t>  The Ohio State University</a:t>
                </a:r>
              </a:p>
            </p:txBody>
          </p:sp>
        </p:grpSp>
        <p:sp>
          <p:nvSpPr>
            <p:cNvPr id="6"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4370"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31437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9"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fld id="{57B3A45D-9EBA-47D7-BB40-AA12FBB4BFF7}" type="datetime1">
              <a:rPr lang="en-US" smtClean="0"/>
              <a:t>8/22/2019</a:t>
            </a:fld>
            <a:endParaRPr lang="en-US"/>
          </a:p>
        </p:txBody>
      </p:sp>
      <p:sp>
        <p:nvSpPr>
          <p:cNvPr id="10"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11" name="Rectangle 6"/>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BD81690E-1131-4E0B-B576-3D9BB243D429}" type="slidenum">
              <a:rPr lang="en-US"/>
              <a:pPr>
                <a:defRPr/>
              </a:pPr>
              <a:t>‹#›</a:t>
            </a:fld>
            <a:endParaRPr lang="en-US"/>
          </a:p>
        </p:txBody>
      </p:sp>
    </p:spTree>
    <p:extLst>
      <p:ext uri="{BB962C8B-B14F-4D97-AF65-F5344CB8AC3E}">
        <p14:creationId xmlns:p14="http://schemas.microsoft.com/office/powerpoint/2010/main" val="1518505311"/>
      </p:ext>
    </p:extLst>
  </p:cSld>
  <p:clrMapOvr>
    <a:overrideClrMapping bg1="lt1" tx1="dk1" bg2="lt2" tx2="dk2" accent1="accent1" accent2="accent2" accent3="accent3" accent4="accent4" accent5="accent5" accent6="accent6" hlink="hlink" folHlink="folHlink"/>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469476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055841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1101380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918801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4398308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99278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988766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757304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40992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50571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098941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31375630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641672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13872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37918669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397208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78628915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914716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044536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064920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837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601375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2611394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393647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418438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5546597"/>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5447294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87070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41515986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19542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855550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5801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848608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206017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0228023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7547962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051331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94385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363D72A2-3305-4A0E-A074-6AD7779666A8}" type="datetime1">
              <a:rPr lang="en-US" smtClean="0"/>
              <a:t>8/22/2019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D3CB99E-6AFF-4A2B-937E-97E122F7465A}" type="slidenum">
              <a:rPr lang="en-US"/>
              <a:pPr>
                <a:defRPr/>
              </a:pPr>
              <a:t>‹#›</a:t>
            </a:fld>
            <a:endParaRPr lang="en-US"/>
          </a:p>
        </p:txBody>
      </p:sp>
    </p:spTree>
    <p:extLst>
      <p:ext uri="{BB962C8B-B14F-4D97-AF65-F5344CB8AC3E}">
        <p14:creationId xmlns:p14="http://schemas.microsoft.com/office/powerpoint/2010/main" val="201849223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49E4D20A-0BCE-413B-9B73-543ABF7C497D}" type="datetime1">
              <a:rPr lang="en-US" smtClean="0"/>
              <a:t>8/22/2019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3F0C43A-83DD-406E-970E-55FC7B2A2F32}" type="slidenum">
              <a:rPr lang="en-US"/>
              <a:pPr>
                <a:defRPr/>
              </a:pPr>
              <a:t>‹#›</a:t>
            </a:fld>
            <a:endParaRPr lang="en-US"/>
          </a:p>
        </p:txBody>
      </p:sp>
    </p:spTree>
    <p:extLst>
      <p:ext uri="{BB962C8B-B14F-4D97-AF65-F5344CB8AC3E}">
        <p14:creationId xmlns:p14="http://schemas.microsoft.com/office/powerpoint/2010/main" val="168119774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6B89B26-FDC8-4A66-8DA8-5C1B0DD4EBCE}" type="datetime1">
              <a:rPr lang="en-US" smtClean="0"/>
              <a:t>8/22/2019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C293200-6400-4767-88E6-FD351067F68C}" type="slidenum">
              <a:rPr lang="en-US"/>
              <a:pPr>
                <a:defRPr/>
              </a:pPr>
              <a:t>‹#›</a:t>
            </a:fld>
            <a:endParaRPr lang="en-US"/>
          </a:p>
        </p:txBody>
      </p:sp>
    </p:spTree>
    <p:extLst>
      <p:ext uri="{BB962C8B-B14F-4D97-AF65-F5344CB8AC3E}">
        <p14:creationId xmlns:p14="http://schemas.microsoft.com/office/powerpoint/2010/main" val="372135020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A4D6A8AD-2777-46B2-A2C9-840E60C61F4B}" type="datetime1">
              <a:rPr lang="en-US" smtClean="0"/>
              <a:t>8/22/2019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27A22A6-1604-470E-9974-75C5E4219DCC}" type="slidenum">
              <a:rPr lang="en-US"/>
              <a:pPr>
                <a:defRPr/>
              </a:pPr>
              <a:t>‹#›</a:t>
            </a:fld>
            <a:endParaRPr lang="en-US"/>
          </a:p>
        </p:txBody>
      </p:sp>
    </p:spTree>
    <p:extLst>
      <p:ext uri="{BB962C8B-B14F-4D97-AF65-F5344CB8AC3E}">
        <p14:creationId xmlns:p14="http://schemas.microsoft.com/office/powerpoint/2010/main" val="230669651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C5D36C02-D488-424E-B3C8-EC09054753A1}" type="datetime1">
              <a:rPr lang="en-US" smtClean="0"/>
              <a:t>8/22/2019</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F684C56-3D7A-486E-BBEB-D49B586D746A}" type="slidenum">
              <a:rPr lang="en-US"/>
              <a:pPr>
                <a:defRPr/>
              </a:pPr>
              <a:t>‹#›</a:t>
            </a:fld>
            <a:endParaRPr lang="en-US"/>
          </a:p>
        </p:txBody>
      </p:sp>
    </p:spTree>
    <p:extLst>
      <p:ext uri="{BB962C8B-B14F-4D97-AF65-F5344CB8AC3E}">
        <p14:creationId xmlns:p14="http://schemas.microsoft.com/office/powerpoint/2010/main" val="850250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548676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ADAA87B7-C1AB-458D-B24F-1341E23D1BCB}" type="datetime1">
              <a:rPr lang="en-US" smtClean="0"/>
              <a:t>8/22/2019</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4475F8C-FE15-4D12-B552-20B9D6799C6C}" type="slidenum">
              <a:rPr lang="en-US"/>
              <a:pPr>
                <a:defRPr/>
              </a:pPr>
              <a:t>‹#›</a:t>
            </a:fld>
            <a:endParaRPr lang="en-US"/>
          </a:p>
        </p:txBody>
      </p:sp>
    </p:spTree>
    <p:extLst>
      <p:ext uri="{BB962C8B-B14F-4D97-AF65-F5344CB8AC3E}">
        <p14:creationId xmlns:p14="http://schemas.microsoft.com/office/powerpoint/2010/main" val="38615150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3190AD1-960B-4306-9249-60B67D8CA62A}" type="datetime1">
              <a:rPr lang="en-US" smtClean="0"/>
              <a:t>8/22/2019</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DD578CD-0ACD-4EDC-993B-C2E4D6055821}" type="slidenum">
              <a:rPr lang="en-US"/>
              <a:pPr>
                <a:defRPr/>
              </a:pPr>
              <a:t>‹#›</a:t>
            </a:fld>
            <a:endParaRPr lang="en-US"/>
          </a:p>
        </p:txBody>
      </p:sp>
    </p:spTree>
    <p:extLst>
      <p:ext uri="{BB962C8B-B14F-4D97-AF65-F5344CB8AC3E}">
        <p14:creationId xmlns:p14="http://schemas.microsoft.com/office/powerpoint/2010/main" val="2753981735"/>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006F432D-E3B0-40DC-91D9-48D3066D9767}" type="datetime1">
              <a:rPr lang="en-US" smtClean="0"/>
              <a:t>8/22/2019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2CA1C68-1B25-4F4A-A6F6-6D27BE76DDFC}" type="slidenum">
              <a:rPr lang="en-US"/>
              <a:pPr>
                <a:defRPr/>
              </a:pPr>
              <a:t>‹#›</a:t>
            </a:fld>
            <a:endParaRPr lang="en-US"/>
          </a:p>
        </p:txBody>
      </p:sp>
    </p:spTree>
    <p:extLst>
      <p:ext uri="{BB962C8B-B14F-4D97-AF65-F5344CB8AC3E}">
        <p14:creationId xmlns:p14="http://schemas.microsoft.com/office/powerpoint/2010/main" val="3018593056"/>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F090980-64B1-4E43-A6E0-C29C67E9D41C}" type="datetime1">
              <a:rPr lang="en-US" smtClean="0"/>
              <a:t>8/22/2019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5DECF11-137D-4DA3-A718-A2A5A0989487}" type="slidenum">
              <a:rPr lang="en-US"/>
              <a:pPr>
                <a:defRPr/>
              </a:pPr>
              <a:t>‹#›</a:t>
            </a:fld>
            <a:endParaRPr lang="en-US"/>
          </a:p>
        </p:txBody>
      </p:sp>
    </p:spTree>
    <p:extLst>
      <p:ext uri="{BB962C8B-B14F-4D97-AF65-F5344CB8AC3E}">
        <p14:creationId xmlns:p14="http://schemas.microsoft.com/office/powerpoint/2010/main" val="58494835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E11C88E7-C749-411A-8837-972097D3744A}" type="datetime1">
              <a:rPr lang="en-US" smtClean="0"/>
              <a:t>8/22/2019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BF97048-D2EF-497A-8626-837148F5485E}" type="slidenum">
              <a:rPr lang="en-US"/>
              <a:pPr>
                <a:defRPr/>
              </a:pPr>
              <a:t>‹#›</a:t>
            </a:fld>
            <a:endParaRPr lang="en-US"/>
          </a:p>
        </p:txBody>
      </p:sp>
    </p:spTree>
    <p:extLst>
      <p:ext uri="{BB962C8B-B14F-4D97-AF65-F5344CB8AC3E}">
        <p14:creationId xmlns:p14="http://schemas.microsoft.com/office/powerpoint/2010/main" val="190961089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8707BB68-8EF8-4EC3-9F9B-213555F5EE80}" type="datetime1">
              <a:rPr lang="en-US" smtClean="0"/>
              <a:t>8/22/2019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39435F5-EB51-46E3-BB15-B652081BC677}" type="slidenum">
              <a:rPr lang="en-US"/>
              <a:pPr>
                <a:defRPr/>
              </a:pPr>
              <a:t>‹#›</a:t>
            </a:fld>
            <a:endParaRPr lang="en-US"/>
          </a:p>
        </p:txBody>
      </p:sp>
    </p:spTree>
    <p:extLst>
      <p:ext uri="{BB962C8B-B14F-4D97-AF65-F5344CB8AC3E}">
        <p14:creationId xmlns:p14="http://schemas.microsoft.com/office/powerpoint/2010/main" val="165129275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AD043799-5A96-4D85-BF19-F1A2A37E8B88}" type="datetime1">
              <a:rPr lang="en-US" smtClean="0"/>
              <a:t>8/22/2019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8226D02-1478-448D-8FDA-585AFDCFF274}" type="slidenum">
              <a:rPr lang="en-US"/>
              <a:pPr>
                <a:defRPr/>
              </a:pPr>
              <a:t>‹#›</a:t>
            </a:fld>
            <a:endParaRPr lang="en-US"/>
          </a:p>
        </p:txBody>
      </p:sp>
    </p:spTree>
    <p:extLst>
      <p:ext uri="{BB962C8B-B14F-4D97-AF65-F5344CB8AC3E}">
        <p14:creationId xmlns:p14="http://schemas.microsoft.com/office/powerpoint/2010/main" val="151788382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36D0B478-FEFF-498A-A396-DC52963129FC}" type="datetime1">
              <a:rPr lang="en-US" smtClean="0"/>
              <a:t>8/22/2019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0F67189-F16C-41CB-9B64-15D58A6C47DE}" type="slidenum">
              <a:rPr lang="en-US"/>
              <a:pPr>
                <a:defRPr/>
              </a:pPr>
              <a:t>‹#›</a:t>
            </a:fld>
            <a:endParaRPr lang="en-US"/>
          </a:p>
        </p:txBody>
      </p:sp>
    </p:spTree>
    <p:extLst>
      <p:ext uri="{BB962C8B-B14F-4D97-AF65-F5344CB8AC3E}">
        <p14:creationId xmlns:p14="http://schemas.microsoft.com/office/powerpoint/2010/main" val="207792794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2A6C4DE-5020-4FBD-A6FC-9332A5F593E9}" type="datetime1">
              <a:rPr lang="en-US" smtClean="0"/>
              <a:t>8/22/2019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4F0CD1A-55CA-438B-8EFD-736D42A57FD2}" type="slidenum">
              <a:rPr lang="en-US"/>
              <a:pPr>
                <a:defRPr/>
              </a:pPr>
              <a:t>‹#›</a:t>
            </a:fld>
            <a:endParaRPr lang="en-US"/>
          </a:p>
        </p:txBody>
      </p:sp>
    </p:spTree>
    <p:extLst>
      <p:ext uri="{BB962C8B-B14F-4D97-AF65-F5344CB8AC3E}">
        <p14:creationId xmlns:p14="http://schemas.microsoft.com/office/powerpoint/2010/main" val="4200745550"/>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2C5C15AE-E602-4AE9-B4D9-583D1E46D483}" type="datetime1">
              <a:rPr lang="en-US" smtClean="0"/>
              <a:t>8/22/2019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019A9A6-0C61-4D13-B353-7E7EB3147762}" type="slidenum">
              <a:rPr lang="en-US"/>
              <a:pPr>
                <a:defRPr/>
              </a:pPr>
              <a:t>‹#›</a:t>
            </a:fld>
            <a:endParaRPr lang="en-US"/>
          </a:p>
        </p:txBody>
      </p:sp>
    </p:spTree>
    <p:extLst>
      <p:ext uri="{BB962C8B-B14F-4D97-AF65-F5344CB8AC3E}">
        <p14:creationId xmlns:p14="http://schemas.microsoft.com/office/powerpoint/2010/main" val="1656804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454267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CE17A7D1-68D1-40AC-8B0F-845C6D30D8F0}" type="datetime1">
              <a:rPr lang="en-US" smtClean="0"/>
              <a:t>8/22/2019</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57C714B-0C96-46BF-92D9-F1367FDA90C5}" type="slidenum">
              <a:rPr lang="en-US"/>
              <a:pPr>
                <a:defRPr/>
              </a:pPr>
              <a:t>‹#›</a:t>
            </a:fld>
            <a:endParaRPr lang="en-US"/>
          </a:p>
        </p:txBody>
      </p:sp>
    </p:spTree>
    <p:extLst>
      <p:ext uri="{BB962C8B-B14F-4D97-AF65-F5344CB8AC3E}">
        <p14:creationId xmlns:p14="http://schemas.microsoft.com/office/powerpoint/2010/main" val="695596381"/>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B77CFE92-22B6-4F1A-881D-AB454BBBD44D}" type="datetime1">
              <a:rPr lang="en-US" smtClean="0"/>
              <a:t>8/22/2019</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C581D99-6BE7-4F25-90DB-B0D2E0932DA8}" type="slidenum">
              <a:rPr lang="en-US"/>
              <a:pPr>
                <a:defRPr/>
              </a:pPr>
              <a:t>‹#›</a:t>
            </a:fld>
            <a:endParaRPr lang="en-US"/>
          </a:p>
        </p:txBody>
      </p:sp>
    </p:spTree>
    <p:extLst>
      <p:ext uri="{BB962C8B-B14F-4D97-AF65-F5344CB8AC3E}">
        <p14:creationId xmlns:p14="http://schemas.microsoft.com/office/powerpoint/2010/main" val="4240939242"/>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A8AC3E65-B8BB-4C8F-A503-56E632BE9DEB}" type="datetime1">
              <a:rPr lang="en-US" smtClean="0"/>
              <a:t>8/22/2019</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0C72890-710F-41BB-859B-8E3662009C60}" type="slidenum">
              <a:rPr lang="en-US"/>
              <a:pPr>
                <a:defRPr/>
              </a:pPr>
              <a:t>‹#›</a:t>
            </a:fld>
            <a:endParaRPr lang="en-US"/>
          </a:p>
        </p:txBody>
      </p:sp>
    </p:spTree>
    <p:extLst>
      <p:ext uri="{BB962C8B-B14F-4D97-AF65-F5344CB8AC3E}">
        <p14:creationId xmlns:p14="http://schemas.microsoft.com/office/powerpoint/2010/main" val="347418261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1B242A2-2106-4668-B952-3E81C3699BEF}" type="datetime1">
              <a:rPr lang="en-US" smtClean="0"/>
              <a:t>8/22/2019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8EBC9A8-6DC0-46CE-B591-21753494736D}" type="slidenum">
              <a:rPr lang="en-US"/>
              <a:pPr>
                <a:defRPr/>
              </a:pPr>
              <a:t>‹#›</a:t>
            </a:fld>
            <a:endParaRPr lang="en-US"/>
          </a:p>
        </p:txBody>
      </p:sp>
    </p:spTree>
    <p:extLst>
      <p:ext uri="{BB962C8B-B14F-4D97-AF65-F5344CB8AC3E}">
        <p14:creationId xmlns:p14="http://schemas.microsoft.com/office/powerpoint/2010/main" val="1337236078"/>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82D8898-FE9F-4CA2-BEB5-541F62A58D72}" type="datetime1">
              <a:rPr lang="en-US" smtClean="0"/>
              <a:t>8/22/2019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2511F91-BDA9-4ECC-82C4-1A55717D3814}" type="slidenum">
              <a:rPr lang="en-US"/>
              <a:pPr>
                <a:defRPr/>
              </a:pPr>
              <a:t>‹#›</a:t>
            </a:fld>
            <a:endParaRPr lang="en-US"/>
          </a:p>
        </p:txBody>
      </p:sp>
    </p:spTree>
    <p:extLst>
      <p:ext uri="{BB962C8B-B14F-4D97-AF65-F5344CB8AC3E}">
        <p14:creationId xmlns:p14="http://schemas.microsoft.com/office/powerpoint/2010/main" val="140664768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6B92F7D8-75F4-49BB-BFA1-8C4DAF5D30DB}" type="datetime1">
              <a:rPr lang="en-US" smtClean="0"/>
              <a:t>8/22/2019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C6CBE1-5A49-4BF6-89B5-61A6D18A7BE2}" type="slidenum">
              <a:rPr lang="en-US"/>
              <a:pPr>
                <a:defRPr/>
              </a:pPr>
              <a:t>‹#›</a:t>
            </a:fld>
            <a:endParaRPr lang="en-US"/>
          </a:p>
        </p:txBody>
      </p:sp>
    </p:spTree>
    <p:extLst>
      <p:ext uri="{BB962C8B-B14F-4D97-AF65-F5344CB8AC3E}">
        <p14:creationId xmlns:p14="http://schemas.microsoft.com/office/powerpoint/2010/main" val="385243374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412080FE-FBC2-419F-8BAF-94AC00EF43CD}" type="datetime1">
              <a:rPr lang="en-US" smtClean="0"/>
              <a:t>8/22/2019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CAC5229-F013-4BD0-8D68-3AF31DF75DFC}" type="slidenum">
              <a:rPr lang="en-US"/>
              <a:pPr>
                <a:defRPr/>
              </a:pPr>
              <a:t>‹#›</a:t>
            </a:fld>
            <a:endParaRPr lang="en-US"/>
          </a:p>
        </p:txBody>
      </p:sp>
    </p:spTree>
    <p:extLst>
      <p:ext uri="{BB962C8B-B14F-4D97-AF65-F5344CB8AC3E}">
        <p14:creationId xmlns:p14="http://schemas.microsoft.com/office/powerpoint/2010/main" val="3268105831"/>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C3F131EB-5CAB-467A-B311-3D057A1BFE68}" type="datetime1">
              <a:rPr lang="en-US" smtClean="0"/>
              <a:t>8/22/2019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592931C-D748-463E-8057-122F12124D8D}" type="slidenum">
              <a:rPr lang="en-US"/>
              <a:pPr>
                <a:defRPr/>
              </a:pPr>
              <a:t>‹#›</a:t>
            </a:fld>
            <a:endParaRPr lang="en-US"/>
          </a:p>
        </p:txBody>
      </p:sp>
    </p:spTree>
    <p:extLst>
      <p:ext uri="{BB962C8B-B14F-4D97-AF65-F5344CB8AC3E}">
        <p14:creationId xmlns:p14="http://schemas.microsoft.com/office/powerpoint/2010/main" val="365369837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FB1EC319-E3B4-44AA-A8F2-BA37AC0AAD2A}" type="datetime1">
              <a:rPr lang="en-US" smtClean="0"/>
              <a:t>8/22/2019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C1245BD-4524-458A-9FF7-6B4247EE9B19}" type="slidenum">
              <a:rPr lang="en-US"/>
              <a:pPr>
                <a:defRPr/>
              </a:pPr>
              <a:t>‹#›</a:t>
            </a:fld>
            <a:endParaRPr lang="en-US"/>
          </a:p>
        </p:txBody>
      </p:sp>
    </p:spTree>
    <p:extLst>
      <p:ext uri="{BB962C8B-B14F-4D97-AF65-F5344CB8AC3E}">
        <p14:creationId xmlns:p14="http://schemas.microsoft.com/office/powerpoint/2010/main" val="242751098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55CD2164-EE1F-4F96-B9E1-4337A815EB61}" type="datetime1">
              <a:rPr lang="en-US" smtClean="0"/>
              <a:t>8/22/2019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DF4EEAB-7172-4599-A425-8C39B8AB485E}" type="slidenum">
              <a:rPr lang="en-US"/>
              <a:pPr>
                <a:defRPr/>
              </a:pPr>
              <a:t>‹#›</a:t>
            </a:fld>
            <a:endParaRPr lang="en-US"/>
          </a:p>
        </p:txBody>
      </p:sp>
    </p:spTree>
    <p:extLst>
      <p:ext uri="{BB962C8B-B14F-4D97-AF65-F5344CB8AC3E}">
        <p14:creationId xmlns:p14="http://schemas.microsoft.com/office/powerpoint/2010/main" val="2598441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780161"/>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F9B5ED64-9DDD-45F5-9F46-44E556BCCC8F}" type="datetime1">
              <a:rPr lang="en-US" smtClean="0"/>
              <a:t>8/22/2019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DD409BF-34FA-4D71-9491-977B66F0AC3C}" type="slidenum">
              <a:rPr lang="en-US"/>
              <a:pPr>
                <a:defRPr/>
              </a:pPr>
              <a:t>‹#›</a:t>
            </a:fld>
            <a:endParaRPr lang="en-US"/>
          </a:p>
        </p:txBody>
      </p:sp>
    </p:spTree>
    <p:extLst>
      <p:ext uri="{BB962C8B-B14F-4D97-AF65-F5344CB8AC3E}">
        <p14:creationId xmlns:p14="http://schemas.microsoft.com/office/powerpoint/2010/main" val="344125690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23404FF3-8D83-40BD-85C5-2E3CDAA583A6}" type="datetime1">
              <a:rPr lang="en-US" smtClean="0"/>
              <a:t>8/22/2019</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BF41AA4-A489-4BEC-95F5-5C9489E6F9EB}" type="slidenum">
              <a:rPr lang="en-US"/>
              <a:pPr>
                <a:defRPr/>
              </a:pPr>
              <a:t>‹#›</a:t>
            </a:fld>
            <a:endParaRPr lang="en-US"/>
          </a:p>
        </p:txBody>
      </p:sp>
    </p:spTree>
    <p:extLst>
      <p:ext uri="{BB962C8B-B14F-4D97-AF65-F5344CB8AC3E}">
        <p14:creationId xmlns:p14="http://schemas.microsoft.com/office/powerpoint/2010/main" val="1078569986"/>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9853C233-F99B-4FD8-9CE7-3486219F6E2F}" type="datetime1">
              <a:rPr lang="en-US" smtClean="0"/>
              <a:t>8/22/2019</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A91AFA9-0583-459D-892E-D3CB92FF7089}" type="slidenum">
              <a:rPr lang="en-US"/>
              <a:pPr>
                <a:defRPr/>
              </a:pPr>
              <a:t>‹#›</a:t>
            </a:fld>
            <a:endParaRPr lang="en-US"/>
          </a:p>
        </p:txBody>
      </p:sp>
    </p:spTree>
    <p:extLst>
      <p:ext uri="{BB962C8B-B14F-4D97-AF65-F5344CB8AC3E}">
        <p14:creationId xmlns:p14="http://schemas.microsoft.com/office/powerpoint/2010/main" val="301089092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F31FE787-43BC-46AC-B7C3-E16D87374113}" type="datetime1">
              <a:rPr lang="en-US" smtClean="0"/>
              <a:t>8/22/2019</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2E1EA8D-8EDE-4E40-8D8C-812EC9004CA4}" type="slidenum">
              <a:rPr lang="en-US"/>
              <a:pPr>
                <a:defRPr/>
              </a:pPr>
              <a:t>‹#›</a:t>
            </a:fld>
            <a:endParaRPr lang="en-US"/>
          </a:p>
        </p:txBody>
      </p:sp>
    </p:spTree>
    <p:extLst>
      <p:ext uri="{BB962C8B-B14F-4D97-AF65-F5344CB8AC3E}">
        <p14:creationId xmlns:p14="http://schemas.microsoft.com/office/powerpoint/2010/main" val="178286024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A905C81-4E88-428B-ABCF-73D4148F886A}" type="datetime1">
              <a:rPr lang="en-US" smtClean="0"/>
              <a:t>8/22/2019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E10A755-D8CC-4CFE-971E-3F0E7D367F0E}" type="slidenum">
              <a:rPr lang="en-US"/>
              <a:pPr>
                <a:defRPr/>
              </a:pPr>
              <a:t>‹#›</a:t>
            </a:fld>
            <a:endParaRPr lang="en-US"/>
          </a:p>
        </p:txBody>
      </p:sp>
    </p:spTree>
    <p:extLst>
      <p:ext uri="{BB962C8B-B14F-4D97-AF65-F5344CB8AC3E}">
        <p14:creationId xmlns:p14="http://schemas.microsoft.com/office/powerpoint/2010/main" val="313610286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8A682AF-47A8-47B9-950C-829D26ED7702}" type="datetime1">
              <a:rPr lang="en-US" smtClean="0"/>
              <a:t>8/22/2019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84AB65C-AD2A-4C40-971C-BBAF84C15001}" type="slidenum">
              <a:rPr lang="en-US"/>
              <a:pPr>
                <a:defRPr/>
              </a:pPr>
              <a:t>‹#›</a:t>
            </a:fld>
            <a:endParaRPr lang="en-US"/>
          </a:p>
        </p:txBody>
      </p:sp>
    </p:spTree>
    <p:extLst>
      <p:ext uri="{BB962C8B-B14F-4D97-AF65-F5344CB8AC3E}">
        <p14:creationId xmlns:p14="http://schemas.microsoft.com/office/powerpoint/2010/main" val="1800944000"/>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F9C85D38-3BAA-427B-BAA9-6B70C64BB12B}" type="datetime1">
              <a:rPr lang="en-US" smtClean="0"/>
              <a:t>8/22/2019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E65DE4-9C92-4D68-A395-3F74BAF827E1}" type="slidenum">
              <a:rPr lang="en-US"/>
              <a:pPr>
                <a:defRPr/>
              </a:pPr>
              <a:t>‹#›</a:t>
            </a:fld>
            <a:endParaRPr lang="en-US"/>
          </a:p>
        </p:txBody>
      </p:sp>
    </p:spTree>
    <p:extLst>
      <p:ext uri="{BB962C8B-B14F-4D97-AF65-F5344CB8AC3E}">
        <p14:creationId xmlns:p14="http://schemas.microsoft.com/office/powerpoint/2010/main" val="1760783252"/>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A5BD012C-5743-4D40-B99A-5C7C926DE0E1}" type="datetime1">
              <a:rPr lang="en-US" smtClean="0"/>
              <a:t>8/22/2019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F9428F5-4C4A-470B-A02A-44BC3A5ECD24}" type="slidenum">
              <a:rPr lang="en-US"/>
              <a:pPr>
                <a:defRPr/>
              </a:pPr>
              <a:t>‹#›</a:t>
            </a:fld>
            <a:endParaRPr lang="en-US"/>
          </a:p>
        </p:txBody>
      </p:sp>
    </p:spTree>
    <p:extLst>
      <p:ext uri="{BB962C8B-B14F-4D97-AF65-F5344CB8AC3E}">
        <p14:creationId xmlns:p14="http://schemas.microsoft.com/office/powerpoint/2010/main" val="3038801645"/>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A522E6B3-3FC1-495F-BDBE-6DEDD9AACD42}" type="datetime1">
              <a:rPr lang="en-US" smtClean="0"/>
              <a:t>8/22/2019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B43229D-8633-42AA-9A8B-8805B55E85BA}" type="slidenum">
              <a:rPr lang="en-US" smtClean="0"/>
              <a:pPr>
                <a:defRPr/>
              </a:pPr>
              <a:t>‹#›</a:t>
            </a:fld>
            <a:endParaRPr lang="en-US"/>
          </a:p>
        </p:txBody>
      </p:sp>
    </p:spTree>
    <p:extLst>
      <p:ext uri="{BB962C8B-B14F-4D97-AF65-F5344CB8AC3E}">
        <p14:creationId xmlns:p14="http://schemas.microsoft.com/office/powerpoint/2010/main" val="839216842"/>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297CEF-3BD6-43C3-BC86-A12C5CED69DA}" type="datetime1">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8AC78-3AC6-45C8-BB81-F17C756199F4}" type="slidenum">
              <a:rPr lang="en-US" smtClean="0"/>
              <a:t>‹#›</a:t>
            </a:fld>
            <a:endParaRPr lang="en-US"/>
          </a:p>
        </p:txBody>
      </p:sp>
    </p:spTree>
    <p:extLst>
      <p:ext uri="{BB962C8B-B14F-4D97-AF65-F5344CB8AC3E}">
        <p14:creationId xmlns:p14="http://schemas.microsoft.com/office/powerpoint/2010/main" val="34723745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8103503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F69B22-E610-462E-BE27-AC8F0CB1799F}" type="datetime1">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8AC78-3AC6-45C8-BB81-F17C756199F4}" type="slidenum">
              <a:rPr lang="en-US" smtClean="0"/>
              <a:t>‹#›</a:t>
            </a:fld>
            <a:endParaRPr lang="en-US"/>
          </a:p>
        </p:txBody>
      </p:sp>
    </p:spTree>
    <p:extLst>
      <p:ext uri="{BB962C8B-B14F-4D97-AF65-F5344CB8AC3E}">
        <p14:creationId xmlns:p14="http://schemas.microsoft.com/office/powerpoint/2010/main" val="3007421894"/>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09004B-5EA5-4A78-BDB8-504011633FA8}" type="datetime1">
              <a:rPr lang="en-US" smtClean="0"/>
              <a:t>8/22/2019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8AC78-3AC6-45C8-BB81-F17C756199F4}" type="slidenum">
              <a:rPr lang="en-US" smtClean="0"/>
              <a:t>‹#›</a:t>
            </a:fld>
            <a:endParaRPr lang="en-US"/>
          </a:p>
        </p:txBody>
      </p:sp>
    </p:spTree>
    <p:extLst>
      <p:ext uri="{BB962C8B-B14F-4D97-AF65-F5344CB8AC3E}">
        <p14:creationId xmlns:p14="http://schemas.microsoft.com/office/powerpoint/2010/main" val="2181383407"/>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D0E341-3E95-4C59-8691-FEB1B82B3BBC}" type="datetime1">
              <a:rPr lang="en-US" smtClean="0"/>
              <a:t>8/22/2019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78AC78-3AC6-45C8-BB81-F17C756199F4}" type="slidenum">
              <a:rPr lang="en-US" smtClean="0"/>
              <a:t>‹#›</a:t>
            </a:fld>
            <a:endParaRPr lang="en-US"/>
          </a:p>
        </p:txBody>
      </p:sp>
    </p:spTree>
    <p:extLst>
      <p:ext uri="{BB962C8B-B14F-4D97-AF65-F5344CB8AC3E}">
        <p14:creationId xmlns:p14="http://schemas.microsoft.com/office/powerpoint/2010/main" val="2595604389"/>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1B29FB-DA6C-4A0D-8B32-E70F31EC4AD1}" type="datetime1">
              <a:rPr lang="en-US" smtClean="0"/>
              <a:t>8/22/2019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78AC78-3AC6-45C8-BB81-F17C756199F4}" type="slidenum">
              <a:rPr lang="en-US" smtClean="0"/>
              <a:t>‹#›</a:t>
            </a:fld>
            <a:endParaRPr lang="en-US"/>
          </a:p>
        </p:txBody>
      </p:sp>
    </p:spTree>
    <p:extLst>
      <p:ext uri="{BB962C8B-B14F-4D97-AF65-F5344CB8AC3E}">
        <p14:creationId xmlns:p14="http://schemas.microsoft.com/office/powerpoint/2010/main" val="2182570938"/>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00A1CF-BF39-4683-B6CD-10DBD43ECC99}" type="datetime1">
              <a:rPr lang="en-US" smtClean="0"/>
              <a:t>8/22/2019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78AC78-3AC6-45C8-BB81-F17C756199F4}" type="slidenum">
              <a:rPr lang="en-US" smtClean="0"/>
              <a:t>‹#›</a:t>
            </a:fld>
            <a:endParaRPr lang="en-US"/>
          </a:p>
        </p:txBody>
      </p:sp>
    </p:spTree>
    <p:extLst>
      <p:ext uri="{BB962C8B-B14F-4D97-AF65-F5344CB8AC3E}">
        <p14:creationId xmlns:p14="http://schemas.microsoft.com/office/powerpoint/2010/main" val="3200335052"/>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366579A-945F-4164-9B93-D2164876DC31}" type="datetime1">
              <a:rPr lang="en-US" smtClean="0"/>
              <a:t>8/22/2019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8AC78-3AC6-45C8-BB81-F17C756199F4}"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495526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2A2CF9C4-260E-4CA7-8473-076D62C5F7AB}" type="datetime1">
              <a:rPr lang="en-US" smtClean="0"/>
              <a:t>8/22/2019</a:t>
            </a:fld>
            <a:endParaRPr lang="en-US"/>
          </a:p>
        </p:txBody>
      </p:sp>
      <p:sp>
        <p:nvSpPr>
          <p:cNvPr id="9" name="Slide Number Placeholder 8"/>
          <p:cNvSpPr>
            <a:spLocks noGrp="1"/>
          </p:cNvSpPr>
          <p:nvPr>
            <p:ph type="sldNum" sz="quarter" idx="11"/>
          </p:nvPr>
        </p:nvSpPr>
        <p:spPr/>
        <p:txBody>
          <a:bodyPr/>
          <a:lstStyle/>
          <a:p>
            <a:fld id="{0B78AC78-3AC6-45C8-BB81-F17C756199F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87066133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A9151F-38CE-4C04-9DF0-1F9C1BAE5570}" type="datetime1">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8AC78-3AC6-45C8-BB81-F17C756199F4}" type="slidenum">
              <a:rPr lang="en-US" smtClean="0"/>
              <a:t>‹#›</a:t>
            </a:fld>
            <a:endParaRPr lang="en-US"/>
          </a:p>
        </p:txBody>
      </p:sp>
    </p:spTree>
    <p:extLst>
      <p:ext uri="{BB962C8B-B14F-4D97-AF65-F5344CB8AC3E}">
        <p14:creationId xmlns:p14="http://schemas.microsoft.com/office/powerpoint/2010/main" val="80551741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591F5E-4E89-46BC-ACBF-640F2697E1A2}" type="datetime1">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8AC78-3AC6-45C8-BB81-F17C756199F4}" type="slidenum">
              <a:rPr lang="en-US" smtClean="0"/>
              <a:t>‹#›</a:t>
            </a:fld>
            <a:endParaRPr lang="en-US"/>
          </a:p>
        </p:txBody>
      </p:sp>
    </p:spTree>
    <p:extLst>
      <p:ext uri="{BB962C8B-B14F-4D97-AF65-F5344CB8AC3E}">
        <p14:creationId xmlns:p14="http://schemas.microsoft.com/office/powerpoint/2010/main" val="776885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22578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352212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1668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79746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362200"/>
            <a:ext cx="8763000" cy="228600"/>
            <a:chOff x="144" y="672"/>
            <a:chExt cx="5520" cy="144"/>
          </a:xfrm>
        </p:grpSpPr>
        <p:grpSp>
          <p:nvGrpSpPr>
            <p:cNvPr id="5" name="Group 8"/>
            <p:cNvGrpSpPr>
              <a:grpSpLocks/>
            </p:cNvGrpSpPr>
            <p:nvPr userDrawn="1"/>
          </p:nvGrpSpPr>
          <p:grpSpPr bwMode="auto">
            <a:xfrm>
              <a:off x="144" y="672"/>
              <a:ext cx="5520" cy="116"/>
              <a:chOff x="144" y="960"/>
              <a:chExt cx="5520" cy="116"/>
            </a:xfrm>
          </p:grpSpPr>
          <p:sp>
            <p:nvSpPr>
              <p:cNvPr id="7" name="AutoShape 9"/>
              <p:cNvSpPr>
                <a:spLocks noChangeArrowheads="1"/>
              </p:cNvSpPr>
              <p:nvPr/>
            </p:nvSpPr>
            <p:spPr bwMode="auto">
              <a:xfrm>
                <a:off x="144" y="987"/>
                <a:ext cx="5472" cy="69"/>
              </a:xfrm>
              <a:custGeom>
                <a:avLst/>
                <a:gdLst>
                  <a:gd name="T0" fmla="*/ 0 w 1000"/>
                  <a:gd name="T1" fmla="*/ 0 h 1000"/>
                  <a:gd name="T2" fmla="*/ 17516 w 1000"/>
                  <a:gd name="T3" fmla="*/ 0 h 1000"/>
                  <a:gd name="T4" fmla="*/ 17516 w 1000"/>
                  <a:gd name="T5" fmla="*/ 5 h 1000"/>
                  <a:gd name="T6" fmla="*/ 0 w 1000"/>
                  <a:gd name="T7" fmla="*/ 5 h 1000"/>
                  <a:gd name="T8" fmla="*/ 0 w 1000"/>
                  <a:gd name="T9" fmla="*/ 0 h 1000"/>
                  <a:gd name="T10" fmla="*/ 29943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8"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a:latin typeface="Georgia" panose="02040502050405020303" pitchFamily="18" charset="0"/>
                  </a:rPr>
                  <a:t>Computer Science and Engineering  </a:t>
                </a:r>
                <a:r>
                  <a:rPr lang="en-US" sz="600">
                    <a:solidFill>
                      <a:schemeClr val="accent2"/>
                    </a:solidFill>
                    <a:sym typeface="Wingdings" panose="05000000000000000000" pitchFamily="2" charset="2"/>
                  </a:rPr>
                  <a:t></a:t>
                </a:r>
                <a:r>
                  <a:rPr lang="en-US" sz="600" b="1">
                    <a:latin typeface="Georgia" panose="02040502050405020303" pitchFamily="18" charset="0"/>
                  </a:rPr>
                  <a:t>  College of Engineering  </a:t>
                </a:r>
                <a:r>
                  <a:rPr lang="en-US" sz="600">
                    <a:solidFill>
                      <a:schemeClr val="accent2"/>
                    </a:solidFill>
                    <a:sym typeface="Wingdings" panose="05000000000000000000" pitchFamily="2" charset="2"/>
                  </a:rPr>
                  <a:t></a:t>
                </a:r>
                <a:r>
                  <a:rPr lang="en-US" sz="600" b="1">
                    <a:latin typeface="Georgia" panose="02040502050405020303" pitchFamily="18" charset="0"/>
                  </a:rPr>
                  <a:t>  The Ohio State University</a:t>
                </a:r>
              </a:p>
            </p:txBody>
          </p:sp>
        </p:grpSp>
        <p:sp>
          <p:nvSpPr>
            <p:cNvPr id="6"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9490"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31949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9"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fld id="{42CD5CEC-D0C6-4017-89B2-A32999AA595A}" type="datetime1">
              <a:rPr lang="en-US" smtClean="0"/>
              <a:t>8/22/2019</a:t>
            </a:fld>
            <a:endParaRPr lang="en-US"/>
          </a:p>
        </p:txBody>
      </p:sp>
      <p:sp>
        <p:nvSpPr>
          <p:cNvPr id="10"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11" name="Rectangle 6"/>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21085987-9A9D-4B3D-8467-FF66E63B5E88}" type="slidenum">
              <a:rPr lang="en-US"/>
              <a:pPr>
                <a:defRPr/>
              </a:pPr>
              <a:t>‹#›</a:t>
            </a:fld>
            <a:endParaRPr lang="en-US"/>
          </a:p>
        </p:txBody>
      </p:sp>
    </p:spTree>
    <p:extLst>
      <p:ext uri="{BB962C8B-B14F-4D97-AF65-F5344CB8AC3E}">
        <p14:creationId xmlns:p14="http://schemas.microsoft.com/office/powerpoint/2010/main" val="17546372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99624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155915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4478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70014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4416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7616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219008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981946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257695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06569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43277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2827293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40455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41403313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78876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91508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5168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11804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67924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9790510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4264986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98429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92005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5243994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89806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0007860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79999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028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97724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0657393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00650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970291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5121017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23055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05645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4621177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305872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4959159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0060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9315348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72144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987896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68703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699185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183075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359431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18663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27997314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411331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165513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188109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9652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995647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375348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3966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549191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8654131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282293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378832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F2DE5B64-3138-4EA4-8F15-9D5327ECDB36}" type="datetime1">
              <a:rPr lang="en-US" smtClean="0"/>
              <a:t>8/22/2019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44C3EEC-935D-4B88-A247-959A6098F808}" type="slidenum">
              <a:rPr lang="en-US"/>
              <a:pPr>
                <a:defRPr/>
              </a:pPr>
              <a:t>‹#›</a:t>
            </a:fld>
            <a:endParaRPr lang="en-US"/>
          </a:p>
        </p:txBody>
      </p:sp>
    </p:spTree>
    <p:extLst>
      <p:ext uri="{BB962C8B-B14F-4D97-AF65-F5344CB8AC3E}">
        <p14:creationId xmlns:p14="http://schemas.microsoft.com/office/powerpoint/2010/main" val="232861725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0718803D-4314-469B-B92F-097E169074B6}" type="datetime1">
              <a:rPr lang="en-US" smtClean="0"/>
              <a:t>8/22/2019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3F0D9B4-1CCB-496E-9905-3AAF1D4E0FAB}" type="slidenum">
              <a:rPr lang="en-US"/>
              <a:pPr>
                <a:defRPr/>
              </a:pPr>
              <a:t>‹#›</a:t>
            </a:fld>
            <a:endParaRPr lang="en-US"/>
          </a:p>
        </p:txBody>
      </p:sp>
    </p:spTree>
    <p:extLst>
      <p:ext uri="{BB962C8B-B14F-4D97-AF65-F5344CB8AC3E}">
        <p14:creationId xmlns:p14="http://schemas.microsoft.com/office/powerpoint/2010/main" val="3797598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1617306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96A28279-442A-474A-A866-3F92892270DD}" type="datetime1">
              <a:rPr lang="en-US" smtClean="0"/>
              <a:t>8/22/2019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5B4EB1F-FAE0-49DC-B5F3-3B7BC48D7E9F}" type="slidenum">
              <a:rPr lang="en-US"/>
              <a:pPr>
                <a:defRPr/>
              </a:pPr>
              <a:t>‹#›</a:t>
            </a:fld>
            <a:endParaRPr lang="en-US"/>
          </a:p>
        </p:txBody>
      </p:sp>
    </p:spTree>
    <p:extLst>
      <p:ext uri="{BB962C8B-B14F-4D97-AF65-F5344CB8AC3E}">
        <p14:creationId xmlns:p14="http://schemas.microsoft.com/office/powerpoint/2010/main" val="427335658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1F5DD8D5-FFF4-41FB-9F22-C8FD56221D91}" type="datetime1">
              <a:rPr lang="en-US" smtClean="0"/>
              <a:t>8/22/2019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E18F449-D001-447F-858F-080F22FCE0B0}" type="slidenum">
              <a:rPr lang="en-US"/>
              <a:pPr>
                <a:defRPr/>
              </a:pPr>
              <a:t>‹#›</a:t>
            </a:fld>
            <a:endParaRPr lang="en-US"/>
          </a:p>
        </p:txBody>
      </p:sp>
    </p:spTree>
    <p:extLst>
      <p:ext uri="{BB962C8B-B14F-4D97-AF65-F5344CB8AC3E}">
        <p14:creationId xmlns:p14="http://schemas.microsoft.com/office/powerpoint/2010/main" val="41489997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2302D842-C365-42CF-BEB2-0A03A8DBBEEE}" type="datetime1">
              <a:rPr lang="en-US" smtClean="0"/>
              <a:t>8/22/2019</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51E655E-8E5B-4137-B38A-5820C0557194}" type="slidenum">
              <a:rPr lang="en-US"/>
              <a:pPr>
                <a:defRPr/>
              </a:pPr>
              <a:t>‹#›</a:t>
            </a:fld>
            <a:endParaRPr lang="en-US"/>
          </a:p>
        </p:txBody>
      </p:sp>
    </p:spTree>
    <p:extLst>
      <p:ext uri="{BB962C8B-B14F-4D97-AF65-F5344CB8AC3E}">
        <p14:creationId xmlns:p14="http://schemas.microsoft.com/office/powerpoint/2010/main" val="425488775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DACE23EC-F64E-41C3-BAD4-196D108D16E5}" type="datetime1">
              <a:rPr lang="en-US" smtClean="0"/>
              <a:t>8/22/2019</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F8C16B3-6078-4FC0-8725-4EEA57657138}" type="slidenum">
              <a:rPr lang="en-US"/>
              <a:pPr>
                <a:defRPr/>
              </a:pPr>
              <a:t>‹#›</a:t>
            </a:fld>
            <a:endParaRPr lang="en-US"/>
          </a:p>
        </p:txBody>
      </p:sp>
    </p:spTree>
    <p:extLst>
      <p:ext uri="{BB962C8B-B14F-4D97-AF65-F5344CB8AC3E}">
        <p14:creationId xmlns:p14="http://schemas.microsoft.com/office/powerpoint/2010/main" val="305553598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AD38AE35-5130-48F8-BAE9-E76339FD3E47}" type="datetime1">
              <a:rPr lang="en-US" smtClean="0"/>
              <a:t>8/22/2019</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536C8CF-9829-45E7-8B85-AC923523ECA0}" type="slidenum">
              <a:rPr lang="en-US"/>
              <a:pPr>
                <a:defRPr/>
              </a:pPr>
              <a:t>‹#›</a:t>
            </a:fld>
            <a:endParaRPr lang="en-US"/>
          </a:p>
        </p:txBody>
      </p:sp>
    </p:spTree>
    <p:extLst>
      <p:ext uri="{BB962C8B-B14F-4D97-AF65-F5344CB8AC3E}">
        <p14:creationId xmlns:p14="http://schemas.microsoft.com/office/powerpoint/2010/main" val="92410385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4F65BEF-9A1F-49AA-8826-3BAAE418BA2C}" type="datetime1">
              <a:rPr lang="en-US" smtClean="0"/>
              <a:t>8/22/2019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875D92C-73EE-45A1-B5FB-D76D816B5BD3}" type="slidenum">
              <a:rPr lang="en-US"/>
              <a:pPr>
                <a:defRPr/>
              </a:pPr>
              <a:t>‹#›</a:t>
            </a:fld>
            <a:endParaRPr lang="en-US"/>
          </a:p>
        </p:txBody>
      </p:sp>
    </p:spTree>
    <p:extLst>
      <p:ext uri="{BB962C8B-B14F-4D97-AF65-F5344CB8AC3E}">
        <p14:creationId xmlns:p14="http://schemas.microsoft.com/office/powerpoint/2010/main" val="391090313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54E29B9C-79A6-4829-A11B-05DC6A75AF6E}" type="datetime1">
              <a:rPr lang="en-US" smtClean="0"/>
              <a:t>8/22/2019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949246C-4368-4CD4-A755-79B20AA39B2F}" type="slidenum">
              <a:rPr lang="en-US"/>
              <a:pPr>
                <a:defRPr/>
              </a:pPr>
              <a:t>‹#›</a:t>
            </a:fld>
            <a:endParaRPr lang="en-US"/>
          </a:p>
        </p:txBody>
      </p:sp>
    </p:spTree>
    <p:extLst>
      <p:ext uri="{BB962C8B-B14F-4D97-AF65-F5344CB8AC3E}">
        <p14:creationId xmlns:p14="http://schemas.microsoft.com/office/powerpoint/2010/main" val="270101286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E5619922-D79B-4AD3-87D8-03661DC1585F}" type="datetime1">
              <a:rPr lang="en-US" smtClean="0"/>
              <a:t>8/22/2019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C3AFA2F-9546-44A2-84C0-773FBAB4A211}" type="slidenum">
              <a:rPr lang="en-US"/>
              <a:pPr>
                <a:defRPr/>
              </a:pPr>
              <a:t>‹#›</a:t>
            </a:fld>
            <a:endParaRPr lang="en-US"/>
          </a:p>
        </p:txBody>
      </p:sp>
    </p:spTree>
    <p:extLst>
      <p:ext uri="{BB962C8B-B14F-4D97-AF65-F5344CB8AC3E}">
        <p14:creationId xmlns:p14="http://schemas.microsoft.com/office/powerpoint/2010/main" val="242418531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7C915E9A-6F93-4ADC-AB8A-B44E4F24993D}" type="datetime1">
              <a:rPr lang="en-US" smtClean="0"/>
              <a:t>8/22/2019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7B91DF-5E19-411B-8C02-C08C662D9C66}" type="slidenum">
              <a:rPr lang="en-US"/>
              <a:pPr>
                <a:defRPr/>
              </a:pPr>
              <a:t>‹#›</a:t>
            </a:fld>
            <a:endParaRPr lang="en-US"/>
          </a:p>
        </p:txBody>
      </p:sp>
    </p:spTree>
    <p:extLst>
      <p:ext uri="{BB962C8B-B14F-4D97-AF65-F5344CB8AC3E}">
        <p14:creationId xmlns:p14="http://schemas.microsoft.com/office/powerpoint/2010/main" val="72776191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6790C324-3D44-441F-B06B-13E53DF6EB65}" type="datetime1">
              <a:rPr lang="en-US" smtClean="0"/>
              <a:t>8/22/2019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A2D9434-E0F5-4E75-A5F4-DDE1D47AB412}" type="slidenum">
              <a:rPr lang="en-US"/>
              <a:pPr>
                <a:defRPr/>
              </a:pPr>
              <a:t>‹#›</a:t>
            </a:fld>
            <a:endParaRPr lang="en-US"/>
          </a:p>
        </p:txBody>
      </p:sp>
    </p:spTree>
    <p:extLst>
      <p:ext uri="{BB962C8B-B14F-4D97-AF65-F5344CB8AC3E}">
        <p14:creationId xmlns:p14="http://schemas.microsoft.com/office/powerpoint/2010/main" val="2877409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8483467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D96CA565-E3E4-4994-9F1D-04F216469D30}" type="datetime1">
              <a:rPr lang="en-US" smtClean="0"/>
              <a:t>8/22/2019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14B3FAA-34B6-4C18-A3C6-24A07E6674F5}" type="slidenum">
              <a:rPr lang="en-US"/>
              <a:pPr>
                <a:defRPr/>
              </a:pPr>
              <a:t>‹#›</a:t>
            </a:fld>
            <a:endParaRPr lang="en-US"/>
          </a:p>
        </p:txBody>
      </p:sp>
    </p:spTree>
    <p:extLst>
      <p:ext uri="{BB962C8B-B14F-4D97-AF65-F5344CB8AC3E}">
        <p14:creationId xmlns:p14="http://schemas.microsoft.com/office/powerpoint/2010/main" val="174149581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D7039C41-F561-4F3D-BBB7-7A4992499E94}" type="datetime1">
              <a:rPr lang="en-US" smtClean="0"/>
              <a:t>8/22/2019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A8E25F3-7302-48F0-A9BA-0DD2374641EC}" type="slidenum">
              <a:rPr lang="en-US"/>
              <a:pPr>
                <a:defRPr/>
              </a:pPr>
              <a:t>‹#›</a:t>
            </a:fld>
            <a:endParaRPr lang="en-US"/>
          </a:p>
        </p:txBody>
      </p:sp>
    </p:spTree>
    <p:extLst>
      <p:ext uri="{BB962C8B-B14F-4D97-AF65-F5344CB8AC3E}">
        <p14:creationId xmlns:p14="http://schemas.microsoft.com/office/powerpoint/2010/main" val="40037003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EB6E514E-7FC4-4655-A29E-AF4E9D8F39F2}" type="datetime1">
              <a:rPr lang="en-US" smtClean="0"/>
              <a:t>8/22/2019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B3FFC8-64F3-47C2-A2D9-FB8B707C0359}" type="slidenum">
              <a:rPr lang="en-US"/>
              <a:pPr>
                <a:defRPr/>
              </a:pPr>
              <a:t>‹#›</a:t>
            </a:fld>
            <a:endParaRPr lang="en-US"/>
          </a:p>
        </p:txBody>
      </p:sp>
    </p:spTree>
    <p:extLst>
      <p:ext uri="{BB962C8B-B14F-4D97-AF65-F5344CB8AC3E}">
        <p14:creationId xmlns:p14="http://schemas.microsoft.com/office/powerpoint/2010/main" val="356633140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11055238-440E-4A1B-A9C1-89F470ECC0BD}" type="datetime1">
              <a:rPr lang="en-US" smtClean="0"/>
              <a:t>8/22/2019</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9197FA6-43C7-49AE-A5F7-3889D1F48DBE}" type="slidenum">
              <a:rPr lang="en-US"/>
              <a:pPr>
                <a:defRPr/>
              </a:pPr>
              <a:t>‹#›</a:t>
            </a:fld>
            <a:endParaRPr lang="en-US"/>
          </a:p>
        </p:txBody>
      </p:sp>
    </p:spTree>
    <p:extLst>
      <p:ext uri="{BB962C8B-B14F-4D97-AF65-F5344CB8AC3E}">
        <p14:creationId xmlns:p14="http://schemas.microsoft.com/office/powerpoint/2010/main" val="158092199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48C5096D-E0C5-426F-B44A-9FEDA9C24096}" type="datetime1">
              <a:rPr lang="en-US" smtClean="0"/>
              <a:t>8/22/2019</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D9E9464-128A-456F-AA3C-48CA2A6B210B}" type="slidenum">
              <a:rPr lang="en-US"/>
              <a:pPr>
                <a:defRPr/>
              </a:pPr>
              <a:t>‹#›</a:t>
            </a:fld>
            <a:endParaRPr lang="en-US"/>
          </a:p>
        </p:txBody>
      </p:sp>
    </p:spTree>
    <p:extLst>
      <p:ext uri="{BB962C8B-B14F-4D97-AF65-F5344CB8AC3E}">
        <p14:creationId xmlns:p14="http://schemas.microsoft.com/office/powerpoint/2010/main" val="367533423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A45F71C1-D7C2-4B88-8C2D-83117F8AA593}" type="datetime1">
              <a:rPr lang="en-US" smtClean="0"/>
              <a:t>8/22/2019</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AEF4A53-911B-44B5-A46D-92512A5050B1}" type="slidenum">
              <a:rPr lang="en-US"/>
              <a:pPr>
                <a:defRPr/>
              </a:pPr>
              <a:t>‹#›</a:t>
            </a:fld>
            <a:endParaRPr lang="en-US"/>
          </a:p>
        </p:txBody>
      </p:sp>
    </p:spTree>
    <p:extLst>
      <p:ext uri="{BB962C8B-B14F-4D97-AF65-F5344CB8AC3E}">
        <p14:creationId xmlns:p14="http://schemas.microsoft.com/office/powerpoint/2010/main" val="340042610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E067E49-4716-4410-B63C-859C7014682B}" type="datetime1">
              <a:rPr lang="en-US" smtClean="0"/>
              <a:t>8/22/2019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315E089-3234-4749-8D9A-1D2AF5A35F34}" type="slidenum">
              <a:rPr lang="en-US"/>
              <a:pPr>
                <a:defRPr/>
              </a:pPr>
              <a:t>‹#›</a:t>
            </a:fld>
            <a:endParaRPr lang="en-US"/>
          </a:p>
        </p:txBody>
      </p:sp>
    </p:spTree>
    <p:extLst>
      <p:ext uri="{BB962C8B-B14F-4D97-AF65-F5344CB8AC3E}">
        <p14:creationId xmlns:p14="http://schemas.microsoft.com/office/powerpoint/2010/main" val="165600704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D612461-C081-4FB0-B586-8B7992D4B6A7}" type="datetime1">
              <a:rPr lang="en-US" smtClean="0"/>
              <a:t>8/22/2019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D42984-DAE6-4527-AD65-3CDCF763D4FE}" type="slidenum">
              <a:rPr lang="en-US"/>
              <a:pPr>
                <a:defRPr/>
              </a:pPr>
              <a:t>‹#›</a:t>
            </a:fld>
            <a:endParaRPr lang="en-US"/>
          </a:p>
        </p:txBody>
      </p:sp>
    </p:spTree>
    <p:extLst>
      <p:ext uri="{BB962C8B-B14F-4D97-AF65-F5344CB8AC3E}">
        <p14:creationId xmlns:p14="http://schemas.microsoft.com/office/powerpoint/2010/main" val="119053491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1402E2ED-02D0-4BEC-ABE1-1D6F54E76FB1}" type="datetime1">
              <a:rPr lang="en-US" smtClean="0"/>
              <a:t>8/22/2019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1859F1-C05C-4DF4-B5A8-A291F1145866}" type="slidenum">
              <a:rPr lang="en-US"/>
              <a:pPr>
                <a:defRPr/>
              </a:pPr>
              <a:t>‹#›</a:t>
            </a:fld>
            <a:endParaRPr lang="en-US"/>
          </a:p>
        </p:txBody>
      </p:sp>
    </p:spTree>
    <p:extLst>
      <p:ext uri="{BB962C8B-B14F-4D97-AF65-F5344CB8AC3E}">
        <p14:creationId xmlns:p14="http://schemas.microsoft.com/office/powerpoint/2010/main" val="71081811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A00E9E4E-A8F5-475F-A18D-43D2D050E384}" type="datetime1">
              <a:rPr lang="en-US" smtClean="0"/>
              <a:t>8/22/2019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0982AF6-359E-4632-8D14-4072E0F518B7}" type="slidenum">
              <a:rPr lang="en-US"/>
              <a:pPr>
                <a:defRPr/>
              </a:pPr>
              <a:t>‹#›</a:t>
            </a:fld>
            <a:endParaRPr lang="en-US"/>
          </a:p>
        </p:txBody>
      </p:sp>
    </p:spTree>
    <p:extLst>
      <p:ext uri="{BB962C8B-B14F-4D97-AF65-F5344CB8AC3E}">
        <p14:creationId xmlns:p14="http://schemas.microsoft.com/office/powerpoint/2010/main" val="1820288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Best Practices:</a:t>
            </a:r>
          </a:p>
        </p:txBody>
      </p:sp>
      <p:sp>
        <p:nvSpPr>
          <p:cNvPr id="2051"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2"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1"/>
          </a:solidFill>
          <a:ln w="9525">
            <a:solidFill>
              <a:schemeClr val="accent1"/>
            </a:solidFill>
            <a:round/>
            <a:headEnd/>
            <a:tailEnd/>
          </a:ln>
        </p:spPr>
        <p:txBody>
          <a:bodyPr/>
          <a:lstStyle/>
          <a:p>
            <a:endParaRPr lang="en-US"/>
          </a:p>
        </p:txBody>
      </p:sp>
      <p:sp>
        <p:nvSpPr>
          <p:cNvPr id="2053"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a:latin typeface="Georgia" panose="02040502050405020303" pitchFamily="18" charset="0"/>
              </a:rPr>
              <a:t>Computer Science and Engineering  </a:t>
            </a:r>
            <a:r>
              <a:rPr lang="en-US" sz="700">
                <a:solidFill>
                  <a:schemeClr val="accent2"/>
                </a:solidFill>
                <a:sym typeface="Wingdings" panose="05000000000000000000" pitchFamily="2" charset="2"/>
              </a:rPr>
              <a:t></a:t>
            </a:r>
            <a:r>
              <a:rPr lang="en-US" sz="700" b="1">
                <a:latin typeface="Georgia" panose="02040502050405020303" pitchFamily="18" charset="0"/>
              </a:rPr>
              <a:t>  The Ohio State University</a:t>
            </a:r>
          </a:p>
        </p:txBody>
      </p:sp>
      <p:sp>
        <p:nvSpPr>
          <p:cNvPr id="2054" name="Line 6"/>
          <p:cNvSpPr>
            <a:spLocks noChangeShapeType="1"/>
          </p:cNvSpPr>
          <p:nvPr/>
        </p:nvSpPr>
        <p:spPr bwMode="auto">
          <a:xfrm flipV="1">
            <a:off x="457200" y="1277938"/>
            <a:ext cx="8229600"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773" r:id="rId1"/>
    <p:sldLayoutId id="2147484588" r:id="rId2"/>
    <p:sldLayoutId id="2147484589" r:id="rId3"/>
    <p:sldLayoutId id="2147484590" r:id="rId4"/>
    <p:sldLayoutId id="2147484591" r:id="rId5"/>
    <p:sldLayoutId id="2147484592" r:id="rId6"/>
    <p:sldLayoutId id="2147484593" r:id="rId7"/>
    <p:sldLayoutId id="2147484594" r:id="rId8"/>
    <p:sldLayoutId id="2147484595" r:id="rId9"/>
    <p:sldLayoutId id="2147484596" r:id="rId10"/>
    <p:sldLayoutId id="2147484597" r:id="rId11"/>
  </p:sldLayoutIdLst>
  <p:hf hdr="0" ftr="0" dt="0"/>
  <p:txStyles>
    <p:title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Dijkstra" pitchFamily="2" charset="0"/>
        </a:defRPr>
      </a:lvl2pPr>
      <a:lvl3pPr algn="l" rtl="0" eaLnBrk="0" fontAlgn="base" hangingPunct="0">
        <a:spcBef>
          <a:spcPct val="0"/>
        </a:spcBef>
        <a:spcAft>
          <a:spcPct val="0"/>
        </a:spcAft>
        <a:defRPr sz="3800">
          <a:solidFill>
            <a:schemeClr val="bg1"/>
          </a:solidFill>
          <a:latin typeface="Dijkstra" pitchFamily="2" charset="0"/>
        </a:defRPr>
      </a:lvl3pPr>
      <a:lvl4pPr algn="l" rtl="0" eaLnBrk="0" fontAlgn="base" hangingPunct="0">
        <a:spcBef>
          <a:spcPct val="0"/>
        </a:spcBef>
        <a:spcAft>
          <a:spcPct val="0"/>
        </a:spcAft>
        <a:defRPr sz="3800">
          <a:solidFill>
            <a:schemeClr val="bg1"/>
          </a:solidFill>
          <a:latin typeface="Dijkstra" pitchFamily="2" charset="0"/>
        </a:defRPr>
      </a:lvl4pPr>
      <a:lvl5pPr algn="l" rtl="0" eaLnBrk="0" fontAlgn="base" hangingPunct="0">
        <a:spcBef>
          <a:spcPct val="0"/>
        </a:spcBef>
        <a:spcAft>
          <a:spcPct val="0"/>
        </a:spcAft>
        <a:defRPr sz="3800">
          <a:solidFill>
            <a:schemeClr val="bg1"/>
          </a:solidFill>
          <a:latin typeface="Dijkstra" pitchFamily="2" charset="0"/>
        </a:defRPr>
      </a:lvl5pPr>
      <a:lvl6pPr marL="457200" algn="l" rtl="0" fontAlgn="base">
        <a:spcBef>
          <a:spcPct val="0"/>
        </a:spcBef>
        <a:spcAft>
          <a:spcPct val="0"/>
        </a:spcAft>
        <a:defRPr sz="3800">
          <a:solidFill>
            <a:schemeClr val="bg1"/>
          </a:solidFill>
          <a:latin typeface="Dijkstra" pitchFamily="2" charset="0"/>
        </a:defRPr>
      </a:lvl6pPr>
      <a:lvl7pPr marL="914400" algn="l" rtl="0" fontAlgn="base">
        <a:spcBef>
          <a:spcPct val="0"/>
        </a:spcBef>
        <a:spcAft>
          <a:spcPct val="0"/>
        </a:spcAft>
        <a:defRPr sz="3800">
          <a:solidFill>
            <a:schemeClr val="bg1"/>
          </a:solidFill>
          <a:latin typeface="Dijkstra" pitchFamily="2" charset="0"/>
        </a:defRPr>
      </a:lvl7pPr>
      <a:lvl8pPr marL="1371600" algn="l" rtl="0" fontAlgn="base">
        <a:spcBef>
          <a:spcPct val="0"/>
        </a:spcBef>
        <a:spcAft>
          <a:spcPct val="0"/>
        </a:spcAft>
        <a:defRPr sz="3800">
          <a:solidFill>
            <a:schemeClr val="bg1"/>
          </a:solidFill>
          <a:latin typeface="Dijkstra" pitchFamily="2" charset="0"/>
        </a:defRPr>
      </a:lvl8pPr>
      <a:lvl9pPr marL="1828800" algn="l" rtl="0" fontAlgn="base">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a:solidFill>
            <a:schemeClr val="bg1"/>
          </a:solidFill>
          <a:latin typeface="+mn-lt"/>
          <a:ea typeface="+mn-ea"/>
          <a:cs typeface="+mn-cs"/>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a:solidFill>
            <a:schemeClr val="bg1"/>
          </a:solidFill>
          <a:latin typeface="+mn-lt"/>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a:solidFill>
            <a:schemeClr val="bg1"/>
          </a:solidFill>
          <a:latin typeface="+mn-lt"/>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a:solidFill>
            <a:schemeClr val="bg1"/>
          </a:solidFill>
          <a:latin typeface="+mn-lt"/>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a:solidFill>
            <a:schemeClr val="bg1"/>
          </a:solidFill>
          <a:latin typeface="+mn-lt"/>
        </a:defRPr>
      </a:lvl5pPr>
      <a:lvl6pPr marL="2551113" indent="-398463" algn="l" rtl="0" fontAlgn="base">
        <a:spcBef>
          <a:spcPct val="25000"/>
        </a:spcBef>
        <a:spcAft>
          <a:spcPct val="0"/>
        </a:spcAft>
        <a:buClr>
          <a:schemeClr val="accent1"/>
        </a:buClr>
        <a:buFont typeface="Wingdings" pitchFamily="2" charset="2"/>
        <a:buChar char="§"/>
        <a:defRPr sz="2000">
          <a:solidFill>
            <a:schemeClr val="bg1"/>
          </a:solidFill>
          <a:latin typeface="+mn-lt"/>
        </a:defRPr>
      </a:lvl6pPr>
      <a:lvl7pPr marL="3008313" indent="-398463" algn="l" rtl="0" fontAlgn="base">
        <a:spcBef>
          <a:spcPct val="25000"/>
        </a:spcBef>
        <a:spcAft>
          <a:spcPct val="0"/>
        </a:spcAft>
        <a:buClr>
          <a:schemeClr val="accent1"/>
        </a:buClr>
        <a:buFont typeface="Wingdings" pitchFamily="2" charset="2"/>
        <a:buChar char="§"/>
        <a:defRPr sz="2000">
          <a:solidFill>
            <a:schemeClr val="bg1"/>
          </a:solidFill>
          <a:latin typeface="+mn-lt"/>
        </a:defRPr>
      </a:lvl7pPr>
      <a:lvl8pPr marL="3465513" indent="-398463" algn="l" rtl="0" fontAlgn="base">
        <a:spcBef>
          <a:spcPct val="25000"/>
        </a:spcBef>
        <a:spcAft>
          <a:spcPct val="0"/>
        </a:spcAft>
        <a:buClr>
          <a:schemeClr val="accent1"/>
        </a:buClr>
        <a:buFont typeface="Wingdings" pitchFamily="2" charset="2"/>
        <a:buChar char="§"/>
        <a:defRPr sz="2000">
          <a:solidFill>
            <a:schemeClr val="bg1"/>
          </a:solidFill>
          <a:latin typeface="+mn-lt"/>
        </a:defRPr>
      </a:lvl8pPr>
      <a:lvl9pPr marL="3922713" indent="-398463" algn="l" rtl="0" fontAlgn="base">
        <a:spcBef>
          <a:spcPct val="25000"/>
        </a:spcBef>
        <a:spcAft>
          <a:spcPct val="0"/>
        </a:spcAft>
        <a:buClr>
          <a:schemeClr val="accent1"/>
        </a:buClr>
        <a:buFont typeface="Wingdings" pitchFamily="2" charset="2"/>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1266" name="Group 7"/>
          <p:cNvGrpSpPr>
            <a:grpSpLocks/>
          </p:cNvGrpSpPr>
          <p:nvPr/>
        </p:nvGrpSpPr>
        <p:grpSpPr bwMode="auto">
          <a:xfrm>
            <a:off x="228600" y="2362200"/>
            <a:ext cx="8763000" cy="228600"/>
            <a:chOff x="144" y="672"/>
            <a:chExt cx="5520" cy="144"/>
          </a:xfrm>
        </p:grpSpPr>
        <p:grpSp>
          <p:nvGrpSpPr>
            <p:cNvPr id="11272" name="Group 8"/>
            <p:cNvGrpSpPr>
              <a:grpSpLocks/>
            </p:cNvGrpSpPr>
            <p:nvPr userDrawn="1"/>
          </p:nvGrpSpPr>
          <p:grpSpPr bwMode="auto">
            <a:xfrm>
              <a:off x="144" y="672"/>
              <a:ext cx="5520" cy="116"/>
              <a:chOff x="144" y="960"/>
              <a:chExt cx="5520" cy="116"/>
            </a:xfrm>
          </p:grpSpPr>
          <p:sp>
            <p:nvSpPr>
              <p:cNvPr id="11274" name="AutoShape 9"/>
              <p:cNvSpPr>
                <a:spLocks noChangeArrowheads="1"/>
              </p:cNvSpPr>
              <p:nvPr/>
            </p:nvSpPr>
            <p:spPr bwMode="auto">
              <a:xfrm>
                <a:off x="144" y="987"/>
                <a:ext cx="5472" cy="69"/>
              </a:xfrm>
              <a:custGeom>
                <a:avLst/>
                <a:gdLst>
                  <a:gd name="T0" fmla="*/ 0 w 1000"/>
                  <a:gd name="T1" fmla="*/ 0 h 1000"/>
                  <a:gd name="T2" fmla="*/ 17516 w 1000"/>
                  <a:gd name="T3" fmla="*/ 0 h 1000"/>
                  <a:gd name="T4" fmla="*/ 17516 w 1000"/>
                  <a:gd name="T5" fmla="*/ 5 h 1000"/>
                  <a:gd name="T6" fmla="*/ 0 w 1000"/>
                  <a:gd name="T7" fmla="*/ 5 h 1000"/>
                  <a:gd name="T8" fmla="*/ 0 w 1000"/>
                  <a:gd name="T9" fmla="*/ 0 h 1000"/>
                  <a:gd name="T10" fmla="*/ 29943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1275"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a:latin typeface="Georgia" panose="02040502050405020303" pitchFamily="18" charset="0"/>
                  </a:rPr>
                  <a:t>Computer Science and Engineering  </a:t>
                </a:r>
                <a:r>
                  <a:rPr lang="en-US" sz="600">
                    <a:solidFill>
                      <a:schemeClr val="accent2"/>
                    </a:solidFill>
                    <a:sym typeface="Wingdings" panose="05000000000000000000" pitchFamily="2" charset="2"/>
                  </a:rPr>
                  <a:t></a:t>
                </a:r>
                <a:r>
                  <a:rPr lang="en-US" sz="600" b="1">
                    <a:latin typeface="Georgia" panose="02040502050405020303" pitchFamily="18" charset="0"/>
                  </a:rPr>
                  <a:t>  College of Engineering  </a:t>
                </a:r>
                <a:r>
                  <a:rPr lang="en-US" sz="600">
                    <a:solidFill>
                      <a:schemeClr val="accent2"/>
                    </a:solidFill>
                    <a:sym typeface="Wingdings" panose="05000000000000000000" pitchFamily="2" charset="2"/>
                  </a:rPr>
                  <a:t></a:t>
                </a:r>
                <a:r>
                  <a:rPr lang="en-US" sz="600" b="1">
                    <a:latin typeface="Georgia" panose="02040502050405020303" pitchFamily="18" charset="0"/>
                  </a:rPr>
                  <a:t>  The Ohio State University</a:t>
                </a:r>
              </a:p>
            </p:txBody>
          </p:sp>
        </p:grpSp>
        <p:sp>
          <p:nvSpPr>
            <p:cNvPr id="11273"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67"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1268"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fld id="{E4DFD599-FA98-4CF6-9643-CF70D7EAF7E3}" type="datetime1">
              <a:rPr lang="en-US" smtClean="0"/>
              <a:t>8/22/2019</a:t>
            </a:fld>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75F8670E-07B2-4A68-B734-C715C478D5C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684" r:id="rId1"/>
    <p:sldLayoutId id="2147484685" r:id="rId2"/>
    <p:sldLayoutId id="2147484686" r:id="rId3"/>
    <p:sldLayoutId id="2147484687" r:id="rId4"/>
    <p:sldLayoutId id="2147484688" r:id="rId5"/>
    <p:sldLayoutId id="2147484689" r:id="rId6"/>
    <p:sldLayoutId id="2147484690" r:id="rId7"/>
    <p:sldLayoutId id="2147484691" r:id="rId8"/>
    <p:sldLayoutId id="2147484692" r:id="rId9"/>
    <p:sldLayoutId id="2147484693" r:id="rId10"/>
    <p:sldLayoutId id="2147484694" r:id="rId11"/>
  </p:sldLayoutIdLst>
  <p:hf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2291"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2292"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2293" name="Text Box 9"/>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a:latin typeface="Georgia" panose="02040502050405020303" pitchFamily="18" charset="0"/>
              </a:rPr>
              <a:t>Computer Science and Engineering  </a:t>
            </a:r>
            <a:r>
              <a:rPr lang="en-US" sz="700">
                <a:solidFill>
                  <a:schemeClr val="accent2"/>
                </a:solidFill>
                <a:sym typeface="Wingdings" panose="05000000000000000000" pitchFamily="2" charset="2"/>
              </a:rPr>
              <a:t></a:t>
            </a:r>
            <a:r>
              <a:rPr lang="en-US" sz="700" b="1">
                <a:latin typeface="Georgia" panose="02040502050405020303" pitchFamily="18" charset="0"/>
              </a:rPr>
              <a:t>  The Ohio State University</a:t>
            </a:r>
          </a:p>
        </p:txBody>
      </p:sp>
      <p:sp>
        <p:nvSpPr>
          <p:cNvPr id="12294" name="Line 12"/>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695" r:id="rId1"/>
    <p:sldLayoutId id="2147484696" r:id="rId2"/>
    <p:sldLayoutId id="2147484697" r:id="rId3"/>
    <p:sldLayoutId id="2147484698" r:id="rId4"/>
    <p:sldLayoutId id="2147484699" r:id="rId5"/>
    <p:sldLayoutId id="2147484700" r:id="rId6"/>
    <p:sldLayoutId id="2147484701" r:id="rId7"/>
    <p:sldLayoutId id="2147484702" r:id="rId8"/>
    <p:sldLayoutId id="2147484703" r:id="rId9"/>
    <p:sldLayoutId id="2147484704" r:id="rId10"/>
    <p:sldLayoutId id="2147484705" r:id="rId11"/>
  </p:sldLayoutIdLst>
  <p:hf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Best Practices:</a:t>
            </a:r>
          </a:p>
        </p:txBody>
      </p:sp>
      <p:sp>
        <p:nvSpPr>
          <p:cNvPr id="13315"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316"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1"/>
          </a:solidFill>
          <a:ln w="9525">
            <a:solidFill>
              <a:schemeClr val="accent1"/>
            </a:solidFill>
            <a:round/>
            <a:headEnd/>
            <a:tailEnd/>
          </a:ln>
        </p:spPr>
        <p:txBody>
          <a:bodyPr/>
          <a:lstStyle/>
          <a:p>
            <a:endParaRPr lang="en-US"/>
          </a:p>
        </p:txBody>
      </p:sp>
      <p:sp>
        <p:nvSpPr>
          <p:cNvPr id="13317"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a:latin typeface="Georgia" panose="02040502050405020303" pitchFamily="18" charset="0"/>
              </a:rPr>
              <a:t>Computer Science and Engineering  </a:t>
            </a:r>
            <a:r>
              <a:rPr lang="en-US" sz="700">
                <a:solidFill>
                  <a:schemeClr val="accent2"/>
                </a:solidFill>
                <a:sym typeface="Wingdings" panose="05000000000000000000" pitchFamily="2" charset="2"/>
              </a:rPr>
              <a:t></a:t>
            </a:r>
            <a:r>
              <a:rPr lang="en-US" sz="700" b="1">
                <a:latin typeface="Georgia" panose="02040502050405020303" pitchFamily="18" charset="0"/>
              </a:rPr>
              <a:t>  The Ohio State University</a:t>
            </a:r>
          </a:p>
        </p:txBody>
      </p:sp>
      <p:sp>
        <p:nvSpPr>
          <p:cNvPr id="13318" name="Line 6"/>
          <p:cNvSpPr>
            <a:spLocks noChangeShapeType="1"/>
          </p:cNvSpPr>
          <p:nvPr/>
        </p:nvSpPr>
        <p:spPr bwMode="auto">
          <a:xfrm flipV="1">
            <a:off x="457200" y="1277938"/>
            <a:ext cx="8229600"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706" r:id="rId1"/>
    <p:sldLayoutId id="2147484707" r:id="rId2"/>
    <p:sldLayoutId id="2147484708" r:id="rId3"/>
    <p:sldLayoutId id="2147484709" r:id="rId4"/>
    <p:sldLayoutId id="2147484710" r:id="rId5"/>
    <p:sldLayoutId id="2147484711" r:id="rId6"/>
    <p:sldLayoutId id="2147484712" r:id="rId7"/>
    <p:sldLayoutId id="2147484713" r:id="rId8"/>
    <p:sldLayoutId id="2147484714" r:id="rId9"/>
    <p:sldLayoutId id="2147484715" r:id="rId10"/>
    <p:sldLayoutId id="2147484716" r:id="rId11"/>
  </p:sldLayoutIdLst>
  <p:hf hdr="0" ftr="0" dt="0"/>
  <p:txStyles>
    <p:titleStyle>
      <a:lvl1pPr algn="l" rtl="0" eaLnBrk="0" fontAlgn="base" hangingPunct="0">
        <a:spcBef>
          <a:spcPct val="0"/>
        </a:spcBef>
        <a:spcAft>
          <a:spcPct val="0"/>
        </a:spcAft>
        <a:defRPr sz="3800" kern="12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Dijkstra" pitchFamily="2" charset="0"/>
        </a:defRPr>
      </a:lvl2pPr>
      <a:lvl3pPr algn="l" rtl="0" eaLnBrk="0" fontAlgn="base" hangingPunct="0">
        <a:spcBef>
          <a:spcPct val="0"/>
        </a:spcBef>
        <a:spcAft>
          <a:spcPct val="0"/>
        </a:spcAft>
        <a:defRPr sz="3800">
          <a:solidFill>
            <a:schemeClr val="bg1"/>
          </a:solidFill>
          <a:latin typeface="Dijkstra" pitchFamily="2" charset="0"/>
        </a:defRPr>
      </a:lvl3pPr>
      <a:lvl4pPr algn="l" rtl="0" eaLnBrk="0" fontAlgn="base" hangingPunct="0">
        <a:spcBef>
          <a:spcPct val="0"/>
        </a:spcBef>
        <a:spcAft>
          <a:spcPct val="0"/>
        </a:spcAft>
        <a:defRPr sz="3800">
          <a:solidFill>
            <a:schemeClr val="bg1"/>
          </a:solidFill>
          <a:latin typeface="Dijkstra" pitchFamily="2" charset="0"/>
        </a:defRPr>
      </a:lvl4pPr>
      <a:lvl5pPr algn="l" rtl="0" eaLnBrk="0" fontAlgn="base" hangingPunct="0">
        <a:spcBef>
          <a:spcPct val="0"/>
        </a:spcBef>
        <a:spcAft>
          <a:spcPct val="0"/>
        </a:spcAft>
        <a:defRPr sz="3800">
          <a:solidFill>
            <a:schemeClr val="bg1"/>
          </a:solidFill>
          <a:latin typeface="Dijkstra" pitchFamily="2" charset="0"/>
        </a:defRPr>
      </a:lvl5pPr>
      <a:lvl6pPr marL="457200" algn="l" rtl="0" eaLnBrk="0" fontAlgn="base" hangingPunct="0">
        <a:spcBef>
          <a:spcPct val="0"/>
        </a:spcBef>
        <a:spcAft>
          <a:spcPct val="0"/>
        </a:spcAft>
        <a:defRPr sz="3800">
          <a:solidFill>
            <a:schemeClr val="bg1"/>
          </a:solidFill>
          <a:latin typeface="Dijkstra" pitchFamily="2" charset="0"/>
        </a:defRPr>
      </a:lvl6pPr>
      <a:lvl7pPr marL="914400" algn="l" rtl="0" eaLnBrk="0" fontAlgn="base" hangingPunct="0">
        <a:spcBef>
          <a:spcPct val="0"/>
        </a:spcBef>
        <a:spcAft>
          <a:spcPct val="0"/>
        </a:spcAft>
        <a:defRPr sz="3800">
          <a:solidFill>
            <a:schemeClr val="bg1"/>
          </a:solidFill>
          <a:latin typeface="Dijkstra" pitchFamily="2" charset="0"/>
        </a:defRPr>
      </a:lvl7pPr>
      <a:lvl8pPr marL="1371600" algn="l" rtl="0" eaLnBrk="0" fontAlgn="base" hangingPunct="0">
        <a:spcBef>
          <a:spcPct val="0"/>
        </a:spcBef>
        <a:spcAft>
          <a:spcPct val="0"/>
        </a:spcAft>
        <a:defRPr sz="3800">
          <a:solidFill>
            <a:schemeClr val="bg1"/>
          </a:solidFill>
          <a:latin typeface="Dijkstra" pitchFamily="2" charset="0"/>
        </a:defRPr>
      </a:lvl8pPr>
      <a:lvl9pPr marL="1828800" algn="l" rtl="0" eaLnBrk="0" fontAlgn="base" hangingPunct="0">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kern="1200">
          <a:solidFill>
            <a:schemeClr val="bg1"/>
          </a:solidFill>
          <a:latin typeface="+mn-lt"/>
          <a:ea typeface="+mn-ea"/>
          <a:cs typeface="+mn-cs"/>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kern="1200">
          <a:solidFill>
            <a:schemeClr val="bg1"/>
          </a:solidFill>
          <a:latin typeface="+mn-lt"/>
          <a:ea typeface="+mn-ea"/>
          <a:cs typeface="+mn-cs"/>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kern="1200">
          <a:solidFill>
            <a:schemeClr val="bg1"/>
          </a:solidFill>
          <a:latin typeface="+mn-lt"/>
          <a:ea typeface="+mn-ea"/>
          <a:cs typeface="+mn-cs"/>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kern="1200">
          <a:solidFill>
            <a:schemeClr val="bg1"/>
          </a:solidFill>
          <a:latin typeface="+mn-lt"/>
          <a:ea typeface="+mn-ea"/>
          <a:cs typeface="+mn-cs"/>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4339"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340"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4341"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a:latin typeface="Georgia" panose="02040502050405020303" pitchFamily="18" charset="0"/>
              </a:rPr>
              <a:t>Computer Science and Engineering  </a:t>
            </a:r>
            <a:r>
              <a:rPr lang="en-US" sz="700">
                <a:solidFill>
                  <a:schemeClr val="accent2"/>
                </a:solidFill>
                <a:sym typeface="Wingdings" panose="05000000000000000000" pitchFamily="2" charset="2"/>
              </a:rPr>
              <a:t></a:t>
            </a:r>
            <a:r>
              <a:rPr lang="en-US" sz="700" b="1">
                <a:latin typeface="Georgia" panose="02040502050405020303" pitchFamily="18" charset="0"/>
              </a:rPr>
              <a:t>  The Ohio State University</a:t>
            </a:r>
          </a:p>
        </p:txBody>
      </p:sp>
      <p:sp>
        <p:nvSpPr>
          <p:cNvPr id="14342"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717" r:id="rId1"/>
    <p:sldLayoutId id="2147484718" r:id="rId2"/>
    <p:sldLayoutId id="2147484719" r:id="rId3"/>
    <p:sldLayoutId id="2147484720" r:id="rId4"/>
    <p:sldLayoutId id="2147484721" r:id="rId5"/>
    <p:sldLayoutId id="2147484722" r:id="rId6"/>
    <p:sldLayoutId id="2147484723" r:id="rId7"/>
    <p:sldLayoutId id="2147484724" r:id="rId8"/>
    <p:sldLayoutId id="2147484725" r:id="rId9"/>
    <p:sldLayoutId id="2147484726" r:id="rId10"/>
    <p:sldLayoutId id="2147484727" r:id="rId11"/>
  </p:sldLayoutIdLst>
  <p:hf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rgbClr val="66FF66"/>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5363"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5364"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5365"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a:latin typeface="Georgia" panose="02040502050405020303" pitchFamily="18" charset="0"/>
              </a:rPr>
              <a:t>Computer Science and Engineering  </a:t>
            </a:r>
            <a:r>
              <a:rPr lang="en-US" sz="700">
                <a:solidFill>
                  <a:schemeClr val="accent2"/>
                </a:solidFill>
                <a:sym typeface="Wingdings" panose="05000000000000000000" pitchFamily="2" charset="2"/>
              </a:rPr>
              <a:t></a:t>
            </a:r>
            <a:r>
              <a:rPr lang="en-US" sz="700" b="1">
                <a:latin typeface="Georgia" panose="02040502050405020303" pitchFamily="18" charset="0"/>
              </a:rPr>
              <a:t>  The Ohio State University</a:t>
            </a:r>
          </a:p>
        </p:txBody>
      </p:sp>
      <p:sp>
        <p:nvSpPr>
          <p:cNvPr id="15366"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728" r:id="rId1"/>
    <p:sldLayoutId id="2147484729" r:id="rId2"/>
    <p:sldLayoutId id="2147484730" r:id="rId3"/>
    <p:sldLayoutId id="2147484731" r:id="rId4"/>
    <p:sldLayoutId id="2147484732" r:id="rId5"/>
    <p:sldLayoutId id="2147484733" r:id="rId6"/>
    <p:sldLayoutId id="2147484734" r:id="rId7"/>
    <p:sldLayoutId id="2147484735" r:id="rId8"/>
    <p:sldLayoutId id="2147484736" r:id="rId9"/>
    <p:sldLayoutId id="2147484737" r:id="rId10"/>
    <p:sldLayoutId id="2147484738" r:id="rId11"/>
  </p:sldLayoutIdLst>
  <p:hf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grpSp>
        <p:nvGrpSpPr>
          <p:cNvPr id="16386" name="Group 7"/>
          <p:cNvGrpSpPr>
            <a:grpSpLocks/>
          </p:cNvGrpSpPr>
          <p:nvPr/>
        </p:nvGrpSpPr>
        <p:grpSpPr bwMode="auto">
          <a:xfrm>
            <a:off x="228600" y="2362200"/>
            <a:ext cx="8763000" cy="228600"/>
            <a:chOff x="144" y="672"/>
            <a:chExt cx="5520" cy="144"/>
          </a:xfrm>
        </p:grpSpPr>
        <p:grpSp>
          <p:nvGrpSpPr>
            <p:cNvPr id="16392" name="Group 8"/>
            <p:cNvGrpSpPr>
              <a:grpSpLocks/>
            </p:cNvGrpSpPr>
            <p:nvPr userDrawn="1"/>
          </p:nvGrpSpPr>
          <p:grpSpPr bwMode="auto">
            <a:xfrm>
              <a:off x="144" y="672"/>
              <a:ext cx="5520" cy="116"/>
              <a:chOff x="144" y="960"/>
              <a:chExt cx="5520" cy="116"/>
            </a:xfrm>
          </p:grpSpPr>
          <p:sp>
            <p:nvSpPr>
              <p:cNvPr id="16394" name="AutoShape 9"/>
              <p:cNvSpPr>
                <a:spLocks noChangeArrowheads="1"/>
              </p:cNvSpPr>
              <p:nvPr/>
            </p:nvSpPr>
            <p:spPr bwMode="auto">
              <a:xfrm>
                <a:off x="144" y="987"/>
                <a:ext cx="5472" cy="69"/>
              </a:xfrm>
              <a:custGeom>
                <a:avLst/>
                <a:gdLst>
                  <a:gd name="T0" fmla="*/ 0 w 1000"/>
                  <a:gd name="T1" fmla="*/ 0 h 1000"/>
                  <a:gd name="T2" fmla="*/ 17516 w 1000"/>
                  <a:gd name="T3" fmla="*/ 0 h 1000"/>
                  <a:gd name="T4" fmla="*/ 17516 w 1000"/>
                  <a:gd name="T5" fmla="*/ 5 h 1000"/>
                  <a:gd name="T6" fmla="*/ 0 w 1000"/>
                  <a:gd name="T7" fmla="*/ 5 h 1000"/>
                  <a:gd name="T8" fmla="*/ 0 w 1000"/>
                  <a:gd name="T9" fmla="*/ 0 h 1000"/>
                  <a:gd name="T10" fmla="*/ 29943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6395"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a:latin typeface="Georgia" panose="02040502050405020303" pitchFamily="18" charset="0"/>
                  </a:rPr>
                  <a:t>Computer Science and Engineering  </a:t>
                </a:r>
                <a:r>
                  <a:rPr lang="en-US" sz="600">
                    <a:solidFill>
                      <a:schemeClr val="accent2"/>
                    </a:solidFill>
                    <a:sym typeface="Wingdings" panose="05000000000000000000" pitchFamily="2" charset="2"/>
                  </a:rPr>
                  <a:t></a:t>
                </a:r>
                <a:r>
                  <a:rPr lang="en-US" sz="600" b="1">
                    <a:latin typeface="Georgia" panose="02040502050405020303" pitchFamily="18" charset="0"/>
                  </a:rPr>
                  <a:t>  College of Engineering  </a:t>
                </a:r>
                <a:r>
                  <a:rPr lang="en-US" sz="600">
                    <a:solidFill>
                      <a:schemeClr val="accent2"/>
                    </a:solidFill>
                    <a:sym typeface="Wingdings" panose="05000000000000000000" pitchFamily="2" charset="2"/>
                  </a:rPr>
                  <a:t></a:t>
                </a:r>
                <a:r>
                  <a:rPr lang="en-US" sz="600" b="1">
                    <a:latin typeface="Georgia" panose="02040502050405020303" pitchFamily="18" charset="0"/>
                  </a:rPr>
                  <a:t>  The Ohio State University</a:t>
                </a:r>
              </a:p>
            </p:txBody>
          </p:sp>
        </p:grpSp>
        <p:sp>
          <p:nvSpPr>
            <p:cNvPr id="16393"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387"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Best Practices:</a:t>
            </a:r>
          </a:p>
        </p:txBody>
      </p:sp>
      <p:sp>
        <p:nvSpPr>
          <p:cNvPr id="16388"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fld id="{D027F60B-4151-4851-87F4-0083FF8F5EBC}" type="datetime1">
              <a:rPr lang="en-US" smtClean="0"/>
              <a:t>8/22/2019</a:t>
            </a:fld>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AFA78D55-6821-45CC-B747-BE2DDAF5C03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739" r:id="rId1"/>
    <p:sldLayoutId id="2147484740" r:id="rId2"/>
    <p:sldLayoutId id="2147484741" r:id="rId3"/>
    <p:sldLayoutId id="2147484742" r:id="rId4"/>
    <p:sldLayoutId id="2147484743" r:id="rId5"/>
    <p:sldLayoutId id="2147484744" r:id="rId6"/>
    <p:sldLayoutId id="2147484745" r:id="rId7"/>
    <p:sldLayoutId id="2147484746" r:id="rId8"/>
    <p:sldLayoutId id="2147484747" r:id="rId9"/>
    <p:sldLayoutId id="2147484748" r:id="rId10"/>
    <p:sldLayoutId id="2147484749" r:id="rId11"/>
  </p:sldLayoutIdLst>
  <p:hf hdr="0" ftr="0" dt="0"/>
  <p:txStyles>
    <p:titleStyle>
      <a:lvl1pPr algn="l" rtl="0" eaLnBrk="0" fontAlgn="base" hangingPunct="0">
        <a:spcBef>
          <a:spcPct val="0"/>
        </a:spcBef>
        <a:spcAft>
          <a:spcPct val="0"/>
        </a:spcAft>
        <a:defRPr sz="3800" kern="12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Dijkstra" pitchFamily="2" charset="0"/>
        </a:defRPr>
      </a:lvl2pPr>
      <a:lvl3pPr algn="l" rtl="0" eaLnBrk="0" fontAlgn="base" hangingPunct="0">
        <a:spcBef>
          <a:spcPct val="0"/>
        </a:spcBef>
        <a:spcAft>
          <a:spcPct val="0"/>
        </a:spcAft>
        <a:defRPr sz="3800">
          <a:solidFill>
            <a:schemeClr val="bg1"/>
          </a:solidFill>
          <a:latin typeface="Dijkstra" pitchFamily="2" charset="0"/>
        </a:defRPr>
      </a:lvl3pPr>
      <a:lvl4pPr algn="l" rtl="0" eaLnBrk="0" fontAlgn="base" hangingPunct="0">
        <a:spcBef>
          <a:spcPct val="0"/>
        </a:spcBef>
        <a:spcAft>
          <a:spcPct val="0"/>
        </a:spcAft>
        <a:defRPr sz="3800">
          <a:solidFill>
            <a:schemeClr val="bg1"/>
          </a:solidFill>
          <a:latin typeface="Dijkstra" pitchFamily="2" charset="0"/>
        </a:defRPr>
      </a:lvl4pPr>
      <a:lvl5pPr algn="l" rtl="0" eaLnBrk="0" fontAlgn="base" hangingPunct="0">
        <a:spcBef>
          <a:spcPct val="0"/>
        </a:spcBef>
        <a:spcAft>
          <a:spcPct val="0"/>
        </a:spcAft>
        <a:defRPr sz="3800">
          <a:solidFill>
            <a:schemeClr val="bg1"/>
          </a:solidFill>
          <a:latin typeface="Dijkstra" pitchFamily="2" charset="0"/>
        </a:defRPr>
      </a:lvl5pPr>
      <a:lvl6pPr marL="457200" algn="l" rtl="0" eaLnBrk="0" fontAlgn="base" hangingPunct="0">
        <a:spcBef>
          <a:spcPct val="0"/>
        </a:spcBef>
        <a:spcAft>
          <a:spcPct val="0"/>
        </a:spcAft>
        <a:defRPr sz="3800">
          <a:solidFill>
            <a:schemeClr val="bg1"/>
          </a:solidFill>
          <a:latin typeface="Dijkstra" pitchFamily="2" charset="0"/>
        </a:defRPr>
      </a:lvl6pPr>
      <a:lvl7pPr marL="914400" algn="l" rtl="0" eaLnBrk="0" fontAlgn="base" hangingPunct="0">
        <a:spcBef>
          <a:spcPct val="0"/>
        </a:spcBef>
        <a:spcAft>
          <a:spcPct val="0"/>
        </a:spcAft>
        <a:defRPr sz="3800">
          <a:solidFill>
            <a:schemeClr val="bg1"/>
          </a:solidFill>
          <a:latin typeface="Dijkstra" pitchFamily="2" charset="0"/>
        </a:defRPr>
      </a:lvl7pPr>
      <a:lvl8pPr marL="1371600" algn="l" rtl="0" eaLnBrk="0" fontAlgn="base" hangingPunct="0">
        <a:spcBef>
          <a:spcPct val="0"/>
        </a:spcBef>
        <a:spcAft>
          <a:spcPct val="0"/>
        </a:spcAft>
        <a:defRPr sz="3800">
          <a:solidFill>
            <a:schemeClr val="bg1"/>
          </a:solidFill>
          <a:latin typeface="Dijkstra" pitchFamily="2" charset="0"/>
        </a:defRPr>
      </a:lvl8pPr>
      <a:lvl9pPr marL="1828800" algn="l" rtl="0" eaLnBrk="0" fontAlgn="base" hangingPunct="0">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kern="1200">
          <a:solidFill>
            <a:schemeClr val="bg1"/>
          </a:solidFill>
          <a:latin typeface="+mn-lt"/>
          <a:ea typeface="+mn-ea"/>
          <a:cs typeface="+mn-cs"/>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kern="1200">
          <a:solidFill>
            <a:schemeClr val="bg1"/>
          </a:solidFill>
          <a:latin typeface="+mn-lt"/>
          <a:ea typeface="+mn-ea"/>
          <a:cs typeface="+mn-cs"/>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kern="1200">
          <a:solidFill>
            <a:schemeClr val="bg1"/>
          </a:solidFill>
          <a:latin typeface="+mn-lt"/>
          <a:ea typeface="+mn-ea"/>
          <a:cs typeface="+mn-cs"/>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kern="1200">
          <a:solidFill>
            <a:schemeClr val="bg1"/>
          </a:solidFill>
          <a:latin typeface="+mn-lt"/>
          <a:ea typeface="+mn-ea"/>
          <a:cs typeface="+mn-cs"/>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17410" name="Group 7"/>
          <p:cNvGrpSpPr>
            <a:grpSpLocks/>
          </p:cNvGrpSpPr>
          <p:nvPr/>
        </p:nvGrpSpPr>
        <p:grpSpPr bwMode="auto">
          <a:xfrm>
            <a:off x="228600" y="2362200"/>
            <a:ext cx="8763000" cy="228600"/>
            <a:chOff x="144" y="672"/>
            <a:chExt cx="5520" cy="144"/>
          </a:xfrm>
        </p:grpSpPr>
        <p:grpSp>
          <p:nvGrpSpPr>
            <p:cNvPr id="17416" name="Group 8"/>
            <p:cNvGrpSpPr>
              <a:grpSpLocks/>
            </p:cNvGrpSpPr>
            <p:nvPr userDrawn="1"/>
          </p:nvGrpSpPr>
          <p:grpSpPr bwMode="auto">
            <a:xfrm>
              <a:off x="144" y="672"/>
              <a:ext cx="5520" cy="116"/>
              <a:chOff x="144" y="960"/>
              <a:chExt cx="5520" cy="116"/>
            </a:xfrm>
          </p:grpSpPr>
          <p:sp>
            <p:nvSpPr>
              <p:cNvPr id="17418" name="AutoShape 9"/>
              <p:cNvSpPr>
                <a:spLocks noChangeArrowheads="1"/>
              </p:cNvSpPr>
              <p:nvPr/>
            </p:nvSpPr>
            <p:spPr bwMode="auto">
              <a:xfrm>
                <a:off x="144" y="987"/>
                <a:ext cx="5472" cy="69"/>
              </a:xfrm>
              <a:custGeom>
                <a:avLst/>
                <a:gdLst>
                  <a:gd name="T0" fmla="*/ 0 w 1000"/>
                  <a:gd name="T1" fmla="*/ 0 h 1000"/>
                  <a:gd name="T2" fmla="*/ 17516 w 1000"/>
                  <a:gd name="T3" fmla="*/ 0 h 1000"/>
                  <a:gd name="T4" fmla="*/ 17516 w 1000"/>
                  <a:gd name="T5" fmla="*/ 5 h 1000"/>
                  <a:gd name="T6" fmla="*/ 0 w 1000"/>
                  <a:gd name="T7" fmla="*/ 5 h 1000"/>
                  <a:gd name="T8" fmla="*/ 0 w 1000"/>
                  <a:gd name="T9" fmla="*/ 0 h 1000"/>
                  <a:gd name="T10" fmla="*/ 29943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7419"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a:latin typeface="Georgia" panose="02040502050405020303" pitchFamily="18" charset="0"/>
                  </a:rPr>
                  <a:t>Computer Science and Engineering  </a:t>
                </a:r>
                <a:r>
                  <a:rPr lang="en-US" sz="600">
                    <a:solidFill>
                      <a:schemeClr val="accent2"/>
                    </a:solidFill>
                    <a:sym typeface="Wingdings" panose="05000000000000000000" pitchFamily="2" charset="2"/>
                  </a:rPr>
                  <a:t></a:t>
                </a:r>
                <a:r>
                  <a:rPr lang="en-US" sz="600" b="1">
                    <a:latin typeface="Georgia" panose="02040502050405020303" pitchFamily="18" charset="0"/>
                  </a:rPr>
                  <a:t>  College of Engineering  </a:t>
                </a:r>
                <a:r>
                  <a:rPr lang="en-US" sz="600">
                    <a:solidFill>
                      <a:schemeClr val="accent2"/>
                    </a:solidFill>
                    <a:sym typeface="Wingdings" panose="05000000000000000000" pitchFamily="2" charset="2"/>
                  </a:rPr>
                  <a:t></a:t>
                </a:r>
                <a:r>
                  <a:rPr lang="en-US" sz="600" b="1">
                    <a:latin typeface="Georgia" panose="02040502050405020303" pitchFamily="18" charset="0"/>
                  </a:rPr>
                  <a:t>  The Ohio State University</a:t>
                </a:r>
              </a:p>
            </p:txBody>
          </p:sp>
        </p:grpSp>
        <p:sp>
          <p:nvSpPr>
            <p:cNvPr id="17417"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11"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7412"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fld id="{6B62BC40-1923-4EBB-A1D5-4EEC15A53923}" type="datetime1">
              <a:rPr lang="en-US" smtClean="0"/>
              <a:t>8/22/2019</a:t>
            </a:fld>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131DE715-F1F9-48E6-9F4F-9B44E6ED2AF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750" r:id="rId1"/>
    <p:sldLayoutId id="2147484751" r:id="rId2"/>
    <p:sldLayoutId id="2147484752" r:id="rId3"/>
    <p:sldLayoutId id="2147484753" r:id="rId4"/>
    <p:sldLayoutId id="2147484754" r:id="rId5"/>
    <p:sldLayoutId id="2147484755" r:id="rId6"/>
    <p:sldLayoutId id="2147484756" r:id="rId7"/>
    <p:sldLayoutId id="2147484757" r:id="rId8"/>
    <p:sldLayoutId id="2147484758" r:id="rId9"/>
    <p:sldLayoutId id="2147484759" r:id="rId10"/>
    <p:sldLayoutId id="2147484760" r:id="rId11"/>
  </p:sldLayoutIdLst>
  <p:hf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8434" name="Group 7"/>
          <p:cNvGrpSpPr>
            <a:grpSpLocks/>
          </p:cNvGrpSpPr>
          <p:nvPr/>
        </p:nvGrpSpPr>
        <p:grpSpPr bwMode="auto">
          <a:xfrm>
            <a:off x="228600" y="2362200"/>
            <a:ext cx="8763000" cy="228600"/>
            <a:chOff x="144" y="672"/>
            <a:chExt cx="5520" cy="144"/>
          </a:xfrm>
        </p:grpSpPr>
        <p:grpSp>
          <p:nvGrpSpPr>
            <p:cNvPr id="18440" name="Group 8"/>
            <p:cNvGrpSpPr>
              <a:grpSpLocks/>
            </p:cNvGrpSpPr>
            <p:nvPr userDrawn="1"/>
          </p:nvGrpSpPr>
          <p:grpSpPr bwMode="auto">
            <a:xfrm>
              <a:off x="144" y="672"/>
              <a:ext cx="5520" cy="116"/>
              <a:chOff x="144" y="960"/>
              <a:chExt cx="5520" cy="116"/>
            </a:xfrm>
          </p:grpSpPr>
          <p:sp>
            <p:nvSpPr>
              <p:cNvPr id="18442" name="AutoShape 9"/>
              <p:cNvSpPr>
                <a:spLocks noChangeArrowheads="1"/>
              </p:cNvSpPr>
              <p:nvPr/>
            </p:nvSpPr>
            <p:spPr bwMode="auto">
              <a:xfrm>
                <a:off x="144" y="987"/>
                <a:ext cx="5472" cy="69"/>
              </a:xfrm>
              <a:custGeom>
                <a:avLst/>
                <a:gdLst>
                  <a:gd name="T0" fmla="*/ 0 w 1000"/>
                  <a:gd name="T1" fmla="*/ 0 h 1000"/>
                  <a:gd name="T2" fmla="*/ 17516 w 1000"/>
                  <a:gd name="T3" fmla="*/ 0 h 1000"/>
                  <a:gd name="T4" fmla="*/ 17516 w 1000"/>
                  <a:gd name="T5" fmla="*/ 5 h 1000"/>
                  <a:gd name="T6" fmla="*/ 0 w 1000"/>
                  <a:gd name="T7" fmla="*/ 5 h 1000"/>
                  <a:gd name="T8" fmla="*/ 0 w 1000"/>
                  <a:gd name="T9" fmla="*/ 0 h 1000"/>
                  <a:gd name="T10" fmla="*/ 29943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8443"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a:latin typeface="Georgia" panose="02040502050405020303" pitchFamily="18" charset="0"/>
                  </a:rPr>
                  <a:t>Computer Science and Engineering  </a:t>
                </a:r>
                <a:r>
                  <a:rPr lang="en-US" sz="600">
                    <a:solidFill>
                      <a:schemeClr val="accent2"/>
                    </a:solidFill>
                    <a:sym typeface="Wingdings" panose="05000000000000000000" pitchFamily="2" charset="2"/>
                  </a:rPr>
                  <a:t></a:t>
                </a:r>
                <a:r>
                  <a:rPr lang="en-US" sz="600" b="1">
                    <a:latin typeface="Georgia" panose="02040502050405020303" pitchFamily="18" charset="0"/>
                  </a:rPr>
                  <a:t>  College of Engineering  </a:t>
                </a:r>
                <a:r>
                  <a:rPr lang="en-US" sz="600">
                    <a:solidFill>
                      <a:schemeClr val="accent2"/>
                    </a:solidFill>
                    <a:sym typeface="Wingdings" panose="05000000000000000000" pitchFamily="2" charset="2"/>
                  </a:rPr>
                  <a:t></a:t>
                </a:r>
                <a:r>
                  <a:rPr lang="en-US" sz="600" b="1">
                    <a:latin typeface="Georgia" panose="02040502050405020303" pitchFamily="18" charset="0"/>
                  </a:rPr>
                  <a:t>  The Ohio State University</a:t>
                </a:r>
              </a:p>
            </p:txBody>
          </p:sp>
        </p:grpSp>
        <p:sp>
          <p:nvSpPr>
            <p:cNvPr id="18441"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8435"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8436"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fld id="{C4B4109D-BB43-4862-AFAE-AE42F671F28C}" type="datetime1">
              <a:rPr lang="en-US" smtClean="0"/>
              <a:t>8/22/2019</a:t>
            </a:fld>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282CC26A-7560-40FC-9DD3-1A616D5863A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761" r:id="rId1"/>
    <p:sldLayoutId id="2147484762" r:id="rId2"/>
    <p:sldLayoutId id="2147484763" r:id="rId3"/>
    <p:sldLayoutId id="2147484764" r:id="rId4"/>
    <p:sldLayoutId id="2147484765" r:id="rId5"/>
    <p:sldLayoutId id="2147484766" r:id="rId6"/>
    <p:sldLayoutId id="2147484767" r:id="rId7"/>
    <p:sldLayoutId id="2147484768" r:id="rId8"/>
    <p:sldLayoutId id="2147484769" r:id="rId9"/>
    <p:sldLayoutId id="2147484770" r:id="rId10"/>
    <p:sldLayoutId id="2147484771" r:id="rId11"/>
  </p:sldLayoutIdLst>
  <p:hf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B78AC78-3AC6-45C8-BB81-F17C756199F4}"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C1540B2-848F-4F48-9FA7-DD83BADA362F}" type="datetime1">
              <a:rPr lang="en-US" smtClean="0"/>
              <a:t>8/22/2019</a:t>
            </a:fld>
            <a:endParaRPr lang="en-US"/>
          </a:p>
        </p:txBody>
      </p:sp>
    </p:spTree>
    <p:extLst>
      <p:ext uri="{BB962C8B-B14F-4D97-AF65-F5344CB8AC3E}">
        <p14:creationId xmlns:p14="http://schemas.microsoft.com/office/powerpoint/2010/main" val="2197733665"/>
      </p:ext>
    </p:extLst>
  </p:cSld>
  <p:clrMap bg1="lt1" tx1="dk1" bg2="lt2" tx2="dk2" accent1="accent1" accent2="accent2" accent3="accent3" accent4="accent4" accent5="accent5" accent6="accent6" hlink="hlink" folHlink="folHlink"/>
  <p:sldLayoutIdLst>
    <p:sldLayoutId id="2147484789" r:id="rId1"/>
    <p:sldLayoutId id="2147484790" r:id="rId2"/>
    <p:sldLayoutId id="2147484791" r:id="rId3"/>
    <p:sldLayoutId id="2147484792" r:id="rId4"/>
    <p:sldLayoutId id="2147484793" r:id="rId5"/>
    <p:sldLayoutId id="2147484794" r:id="rId6"/>
    <p:sldLayoutId id="2147484795" r:id="rId7"/>
    <p:sldLayoutId id="2147484796" r:id="rId8"/>
    <p:sldLayoutId id="2147484797" r:id="rId9"/>
    <p:sldLayoutId id="2147484798" r:id="rId10"/>
    <p:sldLayoutId id="2147484799"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075"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6"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3077"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a:latin typeface="Georgia" panose="02040502050405020303" pitchFamily="18" charset="0"/>
              </a:rPr>
              <a:t>Computer Science and Engineering  </a:t>
            </a:r>
            <a:r>
              <a:rPr lang="en-US" sz="700">
                <a:solidFill>
                  <a:schemeClr val="accent2"/>
                </a:solidFill>
                <a:sym typeface="Wingdings" panose="05000000000000000000" pitchFamily="2" charset="2"/>
              </a:rPr>
              <a:t></a:t>
            </a:r>
            <a:r>
              <a:rPr lang="en-US" sz="700" b="1">
                <a:latin typeface="Georgia" panose="02040502050405020303" pitchFamily="18" charset="0"/>
              </a:rPr>
              <a:t>  The Ohio State University</a:t>
            </a:r>
          </a:p>
        </p:txBody>
      </p:sp>
      <p:sp>
        <p:nvSpPr>
          <p:cNvPr id="3078"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774" r:id="rId1"/>
    <p:sldLayoutId id="2147484598" r:id="rId2"/>
    <p:sldLayoutId id="2147484599" r:id="rId3"/>
    <p:sldLayoutId id="2147484600" r:id="rId4"/>
    <p:sldLayoutId id="2147484601" r:id="rId5"/>
    <p:sldLayoutId id="2147484602" r:id="rId6"/>
    <p:sldLayoutId id="2147484603" r:id="rId7"/>
    <p:sldLayoutId id="2147484604" r:id="rId8"/>
    <p:sldLayoutId id="2147484605" r:id="rId9"/>
    <p:sldLayoutId id="2147484606" r:id="rId10"/>
    <p:sldLayoutId id="2147484607" r:id="rId11"/>
  </p:sldLayoutIdLst>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66FF66"/>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099"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0"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4101"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a:latin typeface="Georgia" panose="02040502050405020303" pitchFamily="18" charset="0"/>
              </a:rPr>
              <a:t>Computer Science and Engineering  </a:t>
            </a:r>
            <a:r>
              <a:rPr lang="en-US" sz="700">
                <a:solidFill>
                  <a:schemeClr val="accent2"/>
                </a:solidFill>
                <a:sym typeface="Wingdings" panose="05000000000000000000" pitchFamily="2" charset="2"/>
              </a:rPr>
              <a:t></a:t>
            </a:r>
            <a:r>
              <a:rPr lang="en-US" sz="700" b="1">
                <a:latin typeface="Georgia" panose="02040502050405020303" pitchFamily="18" charset="0"/>
              </a:rPr>
              <a:t>  The Ohio State University</a:t>
            </a:r>
          </a:p>
        </p:txBody>
      </p:sp>
      <p:sp>
        <p:nvSpPr>
          <p:cNvPr id="4102"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775" r:id="rId1"/>
    <p:sldLayoutId id="2147484608" r:id="rId2"/>
    <p:sldLayoutId id="2147484609" r:id="rId3"/>
    <p:sldLayoutId id="2147484610" r:id="rId4"/>
    <p:sldLayoutId id="2147484611" r:id="rId5"/>
    <p:sldLayoutId id="2147484612" r:id="rId6"/>
    <p:sldLayoutId id="2147484613" r:id="rId7"/>
    <p:sldLayoutId id="2147484614" r:id="rId8"/>
    <p:sldLayoutId id="2147484615" r:id="rId9"/>
    <p:sldLayoutId id="2147484616" r:id="rId10"/>
    <p:sldLayoutId id="2147484617" r:id="rId11"/>
  </p:sldLayoutIdLst>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5123"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4"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5125" name="Text Box 9"/>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a:latin typeface="Georgia" panose="02040502050405020303" pitchFamily="18" charset="0"/>
              </a:rPr>
              <a:t>Computer Science and Engineering  </a:t>
            </a:r>
            <a:r>
              <a:rPr lang="en-US" sz="700">
                <a:solidFill>
                  <a:schemeClr val="accent2"/>
                </a:solidFill>
                <a:sym typeface="Wingdings" panose="05000000000000000000" pitchFamily="2" charset="2"/>
              </a:rPr>
              <a:t></a:t>
            </a:r>
            <a:r>
              <a:rPr lang="en-US" sz="700" b="1">
                <a:latin typeface="Georgia" panose="02040502050405020303" pitchFamily="18" charset="0"/>
              </a:rPr>
              <a:t>  The Ohio State University</a:t>
            </a:r>
          </a:p>
        </p:txBody>
      </p:sp>
      <p:sp>
        <p:nvSpPr>
          <p:cNvPr id="5126" name="Line 12"/>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618" r:id="rId1"/>
    <p:sldLayoutId id="2147484619" r:id="rId2"/>
    <p:sldLayoutId id="2147484620" r:id="rId3"/>
    <p:sldLayoutId id="2147484621" r:id="rId4"/>
    <p:sldLayoutId id="2147484622" r:id="rId5"/>
    <p:sldLayoutId id="2147484623" r:id="rId6"/>
    <p:sldLayoutId id="2147484624" r:id="rId7"/>
    <p:sldLayoutId id="2147484625" r:id="rId8"/>
    <p:sldLayoutId id="2147484626" r:id="rId9"/>
    <p:sldLayoutId id="2147484627" r:id="rId10"/>
    <p:sldLayoutId id="2147484628" r:id="rId11"/>
  </p:sldLayoutIdLst>
  <p:hf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Best Practices:</a:t>
            </a:r>
          </a:p>
        </p:txBody>
      </p:sp>
      <p:sp>
        <p:nvSpPr>
          <p:cNvPr id="6147"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48"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1"/>
          </a:solidFill>
          <a:ln w="9525">
            <a:solidFill>
              <a:schemeClr val="accent1"/>
            </a:solidFill>
            <a:round/>
            <a:headEnd/>
            <a:tailEnd/>
          </a:ln>
        </p:spPr>
        <p:txBody>
          <a:bodyPr/>
          <a:lstStyle/>
          <a:p>
            <a:endParaRPr lang="en-US"/>
          </a:p>
        </p:txBody>
      </p:sp>
      <p:sp>
        <p:nvSpPr>
          <p:cNvPr id="6149"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a:latin typeface="Georgia" panose="02040502050405020303" pitchFamily="18" charset="0"/>
              </a:rPr>
              <a:t>Computer Science and Engineering  </a:t>
            </a:r>
            <a:r>
              <a:rPr lang="en-US" sz="700">
                <a:solidFill>
                  <a:schemeClr val="accent2"/>
                </a:solidFill>
                <a:sym typeface="Wingdings" panose="05000000000000000000" pitchFamily="2" charset="2"/>
              </a:rPr>
              <a:t></a:t>
            </a:r>
            <a:r>
              <a:rPr lang="en-US" sz="700" b="1">
                <a:latin typeface="Georgia" panose="02040502050405020303" pitchFamily="18" charset="0"/>
              </a:rPr>
              <a:t>  The Ohio State University</a:t>
            </a:r>
          </a:p>
        </p:txBody>
      </p:sp>
      <p:sp>
        <p:nvSpPr>
          <p:cNvPr id="6150" name="Line 6"/>
          <p:cNvSpPr>
            <a:spLocks noChangeShapeType="1"/>
          </p:cNvSpPr>
          <p:nvPr/>
        </p:nvSpPr>
        <p:spPr bwMode="auto">
          <a:xfrm flipV="1">
            <a:off x="457200" y="1277938"/>
            <a:ext cx="8229600"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629" r:id="rId1"/>
    <p:sldLayoutId id="2147484630" r:id="rId2"/>
    <p:sldLayoutId id="2147484631" r:id="rId3"/>
    <p:sldLayoutId id="2147484632" r:id="rId4"/>
    <p:sldLayoutId id="2147484633" r:id="rId5"/>
    <p:sldLayoutId id="2147484634" r:id="rId6"/>
    <p:sldLayoutId id="2147484635" r:id="rId7"/>
    <p:sldLayoutId id="2147484636" r:id="rId8"/>
    <p:sldLayoutId id="2147484637" r:id="rId9"/>
    <p:sldLayoutId id="2147484638" r:id="rId10"/>
    <p:sldLayoutId id="2147484639" r:id="rId11"/>
  </p:sldLayoutIdLst>
  <p:hf hdr="0" ftr="0" dt="0"/>
  <p:txStyles>
    <p:titleStyle>
      <a:lvl1pPr algn="l" rtl="0" eaLnBrk="0" fontAlgn="base" hangingPunct="0">
        <a:spcBef>
          <a:spcPct val="0"/>
        </a:spcBef>
        <a:spcAft>
          <a:spcPct val="0"/>
        </a:spcAft>
        <a:defRPr sz="3800" kern="12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Dijkstra" pitchFamily="2" charset="0"/>
        </a:defRPr>
      </a:lvl2pPr>
      <a:lvl3pPr algn="l" rtl="0" eaLnBrk="0" fontAlgn="base" hangingPunct="0">
        <a:spcBef>
          <a:spcPct val="0"/>
        </a:spcBef>
        <a:spcAft>
          <a:spcPct val="0"/>
        </a:spcAft>
        <a:defRPr sz="3800">
          <a:solidFill>
            <a:schemeClr val="bg1"/>
          </a:solidFill>
          <a:latin typeface="Dijkstra" pitchFamily="2" charset="0"/>
        </a:defRPr>
      </a:lvl3pPr>
      <a:lvl4pPr algn="l" rtl="0" eaLnBrk="0" fontAlgn="base" hangingPunct="0">
        <a:spcBef>
          <a:spcPct val="0"/>
        </a:spcBef>
        <a:spcAft>
          <a:spcPct val="0"/>
        </a:spcAft>
        <a:defRPr sz="3800">
          <a:solidFill>
            <a:schemeClr val="bg1"/>
          </a:solidFill>
          <a:latin typeface="Dijkstra" pitchFamily="2" charset="0"/>
        </a:defRPr>
      </a:lvl4pPr>
      <a:lvl5pPr algn="l" rtl="0" eaLnBrk="0" fontAlgn="base" hangingPunct="0">
        <a:spcBef>
          <a:spcPct val="0"/>
        </a:spcBef>
        <a:spcAft>
          <a:spcPct val="0"/>
        </a:spcAft>
        <a:defRPr sz="3800">
          <a:solidFill>
            <a:schemeClr val="bg1"/>
          </a:solidFill>
          <a:latin typeface="Dijkstra" pitchFamily="2" charset="0"/>
        </a:defRPr>
      </a:lvl5pPr>
      <a:lvl6pPr marL="457200" algn="l" rtl="0" eaLnBrk="0" fontAlgn="base" hangingPunct="0">
        <a:spcBef>
          <a:spcPct val="0"/>
        </a:spcBef>
        <a:spcAft>
          <a:spcPct val="0"/>
        </a:spcAft>
        <a:defRPr sz="3800">
          <a:solidFill>
            <a:schemeClr val="bg1"/>
          </a:solidFill>
          <a:latin typeface="Dijkstra" pitchFamily="2" charset="0"/>
        </a:defRPr>
      </a:lvl6pPr>
      <a:lvl7pPr marL="914400" algn="l" rtl="0" eaLnBrk="0" fontAlgn="base" hangingPunct="0">
        <a:spcBef>
          <a:spcPct val="0"/>
        </a:spcBef>
        <a:spcAft>
          <a:spcPct val="0"/>
        </a:spcAft>
        <a:defRPr sz="3800">
          <a:solidFill>
            <a:schemeClr val="bg1"/>
          </a:solidFill>
          <a:latin typeface="Dijkstra" pitchFamily="2" charset="0"/>
        </a:defRPr>
      </a:lvl7pPr>
      <a:lvl8pPr marL="1371600" algn="l" rtl="0" eaLnBrk="0" fontAlgn="base" hangingPunct="0">
        <a:spcBef>
          <a:spcPct val="0"/>
        </a:spcBef>
        <a:spcAft>
          <a:spcPct val="0"/>
        </a:spcAft>
        <a:defRPr sz="3800">
          <a:solidFill>
            <a:schemeClr val="bg1"/>
          </a:solidFill>
          <a:latin typeface="Dijkstra" pitchFamily="2" charset="0"/>
        </a:defRPr>
      </a:lvl8pPr>
      <a:lvl9pPr marL="1828800" algn="l" rtl="0" eaLnBrk="0" fontAlgn="base" hangingPunct="0">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kern="1200">
          <a:solidFill>
            <a:schemeClr val="bg1"/>
          </a:solidFill>
          <a:latin typeface="+mn-lt"/>
          <a:ea typeface="+mn-ea"/>
          <a:cs typeface="+mn-cs"/>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kern="1200">
          <a:solidFill>
            <a:schemeClr val="bg1"/>
          </a:solidFill>
          <a:latin typeface="+mn-lt"/>
          <a:ea typeface="+mn-ea"/>
          <a:cs typeface="+mn-cs"/>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kern="1200">
          <a:solidFill>
            <a:schemeClr val="bg1"/>
          </a:solidFill>
          <a:latin typeface="+mn-lt"/>
          <a:ea typeface="+mn-ea"/>
          <a:cs typeface="+mn-cs"/>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kern="1200">
          <a:solidFill>
            <a:schemeClr val="bg1"/>
          </a:solidFill>
          <a:latin typeface="+mn-lt"/>
          <a:ea typeface="+mn-ea"/>
          <a:cs typeface="+mn-cs"/>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7171"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172"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7173"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a:latin typeface="Georgia" panose="02040502050405020303" pitchFamily="18" charset="0"/>
              </a:rPr>
              <a:t>Computer Science and Engineering  </a:t>
            </a:r>
            <a:r>
              <a:rPr lang="en-US" sz="700">
                <a:solidFill>
                  <a:schemeClr val="accent2"/>
                </a:solidFill>
                <a:sym typeface="Wingdings" panose="05000000000000000000" pitchFamily="2" charset="2"/>
              </a:rPr>
              <a:t></a:t>
            </a:r>
            <a:r>
              <a:rPr lang="en-US" sz="700" b="1">
                <a:latin typeface="Georgia" panose="02040502050405020303" pitchFamily="18" charset="0"/>
              </a:rPr>
              <a:t>  The Ohio State University</a:t>
            </a:r>
          </a:p>
        </p:txBody>
      </p:sp>
      <p:sp>
        <p:nvSpPr>
          <p:cNvPr id="7174"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640" r:id="rId1"/>
    <p:sldLayoutId id="2147484641" r:id="rId2"/>
    <p:sldLayoutId id="2147484642" r:id="rId3"/>
    <p:sldLayoutId id="2147484643" r:id="rId4"/>
    <p:sldLayoutId id="2147484644" r:id="rId5"/>
    <p:sldLayoutId id="2147484645" r:id="rId6"/>
    <p:sldLayoutId id="2147484646" r:id="rId7"/>
    <p:sldLayoutId id="2147484647" r:id="rId8"/>
    <p:sldLayoutId id="2147484648" r:id="rId9"/>
    <p:sldLayoutId id="2147484649" r:id="rId10"/>
    <p:sldLayoutId id="2147484650" r:id="rId11"/>
  </p:sldLayoutIdLst>
  <p:hf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66FF66"/>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8195"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6"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8197"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a:latin typeface="Georgia" panose="02040502050405020303" pitchFamily="18" charset="0"/>
              </a:rPr>
              <a:t>Computer Science and Engineering  </a:t>
            </a:r>
            <a:r>
              <a:rPr lang="en-US" sz="700">
                <a:solidFill>
                  <a:schemeClr val="accent2"/>
                </a:solidFill>
                <a:sym typeface="Wingdings" panose="05000000000000000000" pitchFamily="2" charset="2"/>
              </a:rPr>
              <a:t></a:t>
            </a:r>
            <a:r>
              <a:rPr lang="en-US" sz="700" b="1">
                <a:latin typeface="Georgia" panose="02040502050405020303" pitchFamily="18" charset="0"/>
              </a:rPr>
              <a:t>  The Ohio State University</a:t>
            </a:r>
          </a:p>
        </p:txBody>
      </p:sp>
      <p:sp>
        <p:nvSpPr>
          <p:cNvPr id="8198"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651" r:id="rId1"/>
    <p:sldLayoutId id="2147484652" r:id="rId2"/>
    <p:sldLayoutId id="2147484653" r:id="rId3"/>
    <p:sldLayoutId id="2147484654" r:id="rId4"/>
    <p:sldLayoutId id="2147484655" r:id="rId5"/>
    <p:sldLayoutId id="2147484656" r:id="rId6"/>
    <p:sldLayoutId id="2147484657" r:id="rId7"/>
    <p:sldLayoutId id="2147484658" r:id="rId8"/>
    <p:sldLayoutId id="2147484659" r:id="rId9"/>
    <p:sldLayoutId id="2147484660" r:id="rId10"/>
    <p:sldLayoutId id="2147484661" r:id="rId11"/>
  </p:sldLayoutIdLst>
  <p:hf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grpSp>
        <p:nvGrpSpPr>
          <p:cNvPr id="9218" name="Group 7"/>
          <p:cNvGrpSpPr>
            <a:grpSpLocks/>
          </p:cNvGrpSpPr>
          <p:nvPr/>
        </p:nvGrpSpPr>
        <p:grpSpPr bwMode="auto">
          <a:xfrm>
            <a:off x="228600" y="2362200"/>
            <a:ext cx="8763000" cy="228600"/>
            <a:chOff x="144" y="672"/>
            <a:chExt cx="5520" cy="144"/>
          </a:xfrm>
        </p:grpSpPr>
        <p:grpSp>
          <p:nvGrpSpPr>
            <p:cNvPr id="9224" name="Group 8"/>
            <p:cNvGrpSpPr>
              <a:grpSpLocks/>
            </p:cNvGrpSpPr>
            <p:nvPr userDrawn="1"/>
          </p:nvGrpSpPr>
          <p:grpSpPr bwMode="auto">
            <a:xfrm>
              <a:off x="144" y="672"/>
              <a:ext cx="5520" cy="116"/>
              <a:chOff x="144" y="960"/>
              <a:chExt cx="5520" cy="116"/>
            </a:xfrm>
          </p:grpSpPr>
          <p:sp>
            <p:nvSpPr>
              <p:cNvPr id="9226" name="AutoShape 9"/>
              <p:cNvSpPr>
                <a:spLocks noChangeArrowheads="1"/>
              </p:cNvSpPr>
              <p:nvPr/>
            </p:nvSpPr>
            <p:spPr bwMode="auto">
              <a:xfrm>
                <a:off x="144" y="987"/>
                <a:ext cx="5472" cy="69"/>
              </a:xfrm>
              <a:custGeom>
                <a:avLst/>
                <a:gdLst>
                  <a:gd name="T0" fmla="*/ 0 w 1000"/>
                  <a:gd name="T1" fmla="*/ 0 h 1000"/>
                  <a:gd name="T2" fmla="*/ 17516 w 1000"/>
                  <a:gd name="T3" fmla="*/ 0 h 1000"/>
                  <a:gd name="T4" fmla="*/ 17516 w 1000"/>
                  <a:gd name="T5" fmla="*/ 5 h 1000"/>
                  <a:gd name="T6" fmla="*/ 0 w 1000"/>
                  <a:gd name="T7" fmla="*/ 5 h 1000"/>
                  <a:gd name="T8" fmla="*/ 0 w 1000"/>
                  <a:gd name="T9" fmla="*/ 0 h 1000"/>
                  <a:gd name="T10" fmla="*/ 29943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9227"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a:latin typeface="Georgia" panose="02040502050405020303" pitchFamily="18" charset="0"/>
                  </a:rPr>
                  <a:t>Computer Science and Engineering  </a:t>
                </a:r>
                <a:r>
                  <a:rPr lang="en-US" sz="600">
                    <a:solidFill>
                      <a:schemeClr val="accent2"/>
                    </a:solidFill>
                    <a:sym typeface="Wingdings" panose="05000000000000000000" pitchFamily="2" charset="2"/>
                  </a:rPr>
                  <a:t></a:t>
                </a:r>
                <a:r>
                  <a:rPr lang="en-US" sz="600" b="1">
                    <a:latin typeface="Georgia" panose="02040502050405020303" pitchFamily="18" charset="0"/>
                  </a:rPr>
                  <a:t>  College of Engineering  </a:t>
                </a:r>
                <a:r>
                  <a:rPr lang="en-US" sz="600">
                    <a:solidFill>
                      <a:schemeClr val="accent2"/>
                    </a:solidFill>
                    <a:sym typeface="Wingdings" panose="05000000000000000000" pitchFamily="2" charset="2"/>
                  </a:rPr>
                  <a:t></a:t>
                </a:r>
                <a:r>
                  <a:rPr lang="en-US" sz="600" b="1">
                    <a:latin typeface="Georgia" panose="02040502050405020303" pitchFamily="18" charset="0"/>
                  </a:rPr>
                  <a:t>  The Ohio State University</a:t>
                </a:r>
              </a:p>
            </p:txBody>
          </p:sp>
        </p:grpSp>
        <p:sp>
          <p:nvSpPr>
            <p:cNvPr id="9225"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219"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Best Practices:</a:t>
            </a:r>
          </a:p>
        </p:txBody>
      </p:sp>
      <p:sp>
        <p:nvSpPr>
          <p:cNvPr id="9220"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fld id="{8E56EA66-0A9C-42D5-AE4C-6A22CCA49DEA}" type="datetime1">
              <a:rPr lang="en-US" smtClean="0"/>
              <a:t>8/22/2019</a:t>
            </a:fld>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2922E2F2-01AE-4D97-90FF-09F0FD99AC6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662" r:id="rId1"/>
    <p:sldLayoutId id="2147484663" r:id="rId2"/>
    <p:sldLayoutId id="2147484664" r:id="rId3"/>
    <p:sldLayoutId id="2147484665" r:id="rId4"/>
    <p:sldLayoutId id="2147484666" r:id="rId5"/>
    <p:sldLayoutId id="2147484667" r:id="rId6"/>
    <p:sldLayoutId id="2147484668" r:id="rId7"/>
    <p:sldLayoutId id="2147484669" r:id="rId8"/>
    <p:sldLayoutId id="2147484670" r:id="rId9"/>
    <p:sldLayoutId id="2147484671" r:id="rId10"/>
    <p:sldLayoutId id="2147484672" r:id="rId11"/>
  </p:sldLayoutIdLst>
  <p:hf hdr="0" ftr="0" dt="0"/>
  <p:txStyles>
    <p:titleStyle>
      <a:lvl1pPr algn="l" rtl="0" eaLnBrk="0" fontAlgn="base" hangingPunct="0">
        <a:spcBef>
          <a:spcPct val="0"/>
        </a:spcBef>
        <a:spcAft>
          <a:spcPct val="0"/>
        </a:spcAft>
        <a:defRPr sz="3800" kern="12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Dijkstra" pitchFamily="2" charset="0"/>
        </a:defRPr>
      </a:lvl2pPr>
      <a:lvl3pPr algn="l" rtl="0" eaLnBrk="0" fontAlgn="base" hangingPunct="0">
        <a:spcBef>
          <a:spcPct val="0"/>
        </a:spcBef>
        <a:spcAft>
          <a:spcPct val="0"/>
        </a:spcAft>
        <a:defRPr sz="3800">
          <a:solidFill>
            <a:schemeClr val="bg1"/>
          </a:solidFill>
          <a:latin typeface="Dijkstra" pitchFamily="2" charset="0"/>
        </a:defRPr>
      </a:lvl3pPr>
      <a:lvl4pPr algn="l" rtl="0" eaLnBrk="0" fontAlgn="base" hangingPunct="0">
        <a:spcBef>
          <a:spcPct val="0"/>
        </a:spcBef>
        <a:spcAft>
          <a:spcPct val="0"/>
        </a:spcAft>
        <a:defRPr sz="3800">
          <a:solidFill>
            <a:schemeClr val="bg1"/>
          </a:solidFill>
          <a:latin typeface="Dijkstra" pitchFamily="2" charset="0"/>
        </a:defRPr>
      </a:lvl4pPr>
      <a:lvl5pPr algn="l" rtl="0" eaLnBrk="0" fontAlgn="base" hangingPunct="0">
        <a:spcBef>
          <a:spcPct val="0"/>
        </a:spcBef>
        <a:spcAft>
          <a:spcPct val="0"/>
        </a:spcAft>
        <a:defRPr sz="3800">
          <a:solidFill>
            <a:schemeClr val="bg1"/>
          </a:solidFill>
          <a:latin typeface="Dijkstra" pitchFamily="2" charset="0"/>
        </a:defRPr>
      </a:lvl5pPr>
      <a:lvl6pPr marL="457200" algn="l" rtl="0" eaLnBrk="0" fontAlgn="base" hangingPunct="0">
        <a:spcBef>
          <a:spcPct val="0"/>
        </a:spcBef>
        <a:spcAft>
          <a:spcPct val="0"/>
        </a:spcAft>
        <a:defRPr sz="3800">
          <a:solidFill>
            <a:schemeClr val="bg1"/>
          </a:solidFill>
          <a:latin typeface="Dijkstra" pitchFamily="2" charset="0"/>
        </a:defRPr>
      </a:lvl6pPr>
      <a:lvl7pPr marL="914400" algn="l" rtl="0" eaLnBrk="0" fontAlgn="base" hangingPunct="0">
        <a:spcBef>
          <a:spcPct val="0"/>
        </a:spcBef>
        <a:spcAft>
          <a:spcPct val="0"/>
        </a:spcAft>
        <a:defRPr sz="3800">
          <a:solidFill>
            <a:schemeClr val="bg1"/>
          </a:solidFill>
          <a:latin typeface="Dijkstra" pitchFamily="2" charset="0"/>
        </a:defRPr>
      </a:lvl7pPr>
      <a:lvl8pPr marL="1371600" algn="l" rtl="0" eaLnBrk="0" fontAlgn="base" hangingPunct="0">
        <a:spcBef>
          <a:spcPct val="0"/>
        </a:spcBef>
        <a:spcAft>
          <a:spcPct val="0"/>
        </a:spcAft>
        <a:defRPr sz="3800">
          <a:solidFill>
            <a:schemeClr val="bg1"/>
          </a:solidFill>
          <a:latin typeface="Dijkstra" pitchFamily="2" charset="0"/>
        </a:defRPr>
      </a:lvl8pPr>
      <a:lvl9pPr marL="1828800" algn="l" rtl="0" eaLnBrk="0" fontAlgn="base" hangingPunct="0">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kern="1200">
          <a:solidFill>
            <a:schemeClr val="bg1"/>
          </a:solidFill>
          <a:latin typeface="+mn-lt"/>
          <a:ea typeface="+mn-ea"/>
          <a:cs typeface="+mn-cs"/>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kern="1200">
          <a:solidFill>
            <a:schemeClr val="bg1"/>
          </a:solidFill>
          <a:latin typeface="+mn-lt"/>
          <a:ea typeface="+mn-ea"/>
          <a:cs typeface="+mn-cs"/>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kern="1200">
          <a:solidFill>
            <a:schemeClr val="bg1"/>
          </a:solidFill>
          <a:latin typeface="+mn-lt"/>
          <a:ea typeface="+mn-ea"/>
          <a:cs typeface="+mn-cs"/>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kern="1200">
          <a:solidFill>
            <a:schemeClr val="bg1"/>
          </a:solidFill>
          <a:latin typeface="+mn-lt"/>
          <a:ea typeface="+mn-ea"/>
          <a:cs typeface="+mn-cs"/>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10242" name="Group 7"/>
          <p:cNvGrpSpPr>
            <a:grpSpLocks/>
          </p:cNvGrpSpPr>
          <p:nvPr/>
        </p:nvGrpSpPr>
        <p:grpSpPr bwMode="auto">
          <a:xfrm>
            <a:off x="228600" y="2362200"/>
            <a:ext cx="8763000" cy="228600"/>
            <a:chOff x="144" y="672"/>
            <a:chExt cx="5520" cy="144"/>
          </a:xfrm>
        </p:grpSpPr>
        <p:grpSp>
          <p:nvGrpSpPr>
            <p:cNvPr id="10248" name="Group 8"/>
            <p:cNvGrpSpPr>
              <a:grpSpLocks/>
            </p:cNvGrpSpPr>
            <p:nvPr userDrawn="1"/>
          </p:nvGrpSpPr>
          <p:grpSpPr bwMode="auto">
            <a:xfrm>
              <a:off x="144" y="672"/>
              <a:ext cx="5520" cy="116"/>
              <a:chOff x="144" y="960"/>
              <a:chExt cx="5520" cy="116"/>
            </a:xfrm>
          </p:grpSpPr>
          <p:sp>
            <p:nvSpPr>
              <p:cNvPr id="10250" name="AutoShape 9"/>
              <p:cNvSpPr>
                <a:spLocks noChangeArrowheads="1"/>
              </p:cNvSpPr>
              <p:nvPr/>
            </p:nvSpPr>
            <p:spPr bwMode="auto">
              <a:xfrm>
                <a:off x="144" y="987"/>
                <a:ext cx="5472" cy="69"/>
              </a:xfrm>
              <a:custGeom>
                <a:avLst/>
                <a:gdLst>
                  <a:gd name="T0" fmla="*/ 0 w 1000"/>
                  <a:gd name="T1" fmla="*/ 0 h 1000"/>
                  <a:gd name="T2" fmla="*/ 17516 w 1000"/>
                  <a:gd name="T3" fmla="*/ 0 h 1000"/>
                  <a:gd name="T4" fmla="*/ 17516 w 1000"/>
                  <a:gd name="T5" fmla="*/ 5 h 1000"/>
                  <a:gd name="T6" fmla="*/ 0 w 1000"/>
                  <a:gd name="T7" fmla="*/ 5 h 1000"/>
                  <a:gd name="T8" fmla="*/ 0 w 1000"/>
                  <a:gd name="T9" fmla="*/ 0 h 1000"/>
                  <a:gd name="T10" fmla="*/ 29943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0251"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a:latin typeface="Georgia" panose="02040502050405020303" pitchFamily="18" charset="0"/>
                  </a:rPr>
                  <a:t>Computer Science and Engineering  </a:t>
                </a:r>
                <a:r>
                  <a:rPr lang="en-US" sz="600">
                    <a:solidFill>
                      <a:schemeClr val="accent2"/>
                    </a:solidFill>
                    <a:sym typeface="Wingdings" panose="05000000000000000000" pitchFamily="2" charset="2"/>
                  </a:rPr>
                  <a:t></a:t>
                </a:r>
                <a:r>
                  <a:rPr lang="en-US" sz="600" b="1">
                    <a:latin typeface="Georgia" panose="02040502050405020303" pitchFamily="18" charset="0"/>
                  </a:rPr>
                  <a:t>  College of Engineering  </a:t>
                </a:r>
                <a:r>
                  <a:rPr lang="en-US" sz="600">
                    <a:solidFill>
                      <a:schemeClr val="accent2"/>
                    </a:solidFill>
                    <a:sym typeface="Wingdings" panose="05000000000000000000" pitchFamily="2" charset="2"/>
                  </a:rPr>
                  <a:t></a:t>
                </a:r>
                <a:r>
                  <a:rPr lang="en-US" sz="600" b="1">
                    <a:latin typeface="Georgia" panose="02040502050405020303" pitchFamily="18" charset="0"/>
                  </a:rPr>
                  <a:t>  The Ohio State University</a:t>
                </a:r>
              </a:p>
            </p:txBody>
          </p:sp>
        </p:grpSp>
        <p:sp>
          <p:nvSpPr>
            <p:cNvPr id="10249"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43"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44"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fld id="{A37B7E41-B2FE-49C3-BFD4-A0FFCDEE5291}" type="datetime1">
              <a:rPr lang="en-US" smtClean="0"/>
              <a:t>8/22/2019</a:t>
            </a:fld>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41ED09FC-6C07-4270-A0F1-C9B67FAD49D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673" r:id="rId1"/>
    <p:sldLayoutId id="2147484674" r:id="rId2"/>
    <p:sldLayoutId id="2147484675" r:id="rId3"/>
    <p:sldLayoutId id="2147484676" r:id="rId4"/>
    <p:sldLayoutId id="2147484677" r:id="rId5"/>
    <p:sldLayoutId id="2147484678" r:id="rId6"/>
    <p:sldLayoutId id="2147484679" r:id="rId7"/>
    <p:sldLayoutId id="2147484680" r:id="rId8"/>
    <p:sldLayoutId id="2147484681" r:id="rId9"/>
    <p:sldLayoutId id="2147484682" r:id="rId10"/>
    <p:sldLayoutId id="2147484683" r:id="rId11"/>
  </p:sldLayoutIdLst>
  <p:hf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9.xml"/></Relationships>
</file>

<file path=ppt/slides/_rels/slide45.xml.rels><?xml version="1.0" encoding="UTF-8" standalone="yes"?>
<Relationships xmlns="http://schemas.openxmlformats.org/package/2006/relationships"><Relationship Id="rId3" Type="http://schemas.openxmlformats.org/officeDocument/2006/relationships/hyperlink" Target="http://en.wikipedia.org/wiki/Design_by_contract" TargetMode="External"/><Relationship Id="rId2" Type="http://schemas.openxmlformats.org/officeDocument/2006/relationships/notesSlide" Target="../notesSlides/notesSlide13.xml"/><Relationship Id="rId1" Type="http://schemas.openxmlformats.org/officeDocument/2006/relationships/slideLayout" Target="../slideLayouts/slideLayout18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685800" y="966158"/>
            <a:ext cx="7772400" cy="1396042"/>
          </a:xfrm>
        </p:spPr>
        <p:txBody>
          <a:bodyPr/>
          <a:lstStyle/>
          <a:p>
            <a:pPr eaLnBrk="1" hangingPunct="1"/>
            <a:r>
              <a:rPr lang="en-US" altLang="en-US" dirty="0"/>
              <a:t>Design by Contract</a:t>
            </a:r>
          </a:p>
        </p:txBody>
      </p:sp>
      <p:sp>
        <p:nvSpPr>
          <p:cNvPr id="2" name="Subtitle 1"/>
          <p:cNvSpPr>
            <a:spLocks noGrp="1"/>
          </p:cNvSpPr>
          <p:nvPr>
            <p:ph type="subTitle" idx="1"/>
          </p:nvPr>
        </p:nvSpPr>
        <p:spPr/>
        <p:txBody>
          <a:bodyPr/>
          <a:lstStyle/>
          <a:p>
            <a:r>
              <a:rPr lang="en-US" dirty="0"/>
              <a:t>CPSC 2150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27651" name="Rectangle 3"/>
          <p:cNvSpPr>
            <a:spLocks noGrp="1" noChangeArrowheads="1"/>
          </p:cNvSpPr>
          <p:nvPr>
            <p:ph idx="1"/>
          </p:nvPr>
        </p:nvSpPr>
        <p:spPr/>
        <p:txBody>
          <a:bodyPr/>
          <a:lstStyle/>
          <a:p>
            <a:pPr eaLnBrk="1" hangingPunct="1"/>
            <a:r>
              <a:rPr lang="en-US" altLang="en-US" dirty="0"/>
              <a:t>Operation (or method) to binary search if an item is in an array</a:t>
            </a:r>
          </a:p>
          <a:p>
            <a:pPr lvl="1" eaLnBrk="1" hangingPunct="1"/>
            <a:r>
              <a:rPr lang="en-US" altLang="en-US" dirty="0" smtClean="0"/>
              <a:t>What is the precondition?</a:t>
            </a:r>
            <a:endParaRPr lang="en-US" altLang="en-US" dirty="0"/>
          </a:p>
          <a:p>
            <a:pPr eaLnBrk="1" hangingPunct="1"/>
            <a:r>
              <a:rPr lang="en-US" altLang="en-US" dirty="0" smtClean="0"/>
              <a:t>What if the function checked the precondition on it’s own?</a:t>
            </a:r>
            <a:endParaRPr lang="en-US" altLang="en-US" dirty="0"/>
          </a:p>
        </p:txBody>
      </p:sp>
      <p:sp>
        <p:nvSpPr>
          <p:cNvPr id="3" name="Slide Number Placeholder 2"/>
          <p:cNvSpPr>
            <a:spLocks noGrp="1"/>
          </p:cNvSpPr>
          <p:nvPr>
            <p:ph type="sldNum" sz="quarter" idx="12"/>
          </p:nvPr>
        </p:nvSpPr>
        <p:spPr/>
        <p:txBody>
          <a:bodyPr/>
          <a:lstStyle/>
          <a:p>
            <a:fld id="{0B78AC78-3AC6-45C8-BB81-F17C756199F4}" type="slidenum">
              <a:rPr lang="en-US" smtClean="0"/>
              <a:t>10</a:t>
            </a:fld>
            <a:endParaRPr lang="en-US"/>
          </a:p>
        </p:txBody>
      </p:sp>
    </p:spTree>
    <p:extLst>
      <p:ext uri="{BB962C8B-B14F-4D97-AF65-F5344CB8AC3E}">
        <p14:creationId xmlns:p14="http://schemas.microsoft.com/office/powerpoint/2010/main" val="2706127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Yet Another Example</a:t>
            </a:r>
          </a:p>
        </p:txBody>
      </p:sp>
      <p:sp>
        <p:nvSpPr>
          <p:cNvPr id="27651" name="Rectangle 3"/>
          <p:cNvSpPr>
            <a:spLocks noGrp="1" noChangeArrowheads="1"/>
          </p:cNvSpPr>
          <p:nvPr>
            <p:ph idx="1"/>
          </p:nvPr>
        </p:nvSpPr>
        <p:spPr/>
        <p:txBody>
          <a:bodyPr/>
          <a:lstStyle/>
          <a:p>
            <a:pPr eaLnBrk="1" hangingPunct="1"/>
            <a:r>
              <a:rPr lang="en-US" altLang="en-US" dirty="0"/>
              <a:t>Integer division operation</a:t>
            </a:r>
          </a:p>
          <a:p>
            <a:pPr lvl="1" eaLnBrk="1" hangingPunct="1"/>
            <a:r>
              <a:rPr lang="en-US" altLang="en-US" dirty="0"/>
              <a:t>Does it have an (implicit) precondition?</a:t>
            </a:r>
          </a:p>
          <a:p>
            <a:pPr lvl="1" eaLnBrk="1" hangingPunct="1"/>
            <a:r>
              <a:rPr lang="en-US" altLang="en-US" dirty="0"/>
              <a:t>Why?</a:t>
            </a:r>
          </a:p>
          <a:p>
            <a:pPr marL="0" indent="0" eaLnBrk="1" hangingPunct="1">
              <a:buNone/>
            </a:pPr>
            <a:endParaRPr lang="en-US" altLang="en-US" dirty="0"/>
          </a:p>
        </p:txBody>
      </p:sp>
      <p:sp>
        <p:nvSpPr>
          <p:cNvPr id="3" name="Slide Number Placeholder 2"/>
          <p:cNvSpPr>
            <a:spLocks noGrp="1"/>
          </p:cNvSpPr>
          <p:nvPr>
            <p:ph type="sldNum" sz="quarter" idx="12"/>
          </p:nvPr>
        </p:nvSpPr>
        <p:spPr/>
        <p:txBody>
          <a:bodyPr/>
          <a:lstStyle/>
          <a:p>
            <a:fld id="{0B78AC78-3AC6-45C8-BB81-F17C756199F4}" type="slidenum">
              <a:rPr lang="en-US" smtClean="0"/>
              <a:t>11</a:t>
            </a:fld>
            <a:endParaRPr lang="en-US"/>
          </a:p>
        </p:txBody>
      </p:sp>
    </p:spTree>
    <p:extLst>
      <p:ext uri="{BB962C8B-B14F-4D97-AF65-F5344CB8AC3E}">
        <p14:creationId xmlns:p14="http://schemas.microsoft.com/office/powerpoint/2010/main" val="2501998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Yet Another Example</a:t>
            </a:r>
          </a:p>
        </p:txBody>
      </p:sp>
      <p:sp>
        <p:nvSpPr>
          <p:cNvPr id="27651" name="Rectangle 3"/>
          <p:cNvSpPr>
            <a:spLocks noGrp="1" noChangeArrowheads="1"/>
          </p:cNvSpPr>
          <p:nvPr>
            <p:ph idx="1"/>
          </p:nvPr>
        </p:nvSpPr>
        <p:spPr/>
        <p:txBody>
          <a:bodyPr/>
          <a:lstStyle/>
          <a:p>
            <a:pPr eaLnBrk="1" hangingPunct="1"/>
            <a:r>
              <a:rPr lang="en-US" altLang="en-US" dirty="0"/>
              <a:t>Integer division operation</a:t>
            </a:r>
          </a:p>
          <a:p>
            <a:pPr lvl="1" eaLnBrk="1" hangingPunct="1"/>
            <a:r>
              <a:rPr lang="en-US" altLang="en-US" dirty="0"/>
              <a:t>Does it have an (implicit) precondition?</a:t>
            </a:r>
          </a:p>
          <a:p>
            <a:pPr lvl="1" eaLnBrk="1" hangingPunct="1"/>
            <a:r>
              <a:rPr lang="en-US" altLang="en-US" dirty="0"/>
              <a:t>Why?</a:t>
            </a:r>
          </a:p>
          <a:p>
            <a:pPr eaLnBrk="1" hangingPunct="1"/>
            <a:r>
              <a:rPr lang="en-US" altLang="en-US" dirty="0"/>
              <a:t>Yes, divisor should not be 0!</a:t>
            </a:r>
          </a:p>
          <a:p>
            <a:pPr eaLnBrk="1" hangingPunct="1"/>
            <a:r>
              <a:rPr lang="en-US" altLang="en-US" dirty="0" smtClean="0"/>
              <a:t>Why not have the division code check?</a:t>
            </a:r>
            <a:endParaRPr lang="en-US" altLang="en-US" dirty="0"/>
          </a:p>
          <a:p>
            <a:pPr lvl="1" eaLnBrk="1" hangingPunct="1"/>
            <a:endParaRPr lang="en-US" altLang="en-US" dirty="0"/>
          </a:p>
        </p:txBody>
      </p:sp>
      <p:sp>
        <p:nvSpPr>
          <p:cNvPr id="3" name="Slide Number Placeholder 2"/>
          <p:cNvSpPr>
            <a:spLocks noGrp="1"/>
          </p:cNvSpPr>
          <p:nvPr>
            <p:ph type="sldNum" sz="quarter" idx="12"/>
          </p:nvPr>
        </p:nvSpPr>
        <p:spPr/>
        <p:txBody>
          <a:bodyPr/>
          <a:lstStyle/>
          <a:p>
            <a:fld id="{0B78AC78-3AC6-45C8-BB81-F17C756199F4}" type="slidenum">
              <a:rPr lang="en-US" smtClean="0"/>
              <a:t>12</a:t>
            </a:fld>
            <a:endParaRPr lang="en-US"/>
          </a:p>
        </p:txBody>
      </p:sp>
    </p:spTree>
    <p:extLst>
      <p:ext uri="{BB962C8B-B14F-4D97-AF65-F5344CB8AC3E}">
        <p14:creationId xmlns:p14="http://schemas.microsoft.com/office/powerpoint/2010/main" val="4179434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reason for the precondition</a:t>
            </a:r>
          </a:p>
        </p:txBody>
      </p:sp>
      <p:sp>
        <p:nvSpPr>
          <p:cNvPr id="3" name="Content Placeholder 2"/>
          <p:cNvSpPr>
            <a:spLocks noGrp="1"/>
          </p:cNvSpPr>
          <p:nvPr>
            <p:ph idx="1"/>
          </p:nvPr>
        </p:nvSpPr>
        <p:spPr/>
        <p:txBody>
          <a:bodyPr/>
          <a:lstStyle/>
          <a:p>
            <a:r>
              <a:rPr lang="en-US" dirty="0" smtClean="0"/>
              <a:t>Input Validation</a:t>
            </a:r>
          </a:p>
          <a:p>
            <a:r>
              <a:rPr lang="en-US" dirty="0" smtClean="0"/>
              <a:t>We </a:t>
            </a:r>
            <a:r>
              <a:rPr lang="en-US" dirty="0"/>
              <a:t>have a function foo that takes in </a:t>
            </a:r>
            <a:r>
              <a:rPr lang="en-US" dirty="0" err="1"/>
              <a:t>int</a:t>
            </a:r>
            <a:r>
              <a:rPr lang="en-US" dirty="0"/>
              <a:t> x, and has to be greater than 0</a:t>
            </a:r>
          </a:p>
          <a:p>
            <a:r>
              <a:rPr lang="en-US" dirty="0"/>
              <a:t>With a precondition:</a:t>
            </a:r>
          </a:p>
          <a:p>
            <a:pPr lvl="1"/>
            <a:r>
              <a:rPr lang="en-US" dirty="0" smtClean="0"/>
              <a:t>Client is responsible for x</a:t>
            </a:r>
          </a:p>
          <a:p>
            <a:pPr lvl="1"/>
            <a:r>
              <a:rPr lang="en-US" dirty="0" smtClean="0"/>
              <a:t>Client checks before calling foo!</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13</a:t>
            </a:fld>
            <a:endParaRPr lang="en-US"/>
          </a:p>
        </p:txBody>
      </p:sp>
    </p:spTree>
    <p:extLst>
      <p:ext uri="{BB962C8B-B14F-4D97-AF65-F5344CB8AC3E}">
        <p14:creationId xmlns:p14="http://schemas.microsoft.com/office/powerpoint/2010/main" val="3142076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reason for the precondition</a:t>
            </a:r>
          </a:p>
        </p:txBody>
      </p:sp>
      <p:sp>
        <p:nvSpPr>
          <p:cNvPr id="3" name="Content Placeholder 2"/>
          <p:cNvSpPr>
            <a:spLocks noGrp="1"/>
          </p:cNvSpPr>
          <p:nvPr>
            <p:ph idx="1"/>
          </p:nvPr>
        </p:nvSpPr>
        <p:spPr/>
        <p:txBody>
          <a:bodyPr/>
          <a:lstStyle/>
          <a:p>
            <a:r>
              <a:rPr lang="en-US" dirty="0" smtClean="0"/>
              <a:t>Input validation!</a:t>
            </a:r>
          </a:p>
          <a:p>
            <a:r>
              <a:rPr lang="en-US" dirty="0" smtClean="0"/>
              <a:t>With no precondition:</a:t>
            </a:r>
          </a:p>
          <a:p>
            <a:pPr lvl="1"/>
            <a:r>
              <a:rPr lang="en-US" dirty="0" smtClean="0"/>
              <a:t>Client does not check</a:t>
            </a:r>
          </a:p>
          <a:p>
            <a:pPr lvl="1"/>
            <a:r>
              <a:rPr lang="en-US" dirty="0" smtClean="0"/>
              <a:t>Implementer does</a:t>
            </a:r>
          </a:p>
          <a:p>
            <a:r>
              <a:rPr lang="en-US" dirty="0" smtClean="0"/>
              <a:t>What does foo do if x &lt; 0?</a:t>
            </a:r>
          </a:p>
          <a:p>
            <a:pPr lvl="1"/>
            <a:r>
              <a:rPr lang="en-US" dirty="0" smtClean="0"/>
              <a:t>Return false?</a:t>
            </a:r>
          </a:p>
          <a:p>
            <a:pPr lvl="1"/>
            <a:r>
              <a:rPr lang="en-US" dirty="0" smtClean="0"/>
              <a:t>Ask user for more input?</a:t>
            </a:r>
          </a:p>
          <a:p>
            <a:pPr lvl="1"/>
            <a:r>
              <a:rPr lang="en-US" dirty="0" smtClean="0"/>
              <a:t>Return a special error value?</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14</a:t>
            </a:fld>
            <a:endParaRPr lang="en-US"/>
          </a:p>
        </p:txBody>
      </p:sp>
    </p:spTree>
    <p:extLst>
      <p:ext uri="{BB962C8B-B14F-4D97-AF65-F5344CB8AC3E}">
        <p14:creationId xmlns:p14="http://schemas.microsoft.com/office/powerpoint/2010/main" val="30137301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Postcondition</a:t>
            </a:r>
            <a:r>
              <a:rPr lang="en-US" dirty="0" smtClean="0"/>
              <a:t> </a:t>
            </a:r>
            <a:r>
              <a:rPr lang="en-US" dirty="0"/>
              <a:t>contract</a:t>
            </a:r>
          </a:p>
        </p:txBody>
      </p:sp>
      <p:sp>
        <p:nvSpPr>
          <p:cNvPr id="3" name="Content Placeholder 2"/>
          <p:cNvSpPr>
            <a:spLocks noGrp="1"/>
          </p:cNvSpPr>
          <p:nvPr>
            <p:ph idx="1"/>
          </p:nvPr>
        </p:nvSpPr>
        <p:spPr/>
        <p:txBody>
          <a:bodyPr/>
          <a:lstStyle/>
          <a:p>
            <a:pPr eaLnBrk="1" hangingPunct="1"/>
            <a:r>
              <a:rPr lang="en-US" altLang="en-US" dirty="0" smtClean="0"/>
              <a:t>What is the implementer responsible for?</a:t>
            </a:r>
            <a:endParaRPr lang="en-US" altLang="en-US" dirty="0"/>
          </a:p>
          <a:p>
            <a:pPr lvl="1"/>
            <a:r>
              <a:rPr lang="en-US" dirty="0" smtClean="0"/>
              <a:t>What the code does</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15</a:t>
            </a:fld>
            <a:endParaRPr lang="en-US"/>
          </a:p>
        </p:txBody>
      </p:sp>
    </p:spTree>
    <p:extLst>
      <p:ext uri="{BB962C8B-B14F-4D97-AF65-F5344CB8AC3E}">
        <p14:creationId xmlns:p14="http://schemas.microsoft.com/office/powerpoint/2010/main" val="18693883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Postconditions?</a:t>
            </a:r>
          </a:p>
        </p:txBody>
      </p:sp>
      <p:sp>
        <p:nvSpPr>
          <p:cNvPr id="27651" name="Rectangle 3"/>
          <p:cNvSpPr>
            <a:spLocks noGrp="1" noChangeArrowheads="1"/>
          </p:cNvSpPr>
          <p:nvPr>
            <p:ph idx="1"/>
          </p:nvPr>
        </p:nvSpPr>
        <p:spPr/>
        <p:txBody>
          <a:bodyPr/>
          <a:lstStyle/>
          <a:p>
            <a:pPr eaLnBrk="1" hangingPunct="1"/>
            <a:r>
              <a:rPr lang="en-US" altLang="en-US" dirty="0" smtClean="0"/>
              <a:t>Tells the client what the code does</a:t>
            </a:r>
          </a:p>
          <a:p>
            <a:pPr lvl="1"/>
            <a:r>
              <a:rPr lang="en-US" altLang="en-US" dirty="0" smtClean="0"/>
              <a:t>Return values</a:t>
            </a:r>
          </a:p>
          <a:p>
            <a:pPr lvl="1"/>
            <a:r>
              <a:rPr lang="en-US" altLang="en-US" dirty="0" smtClean="0"/>
              <a:t>Events</a:t>
            </a:r>
          </a:p>
          <a:p>
            <a:pPr lvl="1"/>
            <a:r>
              <a:rPr lang="en-US" altLang="en-US" dirty="0" smtClean="0"/>
              <a:t>State of the object</a:t>
            </a:r>
            <a:endParaRPr lang="en-US" altLang="en-US" dirty="0"/>
          </a:p>
          <a:p>
            <a:pPr eaLnBrk="1" hangingPunct="1"/>
            <a:r>
              <a:rPr lang="en-US" altLang="en-US" dirty="0"/>
              <a:t>Allows us to know information about our variables</a:t>
            </a:r>
          </a:p>
          <a:p>
            <a:pPr lvl="1" eaLnBrk="1" hangingPunct="1"/>
            <a:r>
              <a:rPr lang="en-US" altLang="en-US" dirty="0" smtClean="0"/>
              <a:t>May need for later preconditions</a:t>
            </a:r>
            <a:endParaRPr lang="en-US" altLang="en-US" dirty="0"/>
          </a:p>
        </p:txBody>
      </p:sp>
      <p:sp>
        <p:nvSpPr>
          <p:cNvPr id="3" name="Slide Number Placeholder 2"/>
          <p:cNvSpPr>
            <a:spLocks noGrp="1"/>
          </p:cNvSpPr>
          <p:nvPr>
            <p:ph type="sldNum" sz="quarter" idx="12"/>
          </p:nvPr>
        </p:nvSpPr>
        <p:spPr/>
        <p:txBody>
          <a:bodyPr/>
          <a:lstStyle/>
          <a:p>
            <a:fld id="{0B78AC78-3AC6-45C8-BB81-F17C756199F4}" type="slidenum">
              <a:rPr lang="en-US" smtClean="0"/>
              <a:t>16</a:t>
            </a:fld>
            <a:endParaRPr lang="en-US"/>
          </a:p>
        </p:txBody>
      </p:sp>
    </p:spTree>
    <p:extLst>
      <p:ext uri="{BB962C8B-B14F-4D97-AF65-F5344CB8AC3E}">
        <p14:creationId xmlns:p14="http://schemas.microsoft.com/office/powerpoint/2010/main" val="3671579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Separating Concerns</a:t>
            </a:r>
            <a:endParaRPr lang="en-US" dirty="0"/>
          </a:p>
        </p:txBody>
      </p:sp>
      <p:sp>
        <p:nvSpPr>
          <p:cNvPr id="3" name="Content Placeholder 2"/>
          <p:cNvSpPr>
            <a:spLocks noGrp="1"/>
          </p:cNvSpPr>
          <p:nvPr>
            <p:ph idx="1"/>
          </p:nvPr>
        </p:nvSpPr>
        <p:spPr/>
        <p:txBody>
          <a:bodyPr/>
          <a:lstStyle/>
          <a:p>
            <a:r>
              <a:rPr lang="en-US" dirty="0" smtClean="0"/>
              <a:t>Gives Responsibilities</a:t>
            </a:r>
          </a:p>
          <a:p>
            <a:r>
              <a:rPr lang="en-US" dirty="0" smtClean="0"/>
              <a:t>Tells you what you can assume</a:t>
            </a:r>
          </a:p>
          <a:p>
            <a:r>
              <a:rPr lang="en-US" dirty="0" smtClean="0"/>
              <a:t>Implementer</a:t>
            </a:r>
          </a:p>
          <a:p>
            <a:pPr lvl="1"/>
            <a:r>
              <a:rPr lang="en-US" dirty="0" smtClean="0"/>
              <a:t>Assumes precondition is true</a:t>
            </a:r>
          </a:p>
          <a:p>
            <a:pPr lvl="1"/>
            <a:r>
              <a:rPr lang="en-US" dirty="0" smtClean="0"/>
              <a:t>Responsible for post condition</a:t>
            </a:r>
          </a:p>
          <a:p>
            <a:r>
              <a:rPr lang="en-US" dirty="0" smtClean="0"/>
              <a:t>Client</a:t>
            </a:r>
          </a:p>
          <a:p>
            <a:pPr lvl="1"/>
            <a:r>
              <a:rPr lang="en-US" dirty="0" smtClean="0"/>
              <a:t>Responsible for precondition</a:t>
            </a:r>
          </a:p>
          <a:p>
            <a:pPr lvl="1"/>
            <a:r>
              <a:rPr lang="en-US" dirty="0" smtClean="0"/>
              <a:t>Assumes </a:t>
            </a:r>
            <a:r>
              <a:rPr lang="en-US" dirty="0" err="1" smtClean="0"/>
              <a:t>postcondition</a:t>
            </a:r>
            <a:r>
              <a:rPr lang="en-US" dirty="0" smtClean="0"/>
              <a:t> will be true</a:t>
            </a:r>
          </a:p>
          <a:p>
            <a:pPr lvl="1"/>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17</a:t>
            </a:fld>
            <a:endParaRPr lang="en-US"/>
          </a:p>
        </p:txBody>
      </p:sp>
    </p:spTree>
    <p:extLst>
      <p:ext uri="{BB962C8B-B14F-4D97-AF65-F5344CB8AC3E}">
        <p14:creationId xmlns:p14="http://schemas.microsoft.com/office/powerpoint/2010/main" val="3223970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 little bit</a:t>
            </a:r>
          </a:p>
        </p:txBody>
      </p:sp>
      <p:sp>
        <p:nvSpPr>
          <p:cNvPr id="27651" name="Rectangle 3"/>
          <p:cNvSpPr>
            <a:spLocks noGrp="1" noChangeArrowheads="1"/>
          </p:cNvSpPr>
          <p:nvPr>
            <p:ph idx="1"/>
          </p:nvPr>
        </p:nvSpPr>
        <p:spPr/>
        <p:txBody>
          <a:bodyPr/>
          <a:lstStyle/>
          <a:p>
            <a:pPr eaLnBrk="1" hangingPunct="1"/>
            <a:r>
              <a:rPr lang="en-US" altLang="en-US" dirty="0" smtClean="0"/>
              <a:t>End Users are not clients</a:t>
            </a:r>
          </a:p>
          <a:p>
            <a:pPr eaLnBrk="1" hangingPunct="1"/>
            <a:r>
              <a:rPr lang="en-US" altLang="en-US" dirty="0" smtClean="0"/>
              <a:t>Verification of user input must be done</a:t>
            </a:r>
            <a:endParaRPr lang="en-US" altLang="en-US" dirty="0"/>
          </a:p>
          <a:p>
            <a:r>
              <a:rPr lang="en-US" altLang="en-US" dirty="0" smtClean="0"/>
              <a:t>Contracts </a:t>
            </a:r>
            <a:r>
              <a:rPr lang="en-US" altLang="en-US" dirty="0"/>
              <a:t>pass input validation responsibility up the layers of </a:t>
            </a:r>
            <a:r>
              <a:rPr lang="en-US" altLang="en-US" dirty="0" smtClean="0"/>
              <a:t>code</a:t>
            </a:r>
            <a:endParaRPr lang="en-US" altLang="en-US" dirty="0"/>
          </a:p>
          <a:p>
            <a:pPr marL="0" indent="0" eaLnBrk="1" hangingPunct="1">
              <a:buNone/>
            </a:pPr>
            <a:endParaRPr lang="en-US" altLang="en-US" dirty="0"/>
          </a:p>
        </p:txBody>
      </p:sp>
      <p:sp>
        <p:nvSpPr>
          <p:cNvPr id="3" name="Slide Number Placeholder 2"/>
          <p:cNvSpPr>
            <a:spLocks noGrp="1"/>
          </p:cNvSpPr>
          <p:nvPr>
            <p:ph type="sldNum" sz="quarter" idx="12"/>
          </p:nvPr>
        </p:nvSpPr>
        <p:spPr/>
        <p:txBody>
          <a:bodyPr/>
          <a:lstStyle/>
          <a:p>
            <a:fld id="{0B78AC78-3AC6-45C8-BB81-F17C756199F4}" type="slidenum">
              <a:rPr lang="en-US" smtClean="0"/>
              <a:t>18</a:t>
            </a:fld>
            <a:endParaRPr lang="en-US"/>
          </a:p>
        </p:txBody>
      </p:sp>
    </p:spTree>
    <p:extLst>
      <p:ext uri="{BB962C8B-B14F-4D97-AF65-F5344CB8AC3E}">
        <p14:creationId xmlns:p14="http://schemas.microsoft.com/office/powerpoint/2010/main" val="17341869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effectLst/>
                <a:latin typeface="Arial" charset="0"/>
              </a:rPr>
              <a:t>Role of Contracts</a:t>
            </a:r>
          </a:p>
        </p:txBody>
      </p:sp>
      <p:sp>
        <p:nvSpPr>
          <p:cNvPr id="18434" name="Rectangle 3"/>
          <p:cNvSpPr>
            <a:spLocks noGrp="1" noChangeArrowheads="1"/>
          </p:cNvSpPr>
          <p:nvPr>
            <p:ph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sz="2800" dirty="0">
                <a:effectLst/>
                <a:latin typeface="Arial" charset="0"/>
              </a:rPr>
              <a:t>What does this method call do? How do you know? </a:t>
            </a:r>
            <a:endParaRPr lang="en-US" sz="2000" dirty="0">
              <a:effectLst/>
              <a:latin typeface="Courier New" charset="0"/>
            </a:endParaRPr>
          </a:p>
          <a:p>
            <a:pPr lvl="3" eaLnBrk="1" hangingPunct="1">
              <a:lnSpc>
                <a:spcPct val="90000"/>
              </a:lnSpc>
              <a:buFontTx/>
              <a:buNone/>
            </a:pPr>
            <a:r>
              <a:rPr lang="en-US" sz="2000" b="1" dirty="0">
                <a:solidFill>
                  <a:srgbClr val="0000FF"/>
                </a:solidFill>
                <a:effectLst/>
                <a:latin typeface="Courier New" charset="0"/>
              </a:rPr>
              <a:t>double</a:t>
            </a:r>
            <a:r>
              <a:rPr lang="en-US" sz="2000" dirty="0">
                <a:solidFill>
                  <a:srgbClr val="0000FF"/>
                </a:solidFill>
                <a:effectLst/>
                <a:latin typeface="Courier New" charset="0"/>
              </a:rPr>
              <a:t> a, b; </a:t>
            </a:r>
          </a:p>
          <a:p>
            <a:pPr lvl="3" eaLnBrk="1" hangingPunct="1">
              <a:lnSpc>
                <a:spcPct val="90000"/>
              </a:lnSpc>
              <a:buFontTx/>
              <a:buNone/>
            </a:pPr>
            <a:r>
              <a:rPr lang="en-US" sz="2000" dirty="0">
                <a:solidFill>
                  <a:srgbClr val="0000FF"/>
                </a:solidFill>
                <a:effectLst/>
                <a:latin typeface="Courier New" charset="0"/>
              </a:rPr>
              <a:t>…</a:t>
            </a:r>
          </a:p>
          <a:p>
            <a:pPr lvl="3" eaLnBrk="1" hangingPunct="1">
              <a:lnSpc>
                <a:spcPct val="90000"/>
              </a:lnSpc>
              <a:buFontTx/>
              <a:buNone/>
            </a:pPr>
            <a:r>
              <a:rPr lang="en-US" sz="2000" b="1" dirty="0">
                <a:solidFill>
                  <a:srgbClr val="0000FF"/>
                </a:solidFill>
                <a:effectLst/>
                <a:latin typeface="Courier New" charset="0"/>
              </a:rPr>
              <a:t>double</a:t>
            </a:r>
            <a:r>
              <a:rPr lang="en-US" sz="2000" dirty="0">
                <a:solidFill>
                  <a:srgbClr val="0000FF"/>
                </a:solidFill>
                <a:effectLst/>
                <a:latin typeface="Courier New" charset="0"/>
              </a:rPr>
              <a:t> c = </a:t>
            </a:r>
            <a:r>
              <a:rPr lang="en-US" sz="2000" dirty="0" err="1">
                <a:solidFill>
                  <a:srgbClr val="0000FF"/>
                </a:solidFill>
                <a:effectLst/>
                <a:latin typeface="Courier New" charset="0"/>
              </a:rPr>
              <a:t>sqrt</a:t>
            </a:r>
            <a:r>
              <a:rPr lang="en-US" sz="2000" dirty="0">
                <a:solidFill>
                  <a:srgbClr val="0000FF"/>
                </a:solidFill>
                <a:effectLst/>
                <a:latin typeface="Courier New" charset="0"/>
              </a:rPr>
              <a:t> (a*a + b*b, 0.001);</a:t>
            </a:r>
            <a:endParaRPr lang="en-US" sz="2000" dirty="0">
              <a:solidFill>
                <a:srgbClr val="0000FF"/>
              </a:solidFill>
              <a:effectLst/>
              <a:latin typeface="Arial" charset="0"/>
            </a:endParaRPr>
          </a:p>
        </p:txBody>
      </p:sp>
      <p:sp>
        <p:nvSpPr>
          <p:cNvPr id="5" name="Slide Number Placeholder 4"/>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19</a:t>
            </a:fld>
            <a:endParaRPr lang="en-US">
              <a:solidFill>
                <a:prstClr val="black">
                  <a:tint val="75000"/>
                </a:prstClr>
              </a:solidFill>
            </a:endParaRPr>
          </a:p>
        </p:txBody>
      </p:sp>
    </p:spTree>
    <p:extLst>
      <p:ext uri="{BB962C8B-B14F-4D97-AF65-F5344CB8AC3E}">
        <p14:creationId xmlns:p14="http://schemas.microsoft.com/office/powerpoint/2010/main" val="14275913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by Contract (DBC)</a:t>
            </a:r>
          </a:p>
        </p:txBody>
      </p:sp>
      <p:sp>
        <p:nvSpPr>
          <p:cNvPr id="27651" name="Rectangle 3"/>
          <p:cNvSpPr>
            <a:spLocks noGrp="1" noChangeArrowheads="1"/>
          </p:cNvSpPr>
          <p:nvPr>
            <p:ph idx="1"/>
          </p:nvPr>
        </p:nvSpPr>
        <p:spPr/>
        <p:txBody>
          <a:bodyPr/>
          <a:lstStyle/>
          <a:p>
            <a:pPr marL="114300" indent="0" eaLnBrk="1" hangingPunct="1">
              <a:buNone/>
            </a:pPr>
            <a:endParaRPr lang="en-US" altLang="en-US" dirty="0"/>
          </a:p>
          <a:p>
            <a:pPr eaLnBrk="1" hangingPunct="1"/>
            <a:r>
              <a:rPr lang="en-US" altLang="en-US" dirty="0"/>
              <a:t>Articulated clearly only in the 1980s</a:t>
            </a:r>
          </a:p>
          <a:p>
            <a:pPr eaLnBrk="1" hangingPunct="1"/>
            <a:r>
              <a:rPr lang="en-US" altLang="en-US" dirty="0"/>
              <a:t>Design-by-contract has become the standard policy governing </a:t>
            </a:r>
            <a:r>
              <a:rPr lang="en-US" altLang="en-US" dirty="0">
                <a:solidFill>
                  <a:schemeClr val="accent2"/>
                </a:solidFill>
              </a:rPr>
              <a:t>separation of concerns </a:t>
            </a:r>
            <a:r>
              <a:rPr lang="en-US" altLang="en-US" dirty="0"/>
              <a:t>across modern software engineering</a:t>
            </a:r>
          </a:p>
          <a:p>
            <a:pPr lvl="1"/>
            <a:r>
              <a:rPr lang="en-US" altLang="en-US" dirty="0"/>
              <a:t>Also helps hide information if done well</a:t>
            </a:r>
          </a:p>
          <a:p>
            <a:pPr eaLnBrk="1" hangingPunct="1"/>
            <a:r>
              <a:rPr lang="en-US" altLang="en-US" dirty="0"/>
              <a:t>This is how software components are really used…</a:t>
            </a:r>
          </a:p>
        </p:txBody>
      </p:sp>
      <p:sp>
        <p:nvSpPr>
          <p:cNvPr id="3" name="Slide Number Placeholder 2"/>
          <p:cNvSpPr>
            <a:spLocks noGrp="1"/>
          </p:cNvSpPr>
          <p:nvPr>
            <p:ph type="sldNum" sz="quarter" idx="12"/>
          </p:nvPr>
        </p:nvSpPr>
        <p:spPr/>
        <p:txBody>
          <a:bodyPr/>
          <a:lstStyle/>
          <a:p>
            <a:fld id="{0B78AC78-3AC6-45C8-BB81-F17C756199F4}" type="slidenum">
              <a:rPr lang="en-US" smtClean="0"/>
              <a:t>2</a:t>
            </a:fld>
            <a:endParaRPr lang="en-US"/>
          </a:p>
        </p:txBody>
      </p:sp>
    </p:spTree>
    <p:extLst>
      <p:ext uri="{BB962C8B-B14F-4D97-AF65-F5344CB8AC3E}">
        <p14:creationId xmlns:p14="http://schemas.microsoft.com/office/powerpoint/2010/main" val="11303604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effectLst/>
                <a:latin typeface="Arial" charset="0"/>
              </a:rPr>
              <a:t>Example of a Contract</a:t>
            </a:r>
          </a:p>
        </p:txBody>
      </p:sp>
      <p:sp>
        <p:nvSpPr>
          <p:cNvPr id="19458" name="Rectangle 3"/>
          <p:cNvSpPr>
            <a:spLocks noGrp="1" noChangeArrowheads="1"/>
          </p:cNvSpPr>
          <p:nvPr>
            <p:ph idx="1"/>
          </p:nvPr>
        </p:nvSpPr>
        <p:spPr>
          <a:xfrm>
            <a:off x="457200" y="1219200"/>
            <a:ext cx="8229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buFontTx/>
              <a:buNone/>
            </a:pPr>
            <a:r>
              <a:rPr lang="en-US" sz="2000" dirty="0">
                <a:solidFill>
                  <a:srgbClr val="0000FF"/>
                </a:solidFill>
                <a:effectLst/>
                <a:latin typeface="Courier New" charset="0"/>
              </a:rPr>
              <a:t>/**</a:t>
            </a:r>
          </a:p>
          <a:p>
            <a:pPr eaLnBrk="1" hangingPunct="1">
              <a:spcBef>
                <a:spcPct val="0"/>
              </a:spcBef>
              <a:buFontTx/>
              <a:buNone/>
            </a:pPr>
            <a:r>
              <a:rPr lang="en-US" sz="2000" dirty="0">
                <a:solidFill>
                  <a:srgbClr val="0000FF"/>
                </a:solidFill>
                <a:effectLst/>
                <a:latin typeface="Courier New" charset="0"/>
              </a:rPr>
              <a:t> * ...</a:t>
            </a:r>
          </a:p>
          <a:p>
            <a:pPr eaLnBrk="1" hangingPunct="1">
              <a:spcBef>
                <a:spcPct val="0"/>
              </a:spcBef>
              <a:buFontTx/>
              <a:buNone/>
            </a:pPr>
            <a:r>
              <a:rPr lang="en-US" sz="2000" dirty="0">
                <a:solidFill>
                  <a:srgbClr val="0000FF"/>
                </a:solidFill>
                <a:latin typeface="Courier New" charset="0"/>
              </a:rPr>
              <a:t> * @</a:t>
            </a:r>
            <a:r>
              <a:rPr lang="en-US" sz="2000" dirty="0" err="1">
                <a:solidFill>
                  <a:srgbClr val="0000FF"/>
                </a:solidFill>
                <a:latin typeface="Courier New" charset="0"/>
              </a:rPr>
              <a:t>param</a:t>
            </a:r>
            <a:r>
              <a:rPr lang="en-US" sz="2000" dirty="0">
                <a:solidFill>
                  <a:srgbClr val="0000FF"/>
                </a:solidFill>
                <a:latin typeface="Courier New" charset="0"/>
              </a:rPr>
              <a:t> x number to take the square root of</a:t>
            </a:r>
          </a:p>
          <a:p>
            <a:pPr eaLnBrk="1" hangingPunct="1">
              <a:spcBef>
                <a:spcPct val="0"/>
              </a:spcBef>
              <a:buFontTx/>
              <a:buNone/>
            </a:pPr>
            <a:r>
              <a:rPr lang="en-US" sz="2000" dirty="0">
                <a:solidFill>
                  <a:srgbClr val="0000FF"/>
                </a:solidFill>
                <a:effectLst/>
                <a:latin typeface="Courier New" charset="0"/>
              </a:rPr>
              <a:t> </a:t>
            </a:r>
            <a:r>
              <a:rPr lang="en-US" sz="2000" dirty="0">
                <a:solidFill>
                  <a:srgbClr val="0000FF"/>
                </a:solidFill>
                <a:latin typeface="Courier New" charset="0"/>
              </a:rPr>
              <a:t>* @</a:t>
            </a:r>
            <a:r>
              <a:rPr lang="en-US" sz="2000" dirty="0" err="1">
                <a:solidFill>
                  <a:srgbClr val="0000FF"/>
                </a:solidFill>
                <a:latin typeface="Courier New" charset="0"/>
              </a:rPr>
              <a:t>param</a:t>
            </a:r>
            <a:r>
              <a:rPr lang="en-US" sz="2000" dirty="0">
                <a:solidFill>
                  <a:srgbClr val="0000FF"/>
                </a:solidFill>
                <a:latin typeface="Courier New" charset="0"/>
              </a:rPr>
              <a:t> epsilon allowed relative error</a:t>
            </a:r>
          </a:p>
          <a:p>
            <a:pPr eaLnBrk="1" hangingPunct="1">
              <a:spcBef>
                <a:spcPct val="0"/>
              </a:spcBef>
              <a:buFontTx/>
              <a:buNone/>
            </a:pPr>
            <a:r>
              <a:rPr lang="en-US" sz="2000" dirty="0">
                <a:solidFill>
                  <a:srgbClr val="0000FF"/>
                </a:solidFill>
                <a:effectLst/>
                <a:latin typeface="Courier New" charset="0"/>
              </a:rPr>
              <a:t> * @return the approximate square root of x</a:t>
            </a:r>
          </a:p>
          <a:p>
            <a:pPr eaLnBrk="1" hangingPunct="1">
              <a:spcBef>
                <a:spcPct val="0"/>
              </a:spcBef>
              <a:buFontTx/>
              <a:buNone/>
            </a:pPr>
            <a:r>
              <a:rPr lang="en-US" sz="2000" dirty="0">
                <a:solidFill>
                  <a:srgbClr val="0000FF"/>
                </a:solidFill>
                <a:effectLst/>
                <a:latin typeface="Courier New" charset="0"/>
              </a:rPr>
              <a:t> * @pre</a:t>
            </a:r>
          </a:p>
          <a:p>
            <a:pPr eaLnBrk="1" hangingPunct="1">
              <a:spcBef>
                <a:spcPct val="0"/>
              </a:spcBef>
              <a:buFontTx/>
              <a:buNone/>
            </a:pPr>
            <a:r>
              <a:rPr lang="en-US" sz="2000" dirty="0">
                <a:solidFill>
                  <a:srgbClr val="0000FF"/>
                </a:solidFill>
                <a:latin typeface="Courier New" charset="0"/>
              </a:rPr>
              <a:t> *</a:t>
            </a:r>
            <a:r>
              <a:rPr lang="en-US" sz="2000" dirty="0">
                <a:solidFill>
                  <a:srgbClr val="0000FF"/>
                </a:solidFill>
                <a:effectLst/>
                <a:latin typeface="Courier New" charset="0"/>
              </a:rPr>
              <a:t> </a:t>
            </a:r>
            <a:r>
              <a:rPr lang="en-US" sz="2000" i="1" dirty="0">
                <a:solidFill>
                  <a:srgbClr val="008000"/>
                </a:solidFill>
                <a:effectLst/>
                <a:latin typeface="Courier New" charset="0"/>
              </a:rPr>
              <a:t>x &gt; 0  and  epsilon &gt; 0</a:t>
            </a:r>
            <a:endParaRPr lang="en-US" sz="2000" dirty="0">
              <a:solidFill>
                <a:srgbClr val="0000FF"/>
              </a:solidFill>
              <a:effectLst/>
              <a:latin typeface="Courier New" charset="0"/>
            </a:endParaRPr>
          </a:p>
          <a:p>
            <a:pPr eaLnBrk="1" hangingPunct="1">
              <a:spcBef>
                <a:spcPct val="0"/>
              </a:spcBef>
              <a:buFontTx/>
              <a:buNone/>
            </a:pPr>
            <a:r>
              <a:rPr lang="en-US" sz="2000" dirty="0">
                <a:solidFill>
                  <a:srgbClr val="0000FF"/>
                </a:solidFill>
                <a:effectLst/>
                <a:latin typeface="Courier New" charset="0"/>
              </a:rPr>
              <a:t> * @post</a:t>
            </a:r>
          </a:p>
          <a:p>
            <a:pPr eaLnBrk="1" hangingPunct="1">
              <a:spcBef>
                <a:spcPct val="0"/>
              </a:spcBef>
              <a:buFontTx/>
              <a:buNone/>
            </a:pPr>
            <a:r>
              <a:rPr lang="en-US" sz="2000" dirty="0">
                <a:solidFill>
                  <a:srgbClr val="0000FF"/>
                </a:solidFill>
                <a:effectLst/>
                <a:latin typeface="Courier New" charset="0"/>
              </a:rPr>
              <a:t> * </a:t>
            </a:r>
            <a:r>
              <a:rPr lang="en-US" sz="2000" i="1" dirty="0" err="1">
                <a:solidFill>
                  <a:srgbClr val="008000"/>
                </a:solidFill>
                <a:effectLst/>
                <a:latin typeface="Courier New" charset="0"/>
              </a:rPr>
              <a:t>sqrt</a:t>
            </a:r>
            <a:r>
              <a:rPr lang="en-US" sz="2000" i="1" dirty="0">
                <a:solidFill>
                  <a:srgbClr val="008000"/>
                </a:solidFill>
                <a:effectLst/>
                <a:latin typeface="Courier New" charset="0"/>
              </a:rPr>
              <a:t> &gt;= 0  and</a:t>
            </a:r>
          </a:p>
          <a:p>
            <a:pPr eaLnBrk="1" hangingPunct="1">
              <a:spcBef>
                <a:spcPct val="0"/>
              </a:spcBef>
              <a:buFontTx/>
              <a:buNone/>
            </a:pPr>
            <a:r>
              <a:rPr lang="en-US" sz="2000" dirty="0">
                <a:solidFill>
                  <a:srgbClr val="0000FF"/>
                </a:solidFill>
                <a:effectLst/>
                <a:latin typeface="Courier New" charset="0"/>
              </a:rPr>
              <a:t> * </a:t>
            </a:r>
            <a:r>
              <a:rPr lang="en-US" sz="2000" i="1" dirty="0">
                <a:solidFill>
                  <a:srgbClr val="008000"/>
                </a:solidFill>
                <a:latin typeface="Courier New" charset="0"/>
              </a:rPr>
              <a:t>[</a:t>
            </a:r>
            <a:r>
              <a:rPr lang="en-US" sz="2000" i="1" dirty="0" err="1">
                <a:solidFill>
                  <a:srgbClr val="008000"/>
                </a:solidFill>
                <a:latin typeface="Courier New" charset="0"/>
              </a:rPr>
              <a:t>sqrt</a:t>
            </a:r>
            <a:r>
              <a:rPr lang="en-US" sz="2000" i="1" dirty="0">
                <a:solidFill>
                  <a:srgbClr val="008000"/>
                </a:solidFill>
                <a:latin typeface="Courier New" charset="0"/>
              </a:rPr>
              <a:t> is within relative error epsilon</a:t>
            </a:r>
          </a:p>
          <a:p>
            <a:pPr eaLnBrk="1" hangingPunct="1">
              <a:spcBef>
                <a:spcPct val="0"/>
              </a:spcBef>
              <a:buFontTx/>
              <a:buNone/>
            </a:pPr>
            <a:r>
              <a:rPr lang="en-US" sz="2000" dirty="0">
                <a:solidFill>
                  <a:srgbClr val="0000FF"/>
                </a:solidFill>
                <a:latin typeface="Courier New" charset="0"/>
              </a:rPr>
              <a:t> *  </a:t>
            </a:r>
            <a:r>
              <a:rPr lang="en-US" sz="2000" i="1" dirty="0">
                <a:solidFill>
                  <a:srgbClr val="008000"/>
                </a:solidFill>
                <a:latin typeface="Courier New" charset="0"/>
              </a:rPr>
              <a:t>of the actual square root of x]</a:t>
            </a:r>
            <a:endParaRPr lang="en-US" sz="2000" dirty="0">
              <a:solidFill>
                <a:srgbClr val="0000FF"/>
              </a:solidFill>
              <a:effectLst/>
              <a:latin typeface="Courier New" charset="0"/>
            </a:endParaRPr>
          </a:p>
          <a:p>
            <a:pPr eaLnBrk="1" hangingPunct="1">
              <a:spcBef>
                <a:spcPct val="0"/>
              </a:spcBef>
              <a:buFontTx/>
              <a:buNone/>
            </a:pPr>
            <a:r>
              <a:rPr lang="en-US" sz="2000" dirty="0">
                <a:solidFill>
                  <a:srgbClr val="0000FF"/>
                </a:solidFill>
                <a:effectLst/>
                <a:latin typeface="Courier New" charset="0"/>
              </a:rPr>
              <a:t>  */</a:t>
            </a:r>
          </a:p>
          <a:p>
            <a:pPr eaLnBrk="1" hangingPunct="1">
              <a:spcBef>
                <a:spcPct val="0"/>
              </a:spcBef>
              <a:buFontTx/>
              <a:buNone/>
            </a:pPr>
            <a:r>
              <a:rPr lang="en-US" sz="2000" b="1" dirty="0">
                <a:solidFill>
                  <a:schemeClr val="hlink"/>
                </a:solidFill>
                <a:effectLst/>
                <a:latin typeface="Courier New" charset="0"/>
              </a:rPr>
              <a:t>private</a:t>
            </a:r>
            <a:r>
              <a:rPr lang="en-US" sz="2000" dirty="0">
                <a:solidFill>
                  <a:schemeClr val="hlink"/>
                </a:solidFill>
                <a:effectLst/>
                <a:latin typeface="Courier New" charset="0"/>
              </a:rPr>
              <a:t> </a:t>
            </a:r>
            <a:r>
              <a:rPr lang="en-US" sz="2000" b="1" dirty="0">
                <a:solidFill>
                  <a:schemeClr val="hlink"/>
                </a:solidFill>
                <a:effectLst/>
                <a:latin typeface="Courier New" charset="0"/>
              </a:rPr>
              <a:t>static</a:t>
            </a:r>
            <a:r>
              <a:rPr lang="en-US" sz="2000" dirty="0">
                <a:solidFill>
                  <a:schemeClr val="hlink"/>
                </a:solidFill>
                <a:effectLst/>
                <a:latin typeface="Courier New" charset="0"/>
              </a:rPr>
              <a:t> </a:t>
            </a:r>
            <a:r>
              <a:rPr lang="en-US" sz="2000" b="1" dirty="0">
                <a:solidFill>
                  <a:schemeClr val="hlink"/>
                </a:solidFill>
                <a:effectLst/>
                <a:latin typeface="Courier New" charset="0"/>
              </a:rPr>
              <a:t>double</a:t>
            </a:r>
            <a:r>
              <a:rPr lang="en-US" sz="2000" dirty="0">
                <a:solidFill>
                  <a:schemeClr val="hlink"/>
                </a:solidFill>
                <a:effectLst/>
                <a:latin typeface="Courier New" charset="0"/>
              </a:rPr>
              <a:t> </a:t>
            </a:r>
            <a:r>
              <a:rPr lang="en-US" sz="2000" dirty="0" err="1">
                <a:solidFill>
                  <a:schemeClr val="hlink"/>
                </a:solidFill>
                <a:effectLst/>
                <a:latin typeface="Courier New" charset="0"/>
              </a:rPr>
              <a:t>sqrt</a:t>
            </a:r>
            <a:r>
              <a:rPr lang="en-US" sz="2000" dirty="0">
                <a:solidFill>
                  <a:schemeClr val="hlink"/>
                </a:solidFill>
                <a:effectLst/>
                <a:latin typeface="Courier New" charset="0"/>
              </a:rPr>
              <a:t>(</a:t>
            </a:r>
            <a:r>
              <a:rPr lang="en-US" sz="2000" b="1" dirty="0">
                <a:solidFill>
                  <a:schemeClr val="hlink"/>
                </a:solidFill>
                <a:effectLst/>
                <a:latin typeface="Courier New" charset="0"/>
              </a:rPr>
              <a:t>double</a:t>
            </a:r>
            <a:r>
              <a:rPr lang="en-US" sz="2000" dirty="0">
                <a:solidFill>
                  <a:schemeClr val="hlink"/>
                </a:solidFill>
                <a:effectLst/>
                <a:latin typeface="Courier New" charset="0"/>
              </a:rPr>
              <a:t> x,</a:t>
            </a:r>
          </a:p>
          <a:p>
            <a:pPr eaLnBrk="1" hangingPunct="1">
              <a:spcBef>
                <a:spcPct val="0"/>
              </a:spcBef>
              <a:buFontTx/>
              <a:buNone/>
            </a:pPr>
            <a:r>
              <a:rPr lang="en-US" sz="2000" b="1" dirty="0">
                <a:solidFill>
                  <a:schemeClr val="hlink"/>
                </a:solidFill>
                <a:latin typeface="Courier New" charset="0"/>
              </a:rPr>
              <a:t>    </a:t>
            </a:r>
            <a:r>
              <a:rPr lang="en-US" sz="2000" b="1" dirty="0">
                <a:solidFill>
                  <a:schemeClr val="hlink"/>
                </a:solidFill>
                <a:effectLst/>
                <a:latin typeface="Courier New" charset="0"/>
              </a:rPr>
              <a:t>double</a:t>
            </a:r>
            <a:r>
              <a:rPr lang="en-US" sz="2000" dirty="0">
                <a:solidFill>
                  <a:schemeClr val="hlink"/>
                </a:solidFill>
                <a:effectLst/>
                <a:latin typeface="Courier New" charset="0"/>
              </a:rPr>
              <a:t> epsilon)</a:t>
            </a:r>
            <a:endParaRPr lang="en-US" sz="2000" dirty="0">
              <a:effectLst/>
              <a:latin typeface="Courier New" charset="0"/>
            </a:endParaRPr>
          </a:p>
        </p:txBody>
      </p:sp>
      <p:sp>
        <p:nvSpPr>
          <p:cNvPr id="4" name="Slide Number Placeholder 3"/>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20</a:t>
            </a:fld>
            <a:endParaRPr lang="en-US">
              <a:solidFill>
                <a:prstClr val="black">
                  <a:tint val="75000"/>
                </a:prstClr>
              </a:solidFill>
            </a:endParaRPr>
          </a:p>
        </p:txBody>
      </p:sp>
    </p:spTree>
    <p:extLst>
      <p:ext uri="{BB962C8B-B14F-4D97-AF65-F5344CB8AC3E}">
        <p14:creationId xmlns:p14="http://schemas.microsoft.com/office/powerpoint/2010/main" val="1285752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effectLst/>
                <a:latin typeface="Arial" charset="0"/>
              </a:rPr>
              <a:t>Example of a Contract</a:t>
            </a:r>
          </a:p>
        </p:txBody>
      </p:sp>
      <p:sp>
        <p:nvSpPr>
          <p:cNvPr id="19458" name="Rectangle 3"/>
          <p:cNvSpPr>
            <a:spLocks noGrp="1" noChangeArrowheads="1"/>
          </p:cNvSpPr>
          <p:nvPr>
            <p:ph idx="1"/>
          </p:nvPr>
        </p:nvSpPr>
        <p:spPr>
          <a:xfrm>
            <a:off x="457200" y="1219200"/>
            <a:ext cx="8229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buFontTx/>
              <a:buNone/>
            </a:pPr>
            <a:r>
              <a:rPr lang="en-US" sz="2000" dirty="0">
                <a:solidFill>
                  <a:srgbClr val="0000FF"/>
                </a:solidFill>
                <a:effectLst/>
                <a:latin typeface="Courier New" charset="0"/>
              </a:rPr>
              <a:t>/**</a:t>
            </a:r>
          </a:p>
          <a:p>
            <a:pPr eaLnBrk="1" hangingPunct="1">
              <a:spcBef>
                <a:spcPct val="0"/>
              </a:spcBef>
              <a:buFontTx/>
              <a:buNone/>
            </a:pPr>
            <a:r>
              <a:rPr lang="en-US" sz="2000" dirty="0">
                <a:solidFill>
                  <a:srgbClr val="0000FF"/>
                </a:solidFill>
                <a:effectLst/>
                <a:latin typeface="Courier New" charset="0"/>
              </a:rPr>
              <a:t> * ...</a:t>
            </a:r>
          </a:p>
          <a:p>
            <a:pPr eaLnBrk="1" hangingPunct="1">
              <a:spcBef>
                <a:spcPct val="0"/>
              </a:spcBef>
              <a:buFontTx/>
              <a:buNone/>
            </a:pPr>
            <a:r>
              <a:rPr lang="en-US" sz="2000" dirty="0">
                <a:solidFill>
                  <a:srgbClr val="0000FF"/>
                </a:solidFill>
                <a:latin typeface="Courier New" charset="0"/>
              </a:rPr>
              <a:t> * @</a:t>
            </a:r>
            <a:r>
              <a:rPr lang="en-US" sz="2000" dirty="0" err="1">
                <a:solidFill>
                  <a:srgbClr val="0000FF"/>
                </a:solidFill>
                <a:latin typeface="Courier New" charset="0"/>
              </a:rPr>
              <a:t>param</a:t>
            </a:r>
            <a:r>
              <a:rPr lang="en-US" sz="2000" dirty="0">
                <a:solidFill>
                  <a:srgbClr val="0000FF"/>
                </a:solidFill>
                <a:latin typeface="Courier New" charset="0"/>
              </a:rPr>
              <a:t> x number to take the square root of</a:t>
            </a:r>
          </a:p>
          <a:p>
            <a:pPr eaLnBrk="1" hangingPunct="1">
              <a:spcBef>
                <a:spcPct val="0"/>
              </a:spcBef>
              <a:buFontTx/>
              <a:buNone/>
            </a:pPr>
            <a:r>
              <a:rPr lang="en-US" sz="2000" dirty="0">
                <a:solidFill>
                  <a:srgbClr val="0000FF"/>
                </a:solidFill>
                <a:effectLst/>
                <a:latin typeface="Courier New" charset="0"/>
              </a:rPr>
              <a:t> </a:t>
            </a:r>
            <a:r>
              <a:rPr lang="en-US" sz="2000" dirty="0">
                <a:solidFill>
                  <a:srgbClr val="0000FF"/>
                </a:solidFill>
                <a:latin typeface="Courier New" charset="0"/>
              </a:rPr>
              <a:t>* @</a:t>
            </a:r>
            <a:r>
              <a:rPr lang="en-US" sz="2000" dirty="0" err="1">
                <a:solidFill>
                  <a:srgbClr val="0000FF"/>
                </a:solidFill>
                <a:latin typeface="Courier New" charset="0"/>
              </a:rPr>
              <a:t>param</a:t>
            </a:r>
            <a:r>
              <a:rPr lang="en-US" sz="2000" dirty="0">
                <a:solidFill>
                  <a:srgbClr val="0000FF"/>
                </a:solidFill>
                <a:latin typeface="Courier New" charset="0"/>
              </a:rPr>
              <a:t> epsilon allowed relative error</a:t>
            </a:r>
          </a:p>
          <a:p>
            <a:pPr eaLnBrk="1" hangingPunct="1">
              <a:spcBef>
                <a:spcPct val="0"/>
              </a:spcBef>
              <a:buFontTx/>
              <a:buNone/>
            </a:pPr>
            <a:r>
              <a:rPr lang="en-US" sz="2000" dirty="0">
                <a:solidFill>
                  <a:srgbClr val="0000FF"/>
                </a:solidFill>
                <a:effectLst/>
                <a:latin typeface="Courier New" charset="0"/>
              </a:rPr>
              <a:t> * @return the approximate square root of x</a:t>
            </a:r>
          </a:p>
          <a:p>
            <a:pPr eaLnBrk="1" hangingPunct="1">
              <a:spcBef>
                <a:spcPct val="0"/>
              </a:spcBef>
              <a:buFontTx/>
              <a:buNone/>
            </a:pPr>
            <a:r>
              <a:rPr lang="en-US" sz="2000" dirty="0">
                <a:solidFill>
                  <a:srgbClr val="0000FF"/>
                </a:solidFill>
                <a:effectLst/>
                <a:latin typeface="Courier New" charset="0"/>
              </a:rPr>
              <a:t> * @pre</a:t>
            </a:r>
          </a:p>
          <a:p>
            <a:pPr eaLnBrk="1" hangingPunct="1">
              <a:spcBef>
                <a:spcPct val="0"/>
              </a:spcBef>
              <a:buFontTx/>
              <a:buNone/>
            </a:pPr>
            <a:r>
              <a:rPr lang="en-US" sz="2000" dirty="0">
                <a:solidFill>
                  <a:srgbClr val="0000FF"/>
                </a:solidFill>
                <a:latin typeface="Courier New" charset="0"/>
              </a:rPr>
              <a:t> *</a:t>
            </a:r>
            <a:r>
              <a:rPr lang="en-US" sz="2000" dirty="0">
                <a:solidFill>
                  <a:srgbClr val="0000FF"/>
                </a:solidFill>
                <a:effectLst/>
                <a:latin typeface="Courier New" charset="0"/>
              </a:rPr>
              <a:t> </a:t>
            </a:r>
            <a:r>
              <a:rPr lang="en-US" sz="2000" i="1" dirty="0">
                <a:solidFill>
                  <a:srgbClr val="008000"/>
                </a:solidFill>
                <a:effectLst/>
                <a:latin typeface="Courier New" charset="0"/>
              </a:rPr>
              <a:t>x &gt; 0  and  epsilon &gt; 0</a:t>
            </a:r>
            <a:endParaRPr lang="en-US" sz="2000" dirty="0">
              <a:solidFill>
                <a:srgbClr val="0000FF"/>
              </a:solidFill>
              <a:effectLst/>
              <a:latin typeface="Courier New" charset="0"/>
            </a:endParaRPr>
          </a:p>
          <a:p>
            <a:pPr eaLnBrk="1" hangingPunct="1">
              <a:spcBef>
                <a:spcPct val="0"/>
              </a:spcBef>
              <a:buFontTx/>
              <a:buNone/>
            </a:pPr>
            <a:r>
              <a:rPr lang="en-US" sz="2000" dirty="0">
                <a:solidFill>
                  <a:srgbClr val="0000FF"/>
                </a:solidFill>
                <a:effectLst/>
                <a:latin typeface="Courier New" charset="0"/>
              </a:rPr>
              <a:t> * @post</a:t>
            </a:r>
          </a:p>
          <a:p>
            <a:pPr eaLnBrk="1" hangingPunct="1">
              <a:spcBef>
                <a:spcPct val="0"/>
              </a:spcBef>
              <a:buFontTx/>
              <a:buNone/>
            </a:pPr>
            <a:r>
              <a:rPr lang="en-US" sz="2000" dirty="0">
                <a:solidFill>
                  <a:srgbClr val="0000FF"/>
                </a:solidFill>
                <a:effectLst/>
                <a:latin typeface="Courier New" charset="0"/>
              </a:rPr>
              <a:t> * </a:t>
            </a:r>
            <a:r>
              <a:rPr lang="en-US" sz="2000" i="1" dirty="0" err="1">
                <a:solidFill>
                  <a:srgbClr val="008000"/>
                </a:solidFill>
                <a:effectLst/>
                <a:latin typeface="Courier New" charset="0"/>
              </a:rPr>
              <a:t>sqrt</a:t>
            </a:r>
            <a:r>
              <a:rPr lang="en-US" sz="2000" i="1" dirty="0">
                <a:solidFill>
                  <a:srgbClr val="008000"/>
                </a:solidFill>
                <a:effectLst/>
                <a:latin typeface="Courier New" charset="0"/>
              </a:rPr>
              <a:t> &gt;= 0  and</a:t>
            </a:r>
          </a:p>
          <a:p>
            <a:pPr eaLnBrk="1" hangingPunct="1">
              <a:spcBef>
                <a:spcPct val="0"/>
              </a:spcBef>
              <a:buFontTx/>
              <a:buNone/>
            </a:pPr>
            <a:r>
              <a:rPr lang="en-US" sz="2000" dirty="0">
                <a:solidFill>
                  <a:srgbClr val="0000FF"/>
                </a:solidFill>
                <a:effectLst/>
                <a:latin typeface="Courier New" charset="0"/>
              </a:rPr>
              <a:t> * </a:t>
            </a:r>
            <a:r>
              <a:rPr lang="en-US" sz="2000" i="1" dirty="0">
                <a:solidFill>
                  <a:srgbClr val="008000"/>
                </a:solidFill>
                <a:latin typeface="Courier New" charset="0"/>
              </a:rPr>
              <a:t>[</a:t>
            </a:r>
            <a:r>
              <a:rPr lang="en-US" sz="2000" i="1" dirty="0" err="1">
                <a:solidFill>
                  <a:srgbClr val="008000"/>
                </a:solidFill>
                <a:latin typeface="Courier New" charset="0"/>
              </a:rPr>
              <a:t>sqrt</a:t>
            </a:r>
            <a:r>
              <a:rPr lang="en-US" sz="2000" i="1" dirty="0">
                <a:solidFill>
                  <a:srgbClr val="008000"/>
                </a:solidFill>
                <a:latin typeface="Courier New" charset="0"/>
              </a:rPr>
              <a:t> is within relative error epsilon</a:t>
            </a:r>
          </a:p>
          <a:p>
            <a:pPr eaLnBrk="1" hangingPunct="1">
              <a:spcBef>
                <a:spcPct val="0"/>
              </a:spcBef>
              <a:buFontTx/>
              <a:buNone/>
            </a:pPr>
            <a:r>
              <a:rPr lang="en-US" sz="2000" dirty="0">
                <a:solidFill>
                  <a:srgbClr val="0000FF"/>
                </a:solidFill>
                <a:latin typeface="Courier New" charset="0"/>
              </a:rPr>
              <a:t> *  </a:t>
            </a:r>
            <a:r>
              <a:rPr lang="en-US" sz="2000" i="1" dirty="0">
                <a:solidFill>
                  <a:srgbClr val="008000"/>
                </a:solidFill>
                <a:latin typeface="Courier New" charset="0"/>
              </a:rPr>
              <a:t>of the actual square root of x]</a:t>
            </a:r>
            <a:endParaRPr lang="en-US" sz="2000" dirty="0">
              <a:solidFill>
                <a:srgbClr val="0000FF"/>
              </a:solidFill>
              <a:effectLst/>
              <a:latin typeface="Courier New" charset="0"/>
            </a:endParaRPr>
          </a:p>
          <a:p>
            <a:pPr eaLnBrk="1" hangingPunct="1">
              <a:spcBef>
                <a:spcPct val="0"/>
              </a:spcBef>
              <a:buFontTx/>
              <a:buNone/>
            </a:pPr>
            <a:r>
              <a:rPr lang="en-US" sz="2000" dirty="0">
                <a:solidFill>
                  <a:srgbClr val="0000FF"/>
                </a:solidFill>
                <a:effectLst/>
                <a:latin typeface="Courier New" charset="0"/>
              </a:rPr>
              <a:t>  */</a:t>
            </a:r>
          </a:p>
          <a:p>
            <a:pPr eaLnBrk="1" hangingPunct="1">
              <a:spcBef>
                <a:spcPct val="0"/>
              </a:spcBef>
              <a:buFontTx/>
              <a:buNone/>
            </a:pPr>
            <a:r>
              <a:rPr lang="en-US" sz="2000" b="1" dirty="0">
                <a:solidFill>
                  <a:schemeClr val="hlink"/>
                </a:solidFill>
                <a:effectLst/>
                <a:latin typeface="Courier New" charset="0"/>
              </a:rPr>
              <a:t>private</a:t>
            </a:r>
            <a:r>
              <a:rPr lang="en-US" sz="2000" dirty="0">
                <a:solidFill>
                  <a:schemeClr val="hlink"/>
                </a:solidFill>
                <a:effectLst/>
                <a:latin typeface="Courier New" charset="0"/>
              </a:rPr>
              <a:t> </a:t>
            </a:r>
            <a:r>
              <a:rPr lang="en-US" sz="2000" b="1" dirty="0">
                <a:solidFill>
                  <a:schemeClr val="hlink"/>
                </a:solidFill>
                <a:effectLst/>
                <a:latin typeface="Courier New" charset="0"/>
              </a:rPr>
              <a:t>static</a:t>
            </a:r>
            <a:r>
              <a:rPr lang="en-US" sz="2000" dirty="0">
                <a:solidFill>
                  <a:schemeClr val="hlink"/>
                </a:solidFill>
                <a:effectLst/>
                <a:latin typeface="Courier New" charset="0"/>
              </a:rPr>
              <a:t> </a:t>
            </a:r>
            <a:r>
              <a:rPr lang="en-US" sz="2000" b="1" dirty="0">
                <a:solidFill>
                  <a:schemeClr val="hlink"/>
                </a:solidFill>
                <a:effectLst/>
                <a:latin typeface="Courier New" charset="0"/>
              </a:rPr>
              <a:t>double</a:t>
            </a:r>
            <a:r>
              <a:rPr lang="en-US" sz="2000" dirty="0">
                <a:solidFill>
                  <a:schemeClr val="hlink"/>
                </a:solidFill>
                <a:effectLst/>
                <a:latin typeface="Courier New" charset="0"/>
              </a:rPr>
              <a:t> </a:t>
            </a:r>
            <a:r>
              <a:rPr lang="en-US" sz="2000" dirty="0" err="1">
                <a:solidFill>
                  <a:schemeClr val="hlink"/>
                </a:solidFill>
                <a:effectLst/>
                <a:latin typeface="Courier New" charset="0"/>
              </a:rPr>
              <a:t>sqrt</a:t>
            </a:r>
            <a:r>
              <a:rPr lang="en-US" sz="2000" dirty="0">
                <a:solidFill>
                  <a:schemeClr val="hlink"/>
                </a:solidFill>
                <a:effectLst/>
                <a:latin typeface="Courier New" charset="0"/>
              </a:rPr>
              <a:t>(</a:t>
            </a:r>
            <a:r>
              <a:rPr lang="en-US" sz="2000" b="1" dirty="0">
                <a:solidFill>
                  <a:schemeClr val="hlink"/>
                </a:solidFill>
                <a:effectLst/>
                <a:latin typeface="Courier New" charset="0"/>
              </a:rPr>
              <a:t>double</a:t>
            </a:r>
            <a:r>
              <a:rPr lang="en-US" sz="2000" dirty="0">
                <a:solidFill>
                  <a:schemeClr val="hlink"/>
                </a:solidFill>
                <a:effectLst/>
                <a:latin typeface="Courier New" charset="0"/>
              </a:rPr>
              <a:t> x,</a:t>
            </a:r>
          </a:p>
          <a:p>
            <a:pPr eaLnBrk="1" hangingPunct="1">
              <a:spcBef>
                <a:spcPct val="0"/>
              </a:spcBef>
              <a:buFontTx/>
              <a:buNone/>
            </a:pPr>
            <a:r>
              <a:rPr lang="en-US" sz="2000" b="1" dirty="0">
                <a:solidFill>
                  <a:schemeClr val="hlink"/>
                </a:solidFill>
                <a:latin typeface="Courier New" charset="0"/>
              </a:rPr>
              <a:t>    </a:t>
            </a:r>
            <a:r>
              <a:rPr lang="en-US" sz="2000" b="1" dirty="0">
                <a:solidFill>
                  <a:schemeClr val="hlink"/>
                </a:solidFill>
                <a:effectLst/>
                <a:latin typeface="Courier New" charset="0"/>
              </a:rPr>
              <a:t>double</a:t>
            </a:r>
            <a:r>
              <a:rPr lang="en-US" sz="2000" dirty="0">
                <a:solidFill>
                  <a:schemeClr val="hlink"/>
                </a:solidFill>
                <a:effectLst/>
                <a:latin typeface="Courier New" charset="0"/>
              </a:rPr>
              <a:t> epsilon)</a:t>
            </a:r>
            <a:endParaRPr lang="en-US" sz="2000" dirty="0">
              <a:effectLst/>
              <a:latin typeface="Courier New" charset="0"/>
            </a:endParaRPr>
          </a:p>
        </p:txBody>
      </p:sp>
      <p:sp>
        <p:nvSpPr>
          <p:cNvPr id="4" name="Slide Number Placeholder 3"/>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21</a:t>
            </a:fld>
            <a:endParaRPr lang="en-US">
              <a:solidFill>
                <a:prstClr val="black">
                  <a:tint val="75000"/>
                </a:prstClr>
              </a:solidFill>
            </a:endParaRPr>
          </a:p>
        </p:txBody>
      </p:sp>
      <p:sp>
        <p:nvSpPr>
          <p:cNvPr id="8" name="Rounded Rectangular Callout 7"/>
          <p:cNvSpPr/>
          <p:nvPr/>
        </p:nvSpPr>
        <p:spPr>
          <a:xfrm>
            <a:off x="4419600" y="1295400"/>
            <a:ext cx="4191000" cy="2819400"/>
          </a:xfrm>
          <a:prstGeom prst="wedgeRoundRectCallout">
            <a:avLst>
              <a:gd name="adj1" fmla="val -129966"/>
              <a:gd name="adj2" fmla="val -44684"/>
              <a:gd name="adj3" fmla="val 16667"/>
            </a:avLst>
          </a:prstGeom>
          <a:solidFill>
            <a:schemeClr val="accent3">
              <a:lumMod val="20000"/>
              <a:lumOff val="80000"/>
            </a:schemeClr>
          </a:solidFill>
          <a:ln w="38100" cmpd="sng">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2400" dirty="0">
                <a:solidFill>
                  <a:prstClr val="black"/>
                </a:solidFill>
                <a:latin typeface="Arial"/>
                <a:cs typeface="Arial"/>
              </a:rPr>
              <a:t>A Java comment that starts with the symbols</a:t>
            </a:r>
          </a:p>
          <a:p>
            <a:pPr algn="ctr" eaLnBrk="1" hangingPunct="1">
              <a:defRPr/>
            </a:pPr>
            <a:r>
              <a:rPr lang="en-US" sz="2400" dirty="0">
                <a:solidFill>
                  <a:srgbClr val="0000FF"/>
                </a:solidFill>
                <a:latin typeface="Courier New"/>
                <a:cs typeface="Courier New"/>
              </a:rPr>
              <a:t>/**</a:t>
            </a:r>
          </a:p>
          <a:p>
            <a:pPr algn="ctr" eaLnBrk="1" hangingPunct="1">
              <a:defRPr/>
            </a:pPr>
            <a:r>
              <a:rPr lang="en-US" sz="2400" dirty="0">
                <a:solidFill>
                  <a:prstClr val="black"/>
                </a:solidFill>
                <a:latin typeface="Arial"/>
                <a:cs typeface="Arial"/>
              </a:rPr>
              <a:t>is called a </a:t>
            </a:r>
            <a:r>
              <a:rPr lang="en-US" sz="2400" b="1" i="1" dirty="0">
                <a:solidFill>
                  <a:srgbClr val="FF0000"/>
                </a:solidFill>
                <a:latin typeface="Arial"/>
                <a:cs typeface="Arial"/>
              </a:rPr>
              <a:t>Javadoc comment</a:t>
            </a:r>
            <a:r>
              <a:rPr lang="en-US" sz="2400" dirty="0">
                <a:solidFill>
                  <a:prstClr val="black"/>
                </a:solidFill>
                <a:latin typeface="Arial"/>
                <a:cs typeface="Arial"/>
              </a:rPr>
              <a:t>; it goes before the method header.</a:t>
            </a:r>
          </a:p>
        </p:txBody>
      </p:sp>
    </p:spTree>
    <p:extLst>
      <p:ext uri="{BB962C8B-B14F-4D97-AF65-F5344CB8AC3E}">
        <p14:creationId xmlns:p14="http://schemas.microsoft.com/office/powerpoint/2010/main" val="467094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Javadoc</a:t>
            </a:r>
            <a:endParaRPr lang="en-US" dirty="0"/>
          </a:p>
        </p:txBody>
      </p:sp>
      <p:sp>
        <p:nvSpPr>
          <p:cNvPr id="3" name="Content Placeholder 2"/>
          <p:cNvSpPr>
            <a:spLocks noGrp="1"/>
          </p:cNvSpPr>
          <p:nvPr>
            <p:ph idx="1"/>
          </p:nvPr>
        </p:nvSpPr>
        <p:spPr/>
        <p:txBody>
          <a:bodyPr/>
          <a:lstStyle/>
          <a:p>
            <a:r>
              <a:rPr lang="en-US" dirty="0"/>
              <a:t>The standard documentation technique for Java is called </a:t>
            </a:r>
            <a:r>
              <a:rPr lang="en-US" b="1" i="1" dirty="0" err="1">
                <a:solidFill>
                  <a:srgbClr val="FF0000"/>
                </a:solidFill>
              </a:rPr>
              <a:t>Javadoc</a:t>
            </a:r>
            <a:endParaRPr lang="en-US" b="1" i="1" dirty="0">
              <a:solidFill>
                <a:srgbClr val="FF0000"/>
              </a:solidFill>
            </a:endParaRPr>
          </a:p>
          <a:p>
            <a:r>
              <a:rPr lang="en-US" dirty="0"/>
              <a:t>You place special </a:t>
            </a:r>
            <a:r>
              <a:rPr lang="en-US" b="1" i="1" dirty="0" err="1">
                <a:solidFill>
                  <a:srgbClr val="FF0000"/>
                </a:solidFill>
              </a:rPr>
              <a:t>Javadoc</a:t>
            </a:r>
            <a:r>
              <a:rPr lang="en-US" b="1" i="1" dirty="0">
                <a:solidFill>
                  <a:srgbClr val="FF0000"/>
                </a:solidFill>
              </a:rPr>
              <a:t> comments </a:t>
            </a:r>
            <a:r>
              <a:rPr lang="en-US" dirty="0"/>
              <a:t>enclosed in </a:t>
            </a:r>
            <a:r>
              <a:rPr lang="en-US" dirty="0">
                <a:solidFill>
                  <a:srgbClr val="0000FF"/>
                </a:solidFill>
                <a:latin typeface="Courier New"/>
                <a:cs typeface="Courier New"/>
              </a:rPr>
              <a:t>/** … */ </a:t>
            </a:r>
            <a:r>
              <a:rPr lang="en-US" dirty="0"/>
              <a:t>in your code, and the </a:t>
            </a:r>
            <a:r>
              <a:rPr lang="en-US" b="1" i="1" dirty="0" err="1">
                <a:solidFill>
                  <a:srgbClr val="FF0000"/>
                </a:solidFill>
              </a:rPr>
              <a:t>javadoc</a:t>
            </a:r>
            <a:r>
              <a:rPr lang="en-US" b="1" i="1" dirty="0">
                <a:solidFill>
                  <a:srgbClr val="FF0000"/>
                </a:solidFill>
              </a:rPr>
              <a:t> tool </a:t>
            </a:r>
            <a:r>
              <a:rPr lang="en-US" dirty="0"/>
              <a:t>generates nicely formatted web-based documentation from them</a:t>
            </a:r>
          </a:p>
        </p:txBody>
      </p:sp>
      <p:sp>
        <p:nvSpPr>
          <p:cNvPr id="6" name="Slide Number Placeholder 5"/>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22</a:t>
            </a:fld>
            <a:endParaRPr lang="en-US">
              <a:solidFill>
                <a:prstClr val="black">
                  <a:tint val="75000"/>
                </a:prstClr>
              </a:solidFill>
            </a:endParaRPr>
          </a:p>
        </p:txBody>
      </p:sp>
    </p:spTree>
    <p:extLst>
      <p:ext uri="{BB962C8B-B14F-4D97-AF65-F5344CB8AC3E}">
        <p14:creationId xmlns:p14="http://schemas.microsoft.com/office/powerpoint/2010/main" val="23630478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APIs</a:t>
            </a:r>
          </a:p>
        </p:txBody>
      </p:sp>
      <p:sp>
        <p:nvSpPr>
          <p:cNvPr id="3" name="Content Placeholder 2"/>
          <p:cNvSpPr>
            <a:spLocks noGrp="1"/>
          </p:cNvSpPr>
          <p:nvPr>
            <p:ph idx="1"/>
          </p:nvPr>
        </p:nvSpPr>
        <p:spPr/>
        <p:txBody>
          <a:bodyPr/>
          <a:lstStyle/>
          <a:p>
            <a:r>
              <a:rPr lang="en-US" dirty="0"/>
              <a:t>The resulting documentation is known as the </a:t>
            </a:r>
            <a:r>
              <a:rPr lang="en-US" b="1" i="1" dirty="0">
                <a:solidFill>
                  <a:srgbClr val="FF0000"/>
                </a:solidFill>
              </a:rPr>
              <a:t>API (application programming interface)</a:t>
            </a:r>
            <a:r>
              <a:rPr lang="en-US" dirty="0"/>
              <a:t> for the Java code to which the </a:t>
            </a:r>
            <a:r>
              <a:rPr lang="en-US" dirty="0" err="1"/>
              <a:t>Javadoc</a:t>
            </a:r>
            <a:r>
              <a:rPr lang="en-US" dirty="0"/>
              <a:t> tags are attached</a:t>
            </a:r>
          </a:p>
          <a:p>
            <a:pPr marL="0" indent="0">
              <a:buNone/>
            </a:pPr>
            <a:endParaRPr lang="en-US" dirty="0"/>
          </a:p>
        </p:txBody>
      </p:sp>
      <p:sp>
        <p:nvSpPr>
          <p:cNvPr id="6" name="Slide Number Placeholder 5"/>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23</a:t>
            </a:fld>
            <a:endParaRPr lang="en-US" dirty="0">
              <a:solidFill>
                <a:prstClr val="black">
                  <a:tint val="75000"/>
                </a:prstClr>
              </a:solidFill>
            </a:endParaRPr>
          </a:p>
        </p:txBody>
      </p:sp>
    </p:spTree>
    <p:extLst>
      <p:ext uri="{BB962C8B-B14F-4D97-AF65-F5344CB8AC3E}">
        <p14:creationId xmlns:p14="http://schemas.microsoft.com/office/powerpoint/2010/main" val="38056960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APIs</a:t>
            </a:r>
          </a:p>
        </p:txBody>
      </p:sp>
      <p:sp>
        <p:nvSpPr>
          <p:cNvPr id="3" name="Content Placeholder 2"/>
          <p:cNvSpPr>
            <a:spLocks noGrp="1"/>
          </p:cNvSpPr>
          <p:nvPr>
            <p:ph idx="1"/>
          </p:nvPr>
        </p:nvSpPr>
        <p:spPr/>
        <p:txBody>
          <a:bodyPr/>
          <a:lstStyle/>
          <a:p>
            <a:r>
              <a:rPr lang="en-US" dirty="0"/>
              <a:t>The resulting documentation is known as the </a:t>
            </a:r>
            <a:r>
              <a:rPr lang="en-US" b="1" i="1" dirty="0">
                <a:solidFill>
                  <a:srgbClr val="FF0000"/>
                </a:solidFill>
              </a:rPr>
              <a:t>API (application programming interface)</a:t>
            </a:r>
            <a:r>
              <a:rPr lang="en-US" dirty="0"/>
              <a:t> for the Java code to which the </a:t>
            </a:r>
            <a:r>
              <a:rPr lang="en-US" dirty="0" err="1"/>
              <a:t>Javadoc</a:t>
            </a:r>
            <a:r>
              <a:rPr lang="en-US" dirty="0"/>
              <a:t> tags are attached</a:t>
            </a:r>
          </a:p>
          <a:p>
            <a:pPr marL="0" indent="0">
              <a:buNone/>
            </a:pPr>
            <a:endParaRPr lang="en-US" dirty="0"/>
          </a:p>
        </p:txBody>
      </p:sp>
      <p:sp>
        <p:nvSpPr>
          <p:cNvPr id="6" name="Slide Number Placeholder 5"/>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24</a:t>
            </a:fld>
            <a:endParaRPr lang="en-US">
              <a:solidFill>
                <a:prstClr val="black">
                  <a:tint val="75000"/>
                </a:prstClr>
              </a:solidFill>
            </a:endParaRPr>
          </a:p>
        </p:txBody>
      </p:sp>
      <p:sp>
        <p:nvSpPr>
          <p:cNvPr id="7" name="Rounded Rectangular Callout 6"/>
          <p:cNvSpPr/>
          <p:nvPr/>
        </p:nvSpPr>
        <p:spPr>
          <a:xfrm>
            <a:off x="3505200" y="3581400"/>
            <a:ext cx="5105400" cy="2590800"/>
          </a:xfrm>
          <a:prstGeom prst="wedgeRoundRectCallout">
            <a:avLst>
              <a:gd name="adj1" fmla="val -86242"/>
              <a:gd name="adj2" fmla="val -68379"/>
              <a:gd name="adj3" fmla="val 16667"/>
            </a:avLst>
          </a:prstGeom>
          <a:solidFill>
            <a:schemeClr val="accent3">
              <a:lumMod val="20000"/>
              <a:lumOff val="80000"/>
            </a:schemeClr>
          </a:solidFill>
          <a:ln w="38100" cmpd="sng">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2400" dirty="0">
                <a:solidFill>
                  <a:prstClr val="black"/>
                </a:solidFill>
                <a:latin typeface="Arial"/>
                <a:cs typeface="Arial"/>
              </a:rPr>
              <a:t>The word </a:t>
            </a:r>
            <a:r>
              <a:rPr lang="en-US" sz="2400" b="1" i="1" dirty="0">
                <a:solidFill>
                  <a:srgbClr val="FF0000"/>
                </a:solidFill>
                <a:latin typeface="Arial"/>
                <a:cs typeface="Arial"/>
              </a:rPr>
              <a:t>interface</a:t>
            </a:r>
            <a:r>
              <a:rPr lang="en-US" sz="2400" dirty="0">
                <a:solidFill>
                  <a:srgbClr val="FF0000"/>
                </a:solidFill>
                <a:latin typeface="Arial"/>
                <a:cs typeface="Arial"/>
              </a:rPr>
              <a:t> </a:t>
            </a:r>
            <a:r>
              <a:rPr lang="en-US" sz="2400" dirty="0">
                <a:solidFill>
                  <a:prstClr val="black"/>
                </a:solidFill>
                <a:latin typeface="Arial"/>
                <a:cs typeface="Arial"/>
              </a:rPr>
              <a:t>has two related but distinct meanings:</a:t>
            </a:r>
          </a:p>
          <a:p>
            <a:pPr marL="342900" indent="-342900" eaLnBrk="1" hangingPunct="1">
              <a:buFont typeface="Arial"/>
              <a:buChar char="•"/>
              <a:defRPr/>
            </a:pPr>
            <a:r>
              <a:rPr lang="en-US" sz="2400" dirty="0">
                <a:solidFill>
                  <a:prstClr val="black"/>
                </a:solidFill>
                <a:latin typeface="Arial"/>
                <a:cs typeface="Arial"/>
              </a:rPr>
              <a:t>a unit of Java code that contains </a:t>
            </a:r>
            <a:r>
              <a:rPr lang="en-US" sz="2400" dirty="0" err="1">
                <a:solidFill>
                  <a:prstClr val="black"/>
                </a:solidFill>
                <a:latin typeface="Arial"/>
                <a:cs typeface="Arial"/>
              </a:rPr>
              <a:t>Javadoc</a:t>
            </a:r>
            <a:r>
              <a:rPr lang="en-US" sz="2400" dirty="0">
                <a:solidFill>
                  <a:prstClr val="black"/>
                </a:solidFill>
                <a:latin typeface="Arial"/>
                <a:cs typeface="Arial"/>
              </a:rPr>
              <a:t> comments used to produce documentation</a:t>
            </a:r>
          </a:p>
          <a:p>
            <a:pPr marL="342900" indent="-342900" eaLnBrk="1" hangingPunct="1">
              <a:buFont typeface="Arial"/>
              <a:buChar char="•"/>
              <a:defRPr/>
            </a:pPr>
            <a:r>
              <a:rPr lang="en-US" sz="2400" dirty="0">
                <a:solidFill>
                  <a:prstClr val="black"/>
                </a:solidFill>
                <a:latin typeface="Arial"/>
                <a:cs typeface="Arial"/>
              </a:rPr>
              <a:t>the resulting documentation</a:t>
            </a:r>
          </a:p>
        </p:txBody>
      </p:sp>
    </p:spTree>
    <p:extLst>
      <p:ext uri="{BB962C8B-B14F-4D97-AF65-F5344CB8AC3E}">
        <p14:creationId xmlns:p14="http://schemas.microsoft.com/office/powerpoint/2010/main" val="6304203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effectLst/>
                <a:latin typeface="Arial" charset="0"/>
              </a:rPr>
              <a:t>Example of a Contract</a:t>
            </a:r>
          </a:p>
        </p:txBody>
      </p:sp>
      <p:sp>
        <p:nvSpPr>
          <p:cNvPr id="19458" name="Rectangle 3"/>
          <p:cNvSpPr>
            <a:spLocks noGrp="1" noChangeArrowheads="1"/>
          </p:cNvSpPr>
          <p:nvPr>
            <p:ph idx="1"/>
          </p:nvPr>
        </p:nvSpPr>
        <p:spPr>
          <a:xfrm>
            <a:off x="457200" y="1219200"/>
            <a:ext cx="8229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buFontTx/>
              <a:buNone/>
            </a:pPr>
            <a:r>
              <a:rPr lang="en-US" sz="2000" dirty="0">
                <a:solidFill>
                  <a:srgbClr val="0000FF"/>
                </a:solidFill>
                <a:effectLst/>
                <a:latin typeface="Courier New" charset="0"/>
              </a:rPr>
              <a:t>/**</a:t>
            </a:r>
          </a:p>
          <a:p>
            <a:pPr eaLnBrk="1" hangingPunct="1">
              <a:spcBef>
                <a:spcPct val="0"/>
              </a:spcBef>
              <a:buFontTx/>
              <a:buNone/>
            </a:pPr>
            <a:r>
              <a:rPr lang="en-US" sz="2000" dirty="0">
                <a:solidFill>
                  <a:srgbClr val="0000FF"/>
                </a:solidFill>
                <a:effectLst/>
                <a:latin typeface="Courier New" charset="0"/>
              </a:rPr>
              <a:t> * ...</a:t>
            </a:r>
          </a:p>
          <a:p>
            <a:pPr eaLnBrk="1" hangingPunct="1">
              <a:spcBef>
                <a:spcPct val="0"/>
              </a:spcBef>
              <a:buFontTx/>
              <a:buNone/>
            </a:pPr>
            <a:r>
              <a:rPr lang="en-US" sz="2000" dirty="0">
                <a:solidFill>
                  <a:srgbClr val="0000FF"/>
                </a:solidFill>
                <a:latin typeface="Courier New" charset="0"/>
              </a:rPr>
              <a:t> * </a:t>
            </a:r>
            <a:r>
              <a:rPr lang="en-US" sz="2000" dirty="0">
                <a:solidFill>
                  <a:srgbClr val="FF0000"/>
                </a:solidFill>
                <a:latin typeface="Courier New" charset="0"/>
              </a:rPr>
              <a:t>@</a:t>
            </a:r>
            <a:r>
              <a:rPr lang="en-US" sz="2000" dirty="0" err="1">
                <a:solidFill>
                  <a:srgbClr val="FF0000"/>
                </a:solidFill>
                <a:latin typeface="Courier New" charset="0"/>
              </a:rPr>
              <a:t>param</a:t>
            </a:r>
            <a:r>
              <a:rPr lang="en-US" sz="2000" dirty="0">
                <a:solidFill>
                  <a:srgbClr val="0000FF"/>
                </a:solidFill>
                <a:latin typeface="Courier New" charset="0"/>
              </a:rPr>
              <a:t> x number to take the square root of</a:t>
            </a:r>
          </a:p>
          <a:p>
            <a:pPr eaLnBrk="1" hangingPunct="1">
              <a:spcBef>
                <a:spcPct val="0"/>
              </a:spcBef>
              <a:buFontTx/>
              <a:buNone/>
            </a:pPr>
            <a:r>
              <a:rPr lang="en-US" sz="2000" dirty="0">
                <a:solidFill>
                  <a:srgbClr val="0000FF"/>
                </a:solidFill>
                <a:effectLst/>
                <a:latin typeface="Courier New" charset="0"/>
              </a:rPr>
              <a:t> </a:t>
            </a:r>
            <a:r>
              <a:rPr lang="en-US" sz="2000" dirty="0">
                <a:solidFill>
                  <a:srgbClr val="0000FF"/>
                </a:solidFill>
                <a:latin typeface="Courier New" charset="0"/>
              </a:rPr>
              <a:t>* @</a:t>
            </a:r>
            <a:r>
              <a:rPr lang="en-US" sz="2000" dirty="0" err="1">
                <a:solidFill>
                  <a:srgbClr val="0000FF"/>
                </a:solidFill>
                <a:latin typeface="Courier New" charset="0"/>
              </a:rPr>
              <a:t>param</a:t>
            </a:r>
            <a:r>
              <a:rPr lang="en-US" sz="2000" dirty="0">
                <a:solidFill>
                  <a:srgbClr val="0000FF"/>
                </a:solidFill>
                <a:latin typeface="Courier New" charset="0"/>
              </a:rPr>
              <a:t> epsilon allowed relative error</a:t>
            </a:r>
          </a:p>
          <a:p>
            <a:pPr eaLnBrk="1" hangingPunct="1">
              <a:spcBef>
                <a:spcPct val="0"/>
              </a:spcBef>
              <a:buFontTx/>
              <a:buNone/>
            </a:pPr>
            <a:r>
              <a:rPr lang="en-US" sz="2000" dirty="0">
                <a:solidFill>
                  <a:srgbClr val="0000FF"/>
                </a:solidFill>
                <a:effectLst/>
                <a:latin typeface="Courier New" charset="0"/>
              </a:rPr>
              <a:t> * @return the approximate square root of x</a:t>
            </a:r>
          </a:p>
          <a:p>
            <a:pPr eaLnBrk="1" hangingPunct="1">
              <a:spcBef>
                <a:spcPct val="0"/>
              </a:spcBef>
              <a:buFontTx/>
              <a:buNone/>
            </a:pPr>
            <a:r>
              <a:rPr lang="en-US" sz="2000" dirty="0">
                <a:solidFill>
                  <a:srgbClr val="0000FF"/>
                </a:solidFill>
                <a:effectLst/>
                <a:latin typeface="Courier New" charset="0"/>
              </a:rPr>
              <a:t> * @pre</a:t>
            </a:r>
          </a:p>
          <a:p>
            <a:pPr eaLnBrk="1" hangingPunct="1">
              <a:spcBef>
                <a:spcPct val="0"/>
              </a:spcBef>
              <a:buFontTx/>
              <a:buNone/>
            </a:pPr>
            <a:r>
              <a:rPr lang="en-US" sz="2000" dirty="0">
                <a:solidFill>
                  <a:srgbClr val="0000FF"/>
                </a:solidFill>
                <a:latin typeface="Courier New" charset="0"/>
              </a:rPr>
              <a:t> *</a:t>
            </a:r>
            <a:r>
              <a:rPr lang="en-US" sz="2000" dirty="0">
                <a:solidFill>
                  <a:srgbClr val="0000FF"/>
                </a:solidFill>
                <a:effectLst/>
                <a:latin typeface="Courier New" charset="0"/>
              </a:rPr>
              <a:t> </a:t>
            </a:r>
            <a:r>
              <a:rPr lang="en-US" sz="2000" i="1" dirty="0">
                <a:solidFill>
                  <a:srgbClr val="008000"/>
                </a:solidFill>
                <a:effectLst/>
                <a:latin typeface="Courier New" charset="0"/>
              </a:rPr>
              <a:t>x &gt; 0  and  epsilon &gt; 0</a:t>
            </a:r>
            <a:endParaRPr lang="en-US" sz="2000" dirty="0">
              <a:solidFill>
                <a:srgbClr val="0000FF"/>
              </a:solidFill>
              <a:effectLst/>
              <a:latin typeface="Courier New" charset="0"/>
            </a:endParaRPr>
          </a:p>
          <a:p>
            <a:pPr eaLnBrk="1" hangingPunct="1">
              <a:spcBef>
                <a:spcPct val="0"/>
              </a:spcBef>
              <a:buFontTx/>
              <a:buNone/>
            </a:pPr>
            <a:r>
              <a:rPr lang="en-US" sz="2000" dirty="0">
                <a:solidFill>
                  <a:srgbClr val="0000FF"/>
                </a:solidFill>
                <a:effectLst/>
                <a:latin typeface="Courier New" charset="0"/>
              </a:rPr>
              <a:t> * @post</a:t>
            </a:r>
          </a:p>
          <a:p>
            <a:pPr eaLnBrk="1" hangingPunct="1">
              <a:spcBef>
                <a:spcPct val="0"/>
              </a:spcBef>
              <a:buFontTx/>
              <a:buNone/>
            </a:pPr>
            <a:r>
              <a:rPr lang="en-US" sz="2000" dirty="0">
                <a:solidFill>
                  <a:srgbClr val="0000FF"/>
                </a:solidFill>
                <a:effectLst/>
                <a:latin typeface="Courier New" charset="0"/>
              </a:rPr>
              <a:t> * </a:t>
            </a:r>
            <a:r>
              <a:rPr lang="en-US" sz="2000" i="1" dirty="0" err="1">
                <a:solidFill>
                  <a:srgbClr val="008000"/>
                </a:solidFill>
                <a:effectLst/>
                <a:latin typeface="Courier New" charset="0"/>
              </a:rPr>
              <a:t>sqrt</a:t>
            </a:r>
            <a:r>
              <a:rPr lang="en-US" sz="2000" i="1" dirty="0">
                <a:solidFill>
                  <a:srgbClr val="008000"/>
                </a:solidFill>
                <a:effectLst/>
                <a:latin typeface="Courier New" charset="0"/>
              </a:rPr>
              <a:t> &gt;= 0  and</a:t>
            </a:r>
          </a:p>
          <a:p>
            <a:pPr eaLnBrk="1" hangingPunct="1">
              <a:spcBef>
                <a:spcPct val="0"/>
              </a:spcBef>
              <a:buFontTx/>
              <a:buNone/>
            </a:pPr>
            <a:r>
              <a:rPr lang="en-US" sz="2000" dirty="0">
                <a:solidFill>
                  <a:srgbClr val="0000FF"/>
                </a:solidFill>
                <a:effectLst/>
                <a:latin typeface="Courier New" charset="0"/>
              </a:rPr>
              <a:t> * </a:t>
            </a:r>
            <a:r>
              <a:rPr lang="en-US" sz="2000" i="1" dirty="0">
                <a:solidFill>
                  <a:srgbClr val="008000"/>
                </a:solidFill>
                <a:latin typeface="Courier New" charset="0"/>
              </a:rPr>
              <a:t>[</a:t>
            </a:r>
            <a:r>
              <a:rPr lang="en-US" sz="2000" i="1" dirty="0" err="1">
                <a:solidFill>
                  <a:srgbClr val="008000"/>
                </a:solidFill>
                <a:latin typeface="Courier New" charset="0"/>
              </a:rPr>
              <a:t>sqrt</a:t>
            </a:r>
            <a:r>
              <a:rPr lang="en-US" sz="2000" i="1" dirty="0">
                <a:solidFill>
                  <a:srgbClr val="008000"/>
                </a:solidFill>
                <a:latin typeface="Courier New" charset="0"/>
              </a:rPr>
              <a:t> is within relative error epsilon</a:t>
            </a:r>
          </a:p>
          <a:p>
            <a:pPr eaLnBrk="1" hangingPunct="1">
              <a:spcBef>
                <a:spcPct val="0"/>
              </a:spcBef>
              <a:buFontTx/>
              <a:buNone/>
            </a:pPr>
            <a:r>
              <a:rPr lang="en-US" sz="2000" dirty="0">
                <a:solidFill>
                  <a:srgbClr val="0000FF"/>
                </a:solidFill>
                <a:latin typeface="Courier New" charset="0"/>
              </a:rPr>
              <a:t> *  </a:t>
            </a:r>
            <a:r>
              <a:rPr lang="en-US" sz="2000" i="1" dirty="0">
                <a:solidFill>
                  <a:srgbClr val="008000"/>
                </a:solidFill>
                <a:latin typeface="Courier New" charset="0"/>
              </a:rPr>
              <a:t>of the actual square root of x]</a:t>
            </a:r>
            <a:endParaRPr lang="en-US" sz="2000" dirty="0">
              <a:solidFill>
                <a:srgbClr val="0000FF"/>
              </a:solidFill>
              <a:effectLst/>
              <a:latin typeface="Courier New" charset="0"/>
            </a:endParaRPr>
          </a:p>
          <a:p>
            <a:pPr eaLnBrk="1" hangingPunct="1">
              <a:spcBef>
                <a:spcPct val="0"/>
              </a:spcBef>
              <a:buFontTx/>
              <a:buNone/>
            </a:pPr>
            <a:r>
              <a:rPr lang="en-US" sz="2000" dirty="0">
                <a:solidFill>
                  <a:srgbClr val="0000FF"/>
                </a:solidFill>
                <a:effectLst/>
                <a:latin typeface="Courier New" charset="0"/>
              </a:rPr>
              <a:t> */</a:t>
            </a:r>
          </a:p>
          <a:p>
            <a:pPr eaLnBrk="1" hangingPunct="1">
              <a:spcBef>
                <a:spcPct val="0"/>
              </a:spcBef>
              <a:buFontTx/>
              <a:buNone/>
            </a:pPr>
            <a:r>
              <a:rPr lang="en-US" sz="2000" b="1" dirty="0">
                <a:solidFill>
                  <a:schemeClr val="hlink"/>
                </a:solidFill>
                <a:effectLst/>
                <a:latin typeface="Courier New" charset="0"/>
              </a:rPr>
              <a:t>private</a:t>
            </a:r>
            <a:r>
              <a:rPr lang="en-US" sz="2000" dirty="0">
                <a:solidFill>
                  <a:schemeClr val="hlink"/>
                </a:solidFill>
                <a:effectLst/>
                <a:latin typeface="Courier New" charset="0"/>
              </a:rPr>
              <a:t> </a:t>
            </a:r>
            <a:r>
              <a:rPr lang="en-US" sz="2000" b="1" dirty="0">
                <a:solidFill>
                  <a:schemeClr val="hlink"/>
                </a:solidFill>
                <a:effectLst/>
                <a:latin typeface="Courier New" charset="0"/>
              </a:rPr>
              <a:t>static</a:t>
            </a:r>
            <a:r>
              <a:rPr lang="en-US" sz="2000" dirty="0">
                <a:solidFill>
                  <a:schemeClr val="hlink"/>
                </a:solidFill>
                <a:effectLst/>
                <a:latin typeface="Courier New" charset="0"/>
              </a:rPr>
              <a:t> </a:t>
            </a:r>
            <a:r>
              <a:rPr lang="en-US" sz="2000" b="1" dirty="0">
                <a:solidFill>
                  <a:schemeClr val="hlink"/>
                </a:solidFill>
                <a:effectLst/>
                <a:latin typeface="Courier New" charset="0"/>
              </a:rPr>
              <a:t>double</a:t>
            </a:r>
            <a:r>
              <a:rPr lang="en-US" sz="2000" dirty="0">
                <a:solidFill>
                  <a:schemeClr val="hlink"/>
                </a:solidFill>
                <a:effectLst/>
                <a:latin typeface="Courier New" charset="0"/>
              </a:rPr>
              <a:t> </a:t>
            </a:r>
            <a:r>
              <a:rPr lang="en-US" sz="2000" dirty="0" err="1">
                <a:solidFill>
                  <a:schemeClr val="hlink"/>
                </a:solidFill>
                <a:effectLst/>
                <a:latin typeface="Courier New" charset="0"/>
              </a:rPr>
              <a:t>sqrt</a:t>
            </a:r>
            <a:r>
              <a:rPr lang="en-US" sz="2000" dirty="0">
                <a:solidFill>
                  <a:schemeClr val="hlink"/>
                </a:solidFill>
                <a:effectLst/>
                <a:latin typeface="Courier New" charset="0"/>
              </a:rPr>
              <a:t>(</a:t>
            </a:r>
            <a:r>
              <a:rPr lang="en-US" sz="2000" b="1" dirty="0">
                <a:solidFill>
                  <a:schemeClr val="hlink"/>
                </a:solidFill>
                <a:effectLst/>
                <a:latin typeface="Courier New" charset="0"/>
              </a:rPr>
              <a:t>double</a:t>
            </a:r>
            <a:r>
              <a:rPr lang="en-US" sz="2000" dirty="0">
                <a:solidFill>
                  <a:schemeClr val="hlink"/>
                </a:solidFill>
                <a:effectLst/>
                <a:latin typeface="Courier New" charset="0"/>
              </a:rPr>
              <a:t> x,</a:t>
            </a:r>
          </a:p>
          <a:p>
            <a:pPr eaLnBrk="1" hangingPunct="1">
              <a:spcBef>
                <a:spcPct val="0"/>
              </a:spcBef>
              <a:buFontTx/>
              <a:buNone/>
            </a:pPr>
            <a:r>
              <a:rPr lang="en-US" sz="2000" b="1" dirty="0">
                <a:solidFill>
                  <a:schemeClr val="hlink"/>
                </a:solidFill>
                <a:latin typeface="Courier New" charset="0"/>
              </a:rPr>
              <a:t>    </a:t>
            </a:r>
            <a:r>
              <a:rPr lang="en-US" sz="2000" b="1" dirty="0">
                <a:solidFill>
                  <a:schemeClr val="hlink"/>
                </a:solidFill>
                <a:effectLst/>
                <a:latin typeface="Courier New" charset="0"/>
              </a:rPr>
              <a:t>double</a:t>
            </a:r>
            <a:r>
              <a:rPr lang="en-US" sz="2000" dirty="0">
                <a:solidFill>
                  <a:schemeClr val="hlink"/>
                </a:solidFill>
                <a:effectLst/>
                <a:latin typeface="Courier New" charset="0"/>
              </a:rPr>
              <a:t> epsilon)</a:t>
            </a:r>
            <a:endParaRPr lang="en-US" sz="2000" dirty="0">
              <a:effectLst/>
              <a:latin typeface="Courier New" charset="0"/>
            </a:endParaRPr>
          </a:p>
        </p:txBody>
      </p:sp>
      <p:sp>
        <p:nvSpPr>
          <p:cNvPr id="4" name="Slide Number Placeholder 3"/>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25</a:t>
            </a:fld>
            <a:endParaRPr lang="en-US">
              <a:solidFill>
                <a:prstClr val="black">
                  <a:tint val="75000"/>
                </a:prstClr>
              </a:solidFill>
            </a:endParaRPr>
          </a:p>
        </p:txBody>
      </p:sp>
      <p:sp>
        <p:nvSpPr>
          <p:cNvPr id="7" name="Rounded Rectangular Callout 6"/>
          <p:cNvSpPr/>
          <p:nvPr/>
        </p:nvSpPr>
        <p:spPr>
          <a:xfrm>
            <a:off x="4419600" y="3048000"/>
            <a:ext cx="4191000" cy="2286000"/>
          </a:xfrm>
          <a:prstGeom prst="wedgeRoundRectCallout">
            <a:avLst>
              <a:gd name="adj1" fmla="val -110187"/>
              <a:gd name="adj2" fmla="val -87721"/>
              <a:gd name="adj3" fmla="val 16667"/>
            </a:avLst>
          </a:prstGeom>
          <a:solidFill>
            <a:schemeClr val="accent3">
              <a:lumMod val="20000"/>
              <a:lumOff val="80000"/>
            </a:schemeClr>
          </a:solidFill>
          <a:ln w="38100" cmpd="sng">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2400" dirty="0">
                <a:solidFill>
                  <a:prstClr val="black"/>
                </a:solidFill>
                <a:latin typeface="Arial"/>
                <a:cs typeface="Arial"/>
              </a:rPr>
              <a:t>The </a:t>
            </a:r>
            <a:r>
              <a:rPr lang="en-US" sz="2400" b="1" i="1" dirty="0" err="1">
                <a:solidFill>
                  <a:srgbClr val="FF0000"/>
                </a:solidFill>
                <a:latin typeface="Arial"/>
                <a:cs typeface="Arial"/>
              </a:rPr>
              <a:t>Javadoc</a:t>
            </a:r>
            <a:r>
              <a:rPr lang="en-US" sz="2400" dirty="0">
                <a:solidFill>
                  <a:srgbClr val="FF0000"/>
                </a:solidFill>
                <a:latin typeface="Arial"/>
                <a:cs typeface="Arial"/>
              </a:rPr>
              <a:t> </a:t>
            </a:r>
            <a:r>
              <a:rPr lang="en-US" sz="2400" b="1" i="1" dirty="0">
                <a:solidFill>
                  <a:srgbClr val="FF0000"/>
                </a:solidFill>
                <a:latin typeface="Arial"/>
                <a:cs typeface="Arial"/>
              </a:rPr>
              <a:t>tag</a:t>
            </a:r>
            <a:r>
              <a:rPr lang="en-US" sz="2400" dirty="0">
                <a:solidFill>
                  <a:srgbClr val="FF0000"/>
                </a:solidFill>
                <a:latin typeface="Arial"/>
                <a:cs typeface="Arial"/>
              </a:rPr>
              <a:t> </a:t>
            </a:r>
            <a:r>
              <a:rPr lang="en-US" sz="2400" dirty="0">
                <a:solidFill>
                  <a:srgbClr val="FF0000"/>
                </a:solidFill>
                <a:latin typeface="Courier New"/>
                <a:cs typeface="Courier New"/>
              </a:rPr>
              <a:t>@</a:t>
            </a:r>
            <a:r>
              <a:rPr lang="en-US" sz="2400" dirty="0" err="1">
                <a:solidFill>
                  <a:srgbClr val="FF0000"/>
                </a:solidFill>
                <a:latin typeface="Courier New"/>
                <a:cs typeface="Courier New"/>
              </a:rPr>
              <a:t>param</a:t>
            </a:r>
            <a:r>
              <a:rPr lang="en-US" sz="2400" dirty="0">
                <a:solidFill>
                  <a:srgbClr val="FF0000"/>
                </a:solidFill>
                <a:latin typeface="Courier New"/>
                <a:cs typeface="Courier New"/>
              </a:rPr>
              <a:t> </a:t>
            </a:r>
            <a:r>
              <a:rPr lang="en-US" sz="2400" dirty="0">
                <a:solidFill>
                  <a:prstClr val="black"/>
                </a:solidFill>
                <a:latin typeface="Arial"/>
                <a:cs typeface="Arial"/>
              </a:rPr>
              <a:t>is needed for each formal parameter; you describe the parameter’s role in the method.</a:t>
            </a:r>
          </a:p>
        </p:txBody>
      </p:sp>
    </p:spTree>
    <p:extLst>
      <p:ext uri="{BB962C8B-B14F-4D97-AF65-F5344CB8AC3E}">
        <p14:creationId xmlns:p14="http://schemas.microsoft.com/office/powerpoint/2010/main" val="2020733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effectLst/>
                <a:latin typeface="Arial" charset="0"/>
              </a:rPr>
              <a:t>Example of a Contract</a:t>
            </a:r>
          </a:p>
        </p:txBody>
      </p:sp>
      <p:sp>
        <p:nvSpPr>
          <p:cNvPr id="19458" name="Rectangle 3"/>
          <p:cNvSpPr>
            <a:spLocks noGrp="1" noChangeArrowheads="1"/>
          </p:cNvSpPr>
          <p:nvPr>
            <p:ph idx="1"/>
          </p:nvPr>
        </p:nvSpPr>
        <p:spPr>
          <a:xfrm>
            <a:off x="457200" y="1219200"/>
            <a:ext cx="8229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buFontTx/>
              <a:buNone/>
            </a:pPr>
            <a:r>
              <a:rPr lang="en-US" sz="2000" dirty="0">
                <a:solidFill>
                  <a:srgbClr val="0000FF"/>
                </a:solidFill>
                <a:effectLst/>
                <a:latin typeface="Courier New" charset="0"/>
              </a:rPr>
              <a:t>/**</a:t>
            </a:r>
          </a:p>
          <a:p>
            <a:pPr eaLnBrk="1" hangingPunct="1">
              <a:spcBef>
                <a:spcPct val="0"/>
              </a:spcBef>
              <a:buFontTx/>
              <a:buNone/>
            </a:pPr>
            <a:r>
              <a:rPr lang="en-US" sz="2000" dirty="0">
                <a:solidFill>
                  <a:srgbClr val="0000FF"/>
                </a:solidFill>
                <a:effectLst/>
                <a:latin typeface="Courier New" charset="0"/>
              </a:rPr>
              <a:t> * ...</a:t>
            </a:r>
          </a:p>
          <a:p>
            <a:pPr eaLnBrk="1" hangingPunct="1">
              <a:spcBef>
                <a:spcPct val="0"/>
              </a:spcBef>
              <a:buFontTx/>
              <a:buNone/>
            </a:pPr>
            <a:r>
              <a:rPr lang="en-US" sz="2000" dirty="0">
                <a:solidFill>
                  <a:srgbClr val="0000FF"/>
                </a:solidFill>
                <a:latin typeface="Courier New" charset="0"/>
              </a:rPr>
              <a:t> * @</a:t>
            </a:r>
            <a:r>
              <a:rPr lang="en-US" sz="2000" dirty="0" err="1">
                <a:solidFill>
                  <a:srgbClr val="0000FF"/>
                </a:solidFill>
                <a:latin typeface="Courier New" charset="0"/>
              </a:rPr>
              <a:t>param</a:t>
            </a:r>
            <a:r>
              <a:rPr lang="en-US" sz="2000" dirty="0">
                <a:solidFill>
                  <a:srgbClr val="0000FF"/>
                </a:solidFill>
                <a:latin typeface="Courier New" charset="0"/>
              </a:rPr>
              <a:t> x number to take the square root of</a:t>
            </a:r>
          </a:p>
          <a:p>
            <a:pPr eaLnBrk="1" hangingPunct="1">
              <a:spcBef>
                <a:spcPct val="0"/>
              </a:spcBef>
              <a:buFontTx/>
              <a:buNone/>
            </a:pPr>
            <a:r>
              <a:rPr lang="en-US" sz="2000" dirty="0">
                <a:solidFill>
                  <a:srgbClr val="0000FF"/>
                </a:solidFill>
                <a:effectLst/>
                <a:latin typeface="Courier New" charset="0"/>
              </a:rPr>
              <a:t> </a:t>
            </a:r>
            <a:r>
              <a:rPr lang="en-US" sz="2000" dirty="0">
                <a:solidFill>
                  <a:srgbClr val="0000FF"/>
                </a:solidFill>
                <a:latin typeface="Courier New" charset="0"/>
              </a:rPr>
              <a:t>* @</a:t>
            </a:r>
            <a:r>
              <a:rPr lang="en-US" sz="2000" dirty="0" err="1">
                <a:solidFill>
                  <a:srgbClr val="0000FF"/>
                </a:solidFill>
                <a:latin typeface="Courier New" charset="0"/>
              </a:rPr>
              <a:t>param</a:t>
            </a:r>
            <a:r>
              <a:rPr lang="en-US" sz="2000" dirty="0">
                <a:solidFill>
                  <a:srgbClr val="0000FF"/>
                </a:solidFill>
                <a:latin typeface="Courier New" charset="0"/>
              </a:rPr>
              <a:t> epsilon allowed relative error</a:t>
            </a:r>
          </a:p>
          <a:p>
            <a:pPr eaLnBrk="1" hangingPunct="1">
              <a:spcBef>
                <a:spcPct val="0"/>
              </a:spcBef>
              <a:buFontTx/>
              <a:buNone/>
            </a:pPr>
            <a:r>
              <a:rPr lang="en-US" sz="2000" dirty="0">
                <a:solidFill>
                  <a:srgbClr val="0000FF"/>
                </a:solidFill>
                <a:effectLst/>
                <a:latin typeface="Courier New" charset="0"/>
              </a:rPr>
              <a:t> * </a:t>
            </a:r>
            <a:r>
              <a:rPr lang="en-US" sz="2000" dirty="0">
                <a:solidFill>
                  <a:srgbClr val="FF0000"/>
                </a:solidFill>
                <a:effectLst/>
                <a:latin typeface="Courier New" charset="0"/>
              </a:rPr>
              <a:t>@return</a:t>
            </a:r>
            <a:r>
              <a:rPr lang="en-US" sz="2000" dirty="0">
                <a:solidFill>
                  <a:srgbClr val="0000FF"/>
                </a:solidFill>
                <a:effectLst/>
                <a:latin typeface="Courier New" charset="0"/>
              </a:rPr>
              <a:t> the approximate square root of x</a:t>
            </a:r>
          </a:p>
          <a:p>
            <a:pPr eaLnBrk="1" hangingPunct="1">
              <a:spcBef>
                <a:spcPct val="0"/>
              </a:spcBef>
              <a:buFontTx/>
              <a:buNone/>
            </a:pPr>
            <a:r>
              <a:rPr lang="en-US" sz="2000" dirty="0">
                <a:solidFill>
                  <a:srgbClr val="0000FF"/>
                </a:solidFill>
                <a:effectLst/>
                <a:latin typeface="Courier New" charset="0"/>
              </a:rPr>
              <a:t> * @pre</a:t>
            </a:r>
          </a:p>
          <a:p>
            <a:pPr eaLnBrk="1" hangingPunct="1">
              <a:spcBef>
                <a:spcPct val="0"/>
              </a:spcBef>
              <a:buFontTx/>
              <a:buNone/>
            </a:pPr>
            <a:r>
              <a:rPr lang="en-US" sz="2000" dirty="0">
                <a:solidFill>
                  <a:srgbClr val="0000FF"/>
                </a:solidFill>
                <a:latin typeface="Courier New" charset="0"/>
              </a:rPr>
              <a:t> *</a:t>
            </a:r>
            <a:r>
              <a:rPr lang="en-US" sz="2000" dirty="0">
                <a:solidFill>
                  <a:srgbClr val="0000FF"/>
                </a:solidFill>
                <a:effectLst/>
                <a:latin typeface="Courier New" charset="0"/>
              </a:rPr>
              <a:t> </a:t>
            </a:r>
            <a:r>
              <a:rPr lang="en-US" sz="2000" i="1" dirty="0">
                <a:solidFill>
                  <a:srgbClr val="008000"/>
                </a:solidFill>
                <a:effectLst/>
                <a:latin typeface="Courier New" charset="0"/>
              </a:rPr>
              <a:t>x &gt; 0  and  epsilon &gt; 0</a:t>
            </a:r>
            <a:endParaRPr lang="en-US" sz="2000" dirty="0">
              <a:solidFill>
                <a:srgbClr val="0000FF"/>
              </a:solidFill>
              <a:effectLst/>
              <a:latin typeface="Courier New" charset="0"/>
            </a:endParaRPr>
          </a:p>
          <a:p>
            <a:pPr eaLnBrk="1" hangingPunct="1">
              <a:spcBef>
                <a:spcPct val="0"/>
              </a:spcBef>
              <a:buFontTx/>
              <a:buNone/>
            </a:pPr>
            <a:r>
              <a:rPr lang="en-US" sz="2000" dirty="0">
                <a:solidFill>
                  <a:srgbClr val="0000FF"/>
                </a:solidFill>
                <a:effectLst/>
                <a:latin typeface="Courier New" charset="0"/>
              </a:rPr>
              <a:t> * @post</a:t>
            </a:r>
          </a:p>
          <a:p>
            <a:pPr eaLnBrk="1" hangingPunct="1">
              <a:spcBef>
                <a:spcPct val="0"/>
              </a:spcBef>
              <a:buFontTx/>
              <a:buNone/>
            </a:pPr>
            <a:r>
              <a:rPr lang="en-US" sz="2000" dirty="0">
                <a:solidFill>
                  <a:srgbClr val="0000FF"/>
                </a:solidFill>
                <a:effectLst/>
                <a:latin typeface="Courier New" charset="0"/>
              </a:rPr>
              <a:t> * </a:t>
            </a:r>
            <a:r>
              <a:rPr lang="en-US" sz="2000" i="1" dirty="0" err="1">
                <a:solidFill>
                  <a:srgbClr val="008000"/>
                </a:solidFill>
                <a:effectLst/>
                <a:latin typeface="Courier New" charset="0"/>
              </a:rPr>
              <a:t>sqrt</a:t>
            </a:r>
            <a:r>
              <a:rPr lang="en-US" sz="2000" i="1" dirty="0">
                <a:solidFill>
                  <a:srgbClr val="008000"/>
                </a:solidFill>
                <a:effectLst/>
                <a:latin typeface="Courier New" charset="0"/>
              </a:rPr>
              <a:t> &gt;= 0  and</a:t>
            </a:r>
          </a:p>
          <a:p>
            <a:pPr eaLnBrk="1" hangingPunct="1">
              <a:spcBef>
                <a:spcPct val="0"/>
              </a:spcBef>
              <a:buFontTx/>
              <a:buNone/>
            </a:pPr>
            <a:r>
              <a:rPr lang="en-US" sz="2000" dirty="0">
                <a:solidFill>
                  <a:srgbClr val="0000FF"/>
                </a:solidFill>
                <a:effectLst/>
                <a:latin typeface="Courier New" charset="0"/>
              </a:rPr>
              <a:t> * </a:t>
            </a:r>
            <a:r>
              <a:rPr lang="en-US" sz="2000" i="1" dirty="0">
                <a:solidFill>
                  <a:srgbClr val="008000"/>
                </a:solidFill>
                <a:latin typeface="Courier New" charset="0"/>
              </a:rPr>
              <a:t>[</a:t>
            </a:r>
            <a:r>
              <a:rPr lang="en-US" sz="2000" i="1" dirty="0" err="1">
                <a:solidFill>
                  <a:srgbClr val="008000"/>
                </a:solidFill>
                <a:latin typeface="Courier New" charset="0"/>
              </a:rPr>
              <a:t>sqrt</a:t>
            </a:r>
            <a:r>
              <a:rPr lang="en-US" sz="2000" i="1" dirty="0">
                <a:solidFill>
                  <a:srgbClr val="008000"/>
                </a:solidFill>
                <a:latin typeface="Courier New" charset="0"/>
              </a:rPr>
              <a:t> is within relative error epsilon</a:t>
            </a:r>
          </a:p>
          <a:p>
            <a:pPr eaLnBrk="1" hangingPunct="1">
              <a:spcBef>
                <a:spcPct val="0"/>
              </a:spcBef>
              <a:buFontTx/>
              <a:buNone/>
            </a:pPr>
            <a:r>
              <a:rPr lang="en-US" sz="2000" dirty="0">
                <a:solidFill>
                  <a:srgbClr val="0000FF"/>
                </a:solidFill>
                <a:latin typeface="Courier New" charset="0"/>
              </a:rPr>
              <a:t> *  </a:t>
            </a:r>
            <a:r>
              <a:rPr lang="en-US" sz="2000" i="1" dirty="0">
                <a:solidFill>
                  <a:srgbClr val="008000"/>
                </a:solidFill>
                <a:latin typeface="Courier New" charset="0"/>
              </a:rPr>
              <a:t>of the actual square root of x]</a:t>
            </a:r>
            <a:endParaRPr lang="en-US" sz="2000" dirty="0">
              <a:solidFill>
                <a:srgbClr val="0000FF"/>
              </a:solidFill>
              <a:effectLst/>
              <a:latin typeface="Courier New" charset="0"/>
            </a:endParaRPr>
          </a:p>
          <a:p>
            <a:pPr eaLnBrk="1" hangingPunct="1">
              <a:spcBef>
                <a:spcPct val="0"/>
              </a:spcBef>
              <a:buFontTx/>
              <a:buNone/>
            </a:pPr>
            <a:r>
              <a:rPr lang="en-US" sz="2000" dirty="0">
                <a:solidFill>
                  <a:srgbClr val="0000FF"/>
                </a:solidFill>
                <a:effectLst/>
                <a:latin typeface="Courier New" charset="0"/>
              </a:rPr>
              <a:t> */</a:t>
            </a:r>
          </a:p>
          <a:p>
            <a:pPr eaLnBrk="1" hangingPunct="1">
              <a:spcBef>
                <a:spcPct val="0"/>
              </a:spcBef>
              <a:buFontTx/>
              <a:buNone/>
            </a:pPr>
            <a:r>
              <a:rPr lang="en-US" sz="2000" b="1" dirty="0">
                <a:solidFill>
                  <a:schemeClr val="hlink"/>
                </a:solidFill>
                <a:effectLst/>
                <a:latin typeface="Courier New" charset="0"/>
              </a:rPr>
              <a:t>private</a:t>
            </a:r>
            <a:r>
              <a:rPr lang="en-US" sz="2000" dirty="0">
                <a:solidFill>
                  <a:schemeClr val="hlink"/>
                </a:solidFill>
                <a:effectLst/>
                <a:latin typeface="Courier New" charset="0"/>
              </a:rPr>
              <a:t> </a:t>
            </a:r>
            <a:r>
              <a:rPr lang="en-US" sz="2000" b="1" dirty="0">
                <a:solidFill>
                  <a:schemeClr val="hlink"/>
                </a:solidFill>
                <a:effectLst/>
                <a:latin typeface="Courier New" charset="0"/>
              </a:rPr>
              <a:t>static</a:t>
            </a:r>
            <a:r>
              <a:rPr lang="en-US" sz="2000" dirty="0">
                <a:solidFill>
                  <a:schemeClr val="hlink"/>
                </a:solidFill>
                <a:effectLst/>
                <a:latin typeface="Courier New" charset="0"/>
              </a:rPr>
              <a:t> </a:t>
            </a:r>
            <a:r>
              <a:rPr lang="en-US" sz="2000" b="1" dirty="0">
                <a:solidFill>
                  <a:schemeClr val="hlink"/>
                </a:solidFill>
                <a:effectLst/>
                <a:latin typeface="Courier New" charset="0"/>
              </a:rPr>
              <a:t>double</a:t>
            </a:r>
            <a:r>
              <a:rPr lang="en-US" sz="2000" dirty="0">
                <a:solidFill>
                  <a:schemeClr val="hlink"/>
                </a:solidFill>
                <a:effectLst/>
                <a:latin typeface="Courier New" charset="0"/>
              </a:rPr>
              <a:t> </a:t>
            </a:r>
            <a:r>
              <a:rPr lang="en-US" sz="2000" dirty="0" err="1">
                <a:solidFill>
                  <a:schemeClr val="hlink"/>
                </a:solidFill>
                <a:effectLst/>
                <a:latin typeface="Courier New" charset="0"/>
              </a:rPr>
              <a:t>sqrt</a:t>
            </a:r>
            <a:r>
              <a:rPr lang="en-US" sz="2000" dirty="0">
                <a:solidFill>
                  <a:schemeClr val="hlink"/>
                </a:solidFill>
                <a:effectLst/>
                <a:latin typeface="Courier New" charset="0"/>
              </a:rPr>
              <a:t>(</a:t>
            </a:r>
            <a:r>
              <a:rPr lang="en-US" sz="2000" b="1" dirty="0">
                <a:solidFill>
                  <a:schemeClr val="hlink"/>
                </a:solidFill>
                <a:effectLst/>
                <a:latin typeface="Courier New" charset="0"/>
              </a:rPr>
              <a:t>double</a:t>
            </a:r>
            <a:r>
              <a:rPr lang="en-US" sz="2000" dirty="0">
                <a:solidFill>
                  <a:schemeClr val="hlink"/>
                </a:solidFill>
                <a:effectLst/>
                <a:latin typeface="Courier New" charset="0"/>
              </a:rPr>
              <a:t> x,</a:t>
            </a:r>
          </a:p>
          <a:p>
            <a:pPr eaLnBrk="1" hangingPunct="1">
              <a:spcBef>
                <a:spcPct val="0"/>
              </a:spcBef>
              <a:buFontTx/>
              <a:buNone/>
            </a:pPr>
            <a:r>
              <a:rPr lang="en-US" sz="2000" b="1" dirty="0">
                <a:solidFill>
                  <a:schemeClr val="hlink"/>
                </a:solidFill>
                <a:latin typeface="Courier New" charset="0"/>
              </a:rPr>
              <a:t>    </a:t>
            </a:r>
            <a:r>
              <a:rPr lang="en-US" sz="2000" b="1" dirty="0">
                <a:solidFill>
                  <a:schemeClr val="hlink"/>
                </a:solidFill>
                <a:effectLst/>
                <a:latin typeface="Courier New" charset="0"/>
              </a:rPr>
              <a:t>double</a:t>
            </a:r>
            <a:r>
              <a:rPr lang="en-US" sz="2000" dirty="0">
                <a:solidFill>
                  <a:schemeClr val="hlink"/>
                </a:solidFill>
                <a:effectLst/>
                <a:latin typeface="Courier New" charset="0"/>
              </a:rPr>
              <a:t> epsilon)</a:t>
            </a:r>
            <a:endParaRPr lang="en-US" sz="2000" dirty="0">
              <a:effectLst/>
              <a:latin typeface="Courier New" charset="0"/>
            </a:endParaRPr>
          </a:p>
        </p:txBody>
      </p:sp>
      <p:sp>
        <p:nvSpPr>
          <p:cNvPr id="4" name="Slide Number Placeholder 3"/>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26</a:t>
            </a:fld>
            <a:endParaRPr lang="en-US">
              <a:solidFill>
                <a:prstClr val="black">
                  <a:tint val="75000"/>
                </a:prstClr>
              </a:solidFill>
            </a:endParaRPr>
          </a:p>
        </p:txBody>
      </p:sp>
      <p:sp>
        <p:nvSpPr>
          <p:cNvPr id="7" name="Rounded Rectangular Callout 6"/>
          <p:cNvSpPr/>
          <p:nvPr/>
        </p:nvSpPr>
        <p:spPr>
          <a:xfrm>
            <a:off x="4419600" y="3048000"/>
            <a:ext cx="4191000" cy="2286000"/>
          </a:xfrm>
          <a:prstGeom prst="wedgeRoundRectCallout">
            <a:avLst>
              <a:gd name="adj1" fmla="val -105482"/>
              <a:gd name="adj2" fmla="val -62185"/>
              <a:gd name="adj3" fmla="val 16667"/>
            </a:avLst>
          </a:prstGeom>
          <a:solidFill>
            <a:schemeClr val="accent3">
              <a:lumMod val="20000"/>
              <a:lumOff val="80000"/>
            </a:schemeClr>
          </a:solidFill>
          <a:ln w="38100" cmpd="sng">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2400" dirty="0">
                <a:solidFill>
                  <a:prstClr val="black"/>
                </a:solidFill>
                <a:latin typeface="Arial"/>
                <a:cs typeface="Arial"/>
              </a:rPr>
              <a:t>The </a:t>
            </a:r>
            <a:r>
              <a:rPr lang="en-US" sz="2400" b="1" i="1" dirty="0" err="1">
                <a:solidFill>
                  <a:srgbClr val="FF0000"/>
                </a:solidFill>
                <a:latin typeface="Arial"/>
                <a:cs typeface="Arial"/>
              </a:rPr>
              <a:t>Javadoc</a:t>
            </a:r>
            <a:r>
              <a:rPr lang="en-US" sz="2400" dirty="0">
                <a:solidFill>
                  <a:srgbClr val="FF0000"/>
                </a:solidFill>
                <a:latin typeface="Arial"/>
                <a:cs typeface="Arial"/>
              </a:rPr>
              <a:t> </a:t>
            </a:r>
            <a:r>
              <a:rPr lang="en-US" sz="2400" b="1" i="1" dirty="0">
                <a:solidFill>
                  <a:srgbClr val="FF0000"/>
                </a:solidFill>
                <a:latin typeface="Arial"/>
                <a:cs typeface="Arial"/>
              </a:rPr>
              <a:t>tag</a:t>
            </a:r>
            <a:r>
              <a:rPr lang="en-US" sz="2400" dirty="0">
                <a:solidFill>
                  <a:srgbClr val="FF0000"/>
                </a:solidFill>
                <a:latin typeface="Arial"/>
                <a:cs typeface="Arial"/>
              </a:rPr>
              <a:t> </a:t>
            </a:r>
            <a:r>
              <a:rPr lang="en-US" sz="2400" dirty="0">
                <a:solidFill>
                  <a:srgbClr val="FF0000"/>
                </a:solidFill>
                <a:latin typeface="Courier New"/>
                <a:cs typeface="Courier New"/>
              </a:rPr>
              <a:t>@return </a:t>
            </a:r>
            <a:r>
              <a:rPr lang="en-US" sz="2400" dirty="0">
                <a:solidFill>
                  <a:prstClr val="black"/>
                </a:solidFill>
                <a:latin typeface="Arial"/>
                <a:cs typeface="Arial"/>
              </a:rPr>
              <a:t>is needed if the method returns a value; you describe the returned value.</a:t>
            </a:r>
          </a:p>
        </p:txBody>
      </p:sp>
    </p:spTree>
    <p:extLst>
      <p:ext uri="{BB962C8B-B14F-4D97-AF65-F5344CB8AC3E}">
        <p14:creationId xmlns:p14="http://schemas.microsoft.com/office/powerpoint/2010/main" val="28673481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effectLst/>
                <a:latin typeface="Arial" charset="0"/>
              </a:rPr>
              <a:t>Example of a Contract</a:t>
            </a:r>
          </a:p>
        </p:txBody>
      </p:sp>
      <p:sp>
        <p:nvSpPr>
          <p:cNvPr id="19458" name="Rectangle 3"/>
          <p:cNvSpPr>
            <a:spLocks noGrp="1" noChangeArrowheads="1"/>
          </p:cNvSpPr>
          <p:nvPr>
            <p:ph idx="1"/>
          </p:nvPr>
        </p:nvSpPr>
        <p:spPr>
          <a:xfrm>
            <a:off x="457200" y="1219200"/>
            <a:ext cx="8229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buFontTx/>
              <a:buNone/>
            </a:pPr>
            <a:r>
              <a:rPr lang="en-US" sz="2000" dirty="0">
                <a:solidFill>
                  <a:srgbClr val="0000FF"/>
                </a:solidFill>
                <a:effectLst/>
                <a:latin typeface="Courier New" charset="0"/>
              </a:rPr>
              <a:t>/**</a:t>
            </a:r>
          </a:p>
          <a:p>
            <a:pPr eaLnBrk="1" hangingPunct="1">
              <a:spcBef>
                <a:spcPct val="0"/>
              </a:spcBef>
              <a:buFontTx/>
              <a:buNone/>
            </a:pPr>
            <a:r>
              <a:rPr lang="en-US" sz="2000" dirty="0">
                <a:solidFill>
                  <a:srgbClr val="0000FF"/>
                </a:solidFill>
                <a:effectLst/>
                <a:latin typeface="Courier New" charset="0"/>
              </a:rPr>
              <a:t> * ...</a:t>
            </a:r>
          </a:p>
          <a:p>
            <a:pPr eaLnBrk="1" hangingPunct="1">
              <a:spcBef>
                <a:spcPct val="0"/>
              </a:spcBef>
              <a:buFontTx/>
              <a:buNone/>
            </a:pPr>
            <a:r>
              <a:rPr lang="en-US" sz="2000" dirty="0">
                <a:solidFill>
                  <a:srgbClr val="0000FF"/>
                </a:solidFill>
                <a:latin typeface="Courier New" charset="0"/>
              </a:rPr>
              <a:t> * @</a:t>
            </a:r>
            <a:r>
              <a:rPr lang="en-US" sz="2000" dirty="0" err="1">
                <a:solidFill>
                  <a:srgbClr val="0000FF"/>
                </a:solidFill>
                <a:latin typeface="Courier New" charset="0"/>
              </a:rPr>
              <a:t>param</a:t>
            </a:r>
            <a:r>
              <a:rPr lang="en-US" sz="2000" dirty="0">
                <a:solidFill>
                  <a:srgbClr val="0000FF"/>
                </a:solidFill>
                <a:latin typeface="Courier New" charset="0"/>
              </a:rPr>
              <a:t> x number to take the square root of</a:t>
            </a:r>
          </a:p>
          <a:p>
            <a:pPr eaLnBrk="1" hangingPunct="1">
              <a:spcBef>
                <a:spcPct val="0"/>
              </a:spcBef>
              <a:buFontTx/>
              <a:buNone/>
            </a:pPr>
            <a:r>
              <a:rPr lang="en-US" sz="2000" dirty="0">
                <a:solidFill>
                  <a:srgbClr val="0000FF"/>
                </a:solidFill>
                <a:effectLst/>
                <a:latin typeface="Courier New" charset="0"/>
              </a:rPr>
              <a:t> </a:t>
            </a:r>
            <a:r>
              <a:rPr lang="en-US" sz="2000" dirty="0">
                <a:solidFill>
                  <a:srgbClr val="0000FF"/>
                </a:solidFill>
                <a:latin typeface="Courier New" charset="0"/>
              </a:rPr>
              <a:t>* @</a:t>
            </a:r>
            <a:r>
              <a:rPr lang="en-US" sz="2000" dirty="0" err="1">
                <a:solidFill>
                  <a:srgbClr val="0000FF"/>
                </a:solidFill>
                <a:latin typeface="Courier New" charset="0"/>
              </a:rPr>
              <a:t>param</a:t>
            </a:r>
            <a:r>
              <a:rPr lang="en-US" sz="2000" dirty="0">
                <a:solidFill>
                  <a:srgbClr val="0000FF"/>
                </a:solidFill>
                <a:latin typeface="Courier New" charset="0"/>
              </a:rPr>
              <a:t> epsilon allowed relative error</a:t>
            </a:r>
          </a:p>
          <a:p>
            <a:pPr eaLnBrk="1" hangingPunct="1">
              <a:spcBef>
                <a:spcPct val="0"/>
              </a:spcBef>
              <a:buFontTx/>
              <a:buNone/>
            </a:pPr>
            <a:r>
              <a:rPr lang="en-US" sz="2000" dirty="0">
                <a:solidFill>
                  <a:srgbClr val="0000FF"/>
                </a:solidFill>
                <a:effectLst/>
                <a:latin typeface="Courier New" charset="0"/>
              </a:rPr>
              <a:t> * @return the approximate square root of x</a:t>
            </a:r>
          </a:p>
          <a:p>
            <a:pPr eaLnBrk="1" hangingPunct="1">
              <a:spcBef>
                <a:spcPct val="0"/>
              </a:spcBef>
              <a:buFontTx/>
              <a:buNone/>
            </a:pPr>
            <a:r>
              <a:rPr lang="en-US" sz="2000" dirty="0">
                <a:solidFill>
                  <a:srgbClr val="0000FF"/>
                </a:solidFill>
                <a:effectLst/>
                <a:latin typeface="Courier New" charset="0"/>
              </a:rPr>
              <a:t> * </a:t>
            </a:r>
            <a:r>
              <a:rPr lang="en-US" sz="2000" dirty="0">
                <a:solidFill>
                  <a:srgbClr val="FF0000"/>
                </a:solidFill>
                <a:effectLst/>
                <a:latin typeface="Courier New" charset="0"/>
              </a:rPr>
              <a:t>@pre</a:t>
            </a:r>
          </a:p>
          <a:p>
            <a:pPr>
              <a:spcBef>
                <a:spcPct val="0"/>
              </a:spcBef>
              <a:buNone/>
            </a:pPr>
            <a:r>
              <a:rPr lang="en-US" sz="2000" dirty="0">
                <a:solidFill>
                  <a:srgbClr val="FF0000"/>
                </a:solidFill>
                <a:latin typeface="Courier New" charset="0"/>
              </a:rPr>
              <a:t> </a:t>
            </a:r>
            <a:r>
              <a:rPr lang="en-US" sz="2000" dirty="0">
                <a:solidFill>
                  <a:srgbClr val="0000FF"/>
                </a:solidFill>
                <a:latin typeface="Courier New" charset="0"/>
              </a:rPr>
              <a:t>* </a:t>
            </a:r>
            <a:r>
              <a:rPr lang="en-US" sz="2000" i="1" dirty="0">
                <a:solidFill>
                  <a:srgbClr val="008000"/>
                </a:solidFill>
                <a:effectLst/>
                <a:latin typeface="Courier New" charset="0"/>
              </a:rPr>
              <a:t>x &gt; 0  and  epsilon &gt; 0</a:t>
            </a:r>
            <a:endParaRPr lang="en-US" sz="2000" dirty="0">
              <a:solidFill>
                <a:srgbClr val="0000FF"/>
              </a:solidFill>
              <a:effectLst/>
              <a:latin typeface="Courier New" charset="0"/>
            </a:endParaRPr>
          </a:p>
          <a:p>
            <a:pPr eaLnBrk="1" hangingPunct="1">
              <a:spcBef>
                <a:spcPct val="0"/>
              </a:spcBef>
              <a:buFontTx/>
              <a:buNone/>
            </a:pPr>
            <a:r>
              <a:rPr lang="en-US" sz="2000" dirty="0">
                <a:solidFill>
                  <a:srgbClr val="0000FF"/>
                </a:solidFill>
                <a:effectLst/>
                <a:latin typeface="Courier New" charset="0"/>
              </a:rPr>
              <a:t> * @post </a:t>
            </a:r>
            <a:endParaRPr lang="en-US" sz="2000" dirty="0" smtClean="0">
              <a:solidFill>
                <a:srgbClr val="0000FF"/>
              </a:solidFill>
              <a:effectLst/>
              <a:latin typeface="Courier New" charset="0"/>
            </a:endParaRPr>
          </a:p>
          <a:p>
            <a:pPr eaLnBrk="1" hangingPunct="1">
              <a:spcBef>
                <a:spcPct val="0"/>
              </a:spcBef>
              <a:buFontTx/>
              <a:buNone/>
            </a:pPr>
            <a:r>
              <a:rPr lang="en-US" sz="2000" dirty="0">
                <a:solidFill>
                  <a:srgbClr val="0000FF"/>
                </a:solidFill>
                <a:effectLst/>
                <a:latin typeface="Courier New" charset="0"/>
              </a:rPr>
              <a:t> * </a:t>
            </a:r>
            <a:r>
              <a:rPr lang="en-US" sz="2000" i="1" dirty="0" err="1">
                <a:solidFill>
                  <a:srgbClr val="008000"/>
                </a:solidFill>
                <a:effectLst/>
                <a:latin typeface="Courier New" charset="0"/>
              </a:rPr>
              <a:t>sqrt</a:t>
            </a:r>
            <a:r>
              <a:rPr lang="en-US" sz="2000" i="1" dirty="0">
                <a:solidFill>
                  <a:srgbClr val="008000"/>
                </a:solidFill>
                <a:effectLst/>
                <a:latin typeface="Courier New" charset="0"/>
              </a:rPr>
              <a:t> &gt;= 0  and</a:t>
            </a:r>
          </a:p>
          <a:p>
            <a:pPr eaLnBrk="1" hangingPunct="1">
              <a:spcBef>
                <a:spcPct val="0"/>
              </a:spcBef>
              <a:buFontTx/>
              <a:buNone/>
            </a:pPr>
            <a:r>
              <a:rPr lang="en-US" sz="2000" dirty="0">
                <a:solidFill>
                  <a:srgbClr val="0000FF"/>
                </a:solidFill>
                <a:effectLst/>
                <a:latin typeface="Courier New" charset="0"/>
              </a:rPr>
              <a:t> * </a:t>
            </a:r>
            <a:r>
              <a:rPr lang="en-US" sz="2000" i="1" dirty="0">
                <a:solidFill>
                  <a:srgbClr val="008000"/>
                </a:solidFill>
                <a:latin typeface="Courier New" charset="0"/>
              </a:rPr>
              <a:t>[</a:t>
            </a:r>
            <a:r>
              <a:rPr lang="en-US" sz="2000" i="1" dirty="0" err="1">
                <a:solidFill>
                  <a:srgbClr val="008000"/>
                </a:solidFill>
                <a:latin typeface="Courier New" charset="0"/>
              </a:rPr>
              <a:t>sqrt</a:t>
            </a:r>
            <a:r>
              <a:rPr lang="en-US" sz="2000" i="1" dirty="0">
                <a:solidFill>
                  <a:srgbClr val="008000"/>
                </a:solidFill>
                <a:latin typeface="Courier New" charset="0"/>
              </a:rPr>
              <a:t> is within relative error epsilon</a:t>
            </a:r>
          </a:p>
          <a:p>
            <a:pPr eaLnBrk="1" hangingPunct="1">
              <a:spcBef>
                <a:spcPct val="0"/>
              </a:spcBef>
              <a:buFontTx/>
              <a:buNone/>
            </a:pPr>
            <a:r>
              <a:rPr lang="en-US" sz="2000" dirty="0">
                <a:solidFill>
                  <a:srgbClr val="0000FF"/>
                </a:solidFill>
                <a:latin typeface="Courier New" charset="0"/>
              </a:rPr>
              <a:t> *  </a:t>
            </a:r>
            <a:r>
              <a:rPr lang="en-US" sz="2000" i="1" dirty="0">
                <a:solidFill>
                  <a:srgbClr val="008000"/>
                </a:solidFill>
                <a:latin typeface="Courier New" charset="0"/>
              </a:rPr>
              <a:t>of the actual square root of x]</a:t>
            </a:r>
            <a:endParaRPr lang="en-US" sz="2000" dirty="0">
              <a:solidFill>
                <a:srgbClr val="0000FF"/>
              </a:solidFill>
              <a:effectLst/>
              <a:latin typeface="Courier New" charset="0"/>
            </a:endParaRPr>
          </a:p>
          <a:p>
            <a:pPr eaLnBrk="1" hangingPunct="1">
              <a:spcBef>
                <a:spcPct val="0"/>
              </a:spcBef>
              <a:buFontTx/>
              <a:buNone/>
            </a:pPr>
            <a:r>
              <a:rPr lang="en-US" sz="2000" dirty="0">
                <a:solidFill>
                  <a:srgbClr val="0000FF"/>
                </a:solidFill>
                <a:effectLst/>
                <a:latin typeface="Courier New" charset="0"/>
              </a:rPr>
              <a:t>  */</a:t>
            </a:r>
          </a:p>
          <a:p>
            <a:pPr eaLnBrk="1" hangingPunct="1">
              <a:spcBef>
                <a:spcPct val="0"/>
              </a:spcBef>
              <a:buFontTx/>
              <a:buNone/>
            </a:pPr>
            <a:r>
              <a:rPr lang="en-US" sz="2000" b="1" dirty="0">
                <a:solidFill>
                  <a:schemeClr val="hlink"/>
                </a:solidFill>
                <a:effectLst/>
                <a:latin typeface="Courier New" charset="0"/>
              </a:rPr>
              <a:t>private</a:t>
            </a:r>
            <a:r>
              <a:rPr lang="en-US" sz="2000" dirty="0">
                <a:solidFill>
                  <a:schemeClr val="hlink"/>
                </a:solidFill>
                <a:effectLst/>
                <a:latin typeface="Courier New" charset="0"/>
              </a:rPr>
              <a:t> </a:t>
            </a:r>
            <a:r>
              <a:rPr lang="en-US" sz="2000" b="1" dirty="0">
                <a:solidFill>
                  <a:schemeClr val="hlink"/>
                </a:solidFill>
                <a:effectLst/>
                <a:latin typeface="Courier New" charset="0"/>
              </a:rPr>
              <a:t>static</a:t>
            </a:r>
            <a:r>
              <a:rPr lang="en-US" sz="2000" dirty="0">
                <a:solidFill>
                  <a:schemeClr val="hlink"/>
                </a:solidFill>
                <a:effectLst/>
                <a:latin typeface="Courier New" charset="0"/>
              </a:rPr>
              <a:t> </a:t>
            </a:r>
            <a:r>
              <a:rPr lang="en-US" sz="2000" b="1" dirty="0">
                <a:solidFill>
                  <a:schemeClr val="hlink"/>
                </a:solidFill>
                <a:effectLst/>
                <a:latin typeface="Courier New" charset="0"/>
              </a:rPr>
              <a:t>double</a:t>
            </a:r>
            <a:r>
              <a:rPr lang="en-US" sz="2000" dirty="0">
                <a:solidFill>
                  <a:schemeClr val="hlink"/>
                </a:solidFill>
                <a:effectLst/>
                <a:latin typeface="Courier New" charset="0"/>
              </a:rPr>
              <a:t> </a:t>
            </a:r>
            <a:r>
              <a:rPr lang="en-US" sz="2000" dirty="0" err="1">
                <a:solidFill>
                  <a:schemeClr val="hlink"/>
                </a:solidFill>
                <a:effectLst/>
                <a:latin typeface="Courier New" charset="0"/>
              </a:rPr>
              <a:t>sqrt</a:t>
            </a:r>
            <a:r>
              <a:rPr lang="en-US" sz="2000" dirty="0">
                <a:solidFill>
                  <a:schemeClr val="hlink"/>
                </a:solidFill>
                <a:effectLst/>
                <a:latin typeface="Courier New" charset="0"/>
              </a:rPr>
              <a:t>(</a:t>
            </a:r>
            <a:r>
              <a:rPr lang="en-US" sz="2000" b="1" dirty="0">
                <a:solidFill>
                  <a:schemeClr val="hlink"/>
                </a:solidFill>
                <a:effectLst/>
                <a:latin typeface="Courier New" charset="0"/>
              </a:rPr>
              <a:t>double</a:t>
            </a:r>
            <a:r>
              <a:rPr lang="en-US" sz="2000" dirty="0">
                <a:solidFill>
                  <a:schemeClr val="hlink"/>
                </a:solidFill>
                <a:effectLst/>
                <a:latin typeface="Courier New" charset="0"/>
              </a:rPr>
              <a:t> x,</a:t>
            </a:r>
          </a:p>
          <a:p>
            <a:pPr eaLnBrk="1" hangingPunct="1">
              <a:spcBef>
                <a:spcPct val="0"/>
              </a:spcBef>
              <a:buFontTx/>
              <a:buNone/>
            </a:pPr>
            <a:r>
              <a:rPr lang="en-US" sz="2000" b="1" dirty="0">
                <a:solidFill>
                  <a:schemeClr val="hlink"/>
                </a:solidFill>
                <a:latin typeface="Courier New" charset="0"/>
              </a:rPr>
              <a:t>    </a:t>
            </a:r>
            <a:r>
              <a:rPr lang="en-US" sz="2000" b="1" dirty="0">
                <a:solidFill>
                  <a:schemeClr val="hlink"/>
                </a:solidFill>
                <a:effectLst/>
                <a:latin typeface="Courier New" charset="0"/>
              </a:rPr>
              <a:t>double</a:t>
            </a:r>
            <a:r>
              <a:rPr lang="en-US" sz="2000" dirty="0">
                <a:solidFill>
                  <a:schemeClr val="hlink"/>
                </a:solidFill>
                <a:effectLst/>
                <a:latin typeface="Courier New" charset="0"/>
              </a:rPr>
              <a:t> epsilon)</a:t>
            </a:r>
            <a:endParaRPr lang="en-US" sz="2000" dirty="0">
              <a:effectLst/>
              <a:latin typeface="Courier New" charset="0"/>
            </a:endParaRPr>
          </a:p>
        </p:txBody>
      </p:sp>
      <p:sp>
        <p:nvSpPr>
          <p:cNvPr id="4" name="Slide Number Placeholder 3"/>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27</a:t>
            </a:fld>
            <a:endParaRPr lang="en-US">
              <a:solidFill>
                <a:prstClr val="black">
                  <a:tint val="75000"/>
                </a:prstClr>
              </a:solidFill>
            </a:endParaRPr>
          </a:p>
        </p:txBody>
      </p:sp>
      <p:sp>
        <p:nvSpPr>
          <p:cNvPr id="7" name="Rounded Rectangular Callout 6"/>
          <p:cNvSpPr/>
          <p:nvPr/>
        </p:nvSpPr>
        <p:spPr>
          <a:xfrm>
            <a:off x="4419600" y="609600"/>
            <a:ext cx="4191000" cy="2286000"/>
          </a:xfrm>
          <a:prstGeom prst="wedgeRoundRectCallout">
            <a:avLst>
              <a:gd name="adj1" fmla="val -97013"/>
              <a:gd name="adj2" fmla="val 52035"/>
              <a:gd name="adj3" fmla="val 16667"/>
            </a:avLst>
          </a:prstGeom>
          <a:solidFill>
            <a:schemeClr val="accent3">
              <a:lumMod val="20000"/>
              <a:lumOff val="80000"/>
            </a:schemeClr>
          </a:solidFill>
          <a:ln w="38100" cmpd="sng">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2400" dirty="0">
                <a:solidFill>
                  <a:prstClr val="black"/>
                </a:solidFill>
                <a:latin typeface="Arial"/>
                <a:cs typeface="Arial"/>
              </a:rPr>
              <a:t>The </a:t>
            </a:r>
            <a:r>
              <a:rPr lang="en-US" sz="2400" b="1" i="1" dirty="0">
                <a:solidFill>
                  <a:srgbClr val="FF0000"/>
                </a:solidFill>
                <a:latin typeface="Arial"/>
                <a:cs typeface="Arial"/>
              </a:rPr>
              <a:t>Javadoc</a:t>
            </a:r>
            <a:r>
              <a:rPr lang="en-US" sz="2400" dirty="0">
                <a:solidFill>
                  <a:srgbClr val="FF0000"/>
                </a:solidFill>
                <a:latin typeface="Arial"/>
                <a:cs typeface="Arial"/>
              </a:rPr>
              <a:t> </a:t>
            </a:r>
            <a:r>
              <a:rPr lang="en-US" sz="2400" b="1" i="1" dirty="0">
                <a:solidFill>
                  <a:srgbClr val="FF0000"/>
                </a:solidFill>
                <a:latin typeface="Arial"/>
                <a:cs typeface="Arial"/>
              </a:rPr>
              <a:t>tag</a:t>
            </a:r>
            <a:r>
              <a:rPr lang="en-US" sz="2400" dirty="0">
                <a:solidFill>
                  <a:srgbClr val="FF0000"/>
                </a:solidFill>
                <a:latin typeface="Arial"/>
                <a:cs typeface="Arial"/>
              </a:rPr>
              <a:t> </a:t>
            </a:r>
            <a:r>
              <a:rPr lang="en-US" sz="2400" dirty="0">
                <a:solidFill>
                  <a:srgbClr val="FF0000"/>
                </a:solidFill>
                <a:latin typeface="Courier New"/>
                <a:cs typeface="Courier New"/>
              </a:rPr>
              <a:t>@pre </a:t>
            </a:r>
            <a:r>
              <a:rPr lang="en-US" sz="2400" dirty="0">
                <a:solidFill>
                  <a:prstClr val="black"/>
                </a:solidFill>
                <a:latin typeface="Arial"/>
                <a:cs typeface="Arial"/>
              </a:rPr>
              <a:t>introduces the precondition</a:t>
            </a:r>
            <a:r>
              <a:rPr lang="en-US" sz="2400" dirty="0">
                <a:solidFill>
                  <a:srgbClr val="FF0000"/>
                </a:solidFill>
                <a:latin typeface="Arial"/>
                <a:cs typeface="Arial"/>
              </a:rPr>
              <a:t> </a:t>
            </a:r>
            <a:r>
              <a:rPr lang="en-US" sz="2400" dirty="0">
                <a:solidFill>
                  <a:prstClr val="black"/>
                </a:solidFill>
                <a:latin typeface="Arial"/>
                <a:cs typeface="Arial"/>
              </a:rPr>
              <a:t>for the </a:t>
            </a:r>
            <a:r>
              <a:rPr lang="en-US" sz="2400" dirty="0">
                <a:solidFill>
                  <a:srgbClr val="0000FF"/>
                </a:solidFill>
                <a:latin typeface="Courier New"/>
                <a:cs typeface="Courier New"/>
              </a:rPr>
              <a:t>sqrt</a:t>
            </a:r>
            <a:r>
              <a:rPr lang="en-US" sz="2400" dirty="0">
                <a:solidFill>
                  <a:srgbClr val="0000FF"/>
                </a:solidFill>
                <a:latin typeface="Arial"/>
                <a:cs typeface="Arial"/>
              </a:rPr>
              <a:t> </a:t>
            </a:r>
            <a:r>
              <a:rPr lang="en-US" sz="2400" dirty="0">
                <a:solidFill>
                  <a:prstClr val="black"/>
                </a:solidFill>
                <a:latin typeface="Arial"/>
                <a:cs typeface="Arial"/>
              </a:rPr>
              <a:t>method.</a:t>
            </a:r>
          </a:p>
        </p:txBody>
      </p:sp>
    </p:spTree>
    <p:extLst>
      <p:ext uri="{BB962C8B-B14F-4D97-AF65-F5344CB8AC3E}">
        <p14:creationId xmlns:p14="http://schemas.microsoft.com/office/powerpoint/2010/main" val="15472319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effectLst/>
                <a:latin typeface="Arial" charset="0"/>
              </a:rPr>
              <a:t>Example of a Contract</a:t>
            </a:r>
          </a:p>
        </p:txBody>
      </p:sp>
      <p:sp>
        <p:nvSpPr>
          <p:cNvPr id="19458" name="Rectangle 3"/>
          <p:cNvSpPr>
            <a:spLocks noGrp="1" noChangeArrowheads="1"/>
          </p:cNvSpPr>
          <p:nvPr>
            <p:ph idx="1"/>
          </p:nvPr>
        </p:nvSpPr>
        <p:spPr>
          <a:xfrm>
            <a:off x="457200" y="1219200"/>
            <a:ext cx="8229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buFontTx/>
              <a:buNone/>
            </a:pPr>
            <a:r>
              <a:rPr lang="en-US" sz="2000" dirty="0">
                <a:solidFill>
                  <a:srgbClr val="0000FF"/>
                </a:solidFill>
                <a:effectLst/>
                <a:latin typeface="Courier New" charset="0"/>
              </a:rPr>
              <a:t>/**</a:t>
            </a:r>
          </a:p>
          <a:p>
            <a:pPr eaLnBrk="1" hangingPunct="1">
              <a:spcBef>
                <a:spcPct val="0"/>
              </a:spcBef>
              <a:buFontTx/>
              <a:buNone/>
            </a:pPr>
            <a:r>
              <a:rPr lang="en-US" sz="2000" dirty="0">
                <a:solidFill>
                  <a:srgbClr val="0000FF"/>
                </a:solidFill>
                <a:effectLst/>
                <a:latin typeface="Courier New" charset="0"/>
              </a:rPr>
              <a:t> * ...</a:t>
            </a:r>
          </a:p>
          <a:p>
            <a:pPr eaLnBrk="1" hangingPunct="1">
              <a:spcBef>
                <a:spcPct val="0"/>
              </a:spcBef>
              <a:buFontTx/>
              <a:buNone/>
            </a:pPr>
            <a:r>
              <a:rPr lang="en-US" sz="2000" dirty="0">
                <a:solidFill>
                  <a:srgbClr val="0000FF"/>
                </a:solidFill>
                <a:latin typeface="Courier New" charset="0"/>
              </a:rPr>
              <a:t> * @</a:t>
            </a:r>
            <a:r>
              <a:rPr lang="en-US" sz="2000" dirty="0" err="1">
                <a:solidFill>
                  <a:srgbClr val="0000FF"/>
                </a:solidFill>
                <a:latin typeface="Courier New" charset="0"/>
              </a:rPr>
              <a:t>param</a:t>
            </a:r>
            <a:r>
              <a:rPr lang="en-US" sz="2000" dirty="0">
                <a:solidFill>
                  <a:srgbClr val="0000FF"/>
                </a:solidFill>
                <a:latin typeface="Courier New" charset="0"/>
              </a:rPr>
              <a:t> x number to take the square root of</a:t>
            </a:r>
          </a:p>
          <a:p>
            <a:pPr eaLnBrk="1" hangingPunct="1">
              <a:spcBef>
                <a:spcPct val="0"/>
              </a:spcBef>
              <a:buFontTx/>
              <a:buNone/>
            </a:pPr>
            <a:r>
              <a:rPr lang="en-US" sz="2000" dirty="0">
                <a:solidFill>
                  <a:srgbClr val="0000FF"/>
                </a:solidFill>
                <a:effectLst/>
                <a:latin typeface="Courier New" charset="0"/>
              </a:rPr>
              <a:t> </a:t>
            </a:r>
            <a:r>
              <a:rPr lang="en-US" sz="2000" dirty="0">
                <a:solidFill>
                  <a:srgbClr val="0000FF"/>
                </a:solidFill>
                <a:latin typeface="Courier New" charset="0"/>
              </a:rPr>
              <a:t>* @</a:t>
            </a:r>
            <a:r>
              <a:rPr lang="en-US" sz="2000" dirty="0" err="1">
                <a:solidFill>
                  <a:srgbClr val="0000FF"/>
                </a:solidFill>
                <a:latin typeface="Courier New" charset="0"/>
              </a:rPr>
              <a:t>param</a:t>
            </a:r>
            <a:r>
              <a:rPr lang="en-US" sz="2000" dirty="0">
                <a:solidFill>
                  <a:srgbClr val="0000FF"/>
                </a:solidFill>
                <a:latin typeface="Courier New" charset="0"/>
              </a:rPr>
              <a:t> epsilon allowed relative error</a:t>
            </a:r>
          </a:p>
          <a:p>
            <a:pPr eaLnBrk="1" hangingPunct="1">
              <a:spcBef>
                <a:spcPct val="0"/>
              </a:spcBef>
              <a:buFontTx/>
              <a:buNone/>
            </a:pPr>
            <a:r>
              <a:rPr lang="en-US" sz="2000" dirty="0">
                <a:solidFill>
                  <a:srgbClr val="0000FF"/>
                </a:solidFill>
                <a:effectLst/>
                <a:latin typeface="Courier New" charset="0"/>
              </a:rPr>
              <a:t> * @return the approximate square root of x</a:t>
            </a:r>
          </a:p>
          <a:p>
            <a:pPr eaLnBrk="1" hangingPunct="1">
              <a:spcBef>
                <a:spcPct val="0"/>
              </a:spcBef>
              <a:buFontTx/>
              <a:buNone/>
            </a:pPr>
            <a:r>
              <a:rPr lang="en-US" sz="2000" dirty="0">
                <a:solidFill>
                  <a:srgbClr val="0000FF"/>
                </a:solidFill>
                <a:effectLst/>
                <a:latin typeface="Courier New" charset="0"/>
              </a:rPr>
              <a:t> * @pre</a:t>
            </a:r>
          </a:p>
          <a:p>
            <a:pPr eaLnBrk="1" hangingPunct="1">
              <a:spcBef>
                <a:spcPct val="0"/>
              </a:spcBef>
              <a:buFontTx/>
              <a:buNone/>
            </a:pPr>
            <a:r>
              <a:rPr lang="en-US" sz="2000" dirty="0">
                <a:solidFill>
                  <a:srgbClr val="0000FF"/>
                </a:solidFill>
                <a:latin typeface="Courier New" charset="0"/>
              </a:rPr>
              <a:t> * </a:t>
            </a:r>
            <a:r>
              <a:rPr lang="en-US" sz="2000" i="1" dirty="0">
                <a:solidFill>
                  <a:srgbClr val="008000"/>
                </a:solidFill>
                <a:effectLst/>
                <a:latin typeface="Courier New" charset="0"/>
              </a:rPr>
              <a:t>x &gt; 0  and  epsilon &gt; 0</a:t>
            </a:r>
            <a:endParaRPr lang="en-US" sz="2000" dirty="0">
              <a:solidFill>
                <a:srgbClr val="0000FF"/>
              </a:solidFill>
              <a:effectLst/>
              <a:latin typeface="Courier New" charset="0"/>
            </a:endParaRPr>
          </a:p>
          <a:p>
            <a:pPr eaLnBrk="1" hangingPunct="1">
              <a:spcBef>
                <a:spcPct val="0"/>
              </a:spcBef>
              <a:buFontTx/>
              <a:buNone/>
            </a:pPr>
            <a:r>
              <a:rPr lang="en-US" sz="2000" dirty="0">
                <a:solidFill>
                  <a:srgbClr val="0000FF"/>
                </a:solidFill>
                <a:effectLst/>
                <a:latin typeface="Courier New" charset="0"/>
              </a:rPr>
              <a:t> * </a:t>
            </a:r>
            <a:r>
              <a:rPr lang="en-US" sz="2000" dirty="0">
                <a:solidFill>
                  <a:srgbClr val="FF0000"/>
                </a:solidFill>
                <a:effectLst/>
                <a:latin typeface="Courier New" charset="0"/>
              </a:rPr>
              <a:t>@post</a:t>
            </a:r>
            <a:endParaRPr lang="en-US" sz="2000" dirty="0">
              <a:solidFill>
                <a:srgbClr val="0000FF"/>
              </a:solidFill>
              <a:effectLst/>
              <a:latin typeface="Courier New" charset="0"/>
            </a:endParaRPr>
          </a:p>
          <a:p>
            <a:pPr eaLnBrk="1" hangingPunct="1">
              <a:spcBef>
                <a:spcPct val="0"/>
              </a:spcBef>
              <a:buFontTx/>
              <a:buNone/>
            </a:pPr>
            <a:r>
              <a:rPr lang="en-US" sz="2000" dirty="0">
                <a:solidFill>
                  <a:srgbClr val="0000FF"/>
                </a:solidFill>
                <a:effectLst/>
                <a:latin typeface="Courier New" charset="0"/>
              </a:rPr>
              <a:t> * </a:t>
            </a:r>
            <a:r>
              <a:rPr lang="en-US" sz="2000" i="1" dirty="0" err="1">
                <a:solidFill>
                  <a:srgbClr val="008000"/>
                </a:solidFill>
                <a:effectLst/>
                <a:latin typeface="Courier New" charset="0"/>
              </a:rPr>
              <a:t>sqrt</a:t>
            </a:r>
            <a:r>
              <a:rPr lang="en-US" sz="2000" i="1" dirty="0">
                <a:solidFill>
                  <a:srgbClr val="008000"/>
                </a:solidFill>
                <a:effectLst/>
                <a:latin typeface="Courier New" charset="0"/>
              </a:rPr>
              <a:t> &gt;= 0  and</a:t>
            </a:r>
          </a:p>
          <a:p>
            <a:pPr eaLnBrk="1" hangingPunct="1">
              <a:spcBef>
                <a:spcPct val="0"/>
              </a:spcBef>
              <a:buFontTx/>
              <a:buNone/>
            </a:pPr>
            <a:r>
              <a:rPr lang="en-US" sz="2000" dirty="0">
                <a:solidFill>
                  <a:srgbClr val="0000FF"/>
                </a:solidFill>
                <a:effectLst/>
                <a:latin typeface="Courier New" charset="0"/>
              </a:rPr>
              <a:t> * </a:t>
            </a:r>
            <a:r>
              <a:rPr lang="en-US" sz="2000" i="1" dirty="0">
                <a:solidFill>
                  <a:srgbClr val="008000"/>
                </a:solidFill>
                <a:latin typeface="Courier New" charset="0"/>
              </a:rPr>
              <a:t>[</a:t>
            </a:r>
            <a:r>
              <a:rPr lang="en-US" sz="2000" i="1" dirty="0" err="1">
                <a:solidFill>
                  <a:srgbClr val="008000"/>
                </a:solidFill>
                <a:latin typeface="Courier New" charset="0"/>
              </a:rPr>
              <a:t>sqrt</a:t>
            </a:r>
            <a:r>
              <a:rPr lang="en-US" sz="2000" i="1" dirty="0">
                <a:solidFill>
                  <a:srgbClr val="008000"/>
                </a:solidFill>
                <a:latin typeface="Courier New" charset="0"/>
              </a:rPr>
              <a:t> is within relative error epsilon</a:t>
            </a:r>
          </a:p>
          <a:p>
            <a:pPr eaLnBrk="1" hangingPunct="1">
              <a:spcBef>
                <a:spcPct val="0"/>
              </a:spcBef>
              <a:buFontTx/>
              <a:buNone/>
            </a:pPr>
            <a:r>
              <a:rPr lang="en-US" sz="2000" dirty="0">
                <a:solidFill>
                  <a:srgbClr val="0000FF"/>
                </a:solidFill>
                <a:latin typeface="Courier New" charset="0"/>
              </a:rPr>
              <a:t> *  </a:t>
            </a:r>
            <a:r>
              <a:rPr lang="en-US" sz="2000" i="1" dirty="0">
                <a:solidFill>
                  <a:srgbClr val="008000"/>
                </a:solidFill>
                <a:latin typeface="Courier New" charset="0"/>
              </a:rPr>
              <a:t>of the actual square root of x]</a:t>
            </a:r>
            <a:endParaRPr lang="en-US" sz="2000" dirty="0">
              <a:solidFill>
                <a:srgbClr val="0000FF"/>
              </a:solidFill>
              <a:effectLst/>
              <a:latin typeface="Courier New" charset="0"/>
            </a:endParaRPr>
          </a:p>
          <a:p>
            <a:pPr eaLnBrk="1" hangingPunct="1">
              <a:spcBef>
                <a:spcPct val="0"/>
              </a:spcBef>
              <a:buFontTx/>
              <a:buNone/>
            </a:pPr>
            <a:r>
              <a:rPr lang="en-US" sz="2000" dirty="0">
                <a:solidFill>
                  <a:srgbClr val="0000FF"/>
                </a:solidFill>
                <a:effectLst/>
                <a:latin typeface="Courier New" charset="0"/>
              </a:rPr>
              <a:t>  */</a:t>
            </a:r>
          </a:p>
          <a:p>
            <a:pPr eaLnBrk="1" hangingPunct="1">
              <a:spcBef>
                <a:spcPct val="0"/>
              </a:spcBef>
              <a:buFontTx/>
              <a:buNone/>
            </a:pPr>
            <a:r>
              <a:rPr lang="en-US" sz="2000" b="1" dirty="0">
                <a:solidFill>
                  <a:schemeClr val="hlink"/>
                </a:solidFill>
                <a:effectLst/>
                <a:latin typeface="Courier New" charset="0"/>
              </a:rPr>
              <a:t>private</a:t>
            </a:r>
            <a:r>
              <a:rPr lang="en-US" sz="2000" dirty="0">
                <a:solidFill>
                  <a:schemeClr val="hlink"/>
                </a:solidFill>
                <a:effectLst/>
                <a:latin typeface="Courier New" charset="0"/>
              </a:rPr>
              <a:t> </a:t>
            </a:r>
            <a:r>
              <a:rPr lang="en-US" sz="2000" b="1" dirty="0">
                <a:solidFill>
                  <a:schemeClr val="hlink"/>
                </a:solidFill>
                <a:effectLst/>
                <a:latin typeface="Courier New" charset="0"/>
              </a:rPr>
              <a:t>static</a:t>
            </a:r>
            <a:r>
              <a:rPr lang="en-US" sz="2000" dirty="0">
                <a:solidFill>
                  <a:schemeClr val="hlink"/>
                </a:solidFill>
                <a:effectLst/>
                <a:latin typeface="Courier New" charset="0"/>
              </a:rPr>
              <a:t> </a:t>
            </a:r>
            <a:r>
              <a:rPr lang="en-US" sz="2000" b="1" dirty="0">
                <a:solidFill>
                  <a:schemeClr val="hlink"/>
                </a:solidFill>
                <a:effectLst/>
                <a:latin typeface="Courier New" charset="0"/>
              </a:rPr>
              <a:t>double</a:t>
            </a:r>
            <a:r>
              <a:rPr lang="en-US" sz="2000" dirty="0">
                <a:solidFill>
                  <a:schemeClr val="hlink"/>
                </a:solidFill>
                <a:effectLst/>
                <a:latin typeface="Courier New" charset="0"/>
              </a:rPr>
              <a:t> </a:t>
            </a:r>
            <a:r>
              <a:rPr lang="en-US" sz="2000" dirty="0" err="1">
                <a:solidFill>
                  <a:schemeClr val="hlink"/>
                </a:solidFill>
                <a:effectLst/>
                <a:latin typeface="Courier New" charset="0"/>
              </a:rPr>
              <a:t>sqrt</a:t>
            </a:r>
            <a:r>
              <a:rPr lang="en-US" sz="2000" dirty="0">
                <a:solidFill>
                  <a:schemeClr val="hlink"/>
                </a:solidFill>
                <a:effectLst/>
                <a:latin typeface="Courier New" charset="0"/>
              </a:rPr>
              <a:t>(</a:t>
            </a:r>
            <a:r>
              <a:rPr lang="en-US" sz="2000" b="1" dirty="0">
                <a:solidFill>
                  <a:schemeClr val="hlink"/>
                </a:solidFill>
                <a:effectLst/>
                <a:latin typeface="Courier New" charset="0"/>
              </a:rPr>
              <a:t>double</a:t>
            </a:r>
            <a:r>
              <a:rPr lang="en-US" sz="2000" dirty="0">
                <a:solidFill>
                  <a:schemeClr val="hlink"/>
                </a:solidFill>
                <a:effectLst/>
                <a:latin typeface="Courier New" charset="0"/>
              </a:rPr>
              <a:t> x,</a:t>
            </a:r>
          </a:p>
          <a:p>
            <a:pPr eaLnBrk="1" hangingPunct="1">
              <a:spcBef>
                <a:spcPct val="0"/>
              </a:spcBef>
              <a:buFontTx/>
              <a:buNone/>
            </a:pPr>
            <a:r>
              <a:rPr lang="en-US" sz="2000" b="1" dirty="0">
                <a:solidFill>
                  <a:schemeClr val="hlink"/>
                </a:solidFill>
                <a:latin typeface="Courier New" charset="0"/>
              </a:rPr>
              <a:t>    </a:t>
            </a:r>
            <a:r>
              <a:rPr lang="en-US" sz="2000" b="1" dirty="0">
                <a:solidFill>
                  <a:schemeClr val="hlink"/>
                </a:solidFill>
                <a:effectLst/>
                <a:latin typeface="Courier New" charset="0"/>
              </a:rPr>
              <a:t>double</a:t>
            </a:r>
            <a:r>
              <a:rPr lang="en-US" sz="2000" dirty="0">
                <a:solidFill>
                  <a:schemeClr val="hlink"/>
                </a:solidFill>
                <a:effectLst/>
                <a:latin typeface="Courier New" charset="0"/>
              </a:rPr>
              <a:t> epsilon)</a:t>
            </a:r>
            <a:endParaRPr lang="en-US" sz="2000" dirty="0">
              <a:effectLst/>
              <a:latin typeface="Courier New" charset="0"/>
            </a:endParaRPr>
          </a:p>
        </p:txBody>
      </p:sp>
      <p:sp>
        <p:nvSpPr>
          <p:cNvPr id="4" name="Slide Number Placeholder 3"/>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28</a:t>
            </a:fld>
            <a:endParaRPr lang="en-US">
              <a:solidFill>
                <a:prstClr val="black">
                  <a:tint val="75000"/>
                </a:prstClr>
              </a:solidFill>
            </a:endParaRPr>
          </a:p>
        </p:txBody>
      </p:sp>
      <p:sp>
        <p:nvSpPr>
          <p:cNvPr id="7" name="Rounded Rectangular Callout 6"/>
          <p:cNvSpPr/>
          <p:nvPr/>
        </p:nvSpPr>
        <p:spPr>
          <a:xfrm>
            <a:off x="4419600" y="609600"/>
            <a:ext cx="4191000" cy="2286000"/>
          </a:xfrm>
          <a:prstGeom prst="wedgeRoundRectCallout">
            <a:avLst>
              <a:gd name="adj1" fmla="val -101126"/>
              <a:gd name="adj2" fmla="val 78534"/>
              <a:gd name="adj3" fmla="val 16667"/>
            </a:avLst>
          </a:prstGeom>
          <a:solidFill>
            <a:schemeClr val="accent3">
              <a:lumMod val="20000"/>
              <a:lumOff val="80000"/>
            </a:schemeClr>
          </a:solidFill>
          <a:ln w="38100" cmpd="sng">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2400" dirty="0">
                <a:solidFill>
                  <a:prstClr val="black"/>
                </a:solidFill>
                <a:latin typeface="Arial"/>
                <a:cs typeface="Arial"/>
              </a:rPr>
              <a:t>The </a:t>
            </a:r>
            <a:r>
              <a:rPr lang="en-US" sz="2400" b="1" i="1" dirty="0">
                <a:solidFill>
                  <a:srgbClr val="FF0000"/>
                </a:solidFill>
                <a:latin typeface="Arial"/>
                <a:cs typeface="Arial"/>
              </a:rPr>
              <a:t>Javadoc</a:t>
            </a:r>
            <a:r>
              <a:rPr lang="en-US" sz="2400" dirty="0">
                <a:solidFill>
                  <a:srgbClr val="FF0000"/>
                </a:solidFill>
                <a:latin typeface="Arial"/>
                <a:cs typeface="Arial"/>
              </a:rPr>
              <a:t> </a:t>
            </a:r>
            <a:r>
              <a:rPr lang="en-US" sz="2400" b="1" i="1" dirty="0">
                <a:solidFill>
                  <a:srgbClr val="FF0000"/>
                </a:solidFill>
                <a:latin typeface="Arial"/>
                <a:cs typeface="Arial"/>
              </a:rPr>
              <a:t>tag</a:t>
            </a:r>
            <a:r>
              <a:rPr lang="en-US" sz="2400" dirty="0">
                <a:solidFill>
                  <a:srgbClr val="FF0000"/>
                </a:solidFill>
                <a:latin typeface="Arial"/>
                <a:cs typeface="Arial"/>
              </a:rPr>
              <a:t> </a:t>
            </a:r>
            <a:r>
              <a:rPr lang="en-US" sz="2400" dirty="0">
                <a:solidFill>
                  <a:srgbClr val="FF0000"/>
                </a:solidFill>
                <a:latin typeface="Courier New"/>
                <a:cs typeface="Courier New"/>
              </a:rPr>
              <a:t>@post </a:t>
            </a:r>
            <a:r>
              <a:rPr lang="en-US" sz="2400" dirty="0">
                <a:solidFill>
                  <a:prstClr val="black"/>
                </a:solidFill>
                <a:latin typeface="Arial"/>
                <a:cs typeface="Arial"/>
              </a:rPr>
              <a:t>introduces the postcondition</a:t>
            </a:r>
            <a:r>
              <a:rPr lang="en-US" sz="2400" dirty="0">
                <a:solidFill>
                  <a:srgbClr val="FF0000"/>
                </a:solidFill>
                <a:latin typeface="Arial"/>
                <a:cs typeface="Arial"/>
              </a:rPr>
              <a:t> </a:t>
            </a:r>
            <a:r>
              <a:rPr lang="en-US" sz="2400" dirty="0">
                <a:solidFill>
                  <a:prstClr val="black"/>
                </a:solidFill>
                <a:latin typeface="Arial"/>
                <a:cs typeface="Arial"/>
              </a:rPr>
              <a:t>for the </a:t>
            </a:r>
            <a:r>
              <a:rPr lang="en-US" sz="2400" dirty="0">
                <a:solidFill>
                  <a:srgbClr val="0000FF"/>
                </a:solidFill>
                <a:latin typeface="Courier New"/>
                <a:cs typeface="Courier New"/>
              </a:rPr>
              <a:t>sqrt</a:t>
            </a:r>
            <a:r>
              <a:rPr lang="en-US" sz="2400" dirty="0">
                <a:solidFill>
                  <a:srgbClr val="0000FF"/>
                </a:solidFill>
                <a:latin typeface="Arial"/>
                <a:cs typeface="Arial"/>
              </a:rPr>
              <a:t> </a:t>
            </a:r>
            <a:r>
              <a:rPr lang="en-US" sz="2400" dirty="0">
                <a:solidFill>
                  <a:prstClr val="black"/>
                </a:solidFill>
                <a:latin typeface="Arial"/>
                <a:cs typeface="Arial"/>
              </a:rPr>
              <a:t>method.</a:t>
            </a:r>
          </a:p>
        </p:txBody>
      </p:sp>
    </p:spTree>
    <p:extLst>
      <p:ext uri="{BB962C8B-B14F-4D97-AF65-F5344CB8AC3E}">
        <p14:creationId xmlns:p14="http://schemas.microsoft.com/office/powerpoint/2010/main" val="35273205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Abbreviated </a:t>
            </a:r>
            <a:r>
              <a:rPr lang="en-US" dirty="0" err="1"/>
              <a:t>Javadoc</a:t>
            </a:r>
            <a:endParaRPr lang="en-US" dirty="0"/>
          </a:p>
        </p:txBody>
      </p:sp>
      <p:sp>
        <p:nvSpPr>
          <p:cNvPr id="3" name="Content Placeholder 2"/>
          <p:cNvSpPr>
            <a:spLocks noGrp="1"/>
          </p:cNvSpPr>
          <p:nvPr>
            <p:ph idx="1"/>
          </p:nvPr>
        </p:nvSpPr>
        <p:spPr/>
        <p:txBody>
          <a:bodyPr/>
          <a:lstStyle/>
          <a:p>
            <a:r>
              <a:rPr lang="en-US" dirty="0"/>
              <a:t>For this course:</a:t>
            </a:r>
          </a:p>
          <a:p>
            <a:pPr lvl="1"/>
            <a:r>
              <a:rPr lang="en-US" dirty="0"/>
              <a:t>Code you see </a:t>
            </a:r>
            <a:r>
              <a:rPr lang="en-US" i="1" dirty="0"/>
              <a:t>in these slides </a:t>
            </a:r>
            <a:r>
              <a:rPr lang="en-US" dirty="0"/>
              <a:t>will </a:t>
            </a:r>
            <a:r>
              <a:rPr lang="en-US" i="1" dirty="0"/>
              <a:t>not</a:t>
            </a:r>
            <a:r>
              <a:rPr lang="en-US" dirty="0"/>
              <a:t> have the Javadoc tags @param, @return; plus, “keywords” in the Javadoc and mathematics will be bold-faced for easy reading</a:t>
            </a:r>
          </a:p>
          <a:p>
            <a:pPr lvl="2"/>
            <a:r>
              <a:rPr lang="en-US" dirty="0"/>
              <a:t>This allows you to focus on the contract content: the preconditions and postconditions themselves</a:t>
            </a:r>
          </a:p>
        </p:txBody>
      </p:sp>
      <p:sp>
        <p:nvSpPr>
          <p:cNvPr id="6" name="Slide Number Placeholder 5"/>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29</a:t>
            </a:fld>
            <a:endParaRPr lang="en-US">
              <a:solidFill>
                <a:prstClr val="black">
                  <a:tint val="75000"/>
                </a:prstClr>
              </a:solidFill>
            </a:endParaRPr>
          </a:p>
        </p:txBody>
      </p:sp>
    </p:spTree>
    <p:extLst>
      <p:ext uri="{BB962C8B-B14F-4D97-AF65-F5344CB8AC3E}">
        <p14:creationId xmlns:p14="http://schemas.microsoft.com/office/powerpoint/2010/main" val="1829557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Contracts</a:t>
            </a:r>
          </a:p>
        </p:txBody>
      </p:sp>
      <p:sp>
        <p:nvSpPr>
          <p:cNvPr id="3" name="Content Placeholder 2"/>
          <p:cNvSpPr>
            <a:spLocks noGrp="1"/>
          </p:cNvSpPr>
          <p:nvPr>
            <p:ph idx="1"/>
          </p:nvPr>
        </p:nvSpPr>
        <p:spPr/>
        <p:txBody>
          <a:bodyPr/>
          <a:lstStyle/>
          <a:p>
            <a:r>
              <a:rPr lang="en-US" dirty="0"/>
              <a:t>We use contracts in the real world to define responsibilities</a:t>
            </a:r>
          </a:p>
          <a:p>
            <a:pPr lvl="1"/>
            <a:r>
              <a:rPr lang="en-US" dirty="0"/>
              <a:t>The tenant is responsible for paying rent and following the rules of the lease</a:t>
            </a:r>
          </a:p>
          <a:p>
            <a:pPr lvl="1"/>
            <a:r>
              <a:rPr lang="en-US" dirty="0"/>
              <a:t>The landlord is responsible for providing and maintaining the house.</a:t>
            </a:r>
          </a:p>
          <a:p>
            <a:pPr lvl="1"/>
            <a:r>
              <a:rPr lang="en-US" dirty="0"/>
              <a:t>They sign a contract to clarify these responsibilities.</a:t>
            </a:r>
          </a:p>
        </p:txBody>
      </p:sp>
      <p:sp>
        <p:nvSpPr>
          <p:cNvPr id="4" name="Slide Number Placeholder 3"/>
          <p:cNvSpPr>
            <a:spLocks noGrp="1"/>
          </p:cNvSpPr>
          <p:nvPr>
            <p:ph type="sldNum" sz="quarter" idx="12"/>
          </p:nvPr>
        </p:nvSpPr>
        <p:spPr/>
        <p:txBody>
          <a:bodyPr/>
          <a:lstStyle/>
          <a:p>
            <a:fld id="{0B78AC78-3AC6-45C8-BB81-F17C756199F4}" type="slidenum">
              <a:rPr lang="en-US" smtClean="0"/>
              <a:t>3</a:t>
            </a:fld>
            <a:endParaRPr lang="en-US"/>
          </a:p>
        </p:txBody>
      </p:sp>
    </p:spTree>
    <p:extLst>
      <p:ext uri="{BB962C8B-B14F-4D97-AF65-F5344CB8AC3E}">
        <p14:creationId xmlns:p14="http://schemas.microsoft.com/office/powerpoint/2010/main" val="35176331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effectLst/>
                <a:latin typeface="Arial" charset="0"/>
              </a:rPr>
              <a:t>Example Contract (Abbreviated)</a:t>
            </a:r>
          </a:p>
        </p:txBody>
      </p:sp>
      <p:sp>
        <p:nvSpPr>
          <p:cNvPr id="19458" name="Rectangle 3"/>
          <p:cNvSpPr>
            <a:spLocks noGrp="1" noChangeArrowheads="1"/>
          </p:cNvSpPr>
          <p:nvPr>
            <p:ph idx="1"/>
          </p:nvPr>
        </p:nvSpPr>
        <p:spPr>
          <a:xfrm>
            <a:off x="457200" y="1219200"/>
            <a:ext cx="8229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buFontTx/>
              <a:buNone/>
            </a:pPr>
            <a:r>
              <a:rPr lang="en-US" sz="2400" dirty="0">
                <a:solidFill>
                  <a:srgbClr val="0000FF"/>
                </a:solidFill>
                <a:effectLst/>
                <a:latin typeface="Courier New" charset="0"/>
              </a:rPr>
              <a:t>/**</a:t>
            </a:r>
          </a:p>
          <a:p>
            <a:pPr eaLnBrk="1" hangingPunct="1">
              <a:spcBef>
                <a:spcPct val="0"/>
              </a:spcBef>
              <a:buFontTx/>
              <a:buNone/>
            </a:pPr>
            <a:r>
              <a:rPr lang="en-US" sz="2400" dirty="0">
                <a:solidFill>
                  <a:srgbClr val="0000FF"/>
                </a:solidFill>
                <a:effectLst/>
                <a:latin typeface="Courier New" charset="0"/>
              </a:rPr>
              <a:t> * ...</a:t>
            </a:r>
          </a:p>
          <a:p>
            <a:pPr eaLnBrk="1" hangingPunct="1">
              <a:spcBef>
                <a:spcPct val="0"/>
              </a:spcBef>
              <a:buFontTx/>
              <a:buNone/>
            </a:pPr>
            <a:r>
              <a:rPr lang="en-US" sz="2400" dirty="0">
                <a:solidFill>
                  <a:srgbClr val="0000FF"/>
                </a:solidFill>
                <a:effectLst/>
                <a:latin typeface="Courier New" charset="0"/>
              </a:rPr>
              <a:t> * </a:t>
            </a:r>
            <a:r>
              <a:rPr lang="en-US" sz="2400" b="1" dirty="0">
                <a:solidFill>
                  <a:srgbClr val="0000FF"/>
                </a:solidFill>
                <a:effectLst/>
                <a:latin typeface="Courier New" charset="0"/>
              </a:rPr>
              <a:t>@pre</a:t>
            </a:r>
          </a:p>
          <a:p>
            <a:pPr eaLnBrk="1" hangingPunct="1">
              <a:spcBef>
                <a:spcPct val="0"/>
              </a:spcBef>
              <a:buFontTx/>
              <a:buNone/>
            </a:pPr>
            <a:r>
              <a:rPr lang="en-US" sz="2400" dirty="0">
                <a:solidFill>
                  <a:srgbClr val="0000FF"/>
                </a:solidFill>
                <a:effectLst/>
                <a:latin typeface="Courier New" charset="0"/>
              </a:rPr>
              <a:t> * </a:t>
            </a:r>
            <a:r>
              <a:rPr lang="en-US" sz="2400" i="1" dirty="0">
                <a:solidFill>
                  <a:srgbClr val="008000"/>
                </a:solidFill>
                <a:effectLst/>
                <a:latin typeface="Courier New" charset="0"/>
              </a:rPr>
              <a:t>x &gt; 0  </a:t>
            </a:r>
            <a:r>
              <a:rPr lang="en-US" sz="2400" b="1" i="1" dirty="0">
                <a:solidFill>
                  <a:srgbClr val="008000"/>
                </a:solidFill>
                <a:effectLst/>
                <a:latin typeface="Courier New" charset="0"/>
              </a:rPr>
              <a:t>and</a:t>
            </a:r>
            <a:r>
              <a:rPr lang="en-US" sz="2400" i="1" dirty="0">
                <a:solidFill>
                  <a:srgbClr val="008000"/>
                </a:solidFill>
                <a:effectLst/>
                <a:latin typeface="Courier New" charset="0"/>
              </a:rPr>
              <a:t>  epsilon &gt; 0</a:t>
            </a:r>
            <a:endParaRPr lang="en-US" sz="2400" dirty="0">
              <a:solidFill>
                <a:srgbClr val="0000FF"/>
              </a:solidFill>
              <a:effectLst/>
              <a:latin typeface="Courier New" charset="0"/>
            </a:endParaRPr>
          </a:p>
          <a:p>
            <a:pPr eaLnBrk="1" hangingPunct="1">
              <a:spcBef>
                <a:spcPct val="0"/>
              </a:spcBef>
              <a:buFontTx/>
              <a:buNone/>
            </a:pPr>
            <a:r>
              <a:rPr lang="en-US" sz="2400" dirty="0">
                <a:solidFill>
                  <a:srgbClr val="0000FF"/>
                </a:solidFill>
                <a:effectLst/>
                <a:latin typeface="Courier New" charset="0"/>
              </a:rPr>
              <a:t> * </a:t>
            </a:r>
            <a:r>
              <a:rPr lang="en-US" sz="2400" b="1" dirty="0">
                <a:solidFill>
                  <a:srgbClr val="0000FF"/>
                </a:solidFill>
                <a:effectLst/>
                <a:latin typeface="Courier New" charset="0"/>
              </a:rPr>
              <a:t>@post</a:t>
            </a:r>
          </a:p>
          <a:p>
            <a:pPr eaLnBrk="1" hangingPunct="1">
              <a:spcBef>
                <a:spcPct val="0"/>
              </a:spcBef>
              <a:buFontTx/>
              <a:buNone/>
            </a:pPr>
            <a:r>
              <a:rPr lang="en-US" sz="2400" dirty="0">
                <a:solidFill>
                  <a:srgbClr val="0000FF"/>
                </a:solidFill>
                <a:effectLst/>
                <a:latin typeface="Courier New" charset="0"/>
              </a:rPr>
              <a:t> * </a:t>
            </a:r>
            <a:r>
              <a:rPr lang="en-US" sz="2400" i="1" dirty="0" err="1">
                <a:solidFill>
                  <a:srgbClr val="008000"/>
                </a:solidFill>
                <a:effectLst/>
                <a:latin typeface="Courier New" charset="0"/>
              </a:rPr>
              <a:t>sqrt</a:t>
            </a:r>
            <a:r>
              <a:rPr lang="en-US" sz="2400" i="1" dirty="0">
                <a:solidFill>
                  <a:srgbClr val="008000"/>
                </a:solidFill>
                <a:effectLst/>
                <a:latin typeface="Courier New" charset="0"/>
              </a:rPr>
              <a:t> &gt;= 0  </a:t>
            </a:r>
            <a:r>
              <a:rPr lang="en-US" sz="2400" b="1" i="1" dirty="0">
                <a:solidFill>
                  <a:srgbClr val="008000"/>
                </a:solidFill>
                <a:effectLst/>
                <a:latin typeface="Courier New" charset="0"/>
              </a:rPr>
              <a:t>and</a:t>
            </a:r>
          </a:p>
          <a:p>
            <a:pPr eaLnBrk="1" hangingPunct="1">
              <a:spcBef>
                <a:spcPct val="0"/>
              </a:spcBef>
              <a:buFontTx/>
              <a:buNone/>
            </a:pPr>
            <a:r>
              <a:rPr lang="en-US" sz="2400" dirty="0">
                <a:solidFill>
                  <a:srgbClr val="0000FF"/>
                </a:solidFill>
                <a:effectLst/>
                <a:latin typeface="Courier New" charset="0"/>
              </a:rPr>
              <a:t> * </a:t>
            </a:r>
            <a:r>
              <a:rPr lang="en-US" sz="2400" i="1" dirty="0">
                <a:solidFill>
                  <a:srgbClr val="008000"/>
                </a:solidFill>
                <a:latin typeface="Courier New" charset="0"/>
              </a:rPr>
              <a:t>[</a:t>
            </a:r>
            <a:r>
              <a:rPr lang="en-US" sz="2400" i="1" dirty="0" err="1">
                <a:solidFill>
                  <a:srgbClr val="008000"/>
                </a:solidFill>
                <a:latin typeface="Courier New" charset="0"/>
              </a:rPr>
              <a:t>sqrt</a:t>
            </a:r>
            <a:r>
              <a:rPr lang="en-US" sz="2400" i="1" dirty="0">
                <a:solidFill>
                  <a:srgbClr val="008000"/>
                </a:solidFill>
                <a:latin typeface="Courier New" charset="0"/>
              </a:rPr>
              <a:t> is within relative error epsilon</a:t>
            </a:r>
          </a:p>
          <a:p>
            <a:pPr eaLnBrk="1" hangingPunct="1">
              <a:spcBef>
                <a:spcPct val="0"/>
              </a:spcBef>
              <a:buFontTx/>
              <a:buNone/>
            </a:pPr>
            <a:r>
              <a:rPr lang="en-US" sz="2400" dirty="0">
                <a:solidFill>
                  <a:srgbClr val="0000FF"/>
                </a:solidFill>
                <a:latin typeface="Courier New" charset="0"/>
              </a:rPr>
              <a:t> *  </a:t>
            </a:r>
            <a:r>
              <a:rPr lang="en-US" sz="2400" i="1" dirty="0">
                <a:solidFill>
                  <a:srgbClr val="008000"/>
                </a:solidFill>
                <a:latin typeface="Courier New" charset="0"/>
              </a:rPr>
              <a:t>of the actual square root of x]</a:t>
            </a:r>
            <a:endParaRPr lang="en-US" sz="2400" dirty="0">
              <a:solidFill>
                <a:srgbClr val="0000FF"/>
              </a:solidFill>
              <a:effectLst/>
              <a:latin typeface="Courier New" charset="0"/>
            </a:endParaRPr>
          </a:p>
          <a:p>
            <a:pPr eaLnBrk="1" hangingPunct="1">
              <a:spcBef>
                <a:spcPct val="0"/>
              </a:spcBef>
              <a:buFontTx/>
              <a:buNone/>
            </a:pPr>
            <a:r>
              <a:rPr lang="en-US" sz="2400" dirty="0">
                <a:solidFill>
                  <a:srgbClr val="0000FF"/>
                </a:solidFill>
                <a:effectLst/>
                <a:latin typeface="Courier New" charset="0"/>
              </a:rPr>
              <a:t> */</a:t>
            </a:r>
          </a:p>
          <a:p>
            <a:pPr eaLnBrk="1" hangingPunct="1">
              <a:spcBef>
                <a:spcPct val="0"/>
              </a:spcBef>
              <a:buFontTx/>
              <a:buNone/>
            </a:pPr>
            <a:r>
              <a:rPr lang="en-US" sz="2400" b="1" dirty="0">
                <a:solidFill>
                  <a:schemeClr val="hlink"/>
                </a:solidFill>
                <a:effectLst/>
                <a:latin typeface="Courier New" charset="0"/>
              </a:rPr>
              <a:t>private</a:t>
            </a:r>
            <a:r>
              <a:rPr lang="en-US" sz="2400" dirty="0">
                <a:solidFill>
                  <a:schemeClr val="hlink"/>
                </a:solidFill>
                <a:effectLst/>
                <a:latin typeface="Courier New" charset="0"/>
              </a:rPr>
              <a:t> </a:t>
            </a:r>
            <a:r>
              <a:rPr lang="en-US" sz="2400" b="1" dirty="0">
                <a:solidFill>
                  <a:schemeClr val="hlink"/>
                </a:solidFill>
                <a:effectLst/>
                <a:latin typeface="Courier New" charset="0"/>
              </a:rPr>
              <a:t>static</a:t>
            </a:r>
            <a:r>
              <a:rPr lang="en-US" sz="2400" dirty="0">
                <a:solidFill>
                  <a:schemeClr val="hlink"/>
                </a:solidFill>
                <a:effectLst/>
                <a:latin typeface="Courier New" charset="0"/>
              </a:rPr>
              <a:t> </a:t>
            </a:r>
            <a:r>
              <a:rPr lang="en-US" sz="2400" b="1" dirty="0">
                <a:solidFill>
                  <a:schemeClr val="hlink"/>
                </a:solidFill>
                <a:effectLst/>
                <a:latin typeface="Courier New" charset="0"/>
              </a:rPr>
              <a:t>double</a:t>
            </a:r>
            <a:r>
              <a:rPr lang="en-US" sz="2400" dirty="0">
                <a:solidFill>
                  <a:schemeClr val="hlink"/>
                </a:solidFill>
                <a:effectLst/>
                <a:latin typeface="Courier New" charset="0"/>
              </a:rPr>
              <a:t> </a:t>
            </a:r>
            <a:r>
              <a:rPr lang="en-US" sz="2400" dirty="0" err="1">
                <a:solidFill>
                  <a:schemeClr val="hlink"/>
                </a:solidFill>
                <a:effectLst/>
                <a:latin typeface="Courier New" charset="0"/>
              </a:rPr>
              <a:t>sqrt</a:t>
            </a:r>
            <a:r>
              <a:rPr lang="en-US" sz="2400" dirty="0">
                <a:solidFill>
                  <a:schemeClr val="hlink"/>
                </a:solidFill>
                <a:effectLst/>
                <a:latin typeface="Courier New" charset="0"/>
              </a:rPr>
              <a:t>(</a:t>
            </a:r>
            <a:r>
              <a:rPr lang="en-US" sz="2400" b="1" dirty="0">
                <a:solidFill>
                  <a:schemeClr val="hlink"/>
                </a:solidFill>
                <a:effectLst/>
                <a:latin typeface="Courier New" charset="0"/>
              </a:rPr>
              <a:t>double</a:t>
            </a:r>
            <a:r>
              <a:rPr lang="en-US" sz="2400" dirty="0">
                <a:solidFill>
                  <a:schemeClr val="hlink"/>
                </a:solidFill>
                <a:effectLst/>
                <a:latin typeface="Courier New" charset="0"/>
              </a:rPr>
              <a:t> x,</a:t>
            </a:r>
          </a:p>
          <a:p>
            <a:pPr eaLnBrk="1" hangingPunct="1">
              <a:spcBef>
                <a:spcPct val="0"/>
              </a:spcBef>
              <a:buFontTx/>
              <a:buNone/>
            </a:pPr>
            <a:r>
              <a:rPr lang="en-US" sz="2400" b="1" dirty="0">
                <a:solidFill>
                  <a:schemeClr val="hlink"/>
                </a:solidFill>
                <a:latin typeface="Courier New" charset="0"/>
              </a:rPr>
              <a:t>    </a:t>
            </a:r>
            <a:r>
              <a:rPr lang="en-US" sz="2400" b="1" dirty="0">
                <a:solidFill>
                  <a:schemeClr val="hlink"/>
                </a:solidFill>
                <a:effectLst/>
                <a:latin typeface="Courier New" charset="0"/>
              </a:rPr>
              <a:t>double</a:t>
            </a:r>
            <a:r>
              <a:rPr lang="en-US" sz="2400" dirty="0">
                <a:solidFill>
                  <a:schemeClr val="hlink"/>
                </a:solidFill>
                <a:effectLst/>
                <a:latin typeface="Courier New" charset="0"/>
              </a:rPr>
              <a:t> epsilon)</a:t>
            </a:r>
            <a:endParaRPr lang="en-US" sz="2400" dirty="0">
              <a:effectLst/>
              <a:latin typeface="Courier New" charset="0"/>
            </a:endParaRPr>
          </a:p>
        </p:txBody>
      </p:sp>
      <p:sp>
        <p:nvSpPr>
          <p:cNvPr id="4" name="Slide Number Placeholder 3"/>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30</a:t>
            </a:fld>
            <a:endParaRPr lang="en-US">
              <a:solidFill>
                <a:prstClr val="black">
                  <a:tint val="75000"/>
                </a:prstClr>
              </a:solidFill>
            </a:endParaRPr>
          </a:p>
        </p:txBody>
      </p:sp>
    </p:spTree>
    <p:extLst>
      <p:ext uri="{BB962C8B-B14F-4D97-AF65-F5344CB8AC3E}">
        <p14:creationId xmlns:p14="http://schemas.microsoft.com/office/powerpoint/2010/main" val="7061426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effectLst/>
                <a:latin typeface="Arial" charset="0"/>
              </a:rPr>
              <a:t>Example Contract (Abbreviated)</a:t>
            </a:r>
          </a:p>
        </p:txBody>
      </p:sp>
      <p:sp>
        <p:nvSpPr>
          <p:cNvPr id="19458" name="Rectangle 3"/>
          <p:cNvSpPr>
            <a:spLocks noGrp="1" noChangeArrowheads="1"/>
          </p:cNvSpPr>
          <p:nvPr>
            <p:ph idx="1"/>
          </p:nvPr>
        </p:nvSpPr>
        <p:spPr>
          <a:xfrm>
            <a:off x="457200" y="1219200"/>
            <a:ext cx="8229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buFontTx/>
              <a:buNone/>
            </a:pPr>
            <a:r>
              <a:rPr lang="en-US" sz="2400" dirty="0">
                <a:solidFill>
                  <a:srgbClr val="0000FF"/>
                </a:solidFill>
                <a:effectLst/>
                <a:latin typeface="Courier New" charset="0"/>
              </a:rPr>
              <a:t>/**</a:t>
            </a:r>
          </a:p>
          <a:p>
            <a:pPr eaLnBrk="1" hangingPunct="1">
              <a:spcBef>
                <a:spcPct val="0"/>
              </a:spcBef>
              <a:buFontTx/>
              <a:buNone/>
            </a:pPr>
            <a:r>
              <a:rPr lang="en-US" sz="2400" dirty="0">
                <a:solidFill>
                  <a:srgbClr val="0000FF"/>
                </a:solidFill>
                <a:effectLst/>
                <a:latin typeface="Courier New" charset="0"/>
              </a:rPr>
              <a:t> * ...</a:t>
            </a:r>
          </a:p>
          <a:p>
            <a:pPr eaLnBrk="1" hangingPunct="1">
              <a:spcBef>
                <a:spcPct val="0"/>
              </a:spcBef>
              <a:buFontTx/>
              <a:buNone/>
            </a:pPr>
            <a:r>
              <a:rPr lang="en-US" sz="2400" dirty="0">
                <a:solidFill>
                  <a:srgbClr val="0000FF"/>
                </a:solidFill>
                <a:effectLst/>
                <a:latin typeface="Courier New" charset="0"/>
              </a:rPr>
              <a:t> * </a:t>
            </a:r>
            <a:r>
              <a:rPr lang="en-US" sz="2400" b="1" dirty="0">
                <a:solidFill>
                  <a:srgbClr val="0000FF"/>
                </a:solidFill>
                <a:effectLst/>
                <a:latin typeface="Courier New" charset="0"/>
              </a:rPr>
              <a:t>@pre</a:t>
            </a:r>
          </a:p>
          <a:p>
            <a:pPr eaLnBrk="1" hangingPunct="1">
              <a:spcBef>
                <a:spcPct val="0"/>
              </a:spcBef>
              <a:buFontTx/>
              <a:buNone/>
            </a:pPr>
            <a:r>
              <a:rPr lang="en-US" sz="2400" dirty="0">
                <a:solidFill>
                  <a:srgbClr val="0000FF"/>
                </a:solidFill>
                <a:effectLst/>
                <a:latin typeface="Courier New" charset="0"/>
              </a:rPr>
              <a:t> * </a:t>
            </a:r>
            <a:r>
              <a:rPr lang="en-US" sz="2400" i="1" dirty="0">
                <a:solidFill>
                  <a:srgbClr val="008000"/>
                </a:solidFill>
                <a:effectLst/>
                <a:latin typeface="Courier New" charset="0"/>
              </a:rPr>
              <a:t>x &gt; 0  </a:t>
            </a:r>
            <a:r>
              <a:rPr lang="en-US" sz="2400" b="1" i="1" dirty="0">
                <a:solidFill>
                  <a:srgbClr val="008000"/>
                </a:solidFill>
                <a:effectLst/>
                <a:latin typeface="Courier New" charset="0"/>
              </a:rPr>
              <a:t>and</a:t>
            </a:r>
            <a:r>
              <a:rPr lang="en-US" sz="2400" i="1" dirty="0">
                <a:solidFill>
                  <a:srgbClr val="008000"/>
                </a:solidFill>
                <a:effectLst/>
                <a:latin typeface="Courier New" charset="0"/>
              </a:rPr>
              <a:t>  epsilon &gt; 0</a:t>
            </a:r>
            <a:endParaRPr lang="en-US" sz="2400" dirty="0">
              <a:solidFill>
                <a:srgbClr val="0000FF"/>
              </a:solidFill>
              <a:effectLst/>
              <a:latin typeface="Courier New" charset="0"/>
            </a:endParaRPr>
          </a:p>
          <a:p>
            <a:pPr eaLnBrk="1" hangingPunct="1">
              <a:spcBef>
                <a:spcPct val="0"/>
              </a:spcBef>
              <a:buFontTx/>
              <a:buNone/>
            </a:pPr>
            <a:r>
              <a:rPr lang="en-US" sz="2400" dirty="0">
                <a:solidFill>
                  <a:srgbClr val="0000FF"/>
                </a:solidFill>
                <a:effectLst/>
                <a:latin typeface="Courier New" charset="0"/>
              </a:rPr>
              <a:t> * </a:t>
            </a:r>
            <a:r>
              <a:rPr lang="en-US" sz="2400" b="1" dirty="0">
                <a:solidFill>
                  <a:srgbClr val="0000FF"/>
                </a:solidFill>
                <a:effectLst/>
                <a:latin typeface="Courier New" charset="0"/>
              </a:rPr>
              <a:t>@post</a:t>
            </a:r>
          </a:p>
          <a:p>
            <a:pPr eaLnBrk="1" hangingPunct="1">
              <a:spcBef>
                <a:spcPct val="0"/>
              </a:spcBef>
              <a:buFontTx/>
              <a:buNone/>
            </a:pPr>
            <a:r>
              <a:rPr lang="en-US" sz="2400" dirty="0">
                <a:solidFill>
                  <a:srgbClr val="0000FF"/>
                </a:solidFill>
                <a:effectLst/>
                <a:latin typeface="Courier New" charset="0"/>
              </a:rPr>
              <a:t> * </a:t>
            </a:r>
            <a:r>
              <a:rPr lang="en-US" sz="2400" i="1" dirty="0" err="1">
                <a:solidFill>
                  <a:srgbClr val="008000"/>
                </a:solidFill>
                <a:effectLst/>
                <a:latin typeface="Courier New" charset="0"/>
              </a:rPr>
              <a:t>sqrt</a:t>
            </a:r>
            <a:r>
              <a:rPr lang="en-US" sz="2400" i="1" dirty="0">
                <a:solidFill>
                  <a:srgbClr val="008000"/>
                </a:solidFill>
                <a:effectLst/>
                <a:latin typeface="Courier New" charset="0"/>
              </a:rPr>
              <a:t> &gt;= 0  </a:t>
            </a:r>
            <a:r>
              <a:rPr lang="en-US" sz="2400" b="1" i="1" dirty="0">
                <a:solidFill>
                  <a:srgbClr val="008000"/>
                </a:solidFill>
                <a:effectLst/>
                <a:latin typeface="Courier New" charset="0"/>
              </a:rPr>
              <a:t>and</a:t>
            </a:r>
          </a:p>
          <a:p>
            <a:pPr eaLnBrk="1" hangingPunct="1">
              <a:spcBef>
                <a:spcPct val="0"/>
              </a:spcBef>
              <a:buFontTx/>
              <a:buNone/>
            </a:pPr>
            <a:r>
              <a:rPr lang="en-US" sz="2400" dirty="0">
                <a:solidFill>
                  <a:srgbClr val="0000FF"/>
                </a:solidFill>
                <a:effectLst/>
                <a:latin typeface="Courier New" charset="0"/>
              </a:rPr>
              <a:t> * </a:t>
            </a:r>
            <a:r>
              <a:rPr lang="en-US" sz="2400" i="1" dirty="0">
                <a:solidFill>
                  <a:srgbClr val="008000"/>
                </a:solidFill>
                <a:latin typeface="Courier New" charset="0"/>
              </a:rPr>
              <a:t>[</a:t>
            </a:r>
            <a:r>
              <a:rPr lang="en-US" sz="2400" i="1" dirty="0" err="1">
                <a:solidFill>
                  <a:srgbClr val="008000"/>
                </a:solidFill>
                <a:latin typeface="Courier New" charset="0"/>
              </a:rPr>
              <a:t>sqrt</a:t>
            </a:r>
            <a:r>
              <a:rPr lang="en-US" sz="2400" i="1" dirty="0">
                <a:solidFill>
                  <a:srgbClr val="008000"/>
                </a:solidFill>
                <a:latin typeface="Courier New" charset="0"/>
              </a:rPr>
              <a:t> is within relative error epsilon</a:t>
            </a:r>
          </a:p>
          <a:p>
            <a:pPr eaLnBrk="1" hangingPunct="1">
              <a:spcBef>
                <a:spcPct val="0"/>
              </a:spcBef>
              <a:buFontTx/>
              <a:buNone/>
            </a:pPr>
            <a:r>
              <a:rPr lang="en-US" sz="2400" dirty="0">
                <a:solidFill>
                  <a:srgbClr val="0000FF"/>
                </a:solidFill>
                <a:latin typeface="Courier New" charset="0"/>
              </a:rPr>
              <a:t> *  </a:t>
            </a:r>
            <a:r>
              <a:rPr lang="en-US" sz="2400" i="1" dirty="0">
                <a:solidFill>
                  <a:srgbClr val="008000"/>
                </a:solidFill>
                <a:latin typeface="Courier New" charset="0"/>
              </a:rPr>
              <a:t>of the actual square root of x]</a:t>
            </a:r>
            <a:r>
              <a:rPr lang="en-US" sz="2400" dirty="0">
                <a:solidFill>
                  <a:srgbClr val="0000FF"/>
                </a:solidFill>
                <a:effectLst/>
                <a:latin typeface="Courier New" charset="0"/>
              </a:rPr>
              <a:t> }</a:t>
            </a:r>
          </a:p>
          <a:p>
            <a:pPr eaLnBrk="1" hangingPunct="1">
              <a:spcBef>
                <a:spcPct val="0"/>
              </a:spcBef>
              <a:buFontTx/>
              <a:buNone/>
            </a:pPr>
            <a:r>
              <a:rPr lang="en-US" sz="2400" dirty="0">
                <a:solidFill>
                  <a:srgbClr val="0000FF"/>
                </a:solidFill>
                <a:effectLst/>
                <a:latin typeface="Courier New" charset="0"/>
              </a:rPr>
              <a:t> */</a:t>
            </a:r>
          </a:p>
          <a:p>
            <a:pPr eaLnBrk="1" hangingPunct="1">
              <a:spcBef>
                <a:spcPct val="0"/>
              </a:spcBef>
              <a:buFontTx/>
              <a:buNone/>
            </a:pPr>
            <a:r>
              <a:rPr lang="en-US" sz="2400" b="1" dirty="0">
                <a:solidFill>
                  <a:schemeClr val="hlink"/>
                </a:solidFill>
                <a:effectLst/>
                <a:latin typeface="Courier New" charset="0"/>
              </a:rPr>
              <a:t>private</a:t>
            </a:r>
            <a:r>
              <a:rPr lang="en-US" sz="2400" dirty="0">
                <a:solidFill>
                  <a:schemeClr val="hlink"/>
                </a:solidFill>
                <a:effectLst/>
                <a:latin typeface="Courier New" charset="0"/>
              </a:rPr>
              <a:t> </a:t>
            </a:r>
            <a:r>
              <a:rPr lang="en-US" sz="2400" b="1" dirty="0">
                <a:solidFill>
                  <a:schemeClr val="hlink"/>
                </a:solidFill>
                <a:effectLst/>
                <a:latin typeface="Courier New" charset="0"/>
              </a:rPr>
              <a:t>static</a:t>
            </a:r>
            <a:r>
              <a:rPr lang="en-US" sz="2400" dirty="0">
                <a:solidFill>
                  <a:schemeClr val="hlink"/>
                </a:solidFill>
                <a:effectLst/>
                <a:latin typeface="Courier New" charset="0"/>
              </a:rPr>
              <a:t> </a:t>
            </a:r>
            <a:r>
              <a:rPr lang="en-US" sz="2400" b="1" dirty="0">
                <a:solidFill>
                  <a:schemeClr val="hlink"/>
                </a:solidFill>
                <a:effectLst/>
                <a:latin typeface="Courier New" charset="0"/>
              </a:rPr>
              <a:t>double</a:t>
            </a:r>
            <a:r>
              <a:rPr lang="en-US" sz="2400" dirty="0">
                <a:solidFill>
                  <a:schemeClr val="hlink"/>
                </a:solidFill>
                <a:effectLst/>
                <a:latin typeface="Courier New" charset="0"/>
              </a:rPr>
              <a:t> </a:t>
            </a:r>
            <a:r>
              <a:rPr lang="en-US" sz="2400" dirty="0" err="1">
                <a:solidFill>
                  <a:schemeClr val="hlink"/>
                </a:solidFill>
                <a:effectLst/>
                <a:latin typeface="Courier New" charset="0"/>
              </a:rPr>
              <a:t>sqrt</a:t>
            </a:r>
            <a:r>
              <a:rPr lang="en-US" sz="2400" dirty="0">
                <a:solidFill>
                  <a:schemeClr val="hlink"/>
                </a:solidFill>
                <a:effectLst/>
                <a:latin typeface="Courier New" charset="0"/>
              </a:rPr>
              <a:t>(</a:t>
            </a:r>
            <a:r>
              <a:rPr lang="en-US" sz="2400" b="1" dirty="0">
                <a:solidFill>
                  <a:schemeClr val="hlink"/>
                </a:solidFill>
                <a:effectLst/>
                <a:latin typeface="Courier New" charset="0"/>
              </a:rPr>
              <a:t>double</a:t>
            </a:r>
            <a:r>
              <a:rPr lang="en-US" sz="2400" dirty="0">
                <a:solidFill>
                  <a:schemeClr val="hlink"/>
                </a:solidFill>
                <a:effectLst/>
                <a:latin typeface="Courier New" charset="0"/>
              </a:rPr>
              <a:t> x,</a:t>
            </a:r>
          </a:p>
          <a:p>
            <a:pPr eaLnBrk="1" hangingPunct="1">
              <a:spcBef>
                <a:spcPct val="0"/>
              </a:spcBef>
              <a:buFontTx/>
              <a:buNone/>
            </a:pPr>
            <a:r>
              <a:rPr lang="en-US" sz="2400" b="1" dirty="0">
                <a:solidFill>
                  <a:schemeClr val="hlink"/>
                </a:solidFill>
                <a:latin typeface="Courier New" charset="0"/>
              </a:rPr>
              <a:t>    </a:t>
            </a:r>
            <a:r>
              <a:rPr lang="en-US" sz="2400" b="1" dirty="0">
                <a:solidFill>
                  <a:schemeClr val="hlink"/>
                </a:solidFill>
                <a:effectLst/>
                <a:latin typeface="Courier New" charset="0"/>
              </a:rPr>
              <a:t>double</a:t>
            </a:r>
            <a:r>
              <a:rPr lang="en-US" sz="2400" dirty="0">
                <a:solidFill>
                  <a:schemeClr val="hlink"/>
                </a:solidFill>
                <a:effectLst/>
                <a:latin typeface="Courier New" charset="0"/>
              </a:rPr>
              <a:t> epsilon)</a:t>
            </a:r>
            <a:endParaRPr lang="en-US" sz="2400" dirty="0">
              <a:effectLst/>
              <a:latin typeface="Courier New" charset="0"/>
            </a:endParaRPr>
          </a:p>
        </p:txBody>
      </p:sp>
      <p:sp>
        <p:nvSpPr>
          <p:cNvPr id="4" name="Slide Number Placeholder 3"/>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31</a:t>
            </a:fld>
            <a:endParaRPr lang="en-US">
              <a:solidFill>
                <a:prstClr val="black">
                  <a:tint val="75000"/>
                </a:prstClr>
              </a:solidFill>
            </a:endParaRPr>
          </a:p>
        </p:txBody>
      </p:sp>
      <p:sp>
        <p:nvSpPr>
          <p:cNvPr id="7" name="Rounded Rectangular Callout 6"/>
          <p:cNvSpPr/>
          <p:nvPr/>
        </p:nvSpPr>
        <p:spPr>
          <a:xfrm>
            <a:off x="3048000" y="3124200"/>
            <a:ext cx="5562600" cy="1905000"/>
          </a:xfrm>
          <a:prstGeom prst="wedgeRoundRectCallout">
            <a:avLst>
              <a:gd name="adj1" fmla="val -47635"/>
              <a:gd name="adj2" fmla="val -71213"/>
              <a:gd name="adj3" fmla="val 16667"/>
            </a:avLst>
          </a:prstGeom>
          <a:solidFill>
            <a:schemeClr val="accent3">
              <a:lumMod val="20000"/>
              <a:lumOff val="80000"/>
            </a:schemeClr>
          </a:solidFill>
          <a:ln w="38100" cmpd="sng">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2400" dirty="0">
                <a:solidFill>
                  <a:prstClr val="black"/>
                </a:solidFill>
                <a:latin typeface="Arial"/>
                <a:cs typeface="Arial"/>
              </a:rPr>
              <a:t>This is the precondition, indicating that the </a:t>
            </a:r>
            <a:r>
              <a:rPr lang="en-US" sz="2400" i="1" dirty="0">
                <a:solidFill>
                  <a:prstClr val="black"/>
                </a:solidFill>
                <a:latin typeface="Arial"/>
                <a:cs typeface="Arial"/>
              </a:rPr>
              <a:t>arguments</a:t>
            </a:r>
            <a:r>
              <a:rPr lang="en-US" sz="2400" dirty="0">
                <a:solidFill>
                  <a:prstClr val="black"/>
                </a:solidFill>
                <a:latin typeface="Arial"/>
                <a:cs typeface="Arial"/>
              </a:rPr>
              <a:t> passed in for the </a:t>
            </a:r>
            <a:r>
              <a:rPr lang="en-US" sz="2400" i="1" dirty="0">
                <a:solidFill>
                  <a:prstClr val="black"/>
                </a:solidFill>
                <a:latin typeface="Arial"/>
                <a:cs typeface="Arial"/>
              </a:rPr>
              <a:t>formal parameters</a:t>
            </a:r>
            <a:r>
              <a:rPr lang="en-US" sz="2400" b="1" i="1" dirty="0">
                <a:solidFill>
                  <a:srgbClr val="FF0000"/>
                </a:solidFill>
                <a:latin typeface="Arial"/>
                <a:cs typeface="Arial"/>
              </a:rPr>
              <a:t> </a:t>
            </a:r>
            <a:r>
              <a:rPr lang="en-US" sz="2400" dirty="0">
                <a:solidFill>
                  <a:srgbClr val="0000FF"/>
                </a:solidFill>
                <a:latin typeface="Courier New"/>
                <a:cs typeface="Courier New"/>
              </a:rPr>
              <a:t>x</a:t>
            </a:r>
            <a:r>
              <a:rPr lang="en-US" sz="2400" dirty="0">
                <a:solidFill>
                  <a:prstClr val="black"/>
                </a:solidFill>
                <a:latin typeface="Arial"/>
                <a:cs typeface="Arial"/>
              </a:rPr>
              <a:t> and </a:t>
            </a:r>
            <a:r>
              <a:rPr lang="en-US" sz="2400" dirty="0">
                <a:solidFill>
                  <a:srgbClr val="0000FF"/>
                </a:solidFill>
                <a:latin typeface="Courier New"/>
                <a:cs typeface="Courier New"/>
              </a:rPr>
              <a:t>epsilon</a:t>
            </a:r>
            <a:r>
              <a:rPr lang="en-US" sz="2400" dirty="0">
                <a:solidFill>
                  <a:prstClr val="black"/>
                </a:solidFill>
                <a:latin typeface="Arial"/>
                <a:cs typeface="Arial"/>
              </a:rPr>
              <a:t> both must be positive before a client may call </a:t>
            </a:r>
            <a:r>
              <a:rPr lang="en-US" sz="2400" dirty="0" err="1">
                <a:solidFill>
                  <a:srgbClr val="0000FF"/>
                </a:solidFill>
                <a:latin typeface="Courier New"/>
                <a:cs typeface="Courier New"/>
              </a:rPr>
              <a:t>sqrt</a:t>
            </a:r>
            <a:r>
              <a:rPr lang="en-US" sz="2400" dirty="0">
                <a:solidFill>
                  <a:prstClr val="black"/>
                </a:solidFill>
                <a:latin typeface="Arial"/>
                <a:cs typeface="Arial"/>
              </a:rPr>
              <a:t>.</a:t>
            </a:r>
          </a:p>
        </p:txBody>
      </p:sp>
    </p:spTree>
    <p:extLst>
      <p:ext uri="{BB962C8B-B14F-4D97-AF65-F5344CB8AC3E}">
        <p14:creationId xmlns:p14="http://schemas.microsoft.com/office/powerpoint/2010/main" val="23992808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effectLst/>
                <a:latin typeface="Arial" charset="0"/>
              </a:rPr>
              <a:t>Example Contract (Abbreviated)</a:t>
            </a:r>
          </a:p>
        </p:txBody>
      </p:sp>
      <p:sp>
        <p:nvSpPr>
          <p:cNvPr id="19458" name="Rectangle 3"/>
          <p:cNvSpPr>
            <a:spLocks noGrp="1" noChangeArrowheads="1"/>
          </p:cNvSpPr>
          <p:nvPr>
            <p:ph idx="1"/>
          </p:nvPr>
        </p:nvSpPr>
        <p:spPr>
          <a:xfrm>
            <a:off x="457200" y="1219200"/>
            <a:ext cx="8229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buFontTx/>
              <a:buNone/>
            </a:pPr>
            <a:r>
              <a:rPr lang="en-US" sz="2400" dirty="0">
                <a:solidFill>
                  <a:srgbClr val="0000FF"/>
                </a:solidFill>
                <a:effectLst/>
                <a:latin typeface="Courier New" charset="0"/>
              </a:rPr>
              <a:t>/**</a:t>
            </a:r>
          </a:p>
          <a:p>
            <a:pPr eaLnBrk="1" hangingPunct="1">
              <a:spcBef>
                <a:spcPct val="0"/>
              </a:spcBef>
              <a:buFontTx/>
              <a:buNone/>
            </a:pPr>
            <a:r>
              <a:rPr lang="en-US" sz="2400" dirty="0">
                <a:solidFill>
                  <a:srgbClr val="0000FF"/>
                </a:solidFill>
                <a:effectLst/>
                <a:latin typeface="Courier New" charset="0"/>
              </a:rPr>
              <a:t> * ...</a:t>
            </a:r>
          </a:p>
          <a:p>
            <a:pPr eaLnBrk="1" hangingPunct="1">
              <a:spcBef>
                <a:spcPct val="0"/>
              </a:spcBef>
              <a:buFontTx/>
              <a:buNone/>
            </a:pPr>
            <a:r>
              <a:rPr lang="en-US" sz="2400" dirty="0">
                <a:solidFill>
                  <a:srgbClr val="0000FF"/>
                </a:solidFill>
                <a:effectLst/>
                <a:latin typeface="Courier New" charset="0"/>
              </a:rPr>
              <a:t> * </a:t>
            </a:r>
            <a:r>
              <a:rPr lang="en-US" sz="2400" b="1" dirty="0">
                <a:solidFill>
                  <a:srgbClr val="0000FF"/>
                </a:solidFill>
                <a:effectLst/>
                <a:latin typeface="Courier New" charset="0"/>
              </a:rPr>
              <a:t>@pre</a:t>
            </a:r>
          </a:p>
          <a:p>
            <a:pPr eaLnBrk="1" hangingPunct="1">
              <a:spcBef>
                <a:spcPct val="0"/>
              </a:spcBef>
              <a:buFontTx/>
              <a:buNone/>
            </a:pPr>
            <a:r>
              <a:rPr lang="en-US" sz="2400" dirty="0">
                <a:solidFill>
                  <a:srgbClr val="0000FF"/>
                </a:solidFill>
                <a:effectLst/>
                <a:latin typeface="Courier New" charset="0"/>
              </a:rPr>
              <a:t> * </a:t>
            </a:r>
            <a:r>
              <a:rPr lang="en-US" sz="2400" i="1" dirty="0">
                <a:solidFill>
                  <a:srgbClr val="008000"/>
                </a:solidFill>
                <a:effectLst/>
                <a:latin typeface="Courier New" charset="0"/>
              </a:rPr>
              <a:t>x &gt; 0  </a:t>
            </a:r>
            <a:r>
              <a:rPr lang="en-US" sz="2400" b="1" i="1" dirty="0">
                <a:solidFill>
                  <a:srgbClr val="008000"/>
                </a:solidFill>
                <a:effectLst/>
                <a:latin typeface="Courier New" charset="0"/>
              </a:rPr>
              <a:t>and</a:t>
            </a:r>
            <a:r>
              <a:rPr lang="en-US" sz="2400" i="1" dirty="0">
                <a:solidFill>
                  <a:srgbClr val="008000"/>
                </a:solidFill>
                <a:effectLst/>
                <a:latin typeface="Courier New" charset="0"/>
              </a:rPr>
              <a:t>  epsilon &gt; 0</a:t>
            </a:r>
            <a:endParaRPr lang="en-US" sz="2400" dirty="0">
              <a:solidFill>
                <a:srgbClr val="0000FF"/>
              </a:solidFill>
              <a:effectLst/>
              <a:latin typeface="Courier New" charset="0"/>
            </a:endParaRPr>
          </a:p>
          <a:p>
            <a:pPr eaLnBrk="1" hangingPunct="1">
              <a:spcBef>
                <a:spcPct val="0"/>
              </a:spcBef>
              <a:buFontTx/>
              <a:buNone/>
            </a:pPr>
            <a:r>
              <a:rPr lang="en-US" sz="2400" dirty="0">
                <a:solidFill>
                  <a:srgbClr val="0000FF"/>
                </a:solidFill>
                <a:effectLst/>
                <a:latin typeface="Courier New" charset="0"/>
              </a:rPr>
              <a:t> * </a:t>
            </a:r>
            <a:r>
              <a:rPr lang="en-US" sz="2400" b="1" dirty="0">
                <a:solidFill>
                  <a:srgbClr val="0000FF"/>
                </a:solidFill>
                <a:effectLst/>
                <a:latin typeface="Courier New" charset="0"/>
              </a:rPr>
              <a:t>@post</a:t>
            </a:r>
          </a:p>
          <a:p>
            <a:pPr eaLnBrk="1" hangingPunct="1">
              <a:spcBef>
                <a:spcPct val="0"/>
              </a:spcBef>
              <a:buFontTx/>
              <a:buNone/>
            </a:pPr>
            <a:r>
              <a:rPr lang="en-US" sz="2400" dirty="0">
                <a:solidFill>
                  <a:srgbClr val="0000FF"/>
                </a:solidFill>
                <a:effectLst/>
                <a:latin typeface="Courier New" charset="0"/>
              </a:rPr>
              <a:t> * </a:t>
            </a:r>
            <a:r>
              <a:rPr lang="en-US" sz="2400" i="1" dirty="0" err="1">
                <a:solidFill>
                  <a:srgbClr val="008000"/>
                </a:solidFill>
                <a:effectLst/>
                <a:latin typeface="Courier New" charset="0"/>
              </a:rPr>
              <a:t>sqrt</a:t>
            </a:r>
            <a:r>
              <a:rPr lang="en-US" sz="2400" i="1" dirty="0">
                <a:solidFill>
                  <a:srgbClr val="008000"/>
                </a:solidFill>
                <a:effectLst/>
                <a:latin typeface="Courier New" charset="0"/>
              </a:rPr>
              <a:t> &gt;= 0  </a:t>
            </a:r>
            <a:r>
              <a:rPr lang="en-US" sz="2400" b="1" i="1" dirty="0">
                <a:solidFill>
                  <a:srgbClr val="008000"/>
                </a:solidFill>
                <a:effectLst/>
                <a:latin typeface="Courier New" charset="0"/>
              </a:rPr>
              <a:t>and</a:t>
            </a:r>
          </a:p>
          <a:p>
            <a:pPr eaLnBrk="1" hangingPunct="1">
              <a:spcBef>
                <a:spcPct val="0"/>
              </a:spcBef>
              <a:buFontTx/>
              <a:buNone/>
            </a:pPr>
            <a:r>
              <a:rPr lang="en-US" sz="2400" dirty="0">
                <a:solidFill>
                  <a:srgbClr val="0000FF"/>
                </a:solidFill>
                <a:effectLst/>
                <a:latin typeface="Courier New" charset="0"/>
              </a:rPr>
              <a:t> * </a:t>
            </a:r>
            <a:r>
              <a:rPr lang="en-US" sz="2400" i="1" dirty="0">
                <a:solidFill>
                  <a:srgbClr val="008000"/>
                </a:solidFill>
                <a:latin typeface="Courier New" charset="0"/>
              </a:rPr>
              <a:t>[</a:t>
            </a:r>
            <a:r>
              <a:rPr lang="en-US" sz="2400" i="1" dirty="0" err="1">
                <a:solidFill>
                  <a:srgbClr val="008000"/>
                </a:solidFill>
                <a:latin typeface="Courier New" charset="0"/>
              </a:rPr>
              <a:t>sqrt</a:t>
            </a:r>
            <a:r>
              <a:rPr lang="en-US" sz="2400" i="1" dirty="0">
                <a:solidFill>
                  <a:srgbClr val="008000"/>
                </a:solidFill>
                <a:latin typeface="Courier New" charset="0"/>
              </a:rPr>
              <a:t> is within relative error epsilon</a:t>
            </a:r>
          </a:p>
          <a:p>
            <a:pPr eaLnBrk="1" hangingPunct="1">
              <a:spcBef>
                <a:spcPct val="0"/>
              </a:spcBef>
              <a:buFontTx/>
              <a:buNone/>
            </a:pPr>
            <a:r>
              <a:rPr lang="en-US" sz="2400" dirty="0">
                <a:solidFill>
                  <a:srgbClr val="0000FF"/>
                </a:solidFill>
                <a:latin typeface="Courier New" charset="0"/>
              </a:rPr>
              <a:t> *  </a:t>
            </a:r>
            <a:r>
              <a:rPr lang="en-US" sz="2400" i="1" dirty="0">
                <a:solidFill>
                  <a:srgbClr val="008000"/>
                </a:solidFill>
                <a:latin typeface="Courier New" charset="0"/>
              </a:rPr>
              <a:t>of the actual square root of x]</a:t>
            </a:r>
            <a:r>
              <a:rPr lang="en-US" sz="2400" dirty="0">
                <a:solidFill>
                  <a:srgbClr val="0000FF"/>
                </a:solidFill>
                <a:effectLst/>
                <a:latin typeface="Courier New" charset="0"/>
              </a:rPr>
              <a:t> }</a:t>
            </a:r>
          </a:p>
          <a:p>
            <a:pPr eaLnBrk="1" hangingPunct="1">
              <a:spcBef>
                <a:spcPct val="0"/>
              </a:spcBef>
              <a:buFontTx/>
              <a:buNone/>
            </a:pPr>
            <a:r>
              <a:rPr lang="en-US" sz="2400" dirty="0">
                <a:solidFill>
                  <a:srgbClr val="0000FF"/>
                </a:solidFill>
                <a:effectLst/>
                <a:latin typeface="Courier New" charset="0"/>
              </a:rPr>
              <a:t> */</a:t>
            </a:r>
          </a:p>
          <a:p>
            <a:pPr eaLnBrk="1" hangingPunct="1">
              <a:spcBef>
                <a:spcPct val="0"/>
              </a:spcBef>
              <a:buFontTx/>
              <a:buNone/>
            </a:pPr>
            <a:r>
              <a:rPr lang="en-US" sz="2400" b="1" dirty="0">
                <a:solidFill>
                  <a:schemeClr val="hlink"/>
                </a:solidFill>
                <a:effectLst/>
                <a:latin typeface="Courier New" charset="0"/>
              </a:rPr>
              <a:t>private</a:t>
            </a:r>
            <a:r>
              <a:rPr lang="en-US" sz="2400" dirty="0">
                <a:solidFill>
                  <a:schemeClr val="hlink"/>
                </a:solidFill>
                <a:effectLst/>
                <a:latin typeface="Courier New" charset="0"/>
              </a:rPr>
              <a:t> </a:t>
            </a:r>
            <a:r>
              <a:rPr lang="en-US" sz="2400" b="1" dirty="0">
                <a:solidFill>
                  <a:schemeClr val="hlink"/>
                </a:solidFill>
                <a:effectLst/>
                <a:latin typeface="Courier New" charset="0"/>
              </a:rPr>
              <a:t>static</a:t>
            </a:r>
            <a:r>
              <a:rPr lang="en-US" sz="2400" dirty="0">
                <a:solidFill>
                  <a:schemeClr val="hlink"/>
                </a:solidFill>
                <a:effectLst/>
                <a:latin typeface="Courier New" charset="0"/>
              </a:rPr>
              <a:t> </a:t>
            </a:r>
            <a:r>
              <a:rPr lang="en-US" sz="2400" b="1" dirty="0">
                <a:solidFill>
                  <a:schemeClr val="hlink"/>
                </a:solidFill>
                <a:effectLst/>
                <a:latin typeface="Courier New" charset="0"/>
              </a:rPr>
              <a:t>double</a:t>
            </a:r>
            <a:r>
              <a:rPr lang="en-US" sz="2400" dirty="0">
                <a:solidFill>
                  <a:schemeClr val="hlink"/>
                </a:solidFill>
                <a:effectLst/>
                <a:latin typeface="Courier New" charset="0"/>
              </a:rPr>
              <a:t> </a:t>
            </a:r>
            <a:r>
              <a:rPr lang="en-US" sz="2400" dirty="0" err="1">
                <a:solidFill>
                  <a:schemeClr val="hlink"/>
                </a:solidFill>
                <a:effectLst/>
                <a:latin typeface="Courier New" charset="0"/>
              </a:rPr>
              <a:t>sqrt</a:t>
            </a:r>
            <a:r>
              <a:rPr lang="en-US" sz="2400" dirty="0">
                <a:solidFill>
                  <a:schemeClr val="hlink"/>
                </a:solidFill>
                <a:effectLst/>
                <a:latin typeface="Courier New" charset="0"/>
              </a:rPr>
              <a:t>(</a:t>
            </a:r>
            <a:r>
              <a:rPr lang="en-US" sz="2400" b="1" dirty="0">
                <a:solidFill>
                  <a:schemeClr val="hlink"/>
                </a:solidFill>
                <a:effectLst/>
                <a:latin typeface="Courier New" charset="0"/>
              </a:rPr>
              <a:t>double</a:t>
            </a:r>
            <a:r>
              <a:rPr lang="en-US" sz="2400" dirty="0">
                <a:solidFill>
                  <a:schemeClr val="hlink"/>
                </a:solidFill>
                <a:effectLst/>
                <a:latin typeface="Courier New" charset="0"/>
              </a:rPr>
              <a:t> x,</a:t>
            </a:r>
          </a:p>
          <a:p>
            <a:pPr eaLnBrk="1" hangingPunct="1">
              <a:spcBef>
                <a:spcPct val="0"/>
              </a:spcBef>
              <a:buFontTx/>
              <a:buNone/>
            </a:pPr>
            <a:r>
              <a:rPr lang="en-US" sz="2400" b="1" dirty="0">
                <a:solidFill>
                  <a:schemeClr val="hlink"/>
                </a:solidFill>
                <a:latin typeface="Courier New" charset="0"/>
              </a:rPr>
              <a:t>    </a:t>
            </a:r>
            <a:r>
              <a:rPr lang="en-US" sz="2400" b="1" dirty="0">
                <a:solidFill>
                  <a:schemeClr val="hlink"/>
                </a:solidFill>
                <a:effectLst/>
                <a:latin typeface="Courier New" charset="0"/>
              </a:rPr>
              <a:t>double</a:t>
            </a:r>
            <a:r>
              <a:rPr lang="en-US" sz="2400" dirty="0">
                <a:solidFill>
                  <a:schemeClr val="hlink"/>
                </a:solidFill>
                <a:effectLst/>
                <a:latin typeface="Courier New" charset="0"/>
              </a:rPr>
              <a:t> epsilon)</a:t>
            </a:r>
            <a:endParaRPr lang="en-US" sz="2400" dirty="0">
              <a:effectLst/>
              <a:latin typeface="Courier New" charset="0"/>
            </a:endParaRPr>
          </a:p>
        </p:txBody>
      </p:sp>
      <p:sp>
        <p:nvSpPr>
          <p:cNvPr id="4" name="Slide Number Placeholder 3"/>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32</a:t>
            </a:fld>
            <a:endParaRPr lang="en-US">
              <a:solidFill>
                <a:prstClr val="black">
                  <a:tint val="75000"/>
                </a:prstClr>
              </a:solidFill>
            </a:endParaRPr>
          </a:p>
        </p:txBody>
      </p:sp>
      <p:sp>
        <p:nvSpPr>
          <p:cNvPr id="7" name="Rounded Rectangular Callout 6"/>
          <p:cNvSpPr/>
          <p:nvPr/>
        </p:nvSpPr>
        <p:spPr>
          <a:xfrm>
            <a:off x="3048000" y="3124200"/>
            <a:ext cx="5562600" cy="1905000"/>
          </a:xfrm>
          <a:prstGeom prst="wedgeRoundRectCallout">
            <a:avLst>
              <a:gd name="adj1" fmla="val -47635"/>
              <a:gd name="adj2" fmla="val -71213"/>
              <a:gd name="adj3" fmla="val 16667"/>
            </a:avLst>
          </a:prstGeom>
          <a:solidFill>
            <a:schemeClr val="accent3">
              <a:lumMod val="20000"/>
              <a:lumOff val="80000"/>
            </a:schemeClr>
          </a:solidFill>
          <a:ln w="38100" cmpd="sng">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2400" dirty="0">
                <a:solidFill>
                  <a:prstClr val="black"/>
                </a:solidFill>
                <a:latin typeface="Arial"/>
                <a:cs typeface="Arial"/>
              </a:rPr>
              <a:t>The precondition is </a:t>
            </a:r>
            <a:r>
              <a:rPr lang="en-US" sz="2400" i="1" dirty="0">
                <a:solidFill>
                  <a:prstClr val="black"/>
                </a:solidFill>
                <a:latin typeface="Arial"/>
                <a:cs typeface="Arial"/>
              </a:rPr>
              <a:t>a statement about the models of the arguments</a:t>
            </a:r>
            <a:r>
              <a:rPr lang="en-US" sz="2400" dirty="0">
                <a:solidFill>
                  <a:prstClr val="black"/>
                </a:solidFill>
                <a:latin typeface="Arial"/>
                <a:cs typeface="Arial"/>
              </a:rPr>
              <a:t>;</a:t>
            </a:r>
          </a:p>
          <a:p>
            <a:pPr algn="ctr" eaLnBrk="1" hangingPunct="1">
              <a:defRPr/>
            </a:pPr>
            <a:r>
              <a:rPr lang="en-US" sz="2400" dirty="0">
                <a:solidFill>
                  <a:prstClr val="black"/>
                </a:solidFill>
                <a:latin typeface="Arial"/>
                <a:cs typeface="Arial"/>
              </a:rPr>
              <a:t>here, it is a </a:t>
            </a:r>
            <a:r>
              <a:rPr lang="en-US" sz="2400" i="1" dirty="0">
                <a:solidFill>
                  <a:prstClr val="black"/>
                </a:solidFill>
                <a:latin typeface="Arial"/>
                <a:cs typeface="Arial"/>
              </a:rPr>
              <a:t>formal</a:t>
            </a:r>
            <a:r>
              <a:rPr lang="en-US" sz="2400" dirty="0">
                <a:solidFill>
                  <a:prstClr val="black"/>
                </a:solidFill>
                <a:latin typeface="Arial"/>
                <a:cs typeface="Arial"/>
              </a:rPr>
              <a:t> mathematical statement about mathematical </a:t>
            </a:r>
            <a:r>
              <a:rPr lang="en-US" sz="2400" b="1" i="1" dirty="0" err="1">
                <a:solidFill>
                  <a:srgbClr val="008000"/>
                </a:solidFill>
                <a:latin typeface="Courier New"/>
                <a:cs typeface="Courier New"/>
              </a:rPr>
              <a:t>real</a:t>
            </a:r>
            <a:r>
              <a:rPr lang="en-US" sz="2400" dirty="0" err="1">
                <a:solidFill>
                  <a:prstClr val="black"/>
                </a:solidFill>
                <a:latin typeface="Arial"/>
                <a:cs typeface="Arial"/>
              </a:rPr>
              <a:t>s</a:t>
            </a:r>
            <a:r>
              <a:rPr lang="en-US" sz="2400" dirty="0">
                <a:solidFill>
                  <a:prstClr val="black"/>
                </a:solidFill>
                <a:latin typeface="Arial"/>
                <a:cs typeface="Arial"/>
              </a:rPr>
              <a:t>.</a:t>
            </a:r>
          </a:p>
        </p:txBody>
      </p:sp>
    </p:spTree>
    <p:extLst>
      <p:ext uri="{BB962C8B-B14F-4D97-AF65-F5344CB8AC3E}">
        <p14:creationId xmlns:p14="http://schemas.microsoft.com/office/powerpoint/2010/main" val="26275186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effectLst/>
                <a:latin typeface="Arial" charset="0"/>
              </a:rPr>
              <a:t>Example Contract (Abbreviated)</a:t>
            </a:r>
          </a:p>
        </p:txBody>
      </p:sp>
      <p:sp>
        <p:nvSpPr>
          <p:cNvPr id="19458" name="Rectangle 3"/>
          <p:cNvSpPr>
            <a:spLocks noGrp="1" noChangeArrowheads="1"/>
          </p:cNvSpPr>
          <p:nvPr>
            <p:ph idx="1"/>
          </p:nvPr>
        </p:nvSpPr>
        <p:spPr>
          <a:xfrm>
            <a:off x="457200" y="1219200"/>
            <a:ext cx="8229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buFontTx/>
              <a:buNone/>
            </a:pPr>
            <a:r>
              <a:rPr lang="en-US" sz="2400" dirty="0">
                <a:solidFill>
                  <a:srgbClr val="0000FF"/>
                </a:solidFill>
                <a:effectLst/>
                <a:latin typeface="Courier New" charset="0"/>
              </a:rPr>
              <a:t>/**</a:t>
            </a:r>
          </a:p>
          <a:p>
            <a:pPr eaLnBrk="1" hangingPunct="1">
              <a:spcBef>
                <a:spcPct val="0"/>
              </a:spcBef>
              <a:buFontTx/>
              <a:buNone/>
            </a:pPr>
            <a:r>
              <a:rPr lang="en-US" sz="2400" dirty="0">
                <a:solidFill>
                  <a:srgbClr val="0000FF"/>
                </a:solidFill>
                <a:effectLst/>
                <a:latin typeface="Courier New" charset="0"/>
              </a:rPr>
              <a:t> * ...</a:t>
            </a:r>
          </a:p>
          <a:p>
            <a:pPr eaLnBrk="1" hangingPunct="1">
              <a:spcBef>
                <a:spcPct val="0"/>
              </a:spcBef>
              <a:buFontTx/>
              <a:buNone/>
            </a:pPr>
            <a:r>
              <a:rPr lang="en-US" sz="2400" dirty="0">
                <a:solidFill>
                  <a:srgbClr val="0000FF"/>
                </a:solidFill>
                <a:effectLst/>
                <a:latin typeface="Courier New" charset="0"/>
              </a:rPr>
              <a:t> * </a:t>
            </a:r>
            <a:r>
              <a:rPr lang="en-US" sz="2400" b="1" dirty="0">
                <a:solidFill>
                  <a:srgbClr val="0000FF"/>
                </a:solidFill>
                <a:effectLst/>
                <a:latin typeface="Courier New" charset="0"/>
              </a:rPr>
              <a:t>@pre</a:t>
            </a:r>
          </a:p>
          <a:p>
            <a:pPr eaLnBrk="1" hangingPunct="1">
              <a:spcBef>
                <a:spcPct val="0"/>
              </a:spcBef>
              <a:buFontTx/>
              <a:buNone/>
            </a:pPr>
            <a:r>
              <a:rPr lang="en-US" sz="2400" dirty="0">
                <a:solidFill>
                  <a:srgbClr val="0000FF"/>
                </a:solidFill>
                <a:effectLst/>
                <a:latin typeface="Courier New" charset="0"/>
              </a:rPr>
              <a:t> * </a:t>
            </a:r>
            <a:r>
              <a:rPr lang="en-US" sz="2400" i="1" dirty="0">
                <a:solidFill>
                  <a:srgbClr val="008000"/>
                </a:solidFill>
                <a:effectLst/>
                <a:latin typeface="Courier New" charset="0"/>
              </a:rPr>
              <a:t>x &gt; 0  </a:t>
            </a:r>
            <a:r>
              <a:rPr lang="en-US" sz="2400" b="1" i="1" dirty="0">
                <a:solidFill>
                  <a:srgbClr val="008000"/>
                </a:solidFill>
                <a:effectLst/>
                <a:latin typeface="Courier New" charset="0"/>
              </a:rPr>
              <a:t>and</a:t>
            </a:r>
            <a:r>
              <a:rPr lang="en-US" sz="2400" i="1" dirty="0">
                <a:solidFill>
                  <a:srgbClr val="008000"/>
                </a:solidFill>
                <a:effectLst/>
                <a:latin typeface="Courier New" charset="0"/>
              </a:rPr>
              <a:t>  epsilon &gt; 0</a:t>
            </a:r>
            <a:endParaRPr lang="en-US" sz="2400" dirty="0">
              <a:solidFill>
                <a:srgbClr val="0000FF"/>
              </a:solidFill>
              <a:effectLst/>
              <a:latin typeface="Courier New" charset="0"/>
            </a:endParaRPr>
          </a:p>
          <a:p>
            <a:pPr eaLnBrk="1" hangingPunct="1">
              <a:spcBef>
                <a:spcPct val="0"/>
              </a:spcBef>
              <a:buFontTx/>
              <a:buNone/>
            </a:pPr>
            <a:r>
              <a:rPr lang="en-US" sz="2400" dirty="0">
                <a:solidFill>
                  <a:srgbClr val="0000FF"/>
                </a:solidFill>
                <a:effectLst/>
                <a:latin typeface="Courier New" charset="0"/>
              </a:rPr>
              <a:t> * </a:t>
            </a:r>
            <a:r>
              <a:rPr lang="en-US" sz="2400" b="1" dirty="0">
                <a:solidFill>
                  <a:srgbClr val="0000FF"/>
                </a:solidFill>
                <a:effectLst/>
                <a:latin typeface="Courier New" charset="0"/>
              </a:rPr>
              <a:t>@post</a:t>
            </a:r>
          </a:p>
          <a:p>
            <a:pPr eaLnBrk="1" hangingPunct="1">
              <a:spcBef>
                <a:spcPct val="0"/>
              </a:spcBef>
              <a:buFontTx/>
              <a:buNone/>
            </a:pPr>
            <a:r>
              <a:rPr lang="en-US" sz="2400" dirty="0">
                <a:solidFill>
                  <a:srgbClr val="0000FF"/>
                </a:solidFill>
                <a:effectLst/>
                <a:latin typeface="Courier New" charset="0"/>
              </a:rPr>
              <a:t> * </a:t>
            </a:r>
            <a:r>
              <a:rPr lang="en-US" sz="2400" i="1" dirty="0" err="1">
                <a:solidFill>
                  <a:srgbClr val="008000"/>
                </a:solidFill>
                <a:effectLst/>
                <a:latin typeface="Courier New" charset="0"/>
              </a:rPr>
              <a:t>sqrt</a:t>
            </a:r>
            <a:r>
              <a:rPr lang="en-US" sz="2400" i="1" dirty="0">
                <a:solidFill>
                  <a:srgbClr val="008000"/>
                </a:solidFill>
                <a:effectLst/>
                <a:latin typeface="Courier New" charset="0"/>
              </a:rPr>
              <a:t> &gt;= 0  </a:t>
            </a:r>
            <a:r>
              <a:rPr lang="en-US" sz="2400" b="1" i="1" dirty="0">
                <a:solidFill>
                  <a:srgbClr val="008000"/>
                </a:solidFill>
                <a:effectLst/>
                <a:latin typeface="Courier New" charset="0"/>
              </a:rPr>
              <a:t>and</a:t>
            </a:r>
          </a:p>
          <a:p>
            <a:pPr eaLnBrk="1" hangingPunct="1">
              <a:spcBef>
                <a:spcPct val="0"/>
              </a:spcBef>
              <a:buFontTx/>
              <a:buNone/>
            </a:pPr>
            <a:r>
              <a:rPr lang="en-US" sz="2400" dirty="0">
                <a:solidFill>
                  <a:srgbClr val="0000FF"/>
                </a:solidFill>
                <a:effectLst/>
                <a:latin typeface="Courier New" charset="0"/>
              </a:rPr>
              <a:t> * </a:t>
            </a:r>
            <a:r>
              <a:rPr lang="en-US" sz="2400" i="1" dirty="0">
                <a:solidFill>
                  <a:srgbClr val="008000"/>
                </a:solidFill>
                <a:latin typeface="Courier New" charset="0"/>
              </a:rPr>
              <a:t>[</a:t>
            </a:r>
            <a:r>
              <a:rPr lang="en-US" sz="2400" i="1" dirty="0" err="1">
                <a:solidFill>
                  <a:srgbClr val="008000"/>
                </a:solidFill>
                <a:latin typeface="Courier New" charset="0"/>
              </a:rPr>
              <a:t>sqrt</a:t>
            </a:r>
            <a:r>
              <a:rPr lang="en-US" sz="2400" i="1" dirty="0">
                <a:solidFill>
                  <a:srgbClr val="008000"/>
                </a:solidFill>
                <a:latin typeface="Courier New" charset="0"/>
              </a:rPr>
              <a:t> is within relative error epsilon</a:t>
            </a:r>
          </a:p>
          <a:p>
            <a:pPr eaLnBrk="1" hangingPunct="1">
              <a:spcBef>
                <a:spcPct val="0"/>
              </a:spcBef>
              <a:buFontTx/>
              <a:buNone/>
            </a:pPr>
            <a:r>
              <a:rPr lang="en-US" sz="2400" dirty="0">
                <a:solidFill>
                  <a:srgbClr val="0000FF"/>
                </a:solidFill>
                <a:latin typeface="Courier New" charset="0"/>
              </a:rPr>
              <a:t> *  </a:t>
            </a:r>
            <a:r>
              <a:rPr lang="en-US" sz="2400" i="1" dirty="0">
                <a:solidFill>
                  <a:srgbClr val="008000"/>
                </a:solidFill>
                <a:latin typeface="Courier New" charset="0"/>
              </a:rPr>
              <a:t>of the actual square root of x]</a:t>
            </a:r>
            <a:endParaRPr lang="en-US" sz="2400" dirty="0">
              <a:solidFill>
                <a:srgbClr val="0000FF"/>
              </a:solidFill>
              <a:effectLst/>
              <a:latin typeface="Courier New" charset="0"/>
            </a:endParaRPr>
          </a:p>
          <a:p>
            <a:pPr eaLnBrk="1" hangingPunct="1">
              <a:spcBef>
                <a:spcPct val="0"/>
              </a:spcBef>
              <a:buFontTx/>
              <a:buNone/>
            </a:pPr>
            <a:r>
              <a:rPr lang="en-US" sz="2400" dirty="0">
                <a:solidFill>
                  <a:srgbClr val="0000FF"/>
                </a:solidFill>
                <a:effectLst/>
                <a:latin typeface="Courier New" charset="0"/>
              </a:rPr>
              <a:t> */</a:t>
            </a:r>
          </a:p>
          <a:p>
            <a:pPr eaLnBrk="1" hangingPunct="1">
              <a:spcBef>
                <a:spcPct val="0"/>
              </a:spcBef>
              <a:buFontTx/>
              <a:buNone/>
            </a:pPr>
            <a:r>
              <a:rPr lang="en-US" sz="2400" b="1" dirty="0">
                <a:solidFill>
                  <a:schemeClr val="hlink"/>
                </a:solidFill>
                <a:effectLst/>
                <a:latin typeface="Courier New" charset="0"/>
              </a:rPr>
              <a:t>private</a:t>
            </a:r>
            <a:r>
              <a:rPr lang="en-US" sz="2400" dirty="0">
                <a:solidFill>
                  <a:schemeClr val="hlink"/>
                </a:solidFill>
                <a:effectLst/>
                <a:latin typeface="Courier New" charset="0"/>
              </a:rPr>
              <a:t> </a:t>
            </a:r>
            <a:r>
              <a:rPr lang="en-US" sz="2400" b="1" dirty="0">
                <a:solidFill>
                  <a:schemeClr val="hlink"/>
                </a:solidFill>
                <a:effectLst/>
                <a:latin typeface="Courier New" charset="0"/>
              </a:rPr>
              <a:t>static</a:t>
            </a:r>
            <a:r>
              <a:rPr lang="en-US" sz="2400" dirty="0">
                <a:solidFill>
                  <a:schemeClr val="hlink"/>
                </a:solidFill>
                <a:effectLst/>
                <a:latin typeface="Courier New" charset="0"/>
              </a:rPr>
              <a:t> </a:t>
            </a:r>
            <a:r>
              <a:rPr lang="en-US" sz="2400" b="1" dirty="0">
                <a:solidFill>
                  <a:schemeClr val="hlink"/>
                </a:solidFill>
                <a:effectLst/>
                <a:latin typeface="Courier New" charset="0"/>
              </a:rPr>
              <a:t>double</a:t>
            </a:r>
            <a:r>
              <a:rPr lang="en-US" sz="2400" dirty="0">
                <a:solidFill>
                  <a:schemeClr val="hlink"/>
                </a:solidFill>
                <a:effectLst/>
                <a:latin typeface="Courier New" charset="0"/>
              </a:rPr>
              <a:t> </a:t>
            </a:r>
            <a:r>
              <a:rPr lang="en-US" sz="2400" dirty="0" err="1">
                <a:solidFill>
                  <a:schemeClr val="hlink"/>
                </a:solidFill>
                <a:effectLst/>
                <a:latin typeface="Courier New" charset="0"/>
              </a:rPr>
              <a:t>sqrt</a:t>
            </a:r>
            <a:r>
              <a:rPr lang="en-US" sz="2400" dirty="0">
                <a:solidFill>
                  <a:schemeClr val="hlink"/>
                </a:solidFill>
                <a:effectLst/>
                <a:latin typeface="Courier New" charset="0"/>
              </a:rPr>
              <a:t>(</a:t>
            </a:r>
            <a:r>
              <a:rPr lang="en-US" sz="2400" b="1" dirty="0">
                <a:solidFill>
                  <a:schemeClr val="hlink"/>
                </a:solidFill>
                <a:effectLst/>
                <a:latin typeface="Courier New" charset="0"/>
              </a:rPr>
              <a:t>double</a:t>
            </a:r>
            <a:r>
              <a:rPr lang="en-US" sz="2400" dirty="0">
                <a:solidFill>
                  <a:schemeClr val="hlink"/>
                </a:solidFill>
                <a:effectLst/>
                <a:latin typeface="Courier New" charset="0"/>
              </a:rPr>
              <a:t> x,</a:t>
            </a:r>
          </a:p>
          <a:p>
            <a:pPr eaLnBrk="1" hangingPunct="1">
              <a:spcBef>
                <a:spcPct val="0"/>
              </a:spcBef>
              <a:buFontTx/>
              <a:buNone/>
            </a:pPr>
            <a:r>
              <a:rPr lang="en-US" sz="2400" b="1" dirty="0">
                <a:solidFill>
                  <a:schemeClr val="hlink"/>
                </a:solidFill>
                <a:latin typeface="Courier New" charset="0"/>
              </a:rPr>
              <a:t>    </a:t>
            </a:r>
            <a:r>
              <a:rPr lang="en-US" sz="2400" b="1" dirty="0">
                <a:solidFill>
                  <a:schemeClr val="hlink"/>
                </a:solidFill>
                <a:effectLst/>
                <a:latin typeface="Courier New" charset="0"/>
              </a:rPr>
              <a:t>double</a:t>
            </a:r>
            <a:r>
              <a:rPr lang="en-US" sz="2400" dirty="0">
                <a:solidFill>
                  <a:schemeClr val="hlink"/>
                </a:solidFill>
                <a:effectLst/>
                <a:latin typeface="Courier New" charset="0"/>
              </a:rPr>
              <a:t> epsilon)</a:t>
            </a:r>
            <a:endParaRPr lang="en-US" sz="2400" dirty="0">
              <a:effectLst/>
              <a:latin typeface="Courier New" charset="0"/>
            </a:endParaRPr>
          </a:p>
        </p:txBody>
      </p:sp>
      <p:sp>
        <p:nvSpPr>
          <p:cNvPr id="4" name="Slide Number Placeholder 3"/>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33</a:t>
            </a:fld>
            <a:endParaRPr lang="en-US">
              <a:solidFill>
                <a:prstClr val="black">
                  <a:tint val="75000"/>
                </a:prstClr>
              </a:solidFill>
            </a:endParaRPr>
          </a:p>
        </p:txBody>
      </p:sp>
      <p:sp>
        <p:nvSpPr>
          <p:cNvPr id="8" name="Rounded Rectangular Callout 7"/>
          <p:cNvSpPr/>
          <p:nvPr/>
        </p:nvSpPr>
        <p:spPr>
          <a:xfrm>
            <a:off x="3200400" y="1219200"/>
            <a:ext cx="5562600" cy="1752600"/>
          </a:xfrm>
          <a:prstGeom prst="wedgeRoundRectCallout">
            <a:avLst>
              <a:gd name="adj1" fmla="val -39069"/>
              <a:gd name="adj2" fmla="val 65799"/>
              <a:gd name="adj3" fmla="val 16667"/>
            </a:avLst>
          </a:prstGeom>
          <a:solidFill>
            <a:schemeClr val="accent3">
              <a:lumMod val="20000"/>
              <a:lumOff val="80000"/>
            </a:schemeClr>
          </a:solidFill>
          <a:ln w="38100" cmpd="sng">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2400" dirty="0">
                <a:solidFill>
                  <a:prstClr val="black"/>
                </a:solidFill>
                <a:latin typeface="Arial"/>
                <a:cs typeface="Arial"/>
              </a:rPr>
              <a:t>This is the </a:t>
            </a:r>
            <a:r>
              <a:rPr lang="en-US" sz="2400" dirty="0" err="1">
                <a:solidFill>
                  <a:prstClr val="black"/>
                </a:solidFill>
                <a:latin typeface="Arial"/>
                <a:cs typeface="Arial"/>
              </a:rPr>
              <a:t>postcondition</a:t>
            </a:r>
            <a:r>
              <a:rPr lang="en-US" sz="2400" dirty="0">
                <a:solidFill>
                  <a:prstClr val="black"/>
                </a:solidFill>
                <a:latin typeface="Arial"/>
                <a:cs typeface="Arial"/>
              </a:rPr>
              <a:t>, indicating that the </a:t>
            </a:r>
            <a:r>
              <a:rPr lang="en-US" sz="2400" i="1" dirty="0">
                <a:solidFill>
                  <a:prstClr val="black"/>
                </a:solidFill>
                <a:latin typeface="Arial"/>
                <a:cs typeface="Arial"/>
              </a:rPr>
              <a:t>return value </a:t>
            </a:r>
            <a:r>
              <a:rPr lang="en-US" sz="2400" dirty="0">
                <a:solidFill>
                  <a:prstClr val="black"/>
                </a:solidFill>
                <a:latin typeface="Arial"/>
                <a:cs typeface="Arial"/>
              </a:rPr>
              <a:t>from</a:t>
            </a:r>
            <a:r>
              <a:rPr lang="en-US" sz="2400" b="1" i="1" dirty="0">
                <a:solidFill>
                  <a:prstClr val="black"/>
                </a:solidFill>
                <a:latin typeface="Arial"/>
                <a:cs typeface="Arial"/>
              </a:rPr>
              <a:t> </a:t>
            </a:r>
            <a:r>
              <a:rPr lang="en-US" sz="2400" dirty="0" err="1">
                <a:solidFill>
                  <a:srgbClr val="0000FF"/>
                </a:solidFill>
                <a:latin typeface="Courier New"/>
                <a:cs typeface="Courier New"/>
              </a:rPr>
              <a:t>sqrt</a:t>
            </a:r>
            <a:r>
              <a:rPr lang="en-US" sz="2400" dirty="0">
                <a:solidFill>
                  <a:prstClr val="black"/>
                </a:solidFill>
                <a:latin typeface="Arial"/>
                <a:cs typeface="Arial"/>
              </a:rPr>
              <a:t> is non-negative and … what does the rest say?</a:t>
            </a:r>
          </a:p>
        </p:txBody>
      </p:sp>
    </p:spTree>
    <p:extLst>
      <p:ext uri="{BB962C8B-B14F-4D97-AF65-F5344CB8AC3E}">
        <p14:creationId xmlns:p14="http://schemas.microsoft.com/office/powerpoint/2010/main" val="21675899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effectLst/>
                <a:latin typeface="Arial" charset="0"/>
              </a:rPr>
              <a:t>Example Contract (Abbreviated)</a:t>
            </a:r>
          </a:p>
        </p:txBody>
      </p:sp>
      <p:sp>
        <p:nvSpPr>
          <p:cNvPr id="19458" name="Rectangle 3"/>
          <p:cNvSpPr>
            <a:spLocks noGrp="1" noChangeArrowheads="1"/>
          </p:cNvSpPr>
          <p:nvPr>
            <p:ph idx="1"/>
          </p:nvPr>
        </p:nvSpPr>
        <p:spPr>
          <a:xfrm>
            <a:off x="457200" y="1219200"/>
            <a:ext cx="8229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buFontTx/>
              <a:buNone/>
            </a:pPr>
            <a:r>
              <a:rPr lang="en-US" sz="2400" dirty="0">
                <a:solidFill>
                  <a:srgbClr val="0000FF"/>
                </a:solidFill>
                <a:effectLst/>
                <a:latin typeface="Courier New" charset="0"/>
              </a:rPr>
              <a:t>/**</a:t>
            </a:r>
          </a:p>
          <a:p>
            <a:pPr eaLnBrk="1" hangingPunct="1">
              <a:spcBef>
                <a:spcPct val="0"/>
              </a:spcBef>
              <a:buFontTx/>
              <a:buNone/>
            </a:pPr>
            <a:r>
              <a:rPr lang="en-US" sz="2400" dirty="0">
                <a:solidFill>
                  <a:srgbClr val="0000FF"/>
                </a:solidFill>
                <a:effectLst/>
                <a:latin typeface="Courier New" charset="0"/>
              </a:rPr>
              <a:t> * ...</a:t>
            </a:r>
          </a:p>
          <a:p>
            <a:pPr eaLnBrk="1" hangingPunct="1">
              <a:spcBef>
                <a:spcPct val="0"/>
              </a:spcBef>
              <a:buFontTx/>
              <a:buNone/>
            </a:pPr>
            <a:r>
              <a:rPr lang="en-US" sz="2400" dirty="0">
                <a:solidFill>
                  <a:srgbClr val="0000FF"/>
                </a:solidFill>
                <a:effectLst/>
                <a:latin typeface="Courier New" charset="0"/>
              </a:rPr>
              <a:t> * </a:t>
            </a:r>
            <a:r>
              <a:rPr lang="en-US" sz="2400" b="1" dirty="0">
                <a:solidFill>
                  <a:srgbClr val="0000FF"/>
                </a:solidFill>
                <a:effectLst/>
                <a:latin typeface="Courier New" charset="0"/>
              </a:rPr>
              <a:t>@pre</a:t>
            </a:r>
          </a:p>
          <a:p>
            <a:pPr eaLnBrk="1" hangingPunct="1">
              <a:spcBef>
                <a:spcPct val="0"/>
              </a:spcBef>
              <a:buFontTx/>
              <a:buNone/>
            </a:pPr>
            <a:r>
              <a:rPr lang="en-US" sz="2400" dirty="0">
                <a:solidFill>
                  <a:srgbClr val="0000FF"/>
                </a:solidFill>
                <a:effectLst/>
                <a:latin typeface="Courier New" charset="0"/>
              </a:rPr>
              <a:t> * </a:t>
            </a:r>
            <a:r>
              <a:rPr lang="en-US" sz="2400" i="1" dirty="0">
                <a:solidFill>
                  <a:srgbClr val="008000"/>
                </a:solidFill>
                <a:effectLst/>
                <a:latin typeface="Courier New" charset="0"/>
              </a:rPr>
              <a:t>x &gt; 0  </a:t>
            </a:r>
            <a:r>
              <a:rPr lang="en-US" sz="2400" b="1" i="1" dirty="0">
                <a:solidFill>
                  <a:srgbClr val="008000"/>
                </a:solidFill>
                <a:effectLst/>
                <a:latin typeface="Courier New" charset="0"/>
              </a:rPr>
              <a:t>and</a:t>
            </a:r>
            <a:r>
              <a:rPr lang="en-US" sz="2400" i="1" dirty="0">
                <a:solidFill>
                  <a:srgbClr val="008000"/>
                </a:solidFill>
                <a:effectLst/>
                <a:latin typeface="Courier New" charset="0"/>
              </a:rPr>
              <a:t>  epsilon &gt; 0</a:t>
            </a:r>
            <a:endParaRPr lang="en-US" sz="2400" dirty="0">
              <a:solidFill>
                <a:srgbClr val="0000FF"/>
              </a:solidFill>
              <a:effectLst/>
              <a:latin typeface="Courier New" charset="0"/>
            </a:endParaRPr>
          </a:p>
          <a:p>
            <a:pPr eaLnBrk="1" hangingPunct="1">
              <a:spcBef>
                <a:spcPct val="0"/>
              </a:spcBef>
              <a:buFontTx/>
              <a:buNone/>
            </a:pPr>
            <a:r>
              <a:rPr lang="en-US" sz="2400" dirty="0">
                <a:solidFill>
                  <a:srgbClr val="0000FF"/>
                </a:solidFill>
                <a:effectLst/>
                <a:latin typeface="Courier New" charset="0"/>
              </a:rPr>
              <a:t> * </a:t>
            </a:r>
            <a:r>
              <a:rPr lang="en-US" sz="2400" b="1" dirty="0">
                <a:solidFill>
                  <a:srgbClr val="0000FF"/>
                </a:solidFill>
                <a:effectLst/>
                <a:latin typeface="Courier New" charset="0"/>
              </a:rPr>
              <a:t>@post</a:t>
            </a:r>
          </a:p>
          <a:p>
            <a:pPr eaLnBrk="1" hangingPunct="1">
              <a:spcBef>
                <a:spcPct val="0"/>
              </a:spcBef>
              <a:buFontTx/>
              <a:buNone/>
            </a:pPr>
            <a:r>
              <a:rPr lang="en-US" sz="2400" dirty="0">
                <a:solidFill>
                  <a:srgbClr val="0000FF"/>
                </a:solidFill>
                <a:effectLst/>
                <a:latin typeface="Courier New" charset="0"/>
              </a:rPr>
              <a:t> * </a:t>
            </a:r>
            <a:r>
              <a:rPr lang="en-US" sz="2400" i="1" dirty="0" err="1">
                <a:solidFill>
                  <a:srgbClr val="008000"/>
                </a:solidFill>
                <a:effectLst/>
                <a:latin typeface="Courier New" charset="0"/>
              </a:rPr>
              <a:t>sqrt</a:t>
            </a:r>
            <a:r>
              <a:rPr lang="en-US" sz="2400" i="1" dirty="0">
                <a:solidFill>
                  <a:srgbClr val="008000"/>
                </a:solidFill>
                <a:effectLst/>
                <a:latin typeface="Courier New" charset="0"/>
              </a:rPr>
              <a:t> &gt;= 0  </a:t>
            </a:r>
            <a:r>
              <a:rPr lang="en-US" sz="2400" b="1" i="1" dirty="0">
                <a:solidFill>
                  <a:srgbClr val="008000"/>
                </a:solidFill>
                <a:effectLst/>
                <a:latin typeface="Courier New" charset="0"/>
              </a:rPr>
              <a:t>and</a:t>
            </a:r>
          </a:p>
          <a:p>
            <a:pPr eaLnBrk="1" hangingPunct="1">
              <a:spcBef>
                <a:spcPct val="0"/>
              </a:spcBef>
              <a:buFontTx/>
              <a:buNone/>
            </a:pPr>
            <a:r>
              <a:rPr lang="en-US" sz="2400" dirty="0">
                <a:solidFill>
                  <a:srgbClr val="0000FF"/>
                </a:solidFill>
                <a:effectLst/>
                <a:latin typeface="Courier New" charset="0"/>
              </a:rPr>
              <a:t> * </a:t>
            </a:r>
            <a:r>
              <a:rPr lang="en-US" sz="2400" i="1" dirty="0">
                <a:solidFill>
                  <a:srgbClr val="008000"/>
                </a:solidFill>
                <a:latin typeface="Courier New" charset="0"/>
              </a:rPr>
              <a:t>[</a:t>
            </a:r>
            <a:r>
              <a:rPr lang="en-US" sz="2400" i="1" dirty="0" err="1">
                <a:solidFill>
                  <a:srgbClr val="008000"/>
                </a:solidFill>
                <a:latin typeface="Courier New" charset="0"/>
              </a:rPr>
              <a:t>sqrt</a:t>
            </a:r>
            <a:r>
              <a:rPr lang="en-US" sz="2400" i="1" dirty="0">
                <a:solidFill>
                  <a:srgbClr val="008000"/>
                </a:solidFill>
                <a:latin typeface="Courier New" charset="0"/>
              </a:rPr>
              <a:t> is within relative error epsilon</a:t>
            </a:r>
          </a:p>
          <a:p>
            <a:pPr eaLnBrk="1" hangingPunct="1">
              <a:spcBef>
                <a:spcPct val="0"/>
              </a:spcBef>
              <a:buFontTx/>
              <a:buNone/>
            </a:pPr>
            <a:r>
              <a:rPr lang="en-US" sz="2400" dirty="0">
                <a:solidFill>
                  <a:srgbClr val="0000FF"/>
                </a:solidFill>
                <a:latin typeface="Courier New" charset="0"/>
              </a:rPr>
              <a:t> *  </a:t>
            </a:r>
            <a:r>
              <a:rPr lang="en-US" sz="2400" i="1" dirty="0">
                <a:solidFill>
                  <a:srgbClr val="008000"/>
                </a:solidFill>
                <a:latin typeface="Courier New" charset="0"/>
              </a:rPr>
              <a:t>of the actual square root of x]</a:t>
            </a:r>
            <a:endParaRPr lang="en-US" sz="2400" dirty="0">
              <a:solidFill>
                <a:srgbClr val="0000FF"/>
              </a:solidFill>
              <a:effectLst/>
              <a:latin typeface="Courier New" charset="0"/>
            </a:endParaRPr>
          </a:p>
          <a:p>
            <a:pPr eaLnBrk="1" hangingPunct="1">
              <a:spcBef>
                <a:spcPct val="0"/>
              </a:spcBef>
              <a:buFontTx/>
              <a:buNone/>
            </a:pPr>
            <a:r>
              <a:rPr lang="en-US" sz="2400" dirty="0">
                <a:solidFill>
                  <a:srgbClr val="0000FF"/>
                </a:solidFill>
                <a:effectLst/>
                <a:latin typeface="Courier New" charset="0"/>
              </a:rPr>
              <a:t> */</a:t>
            </a:r>
          </a:p>
          <a:p>
            <a:pPr eaLnBrk="1" hangingPunct="1">
              <a:spcBef>
                <a:spcPct val="0"/>
              </a:spcBef>
              <a:buFontTx/>
              <a:buNone/>
            </a:pPr>
            <a:r>
              <a:rPr lang="en-US" sz="2400" b="1" dirty="0">
                <a:solidFill>
                  <a:schemeClr val="hlink"/>
                </a:solidFill>
                <a:effectLst/>
                <a:latin typeface="Courier New" charset="0"/>
              </a:rPr>
              <a:t>private</a:t>
            </a:r>
            <a:r>
              <a:rPr lang="en-US" sz="2400" dirty="0">
                <a:solidFill>
                  <a:schemeClr val="hlink"/>
                </a:solidFill>
                <a:effectLst/>
                <a:latin typeface="Courier New" charset="0"/>
              </a:rPr>
              <a:t> </a:t>
            </a:r>
            <a:r>
              <a:rPr lang="en-US" sz="2400" b="1" dirty="0">
                <a:solidFill>
                  <a:schemeClr val="hlink"/>
                </a:solidFill>
                <a:effectLst/>
                <a:latin typeface="Courier New" charset="0"/>
              </a:rPr>
              <a:t>static</a:t>
            </a:r>
            <a:r>
              <a:rPr lang="en-US" sz="2400" dirty="0">
                <a:solidFill>
                  <a:schemeClr val="hlink"/>
                </a:solidFill>
                <a:effectLst/>
                <a:latin typeface="Courier New" charset="0"/>
              </a:rPr>
              <a:t> </a:t>
            </a:r>
            <a:r>
              <a:rPr lang="en-US" sz="2400" b="1" dirty="0">
                <a:solidFill>
                  <a:schemeClr val="hlink"/>
                </a:solidFill>
                <a:effectLst/>
                <a:latin typeface="Courier New" charset="0"/>
              </a:rPr>
              <a:t>double</a:t>
            </a:r>
            <a:r>
              <a:rPr lang="en-US" sz="2400" dirty="0">
                <a:solidFill>
                  <a:schemeClr val="hlink"/>
                </a:solidFill>
                <a:effectLst/>
                <a:latin typeface="Courier New" charset="0"/>
              </a:rPr>
              <a:t> </a:t>
            </a:r>
            <a:r>
              <a:rPr lang="en-US" sz="2400" dirty="0" err="1">
                <a:solidFill>
                  <a:schemeClr val="hlink"/>
                </a:solidFill>
                <a:effectLst/>
                <a:latin typeface="Courier New" charset="0"/>
              </a:rPr>
              <a:t>sqrt</a:t>
            </a:r>
            <a:r>
              <a:rPr lang="en-US" sz="2400" dirty="0">
                <a:solidFill>
                  <a:schemeClr val="hlink"/>
                </a:solidFill>
                <a:effectLst/>
                <a:latin typeface="Courier New" charset="0"/>
              </a:rPr>
              <a:t>(</a:t>
            </a:r>
            <a:r>
              <a:rPr lang="en-US" sz="2400" b="1" dirty="0">
                <a:solidFill>
                  <a:schemeClr val="hlink"/>
                </a:solidFill>
                <a:effectLst/>
                <a:latin typeface="Courier New" charset="0"/>
              </a:rPr>
              <a:t>double</a:t>
            </a:r>
            <a:r>
              <a:rPr lang="en-US" sz="2400" dirty="0">
                <a:solidFill>
                  <a:schemeClr val="hlink"/>
                </a:solidFill>
                <a:effectLst/>
                <a:latin typeface="Courier New" charset="0"/>
              </a:rPr>
              <a:t> x,</a:t>
            </a:r>
          </a:p>
          <a:p>
            <a:pPr eaLnBrk="1" hangingPunct="1">
              <a:spcBef>
                <a:spcPct val="0"/>
              </a:spcBef>
              <a:buFontTx/>
              <a:buNone/>
            </a:pPr>
            <a:r>
              <a:rPr lang="en-US" sz="2400" b="1" dirty="0">
                <a:solidFill>
                  <a:schemeClr val="hlink"/>
                </a:solidFill>
                <a:latin typeface="Courier New" charset="0"/>
              </a:rPr>
              <a:t>    </a:t>
            </a:r>
            <a:r>
              <a:rPr lang="en-US" sz="2400" b="1" dirty="0">
                <a:solidFill>
                  <a:schemeClr val="hlink"/>
                </a:solidFill>
                <a:effectLst/>
                <a:latin typeface="Courier New" charset="0"/>
              </a:rPr>
              <a:t>double</a:t>
            </a:r>
            <a:r>
              <a:rPr lang="en-US" sz="2400" dirty="0">
                <a:solidFill>
                  <a:schemeClr val="hlink"/>
                </a:solidFill>
                <a:effectLst/>
                <a:latin typeface="Courier New" charset="0"/>
              </a:rPr>
              <a:t> epsilon)</a:t>
            </a:r>
            <a:endParaRPr lang="en-US" sz="2400" dirty="0">
              <a:effectLst/>
              <a:latin typeface="Courier New" charset="0"/>
            </a:endParaRPr>
          </a:p>
        </p:txBody>
      </p:sp>
      <p:sp>
        <p:nvSpPr>
          <p:cNvPr id="4" name="Slide Number Placeholder 3"/>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34</a:t>
            </a:fld>
            <a:endParaRPr lang="en-US">
              <a:solidFill>
                <a:prstClr val="black">
                  <a:tint val="75000"/>
                </a:prstClr>
              </a:solidFill>
            </a:endParaRPr>
          </a:p>
        </p:txBody>
      </p:sp>
      <p:sp>
        <p:nvSpPr>
          <p:cNvPr id="7" name="Rounded Rectangular Callout 6"/>
          <p:cNvSpPr/>
          <p:nvPr/>
        </p:nvSpPr>
        <p:spPr>
          <a:xfrm>
            <a:off x="3200400" y="1219200"/>
            <a:ext cx="5562600" cy="1752600"/>
          </a:xfrm>
          <a:prstGeom prst="wedgeRoundRectCallout">
            <a:avLst>
              <a:gd name="adj1" fmla="val -39143"/>
              <a:gd name="adj2" fmla="val 66063"/>
              <a:gd name="adj3" fmla="val 16667"/>
            </a:avLst>
          </a:prstGeom>
          <a:solidFill>
            <a:schemeClr val="accent3">
              <a:lumMod val="20000"/>
              <a:lumOff val="80000"/>
            </a:schemeClr>
          </a:solidFill>
          <a:ln w="38100" cmpd="sng">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2400" dirty="0">
                <a:solidFill>
                  <a:prstClr val="black"/>
                </a:solidFill>
                <a:latin typeface="Arial"/>
                <a:cs typeface="Arial"/>
              </a:rPr>
              <a:t>The first part of the </a:t>
            </a:r>
            <a:r>
              <a:rPr lang="en-US" sz="2400" dirty="0" err="1">
                <a:solidFill>
                  <a:prstClr val="black"/>
                </a:solidFill>
                <a:latin typeface="Arial"/>
                <a:cs typeface="Arial"/>
              </a:rPr>
              <a:t>postcondition</a:t>
            </a:r>
            <a:r>
              <a:rPr lang="en-US" sz="2400" dirty="0">
                <a:solidFill>
                  <a:prstClr val="black"/>
                </a:solidFill>
                <a:latin typeface="Arial"/>
                <a:cs typeface="Arial"/>
              </a:rPr>
              <a:t> here is written in </a:t>
            </a:r>
            <a:r>
              <a:rPr lang="en-US" sz="2400" i="1" dirty="0">
                <a:solidFill>
                  <a:prstClr val="black"/>
                </a:solidFill>
                <a:latin typeface="Arial"/>
                <a:cs typeface="Arial"/>
              </a:rPr>
              <a:t>mathematical</a:t>
            </a:r>
            <a:r>
              <a:rPr lang="en-US" sz="2400" dirty="0">
                <a:solidFill>
                  <a:prstClr val="black"/>
                </a:solidFill>
                <a:latin typeface="Arial"/>
                <a:cs typeface="Arial"/>
              </a:rPr>
              <a:t> notation; it is not program code!  The second part — inside </a:t>
            </a:r>
            <a:r>
              <a:rPr lang="en-US" sz="2400" i="1" dirty="0">
                <a:solidFill>
                  <a:srgbClr val="008000"/>
                </a:solidFill>
                <a:latin typeface="Courier New"/>
                <a:cs typeface="Courier New"/>
              </a:rPr>
              <a:t>[…]</a:t>
            </a:r>
            <a:r>
              <a:rPr lang="en-US" sz="2400" dirty="0">
                <a:solidFill>
                  <a:prstClr val="black"/>
                </a:solidFill>
                <a:latin typeface="Arial"/>
                <a:cs typeface="Arial"/>
              </a:rPr>
              <a:t> — is written in English.</a:t>
            </a:r>
          </a:p>
        </p:txBody>
      </p:sp>
    </p:spTree>
    <p:extLst>
      <p:ext uri="{BB962C8B-B14F-4D97-AF65-F5344CB8AC3E}">
        <p14:creationId xmlns:p14="http://schemas.microsoft.com/office/powerpoint/2010/main" val="1943086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Contracts use</a:t>
            </a:r>
            <a:endParaRPr lang="en-US" dirty="0"/>
          </a:p>
        </p:txBody>
      </p:sp>
      <p:sp>
        <p:nvSpPr>
          <p:cNvPr id="3" name="Content Placeholder 2"/>
          <p:cNvSpPr>
            <a:spLocks noGrp="1"/>
          </p:cNvSpPr>
          <p:nvPr>
            <p:ph idx="1"/>
          </p:nvPr>
        </p:nvSpPr>
        <p:spPr/>
        <p:txBody>
          <a:bodyPr/>
          <a:lstStyle/>
          <a:p>
            <a:r>
              <a:rPr lang="en-US" dirty="0" smtClean="0"/>
              <a:t>Parameter names</a:t>
            </a:r>
          </a:p>
          <a:p>
            <a:r>
              <a:rPr lang="en-US" dirty="0" smtClean="0"/>
              <a:t>Method name</a:t>
            </a:r>
          </a:p>
          <a:p>
            <a:pPr lvl="1"/>
            <a:r>
              <a:rPr lang="en-US" dirty="0" smtClean="0"/>
              <a:t>Returned value</a:t>
            </a:r>
          </a:p>
          <a:p>
            <a:r>
              <a:rPr lang="en-US" dirty="0" smtClean="0"/>
              <a:t>Numbers/mathematical notation</a:t>
            </a:r>
          </a:p>
          <a:p>
            <a:r>
              <a:rPr lang="en-US" dirty="0" smtClean="0"/>
              <a:t>Class variable names</a:t>
            </a:r>
          </a:p>
          <a:p>
            <a:r>
              <a:rPr lang="en-US" dirty="0" smtClean="0"/>
              <a:t>#</a:t>
            </a:r>
            <a:r>
              <a:rPr lang="en-US" dirty="0" err="1" smtClean="0"/>
              <a:t>var</a:t>
            </a:r>
            <a:endParaRPr lang="en-US" dirty="0" smtClean="0"/>
          </a:p>
          <a:p>
            <a:pPr lvl="1"/>
            <a:r>
              <a:rPr lang="en-US" dirty="0" smtClean="0"/>
              <a:t>The original value</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35</a:t>
            </a:fld>
            <a:endParaRPr lang="en-US"/>
          </a:p>
        </p:txBody>
      </p:sp>
    </p:spTree>
    <p:extLst>
      <p:ext uri="{BB962C8B-B14F-4D97-AF65-F5344CB8AC3E}">
        <p14:creationId xmlns:p14="http://schemas.microsoft.com/office/powerpoint/2010/main" val="19365199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Contracts</a:t>
            </a:r>
            <a:endParaRPr lang="en-US" dirty="0"/>
          </a:p>
        </p:txBody>
      </p:sp>
      <p:sp>
        <p:nvSpPr>
          <p:cNvPr id="3" name="Content Placeholder 2"/>
          <p:cNvSpPr>
            <a:spLocks noGrp="1"/>
          </p:cNvSpPr>
          <p:nvPr>
            <p:ph idx="1"/>
          </p:nvPr>
        </p:nvSpPr>
        <p:spPr/>
        <p:txBody>
          <a:bodyPr/>
          <a:lstStyle/>
          <a:p>
            <a:r>
              <a:rPr lang="en-US" dirty="0" smtClean="0"/>
              <a:t>Formal is better</a:t>
            </a:r>
          </a:p>
          <a:p>
            <a:r>
              <a:rPr lang="en-US" dirty="0" smtClean="0"/>
              <a:t>A Boolean expression</a:t>
            </a:r>
          </a:p>
          <a:p>
            <a:r>
              <a:rPr lang="en-US" dirty="0" smtClean="0"/>
              <a:t>Am I meeting the Precondition?</a:t>
            </a:r>
          </a:p>
          <a:p>
            <a:pPr lvl="1"/>
            <a:r>
              <a:rPr lang="en-US" dirty="0" smtClean="0"/>
              <a:t>Does it evaluate to true?</a:t>
            </a:r>
          </a:p>
          <a:p>
            <a:r>
              <a:rPr lang="en-US" dirty="0" smtClean="0"/>
              <a:t>What will happen in the code?</a:t>
            </a:r>
          </a:p>
          <a:p>
            <a:pPr lvl="1"/>
            <a:r>
              <a:rPr lang="en-US" dirty="0" err="1" smtClean="0"/>
              <a:t>Postcondition</a:t>
            </a:r>
            <a:r>
              <a:rPr lang="en-US" dirty="0" smtClean="0"/>
              <a:t> </a:t>
            </a:r>
          </a:p>
          <a:p>
            <a:r>
              <a:rPr lang="en-US" dirty="0" smtClean="0"/>
              <a:t>Am I meeting the </a:t>
            </a:r>
            <a:r>
              <a:rPr lang="en-US" dirty="0" err="1" smtClean="0"/>
              <a:t>Postcondition</a:t>
            </a:r>
            <a:endParaRPr lang="en-US" dirty="0" smtClean="0"/>
          </a:p>
          <a:p>
            <a:pPr lvl="1"/>
            <a:r>
              <a:rPr lang="en-US" dirty="0" smtClean="0"/>
              <a:t>Will post condition evaluate to true?</a:t>
            </a:r>
          </a:p>
          <a:p>
            <a:pPr lvl="2"/>
            <a:r>
              <a:rPr lang="en-US" dirty="0" smtClean="0"/>
              <a:t>For all inputs that meet precondition</a:t>
            </a:r>
          </a:p>
        </p:txBody>
      </p:sp>
      <p:sp>
        <p:nvSpPr>
          <p:cNvPr id="4" name="Slide Number Placeholder 3"/>
          <p:cNvSpPr>
            <a:spLocks noGrp="1"/>
          </p:cNvSpPr>
          <p:nvPr>
            <p:ph type="sldNum" sz="quarter" idx="12"/>
          </p:nvPr>
        </p:nvSpPr>
        <p:spPr/>
        <p:txBody>
          <a:bodyPr/>
          <a:lstStyle/>
          <a:p>
            <a:fld id="{0B78AC78-3AC6-45C8-BB81-F17C756199F4}" type="slidenum">
              <a:rPr lang="en-US" smtClean="0"/>
              <a:t>36</a:t>
            </a:fld>
            <a:endParaRPr lang="en-US"/>
          </a:p>
        </p:txBody>
      </p:sp>
    </p:spTree>
    <p:extLst>
      <p:ext uri="{BB962C8B-B14F-4D97-AF65-F5344CB8AC3E}">
        <p14:creationId xmlns:p14="http://schemas.microsoft.com/office/powerpoint/2010/main" val="3365009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p:txBody>
          <a:bodyPr/>
          <a:lstStyle/>
          <a:p>
            <a:r>
              <a:rPr lang="en-US" dirty="0">
                <a:latin typeface="Arial" charset="0"/>
              </a:rPr>
              <a:t>Reasoning: Tracing Tables</a:t>
            </a:r>
          </a:p>
        </p:txBody>
      </p:sp>
      <p:sp>
        <p:nvSpPr>
          <p:cNvPr id="6" name="Slide Number Placeholder 5"/>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37</a:t>
            </a:fld>
            <a:endParaRPr lang="en-US">
              <a:solidFill>
                <a:prstClr val="black">
                  <a:tint val="75000"/>
                </a:prstClr>
              </a:solidFill>
            </a:endParaRPr>
          </a:p>
        </p:txBody>
      </p:sp>
      <p:graphicFrame>
        <p:nvGraphicFramePr>
          <p:cNvPr id="8" name="Table 7"/>
          <p:cNvGraphicFramePr>
            <a:graphicFrameLocks noGrp="1"/>
          </p:cNvGraphicFramePr>
          <p:nvPr>
            <p:extLst/>
          </p:nvPr>
        </p:nvGraphicFramePr>
        <p:xfrm>
          <a:off x="914400" y="1447800"/>
          <a:ext cx="7315200" cy="3962400"/>
        </p:xfrm>
        <a:graphic>
          <a:graphicData uri="http://schemas.openxmlformats.org/drawingml/2006/table">
            <a:tbl>
              <a:tblPr firstRow="1" bandRow="1">
                <a:tableStyleId>{2D5ABB26-0587-4C30-8999-92F81FD0307C}</a:tableStyleId>
              </a:tblPr>
              <a:tblGrid>
                <a:gridCol w="40386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tblGrid>
              <a:tr h="990600">
                <a:tc>
                  <a:txBody>
                    <a:bodyPr/>
                    <a:lstStyle/>
                    <a:p>
                      <a:pPr algn="ctr"/>
                      <a:r>
                        <a:rPr lang="en-US" sz="3200" b="1" i="1" dirty="0">
                          <a:solidFill>
                            <a:srgbClr val="FF0000"/>
                          </a:solidFill>
                          <a:latin typeface="Arial"/>
                          <a:cs typeface="Arial"/>
                        </a:rPr>
                        <a:t>Code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tcPr>
                </a:tc>
                <a:tc>
                  <a:txBody>
                    <a:bodyPr/>
                    <a:lstStyle/>
                    <a:p>
                      <a:pPr algn="ctr"/>
                      <a:r>
                        <a:rPr lang="en-US" sz="3200" b="1" i="1" dirty="0">
                          <a:solidFill>
                            <a:srgbClr val="FF0000"/>
                          </a:solidFill>
                          <a:latin typeface="Arial"/>
                          <a:cs typeface="Arial"/>
                        </a:rPr>
                        <a:t>State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990600">
                <a:tc>
                  <a:txBody>
                    <a:bodyPr/>
                    <a:lstStyle/>
                    <a:p>
                      <a:endParaRPr lang="en-US" sz="2400"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r>
                        <a:rPr lang="en-US" sz="2400" i="1" dirty="0">
                          <a:solidFill>
                            <a:srgbClr val="008000"/>
                          </a:solidFill>
                          <a:latin typeface="Courier New"/>
                          <a:cs typeface="Courier New"/>
                        </a:rPr>
                        <a:t>y = 76.9</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9906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tab pos="460375" algn="l"/>
                          <a:tab pos="909638" algn="l"/>
                          <a:tab pos="1370013" algn="l"/>
                          <a:tab pos="1830388" algn="l"/>
                        </a:tabLst>
                      </a:pPr>
                      <a:r>
                        <a:rPr kumimoji="0" lang="en-US" sz="2400" b="0" i="0" u="none" strike="noStrike" cap="none" normalizeH="0" baseline="0" dirty="0">
                          <a:ln>
                            <a:noFill/>
                          </a:ln>
                          <a:solidFill>
                            <a:srgbClr val="0000FF"/>
                          </a:solidFill>
                          <a:effectLst/>
                          <a:latin typeface="Courier New" charset="0"/>
                          <a:ea typeface="ＭＳ Ｐゴシック" charset="0"/>
                          <a:cs typeface="ＭＳ Ｐゴシック" charset="0"/>
                        </a:rPr>
                        <a:t>y = </a:t>
                      </a:r>
                      <a:r>
                        <a:rPr kumimoji="0" lang="en-US" sz="2400" b="0" i="0" u="none" strike="noStrike" cap="none" normalizeH="0" baseline="0" dirty="0" err="1">
                          <a:ln>
                            <a:noFill/>
                          </a:ln>
                          <a:solidFill>
                            <a:srgbClr val="0000FF"/>
                          </a:solidFill>
                          <a:effectLst/>
                          <a:latin typeface="Courier New" charset="0"/>
                          <a:ea typeface="ＭＳ Ｐゴシック" charset="0"/>
                          <a:cs typeface="ＭＳ Ｐゴシック" charset="0"/>
                        </a:rPr>
                        <a:t>sqrt</a:t>
                      </a:r>
                      <a:r>
                        <a:rPr kumimoji="0" lang="en-US" sz="2400" b="0" i="0" u="none" strike="noStrike" cap="none" normalizeH="0" baseline="0" dirty="0">
                          <a:ln>
                            <a:noFill/>
                          </a:ln>
                          <a:solidFill>
                            <a:srgbClr val="0000FF"/>
                          </a:solidFill>
                          <a:effectLst/>
                          <a:latin typeface="Courier New" charset="0"/>
                          <a:ea typeface="ＭＳ Ｐゴシック" charset="0"/>
                          <a:cs typeface="ＭＳ Ｐゴシック" charset="0"/>
                        </a:rPr>
                        <a:t>(4.0, 0.01);</a:t>
                      </a:r>
                      <a:endParaRPr kumimoji="0" lang="en-US" sz="3200" b="0" i="0" u="none" strike="noStrike" cap="none" normalizeH="0" baseline="0" dirty="0">
                        <a:ln>
                          <a:noFill/>
                        </a:ln>
                        <a:solidFill>
                          <a:srgbClr val="0000FF"/>
                        </a:solidFill>
                        <a:effectLst/>
                        <a:latin typeface="Arial" charset="0"/>
                        <a:ea typeface="ＭＳ Ｐゴシック" charset="0"/>
                        <a:cs typeface="ＭＳ Ｐゴシック" charset="0"/>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2400"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FBFBF"/>
                    </a:solidFill>
                  </a:tcPr>
                </a:tc>
                <a:extLst>
                  <a:ext uri="{0D108BD9-81ED-4DB2-BD59-A6C34878D82A}">
                    <a16:rowId xmlns:a16="http://schemas.microsoft.com/office/drawing/2014/main" val="10002"/>
                  </a:ext>
                </a:extLst>
              </a:tr>
              <a:tr h="990600">
                <a:tc>
                  <a:txBody>
                    <a:bodyPr/>
                    <a:lstStyle/>
                    <a:p>
                      <a:endParaRPr lang="en-US" sz="2400"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FBFBF"/>
                    </a:solidFill>
                  </a:tcPr>
                </a:tc>
                <a:tc>
                  <a:txBody>
                    <a:bodyPr/>
                    <a:lstStyle/>
                    <a:p>
                      <a:r>
                        <a:rPr lang="en-US" sz="2400" i="1" dirty="0">
                          <a:solidFill>
                            <a:srgbClr val="008000"/>
                          </a:solidFill>
                          <a:latin typeface="Courier New"/>
                          <a:cs typeface="Courier New"/>
                        </a:rPr>
                        <a:t>y = 2.0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156834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p:txBody>
          <a:bodyPr/>
          <a:lstStyle/>
          <a:p>
            <a:r>
              <a:rPr lang="en-US" dirty="0">
                <a:latin typeface="Arial" charset="0"/>
              </a:rPr>
              <a:t>Reasoning: Tracing Tables</a:t>
            </a:r>
          </a:p>
        </p:txBody>
      </p:sp>
      <p:sp>
        <p:nvSpPr>
          <p:cNvPr id="6" name="Slide Number Placeholder 5"/>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38</a:t>
            </a:fld>
            <a:endParaRPr lang="en-US">
              <a:solidFill>
                <a:prstClr val="black">
                  <a:tint val="75000"/>
                </a:prstClr>
              </a:solidFill>
            </a:endParaRPr>
          </a:p>
        </p:txBody>
      </p:sp>
      <p:graphicFrame>
        <p:nvGraphicFramePr>
          <p:cNvPr id="8" name="Table 7"/>
          <p:cNvGraphicFramePr>
            <a:graphicFrameLocks noGrp="1"/>
          </p:cNvGraphicFramePr>
          <p:nvPr>
            <p:extLst/>
          </p:nvPr>
        </p:nvGraphicFramePr>
        <p:xfrm>
          <a:off x="914400" y="1447800"/>
          <a:ext cx="7315200" cy="3962400"/>
        </p:xfrm>
        <a:graphic>
          <a:graphicData uri="http://schemas.openxmlformats.org/drawingml/2006/table">
            <a:tbl>
              <a:tblPr firstRow="1" bandRow="1">
                <a:tableStyleId>{2D5ABB26-0587-4C30-8999-92F81FD0307C}</a:tableStyleId>
              </a:tblPr>
              <a:tblGrid>
                <a:gridCol w="40386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tblGrid>
              <a:tr h="990600">
                <a:tc>
                  <a:txBody>
                    <a:bodyPr/>
                    <a:lstStyle/>
                    <a:p>
                      <a:pPr algn="ctr"/>
                      <a:r>
                        <a:rPr lang="en-US" sz="3200" b="1" i="1" dirty="0">
                          <a:solidFill>
                            <a:srgbClr val="FF0000"/>
                          </a:solidFill>
                          <a:latin typeface="Arial"/>
                          <a:cs typeface="Arial"/>
                        </a:rPr>
                        <a:t>Code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tcPr>
                </a:tc>
                <a:tc>
                  <a:txBody>
                    <a:bodyPr/>
                    <a:lstStyle/>
                    <a:p>
                      <a:pPr algn="ctr"/>
                      <a:r>
                        <a:rPr lang="en-US" sz="3200" b="1" i="1" dirty="0">
                          <a:solidFill>
                            <a:srgbClr val="FF0000"/>
                          </a:solidFill>
                          <a:latin typeface="Arial"/>
                          <a:cs typeface="Arial"/>
                        </a:rPr>
                        <a:t>State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990600">
                <a:tc>
                  <a:txBody>
                    <a:bodyPr/>
                    <a:lstStyle/>
                    <a:p>
                      <a:endParaRPr lang="en-US" sz="2400"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r>
                        <a:rPr lang="en-US" sz="2400" i="1" dirty="0">
                          <a:solidFill>
                            <a:srgbClr val="008000"/>
                          </a:solidFill>
                          <a:latin typeface="Courier New"/>
                          <a:cs typeface="Courier New"/>
                        </a:rPr>
                        <a:t>y = 76.9</a:t>
                      </a:r>
                    </a:p>
                    <a:p>
                      <a:r>
                        <a:rPr lang="en-US" sz="2400" i="1" dirty="0">
                          <a:solidFill>
                            <a:srgbClr val="008000"/>
                          </a:solidFill>
                          <a:latin typeface="Courier New"/>
                          <a:cs typeface="Courier New"/>
                        </a:rPr>
                        <a:t>z = 4.0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9906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tab pos="460375" algn="l"/>
                          <a:tab pos="909638" algn="l"/>
                          <a:tab pos="1370013" algn="l"/>
                          <a:tab pos="1830388" algn="l"/>
                        </a:tabLst>
                      </a:pPr>
                      <a:r>
                        <a:rPr kumimoji="0" lang="en-US" sz="2400" b="0" i="0" u="none" strike="noStrike" cap="none" normalizeH="0" baseline="0" dirty="0">
                          <a:ln>
                            <a:noFill/>
                          </a:ln>
                          <a:solidFill>
                            <a:srgbClr val="0000FF"/>
                          </a:solidFill>
                          <a:effectLst/>
                          <a:latin typeface="Courier New" charset="0"/>
                          <a:ea typeface="ＭＳ Ｐゴシック" charset="0"/>
                          <a:cs typeface="ＭＳ Ｐゴシック" charset="0"/>
                        </a:rPr>
                        <a:t>y = </a:t>
                      </a:r>
                      <a:r>
                        <a:rPr kumimoji="0" lang="en-US" sz="2400" b="0" i="0" u="none" strike="noStrike" cap="none" normalizeH="0" baseline="0" dirty="0" err="1">
                          <a:ln>
                            <a:noFill/>
                          </a:ln>
                          <a:solidFill>
                            <a:srgbClr val="0000FF"/>
                          </a:solidFill>
                          <a:effectLst/>
                          <a:latin typeface="Courier New" charset="0"/>
                          <a:ea typeface="ＭＳ Ｐゴシック" charset="0"/>
                          <a:cs typeface="ＭＳ Ｐゴシック" charset="0"/>
                        </a:rPr>
                        <a:t>sqrt</a:t>
                      </a:r>
                      <a:r>
                        <a:rPr kumimoji="0" lang="en-US" sz="2400" b="0" i="0" u="none" strike="noStrike" cap="none" normalizeH="0" baseline="0" dirty="0">
                          <a:ln>
                            <a:noFill/>
                          </a:ln>
                          <a:solidFill>
                            <a:srgbClr val="0000FF"/>
                          </a:solidFill>
                          <a:effectLst/>
                          <a:latin typeface="Courier New" charset="0"/>
                          <a:ea typeface="ＭＳ Ｐゴシック" charset="0"/>
                          <a:cs typeface="ＭＳ Ｐゴシック" charset="0"/>
                        </a:rPr>
                        <a:t>(z, 0.01);</a:t>
                      </a:r>
                      <a:endParaRPr kumimoji="0" lang="en-US" sz="3200" b="0" i="0" u="none" strike="noStrike" cap="none" normalizeH="0" baseline="0" dirty="0">
                        <a:ln>
                          <a:noFill/>
                        </a:ln>
                        <a:solidFill>
                          <a:srgbClr val="0000FF"/>
                        </a:solidFill>
                        <a:effectLst/>
                        <a:latin typeface="Arial" charset="0"/>
                        <a:ea typeface="ＭＳ Ｐゴシック" charset="0"/>
                        <a:cs typeface="ＭＳ Ｐゴシック" charset="0"/>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2400"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FBFBF"/>
                    </a:solidFill>
                  </a:tcPr>
                </a:tc>
                <a:extLst>
                  <a:ext uri="{0D108BD9-81ED-4DB2-BD59-A6C34878D82A}">
                    <a16:rowId xmlns:a16="http://schemas.microsoft.com/office/drawing/2014/main" val="10002"/>
                  </a:ext>
                </a:extLst>
              </a:tr>
              <a:tr h="990600">
                <a:tc>
                  <a:txBody>
                    <a:bodyPr/>
                    <a:lstStyle/>
                    <a:p>
                      <a:endParaRPr lang="en-US" sz="2400"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FBFBF"/>
                    </a:solidFill>
                  </a:tcPr>
                </a:tc>
                <a:tc>
                  <a:txBody>
                    <a:bodyPr/>
                    <a:lstStyle/>
                    <a:p>
                      <a:r>
                        <a:rPr lang="en-US" sz="2400" i="1" dirty="0">
                          <a:solidFill>
                            <a:srgbClr val="008000"/>
                          </a:solidFill>
                          <a:latin typeface="Courier New"/>
                          <a:cs typeface="Courier New"/>
                        </a:rPr>
                        <a:t>y = 2.0</a:t>
                      </a:r>
                    </a:p>
                    <a:p>
                      <a:r>
                        <a:rPr lang="en-US" sz="2400" i="1" dirty="0">
                          <a:solidFill>
                            <a:srgbClr val="008000"/>
                          </a:solidFill>
                          <a:latin typeface="Courier New"/>
                          <a:cs typeface="Courier New"/>
                        </a:rPr>
                        <a:t>z = 4.0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23533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p:txBody>
          <a:bodyPr/>
          <a:lstStyle/>
          <a:p>
            <a:r>
              <a:rPr lang="en-US" dirty="0">
                <a:latin typeface="Arial" charset="0"/>
              </a:rPr>
              <a:t>Reasoning: Tracing Tables</a:t>
            </a:r>
          </a:p>
        </p:txBody>
      </p:sp>
      <p:sp>
        <p:nvSpPr>
          <p:cNvPr id="6" name="Slide Number Placeholder 5"/>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39</a:t>
            </a:fld>
            <a:endParaRPr lang="en-US">
              <a:solidFill>
                <a:prstClr val="black">
                  <a:tint val="75000"/>
                </a:prstClr>
              </a:solidFill>
            </a:endParaRPr>
          </a:p>
        </p:txBody>
      </p:sp>
      <p:graphicFrame>
        <p:nvGraphicFramePr>
          <p:cNvPr id="8" name="Table 7"/>
          <p:cNvGraphicFramePr>
            <a:graphicFrameLocks noGrp="1"/>
          </p:cNvGraphicFramePr>
          <p:nvPr>
            <p:extLst/>
          </p:nvPr>
        </p:nvGraphicFramePr>
        <p:xfrm>
          <a:off x="914400" y="1447800"/>
          <a:ext cx="7315200" cy="3962400"/>
        </p:xfrm>
        <a:graphic>
          <a:graphicData uri="http://schemas.openxmlformats.org/drawingml/2006/table">
            <a:tbl>
              <a:tblPr firstRow="1" bandRow="1">
                <a:tableStyleId>{2D5ABB26-0587-4C30-8999-92F81FD0307C}</a:tableStyleId>
              </a:tblPr>
              <a:tblGrid>
                <a:gridCol w="40386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tblGrid>
              <a:tr h="990600">
                <a:tc>
                  <a:txBody>
                    <a:bodyPr/>
                    <a:lstStyle/>
                    <a:p>
                      <a:pPr algn="ctr"/>
                      <a:r>
                        <a:rPr lang="en-US" sz="3200" b="1" i="1" dirty="0">
                          <a:solidFill>
                            <a:srgbClr val="FF0000"/>
                          </a:solidFill>
                          <a:latin typeface="Arial"/>
                          <a:cs typeface="Arial"/>
                        </a:rPr>
                        <a:t>Code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tcPr>
                </a:tc>
                <a:tc>
                  <a:txBody>
                    <a:bodyPr/>
                    <a:lstStyle/>
                    <a:p>
                      <a:pPr algn="ctr"/>
                      <a:r>
                        <a:rPr lang="en-US" sz="3200" b="1" i="1" dirty="0">
                          <a:solidFill>
                            <a:srgbClr val="FF0000"/>
                          </a:solidFill>
                          <a:latin typeface="Arial"/>
                          <a:cs typeface="Arial"/>
                        </a:rPr>
                        <a:t>State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990600">
                <a:tc>
                  <a:txBody>
                    <a:bodyPr/>
                    <a:lstStyle/>
                    <a:p>
                      <a:endParaRPr lang="en-US" sz="2400"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r>
                        <a:rPr lang="en-US" sz="2400" i="1" dirty="0">
                          <a:solidFill>
                            <a:srgbClr val="008000"/>
                          </a:solidFill>
                          <a:latin typeface="Courier New"/>
                          <a:cs typeface="Courier New"/>
                        </a:rPr>
                        <a:t>y = 76.9</a:t>
                      </a:r>
                    </a:p>
                    <a:p>
                      <a:r>
                        <a:rPr lang="en-US" sz="2400" i="1" dirty="0">
                          <a:solidFill>
                            <a:srgbClr val="008000"/>
                          </a:solidFill>
                          <a:latin typeface="Courier New"/>
                          <a:cs typeface="Courier New"/>
                        </a:rPr>
                        <a:t>z = 4.0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9906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tab pos="460375" algn="l"/>
                          <a:tab pos="909638" algn="l"/>
                          <a:tab pos="1370013" algn="l"/>
                          <a:tab pos="1830388" algn="l"/>
                        </a:tabLst>
                      </a:pPr>
                      <a:r>
                        <a:rPr kumimoji="0" lang="en-US" sz="2400" b="0" i="0" u="none" strike="noStrike" cap="none" normalizeH="0" baseline="0" dirty="0">
                          <a:ln>
                            <a:noFill/>
                          </a:ln>
                          <a:solidFill>
                            <a:srgbClr val="0000FF"/>
                          </a:solidFill>
                          <a:effectLst/>
                          <a:latin typeface="Courier New" charset="0"/>
                          <a:ea typeface="ＭＳ Ｐゴシック" charset="0"/>
                          <a:cs typeface="ＭＳ Ｐゴシック" charset="0"/>
                        </a:rPr>
                        <a:t>y = </a:t>
                      </a:r>
                      <a:r>
                        <a:rPr kumimoji="0" lang="en-US" sz="2400" b="0" i="0" u="none" strike="noStrike" cap="none" normalizeH="0" baseline="0" dirty="0" err="1">
                          <a:ln>
                            <a:noFill/>
                          </a:ln>
                          <a:solidFill>
                            <a:srgbClr val="0000FF"/>
                          </a:solidFill>
                          <a:effectLst/>
                          <a:latin typeface="Courier New" charset="0"/>
                          <a:ea typeface="ＭＳ Ｐゴシック" charset="0"/>
                          <a:cs typeface="ＭＳ Ｐゴシック" charset="0"/>
                        </a:rPr>
                        <a:t>sqrt</a:t>
                      </a:r>
                      <a:r>
                        <a:rPr kumimoji="0" lang="en-US" sz="2400" b="0" i="0" u="none" strike="noStrike" cap="none" normalizeH="0" baseline="0" dirty="0">
                          <a:ln>
                            <a:noFill/>
                          </a:ln>
                          <a:solidFill>
                            <a:srgbClr val="0000FF"/>
                          </a:solidFill>
                          <a:effectLst/>
                          <a:latin typeface="Courier New" charset="0"/>
                          <a:ea typeface="ＭＳ Ｐゴシック" charset="0"/>
                          <a:cs typeface="ＭＳ Ｐゴシック" charset="0"/>
                        </a:rPr>
                        <a:t>(z, 0.01);</a:t>
                      </a:r>
                      <a:endParaRPr kumimoji="0" lang="en-US" sz="3200" b="0" i="0" u="none" strike="noStrike" cap="none" normalizeH="0" baseline="0" dirty="0">
                        <a:ln>
                          <a:noFill/>
                        </a:ln>
                        <a:solidFill>
                          <a:srgbClr val="0000FF"/>
                        </a:solidFill>
                        <a:effectLst/>
                        <a:latin typeface="Arial" charset="0"/>
                        <a:ea typeface="ＭＳ Ｐゴシック" charset="0"/>
                        <a:cs typeface="ＭＳ Ｐゴシック" charset="0"/>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2400"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FBFBF"/>
                    </a:solidFill>
                  </a:tcPr>
                </a:tc>
                <a:extLst>
                  <a:ext uri="{0D108BD9-81ED-4DB2-BD59-A6C34878D82A}">
                    <a16:rowId xmlns:a16="http://schemas.microsoft.com/office/drawing/2014/main" val="10002"/>
                  </a:ext>
                </a:extLst>
              </a:tr>
              <a:tr h="990600">
                <a:tc>
                  <a:txBody>
                    <a:bodyPr/>
                    <a:lstStyle/>
                    <a:p>
                      <a:endParaRPr lang="en-US" sz="2400"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FBFBF"/>
                    </a:solidFill>
                  </a:tcPr>
                </a:tc>
                <a:tc>
                  <a:txBody>
                    <a:bodyPr/>
                    <a:lstStyle/>
                    <a:p>
                      <a:r>
                        <a:rPr lang="en-US" sz="2400" i="1" dirty="0">
                          <a:solidFill>
                            <a:srgbClr val="008000"/>
                          </a:solidFill>
                          <a:latin typeface="Courier New"/>
                          <a:cs typeface="Courier New"/>
                        </a:rPr>
                        <a:t>y = 2.0</a:t>
                      </a:r>
                    </a:p>
                    <a:p>
                      <a:r>
                        <a:rPr lang="en-US" sz="2400" i="1" dirty="0">
                          <a:solidFill>
                            <a:srgbClr val="008000"/>
                          </a:solidFill>
                          <a:latin typeface="Courier New"/>
                          <a:cs typeface="Courier New"/>
                        </a:rPr>
                        <a:t>z = 4.0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 name="Rounded Rectangular Callout 6"/>
          <p:cNvSpPr/>
          <p:nvPr/>
        </p:nvSpPr>
        <p:spPr>
          <a:xfrm>
            <a:off x="838200" y="990600"/>
            <a:ext cx="4572000" cy="2057400"/>
          </a:xfrm>
          <a:prstGeom prst="wedgeRoundRectCallout">
            <a:avLst>
              <a:gd name="adj1" fmla="val 42752"/>
              <a:gd name="adj2" fmla="val 129506"/>
              <a:gd name="adj3" fmla="val 16667"/>
            </a:avLst>
          </a:prstGeom>
          <a:solidFill>
            <a:schemeClr val="accent3">
              <a:lumMod val="20000"/>
              <a:lumOff val="80000"/>
            </a:schemeClr>
          </a:solidFill>
          <a:ln w="38100" cmpd="sng">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2400" dirty="0">
                <a:solidFill>
                  <a:prstClr val="black"/>
                </a:solidFill>
                <a:latin typeface="Arial"/>
                <a:cs typeface="Arial"/>
              </a:rPr>
              <a:t>From the contract of </a:t>
            </a:r>
            <a:r>
              <a:rPr lang="en-US" sz="2400" dirty="0" err="1">
                <a:solidFill>
                  <a:srgbClr val="0000FF"/>
                </a:solidFill>
                <a:latin typeface="Courier New"/>
                <a:cs typeface="Courier New"/>
              </a:rPr>
              <a:t>sqrt</a:t>
            </a:r>
            <a:r>
              <a:rPr lang="en-US" sz="2400" dirty="0">
                <a:solidFill>
                  <a:prstClr val="black"/>
                </a:solidFill>
                <a:latin typeface="Arial"/>
                <a:cs typeface="Arial"/>
              </a:rPr>
              <a:t>,</a:t>
            </a:r>
          </a:p>
          <a:p>
            <a:pPr algn="ctr" eaLnBrk="1" hangingPunct="1">
              <a:defRPr/>
            </a:pPr>
            <a:r>
              <a:rPr lang="en-US" sz="2400" dirty="0">
                <a:solidFill>
                  <a:prstClr val="black"/>
                </a:solidFill>
                <a:latin typeface="Arial"/>
                <a:cs typeface="Arial"/>
              </a:rPr>
              <a:t>do we know that</a:t>
            </a:r>
          </a:p>
          <a:p>
            <a:pPr algn="ctr" eaLnBrk="1" hangingPunct="1">
              <a:defRPr/>
            </a:pPr>
            <a:r>
              <a:rPr lang="en-US" sz="2400" i="1" dirty="0">
                <a:solidFill>
                  <a:srgbClr val="008000"/>
                </a:solidFill>
                <a:latin typeface="Courier New"/>
                <a:cs typeface="Courier New"/>
              </a:rPr>
              <a:t>y = 2.0</a:t>
            </a:r>
            <a:endParaRPr lang="en-US" sz="2400" dirty="0">
              <a:solidFill>
                <a:prstClr val="black"/>
              </a:solidFill>
              <a:latin typeface="Arial"/>
              <a:cs typeface="Arial"/>
            </a:endParaRPr>
          </a:p>
          <a:p>
            <a:pPr algn="ctr" eaLnBrk="1" hangingPunct="1">
              <a:defRPr/>
            </a:pPr>
            <a:r>
              <a:rPr lang="en-US" sz="2400" dirty="0">
                <a:solidFill>
                  <a:prstClr val="black"/>
                </a:solidFill>
                <a:latin typeface="Arial"/>
                <a:cs typeface="Arial"/>
              </a:rPr>
              <a:t>instead of</a:t>
            </a:r>
          </a:p>
          <a:p>
            <a:pPr algn="ctr" eaLnBrk="1" hangingPunct="1">
              <a:defRPr/>
            </a:pPr>
            <a:r>
              <a:rPr lang="en-US" sz="2400" i="1" dirty="0">
                <a:solidFill>
                  <a:srgbClr val="008000"/>
                </a:solidFill>
                <a:latin typeface="Courier New"/>
                <a:cs typeface="Courier New"/>
              </a:rPr>
              <a:t>y = –2.0</a:t>
            </a:r>
            <a:r>
              <a:rPr lang="en-US" sz="2400" dirty="0">
                <a:solidFill>
                  <a:prstClr val="black"/>
                </a:solidFill>
                <a:latin typeface="Arial"/>
                <a:cs typeface="Arial"/>
              </a:rPr>
              <a:t>?</a:t>
            </a:r>
          </a:p>
        </p:txBody>
      </p:sp>
    </p:spTree>
    <p:extLst>
      <p:ext uri="{BB962C8B-B14F-4D97-AF65-F5344CB8AC3E}">
        <p14:creationId xmlns:p14="http://schemas.microsoft.com/office/powerpoint/2010/main" val="2753136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 of a Contract</a:t>
            </a:r>
          </a:p>
        </p:txBody>
      </p:sp>
      <p:sp>
        <p:nvSpPr>
          <p:cNvPr id="27651" name="Rectangle 3"/>
          <p:cNvSpPr>
            <a:spLocks noGrp="1" noChangeArrowheads="1"/>
          </p:cNvSpPr>
          <p:nvPr>
            <p:ph idx="1"/>
          </p:nvPr>
        </p:nvSpPr>
        <p:spPr/>
        <p:txBody>
          <a:bodyPr/>
          <a:lstStyle/>
          <a:p>
            <a:pPr eaLnBrk="1" hangingPunct="1"/>
            <a:r>
              <a:rPr lang="en-US" altLang="en-US" dirty="0" smtClean="0"/>
              <a:t>2 Roles</a:t>
            </a:r>
          </a:p>
          <a:p>
            <a:pPr lvl="1"/>
            <a:r>
              <a:rPr lang="en-US" altLang="en-US" dirty="0" smtClean="0"/>
              <a:t>Implementer</a:t>
            </a:r>
          </a:p>
          <a:p>
            <a:pPr lvl="1"/>
            <a:r>
              <a:rPr lang="en-US" altLang="en-US" dirty="0" smtClean="0"/>
              <a:t>Client</a:t>
            </a:r>
            <a:endParaRPr lang="en-US" altLang="en-US" dirty="0"/>
          </a:p>
          <a:p>
            <a:pPr lvl="1"/>
            <a:r>
              <a:rPr lang="en-US" altLang="en-US" dirty="0"/>
              <a:t>When you write code, you might go between roles</a:t>
            </a:r>
          </a:p>
          <a:p>
            <a:pPr eaLnBrk="1" hangingPunct="1"/>
            <a:r>
              <a:rPr lang="en-US" altLang="en-US" dirty="0" smtClean="0"/>
              <a:t>Implementers </a:t>
            </a:r>
            <a:r>
              <a:rPr lang="en-US" altLang="en-US" dirty="0"/>
              <a:t>and clients communicate through contracts</a:t>
            </a:r>
          </a:p>
          <a:p>
            <a:pPr eaLnBrk="1" hangingPunct="1"/>
            <a:r>
              <a:rPr lang="en-US" altLang="en-US" dirty="0"/>
              <a:t>Contracts “hide information” by </a:t>
            </a:r>
            <a:r>
              <a:rPr lang="en-US" altLang="en-US" dirty="0" smtClean="0"/>
              <a:t>design</a:t>
            </a:r>
            <a:endParaRPr lang="en-US" altLang="en-US" dirty="0"/>
          </a:p>
        </p:txBody>
      </p:sp>
      <p:sp>
        <p:nvSpPr>
          <p:cNvPr id="3" name="Slide Number Placeholder 2"/>
          <p:cNvSpPr>
            <a:spLocks noGrp="1"/>
          </p:cNvSpPr>
          <p:nvPr>
            <p:ph type="sldNum" sz="quarter" idx="12"/>
          </p:nvPr>
        </p:nvSpPr>
        <p:spPr/>
        <p:txBody>
          <a:bodyPr/>
          <a:lstStyle/>
          <a:p>
            <a:fld id="{0B78AC78-3AC6-45C8-BB81-F17C756199F4}" type="slidenum">
              <a:rPr lang="en-US" smtClean="0"/>
              <a:t>4</a:t>
            </a:fld>
            <a:endParaRPr lang="en-US"/>
          </a:p>
        </p:txBody>
      </p:sp>
    </p:spTree>
    <p:extLst>
      <p:ext uri="{BB962C8B-B14F-4D97-AF65-F5344CB8AC3E}">
        <p14:creationId xmlns:p14="http://schemas.microsoft.com/office/powerpoint/2010/main" val="11515383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p:txBody>
          <a:bodyPr/>
          <a:lstStyle/>
          <a:p>
            <a:r>
              <a:rPr lang="en-US" dirty="0">
                <a:latin typeface="Arial" charset="0"/>
              </a:rPr>
              <a:t>Reasoning: Tracing Tables</a:t>
            </a:r>
          </a:p>
        </p:txBody>
      </p:sp>
      <p:sp>
        <p:nvSpPr>
          <p:cNvPr id="6" name="Slide Number Placeholder 5"/>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40</a:t>
            </a:fld>
            <a:endParaRPr lang="en-US">
              <a:solidFill>
                <a:prstClr val="black">
                  <a:tint val="75000"/>
                </a:prstClr>
              </a:solidFill>
            </a:endParaRPr>
          </a:p>
        </p:txBody>
      </p:sp>
      <p:graphicFrame>
        <p:nvGraphicFramePr>
          <p:cNvPr id="8" name="Table 7"/>
          <p:cNvGraphicFramePr>
            <a:graphicFrameLocks noGrp="1"/>
          </p:cNvGraphicFramePr>
          <p:nvPr>
            <p:extLst/>
          </p:nvPr>
        </p:nvGraphicFramePr>
        <p:xfrm>
          <a:off x="914400" y="1447800"/>
          <a:ext cx="7315200" cy="3962400"/>
        </p:xfrm>
        <a:graphic>
          <a:graphicData uri="http://schemas.openxmlformats.org/drawingml/2006/table">
            <a:tbl>
              <a:tblPr firstRow="1" bandRow="1">
                <a:tableStyleId>{2D5ABB26-0587-4C30-8999-92F81FD0307C}</a:tableStyleId>
              </a:tblPr>
              <a:tblGrid>
                <a:gridCol w="40386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tblGrid>
              <a:tr h="990600">
                <a:tc>
                  <a:txBody>
                    <a:bodyPr/>
                    <a:lstStyle/>
                    <a:p>
                      <a:pPr algn="ctr"/>
                      <a:r>
                        <a:rPr lang="en-US" sz="3200" b="1" i="1" dirty="0">
                          <a:solidFill>
                            <a:srgbClr val="FF0000"/>
                          </a:solidFill>
                          <a:latin typeface="Arial"/>
                          <a:cs typeface="Arial"/>
                        </a:rPr>
                        <a:t>Code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tcPr>
                </a:tc>
                <a:tc>
                  <a:txBody>
                    <a:bodyPr/>
                    <a:lstStyle/>
                    <a:p>
                      <a:pPr algn="ctr"/>
                      <a:r>
                        <a:rPr lang="en-US" sz="3200" b="1" i="1" dirty="0">
                          <a:solidFill>
                            <a:srgbClr val="FF0000"/>
                          </a:solidFill>
                          <a:latin typeface="Arial"/>
                          <a:cs typeface="Arial"/>
                        </a:rPr>
                        <a:t>State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990600">
                <a:tc>
                  <a:txBody>
                    <a:bodyPr/>
                    <a:lstStyle/>
                    <a:p>
                      <a:endParaRPr lang="en-US" sz="2400"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r>
                        <a:rPr lang="en-US" sz="2400" i="1" dirty="0">
                          <a:solidFill>
                            <a:srgbClr val="008000"/>
                          </a:solidFill>
                          <a:latin typeface="Courier New"/>
                          <a:cs typeface="Courier New"/>
                        </a:rPr>
                        <a:t>y = 76.9</a:t>
                      </a:r>
                    </a:p>
                    <a:p>
                      <a:r>
                        <a:rPr lang="en-US" sz="2400" i="1" dirty="0">
                          <a:solidFill>
                            <a:srgbClr val="008000"/>
                          </a:solidFill>
                          <a:latin typeface="Courier New"/>
                          <a:cs typeface="Courier New"/>
                        </a:rPr>
                        <a:t>z = 4.0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9906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tab pos="460375" algn="l"/>
                          <a:tab pos="909638" algn="l"/>
                          <a:tab pos="1370013" algn="l"/>
                          <a:tab pos="1830388" algn="l"/>
                        </a:tabLst>
                      </a:pPr>
                      <a:r>
                        <a:rPr kumimoji="0" lang="en-US" sz="2400" b="0" i="0" u="none" strike="noStrike" cap="none" normalizeH="0" baseline="0" dirty="0">
                          <a:ln>
                            <a:noFill/>
                          </a:ln>
                          <a:solidFill>
                            <a:srgbClr val="0000FF"/>
                          </a:solidFill>
                          <a:effectLst/>
                          <a:latin typeface="Courier New" charset="0"/>
                          <a:ea typeface="ＭＳ Ｐゴシック" charset="0"/>
                          <a:cs typeface="ＭＳ Ｐゴシック" charset="0"/>
                        </a:rPr>
                        <a:t>y = </a:t>
                      </a:r>
                      <a:r>
                        <a:rPr kumimoji="0" lang="en-US" sz="2400" b="0" i="0" u="none" strike="noStrike" cap="none" normalizeH="0" baseline="0" dirty="0" err="1">
                          <a:ln>
                            <a:noFill/>
                          </a:ln>
                          <a:solidFill>
                            <a:srgbClr val="0000FF"/>
                          </a:solidFill>
                          <a:effectLst/>
                          <a:latin typeface="Courier New" charset="0"/>
                          <a:ea typeface="ＭＳ Ｐゴシック" charset="0"/>
                          <a:cs typeface="ＭＳ Ｐゴシック" charset="0"/>
                        </a:rPr>
                        <a:t>sqrt</a:t>
                      </a:r>
                      <a:r>
                        <a:rPr kumimoji="0" lang="en-US" sz="2400" b="0" i="0" u="none" strike="noStrike" cap="none" normalizeH="0" baseline="0" dirty="0">
                          <a:ln>
                            <a:noFill/>
                          </a:ln>
                          <a:solidFill>
                            <a:srgbClr val="0000FF"/>
                          </a:solidFill>
                          <a:effectLst/>
                          <a:latin typeface="Courier New" charset="0"/>
                          <a:ea typeface="ＭＳ Ｐゴシック" charset="0"/>
                          <a:cs typeface="ＭＳ Ｐゴシック" charset="0"/>
                        </a:rPr>
                        <a:t>(z, 0.01);</a:t>
                      </a:r>
                      <a:endParaRPr kumimoji="0" lang="en-US" sz="3200" b="0" i="0" u="none" strike="noStrike" cap="none" normalizeH="0" baseline="0" dirty="0">
                        <a:ln>
                          <a:noFill/>
                        </a:ln>
                        <a:solidFill>
                          <a:srgbClr val="0000FF"/>
                        </a:solidFill>
                        <a:effectLst/>
                        <a:latin typeface="Arial" charset="0"/>
                        <a:ea typeface="ＭＳ Ｐゴシック" charset="0"/>
                        <a:cs typeface="ＭＳ Ｐゴシック" charset="0"/>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2400"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FBFBF"/>
                    </a:solidFill>
                  </a:tcPr>
                </a:tc>
                <a:extLst>
                  <a:ext uri="{0D108BD9-81ED-4DB2-BD59-A6C34878D82A}">
                    <a16:rowId xmlns:a16="http://schemas.microsoft.com/office/drawing/2014/main" val="10002"/>
                  </a:ext>
                </a:extLst>
              </a:tr>
              <a:tr h="990600">
                <a:tc>
                  <a:txBody>
                    <a:bodyPr/>
                    <a:lstStyle/>
                    <a:p>
                      <a:endParaRPr lang="en-US" sz="2400" dirty="0">
                        <a:latin typeface="Courier New"/>
                        <a:cs typeface="Courier New"/>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FBFBF"/>
                    </a:solidFill>
                  </a:tcPr>
                </a:tc>
                <a:tc>
                  <a:txBody>
                    <a:bodyPr/>
                    <a:lstStyle/>
                    <a:p>
                      <a:r>
                        <a:rPr lang="en-US" sz="2400" i="1" dirty="0">
                          <a:solidFill>
                            <a:srgbClr val="008000"/>
                          </a:solidFill>
                          <a:latin typeface="Courier New"/>
                          <a:cs typeface="Courier New"/>
                        </a:rPr>
                        <a:t>y = 2.0</a:t>
                      </a:r>
                    </a:p>
                    <a:p>
                      <a:r>
                        <a:rPr lang="en-US" sz="2400" i="1" dirty="0">
                          <a:solidFill>
                            <a:srgbClr val="008000"/>
                          </a:solidFill>
                          <a:latin typeface="Courier New"/>
                          <a:cs typeface="Courier New"/>
                        </a:rPr>
                        <a:t>z = 4.0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ounded Rectangular Callout 8"/>
          <p:cNvSpPr/>
          <p:nvPr/>
        </p:nvSpPr>
        <p:spPr>
          <a:xfrm>
            <a:off x="838200" y="990600"/>
            <a:ext cx="4572000" cy="2057400"/>
          </a:xfrm>
          <a:prstGeom prst="wedgeRoundRectCallout">
            <a:avLst>
              <a:gd name="adj1" fmla="val 42752"/>
              <a:gd name="adj2" fmla="val 129506"/>
              <a:gd name="adj3" fmla="val 16667"/>
            </a:avLst>
          </a:prstGeom>
          <a:solidFill>
            <a:schemeClr val="accent3">
              <a:lumMod val="20000"/>
              <a:lumOff val="80000"/>
            </a:schemeClr>
          </a:solidFill>
          <a:ln w="38100" cmpd="sng">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2400" dirty="0">
                <a:solidFill>
                  <a:prstClr val="black"/>
                </a:solidFill>
                <a:latin typeface="Arial"/>
                <a:cs typeface="Arial"/>
              </a:rPr>
              <a:t>From the contract of </a:t>
            </a:r>
            <a:r>
              <a:rPr lang="en-US" sz="2400" dirty="0" err="1">
                <a:solidFill>
                  <a:srgbClr val="0000FF"/>
                </a:solidFill>
                <a:latin typeface="Courier New"/>
                <a:cs typeface="Courier New"/>
              </a:rPr>
              <a:t>sqrt</a:t>
            </a:r>
            <a:r>
              <a:rPr lang="en-US" sz="2400" dirty="0">
                <a:solidFill>
                  <a:prstClr val="black"/>
                </a:solidFill>
                <a:latin typeface="Arial"/>
                <a:cs typeface="Arial"/>
              </a:rPr>
              <a:t>,</a:t>
            </a:r>
          </a:p>
          <a:p>
            <a:pPr algn="ctr" eaLnBrk="1" hangingPunct="1">
              <a:defRPr/>
            </a:pPr>
            <a:r>
              <a:rPr lang="en-US" sz="2400" dirty="0">
                <a:solidFill>
                  <a:prstClr val="black"/>
                </a:solidFill>
                <a:latin typeface="Arial"/>
                <a:cs typeface="Arial"/>
              </a:rPr>
              <a:t>do we know that</a:t>
            </a:r>
          </a:p>
          <a:p>
            <a:pPr algn="ctr" eaLnBrk="1" hangingPunct="1">
              <a:defRPr/>
            </a:pPr>
            <a:r>
              <a:rPr lang="en-US" sz="2400" i="1" dirty="0">
                <a:solidFill>
                  <a:srgbClr val="008000"/>
                </a:solidFill>
                <a:latin typeface="Courier New"/>
                <a:cs typeface="Courier New"/>
              </a:rPr>
              <a:t>y = 2.0</a:t>
            </a:r>
            <a:endParaRPr lang="en-US" sz="2400" dirty="0">
              <a:solidFill>
                <a:prstClr val="black"/>
              </a:solidFill>
              <a:latin typeface="Arial"/>
              <a:cs typeface="Arial"/>
            </a:endParaRPr>
          </a:p>
          <a:p>
            <a:pPr algn="ctr" eaLnBrk="1" hangingPunct="1">
              <a:defRPr/>
            </a:pPr>
            <a:r>
              <a:rPr lang="en-US" sz="2400" dirty="0">
                <a:solidFill>
                  <a:prstClr val="black"/>
                </a:solidFill>
                <a:latin typeface="Arial"/>
                <a:cs typeface="Arial"/>
              </a:rPr>
              <a:t>instead of</a:t>
            </a:r>
          </a:p>
          <a:p>
            <a:pPr algn="ctr" eaLnBrk="1" hangingPunct="1">
              <a:defRPr/>
            </a:pPr>
            <a:r>
              <a:rPr lang="en-US" sz="2400" i="1" dirty="0">
                <a:solidFill>
                  <a:srgbClr val="008000"/>
                </a:solidFill>
                <a:latin typeface="Courier New"/>
                <a:cs typeface="Courier New"/>
              </a:rPr>
              <a:t>y = 1.9996</a:t>
            </a:r>
            <a:r>
              <a:rPr lang="en-US" sz="2400" dirty="0">
                <a:solidFill>
                  <a:prstClr val="black"/>
                </a:solidFill>
                <a:latin typeface="Arial"/>
                <a:cs typeface="Arial"/>
              </a:rPr>
              <a:t>?</a:t>
            </a:r>
          </a:p>
        </p:txBody>
      </p:sp>
    </p:spTree>
    <p:extLst>
      <p:ext uri="{BB962C8B-B14F-4D97-AF65-F5344CB8AC3E}">
        <p14:creationId xmlns:p14="http://schemas.microsoft.com/office/powerpoint/2010/main" val="39484187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effectLst/>
                <a:latin typeface="Arial" charset="0"/>
              </a:rPr>
              <a:t>A Partly </a:t>
            </a:r>
            <a:r>
              <a:rPr lang="en-US" dirty="0">
                <a:latin typeface="Arial" charset="0"/>
              </a:rPr>
              <a:t>Informal </a:t>
            </a:r>
            <a:r>
              <a:rPr lang="en-US" dirty="0">
                <a:effectLst/>
                <a:latin typeface="Arial" charset="0"/>
              </a:rPr>
              <a:t>Contract</a:t>
            </a:r>
          </a:p>
        </p:txBody>
      </p:sp>
      <p:sp>
        <p:nvSpPr>
          <p:cNvPr id="19458" name="Rectangle 3"/>
          <p:cNvSpPr>
            <a:spLocks noGrp="1" noChangeArrowheads="1"/>
          </p:cNvSpPr>
          <p:nvPr>
            <p:ph idx="1"/>
          </p:nvPr>
        </p:nvSpPr>
        <p:spPr>
          <a:xfrm>
            <a:off x="457200" y="1371600"/>
            <a:ext cx="8229600" cy="480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buFontTx/>
              <a:buNone/>
            </a:pPr>
            <a:r>
              <a:rPr lang="en-US" sz="2400" dirty="0">
                <a:solidFill>
                  <a:srgbClr val="0000FF"/>
                </a:solidFill>
                <a:effectLst/>
                <a:latin typeface="Courier New" charset="0"/>
              </a:rPr>
              <a:t>/**</a:t>
            </a:r>
          </a:p>
          <a:p>
            <a:pPr eaLnBrk="1" hangingPunct="1">
              <a:spcBef>
                <a:spcPct val="0"/>
              </a:spcBef>
              <a:buFontTx/>
              <a:buNone/>
            </a:pPr>
            <a:r>
              <a:rPr lang="en-US" sz="2400" dirty="0">
                <a:solidFill>
                  <a:srgbClr val="0000FF"/>
                </a:solidFill>
                <a:effectLst/>
                <a:latin typeface="Courier New" charset="0"/>
              </a:rPr>
              <a:t> * ...</a:t>
            </a:r>
          </a:p>
          <a:p>
            <a:pPr eaLnBrk="1" hangingPunct="1">
              <a:spcBef>
                <a:spcPct val="0"/>
              </a:spcBef>
              <a:buFontTx/>
              <a:buNone/>
            </a:pPr>
            <a:r>
              <a:rPr lang="en-US" sz="2400" dirty="0">
                <a:solidFill>
                  <a:srgbClr val="0000FF"/>
                </a:solidFill>
                <a:effectLst/>
                <a:latin typeface="Courier New" charset="0"/>
              </a:rPr>
              <a:t> * </a:t>
            </a:r>
            <a:r>
              <a:rPr lang="en-US" sz="2400" b="1" dirty="0">
                <a:solidFill>
                  <a:srgbClr val="0000FF"/>
                </a:solidFill>
                <a:effectLst/>
                <a:latin typeface="Courier New" charset="0"/>
              </a:rPr>
              <a:t>@pre</a:t>
            </a:r>
          </a:p>
          <a:p>
            <a:pPr eaLnBrk="1" hangingPunct="1">
              <a:spcBef>
                <a:spcPct val="0"/>
              </a:spcBef>
              <a:buFontTx/>
              <a:buNone/>
            </a:pPr>
            <a:r>
              <a:rPr lang="en-US" sz="2400" dirty="0">
                <a:solidFill>
                  <a:srgbClr val="0000FF"/>
                </a:solidFill>
                <a:effectLst/>
                <a:latin typeface="Courier New" charset="0"/>
              </a:rPr>
              <a:t> * </a:t>
            </a:r>
            <a:r>
              <a:rPr lang="en-US" sz="2400" i="1" dirty="0">
                <a:solidFill>
                  <a:srgbClr val="008000"/>
                </a:solidFill>
                <a:effectLst/>
                <a:latin typeface="Courier New" charset="0"/>
              </a:rPr>
              <a:t>x &gt; 0  </a:t>
            </a:r>
            <a:r>
              <a:rPr lang="en-US" sz="2400" b="1" i="1" dirty="0">
                <a:solidFill>
                  <a:srgbClr val="008000"/>
                </a:solidFill>
                <a:effectLst/>
                <a:latin typeface="Courier New" charset="0"/>
              </a:rPr>
              <a:t>and</a:t>
            </a:r>
            <a:r>
              <a:rPr lang="en-US" sz="2400" i="1" dirty="0">
                <a:solidFill>
                  <a:srgbClr val="008000"/>
                </a:solidFill>
                <a:effectLst/>
                <a:latin typeface="Courier New" charset="0"/>
              </a:rPr>
              <a:t>  epsilon &gt; 0</a:t>
            </a:r>
          </a:p>
          <a:p>
            <a:pPr eaLnBrk="1" hangingPunct="1">
              <a:spcBef>
                <a:spcPct val="0"/>
              </a:spcBef>
              <a:buFontTx/>
              <a:buNone/>
            </a:pPr>
            <a:r>
              <a:rPr lang="en-US" sz="2400" dirty="0">
                <a:solidFill>
                  <a:srgbClr val="0000FF"/>
                </a:solidFill>
                <a:effectLst/>
                <a:latin typeface="Courier New" charset="0"/>
              </a:rPr>
              <a:t> * </a:t>
            </a:r>
            <a:r>
              <a:rPr lang="en-US" sz="2400" b="1" dirty="0">
                <a:solidFill>
                  <a:srgbClr val="0000FF"/>
                </a:solidFill>
                <a:effectLst/>
                <a:latin typeface="Courier New" charset="0"/>
              </a:rPr>
              <a:t>@post</a:t>
            </a:r>
          </a:p>
          <a:p>
            <a:pPr eaLnBrk="1" hangingPunct="1">
              <a:spcBef>
                <a:spcPct val="0"/>
              </a:spcBef>
              <a:buFontTx/>
              <a:buNone/>
            </a:pPr>
            <a:r>
              <a:rPr lang="en-US" sz="2400" dirty="0">
                <a:solidFill>
                  <a:srgbClr val="0000FF"/>
                </a:solidFill>
                <a:effectLst/>
                <a:latin typeface="Courier New" charset="0"/>
              </a:rPr>
              <a:t> * </a:t>
            </a:r>
            <a:r>
              <a:rPr lang="en-US" sz="2400" i="1" dirty="0" err="1">
                <a:solidFill>
                  <a:srgbClr val="008000"/>
                </a:solidFill>
                <a:effectLst/>
                <a:latin typeface="Courier New" charset="0"/>
              </a:rPr>
              <a:t>sqrt</a:t>
            </a:r>
            <a:r>
              <a:rPr lang="en-US" sz="2400" i="1" dirty="0">
                <a:solidFill>
                  <a:srgbClr val="008000"/>
                </a:solidFill>
                <a:effectLst/>
                <a:latin typeface="Courier New" charset="0"/>
              </a:rPr>
              <a:t> &gt;= 0  </a:t>
            </a:r>
            <a:r>
              <a:rPr lang="en-US" sz="2400" b="1" i="1" dirty="0">
                <a:solidFill>
                  <a:srgbClr val="008000"/>
                </a:solidFill>
                <a:effectLst/>
                <a:latin typeface="Courier New" charset="0"/>
              </a:rPr>
              <a:t>and</a:t>
            </a:r>
          </a:p>
          <a:p>
            <a:pPr>
              <a:spcBef>
                <a:spcPct val="0"/>
              </a:spcBef>
              <a:buNone/>
            </a:pPr>
            <a:r>
              <a:rPr lang="en-US" sz="2400" i="1" dirty="0">
                <a:solidFill>
                  <a:srgbClr val="008000"/>
                </a:solidFill>
                <a:effectLst/>
                <a:latin typeface="Courier New" charset="0"/>
              </a:rPr>
              <a:t> </a:t>
            </a:r>
            <a:r>
              <a:rPr lang="en-US" sz="2400" dirty="0">
                <a:solidFill>
                  <a:srgbClr val="0000FF"/>
                </a:solidFill>
                <a:latin typeface="Courier New" charset="0"/>
              </a:rPr>
              <a:t>*</a:t>
            </a:r>
            <a:r>
              <a:rPr lang="en-US" sz="2400" i="1" dirty="0">
                <a:solidFill>
                  <a:srgbClr val="008000"/>
                </a:solidFill>
                <a:effectLst/>
                <a:latin typeface="Courier New" charset="0"/>
              </a:rPr>
              <a:t> </a:t>
            </a:r>
            <a:r>
              <a:rPr lang="en-US" sz="2400" i="1" dirty="0">
                <a:solidFill>
                  <a:srgbClr val="FF0000"/>
                </a:solidFill>
                <a:effectLst/>
                <a:latin typeface="Courier New" charset="0"/>
              </a:rPr>
              <a:t>[</a:t>
            </a:r>
            <a:r>
              <a:rPr lang="en-US" sz="2400" i="1" dirty="0" err="1">
                <a:solidFill>
                  <a:srgbClr val="FF0000"/>
                </a:solidFill>
                <a:effectLst/>
                <a:latin typeface="Courier New" charset="0"/>
              </a:rPr>
              <a:t>sqrt</a:t>
            </a:r>
            <a:r>
              <a:rPr lang="en-US" sz="2400" i="1" dirty="0">
                <a:solidFill>
                  <a:srgbClr val="FF0000"/>
                </a:solidFill>
                <a:effectLst/>
                <a:latin typeface="Courier New" charset="0"/>
              </a:rPr>
              <a:t> is within relative error epsilon</a:t>
            </a:r>
          </a:p>
          <a:p>
            <a:pPr>
              <a:spcBef>
                <a:spcPct val="0"/>
              </a:spcBef>
              <a:buNone/>
            </a:pPr>
            <a:r>
              <a:rPr lang="en-US" sz="2400" i="1" dirty="0">
                <a:solidFill>
                  <a:srgbClr val="FF0000"/>
                </a:solidFill>
                <a:latin typeface="Courier New" charset="0"/>
              </a:rPr>
              <a:t> </a:t>
            </a:r>
            <a:r>
              <a:rPr lang="en-US" sz="2400" dirty="0">
                <a:solidFill>
                  <a:srgbClr val="0000FF"/>
                </a:solidFill>
                <a:latin typeface="Courier New" charset="0"/>
              </a:rPr>
              <a:t>*</a:t>
            </a:r>
            <a:r>
              <a:rPr lang="en-US" sz="2400" i="1" dirty="0">
                <a:solidFill>
                  <a:srgbClr val="FF0000"/>
                </a:solidFill>
                <a:latin typeface="Courier New" charset="0"/>
              </a:rPr>
              <a:t>  of the actual square root of x</a:t>
            </a:r>
            <a:r>
              <a:rPr lang="en-US" sz="2400" i="1" dirty="0">
                <a:solidFill>
                  <a:srgbClr val="FF0000"/>
                </a:solidFill>
                <a:effectLst/>
                <a:latin typeface="Courier New" charset="0"/>
              </a:rPr>
              <a:t>]</a:t>
            </a:r>
            <a:endParaRPr lang="en-US" sz="2400" dirty="0">
              <a:solidFill>
                <a:srgbClr val="FF0000"/>
              </a:solidFill>
              <a:effectLst/>
              <a:latin typeface="Courier New" charset="0"/>
            </a:endParaRPr>
          </a:p>
          <a:p>
            <a:pPr eaLnBrk="1" hangingPunct="1">
              <a:spcBef>
                <a:spcPct val="0"/>
              </a:spcBef>
              <a:buFontTx/>
              <a:buNone/>
            </a:pPr>
            <a:r>
              <a:rPr lang="en-US" sz="2400" dirty="0">
                <a:solidFill>
                  <a:srgbClr val="0000FF"/>
                </a:solidFill>
                <a:effectLst/>
                <a:latin typeface="Courier New" charset="0"/>
              </a:rPr>
              <a:t> */</a:t>
            </a:r>
          </a:p>
          <a:p>
            <a:pPr eaLnBrk="1" hangingPunct="1">
              <a:spcBef>
                <a:spcPct val="0"/>
              </a:spcBef>
              <a:buFontTx/>
              <a:buNone/>
            </a:pPr>
            <a:r>
              <a:rPr lang="en-US" sz="2400" b="1" dirty="0">
                <a:solidFill>
                  <a:schemeClr val="hlink"/>
                </a:solidFill>
                <a:effectLst/>
                <a:latin typeface="Courier New" charset="0"/>
              </a:rPr>
              <a:t>private</a:t>
            </a:r>
            <a:r>
              <a:rPr lang="en-US" sz="2400" dirty="0">
                <a:solidFill>
                  <a:schemeClr val="hlink"/>
                </a:solidFill>
                <a:effectLst/>
                <a:latin typeface="Courier New" charset="0"/>
              </a:rPr>
              <a:t> </a:t>
            </a:r>
            <a:r>
              <a:rPr lang="en-US" sz="2400" b="1" dirty="0">
                <a:solidFill>
                  <a:schemeClr val="hlink"/>
                </a:solidFill>
                <a:effectLst/>
                <a:latin typeface="Courier New" charset="0"/>
              </a:rPr>
              <a:t>static</a:t>
            </a:r>
            <a:r>
              <a:rPr lang="en-US" sz="2400" dirty="0">
                <a:solidFill>
                  <a:schemeClr val="hlink"/>
                </a:solidFill>
                <a:effectLst/>
                <a:latin typeface="Courier New" charset="0"/>
              </a:rPr>
              <a:t> </a:t>
            </a:r>
            <a:r>
              <a:rPr lang="en-US" sz="2400" b="1" dirty="0">
                <a:solidFill>
                  <a:schemeClr val="hlink"/>
                </a:solidFill>
                <a:effectLst/>
                <a:latin typeface="Courier New" charset="0"/>
              </a:rPr>
              <a:t>double</a:t>
            </a:r>
            <a:r>
              <a:rPr lang="en-US" sz="2400" dirty="0">
                <a:solidFill>
                  <a:schemeClr val="hlink"/>
                </a:solidFill>
                <a:effectLst/>
                <a:latin typeface="Courier New" charset="0"/>
              </a:rPr>
              <a:t> </a:t>
            </a:r>
            <a:r>
              <a:rPr lang="en-US" sz="2400" dirty="0" err="1">
                <a:solidFill>
                  <a:schemeClr val="hlink"/>
                </a:solidFill>
                <a:effectLst/>
                <a:latin typeface="Courier New" charset="0"/>
              </a:rPr>
              <a:t>sqrt</a:t>
            </a:r>
            <a:r>
              <a:rPr lang="en-US" sz="2400" dirty="0">
                <a:solidFill>
                  <a:schemeClr val="hlink"/>
                </a:solidFill>
                <a:effectLst/>
                <a:latin typeface="Courier New" charset="0"/>
              </a:rPr>
              <a:t>(</a:t>
            </a:r>
            <a:r>
              <a:rPr lang="en-US" sz="2400" b="1" dirty="0">
                <a:solidFill>
                  <a:schemeClr val="hlink"/>
                </a:solidFill>
                <a:effectLst/>
                <a:latin typeface="Courier New" charset="0"/>
              </a:rPr>
              <a:t>double</a:t>
            </a:r>
            <a:r>
              <a:rPr lang="en-US" sz="2400" dirty="0">
                <a:solidFill>
                  <a:schemeClr val="hlink"/>
                </a:solidFill>
                <a:effectLst/>
                <a:latin typeface="Courier New" charset="0"/>
              </a:rPr>
              <a:t> x,</a:t>
            </a:r>
          </a:p>
          <a:p>
            <a:pPr eaLnBrk="1" hangingPunct="1">
              <a:spcBef>
                <a:spcPct val="0"/>
              </a:spcBef>
              <a:buFontTx/>
              <a:buNone/>
            </a:pPr>
            <a:r>
              <a:rPr lang="en-US" sz="2400" b="1" dirty="0">
                <a:solidFill>
                  <a:schemeClr val="hlink"/>
                </a:solidFill>
                <a:latin typeface="Courier New" charset="0"/>
              </a:rPr>
              <a:t>    </a:t>
            </a:r>
            <a:r>
              <a:rPr lang="en-US" sz="2400" b="1" dirty="0">
                <a:solidFill>
                  <a:schemeClr val="hlink"/>
                </a:solidFill>
                <a:effectLst/>
                <a:latin typeface="Courier New" charset="0"/>
              </a:rPr>
              <a:t>double</a:t>
            </a:r>
            <a:r>
              <a:rPr lang="en-US" sz="2400" dirty="0">
                <a:solidFill>
                  <a:schemeClr val="hlink"/>
                </a:solidFill>
                <a:effectLst/>
                <a:latin typeface="Courier New" charset="0"/>
              </a:rPr>
              <a:t> epsilon)</a:t>
            </a:r>
            <a:endParaRPr lang="en-US" sz="2400" dirty="0">
              <a:effectLst/>
              <a:latin typeface="Courier New" charset="0"/>
            </a:endParaRPr>
          </a:p>
        </p:txBody>
      </p:sp>
      <p:sp>
        <p:nvSpPr>
          <p:cNvPr id="4" name="Slide Number Placeholder 3"/>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41</a:t>
            </a:fld>
            <a:endParaRPr lang="en-US">
              <a:solidFill>
                <a:prstClr val="black">
                  <a:tint val="75000"/>
                </a:prstClr>
              </a:solidFill>
            </a:endParaRPr>
          </a:p>
        </p:txBody>
      </p:sp>
    </p:spTree>
    <p:extLst>
      <p:ext uri="{BB962C8B-B14F-4D97-AF65-F5344CB8AC3E}">
        <p14:creationId xmlns:p14="http://schemas.microsoft.com/office/powerpoint/2010/main" val="14373510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effectLst/>
                <a:latin typeface="Arial" charset="0"/>
              </a:rPr>
              <a:t>A Formal Contract</a:t>
            </a:r>
          </a:p>
        </p:txBody>
      </p:sp>
      <p:sp>
        <p:nvSpPr>
          <p:cNvPr id="19458" name="Rectangle 3"/>
          <p:cNvSpPr>
            <a:spLocks noGrp="1" noChangeArrowheads="1"/>
          </p:cNvSpPr>
          <p:nvPr>
            <p:ph idx="1"/>
          </p:nvPr>
        </p:nvSpPr>
        <p:spPr>
          <a:xfrm>
            <a:off x="457200" y="1371600"/>
            <a:ext cx="8229600" cy="480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buFontTx/>
              <a:buNone/>
            </a:pPr>
            <a:r>
              <a:rPr lang="en-US" sz="2400" dirty="0">
                <a:solidFill>
                  <a:srgbClr val="0000FF"/>
                </a:solidFill>
                <a:effectLst/>
                <a:latin typeface="Courier New" charset="0"/>
              </a:rPr>
              <a:t>/**</a:t>
            </a:r>
          </a:p>
          <a:p>
            <a:pPr eaLnBrk="1" hangingPunct="1">
              <a:spcBef>
                <a:spcPct val="0"/>
              </a:spcBef>
              <a:buFontTx/>
              <a:buNone/>
            </a:pPr>
            <a:r>
              <a:rPr lang="en-US" sz="2400" dirty="0">
                <a:solidFill>
                  <a:srgbClr val="0000FF"/>
                </a:solidFill>
                <a:effectLst/>
                <a:latin typeface="Courier New" charset="0"/>
              </a:rPr>
              <a:t> * ...</a:t>
            </a:r>
          </a:p>
          <a:p>
            <a:pPr eaLnBrk="1" hangingPunct="1">
              <a:spcBef>
                <a:spcPct val="0"/>
              </a:spcBef>
              <a:buFontTx/>
              <a:buNone/>
            </a:pPr>
            <a:r>
              <a:rPr lang="en-US" sz="2400" dirty="0">
                <a:solidFill>
                  <a:srgbClr val="0000FF"/>
                </a:solidFill>
                <a:effectLst/>
                <a:latin typeface="Courier New" charset="0"/>
              </a:rPr>
              <a:t> * </a:t>
            </a:r>
            <a:r>
              <a:rPr lang="en-US" sz="2400" b="1" dirty="0">
                <a:solidFill>
                  <a:srgbClr val="0000FF"/>
                </a:solidFill>
                <a:effectLst/>
                <a:latin typeface="Courier New" charset="0"/>
              </a:rPr>
              <a:t>@pre</a:t>
            </a:r>
          </a:p>
          <a:p>
            <a:pPr eaLnBrk="1" hangingPunct="1">
              <a:spcBef>
                <a:spcPct val="0"/>
              </a:spcBef>
              <a:buFontTx/>
              <a:buNone/>
            </a:pPr>
            <a:r>
              <a:rPr lang="en-US" sz="2400" dirty="0">
                <a:solidFill>
                  <a:srgbClr val="0000FF"/>
                </a:solidFill>
                <a:effectLst/>
                <a:latin typeface="Courier New" charset="0"/>
              </a:rPr>
              <a:t> * </a:t>
            </a:r>
            <a:r>
              <a:rPr lang="en-US" sz="2400" i="1" dirty="0">
                <a:solidFill>
                  <a:srgbClr val="008000"/>
                </a:solidFill>
                <a:effectLst/>
                <a:latin typeface="Courier New" charset="0"/>
              </a:rPr>
              <a:t>x &gt; 0  </a:t>
            </a:r>
            <a:r>
              <a:rPr lang="en-US" sz="2400" b="1" i="1" dirty="0">
                <a:solidFill>
                  <a:srgbClr val="008000"/>
                </a:solidFill>
                <a:effectLst/>
                <a:latin typeface="Courier New" charset="0"/>
              </a:rPr>
              <a:t>and</a:t>
            </a:r>
            <a:r>
              <a:rPr lang="en-US" sz="2400" i="1" dirty="0">
                <a:solidFill>
                  <a:srgbClr val="008000"/>
                </a:solidFill>
                <a:effectLst/>
                <a:latin typeface="Courier New" charset="0"/>
              </a:rPr>
              <a:t>  epsilon &gt; 0</a:t>
            </a:r>
          </a:p>
          <a:p>
            <a:pPr eaLnBrk="1" hangingPunct="1">
              <a:spcBef>
                <a:spcPct val="0"/>
              </a:spcBef>
              <a:buFontTx/>
              <a:buNone/>
            </a:pPr>
            <a:r>
              <a:rPr lang="en-US" sz="2400" dirty="0">
                <a:solidFill>
                  <a:srgbClr val="0000FF"/>
                </a:solidFill>
                <a:effectLst/>
                <a:latin typeface="Courier New" charset="0"/>
              </a:rPr>
              <a:t> * </a:t>
            </a:r>
            <a:r>
              <a:rPr lang="en-US" sz="2400" b="1" dirty="0">
                <a:solidFill>
                  <a:srgbClr val="0000FF"/>
                </a:solidFill>
                <a:effectLst/>
                <a:latin typeface="Courier New" charset="0"/>
              </a:rPr>
              <a:t>@post</a:t>
            </a:r>
          </a:p>
          <a:p>
            <a:pPr eaLnBrk="1" hangingPunct="1">
              <a:spcBef>
                <a:spcPct val="0"/>
              </a:spcBef>
              <a:buFontTx/>
              <a:buNone/>
            </a:pPr>
            <a:r>
              <a:rPr lang="en-US" sz="2400" dirty="0">
                <a:solidFill>
                  <a:srgbClr val="0000FF"/>
                </a:solidFill>
                <a:effectLst/>
                <a:latin typeface="Courier New" charset="0"/>
              </a:rPr>
              <a:t> * </a:t>
            </a:r>
            <a:r>
              <a:rPr lang="en-US" sz="2400" i="1" dirty="0" err="1">
                <a:solidFill>
                  <a:srgbClr val="008000"/>
                </a:solidFill>
                <a:effectLst/>
                <a:latin typeface="Courier New" charset="0"/>
              </a:rPr>
              <a:t>sqrt</a:t>
            </a:r>
            <a:r>
              <a:rPr lang="en-US" sz="2400" i="1" dirty="0">
                <a:solidFill>
                  <a:srgbClr val="008000"/>
                </a:solidFill>
                <a:effectLst/>
                <a:latin typeface="Courier New" charset="0"/>
              </a:rPr>
              <a:t> &gt;= 0  </a:t>
            </a:r>
            <a:r>
              <a:rPr lang="en-US" sz="2400" b="1" i="1" dirty="0">
                <a:solidFill>
                  <a:srgbClr val="008000"/>
                </a:solidFill>
                <a:effectLst/>
                <a:latin typeface="Courier New" charset="0"/>
              </a:rPr>
              <a:t>and</a:t>
            </a:r>
          </a:p>
          <a:p>
            <a:pPr>
              <a:spcBef>
                <a:spcPct val="0"/>
              </a:spcBef>
              <a:buNone/>
            </a:pPr>
            <a:r>
              <a:rPr lang="en-US" sz="2400" i="1" dirty="0">
                <a:solidFill>
                  <a:srgbClr val="008000"/>
                </a:solidFill>
                <a:effectLst/>
                <a:latin typeface="Courier New" charset="0"/>
              </a:rPr>
              <a:t> </a:t>
            </a:r>
            <a:r>
              <a:rPr lang="en-US" sz="2400" dirty="0">
                <a:solidFill>
                  <a:srgbClr val="0000FF"/>
                </a:solidFill>
                <a:latin typeface="Courier New" charset="0"/>
              </a:rPr>
              <a:t>*</a:t>
            </a:r>
            <a:r>
              <a:rPr lang="en-US" sz="2400" i="1" dirty="0">
                <a:solidFill>
                  <a:srgbClr val="008000"/>
                </a:solidFill>
                <a:effectLst/>
                <a:latin typeface="Courier New" charset="0"/>
              </a:rPr>
              <a:t> </a:t>
            </a:r>
            <a:r>
              <a:rPr lang="en-US" sz="2400" i="1" dirty="0">
                <a:solidFill>
                  <a:srgbClr val="FF0000"/>
                </a:solidFill>
                <a:latin typeface="Courier New" charset="0"/>
              </a:rPr>
              <a:t>|</a:t>
            </a:r>
            <a:r>
              <a:rPr lang="en-US" sz="2400" i="1" dirty="0" err="1">
                <a:solidFill>
                  <a:srgbClr val="FF0000"/>
                </a:solidFill>
                <a:latin typeface="Courier New" charset="0"/>
              </a:rPr>
              <a:t>sqrt</a:t>
            </a:r>
            <a:r>
              <a:rPr lang="en-US" sz="2400" i="1" dirty="0">
                <a:solidFill>
                  <a:srgbClr val="FF0000"/>
                </a:solidFill>
                <a:latin typeface="Courier New" charset="0"/>
              </a:rPr>
              <a:t> - x^(1/2)| / x^(1/2) &lt;= epsilon</a:t>
            </a:r>
          </a:p>
          <a:p>
            <a:pPr>
              <a:spcBef>
                <a:spcPct val="0"/>
              </a:spcBef>
              <a:buNone/>
            </a:pPr>
            <a:r>
              <a:rPr lang="en-US" sz="2400" dirty="0">
                <a:solidFill>
                  <a:srgbClr val="0000FF"/>
                </a:solidFill>
                <a:effectLst/>
                <a:latin typeface="Courier New" charset="0"/>
              </a:rPr>
              <a:t> */</a:t>
            </a:r>
          </a:p>
          <a:p>
            <a:pPr eaLnBrk="1" hangingPunct="1">
              <a:spcBef>
                <a:spcPct val="0"/>
              </a:spcBef>
              <a:buFontTx/>
              <a:buNone/>
            </a:pPr>
            <a:r>
              <a:rPr lang="en-US" sz="2400" b="1" dirty="0">
                <a:solidFill>
                  <a:schemeClr val="hlink"/>
                </a:solidFill>
                <a:effectLst/>
                <a:latin typeface="Courier New" charset="0"/>
              </a:rPr>
              <a:t>private</a:t>
            </a:r>
            <a:r>
              <a:rPr lang="en-US" sz="2400" dirty="0">
                <a:solidFill>
                  <a:schemeClr val="hlink"/>
                </a:solidFill>
                <a:effectLst/>
                <a:latin typeface="Courier New" charset="0"/>
              </a:rPr>
              <a:t> </a:t>
            </a:r>
            <a:r>
              <a:rPr lang="en-US" sz="2400" b="1" dirty="0">
                <a:solidFill>
                  <a:schemeClr val="hlink"/>
                </a:solidFill>
                <a:effectLst/>
                <a:latin typeface="Courier New" charset="0"/>
              </a:rPr>
              <a:t>static</a:t>
            </a:r>
            <a:r>
              <a:rPr lang="en-US" sz="2400" dirty="0">
                <a:solidFill>
                  <a:schemeClr val="hlink"/>
                </a:solidFill>
                <a:effectLst/>
                <a:latin typeface="Courier New" charset="0"/>
              </a:rPr>
              <a:t> </a:t>
            </a:r>
            <a:r>
              <a:rPr lang="en-US" sz="2400" b="1" dirty="0">
                <a:solidFill>
                  <a:schemeClr val="hlink"/>
                </a:solidFill>
                <a:effectLst/>
                <a:latin typeface="Courier New" charset="0"/>
              </a:rPr>
              <a:t>double</a:t>
            </a:r>
            <a:r>
              <a:rPr lang="en-US" sz="2400" dirty="0">
                <a:solidFill>
                  <a:schemeClr val="hlink"/>
                </a:solidFill>
                <a:effectLst/>
                <a:latin typeface="Courier New" charset="0"/>
              </a:rPr>
              <a:t> </a:t>
            </a:r>
            <a:r>
              <a:rPr lang="en-US" sz="2400" dirty="0" err="1">
                <a:solidFill>
                  <a:schemeClr val="hlink"/>
                </a:solidFill>
                <a:effectLst/>
                <a:latin typeface="Courier New" charset="0"/>
              </a:rPr>
              <a:t>sqrt</a:t>
            </a:r>
            <a:r>
              <a:rPr lang="en-US" sz="2400" dirty="0">
                <a:solidFill>
                  <a:schemeClr val="hlink"/>
                </a:solidFill>
                <a:effectLst/>
                <a:latin typeface="Courier New" charset="0"/>
              </a:rPr>
              <a:t>(</a:t>
            </a:r>
            <a:r>
              <a:rPr lang="en-US" sz="2400" b="1" dirty="0">
                <a:solidFill>
                  <a:schemeClr val="hlink"/>
                </a:solidFill>
                <a:effectLst/>
                <a:latin typeface="Courier New" charset="0"/>
              </a:rPr>
              <a:t>double</a:t>
            </a:r>
            <a:r>
              <a:rPr lang="en-US" sz="2400" dirty="0">
                <a:solidFill>
                  <a:schemeClr val="hlink"/>
                </a:solidFill>
                <a:effectLst/>
                <a:latin typeface="Courier New" charset="0"/>
              </a:rPr>
              <a:t> x,</a:t>
            </a:r>
          </a:p>
          <a:p>
            <a:pPr eaLnBrk="1" hangingPunct="1">
              <a:spcBef>
                <a:spcPct val="0"/>
              </a:spcBef>
              <a:buFontTx/>
              <a:buNone/>
            </a:pPr>
            <a:r>
              <a:rPr lang="en-US" sz="2400" b="1" dirty="0">
                <a:solidFill>
                  <a:schemeClr val="hlink"/>
                </a:solidFill>
                <a:latin typeface="Courier New" charset="0"/>
              </a:rPr>
              <a:t>    </a:t>
            </a:r>
            <a:r>
              <a:rPr lang="en-US" sz="2400" b="1" dirty="0">
                <a:solidFill>
                  <a:schemeClr val="hlink"/>
                </a:solidFill>
                <a:effectLst/>
                <a:latin typeface="Courier New" charset="0"/>
              </a:rPr>
              <a:t>double</a:t>
            </a:r>
            <a:r>
              <a:rPr lang="en-US" sz="2400" dirty="0">
                <a:solidFill>
                  <a:schemeClr val="hlink"/>
                </a:solidFill>
                <a:effectLst/>
                <a:latin typeface="Courier New" charset="0"/>
              </a:rPr>
              <a:t> epsilon)</a:t>
            </a:r>
            <a:endParaRPr lang="en-US" sz="2400" dirty="0">
              <a:effectLst/>
              <a:latin typeface="Courier New" charset="0"/>
            </a:endParaRPr>
          </a:p>
        </p:txBody>
      </p:sp>
      <p:sp>
        <p:nvSpPr>
          <p:cNvPr id="4" name="Slide Number Placeholder 3"/>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42</a:t>
            </a:fld>
            <a:endParaRPr lang="en-US">
              <a:solidFill>
                <a:prstClr val="black">
                  <a:tint val="75000"/>
                </a:prstClr>
              </a:solidFill>
            </a:endParaRPr>
          </a:p>
        </p:txBody>
      </p:sp>
    </p:spTree>
    <p:extLst>
      <p:ext uri="{BB962C8B-B14F-4D97-AF65-F5344CB8AC3E}">
        <p14:creationId xmlns:p14="http://schemas.microsoft.com/office/powerpoint/2010/main" val="28880715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effectLst/>
                <a:latin typeface="Arial" charset="0"/>
              </a:rPr>
              <a:t>A Formal Contract</a:t>
            </a:r>
          </a:p>
        </p:txBody>
      </p:sp>
      <p:sp>
        <p:nvSpPr>
          <p:cNvPr id="19458" name="Rectangle 3"/>
          <p:cNvSpPr>
            <a:spLocks noGrp="1" noChangeArrowheads="1"/>
          </p:cNvSpPr>
          <p:nvPr>
            <p:ph idx="1"/>
          </p:nvPr>
        </p:nvSpPr>
        <p:spPr>
          <a:xfrm>
            <a:off x="457200" y="1371600"/>
            <a:ext cx="8229600" cy="480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buFontTx/>
              <a:buNone/>
            </a:pPr>
            <a:r>
              <a:rPr lang="en-US" sz="2400" dirty="0">
                <a:solidFill>
                  <a:srgbClr val="0000FF"/>
                </a:solidFill>
                <a:effectLst/>
                <a:latin typeface="Courier New" charset="0"/>
              </a:rPr>
              <a:t>/**</a:t>
            </a:r>
          </a:p>
          <a:p>
            <a:pPr eaLnBrk="1" hangingPunct="1">
              <a:spcBef>
                <a:spcPct val="0"/>
              </a:spcBef>
              <a:buFontTx/>
              <a:buNone/>
            </a:pPr>
            <a:r>
              <a:rPr lang="en-US" sz="2400" dirty="0">
                <a:solidFill>
                  <a:srgbClr val="0000FF"/>
                </a:solidFill>
                <a:effectLst/>
                <a:latin typeface="Courier New" charset="0"/>
              </a:rPr>
              <a:t> * ...</a:t>
            </a:r>
          </a:p>
          <a:p>
            <a:pPr eaLnBrk="1" hangingPunct="1">
              <a:spcBef>
                <a:spcPct val="0"/>
              </a:spcBef>
              <a:buFontTx/>
              <a:buNone/>
            </a:pPr>
            <a:r>
              <a:rPr lang="en-US" sz="2400" dirty="0">
                <a:solidFill>
                  <a:srgbClr val="0000FF"/>
                </a:solidFill>
                <a:effectLst/>
                <a:latin typeface="Courier New" charset="0"/>
              </a:rPr>
              <a:t> * </a:t>
            </a:r>
            <a:r>
              <a:rPr lang="en-US" sz="2400" b="1" dirty="0">
                <a:solidFill>
                  <a:srgbClr val="0000FF"/>
                </a:solidFill>
                <a:effectLst/>
                <a:latin typeface="Courier New" charset="0"/>
              </a:rPr>
              <a:t>@pre</a:t>
            </a:r>
          </a:p>
          <a:p>
            <a:pPr eaLnBrk="1" hangingPunct="1">
              <a:spcBef>
                <a:spcPct val="0"/>
              </a:spcBef>
              <a:buFontTx/>
              <a:buNone/>
            </a:pPr>
            <a:r>
              <a:rPr lang="en-US" sz="2400" dirty="0">
                <a:solidFill>
                  <a:srgbClr val="0000FF"/>
                </a:solidFill>
                <a:effectLst/>
                <a:latin typeface="Courier New" charset="0"/>
              </a:rPr>
              <a:t> * </a:t>
            </a:r>
            <a:r>
              <a:rPr lang="en-US" sz="2400" i="1" dirty="0">
                <a:solidFill>
                  <a:srgbClr val="008000"/>
                </a:solidFill>
                <a:effectLst/>
                <a:latin typeface="Courier New" charset="0"/>
              </a:rPr>
              <a:t>x &gt; 0  </a:t>
            </a:r>
            <a:r>
              <a:rPr lang="en-US" sz="2400" b="1" i="1" dirty="0">
                <a:solidFill>
                  <a:srgbClr val="008000"/>
                </a:solidFill>
                <a:effectLst/>
                <a:latin typeface="Courier New" charset="0"/>
              </a:rPr>
              <a:t>and</a:t>
            </a:r>
            <a:r>
              <a:rPr lang="en-US" sz="2400" i="1" dirty="0">
                <a:solidFill>
                  <a:srgbClr val="008000"/>
                </a:solidFill>
                <a:effectLst/>
                <a:latin typeface="Courier New" charset="0"/>
              </a:rPr>
              <a:t>  epsilon &gt; 0</a:t>
            </a:r>
          </a:p>
          <a:p>
            <a:pPr eaLnBrk="1" hangingPunct="1">
              <a:spcBef>
                <a:spcPct val="0"/>
              </a:spcBef>
              <a:buFontTx/>
              <a:buNone/>
            </a:pPr>
            <a:r>
              <a:rPr lang="en-US" sz="2400" dirty="0">
                <a:solidFill>
                  <a:srgbClr val="0000FF"/>
                </a:solidFill>
                <a:effectLst/>
                <a:latin typeface="Courier New" charset="0"/>
              </a:rPr>
              <a:t> * </a:t>
            </a:r>
            <a:r>
              <a:rPr lang="en-US" sz="2400" b="1" dirty="0">
                <a:solidFill>
                  <a:srgbClr val="0000FF"/>
                </a:solidFill>
                <a:effectLst/>
                <a:latin typeface="Courier New" charset="0"/>
              </a:rPr>
              <a:t>@post</a:t>
            </a:r>
          </a:p>
          <a:p>
            <a:pPr eaLnBrk="1" hangingPunct="1">
              <a:spcBef>
                <a:spcPct val="0"/>
              </a:spcBef>
              <a:buFontTx/>
              <a:buNone/>
            </a:pPr>
            <a:r>
              <a:rPr lang="en-US" sz="2400" dirty="0">
                <a:solidFill>
                  <a:srgbClr val="0000FF"/>
                </a:solidFill>
                <a:effectLst/>
                <a:latin typeface="Courier New" charset="0"/>
              </a:rPr>
              <a:t> * </a:t>
            </a:r>
            <a:r>
              <a:rPr lang="en-US" sz="2400" i="1" dirty="0" err="1">
                <a:solidFill>
                  <a:srgbClr val="008000"/>
                </a:solidFill>
                <a:effectLst/>
                <a:latin typeface="Courier New" charset="0"/>
              </a:rPr>
              <a:t>sqrt</a:t>
            </a:r>
            <a:r>
              <a:rPr lang="en-US" sz="2400" i="1" dirty="0">
                <a:solidFill>
                  <a:srgbClr val="008000"/>
                </a:solidFill>
                <a:effectLst/>
                <a:latin typeface="Courier New" charset="0"/>
              </a:rPr>
              <a:t> &gt;= 0  </a:t>
            </a:r>
            <a:r>
              <a:rPr lang="en-US" sz="2400" b="1" i="1" dirty="0">
                <a:solidFill>
                  <a:srgbClr val="008000"/>
                </a:solidFill>
                <a:effectLst/>
                <a:latin typeface="Courier New" charset="0"/>
              </a:rPr>
              <a:t>and</a:t>
            </a:r>
          </a:p>
          <a:p>
            <a:pPr>
              <a:spcBef>
                <a:spcPct val="0"/>
              </a:spcBef>
              <a:buNone/>
            </a:pPr>
            <a:r>
              <a:rPr lang="en-US" sz="2400" i="1" dirty="0">
                <a:solidFill>
                  <a:srgbClr val="008000"/>
                </a:solidFill>
                <a:effectLst/>
                <a:latin typeface="Courier New" charset="0"/>
              </a:rPr>
              <a:t> </a:t>
            </a:r>
            <a:r>
              <a:rPr lang="en-US" sz="2400" dirty="0">
                <a:solidFill>
                  <a:srgbClr val="0000FF"/>
                </a:solidFill>
                <a:latin typeface="Courier New" charset="0"/>
              </a:rPr>
              <a:t>*</a:t>
            </a:r>
            <a:r>
              <a:rPr lang="en-US" sz="2400" i="1" dirty="0">
                <a:solidFill>
                  <a:srgbClr val="008000"/>
                </a:solidFill>
                <a:effectLst/>
                <a:latin typeface="Courier New" charset="0"/>
              </a:rPr>
              <a:t> </a:t>
            </a:r>
            <a:r>
              <a:rPr lang="en-US" sz="2400" i="1" dirty="0">
                <a:solidFill>
                  <a:srgbClr val="008000"/>
                </a:solidFill>
                <a:latin typeface="Courier New" charset="0"/>
              </a:rPr>
              <a:t>|</a:t>
            </a:r>
            <a:r>
              <a:rPr lang="en-US" sz="2400" i="1" dirty="0" err="1">
                <a:solidFill>
                  <a:srgbClr val="008000"/>
                </a:solidFill>
                <a:latin typeface="Courier New" charset="0"/>
              </a:rPr>
              <a:t>sqrt</a:t>
            </a:r>
            <a:r>
              <a:rPr lang="en-US" sz="2400" i="1" dirty="0">
                <a:solidFill>
                  <a:srgbClr val="008000"/>
                </a:solidFill>
                <a:latin typeface="Courier New" charset="0"/>
              </a:rPr>
              <a:t> - x^(1/2)| / x^(1/2) &lt;= epsilon</a:t>
            </a:r>
          </a:p>
          <a:p>
            <a:pPr>
              <a:spcBef>
                <a:spcPct val="0"/>
              </a:spcBef>
              <a:buNone/>
            </a:pPr>
            <a:r>
              <a:rPr lang="en-US" sz="2400" dirty="0">
                <a:solidFill>
                  <a:srgbClr val="0000FF"/>
                </a:solidFill>
                <a:effectLst/>
                <a:latin typeface="Courier New" charset="0"/>
              </a:rPr>
              <a:t> */</a:t>
            </a:r>
          </a:p>
          <a:p>
            <a:pPr eaLnBrk="1" hangingPunct="1">
              <a:spcBef>
                <a:spcPct val="0"/>
              </a:spcBef>
              <a:buFontTx/>
              <a:buNone/>
            </a:pPr>
            <a:r>
              <a:rPr lang="en-US" sz="2400" b="1" dirty="0">
                <a:solidFill>
                  <a:schemeClr val="hlink"/>
                </a:solidFill>
                <a:effectLst/>
                <a:latin typeface="Courier New" charset="0"/>
              </a:rPr>
              <a:t>private</a:t>
            </a:r>
            <a:r>
              <a:rPr lang="en-US" sz="2400" dirty="0">
                <a:solidFill>
                  <a:schemeClr val="hlink"/>
                </a:solidFill>
                <a:effectLst/>
                <a:latin typeface="Courier New" charset="0"/>
              </a:rPr>
              <a:t> </a:t>
            </a:r>
            <a:r>
              <a:rPr lang="en-US" sz="2400" b="1" dirty="0">
                <a:solidFill>
                  <a:schemeClr val="hlink"/>
                </a:solidFill>
                <a:effectLst/>
                <a:latin typeface="Courier New" charset="0"/>
              </a:rPr>
              <a:t>static</a:t>
            </a:r>
            <a:r>
              <a:rPr lang="en-US" sz="2400" dirty="0">
                <a:solidFill>
                  <a:schemeClr val="hlink"/>
                </a:solidFill>
                <a:effectLst/>
                <a:latin typeface="Courier New" charset="0"/>
              </a:rPr>
              <a:t> </a:t>
            </a:r>
            <a:r>
              <a:rPr lang="en-US" sz="2400" b="1" dirty="0">
                <a:solidFill>
                  <a:schemeClr val="hlink"/>
                </a:solidFill>
                <a:effectLst/>
                <a:latin typeface="Courier New" charset="0"/>
              </a:rPr>
              <a:t>double</a:t>
            </a:r>
            <a:r>
              <a:rPr lang="en-US" sz="2400" dirty="0">
                <a:solidFill>
                  <a:schemeClr val="hlink"/>
                </a:solidFill>
                <a:effectLst/>
                <a:latin typeface="Courier New" charset="0"/>
              </a:rPr>
              <a:t> </a:t>
            </a:r>
            <a:r>
              <a:rPr lang="en-US" sz="2400" dirty="0" err="1">
                <a:solidFill>
                  <a:schemeClr val="hlink"/>
                </a:solidFill>
                <a:effectLst/>
                <a:latin typeface="Courier New" charset="0"/>
              </a:rPr>
              <a:t>sqrt</a:t>
            </a:r>
            <a:r>
              <a:rPr lang="en-US" sz="2400" dirty="0">
                <a:solidFill>
                  <a:schemeClr val="hlink"/>
                </a:solidFill>
                <a:effectLst/>
                <a:latin typeface="Courier New" charset="0"/>
              </a:rPr>
              <a:t>(</a:t>
            </a:r>
            <a:r>
              <a:rPr lang="en-US" sz="2400" b="1" dirty="0">
                <a:solidFill>
                  <a:schemeClr val="hlink"/>
                </a:solidFill>
                <a:effectLst/>
                <a:latin typeface="Courier New" charset="0"/>
              </a:rPr>
              <a:t>double</a:t>
            </a:r>
            <a:r>
              <a:rPr lang="en-US" sz="2400" dirty="0">
                <a:solidFill>
                  <a:schemeClr val="hlink"/>
                </a:solidFill>
                <a:effectLst/>
                <a:latin typeface="Courier New" charset="0"/>
              </a:rPr>
              <a:t> x,</a:t>
            </a:r>
          </a:p>
          <a:p>
            <a:pPr eaLnBrk="1" hangingPunct="1">
              <a:spcBef>
                <a:spcPct val="0"/>
              </a:spcBef>
              <a:buFontTx/>
              <a:buNone/>
            </a:pPr>
            <a:r>
              <a:rPr lang="en-US" sz="2400" b="1" dirty="0">
                <a:solidFill>
                  <a:schemeClr val="hlink"/>
                </a:solidFill>
                <a:latin typeface="Courier New" charset="0"/>
              </a:rPr>
              <a:t>    </a:t>
            </a:r>
            <a:r>
              <a:rPr lang="en-US" sz="2400" b="1" dirty="0">
                <a:solidFill>
                  <a:schemeClr val="hlink"/>
                </a:solidFill>
                <a:effectLst/>
                <a:latin typeface="Courier New" charset="0"/>
              </a:rPr>
              <a:t>double</a:t>
            </a:r>
            <a:r>
              <a:rPr lang="en-US" sz="2400" dirty="0">
                <a:solidFill>
                  <a:schemeClr val="hlink"/>
                </a:solidFill>
                <a:effectLst/>
                <a:latin typeface="Courier New" charset="0"/>
              </a:rPr>
              <a:t> epsilon)</a:t>
            </a:r>
            <a:endParaRPr lang="en-US" sz="2400" dirty="0">
              <a:effectLst/>
              <a:latin typeface="Courier New" charset="0"/>
            </a:endParaRPr>
          </a:p>
        </p:txBody>
      </p:sp>
      <p:sp>
        <p:nvSpPr>
          <p:cNvPr id="4" name="Slide Number Placeholder 3"/>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43</a:t>
            </a:fld>
            <a:endParaRPr lang="en-US">
              <a:solidFill>
                <a:prstClr val="black">
                  <a:tint val="75000"/>
                </a:prstClr>
              </a:solidFill>
            </a:endParaRPr>
          </a:p>
        </p:txBody>
      </p:sp>
      <p:sp>
        <p:nvSpPr>
          <p:cNvPr id="7" name="Rounded Rectangular Callout 6"/>
          <p:cNvSpPr/>
          <p:nvPr/>
        </p:nvSpPr>
        <p:spPr>
          <a:xfrm>
            <a:off x="2819400" y="457200"/>
            <a:ext cx="5334000" cy="2209800"/>
          </a:xfrm>
          <a:prstGeom prst="wedgeRoundRectCallout">
            <a:avLst>
              <a:gd name="adj1" fmla="val -31931"/>
              <a:gd name="adj2" fmla="val 83464"/>
              <a:gd name="adj3" fmla="val 16667"/>
            </a:avLst>
          </a:prstGeom>
          <a:solidFill>
            <a:schemeClr val="accent3">
              <a:lumMod val="20000"/>
              <a:lumOff val="80000"/>
            </a:schemeClr>
          </a:solidFill>
          <a:ln w="38100" cmpd="sng">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2400" dirty="0">
                <a:solidFill>
                  <a:prstClr val="black"/>
                </a:solidFill>
                <a:latin typeface="Arial"/>
                <a:cs typeface="Arial"/>
              </a:rPr>
              <a:t>We can, in this formal setting, easily substitute </a:t>
            </a:r>
            <a:r>
              <a:rPr lang="en-US" sz="2400" i="1" dirty="0">
                <a:solidFill>
                  <a:srgbClr val="008000"/>
                </a:solidFill>
                <a:latin typeface="Courier New"/>
                <a:cs typeface="Courier New"/>
              </a:rPr>
              <a:t>4.0</a:t>
            </a:r>
            <a:r>
              <a:rPr lang="en-US" sz="2400" dirty="0">
                <a:solidFill>
                  <a:prstClr val="black"/>
                </a:solidFill>
                <a:latin typeface="Arial"/>
                <a:cs typeface="Arial"/>
              </a:rPr>
              <a:t> for </a:t>
            </a:r>
            <a:r>
              <a:rPr lang="en-US" sz="2400" dirty="0">
                <a:solidFill>
                  <a:srgbClr val="0000FF"/>
                </a:solidFill>
                <a:latin typeface="Courier New"/>
                <a:cs typeface="Courier New"/>
              </a:rPr>
              <a:t>x</a:t>
            </a:r>
            <a:r>
              <a:rPr lang="en-US" sz="2400" dirty="0">
                <a:solidFill>
                  <a:prstClr val="black"/>
                </a:solidFill>
                <a:latin typeface="Arial"/>
                <a:cs typeface="Arial"/>
              </a:rPr>
              <a:t>, </a:t>
            </a:r>
            <a:r>
              <a:rPr lang="en-US" sz="2400" i="1" dirty="0">
                <a:solidFill>
                  <a:srgbClr val="008000"/>
                </a:solidFill>
                <a:latin typeface="Courier New"/>
                <a:cs typeface="Courier New"/>
              </a:rPr>
              <a:t>0.01</a:t>
            </a:r>
            <a:r>
              <a:rPr lang="en-US" sz="2400" dirty="0">
                <a:solidFill>
                  <a:prstClr val="black"/>
                </a:solidFill>
                <a:latin typeface="Arial"/>
                <a:cs typeface="Arial"/>
              </a:rPr>
              <a:t> for </a:t>
            </a:r>
            <a:r>
              <a:rPr lang="en-US" sz="2400" dirty="0">
                <a:solidFill>
                  <a:srgbClr val="0000FF"/>
                </a:solidFill>
                <a:latin typeface="Courier New"/>
                <a:cs typeface="Courier New"/>
              </a:rPr>
              <a:t>epsilon</a:t>
            </a:r>
            <a:r>
              <a:rPr lang="en-US" sz="2400" dirty="0">
                <a:solidFill>
                  <a:prstClr val="black"/>
                </a:solidFill>
                <a:latin typeface="Arial"/>
                <a:cs typeface="Arial"/>
              </a:rPr>
              <a:t>, and either </a:t>
            </a:r>
            <a:r>
              <a:rPr lang="en-US" sz="2400" i="1" dirty="0">
                <a:solidFill>
                  <a:srgbClr val="008000"/>
                </a:solidFill>
                <a:latin typeface="Courier New"/>
                <a:cs typeface="Courier New"/>
              </a:rPr>
              <a:t>2.0</a:t>
            </a:r>
            <a:r>
              <a:rPr lang="en-US" sz="2400" dirty="0">
                <a:solidFill>
                  <a:prstClr val="black"/>
                </a:solidFill>
                <a:latin typeface="Arial"/>
                <a:cs typeface="Arial"/>
              </a:rPr>
              <a:t> or </a:t>
            </a:r>
            <a:r>
              <a:rPr lang="en-US" sz="2400" i="1" dirty="0">
                <a:solidFill>
                  <a:srgbClr val="008000"/>
                </a:solidFill>
                <a:latin typeface="Courier New"/>
                <a:cs typeface="Courier New"/>
              </a:rPr>
              <a:t>1.9996</a:t>
            </a:r>
            <a:r>
              <a:rPr lang="en-US" sz="2400" dirty="0">
                <a:solidFill>
                  <a:prstClr val="black"/>
                </a:solidFill>
                <a:latin typeface="Arial"/>
                <a:cs typeface="Arial"/>
              </a:rPr>
              <a:t> for </a:t>
            </a:r>
            <a:r>
              <a:rPr lang="en-US" sz="2400" dirty="0">
                <a:solidFill>
                  <a:srgbClr val="0000FF"/>
                </a:solidFill>
                <a:latin typeface="Courier New"/>
                <a:cs typeface="Courier New"/>
              </a:rPr>
              <a:t>sqrt</a:t>
            </a:r>
            <a:r>
              <a:rPr lang="en-US" sz="2400" dirty="0">
                <a:solidFill>
                  <a:prstClr val="black"/>
                </a:solidFill>
                <a:latin typeface="Arial"/>
                <a:cs typeface="Arial"/>
              </a:rPr>
              <a:t> … and is the postcondition is true in either case?  Yes!</a:t>
            </a:r>
          </a:p>
        </p:txBody>
      </p:sp>
    </p:spTree>
    <p:extLst>
      <p:ext uri="{BB962C8B-B14F-4D97-AF65-F5344CB8AC3E}">
        <p14:creationId xmlns:p14="http://schemas.microsoft.com/office/powerpoint/2010/main" val="9550114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Java “assert” statements</a:t>
            </a:r>
          </a:p>
        </p:txBody>
      </p:sp>
      <p:sp>
        <p:nvSpPr>
          <p:cNvPr id="27651" name="Rectangle 3"/>
          <p:cNvSpPr>
            <a:spLocks noGrp="1" noChangeArrowheads="1"/>
          </p:cNvSpPr>
          <p:nvPr>
            <p:ph idx="1"/>
          </p:nvPr>
        </p:nvSpPr>
        <p:spPr/>
        <p:txBody>
          <a:bodyPr/>
          <a:lstStyle/>
          <a:p>
            <a:pPr eaLnBrk="1" hangingPunct="1"/>
            <a:r>
              <a:rPr lang="en-US" altLang="en-US" dirty="0" smtClean="0"/>
              <a:t>Just during development</a:t>
            </a:r>
          </a:p>
          <a:p>
            <a:pPr lvl="1"/>
            <a:r>
              <a:rPr lang="en-US" altLang="en-US" dirty="0" smtClean="0"/>
              <a:t>Identify bugs</a:t>
            </a:r>
            <a:endParaRPr lang="en-US" altLang="en-US" dirty="0"/>
          </a:p>
          <a:p>
            <a:pPr eaLnBrk="1" hangingPunct="1"/>
            <a:r>
              <a:rPr lang="en-US" altLang="en-US" dirty="0"/>
              <a:t>Example: </a:t>
            </a:r>
            <a:r>
              <a:rPr lang="en-US" altLang="en-US" b="1" dirty="0"/>
              <a:t>assert</a:t>
            </a:r>
            <a:r>
              <a:rPr lang="en-US" altLang="en-US" dirty="0"/>
              <a:t> x &gt; 0.0 : “Violation of precondition x &gt; 0</a:t>
            </a:r>
            <a:r>
              <a:rPr lang="en-US" altLang="en-US" dirty="0" smtClean="0"/>
              <a:t>”;</a:t>
            </a:r>
          </a:p>
          <a:p>
            <a:pPr lvl="1"/>
            <a:r>
              <a:rPr lang="en-US" altLang="en-US" dirty="0" smtClean="0"/>
              <a:t>Boolean condition</a:t>
            </a:r>
          </a:p>
          <a:p>
            <a:pPr lvl="1"/>
            <a:r>
              <a:rPr lang="en-US" altLang="en-US" dirty="0" smtClean="0"/>
              <a:t>What to print to terminal if true</a:t>
            </a:r>
            <a:endParaRPr lang="en-US" altLang="en-US" dirty="0"/>
          </a:p>
          <a:p>
            <a:pPr eaLnBrk="1" hangingPunct="1"/>
            <a:r>
              <a:rPr lang="en-US" altLang="en-US" dirty="0"/>
              <a:t>This checking can be turned off (to avoid inefficiency in production software) using the “-</a:t>
            </a:r>
            <a:r>
              <a:rPr lang="en-US" altLang="en-US" dirty="0" err="1"/>
              <a:t>ea</a:t>
            </a:r>
            <a:r>
              <a:rPr lang="en-US" altLang="en-US" dirty="0"/>
              <a:t>” argument to the JVM</a:t>
            </a:r>
          </a:p>
          <a:p>
            <a:pPr eaLnBrk="1" hangingPunct="1"/>
            <a:endParaRPr lang="en-US" altLang="en-US" dirty="0"/>
          </a:p>
        </p:txBody>
      </p:sp>
      <p:sp>
        <p:nvSpPr>
          <p:cNvPr id="3" name="Slide Number Placeholder 2"/>
          <p:cNvSpPr>
            <a:spLocks noGrp="1"/>
          </p:cNvSpPr>
          <p:nvPr>
            <p:ph type="sldNum" sz="quarter" idx="12"/>
          </p:nvPr>
        </p:nvSpPr>
        <p:spPr/>
        <p:txBody>
          <a:bodyPr/>
          <a:lstStyle/>
          <a:p>
            <a:fld id="{0B78AC78-3AC6-45C8-BB81-F17C756199F4}" type="slidenum">
              <a:rPr lang="en-US" smtClean="0"/>
              <a:t>44</a:t>
            </a:fld>
            <a:endParaRPr lang="en-US"/>
          </a:p>
        </p:txBody>
      </p:sp>
    </p:spTree>
    <p:extLst>
      <p:ext uri="{BB962C8B-B14F-4D97-AF65-F5344CB8AC3E}">
        <p14:creationId xmlns:p14="http://schemas.microsoft.com/office/powerpoint/2010/main" val="20338264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27651" name="Rectangle 3"/>
          <p:cNvSpPr>
            <a:spLocks noGrp="1" noChangeArrowheads="1"/>
          </p:cNvSpPr>
          <p:nvPr>
            <p:ph idx="1"/>
          </p:nvPr>
        </p:nvSpPr>
        <p:spPr/>
        <p:txBody>
          <a:bodyPr/>
          <a:lstStyle/>
          <a:p>
            <a:pPr eaLnBrk="1" hangingPunct="1"/>
            <a:r>
              <a:rPr lang="en-US" altLang="en-US" dirty="0"/>
              <a:t>Wikipedia: Design by Contract</a:t>
            </a:r>
          </a:p>
          <a:p>
            <a:pPr marL="471487" lvl="1" indent="0" eaLnBrk="1" hangingPunct="1">
              <a:buNone/>
            </a:pPr>
            <a:r>
              <a:rPr lang="en-US" sz="2800" dirty="0">
                <a:latin typeface="Arial" charset="0"/>
                <a:hlinkClick r:id="rId3"/>
              </a:rPr>
              <a:t>http://en.wikipedia.org/wiki/Design_by_contract</a:t>
            </a:r>
            <a:endParaRPr lang="en-US" sz="2800" dirty="0">
              <a:latin typeface="Arial" charset="0"/>
            </a:endParaRPr>
          </a:p>
          <a:p>
            <a:pPr marL="0" indent="0" eaLnBrk="1" hangingPunct="1">
              <a:buNone/>
            </a:pPr>
            <a:endParaRPr lang="en-US" altLang="en-US" dirty="0"/>
          </a:p>
        </p:txBody>
      </p:sp>
      <p:sp>
        <p:nvSpPr>
          <p:cNvPr id="3" name="Slide Number Placeholder 2"/>
          <p:cNvSpPr>
            <a:spLocks noGrp="1"/>
          </p:cNvSpPr>
          <p:nvPr>
            <p:ph type="sldNum" sz="quarter" idx="12"/>
          </p:nvPr>
        </p:nvSpPr>
        <p:spPr/>
        <p:txBody>
          <a:bodyPr/>
          <a:lstStyle/>
          <a:p>
            <a:fld id="{0B78AC78-3AC6-45C8-BB81-F17C756199F4}" type="slidenum">
              <a:rPr lang="en-US" smtClean="0"/>
              <a:t>45</a:t>
            </a:fld>
            <a:endParaRPr lang="en-US"/>
          </a:p>
        </p:txBody>
      </p:sp>
    </p:spTree>
    <p:extLst>
      <p:ext uri="{BB962C8B-B14F-4D97-AF65-F5344CB8AC3E}">
        <p14:creationId xmlns:p14="http://schemas.microsoft.com/office/powerpoint/2010/main" val="2809781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Contracts in S.E.</a:t>
            </a:r>
          </a:p>
        </p:txBody>
      </p:sp>
      <p:sp>
        <p:nvSpPr>
          <p:cNvPr id="3" name="Content Placeholder 2"/>
          <p:cNvSpPr>
            <a:spLocks noGrp="1"/>
          </p:cNvSpPr>
          <p:nvPr>
            <p:ph idx="1"/>
          </p:nvPr>
        </p:nvSpPr>
        <p:spPr/>
        <p:txBody>
          <a:bodyPr/>
          <a:lstStyle/>
          <a:p>
            <a:r>
              <a:rPr lang="en-US" dirty="0" smtClean="0"/>
              <a:t>Special comments in the code</a:t>
            </a:r>
          </a:p>
          <a:p>
            <a:pPr lvl="1"/>
            <a:r>
              <a:rPr lang="en-US" dirty="0" smtClean="0"/>
              <a:t>Communication tool</a:t>
            </a:r>
          </a:p>
          <a:p>
            <a:r>
              <a:rPr lang="en-US" dirty="0" smtClean="0"/>
              <a:t>Define the responsibilities of each role</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5</a:t>
            </a:fld>
            <a:endParaRPr lang="en-US"/>
          </a:p>
        </p:txBody>
      </p:sp>
    </p:spTree>
    <p:extLst>
      <p:ext uri="{BB962C8B-B14F-4D97-AF65-F5344CB8AC3E}">
        <p14:creationId xmlns:p14="http://schemas.microsoft.com/office/powerpoint/2010/main" val="2901527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Precondition Contract</a:t>
            </a:r>
          </a:p>
        </p:txBody>
      </p:sp>
      <p:sp>
        <p:nvSpPr>
          <p:cNvPr id="27651" name="Rectangle 3"/>
          <p:cNvSpPr>
            <a:spLocks noGrp="1" noChangeArrowheads="1"/>
          </p:cNvSpPr>
          <p:nvPr>
            <p:ph idx="1"/>
          </p:nvPr>
        </p:nvSpPr>
        <p:spPr/>
        <p:txBody>
          <a:bodyPr/>
          <a:lstStyle/>
          <a:p>
            <a:pPr eaLnBrk="1" hangingPunct="1"/>
            <a:r>
              <a:rPr lang="en-US" altLang="en-US" dirty="0" smtClean="0"/>
              <a:t>Defines the Client’s responsibility</a:t>
            </a:r>
            <a:endParaRPr lang="en-US" altLang="en-US" dirty="0"/>
          </a:p>
          <a:p>
            <a:pPr lvl="1"/>
            <a:r>
              <a:rPr lang="en-US" altLang="en-US" dirty="0" smtClean="0"/>
              <a:t>Can be related to the parameters</a:t>
            </a:r>
            <a:endParaRPr lang="en-US" altLang="en-US" sz="1800" dirty="0"/>
          </a:p>
          <a:p>
            <a:pPr lvl="1"/>
            <a:r>
              <a:rPr lang="en-US" altLang="en-US" dirty="0" smtClean="0"/>
              <a:t>Steps that need to have already happened</a:t>
            </a:r>
          </a:p>
          <a:p>
            <a:pPr lvl="1"/>
            <a:r>
              <a:rPr lang="en-US" altLang="en-US" dirty="0" smtClean="0"/>
              <a:t>Current state of the object</a:t>
            </a:r>
          </a:p>
          <a:p>
            <a:r>
              <a:rPr lang="en-US" altLang="en-US" dirty="0" smtClean="0"/>
              <a:t>What would cause this code to fail?</a:t>
            </a:r>
            <a:endParaRPr lang="en-US" altLang="en-US" dirty="0"/>
          </a:p>
        </p:txBody>
      </p:sp>
      <p:sp>
        <p:nvSpPr>
          <p:cNvPr id="3" name="Slide Number Placeholder 2"/>
          <p:cNvSpPr>
            <a:spLocks noGrp="1"/>
          </p:cNvSpPr>
          <p:nvPr>
            <p:ph type="sldNum" sz="quarter" idx="12"/>
          </p:nvPr>
        </p:nvSpPr>
        <p:spPr/>
        <p:txBody>
          <a:bodyPr/>
          <a:lstStyle/>
          <a:p>
            <a:fld id="{0B78AC78-3AC6-45C8-BB81-F17C756199F4}" type="slidenum">
              <a:rPr lang="en-US" smtClean="0"/>
              <a:t>6</a:t>
            </a:fld>
            <a:endParaRPr lang="en-US"/>
          </a:p>
        </p:txBody>
      </p:sp>
    </p:spTree>
    <p:extLst>
      <p:ext uri="{BB962C8B-B14F-4D97-AF65-F5344CB8AC3E}">
        <p14:creationId xmlns:p14="http://schemas.microsoft.com/office/powerpoint/2010/main" val="2486963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Preconditions?</a:t>
            </a:r>
          </a:p>
        </p:txBody>
      </p:sp>
      <p:sp>
        <p:nvSpPr>
          <p:cNvPr id="27651" name="Rectangle 3"/>
          <p:cNvSpPr>
            <a:spLocks noGrp="1" noChangeArrowheads="1"/>
          </p:cNvSpPr>
          <p:nvPr>
            <p:ph idx="1"/>
          </p:nvPr>
        </p:nvSpPr>
        <p:spPr/>
        <p:txBody>
          <a:bodyPr/>
          <a:lstStyle/>
          <a:p>
            <a:pPr eaLnBrk="1" hangingPunct="1"/>
            <a:r>
              <a:rPr lang="en-US" altLang="en-US" dirty="0"/>
              <a:t>Efficiency!</a:t>
            </a:r>
          </a:p>
          <a:p>
            <a:pPr eaLnBrk="1" hangingPunct="1"/>
            <a:r>
              <a:rPr lang="en-US" altLang="en-US" dirty="0"/>
              <a:t>In the absence of preconditions, implementations will have to do error checking.</a:t>
            </a:r>
          </a:p>
          <a:p>
            <a:pPr eaLnBrk="1" hangingPunct="1"/>
            <a:r>
              <a:rPr lang="en-US" altLang="en-US" dirty="0"/>
              <a:t>Those checks will happen every time an operation is called, whether or not checks are needed!</a:t>
            </a:r>
          </a:p>
          <a:p>
            <a:pPr eaLnBrk="1" hangingPunct="1"/>
            <a:endParaRPr lang="en-US" altLang="en-US" dirty="0"/>
          </a:p>
        </p:txBody>
      </p:sp>
      <p:sp>
        <p:nvSpPr>
          <p:cNvPr id="3" name="Slide Number Placeholder 2"/>
          <p:cNvSpPr>
            <a:spLocks noGrp="1"/>
          </p:cNvSpPr>
          <p:nvPr>
            <p:ph type="sldNum" sz="quarter" idx="12"/>
          </p:nvPr>
        </p:nvSpPr>
        <p:spPr/>
        <p:txBody>
          <a:bodyPr/>
          <a:lstStyle/>
          <a:p>
            <a:fld id="{0B78AC78-3AC6-45C8-BB81-F17C756199F4}" type="slidenum">
              <a:rPr lang="en-US" smtClean="0"/>
              <a:t>7</a:t>
            </a:fld>
            <a:endParaRPr lang="en-US"/>
          </a:p>
        </p:txBody>
      </p:sp>
    </p:spTree>
    <p:extLst>
      <p:ext uri="{BB962C8B-B14F-4D97-AF65-F5344CB8AC3E}">
        <p14:creationId xmlns:p14="http://schemas.microsoft.com/office/powerpoint/2010/main" val="2688046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Example</a:t>
            </a:r>
          </a:p>
        </p:txBody>
      </p:sp>
      <p:sp>
        <p:nvSpPr>
          <p:cNvPr id="27651" name="Rectangle 3"/>
          <p:cNvSpPr>
            <a:spLocks noGrp="1" noChangeArrowheads="1"/>
          </p:cNvSpPr>
          <p:nvPr>
            <p:ph idx="1"/>
          </p:nvPr>
        </p:nvSpPr>
        <p:spPr/>
        <p:txBody>
          <a:bodyPr/>
          <a:lstStyle/>
          <a:p>
            <a:pPr eaLnBrk="1" hangingPunct="1"/>
            <a:r>
              <a:rPr lang="en-US" altLang="en-US" dirty="0"/>
              <a:t>Example function</a:t>
            </a:r>
          </a:p>
          <a:p>
            <a:pPr eaLnBrk="1" hangingPunct="1">
              <a:spcBef>
                <a:spcPct val="0"/>
              </a:spcBef>
              <a:buFontTx/>
              <a:buNone/>
            </a:pPr>
            <a:r>
              <a:rPr lang="en-US" altLang="en-US" dirty="0"/>
              <a:t>	</a:t>
            </a:r>
            <a:r>
              <a:rPr lang="en-US" sz="2400" b="1" dirty="0">
                <a:solidFill>
                  <a:schemeClr val="hlink"/>
                </a:solidFill>
                <a:latin typeface="Courier New" charset="0"/>
              </a:rPr>
              <a:t>private</a:t>
            </a:r>
            <a:r>
              <a:rPr lang="en-US" sz="2400" dirty="0">
                <a:solidFill>
                  <a:schemeClr val="hlink"/>
                </a:solidFill>
                <a:latin typeface="Courier New" charset="0"/>
              </a:rPr>
              <a:t> </a:t>
            </a:r>
            <a:r>
              <a:rPr lang="en-US" sz="2400" b="1" dirty="0">
                <a:solidFill>
                  <a:schemeClr val="hlink"/>
                </a:solidFill>
                <a:latin typeface="Courier New" charset="0"/>
              </a:rPr>
              <a:t>static</a:t>
            </a:r>
            <a:r>
              <a:rPr lang="en-US" sz="2400" dirty="0">
                <a:solidFill>
                  <a:schemeClr val="hlink"/>
                </a:solidFill>
                <a:latin typeface="Courier New" charset="0"/>
              </a:rPr>
              <a:t> </a:t>
            </a:r>
            <a:r>
              <a:rPr lang="en-US" sz="2400" b="1" dirty="0" err="1">
                <a:solidFill>
                  <a:schemeClr val="hlink"/>
                </a:solidFill>
                <a:latin typeface="Courier New" charset="0"/>
              </a:rPr>
              <a:t>int</a:t>
            </a:r>
            <a:r>
              <a:rPr lang="en-US" sz="2400" b="1" dirty="0">
                <a:solidFill>
                  <a:schemeClr val="hlink"/>
                </a:solidFill>
                <a:latin typeface="Courier New" charset="0"/>
              </a:rPr>
              <a:t> </a:t>
            </a:r>
            <a:r>
              <a:rPr lang="en-US" sz="2400" dirty="0" err="1">
                <a:solidFill>
                  <a:schemeClr val="hlink"/>
                </a:solidFill>
                <a:latin typeface="Courier New" charset="0"/>
              </a:rPr>
              <a:t>func</a:t>
            </a:r>
            <a:r>
              <a:rPr lang="en-US" sz="2400" dirty="0">
                <a:solidFill>
                  <a:schemeClr val="hlink"/>
                </a:solidFill>
                <a:latin typeface="Courier New" charset="0"/>
              </a:rPr>
              <a:t> (</a:t>
            </a:r>
            <a:r>
              <a:rPr lang="en-US" sz="2400" dirty="0" err="1">
                <a:solidFill>
                  <a:schemeClr val="hlink"/>
                </a:solidFill>
                <a:latin typeface="Courier New" charset="0"/>
              </a:rPr>
              <a:t>int</a:t>
            </a:r>
            <a:r>
              <a:rPr lang="en-US" sz="2400" dirty="0">
                <a:solidFill>
                  <a:schemeClr val="hlink"/>
                </a:solidFill>
                <a:latin typeface="Courier New" charset="0"/>
              </a:rPr>
              <a:t> x) {…}</a:t>
            </a:r>
            <a:endParaRPr lang="en-US" altLang="en-US" dirty="0"/>
          </a:p>
          <a:p>
            <a:pPr eaLnBrk="1" hangingPunct="1"/>
            <a:r>
              <a:rPr lang="en-US" altLang="en-US" dirty="0"/>
              <a:t>Suppose for </a:t>
            </a:r>
            <a:r>
              <a:rPr lang="en-US" sz="2400" dirty="0" err="1">
                <a:solidFill>
                  <a:schemeClr val="hlink"/>
                </a:solidFill>
                <a:latin typeface="Courier New" charset="0"/>
              </a:rPr>
              <a:t>func</a:t>
            </a:r>
            <a:r>
              <a:rPr lang="en-US" sz="3200" dirty="0">
                <a:solidFill>
                  <a:schemeClr val="hlink"/>
                </a:solidFill>
                <a:latin typeface="Courier New" charset="0"/>
              </a:rPr>
              <a:t> </a:t>
            </a:r>
            <a:r>
              <a:rPr lang="en-US" altLang="en-US" dirty="0"/>
              <a:t>to work properly </a:t>
            </a:r>
            <a:r>
              <a:rPr lang="en-US" sz="3200" dirty="0">
                <a:solidFill>
                  <a:schemeClr val="hlink"/>
                </a:solidFill>
                <a:latin typeface="Courier New" charset="0"/>
              </a:rPr>
              <a:t>x</a:t>
            </a:r>
            <a:r>
              <a:rPr lang="en-US" sz="2800" dirty="0">
                <a:solidFill>
                  <a:schemeClr val="hlink"/>
                </a:solidFill>
                <a:latin typeface="Courier New" charset="0"/>
              </a:rPr>
              <a:t> </a:t>
            </a:r>
            <a:r>
              <a:rPr lang="en-US" altLang="en-US" dirty="0"/>
              <a:t>must be between 1 and 4.</a:t>
            </a:r>
          </a:p>
          <a:p>
            <a:pPr eaLnBrk="1" hangingPunct="1"/>
            <a:r>
              <a:rPr lang="en-US" altLang="en-US" dirty="0"/>
              <a:t>If the code for </a:t>
            </a:r>
            <a:r>
              <a:rPr lang="en-US" sz="2800" dirty="0" err="1">
                <a:solidFill>
                  <a:schemeClr val="hlink"/>
                </a:solidFill>
                <a:latin typeface="Courier New" charset="0"/>
              </a:rPr>
              <a:t>func</a:t>
            </a:r>
            <a:r>
              <a:rPr lang="en-US" altLang="en-US" dirty="0"/>
              <a:t> did the checking, it would perform a check even on the following call!</a:t>
            </a:r>
          </a:p>
          <a:p>
            <a:pPr lvl="0" eaLnBrk="1" hangingPunct="1">
              <a:spcBef>
                <a:spcPct val="0"/>
              </a:spcBef>
              <a:buClr>
                <a:srgbClr val="FF6600"/>
              </a:buClr>
              <a:buNone/>
            </a:pPr>
            <a:r>
              <a:rPr lang="en-US" sz="2400" dirty="0">
                <a:solidFill>
                  <a:srgbClr val="9933FF"/>
                </a:solidFill>
                <a:latin typeface="Courier New" charset="0"/>
              </a:rPr>
              <a:t>		</a:t>
            </a:r>
            <a:r>
              <a:rPr lang="en-US" sz="2400" dirty="0" err="1">
                <a:solidFill>
                  <a:srgbClr val="9933FF"/>
                </a:solidFill>
                <a:latin typeface="Courier New" charset="0"/>
              </a:rPr>
              <a:t>int</a:t>
            </a:r>
            <a:r>
              <a:rPr lang="en-US" sz="2400" dirty="0">
                <a:solidFill>
                  <a:srgbClr val="9933FF"/>
                </a:solidFill>
                <a:latin typeface="Courier New" charset="0"/>
              </a:rPr>
              <a:t> </a:t>
            </a:r>
            <a:r>
              <a:rPr lang="en-US" sz="2400" dirty="0" err="1">
                <a:solidFill>
                  <a:srgbClr val="9933FF"/>
                </a:solidFill>
                <a:latin typeface="Courier New" charset="0"/>
              </a:rPr>
              <a:t>ans</a:t>
            </a:r>
            <a:r>
              <a:rPr lang="en-US" sz="2400" dirty="0">
                <a:solidFill>
                  <a:srgbClr val="9933FF"/>
                </a:solidFill>
                <a:latin typeface="Courier New" charset="0"/>
              </a:rPr>
              <a:t> = </a:t>
            </a:r>
            <a:r>
              <a:rPr lang="en-US" sz="2400" dirty="0" err="1">
                <a:solidFill>
                  <a:srgbClr val="9933FF"/>
                </a:solidFill>
                <a:latin typeface="Courier New" charset="0"/>
              </a:rPr>
              <a:t>func</a:t>
            </a:r>
            <a:r>
              <a:rPr lang="en-US" sz="2400" dirty="0">
                <a:solidFill>
                  <a:srgbClr val="9933FF"/>
                </a:solidFill>
                <a:latin typeface="Courier New" charset="0"/>
              </a:rPr>
              <a:t>(3);</a:t>
            </a:r>
            <a:endParaRPr lang="en-US" altLang="en-US" dirty="0">
              <a:solidFill>
                <a:srgbClr val="000000"/>
              </a:solidFill>
            </a:endParaRPr>
          </a:p>
          <a:p>
            <a:pPr eaLnBrk="1" hangingPunct="1"/>
            <a:r>
              <a:rPr lang="en-US" altLang="en-US" dirty="0"/>
              <a:t>For the above call, neither the caller nor the code needs to do any checking!</a:t>
            </a:r>
          </a:p>
          <a:p>
            <a:pPr lvl="0" eaLnBrk="1" hangingPunct="1">
              <a:spcBef>
                <a:spcPct val="0"/>
              </a:spcBef>
              <a:buClr>
                <a:srgbClr val="FF6600"/>
              </a:buClr>
              <a:buNone/>
            </a:pPr>
            <a:r>
              <a:rPr lang="en-US" sz="2400" dirty="0">
                <a:solidFill>
                  <a:srgbClr val="9933FF"/>
                </a:solidFill>
                <a:latin typeface="Courier New" charset="0"/>
              </a:rPr>
              <a:t>		</a:t>
            </a:r>
            <a:endParaRPr lang="en-US" altLang="en-US" dirty="0">
              <a:solidFill>
                <a:srgbClr val="000000"/>
              </a:solidFill>
            </a:endParaRPr>
          </a:p>
        </p:txBody>
      </p:sp>
      <p:sp>
        <p:nvSpPr>
          <p:cNvPr id="3" name="Slide Number Placeholder 2"/>
          <p:cNvSpPr>
            <a:spLocks noGrp="1"/>
          </p:cNvSpPr>
          <p:nvPr>
            <p:ph type="sldNum" sz="quarter" idx="12"/>
          </p:nvPr>
        </p:nvSpPr>
        <p:spPr/>
        <p:txBody>
          <a:bodyPr/>
          <a:lstStyle/>
          <a:p>
            <a:fld id="{0B78AC78-3AC6-45C8-BB81-F17C756199F4}" type="slidenum">
              <a:rPr lang="en-US" smtClean="0"/>
              <a:t>8</a:t>
            </a:fld>
            <a:endParaRPr lang="en-US"/>
          </a:p>
        </p:txBody>
      </p:sp>
    </p:spTree>
    <p:extLst>
      <p:ext uri="{BB962C8B-B14F-4D97-AF65-F5344CB8AC3E}">
        <p14:creationId xmlns:p14="http://schemas.microsoft.com/office/powerpoint/2010/main" val="748793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Example</a:t>
            </a:r>
          </a:p>
        </p:txBody>
      </p:sp>
      <p:sp>
        <p:nvSpPr>
          <p:cNvPr id="27651" name="Rectangle 3"/>
          <p:cNvSpPr>
            <a:spLocks noGrp="1" noChangeArrowheads="1"/>
          </p:cNvSpPr>
          <p:nvPr>
            <p:ph idx="1"/>
          </p:nvPr>
        </p:nvSpPr>
        <p:spPr/>
        <p:txBody>
          <a:bodyPr/>
          <a:lstStyle/>
          <a:p>
            <a:pPr eaLnBrk="1" hangingPunct="1"/>
            <a:r>
              <a:rPr lang="en-US" altLang="en-US" dirty="0"/>
              <a:t>Example function</a:t>
            </a:r>
          </a:p>
          <a:p>
            <a:pPr eaLnBrk="1" hangingPunct="1">
              <a:spcBef>
                <a:spcPct val="0"/>
              </a:spcBef>
              <a:buFontTx/>
              <a:buNone/>
            </a:pPr>
            <a:r>
              <a:rPr lang="en-US" altLang="en-US" dirty="0"/>
              <a:t>	</a:t>
            </a:r>
            <a:r>
              <a:rPr lang="en-US" sz="2400" b="1" dirty="0">
                <a:solidFill>
                  <a:schemeClr val="hlink"/>
                </a:solidFill>
                <a:latin typeface="Courier New" charset="0"/>
              </a:rPr>
              <a:t>private</a:t>
            </a:r>
            <a:r>
              <a:rPr lang="en-US" sz="2400" dirty="0">
                <a:solidFill>
                  <a:schemeClr val="hlink"/>
                </a:solidFill>
                <a:latin typeface="Courier New" charset="0"/>
              </a:rPr>
              <a:t> </a:t>
            </a:r>
            <a:r>
              <a:rPr lang="en-US" sz="2400" b="1" dirty="0">
                <a:solidFill>
                  <a:schemeClr val="hlink"/>
                </a:solidFill>
                <a:latin typeface="Courier New" charset="0"/>
              </a:rPr>
              <a:t>static</a:t>
            </a:r>
            <a:r>
              <a:rPr lang="en-US" sz="2400" dirty="0">
                <a:solidFill>
                  <a:schemeClr val="hlink"/>
                </a:solidFill>
                <a:latin typeface="Courier New" charset="0"/>
              </a:rPr>
              <a:t> </a:t>
            </a:r>
            <a:r>
              <a:rPr lang="en-US" sz="2400" b="1" dirty="0" err="1">
                <a:solidFill>
                  <a:schemeClr val="hlink"/>
                </a:solidFill>
                <a:latin typeface="Courier New" charset="0"/>
              </a:rPr>
              <a:t>int</a:t>
            </a:r>
            <a:r>
              <a:rPr lang="en-US" sz="2400" b="1" dirty="0">
                <a:solidFill>
                  <a:schemeClr val="hlink"/>
                </a:solidFill>
                <a:latin typeface="Courier New" charset="0"/>
              </a:rPr>
              <a:t> </a:t>
            </a:r>
            <a:r>
              <a:rPr lang="en-US" sz="2400" dirty="0" err="1">
                <a:solidFill>
                  <a:schemeClr val="hlink"/>
                </a:solidFill>
                <a:latin typeface="Courier New" charset="0"/>
              </a:rPr>
              <a:t>func</a:t>
            </a:r>
            <a:r>
              <a:rPr lang="en-US" sz="2400" dirty="0">
                <a:solidFill>
                  <a:schemeClr val="hlink"/>
                </a:solidFill>
                <a:latin typeface="Courier New" charset="0"/>
              </a:rPr>
              <a:t> (</a:t>
            </a:r>
            <a:r>
              <a:rPr lang="en-US" sz="2400" dirty="0" err="1">
                <a:solidFill>
                  <a:schemeClr val="hlink"/>
                </a:solidFill>
                <a:latin typeface="Courier New" charset="0"/>
              </a:rPr>
              <a:t>int</a:t>
            </a:r>
            <a:r>
              <a:rPr lang="en-US" sz="2400" dirty="0">
                <a:solidFill>
                  <a:schemeClr val="hlink"/>
                </a:solidFill>
                <a:latin typeface="Courier New" charset="0"/>
              </a:rPr>
              <a:t> x) {…}</a:t>
            </a:r>
            <a:endParaRPr lang="en-US" altLang="en-US" dirty="0"/>
          </a:p>
          <a:p>
            <a:pPr eaLnBrk="1" hangingPunct="1"/>
            <a:r>
              <a:rPr lang="en-US" altLang="en-US" dirty="0"/>
              <a:t>Suitable precondition for </a:t>
            </a:r>
            <a:r>
              <a:rPr lang="en-US" sz="2400" dirty="0" err="1">
                <a:solidFill>
                  <a:schemeClr val="hlink"/>
                </a:solidFill>
                <a:latin typeface="Courier New" charset="0"/>
              </a:rPr>
              <a:t>func</a:t>
            </a:r>
            <a:r>
              <a:rPr lang="en-US" sz="3200" dirty="0">
                <a:solidFill>
                  <a:schemeClr val="hlink"/>
                </a:solidFill>
                <a:latin typeface="Courier New" charset="0"/>
              </a:rPr>
              <a:t> </a:t>
            </a:r>
            <a:endParaRPr lang="en-US" altLang="en-US" dirty="0"/>
          </a:p>
          <a:p>
            <a:pPr lvl="1" eaLnBrk="1" hangingPunct="1"/>
            <a:r>
              <a:rPr lang="en-US" altLang="en-US" dirty="0"/>
              <a:t>1 &lt;= x &lt;= 4</a:t>
            </a:r>
          </a:p>
          <a:p>
            <a:pPr lvl="0" eaLnBrk="1" hangingPunct="1">
              <a:spcBef>
                <a:spcPct val="0"/>
              </a:spcBef>
              <a:buClr>
                <a:srgbClr val="FF6600"/>
              </a:buClr>
              <a:buNone/>
            </a:pPr>
            <a:r>
              <a:rPr lang="en-US" sz="2400" dirty="0">
                <a:solidFill>
                  <a:srgbClr val="9933FF"/>
                </a:solidFill>
                <a:latin typeface="Courier New" charset="0"/>
              </a:rPr>
              <a:t>		</a:t>
            </a:r>
            <a:endParaRPr lang="en-US" altLang="en-US" dirty="0">
              <a:solidFill>
                <a:srgbClr val="000000"/>
              </a:solidFill>
            </a:endParaRPr>
          </a:p>
        </p:txBody>
      </p:sp>
      <p:sp>
        <p:nvSpPr>
          <p:cNvPr id="3" name="Slide Number Placeholder 2"/>
          <p:cNvSpPr>
            <a:spLocks noGrp="1"/>
          </p:cNvSpPr>
          <p:nvPr>
            <p:ph type="sldNum" sz="quarter" idx="12"/>
          </p:nvPr>
        </p:nvSpPr>
        <p:spPr/>
        <p:txBody>
          <a:bodyPr/>
          <a:lstStyle/>
          <a:p>
            <a:fld id="{0B78AC78-3AC6-45C8-BB81-F17C756199F4}" type="slidenum">
              <a:rPr lang="en-US" smtClean="0"/>
              <a:t>9</a:t>
            </a:fld>
            <a:endParaRPr lang="en-US"/>
          </a:p>
        </p:txBody>
      </p:sp>
    </p:spTree>
    <p:extLst>
      <p:ext uri="{BB962C8B-B14F-4D97-AF65-F5344CB8AC3E}">
        <p14:creationId xmlns:p14="http://schemas.microsoft.com/office/powerpoint/2010/main" val="2962163932"/>
      </p:ext>
    </p:extLst>
  </p:cSld>
  <p:clrMapOvr>
    <a:masterClrMapping/>
  </p:clrMapOvr>
  <p:timing>
    <p:tnLst>
      <p:par>
        <p:cTn id="1" dur="indefinite" restart="never" nodeType="tmRoot"/>
      </p:par>
    </p:tnLst>
  </p:timing>
</p:sld>
</file>

<file path=ppt/theme/_rels/theme18.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Profile">
  <a:themeElements>
    <a:clrScheme name="1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fontScheme name="1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4_Profile">
  <a:themeElements>
    <a:clrScheme name="14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4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4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4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4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4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4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4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4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4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4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4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4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4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5_Profile">
  <a:themeElements>
    <a:clrScheme name="15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5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5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5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5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5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5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5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5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5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5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5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5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5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6_Profile">
  <a:themeElements>
    <a:clrScheme name="16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6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6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6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6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6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6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6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6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6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6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6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6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6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7_Profile">
  <a:themeElements>
    <a:clrScheme name="17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7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7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7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7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7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7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7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7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7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7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7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7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7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8_Profile">
  <a:themeElements>
    <a:clrScheme name="18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8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8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8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8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8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8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8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8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8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8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8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8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8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9_Profile">
  <a:themeElements>
    <a:clrScheme name="19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9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9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9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9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9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9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9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9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9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9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9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9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9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20_Profile">
  <a:themeElements>
    <a:clrScheme name="20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0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0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0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0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0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0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0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0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0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0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20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20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20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21_Profile">
  <a:themeElements>
    <a:clrScheme name="2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1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21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21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21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adjacency_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adjacency_theme" id="{5746589B-618D-4BCF-AC4A-12ACA4BA7D22}" vid="{46BD0D05-878D-4E65-AEF2-70E0DFA1FD51}"/>
    </a:ext>
  </a:ext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Profile">
  <a:themeElements>
    <a:clrScheme name="2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fontScheme name="2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2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2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2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Profile">
  <a:themeElements>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3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3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3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3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8_Profile">
  <a:themeElements>
    <a:clrScheme name="8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8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8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8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8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8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8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8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8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8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8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8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8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8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9_Profile">
  <a:themeElements>
    <a:clrScheme name="9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9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9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9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9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9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9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9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9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9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9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9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9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9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0_Profile">
  <a:themeElements>
    <a:clrScheme name="10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0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0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0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0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0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0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0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0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0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0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0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0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0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1_Profile">
  <a:themeElements>
    <a:clrScheme name="1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1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1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1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1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2_Profile">
  <a:themeElements>
    <a:clrScheme name="1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2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2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2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2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3_Profile">
  <a:themeElements>
    <a:clrScheme name="1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3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3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3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3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36984</TotalTime>
  <Words>2018</Words>
  <Application>Microsoft Office PowerPoint</Application>
  <PresentationFormat>On-screen Show (4:3)</PresentationFormat>
  <Paragraphs>473</Paragraphs>
  <Slides>45</Slides>
  <Notes>13</Notes>
  <HiddenSlides>0</HiddenSlides>
  <MMClips>0</MMClips>
  <ScaleCrop>false</ScaleCrop>
  <HeadingPairs>
    <vt:vector size="6" baseType="variant">
      <vt:variant>
        <vt:lpstr>Fonts Used</vt:lpstr>
      </vt:variant>
      <vt:variant>
        <vt:i4>10</vt:i4>
      </vt:variant>
      <vt:variant>
        <vt:lpstr>Theme</vt:lpstr>
      </vt:variant>
      <vt:variant>
        <vt:i4>18</vt:i4>
      </vt:variant>
      <vt:variant>
        <vt:lpstr>Slide Titles</vt:lpstr>
      </vt:variant>
      <vt:variant>
        <vt:i4>45</vt:i4>
      </vt:variant>
    </vt:vector>
  </HeadingPairs>
  <TitlesOfParts>
    <vt:vector size="73" baseType="lpstr">
      <vt:lpstr>ＭＳ Ｐゴシック</vt:lpstr>
      <vt:lpstr>宋体</vt:lpstr>
      <vt:lpstr>Arial</vt:lpstr>
      <vt:lpstr>Calibri</vt:lpstr>
      <vt:lpstr>Cambria</vt:lpstr>
      <vt:lpstr>Courier New</vt:lpstr>
      <vt:lpstr>Dijkstra</vt:lpstr>
      <vt:lpstr>Georgia</vt:lpstr>
      <vt:lpstr>Verdana</vt:lpstr>
      <vt:lpstr>Wingdings</vt:lpstr>
      <vt:lpstr>1_Profile</vt:lpstr>
      <vt:lpstr>2_Profile</vt:lpstr>
      <vt:lpstr>3_Profile</vt:lpstr>
      <vt:lpstr>8_Profile</vt:lpstr>
      <vt:lpstr>9_Profile</vt:lpstr>
      <vt:lpstr>10_Profile</vt:lpstr>
      <vt:lpstr>11_Profile</vt:lpstr>
      <vt:lpstr>12_Profile</vt:lpstr>
      <vt:lpstr>13_Profile</vt:lpstr>
      <vt:lpstr>14_Profile</vt:lpstr>
      <vt:lpstr>15_Profile</vt:lpstr>
      <vt:lpstr>16_Profile</vt:lpstr>
      <vt:lpstr>17_Profile</vt:lpstr>
      <vt:lpstr>18_Profile</vt:lpstr>
      <vt:lpstr>19_Profile</vt:lpstr>
      <vt:lpstr>20_Profile</vt:lpstr>
      <vt:lpstr>21_Profile</vt:lpstr>
      <vt:lpstr>adjacency_theme</vt:lpstr>
      <vt:lpstr>Design by Contract</vt:lpstr>
      <vt:lpstr>Design by Contract (DBC)</vt:lpstr>
      <vt:lpstr>Contracts</vt:lpstr>
      <vt:lpstr>Idea of a Contract</vt:lpstr>
      <vt:lpstr>Contracts in S.E.</vt:lpstr>
      <vt:lpstr>Precondition Contract</vt:lpstr>
      <vt:lpstr>Why Use Preconditions?</vt:lpstr>
      <vt:lpstr>Simple Example</vt:lpstr>
      <vt:lpstr>Simple Example</vt:lpstr>
      <vt:lpstr>Another Example</vt:lpstr>
      <vt:lpstr>Yet Another Example</vt:lpstr>
      <vt:lpstr>Yet Another Example</vt:lpstr>
      <vt:lpstr>Another reason for the precondition</vt:lpstr>
      <vt:lpstr>Another reason for the precondition</vt:lpstr>
      <vt:lpstr>Postcondition contract</vt:lpstr>
      <vt:lpstr>Why Use Postconditions?</vt:lpstr>
      <vt:lpstr>Separating Concerns</vt:lpstr>
      <vt:lpstr>Last little bit</vt:lpstr>
      <vt:lpstr>Role of Contracts</vt:lpstr>
      <vt:lpstr>Example of a Contract</vt:lpstr>
      <vt:lpstr>Example of a Contract</vt:lpstr>
      <vt:lpstr>Javadoc</vt:lpstr>
      <vt:lpstr>APIs</vt:lpstr>
      <vt:lpstr>APIs</vt:lpstr>
      <vt:lpstr>Example of a Contract</vt:lpstr>
      <vt:lpstr>Example of a Contract</vt:lpstr>
      <vt:lpstr>Example of a Contract</vt:lpstr>
      <vt:lpstr>Example of a Contract</vt:lpstr>
      <vt:lpstr>Abbreviated Javadoc</vt:lpstr>
      <vt:lpstr>Example Contract (Abbreviated)</vt:lpstr>
      <vt:lpstr>Example Contract (Abbreviated)</vt:lpstr>
      <vt:lpstr>Example Contract (Abbreviated)</vt:lpstr>
      <vt:lpstr>Example Contract (Abbreviated)</vt:lpstr>
      <vt:lpstr>Example Contract (Abbreviated)</vt:lpstr>
      <vt:lpstr>Contracts use</vt:lpstr>
      <vt:lpstr>Contracts</vt:lpstr>
      <vt:lpstr>Reasoning: Tracing Tables</vt:lpstr>
      <vt:lpstr>Reasoning: Tracing Tables</vt:lpstr>
      <vt:lpstr>Reasoning: Tracing Tables</vt:lpstr>
      <vt:lpstr>Reasoning: Tracing Tables</vt:lpstr>
      <vt:lpstr>A Partly Informal Contract</vt:lpstr>
      <vt:lpstr>A Formal Contract</vt:lpstr>
      <vt:lpstr>A Formal Contract</vt:lpstr>
      <vt:lpstr>Using Java “assert” statements</vt:lpstr>
      <vt:lpstr>Resources</vt:lpstr>
    </vt:vector>
  </TitlesOfParts>
  <Company>CSE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Interfaces</dc:title>
  <dc:creator>Paul Sivilotti</dc:creator>
  <cp:lastModifiedBy>Kevin Anton Plis</cp:lastModifiedBy>
  <cp:revision>454</cp:revision>
  <dcterms:created xsi:type="dcterms:W3CDTF">2005-03-22T22:30:11Z</dcterms:created>
  <dcterms:modified xsi:type="dcterms:W3CDTF">2019-08-22T19:44:29Z</dcterms:modified>
</cp:coreProperties>
</file>