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70" r:id="rId2"/>
    <p:sldMasterId id="2147483672" r:id="rId3"/>
    <p:sldMasterId id="2147483958" r:id="rId4"/>
    <p:sldMasterId id="2147483959" r:id="rId5"/>
    <p:sldMasterId id="2147483960" r:id="rId6"/>
    <p:sldMasterId id="2147483961" r:id="rId7"/>
    <p:sldMasterId id="2147483962" r:id="rId8"/>
    <p:sldMasterId id="2147483963" r:id="rId9"/>
    <p:sldMasterId id="2147483964" r:id="rId10"/>
    <p:sldMasterId id="2147483965" r:id="rId11"/>
    <p:sldMasterId id="2147483966" r:id="rId12"/>
    <p:sldMasterId id="2147483967" r:id="rId13"/>
    <p:sldMasterId id="2147483968" r:id="rId14"/>
    <p:sldMasterId id="2147483969" r:id="rId15"/>
    <p:sldMasterId id="2147483970" r:id="rId16"/>
    <p:sldMasterId id="2147483971" r:id="rId17"/>
    <p:sldMasterId id="2147484789" r:id="rId18"/>
    <p:sldMasterId id="2147484801" r:id="rId19"/>
    <p:sldMasterId id="2147484813" r:id="rId20"/>
  </p:sldMasterIdLst>
  <p:notesMasterIdLst>
    <p:notesMasterId r:id="rId45"/>
  </p:notesMasterIdLst>
  <p:handoutMasterIdLst>
    <p:handoutMasterId r:id="rId46"/>
  </p:handoutMasterIdLst>
  <p:sldIdLst>
    <p:sldId id="448" r:id="rId21"/>
    <p:sldId id="461" r:id="rId22"/>
    <p:sldId id="621" r:id="rId23"/>
    <p:sldId id="623" r:id="rId24"/>
    <p:sldId id="624" r:id="rId25"/>
    <p:sldId id="622" r:id="rId26"/>
    <p:sldId id="605" r:id="rId27"/>
    <p:sldId id="609" r:id="rId28"/>
    <p:sldId id="606" r:id="rId29"/>
    <p:sldId id="619" r:id="rId30"/>
    <p:sldId id="618" r:id="rId31"/>
    <p:sldId id="607" r:id="rId32"/>
    <p:sldId id="610" r:id="rId33"/>
    <p:sldId id="594" r:id="rId34"/>
    <p:sldId id="625" r:id="rId35"/>
    <p:sldId id="620" r:id="rId36"/>
    <p:sldId id="595" r:id="rId37"/>
    <p:sldId id="599" r:id="rId38"/>
    <p:sldId id="632" r:id="rId39"/>
    <p:sldId id="633" r:id="rId40"/>
    <p:sldId id="626" r:id="rId41"/>
    <p:sldId id="627" r:id="rId42"/>
    <p:sldId id="628" r:id="rId43"/>
    <p:sldId id="629" r:id="rId44"/>
  </p:sldIdLst>
  <p:sldSz cx="9144000" cy="6858000" type="screen4x3"/>
  <p:notesSz cx="7315200" cy="96012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7A7A7"/>
    <a:srgbClr val="9BFFC8"/>
    <a:srgbClr val="FF9797"/>
    <a:srgbClr val="99FF66"/>
    <a:srgbClr val="66FF66"/>
    <a:srgbClr val="FF9933"/>
    <a:srgbClr val="66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02" autoAdjust="0"/>
    <p:restoredTop sz="68791" autoAdjust="0"/>
  </p:normalViewPr>
  <p:slideViewPr>
    <p:cSldViewPr>
      <p:cViewPr varScale="1">
        <p:scale>
          <a:sx n="57" d="100"/>
          <a:sy n="57" d="100"/>
        </p:scale>
        <p:origin x="456" y="48"/>
      </p:cViewPr>
      <p:guideLst>
        <p:guide orient="horz" pos="216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16"/>
    </p:cViewPr>
  </p:sorterViewPr>
  <p:gridSpacing cx="75895" cy="7589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6.xml"/><Relationship Id="rId39" Type="http://schemas.openxmlformats.org/officeDocument/2006/relationships/slide" Target="slides/slide19.xml"/><Relationship Id="rId21" Type="http://schemas.openxmlformats.org/officeDocument/2006/relationships/slide" Target="slides/slide1.xml"/><Relationship Id="rId34" Type="http://schemas.openxmlformats.org/officeDocument/2006/relationships/slide" Target="slides/slide14.xml"/><Relationship Id="rId42" Type="http://schemas.openxmlformats.org/officeDocument/2006/relationships/slide" Target="slides/slide22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9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4.xml"/><Relationship Id="rId32" Type="http://schemas.openxmlformats.org/officeDocument/2006/relationships/slide" Target="slides/slide12.xml"/><Relationship Id="rId37" Type="http://schemas.openxmlformats.org/officeDocument/2006/relationships/slide" Target="slides/slide17.xml"/><Relationship Id="rId40" Type="http://schemas.openxmlformats.org/officeDocument/2006/relationships/slide" Target="slides/slide20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3.xml"/><Relationship Id="rId28" Type="http://schemas.openxmlformats.org/officeDocument/2006/relationships/slide" Target="slides/slide8.xml"/><Relationship Id="rId36" Type="http://schemas.openxmlformats.org/officeDocument/2006/relationships/slide" Target="slides/slide16.xml"/><Relationship Id="rId49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1.xml"/><Relationship Id="rId44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2.xml"/><Relationship Id="rId27" Type="http://schemas.openxmlformats.org/officeDocument/2006/relationships/slide" Target="slides/slide7.xml"/><Relationship Id="rId30" Type="http://schemas.openxmlformats.org/officeDocument/2006/relationships/slide" Target="slides/slide10.xml"/><Relationship Id="rId35" Type="http://schemas.openxmlformats.org/officeDocument/2006/relationships/slide" Target="slides/slide15.xml"/><Relationship Id="rId43" Type="http://schemas.openxmlformats.org/officeDocument/2006/relationships/slide" Target="slides/slide23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5.xml"/><Relationship Id="rId33" Type="http://schemas.openxmlformats.org/officeDocument/2006/relationships/slide" Target="slides/slide13.xml"/><Relationship Id="rId38" Type="http://schemas.openxmlformats.org/officeDocument/2006/relationships/slide" Target="slides/slide18.xml"/><Relationship Id="rId46" Type="http://schemas.openxmlformats.org/officeDocument/2006/relationships/handoutMaster" Target="handoutMasters/handoutMaster1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E8A2B57-62EC-4BAE-9A84-C6712FC37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549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44400E7-0945-463B-854C-2C4C8A80AD69}" type="datetimeFigureOut">
              <a:rPr lang="en-US"/>
              <a:pPr>
                <a:defRPr/>
              </a:pPr>
              <a:t>8/30/2019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C66AB41-2DBD-467C-A47B-3DF4A503E9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891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宋体" panose="02010600030101010101" pitchFamily="2" charset="-122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E62D02B-A39D-4D7F-82FC-832C5CE9C190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21957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do we need </a:t>
            </a:r>
            <a:r>
              <a:rPr lang="en-US" dirty="0" err="1" smtClean="0"/>
              <a:t>hasEraser</a:t>
            </a:r>
            <a:r>
              <a:rPr lang="en-US" dirty="0" smtClean="0"/>
              <a:t> = (length &gt;=</a:t>
            </a:r>
            <a:r>
              <a:rPr lang="en-US" baseline="0" dirty="0" smtClean="0"/>
              <a:t> 10)?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To enforce the invariant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It was briefly violated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0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can’t set the length of a pencil</a:t>
            </a:r>
            <a:r>
              <a:rPr lang="en-US" baseline="0" dirty="0" smtClean="0"/>
              <a:t> in real life, you can only sharpen it – only reduces</a:t>
            </a:r>
          </a:p>
          <a:p>
            <a:r>
              <a:rPr lang="en-US" baseline="0" dirty="0" smtClean="0"/>
              <a:t>Getters/setters are tied to specific private variable names. Two implementations of the same concept should have the same method names, even if the private variables are different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55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Hiding information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Clients don’t need to look</a:t>
            </a:r>
            <a:r>
              <a:rPr lang="en-US" baseline="0" dirty="0" smtClean="0"/>
              <a:t> at implementation</a:t>
            </a:r>
          </a:p>
          <a:p>
            <a:pPr marL="0" indent="0">
              <a:buFontTx/>
              <a:buNone/>
            </a:pPr>
            <a:r>
              <a:rPr lang="en-US" dirty="0" smtClean="0"/>
              <a:t>Class variable names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Stick to concepts that any implementation</a:t>
            </a:r>
            <a:r>
              <a:rPr lang="en-US" baseline="0" dirty="0" smtClean="0"/>
              <a:t> would have, regardless of variable names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Any rectangle class will have a length and a width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09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Postconditions</a:t>
            </a:r>
            <a:r>
              <a:rPr lang="en-US" dirty="0" smtClean="0"/>
              <a:t> help implementer. Design team comes up</a:t>
            </a:r>
            <a:r>
              <a:rPr lang="en-US" baseline="0" dirty="0" smtClean="0"/>
              <a:t> with the contracts, then the developer implements according to the contracts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62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Complex systems and </a:t>
            </a:r>
            <a:r>
              <a:rPr lang="en-US" dirty="0" err="1" smtClean="0"/>
              <a:t>guis</a:t>
            </a:r>
            <a:r>
              <a:rPr lang="en-US" dirty="0" smtClean="0"/>
              <a:t> will have many boundary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22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java, our main function is in a class, creating a control object</a:t>
            </a:r>
          </a:p>
          <a:p>
            <a:r>
              <a:rPr lang="en-US" dirty="0" smtClean="0"/>
              <a:t>Java allows every class</a:t>
            </a:r>
            <a:r>
              <a:rPr lang="en-US" baseline="0" dirty="0" smtClean="0"/>
              <a:t> to have its own main, we want to avoid this</a:t>
            </a:r>
          </a:p>
          <a:p>
            <a:r>
              <a:rPr lang="en-US" baseline="0" dirty="0" smtClean="0"/>
              <a:t>Complex systems will have separate control objects for separate roles/concerns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97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4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a way to think about it at a high level. It is not always true in the code, because it can take several lines of code to enforce</a:t>
            </a:r>
            <a:r>
              <a:rPr lang="en-US" baseline="0" dirty="0" smtClean="0"/>
              <a:t> it. Changing one data field may trigger changes to another to maintain the invariant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88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During a method – may take</a:t>
            </a:r>
            <a:r>
              <a:rPr lang="en-US" baseline="0" dirty="0" smtClean="0"/>
              <a:t> multiple lines of code</a:t>
            </a:r>
          </a:p>
          <a:p>
            <a:r>
              <a:rPr lang="en-US" baseline="0" dirty="0" smtClean="0"/>
              <a:t>Private methods called during a method – invariant may not be true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Can add to the precondition of a private method if necessary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Life cycle of an object and it’s invariants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23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3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88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17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Again, a Boolean expression</a:t>
            </a:r>
          </a:p>
          <a:p>
            <a:r>
              <a:rPr lang="en-US" dirty="0" err="1" smtClean="0"/>
              <a:t>Iff</a:t>
            </a:r>
            <a:r>
              <a:rPr lang="en-US" dirty="0" smtClean="0"/>
              <a:t> = if and</a:t>
            </a:r>
            <a:r>
              <a:rPr lang="en-US" baseline="0" dirty="0" smtClean="0"/>
              <a:t> only if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82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6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ln w="9525" cmpd="sng">
            <a:prstDash val="solid"/>
          </a:ln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1D46A8A-9D6A-4DC0-9199-04DB34597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84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7421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991EA-5DF2-4920-97C1-B7671203AB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2413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42289-F427-4DF1-ACE7-AC8A38CB1A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695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5E948-45CF-41B0-A337-85ED0637F8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6327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3680E-9C21-4C69-BC9A-3810DE4E59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585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06CF0-7231-48A0-9539-E72973E7B6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9834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FD345-70EE-4B45-9F91-A27F8300E5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0010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79993-ABB0-46F3-B0D7-0A78EC31E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2403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9F537-16C9-44AB-9606-0D4BCA8D37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430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6084B-EA05-4CB0-B7FB-4B9011FA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2621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0BE57-7759-4A86-82F1-C3D919B432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5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6993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64252-76B2-48A4-BAF3-E0C8DA4E2A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4271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8934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7954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9069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4360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4505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5790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63383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591142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036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4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D81690E-1131-4E0B-B576-3D9BB243D4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05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9476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5841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380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8801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98308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278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8766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7304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40992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571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8941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3756303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1672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3872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8669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7208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628915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4716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45364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4920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837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601375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611394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393647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8438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46597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72944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0708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5159860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9542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5550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01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86089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2060173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2280238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5479627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13316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3855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CB99E-6AFF-4A2B-937E-97E122F74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92231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0C43A-83DD-406E-970E-55FC7B2A2F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97747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93200-6400-4767-88E6-FD351067F6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50209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A22A6-1604-470E-9974-75C5E4219D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9651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84C56-3D7A-486E-BBEB-D49B586D7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50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86764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75F8C-FE15-4D12-B552-20B9D6799C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1502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578CD-0ACD-4EDC-993B-C2E4D60558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8173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A1C68-1B25-4F4A-A6F6-6D27BE76D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93056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ECF11-137D-4DA3-A718-A2A5A0989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48354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97048-D2EF-497A-8626-837148F54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10895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435F5-EB51-46E3-BB15-B652081BC6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92757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26D02-1478-448D-8FDA-585AFDCFF2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83825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67189-F16C-41CB-9B64-15D58A6C4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27940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0CD1A-55CA-438B-8EFD-736D42A57F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45550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9A9A6-0C61-4D13-B353-7E7EB31477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04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42679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C714B-0C96-46BF-92D9-F1367FDA90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96381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81D99-6BE7-4F25-90DB-B0D2E0932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39242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72890-710F-41BB-859B-8E3662009C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82615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BC9A8-6DC0-46CE-B591-2175349473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36078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11F91-BDA9-4ECC-82C4-1A55717D38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47686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6CBE1-5A49-4BF6-89B5-61A6D18A7B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33743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C5229-F013-4BD0-8D68-3AF31DF75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05831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2931C-D748-463E-8057-122F12124D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98374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245BD-4524-458A-9FF7-6B4247EE9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10987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4EEAB-7172-4599-A425-8C39B8AB4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416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780161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409BF-34FA-4D71-9491-977B66F0AC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6904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41AA4-A489-4BEC-95F5-5C9489E6F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69986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1AFA9-0583-459D-892E-D3CB92FF70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90922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1EA8D-8EDE-4E40-8D8C-812EC9004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60245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0A755-D8CC-4CFE-971E-3F0E7D367F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02868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AB65C-AD2A-4C40-971C-BBAF84C150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44000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E65DE4-9C92-4D68-A395-3F74BAF82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83252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428F5-4C4A-470B-A02A-44BC3A5EC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01645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585 w 1000"/>
                  <a:gd name="T3" fmla="*/ 0 h 1000"/>
                  <a:gd name="T4" fmla="*/ 585 w 1000"/>
                  <a:gd name="T5" fmla="*/ 1000 h 1000"/>
                  <a:gd name="T6" fmla="*/ 0 w 1000"/>
                  <a:gd name="T7" fmla="*/ 1000 h 1000"/>
                  <a:gd name="T8" fmla="*/ 0 w 1000"/>
                  <a:gd name="T9" fmla="*/ 0 h 1000"/>
                  <a:gd name="T10" fmla="*/ 1000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rgbClr val="CC0000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rgbClr val="CC0000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ln w="9525" cmpd="sng">
            <a:prstDash val="solid"/>
          </a:ln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BFB5973-4653-4E96-A296-600311A4A2C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229513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62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1035037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7738385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37833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30443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4243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7317540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147053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2840255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13870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60824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585 w 1000"/>
                  <a:gd name="T3" fmla="*/ 0 h 1000"/>
                  <a:gd name="T4" fmla="*/ 585 w 1000"/>
                  <a:gd name="T5" fmla="*/ 1000 h 1000"/>
                  <a:gd name="T6" fmla="*/ 0 w 1000"/>
                  <a:gd name="T7" fmla="*/ 1000 h 1000"/>
                  <a:gd name="T8" fmla="*/ 0 w 1000"/>
                  <a:gd name="T9" fmla="*/ 0 h 1000"/>
                  <a:gd name="T10" fmla="*/ 1000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rgbClr val="CC0000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rgbClr val="CC0000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14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5516878-6B81-489D-B964-EEF227BA1A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3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578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5221254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23376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9515854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72815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912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5559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0425029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9141015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2330660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81477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367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68430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43229D-8633-42AA-9A8B-8805B55E85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83142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1372-CB54-4E9E-B7E6-1306045F127D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61248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A49BA-BE4D-41C1-9A4A-1FEA0DBCD17D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89960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CC75-C653-4429-BCC0-4A9AC7B3F5EA}" type="datetime1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42422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B8C7-A184-4167-ACCC-62CF8BE19581}" type="datetime1">
              <a:rPr lang="en-US" smtClean="0"/>
              <a:t>8/30/2019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84709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F1A2-89A5-472C-8EF5-12A178ABE78A}" type="datetime1">
              <a:rPr lang="en-US" smtClean="0"/>
              <a:t>8/30/2019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02853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6F94-F470-41D6-8295-AC2F27F4F0CF}" type="datetime1">
              <a:rPr lang="en-US" smtClean="0"/>
              <a:t>8/30/2019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31082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4A5C-8684-48E1-BB17-7ED5520C3A43}" type="datetime1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44826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C46B-6F73-49CF-99C0-2D2DDE07D42A}" type="datetime1">
              <a:rPr lang="en-US" smtClean="0"/>
              <a:t>8/30/2019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27529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4147-4554-43A4-BE86-56564CEF6492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291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74632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68F1-2640-4FEE-A45C-0924DF259E3C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733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9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1085987-9A9D-4B3D-8467-FF66E63B5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372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624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5915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7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014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677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761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19008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81946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57695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569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277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293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455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03313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876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508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6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804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67924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90510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649866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429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005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994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8064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07860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999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8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724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739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006508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0291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210172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055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645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1776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5872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591597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6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5348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144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8969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68703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991852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83075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9431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663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7314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1331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551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188109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526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5647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489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966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491911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654131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2293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8832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4C3EEC-935D-4B88-A247-959A6098F8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1725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0D9B4-1CCB-496E-9905-3AAF1D4E0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9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617306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4EB1F-FAE0-49DC-B5F3-3B7BC48D7E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5658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18F449-D001-447F-858F-080F22FCE0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997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E655E-8E5B-4137-B38A-5820C0557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8775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C16B3-6078-4FC0-8725-4EEA576571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3598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6C8CF-9829-45E7-8B85-AC923523E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0385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75D92C-73EE-45A1-B5FB-D76D816B5B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0313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9246C-4368-4CD4-A755-79B20AA39B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1286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AFA2F-9546-44A2-84C0-773FBAB4A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8531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B91DF-5E19-411B-8C02-C08C662D9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6191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D9434-E0F5-4E75-A5F4-DDE1D47AB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0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483467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B3FAA-34B6-4C18-A3C6-24A07E667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9581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E25F3-7302-48F0-A9BA-0DD2374641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0032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3FFC8-64F3-47C2-A2D9-FB8B707C03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3140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97FA6-43C7-49AE-A5F7-3889D1F48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2199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9E9464-128A-456F-AA3C-48CA2A6B21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3423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F4A53-911B-44B5-A46D-92512A505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2610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5E089-3234-4749-8D9A-1D2AF5A35F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0704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42984-DAE6-4527-AD65-3CDCF763D4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3491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859F1-C05C-4DF4-B5A8-A291F11458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1811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82AF6-359E-4632-8D14-4072E0F518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8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3" r:id="rId1"/>
    <p:sldLayoutId id="2147484588" r:id="rId2"/>
    <p:sldLayoutId id="2147484589" r:id="rId3"/>
    <p:sldLayoutId id="2147484590" r:id="rId4"/>
    <p:sldLayoutId id="2147484591" r:id="rId5"/>
    <p:sldLayoutId id="2147484592" r:id="rId6"/>
    <p:sldLayoutId id="2147484593" r:id="rId7"/>
    <p:sldLayoutId id="2147484594" r:id="rId8"/>
    <p:sldLayoutId id="2147484595" r:id="rId9"/>
    <p:sldLayoutId id="2147484596" r:id="rId10"/>
    <p:sldLayoutId id="214748459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>
          <a:solidFill>
            <a:schemeClr val="bg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>
          <a:solidFill>
            <a:schemeClr val="bg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bg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1272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1274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5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1273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5F8670E-07B2-4A68-B734-C715C478D5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4" r:id="rId1"/>
    <p:sldLayoutId id="2147484685" r:id="rId2"/>
    <p:sldLayoutId id="2147484686" r:id="rId3"/>
    <p:sldLayoutId id="2147484687" r:id="rId4"/>
    <p:sldLayoutId id="2147484688" r:id="rId5"/>
    <p:sldLayoutId id="2147484689" r:id="rId6"/>
    <p:sldLayoutId id="2147484690" r:id="rId7"/>
    <p:sldLayoutId id="2147484691" r:id="rId8"/>
    <p:sldLayoutId id="2147484692" r:id="rId9"/>
    <p:sldLayoutId id="2147484693" r:id="rId10"/>
    <p:sldLayoutId id="214748469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3" name="Text Box 9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2294" name="Line 12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5" r:id="rId1"/>
    <p:sldLayoutId id="2147484696" r:id="rId2"/>
    <p:sldLayoutId id="2147484697" r:id="rId3"/>
    <p:sldLayoutId id="2147484698" r:id="rId4"/>
    <p:sldLayoutId id="2147484699" r:id="rId5"/>
    <p:sldLayoutId id="2147484700" r:id="rId6"/>
    <p:sldLayoutId id="2147484701" r:id="rId7"/>
    <p:sldLayoutId id="2147484702" r:id="rId8"/>
    <p:sldLayoutId id="2147484703" r:id="rId9"/>
    <p:sldLayoutId id="2147484704" r:id="rId10"/>
    <p:sldLayoutId id="214748470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6" r:id="rId1"/>
    <p:sldLayoutId id="2147484707" r:id="rId2"/>
    <p:sldLayoutId id="2147484708" r:id="rId3"/>
    <p:sldLayoutId id="2147484709" r:id="rId4"/>
    <p:sldLayoutId id="2147484710" r:id="rId5"/>
    <p:sldLayoutId id="2147484711" r:id="rId6"/>
    <p:sldLayoutId id="2147484712" r:id="rId7"/>
    <p:sldLayoutId id="2147484713" r:id="rId8"/>
    <p:sldLayoutId id="2147484714" r:id="rId9"/>
    <p:sldLayoutId id="2147484715" r:id="rId10"/>
    <p:sldLayoutId id="214748471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7" r:id="rId1"/>
    <p:sldLayoutId id="2147484718" r:id="rId2"/>
    <p:sldLayoutId id="2147484719" r:id="rId3"/>
    <p:sldLayoutId id="2147484720" r:id="rId4"/>
    <p:sldLayoutId id="2147484721" r:id="rId5"/>
    <p:sldLayoutId id="2147484722" r:id="rId6"/>
    <p:sldLayoutId id="2147484723" r:id="rId7"/>
    <p:sldLayoutId id="2147484724" r:id="rId8"/>
    <p:sldLayoutId id="2147484725" r:id="rId9"/>
    <p:sldLayoutId id="2147484726" r:id="rId10"/>
    <p:sldLayoutId id="214748472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8" r:id="rId1"/>
    <p:sldLayoutId id="2147484729" r:id="rId2"/>
    <p:sldLayoutId id="2147484730" r:id="rId3"/>
    <p:sldLayoutId id="2147484731" r:id="rId4"/>
    <p:sldLayoutId id="2147484732" r:id="rId5"/>
    <p:sldLayoutId id="2147484733" r:id="rId6"/>
    <p:sldLayoutId id="2147484734" r:id="rId7"/>
    <p:sldLayoutId id="2147484735" r:id="rId8"/>
    <p:sldLayoutId id="2147484736" r:id="rId9"/>
    <p:sldLayoutId id="2147484737" r:id="rId10"/>
    <p:sldLayoutId id="214748473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6392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6394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5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6393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FA78D55-6821-45CC-B747-BE2DDAF5C0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9" r:id="rId1"/>
    <p:sldLayoutId id="2147484740" r:id="rId2"/>
    <p:sldLayoutId id="2147484741" r:id="rId3"/>
    <p:sldLayoutId id="2147484742" r:id="rId4"/>
    <p:sldLayoutId id="2147484743" r:id="rId5"/>
    <p:sldLayoutId id="2147484744" r:id="rId6"/>
    <p:sldLayoutId id="2147484745" r:id="rId7"/>
    <p:sldLayoutId id="2147484746" r:id="rId8"/>
    <p:sldLayoutId id="2147484747" r:id="rId9"/>
    <p:sldLayoutId id="2147484748" r:id="rId10"/>
    <p:sldLayoutId id="214748474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7416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7418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19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7417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31DE715-F1F9-48E6-9F4F-9B44E6ED2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0" r:id="rId1"/>
    <p:sldLayoutId id="2147484751" r:id="rId2"/>
    <p:sldLayoutId id="2147484752" r:id="rId3"/>
    <p:sldLayoutId id="2147484753" r:id="rId4"/>
    <p:sldLayoutId id="2147484754" r:id="rId5"/>
    <p:sldLayoutId id="2147484755" r:id="rId6"/>
    <p:sldLayoutId id="2147484756" r:id="rId7"/>
    <p:sldLayoutId id="2147484757" r:id="rId8"/>
    <p:sldLayoutId id="2147484758" r:id="rId9"/>
    <p:sldLayoutId id="2147484759" r:id="rId10"/>
    <p:sldLayoutId id="21474847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8440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8442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3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8441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82CC26A-7560-40FC-9DD3-1A616D5863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61" r:id="rId1"/>
    <p:sldLayoutId id="2147484762" r:id="rId2"/>
    <p:sldLayoutId id="2147484763" r:id="rId3"/>
    <p:sldLayoutId id="2147484764" r:id="rId4"/>
    <p:sldLayoutId id="2147484765" r:id="rId5"/>
    <p:sldLayoutId id="2147484766" r:id="rId6"/>
    <p:sldLayoutId id="2147484767" r:id="rId7"/>
    <p:sldLayoutId id="2147484768" r:id="rId8"/>
    <p:sldLayoutId id="2147484769" r:id="rId9"/>
    <p:sldLayoutId id="2147484770" r:id="rId10"/>
    <p:sldLayoutId id="21474847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Best Practices: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2" name="AutoShape 4"/>
          <p:cNvSpPr>
            <a:spLocks noChangeArrowheads="1"/>
          </p:cNvSpPr>
          <p:nvPr userDrawn="1"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 userDrawn="1"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700" b="1" smtClean="0">
                <a:solidFill>
                  <a:srgbClr val="000000"/>
                </a:solidFill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rgbClr val="CC0000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solidFill>
                  <a:srgbClr val="000000"/>
                </a:solidFill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2054" name="Line 6"/>
          <p:cNvSpPr>
            <a:spLocks noChangeShapeType="1"/>
          </p:cNvSpPr>
          <p:nvPr userDrawn="1"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17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794" r:id="rId5"/>
    <p:sldLayoutId id="2147484795" r:id="rId6"/>
    <p:sldLayoutId id="2147484796" r:id="rId7"/>
    <p:sldLayoutId id="2147484797" r:id="rId8"/>
    <p:sldLayoutId id="2147484798" r:id="rId9"/>
    <p:sldLayoutId id="2147484799" r:id="rId10"/>
    <p:sldLayoutId id="2147484800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>
          <a:solidFill>
            <a:schemeClr val="bg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>
          <a:solidFill>
            <a:schemeClr val="bg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bg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6" name="AutoShape 4"/>
          <p:cNvSpPr>
            <a:spLocks noChangeArrowheads="1"/>
          </p:cNvSpPr>
          <p:nvPr userDrawn="1"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 userDrawn="1"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700" b="1" smtClean="0">
                <a:solidFill>
                  <a:srgbClr val="000000"/>
                </a:solidFill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rgbClr val="CC0000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solidFill>
                  <a:srgbClr val="000000"/>
                </a:solidFill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3078" name="Line 6"/>
          <p:cNvSpPr>
            <a:spLocks noChangeShapeType="1"/>
          </p:cNvSpPr>
          <p:nvPr userDrawn="1"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43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02" r:id="rId1"/>
    <p:sldLayoutId id="2147484803" r:id="rId2"/>
    <p:sldLayoutId id="2147484804" r:id="rId3"/>
    <p:sldLayoutId id="2147484805" r:id="rId4"/>
    <p:sldLayoutId id="2147484806" r:id="rId5"/>
    <p:sldLayoutId id="2147484807" r:id="rId6"/>
    <p:sldLayoutId id="2147484808" r:id="rId7"/>
    <p:sldLayoutId id="2147484809" r:id="rId8"/>
    <p:sldLayoutId id="2147484810" r:id="rId9"/>
    <p:sldLayoutId id="2147484811" r:id="rId10"/>
    <p:sldLayoutId id="214748481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4" r:id="rId1"/>
    <p:sldLayoutId id="2147484598" r:id="rId2"/>
    <p:sldLayoutId id="2147484599" r:id="rId3"/>
    <p:sldLayoutId id="2147484600" r:id="rId4"/>
    <p:sldLayoutId id="2147484601" r:id="rId5"/>
    <p:sldLayoutId id="2147484602" r:id="rId6"/>
    <p:sldLayoutId id="2147484603" r:id="rId7"/>
    <p:sldLayoutId id="2147484604" r:id="rId8"/>
    <p:sldLayoutId id="2147484605" r:id="rId9"/>
    <p:sldLayoutId id="2147484606" r:id="rId10"/>
    <p:sldLayoutId id="214748460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4F5F9E7-AE42-465E-BAA1-BFC6CAA6BA49}" type="datetime1">
              <a:rPr lang="en-US" smtClean="0"/>
              <a:t>8/30/2019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7987275" y="638890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217015A-CC88-4146-A22A-131263442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79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14" r:id="rId1"/>
    <p:sldLayoutId id="2147484815" r:id="rId2"/>
    <p:sldLayoutId id="2147484816" r:id="rId3"/>
    <p:sldLayoutId id="2147484817" r:id="rId4"/>
    <p:sldLayoutId id="2147484818" r:id="rId5"/>
    <p:sldLayoutId id="2147484819" r:id="rId6"/>
    <p:sldLayoutId id="2147484820" r:id="rId7"/>
    <p:sldLayoutId id="2147484821" r:id="rId8"/>
    <p:sldLayoutId id="2147484822" r:id="rId9"/>
    <p:sldLayoutId id="2147484823" r:id="rId10"/>
    <p:sldLayoutId id="2147484824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5" r:id="rId1"/>
    <p:sldLayoutId id="2147484608" r:id="rId2"/>
    <p:sldLayoutId id="2147484609" r:id="rId3"/>
    <p:sldLayoutId id="2147484610" r:id="rId4"/>
    <p:sldLayoutId id="2147484611" r:id="rId5"/>
    <p:sldLayoutId id="2147484612" r:id="rId6"/>
    <p:sldLayoutId id="2147484613" r:id="rId7"/>
    <p:sldLayoutId id="2147484614" r:id="rId8"/>
    <p:sldLayoutId id="2147484615" r:id="rId9"/>
    <p:sldLayoutId id="2147484616" r:id="rId10"/>
    <p:sldLayoutId id="214748461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Text Box 9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5126" name="Line 12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8" r:id="rId1"/>
    <p:sldLayoutId id="2147484619" r:id="rId2"/>
    <p:sldLayoutId id="2147484620" r:id="rId3"/>
    <p:sldLayoutId id="2147484621" r:id="rId4"/>
    <p:sldLayoutId id="2147484622" r:id="rId5"/>
    <p:sldLayoutId id="2147484623" r:id="rId6"/>
    <p:sldLayoutId id="2147484624" r:id="rId7"/>
    <p:sldLayoutId id="2147484625" r:id="rId8"/>
    <p:sldLayoutId id="2147484626" r:id="rId9"/>
    <p:sldLayoutId id="2147484627" r:id="rId10"/>
    <p:sldLayoutId id="214748462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9" r:id="rId1"/>
    <p:sldLayoutId id="2147484630" r:id="rId2"/>
    <p:sldLayoutId id="2147484631" r:id="rId3"/>
    <p:sldLayoutId id="2147484632" r:id="rId4"/>
    <p:sldLayoutId id="2147484633" r:id="rId5"/>
    <p:sldLayoutId id="2147484634" r:id="rId6"/>
    <p:sldLayoutId id="2147484635" r:id="rId7"/>
    <p:sldLayoutId id="2147484636" r:id="rId8"/>
    <p:sldLayoutId id="2147484637" r:id="rId9"/>
    <p:sldLayoutId id="2147484638" r:id="rId10"/>
    <p:sldLayoutId id="214748463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0" r:id="rId1"/>
    <p:sldLayoutId id="2147484641" r:id="rId2"/>
    <p:sldLayoutId id="2147484642" r:id="rId3"/>
    <p:sldLayoutId id="2147484643" r:id="rId4"/>
    <p:sldLayoutId id="2147484644" r:id="rId5"/>
    <p:sldLayoutId id="2147484645" r:id="rId6"/>
    <p:sldLayoutId id="2147484646" r:id="rId7"/>
    <p:sldLayoutId id="2147484647" r:id="rId8"/>
    <p:sldLayoutId id="2147484648" r:id="rId9"/>
    <p:sldLayoutId id="2147484649" r:id="rId10"/>
    <p:sldLayoutId id="214748465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1" r:id="rId1"/>
    <p:sldLayoutId id="2147484652" r:id="rId2"/>
    <p:sldLayoutId id="2147484653" r:id="rId3"/>
    <p:sldLayoutId id="2147484654" r:id="rId4"/>
    <p:sldLayoutId id="2147484655" r:id="rId5"/>
    <p:sldLayoutId id="2147484656" r:id="rId6"/>
    <p:sldLayoutId id="2147484657" r:id="rId7"/>
    <p:sldLayoutId id="2147484658" r:id="rId8"/>
    <p:sldLayoutId id="2147484659" r:id="rId9"/>
    <p:sldLayoutId id="2147484660" r:id="rId10"/>
    <p:sldLayoutId id="214748466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9224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9226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7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9225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922E2F2-01AE-4D97-90FF-09F0FD99AC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2" r:id="rId1"/>
    <p:sldLayoutId id="2147484663" r:id="rId2"/>
    <p:sldLayoutId id="2147484664" r:id="rId3"/>
    <p:sldLayoutId id="2147484665" r:id="rId4"/>
    <p:sldLayoutId id="2147484666" r:id="rId5"/>
    <p:sldLayoutId id="2147484667" r:id="rId6"/>
    <p:sldLayoutId id="2147484668" r:id="rId7"/>
    <p:sldLayoutId id="2147484669" r:id="rId8"/>
    <p:sldLayoutId id="2147484670" r:id="rId9"/>
    <p:sldLayoutId id="2147484671" r:id="rId10"/>
    <p:sldLayoutId id="214748467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0248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0250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1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0249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1ED09FC-6C07-4270-A0F1-C9B67FAD49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3" r:id="rId1"/>
    <p:sldLayoutId id="2147484674" r:id="rId2"/>
    <p:sldLayoutId id="2147484675" r:id="rId3"/>
    <p:sldLayoutId id="2147484676" r:id="rId4"/>
    <p:sldLayoutId id="2147484677" r:id="rId5"/>
    <p:sldLayoutId id="2147484678" r:id="rId6"/>
    <p:sldLayoutId id="2147484679" r:id="rId7"/>
    <p:sldLayoutId id="2147484680" r:id="rId8"/>
    <p:sldLayoutId id="2147484681" r:id="rId9"/>
    <p:sldLayoutId id="2147484682" r:id="rId10"/>
    <p:sldLayoutId id="2147484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8745" y="2442365"/>
            <a:ext cx="7772400" cy="139604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Classes, Objects, and Invariants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CPSC 2150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If There Were No Invariants…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600" dirty="0" smtClean="0"/>
              <a:t>All fields can be public.  No methods are needed!  Users can directly access and modify what they want.</a:t>
            </a:r>
          </a:p>
          <a:p>
            <a:pPr eaLnBrk="1" hangingPunct="1"/>
            <a:endParaRPr lang="en-US" sz="2600" dirty="0"/>
          </a:p>
          <a:p>
            <a:pPr eaLnBrk="1" hangingPunct="1"/>
            <a:endParaRPr lang="en-US" sz="2600" dirty="0" smtClean="0"/>
          </a:p>
          <a:p>
            <a:pPr marL="0" indent="0" eaLnBrk="1" hangingPunct="1">
              <a:buNone/>
            </a:pPr>
            <a:endParaRPr lang="en-US" sz="2600" dirty="0" smtClean="0"/>
          </a:p>
          <a:p>
            <a:pPr eaLnBrk="1" hangingPunct="1"/>
            <a:r>
              <a:rPr lang="en-US" sz="2600" dirty="0" smtClean="0"/>
              <a:t>Note that user can set </a:t>
            </a:r>
            <a:r>
              <a:rPr lang="en-US" sz="2800" dirty="0" smtClean="0">
                <a:latin typeface="Courier New" panose="02070309020205020404" pitchFamily="49" charset="0"/>
              </a:rPr>
              <a:t>length </a:t>
            </a:r>
            <a:r>
              <a:rPr lang="en-US" sz="2600" dirty="0" smtClean="0"/>
              <a:t>to </a:t>
            </a:r>
            <a:r>
              <a:rPr lang="en-US" sz="2800" dirty="0" smtClean="0">
                <a:latin typeface="Courier New" panose="02070309020205020404" pitchFamily="49" charset="0"/>
              </a:rPr>
              <a:t>-10</a:t>
            </a:r>
            <a:r>
              <a:rPr lang="en-US" sz="2600" dirty="0"/>
              <a:t>. </a:t>
            </a:r>
            <a:endParaRPr lang="en-US" sz="2600" i="1" dirty="0"/>
          </a:p>
          <a:p>
            <a:pPr eaLnBrk="1" hangingPunct="1"/>
            <a:r>
              <a:rPr lang="en-US" sz="2600" dirty="0" smtClean="0"/>
              <a:t>If you don’t want that, then you need invariants!</a:t>
            </a:r>
            <a:endParaRPr lang="en-US" sz="2400" i="1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1745" y="2821840"/>
            <a:ext cx="8229600" cy="1517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sz="18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class </a:t>
            </a:r>
            <a:r>
              <a:rPr lang="en-US" sz="1800" b="1" kern="0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Pencil</a:t>
            </a:r>
            <a:r>
              <a:rPr lang="en-US" sz="18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buClr>
                <a:srgbClr val="CC0000"/>
              </a:buClr>
              <a:buNone/>
            </a:pPr>
            <a:r>
              <a:rPr lang="en-US" sz="1800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 public</a:t>
            </a:r>
            <a:r>
              <a:rPr lang="en-US" sz="1800" b="1" dirty="0">
                <a:latin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boolean</a:t>
            </a:r>
            <a:r>
              <a:rPr lang="en-US" sz="18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FF9933"/>
                </a:solidFill>
                <a:latin typeface="Courier New" panose="02070309020205020404" pitchFamily="49" charset="0"/>
              </a:rPr>
              <a:t>hasEraser</a:t>
            </a:r>
            <a:r>
              <a:rPr lang="en-US" sz="18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Clr>
                <a:srgbClr val="CC0000"/>
              </a:buClr>
              <a:buNone/>
            </a:pPr>
            <a:r>
              <a:rPr lang="en-US" sz="18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 public</a:t>
            </a:r>
            <a:r>
              <a:rPr lang="en-US" sz="1800" b="1" dirty="0">
                <a:latin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1800" b="1" kern="0" dirty="0" smtClean="0">
                <a:solidFill>
                  <a:srgbClr val="FF9933"/>
                </a:solidFill>
                <a:latin typeface="Courier New" panose="02070309020205020404" pitchFamily="49" charset="0"/>
              </a:rPr>
              <a:t>color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800" b="1" kern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Clr>
                <a:srgbClr val="CC0000"/>
              </a:buClr>
              <a:buNone/>
            </a:pPr>
            <a:r>
              <a:rPr lang="en-US" sz="18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 public</a:t>
            </a:r>
            <a:r>
              <a:rPr lang="en-US" sz="1800" b="1" dirty="0">
                <a:latin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FF9933"/>
                </a:solidFill>
                <a:latin typeface="Courier New" panose="02070309020205020404" pitchFamily="49" charset="0"/>
              </a:rPr>
              <a:t>length</a:t>
            </a:r>
            <a:r>
              <a:rPr lang="en-US" sz="18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sz="18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31577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Class Declaration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73670" y="1379835"/>
            <a:ext cx="8229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class </a:t>
            </a:r>
            <a:r>
              <a:rPr lang="en-US" sz="18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Pencil</a:t>
            </a:r>
            <a:r>
              <a:rPr lang="en-US" sz="1800" b="1" dirty="0" smtClean="0"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		/**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		*@</a:t>
            </a:r>
            <a:r>
              <a:rPr lang="en-US" sz="1800" b="1" dirty="0" smtClean="0">
                <a:latin typeface="Courier New" panose="02070309020205020404" pitchFamily="49" charset="0"/>
              </a:rPr>
              <a:t>invariant</a:t>
            </a:r>
            <a:r>
              <a:rPr lang="en-US" sz="1800" dirty="0" smtClean="0">
                <a:latin typeface="Courier New" panose="02070309020205020404" pitchFamily="49" charset="0"/>
              </a:rPr>
              <a:t> (</a:t>
            </a:r>
            <a:r>
              <a:rPr lang="en-US" sz="1800" dirty="0" err="1" smtClean="0">
                <a:latin typeface="Courier New" panose="02070309020205020404" pitchFamily="49" charset="0"/>
              </a:rPr>
              <a:t>hasEraser</a:t>
            </a:r>
            <a:r>
              <a:rPr lang="en-US" sz="1800" dirty="0" smtClean="0">
                <a:latin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</a:rPr>
              <a:t>iff</a:t>
            </a:r>
            <a:r>
              <a:rPr lang="en-US" sz="1800" dirty="0" smtClean="0">
                <a:latin typeface="Courier New" panose="02070309020205020404" pitchFamily="49" charset="0"/>
              </a:rPr>
              <a:t> length &gt;= 10) </a:t>
            </a:r>
            <a:r>
              <a:rPr lang="en-US" sz="1800" b="1" dirty="0" smtClean="0">
                <a:latin typeface="Courier New" panose="02070309020205020404" pitchFamily="49" charset="0"/>
              </a:rPr>
              <a:t>and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		*		[color is valid] and length &gt;= 0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		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		private </a:t>
            </a:r>
            <a:r>
              <a:rPr lang="en-US" sz="1800" b="1" dirty="0" err="1" smtClean="0">
                <a:latin typeface="Courier New" panose="02070309020205020404" pitchFamily="49" charset="0"/>
              </a:rPr>
              <a:t>boolean</a:t>
            </a:r>
            <a:r>
              <a:rPr lang="en-US" sz="1800" b="1" dirty="0" smtClean="0">
                <a:latin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srgbClr val="FF9933"/>
                </a:solidFill>
                <a:latin typeface="Courier New" panose="02070309020205020404" pitchFamily="49" charset="0"/>
              </a:rPr>
              <a:t>hasEraser</a:t>
            </a:r>
            <a:r>
              <a:rPr lang="en-US" sz="1800" b="1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		private String </a:t>
            </a:r>
            <a:r>
              <a:rPr lang="en-US" sz="1800" b="1" dirty="0" smtClean="0">
                <a:solidFill>
                  <a:srgbClr val="FF9933"/>
                </a:solidFill>
                <a:latin typeface="Courier New" panose="02070309020205020404" pitchFamily="49" charset="0"/>
              </a:rPr>
              <a:t>color</a:t>
            </a:r>
            <a:r>
              <a:rPr lang="en-US" sz="1800" b="1" dirty="0" smtClean="0">
                <a:latin typeface="Courier New" panose="02070309020205020404" pitchFamily="49" charset="0"/>
              </a:rPr>
              <a:t> = “red”;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		private </a:t>
            </a:r>
            <a:r>
              <a:rPr lang="en-US" sz="1800" b="1" dirty="0" err="1" smtClean="0">
                <a:latin typeface="Courier New" panose="02070309020205020404" pitchFamily="49" charset="0"/>
              </a:rPr>
              <a:t>int</a:t>
            </a:r>
            <a:r>
              <a:rPr lang="en-US" sz="1800" b="1" dirty="0" smtClean="0">
                <a:latin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FF9933"/>
                </a:solidFill>
                <a:latin typeface="Courier New" panose="02070309020205020404" pitchFamily="49" charset="0"/>
              </a:rPr>
              <a:t>length</a:t>
            </a:r>
            <a:r>
              <a:rPr lang="en-US" sz="1800" b="1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800" b="1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		public </a:t>
            </a:r>
            <a:r>
              <a:rPr lang="en-US" sz="1800" b="1" dirty="0" err="1" smtClean="0">
                <a:latin typeface="Courier New" panose="02070309020205020404" pitchFamily="49" charset="0"/>
              </a:rPr>
              <a:t>int</a:t>
            </a:r>
            <a:r>
              <a:rPr lang="en-US" sz="1800" b="1" dirty="0" smtClean="0">
                <a:latin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6600FF"/>
                </a:solidFill>
                <a:latin typeface="Courier New" panose="02070309020205020404" pitchFamily="49" charset="0"/>
              </a:rPr>
              <a:t>sharpen</a:t>
            </a:r>
            <a:r>
              <a:rPr lang="en-US" sz="1800" b="1" dirty="0" smtClean="0">
                <a:latin typeface="Courier New" panose="02070309020205020404" pitchFamily="49" charset="0"/>
              </a:rPr>
              <a:t> (</a:t>
            </a:r>
            <a:r>
              <a:rPr lang="en-US" sz="1800" b="1" dirty="0" err="1" smtClean="0">
                <a:latin typeface="Courier New" panose="02070309020205020404" pitchFamily="49" charset="0"/>
              </a:rPr>
              <a:t>int</a:t>
            </a:r>
            <a:r>
              <a:rPr lang="en-US" sz="1800" b="1" dirty="0" smtClean="0">
                <a:latin typeface="Courier New" panose="02070309020205020404" pitchFamily="49" charset="0"/>
              </a:rPr>
              <a:t> amount) { …</a:t>
            </a:r>
            <a:r>
              <a:rPr lang="en-US" sz="1800" b="1" dirty="0">
                <a:latin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800" b="1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		public String </a:t>
            </a:r>
            <a:r>
              <a:rPr lang="en-US" sz="1800" b="1" dirty="0" err="1" smtClean="0">
                <a:solidFill>
                  <a:srgbClr val="6600FF"/>
                </a:solidFill>
                <a:latin typeface="Courier New" panose="02070309020205020404" pitchFamily="49" charset="0"/>
              </a:rPr>
              <a:t>getDescription</a:t>
            </a:r>
            <a:r>
              <a:rPr lang="en-US" sz="1800" b="1" dirty="0" smtClean="0">
                <a:latin typeface="Courier New" panose="02070309020205020404" pitchFamily="49" charset="0"/>
              </a:rPr>
              <a:t> () { …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		…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28254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Class Declaration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class </a:t>
            </a:r>
            <a:r>
              <a:rPr lang="en-US" sz="18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Pencil</a:t>
            </a:r>
            <a:r>
              <a:rPr lang="en-US" sz="1800" b="1" dirty="0" smtClean="0"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		/**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		*@</a:t>
            </a:r>
            <a:r>
              <a:rPr lang="en-US" sz="1800" b="1" dirty="0" smtClean="0">
                <a:latin typeface="Courier New" panose="02070309020205020404" pitchFamily="49" charset="0"/>
              </a:rPr>
              <a:t>invariant</a:t>
            </a:r>
            <a:r>
              <a:rPr lang="en-US" sz="1800" dirty="0" smtClean="0">
                <a:latin typeface="Courier New" panose="02070309020205020404" pitchFamily="49" charset="0"/>
              </a:rPr>
              <a:t> (</a:t>
            </a:r>
            <a:r>
              <a:rPr lang="en-US" sz="1800" dirty="0" err="1" smtClean="0">
                <a:latin typeface="Courier New" panose="02070309020205020404" pitchFamily="49" charset="0"/>
              </a:rPr>
              <a:t>hasEraser</a:t>
            </a:r>
            <a:r>
              <a:rPr lang="en-US" sz="1800" dirty="0" smtClean="0">
                <a:latin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</a:rPr>
              <a:t>iff</a:t>
            </a:r>
            <a:r>
              <a:rPr lang="en-US" sz="1800" dirty="0" smtClean="0">
                <a:latin typeface="Courier New" panose="02070309020205020404" pitchFamily="49" charset="0"/>
              </a:rPr>
              <a:t> length &gt;= 10) </a:t>
            </a:r>
            <a:r>
              <a:rPr lang="en-US" sz="1800" b="1" dirty="0" smtClean="0">
                <a:latin typeface="Courier New" panose="02070309020205020404" pitchFamily="49" charset="0"/>
              </a:rPr>
              <a:t>and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>
                <a:latin typeface="Courier New" panose="02070309020205020404" pitchFamily="49" charset="0"/>
              </a:rPr>
              <a:t>		*		[color is valid</a:t>
            </a:r>
            <a:r>
              <a:rPr lang="en-US" sz="1800" dirty="0" smtClean="0">
                <a:latin typeface="Courier New" panose="02070309020205020404" pitchFamily="49" charset="0"/>
              </a:rPr>
              <a:t>] and length &gt;= 0</a:t>
            </a:r>
            <a:endParaRPr lang="en-US" sz="1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		*/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		private </a:t>
            </a:r>
            <a:r>
              <a:rPr lang="en-US" sz="1800" b="1" dirty="0" err="1" smtClean="0">
                <a:latin typeface="Courier New" panose="02070309020205020404" pitchFamily="49" charset="0"/>
              </a:rPr>
              <a:t>boolean</a:t>
            </a:r>
            <a:r>
              <a:rPr lang="en-US" sz="1800" b="1" dirty="0" smtClean="0">
                <a:latin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srgbClr val="FF9933"/>
                </a:solidFill>
                <a:latin typeface="Courier New" panose="02070309020205020404" pitchFamily="49" charset="0"/>
              </a:rPr>
              <a:t>hasEraser</a:t>
            </a:r>
            <a:r>
              <a:rPr lang="en-US" sz="1800" b="1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		private String </a:t>
            </a:r>
            <a:r>
              <a:rPr lang="en-US" sz="1800" b="1" dirty="0" smtClean="0">
                <a:solidFill>
                  <a:srgbClr val="FF9933"/>
                </a:solidFill>
                <a:latin typeface="Courier New" panose="02070309020205020404" pitchFamily="49" charset="0"/>
              </a:rPr>
              <a:t>color</a:t>
            </a:r>
            <a:r>
              <a:rPr lang="en-US" sz="1800" b="1" dirty="0" smtClean="0">
                <a:latin typeface="Courier New" panose="02070309020205020404" pitchFamily="49" charset="0"/>
              </a:rPr>
              <a:t> = “red”;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		private </a:t>
            </a:r>
            <a:r>
              <a:rPr lang="en-US" sz="1800" b="1" dirty="0" err="1" smtClean="0">
                <a:latin typeface="Courier New" panose="02070309020205020404" pitchFamily="49" charset="0"/>
              </a:rPr>
              <a:t>int</a:t>
            </a:r>
            <a:r>
              <a:rPr lang="en-US" sz="1800" b="1" dirty="0" smtClean="0">
                <a:latin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FF9933"/>
                </a:solidFill>
                <a:latin typeface="Courier New" panose="02070309020205020404" pitchFamily="49" charset="0"/>
              </a:rPr>
              <a:t>length</a:t>
            </a:r>
            <a:r>
              <a:rPr lang="en-US" sz="1800" b="1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800" b="1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		/**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		*@pre amount &lt;= length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		*@post length = #length – amount and sharpen = length	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</a:rPr>
              <a:t>	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		public </a:t>
            </a:r>
            <a:r>
              <a:rPr lang="en-US" sz="1800" b="1" dirty="0" err="1" smtClean="0">
                <a:latin typeface="Courier New" panose="02070309020205020404" pitchFamily="49" charset="0"/>
              </a:rPr>
              <a:t>int</a:t>
            </a:r>
            <a:r>
              <a:rPr lang="en-US" sz="1800" b="1" dirty="0" smtClean="0">
                <a:latin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6600FF"/>
                </a:solidFill>
                <a:latin typeface="Courier New" panose="02070309020205020404" pitchFamily="49" charset="0"/>
              </a:rPr>
              <a:t>sharpen</a:t>
            </a:r>
            <a:r>
              <a:rPr lang="en-US" sz="1800" b="1" dirty="0" smtClean="0">
                <a:latin typeface="Courier New" panose="02070309020205020404" pitchFamily="49" charset="0"/>
              </a:rPr>
              <a:t> (</a:t>
            </a:r>
            <a:r>
              <a:rPr lang="en-US" sz="1800" b="1" dirty="0" err="1" smtClean="0">
                <a:latin typeface="Courier New" panose="02070309020205020404" pitchFamily="49" charset="0"/>
              </a:rPr>
              <a:t>int</a:t>
            </a:r>
            <a:r>
              <a:rPr lang="en-US" sz="1800" b="1" dirty="0" smtClean="0">
                <a:latin typeface="Courier New" panose="02070309020205020404" pitchFamily="49" charset="0"/>
              </a:rPr>
              <a:t> amount)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			…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		…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309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Class Declaration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class </a:t>
            </a:r>
            <a:r>
              <a:rPr lang="en-US" sz="18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Pencil</a:t>
            </a:r>
            <a:r>
              <a:rPr lang="en-US" sz="1800" b="1" dirty="0" smtClean="0"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		/**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		*@</a:t>
            </a:r>
            <a:r>
              <a:rPr lang="en-US" sz="1800" b="1" dirty="0" smtClean="0">
                <a:latin typeface="Courier New" panose="02070309020205020404" pitchFamily="49" charset="0"/>
              </a:rPr>
              <a:t>invariant</a:t>
            </a:r>
            <a:r>
              <a:rPr lang="en-US" sz="1800" dirty="0" smtClean="0">
                <a:latin typeface="Courier New" panose="02070309020205020404" pitchFamily="49" charset="0"/>
              </a:rPr>
              <a:t> (</a:t>
            </a:r>
            <a:r>
              <a:rPr lang="en-US" sz="1800" dirty="0" err="1" smtClean="0">
                <a:latin typeface="Courier New" panose="02070309020205020404" pitchFamily="49" charset="0"/>
              </a:rPr>
              <a:t>hasEraser</a:t>
            </a:r>
            <a:r>
              <a:rPr lang="en-US" sz="1800" dirty="0" smtClean="0">
                <a:latin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</a:rPr>
              <a:t>iff</a:t>
            </a:r>
            <a:r>
              <a:rPr lang="en-US" sz="1800" dirty="0" smtClean="0">
                <a:latin typeface="Courier New" panose="02070309020205020404" pitchFamily="49" charset="0"/>
              </a:rPr>
              <a:t> length &gt;= 10) </a:t>
            </a:r>
            <a:r>
              <a:rPr lang="en-US" sz="1800" b="1" dirty="0" smtClean="0">
                <a:latin typeface="Courier New" panose="02070309020205020404" pitchFamily="49" charset="0"/>
              </a:rPr>
              <a:t>and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>
                <a:latin typeface="Courier New" panose="02070309020205020404" pitchFamily="49" charset="0"/>
              </a:rPr>
              <a:t>		*		[color is valid</a:t>
            </a:r>
            <a:r>
              <a:rPr lang="en-US" sz="1800" dirty="0" smtClean="0">
                <a:latin typeface="Courier New" panose="02070309020205020404" pitchFamily="49" charset="0"/>
              </a:rPr>
              <a:t>] and length &gt;=0</a:t>
            </a:r>
            <a:endParaRPr lang="en-US" sz="1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		*/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		</a:t>
            </a:r>
            <a:r>
              <a:rPr lang="en-US" sz="1800" b="1" dirty="0" err="1" smtClean="0">
                <a:latin typeface="Courier New" panose="02070309020205020404" pitchFamily="49" charset="0"/>
              </a:rPr>
              <a:t>boolean</a:t>
            </a:r>
            <a:r>
              <a:rPr lang="en-US" sz="1800" b="1" dirty="0" smtClean="0">
                <a:latin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srgbClr val="FF9933"/>
                </a:solidFill>
                <a:latin typeface="Courier New" panose="02070309020205020404" pitchFamily="49" charset="0"/>
              </a:rPr>
              <a:t>hasEraser</a:t>
            </a:r>
            <a:r>
              <a:rPr lang="en-US" sz="1800" b="1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		String </a:t>
            </a:r>
            <a:r>
              <a:rPr lang="en-US" sz="1800" b="1" dirty="0" smtClean="0">
                <a:solidFill>
                  <a:srgbClr val="FF9933"/>
                </a:solidFill>
                <a:latin typeface="Courier New" panose="02070309020205020404" pitchFamily="49" charset="0"/>
              </a:rPr>
              <a:t>color</a:t>
            </a:r>
            <a:r>
              <a:rPr lang="en-US" sz="1800" b="1" dirty="0" smtClean="0">
                <a:latin typeface="Courier New" panose="02070309020205020404" pitchFamily="49" charset="0"/>
              </a:rPr>
              <a:t> = “red”;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		</a:t>
            </a:r>
            <a:r>
              <a:rPr lang="en-US" sz="1800" b="1" dirty="0" err="1" smtClean="0">
                <a:latin typeface="Courier New" panose="02070309020205020404" pitchFamily="49" charset="0"/>
              </a:rPr>
              <a:t>int</a:t>
            </a:r>
            <a:r>
              <a:rPr lang="en-US" sz="1800" b="1" dirty="0" smtClean="0">
                <a:latin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FF9933"/>
                </a:solidFill>
                <a:latin typeface="Courier New" panose="02070309020205020404" pitchFamily="49" charset="0"/>
              </a:rPr>
              <a:t>length</a:t>
            </a:r>
            <a:r>
              <a:rPr lang="en-US" sz="1800" b="1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800" b="1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		/**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		*@pre amount &lt;= length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>
                <a:latin typeface="Courier New" panose="02070309020205020404" pitchFamily="49" charset="0"/>
              </a:rPr>
              <a:t>		</a:t>
            </a:r>
            <a:r>
              <a:rPr lang="en-US" sz="1800" dirty="0" smtClean="0">
                <a:latin typeface="Courier New" panose="02070309020205020404" pitchFamily="49" charset="0"/>
              </a:rPr>
              <a:t>*@post </a:t>
            </a:r>
            <a:r>
              <a:rPr lang="en-US" sz="1800" dirty="0">
                <a:latin typeface="Courier New" panose="02070309020205020404" pitchFamily="49" charset="0"/>
              </a:rPr>
              <a:t>length = #length – amount and sharpen = length	</a:t>
            </a:r>
            <a:endParaRPr lang="en-US" sz="1800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800" dirty="0">
                <a:latin typeface="Courier New" panose="02070309020205020404" pitchFamily="49" charset="0"/>
              </a:rPr>
              <a:t>		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		</a:t>
            </a:r>
            <a:r>
              <a:rPr lang="en-US" sz="1800" b="1" dirty="0" err="1" smtClean="0">
                <a:latin typeface="Courier New" panose="02070309020205020404" pitchFamily="49" charset="0"/>
              </a:rPr>
              <a:t>int</a:t>
            </a:r>
            <a:r>
              <a:rPr lang="en-US" sz="1800" b="1" dirty="0" smtClean="0">
                <a:latin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6600FF"/>
                </a:solidFill>
                <a:latin typeface="Courier New" panose="02070309020205020404" pitchFamily="49" charset="0"/>
              </a:rPr>
              <a:t>sharpen</a:t>
            </a:r>
            <a:r>
              <a:rPr lang="en-US" sz="1800" b="1" dirty="0" smtClean="0">
                <a:latin typeface="Courier New" panose="02070309020205020404" pitchFamily="49" charset="0"/>
              </a:rPr>
              <a:t> (</a:t>
            </a:r>
            <a:r>
              <a:rPr lang="en-US" sz="1800" b="1" dirty="0" err="1" smtClean="0">
                <a:latin typeface="Courier New" panose="02070309020205020404" pitchFamily="49" charset="0"/>
              </a:rPr>
              <a:t>int</a:t>
            </a:r>
            <a:r>
              <a:rPr lang="en-US" sz="1800" b="1" dirty="0" smtClean="0">
                <a:latin typeface="Courier New" panose="02070309020205020404" pitchFamily="49" charset="0"/>
              </a:rPr>
              <a:t> amount)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			length = length - amount;</a:t>
            </a:r>
          </a:p>
          <a:p>
            <a:pPr marL="469900" lvl="2" indent="-469900" eaLnBrk="1" hangingPunct="1">
              <a:lnSpc>
                <a:spcPct val="80000"/>
              </a:lnSpc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			</a:t>
            </a:r>
            <a:r>
              <a:rPr lang="en-US" sz="2000" b="1" dirty="0" err="1" smtClean="0">
                <a:latin typeface="Courier New" panose="02070309020205020404" pitchFamily="49" charset="0"/>
              </a:rPr>
              <a:t>hasEraser</a:t>
            </a:r>
            <a:r>
              <a:rPr lang="en-US" sz="2000" b="1" dirty="0" smtClean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</a:rPr>
              <a:t>= (length &gt;= 10</a:t>
            </a:r>
            <a:r>
              <a:rPr lang="en-US" sz="2000" b="1" dirty="0" smtClean="0">
                <a:latin typeface="Courier New" panose="02070309020205020404" pitchFamily="49" charset="0"/>
              </a:rPr>
              <a:t>);</a:t>
            </a:r>
            <a:endParaRPr lang="en-US" sz="1800" b="1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			return length;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57479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Good Practice: Establish Invariant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Class representations typically have a convention or representation invariant</a:t>
            </a:r>
          </a:p>
          <a:p>
            <a:pPr lvl="1" eaLnBrk="1" hangingPunct="1"/>
            <a:r>
              <a:rPr lang="en-US" sz="2400" dirty="0" smtClean="0"/>
              <a:t>What is true of the state for all instances?</a:t>
            </a:r>
          </a:p>
          <a:p>
            <a:pPr lvl="1" eaLnBrk="1" hangingPunct="1"/>
            <a:r>
              <a:rPr lang="en-US" sz="2400" dirty="0" err="1" smtClean="0"/>
              <a:t>eg</a:t>
            </a:r>
            <a:r>
              <a:rPr lang="en-US" sz="2400" dirty="0" smtClean="0"/>
              <a:t> All long pencils have erasers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100" b="1" dirty="0" err="1" smtClean="0">
                <a:latin typeface="Courier New" panose="02070309020205020404" pitchFamily="49" charset="0"/>
              </a:rPr>
              <a:t>hasEraser</a:t>
            </a:r>
            <a:r>
              <a:rPr lang="en-US" sz="2100" b="1" dirty="0" smtClean="0">
                <a:latin typeface="Courier New" panose="02070309020205020404" pitchFamily="49" charset="0"/>
              </a:rPr>
              <a:t> </a:t>
            </a:r>
            <a:r>
              <a:rPr lang="en-US" sz="2100" b="1" dirty="0" err="1" smtClean="0">
                <a:latin typeface="Courier New" panose="02070309020205020404" pitchFamily="49" charset="0"/>
              </a:rPr>
              <a:t>iff</a:t>
            </a:r>
            <a:r>
              <a:rPr lang="en-US" sz="2100" b="1" dirty="0" smtClean="0">
                <a:latin typeface="Courier New" panose="02070309020205020404" pitchFamily="49" charset="0"/>
              </a:rPr>
              <a:t> length &gt;= 10</a:t>
            </a:r>
          </a:p>
          <a:p>
            <a:pPr lvl="1" eaLnBrk="1" hangingPunct="1"/>
            <a:r>
              <a:rPr lang="en-US" sz="2400" dirty="0" smtClean="0"/>
              <a:t>So the state (false, “green”, 14) is not valid</a:t>
            </a:r>
          </a:p>
          <a:p>
            <a:pPr eaLnBrk="1" hangingPunct="1"/>
            <a:r>
              <a:rPr lang="en-US" sz="2800" dirty="0" smtClean="0"/>
              <a:t>Invariant must hold after constructor!</a:t>
            </a:r>
          </a:p>
          <a:p>
            <a:pPr eaLnBrk="1" hangingPunct="1"/>
            <a:r>
              <a:rPr lang="en-US" sz="2800" dirty="0" smtClean="0"/>
              <a:t>Caution: Be careful when a public method calls another public method</a:t>
            </a:r>
          </a:p>
          <a:p>
            <a:pPr lvl="1" eaLnBrk="1" hangingPunct="1"/>
            <a:r>
              <a:rPr lang="en-US" sz="2400" dirty="0" smtClean="0"/>
              <a:t>Danger! invariant might not hold at call point</a:t>
            </a:r>
          </a:p>
          <a:p>
            <a:pPr lvl="1" eaLnBrk="1" hangingPunct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9511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Constructor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class Pencil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		</a:t>
            </a:r>
            <a:r>
              <a:rPr lang="en-US" sz="2400" b="1" dirty="0" err="1" smtClean="0">
                <a:latin typeface="Courier New" panose="02070309020205020404" pitchFamily="49" charset="0"/>
              </a:rPr>
              <a:t>boolean</a:t>
            </a:r>
            <a:r>
              <a:rPr lang="en-US" sz="2400" b="1" dirty="0" smtClean="0">
                <a:latin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FF9933"/>
                </a:solidFill>
                <a:latin typeface="Courier New" panose="02070309020205020404" pitchFamily="49" charset="0"/>
              </a:rPr>
              <a:t>hasEraser</a:t>
            </a:r>
            <a:r>
              <a:rPr lang="en-US" sz="2400" b="1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		String </a:t>
            </a:r>
            <a:r>
              <a:rPr lang="en-US" sz="2400" b="1" dirty="0" smtClean="0">
                <a:solidFill>
                  <a:srgbClr val="FF9933"/>
                </a:solidFill>
                <a:latin typeface="Courier New" panose="02070309020205020404" pitchFamily="49" charset="0"/>
              </a:rPr>
              <a:t>color</a:t>
            </a:r>
            <a:r>
              <a:rPr lang="en-US" sz="2400" b="1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		</a:t>
            </a:r>
            <a:r>
              <a:rPr lang="en-US" sz="2400" b="1" dirty="0" err="1" smtClean="0">
                <a:latin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FF9933"/>
                </a:solidFill>
                <a:latin typeface="Courier New" panose="02070309020205020404" pitchFamily="49" charset="0"/>
              </a:rPr>
              <a:t>length</a:t>
            </a:r>
            <a:r>
              <a:rPr lang="en-US" sz="2400" b="1" dirty="0" smtClean="0">
                <a:latin typeface="Courier New" panose="02070309020205020404" pitchFamily="49" charset="0"/>
              </a:rPr>
              <a:t> = 14;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		@pre [c is a valid color]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		</a:t>
            </a:r>
            <a:r>
              <a:rPr lang="en-US" sz="2400" b="1" dirty="0" smtClean="0">
                <a:solidFill>
                  <a:srgbClr val="0099FF"/>
                </a:solidFill>
                <a:latin typeface="Courier New" panose="02070309020205020404" pitchFamily="49" charset="0"/>
              </a:rPr>
              <a:t>Pencil</a:t>
            </a:r>
            <a:r>
              <a:rPr lang="en-US" sz="2400" b="1" dirty="0" smtClean="0">
                <a:latin typeface="Courier New" panose="02070309020205020404" pitchFamily="49" charset="0"/>
              </a:rPr>
              <a:t> (String c)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			color = c;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			</a:t>
            </a:r>
            <a:r>
              <a:rPr lang="en-US" sz="2400" b="1" dirty="0" err="1" smtClean="0">
                <a:latin typeface="Courier New" panose="02070309020205020404" pitchFamily="49" charset="0"/>
              </a:rPr>
              <a:t>hasEraser</a:t>
            </a:r>
            <a:r>
              <a:rPr lang="en-US" sz="2400" b="1" dirty="0" smtClean="0">
                <a:latin typeface="Courier New" panose="02070309020205020404" pitchFamily="49" charset="0"/>
              </a:rPr>
              <a:t> = (length &gt;= 10);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</a:rPr>
              <a:t>		//enforce the invariant!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		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400" b="1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		. . . same </a:t>
            </a:r>
            <a:r>
              <a:rPr lang="en-US" sz="2400" b="1" dirty="0" smtClean="0">
                <a:solidFill>
                  <a:srgbClr val="6600FF"/>
                </a:solidFill>
                <a:latin typeface="Courier New" panose="02070309020205020404" pitchFamily="49" charset="0"/>
              </a:rPr>
              <a:t>methods</a:t>
            </a:r>
            <a:r>
              <a:rPr lang="en-US" sz="2400" b="1" dirty="0" smtClean="0">
                <a:latin typeface="Courier New" panose="02070309020205020404" pitchFamily="49" charset="0"/>
              </a:rPr>
              <a:t> as before . . 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754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Members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600" dirty="0" smtClean="0"/>
              <a:t>Two kinds of members in a class declaration</a:t>
            </a:r>
          </a:p>
          <a:p>
            <a:pPr lvl="1" eaLnBrk="1" hangingPunct="1"/>
            <a:r>
              <a:rPr lang="en-US" sz="2200" dirty="0" smtClean="0"/>
              <a:t>Fields, </a:t>
            </a:r>
            <a:r>
              <a:rPr lang="en-US" sz="2200" dirty="0" err="1" smtClean="0"/>
              <a:t>ie</a:t>
            </a:r>
            <a:r>
              <a:rPr lang="en-US" sz="2200" dirty="0" smtClean="0"/>
              <a:t> data (determine the </a:t>
            </a:r>
            <a:r>
              <a:rPr lang="en-US" sz="2200" i="1" dirty="0" smtClean="0"/>
              <a:t>state</a:t>
            </a:r>
            <a:r>
              <a:rPr lang="en-US" sz="2200" dirty="0" smtClean="0"/>
              <a:t>)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100" b="1" dirty="0" err="1" smtClean="0">
                <a:latin typeface="Courier New" panose="02070309020205020404" pitchFamily="49" charset="0"/>
              </a:rPr>
              <a:t>boolean</a:t>
            </a:r>
            <a:r>
              <a:rPr lang="en-US" sz="2100" b="1" dirty="0" smtClean="0">
                <a:latin typeface="Courier New" panose="02070309020205020404" pitchFamily="49" charset="0"/>
              </a:rPr>
              <a:t> </a:t>
            </a:r>
            <a:r>
              <a:rPr lang="en-US" sz="2100" b="1" dirty="0" err="1" smtClean="0">
                <a:solidFill>
                  <a:srgbClr val="FF9933"/>
                </a:solidFill>
                <a:latin typeface="Courier New" panose="02070309020205020404" pitchFamily="49" charset="0"/>
              </a:rPr>
              <a:t>hasEraser</a:t>
            </a:r>
            <a:r>
              <a:rPr lang="en-US" sz="2100" b="1" dirty="0" smtClean="0">
                <a:latin typeface="Courier New" panose="02070309020205020404" pitchFamily="49" charset="0"/>
              </a:rPr>
              <a:t>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100" b="1" dirty="0" smtClean="0">
                <a:latin typeface="Courier New" panose="02070309020205020404" pitchFamily="49" charset="0"/>
              </a:rPr>
              <a:t>String </a:t>
            </a:r>
            <a:r>
              <a:rPr lang="en-US" sz="2100" b="1" dirty="0" smtClean="0">
                <a:solidFill>
                  <a:srgbClr val="FF9933"/>
                </a:solidFill>
                <a:latin typeface="Courier New" panose="02070309020205020404" pitchFamily="49" charset="0"/>
              </a:rPr>
              <a:t>color</a:t>
            </a:r>
            <a:r>
              <a:rPr lang="en-US" sz="2100" b="1" dirty="0" smtClean="0">
                <a:latin typeface="Courier New" panose="02070309020205020404" pitchFamily="49" charset="0"/>
              </a:rPr>
              <a:t>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100" b="1" dirty="0" err="1" smtClean="0">
                <a:latin typeface="Courier New" panose="02070309020205020404" pitchFamily="49" charset="0"/>
              </a:rPr>
              <a:t>int</a:t>
            </a:r>
            <a:r>
              <a:rPr lang="en-US" sz="2100" b="1" dirty="0" smtClean="0">
                <a:latin typeface="Courier New" panose="02070309020205020404" pitchFamily="49" charset="0"/>
              </a:rPr>
              <a:t> </a:t>
            </a:r>
            <a:r>
              <a:rPr lang="en-US" sz="2100" b="1" dirty="0" smtClean="0">
                <a:solidFill>
                  <a:srgbClr val="FF9933"/>
                </a:solidFill>
                <a:latin typeface="Courier New" panose="02070309020205020404" pitchFamily="49" charset="0"/>
              </a:rPr>
              <a:t>length</a:t>
            </a:r>
            <a:r>
              <a:rPr lang="en-US" sz="2100" b="1" dirty="0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/>
            <a:r>
              <a:rPr lang="en-US" sz="2200" dirty="0" smtClean="0"/>
              <a:t>Methods, </a:t>
            </a:r>
            <a:r>
              <a:rPr lang="en-US" sz="2200" dirty="0" err="1" smtClean="0"/>
              <a:t>ie</a:t>
            </a:r>
            <a:r>
              <a:rPr lang="en-US" sz="2200" dirty="0" smtClean="0"/>
              <a:t> procedures (</a:t>
            </a:r>
            <a:r>
              <a:rPr lang="en-US" sz="2200" i="1" dirty="0" smtClean="0"/>
              <a:t>access/modify</a:t>
            </a:r>
            <a:r>
              <a:rPr lang="en-US" sz="2200" dirty="0" smtClean="0"/>
              <a:t> the state)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100" b="1" dirty="0" err="1" smtClean="0">
                <a:latin typeface="Courier New" panose="02070309020205020404" pitchFamily="49" charset="0"/>
              </a:rPr>
              <a:t>int</a:t>
            </a:r>
            <a:r>
              <a:rPr lang="en-US" sz="2100" b="1" dirty="0" smtClean="0">
                <a:latin typeface="Courier New" panose="02070309020205020404" pitchFamily="49" charset="0"/>
              </a:rPr>
              <a:t> </a:t>
            </a:r>
            <a:r>
              <a:rPr lang="en-US" sz="2100" b="1" dirty="0" smtClean="0">
                <a:solidFill>
                  <a:srgbClr val="6600FF"/>
                </a:solidFill>
                <a:latin typeface="Courier New" panose="02070309020205020404" pitchFamily="49" charset="0"/>
              </a:rPr>
              <a:t>sharpen</a:t>
            </a:r>
            <a:r>
              <a:rPr lang="en-US" sz="2100" b="1" dirty="0" smtClean="0">
                <a:latin typeface="Courier New" panose="02070309020205020404" pitchFamily="49" charset="0"/>
              </a:rPr>
              <a:t> (</a:t>
            </a:r>
            <a:r>
              <a:rPr lang="en-US" sz="2100" b="1" dirty="0" err="1" smtClean="0">
                <a:latin typeface="Courier New" panose="02070309020205020404" pitchFamily="49" charset="0"/>
              </a:rPr>
              <a:t>int</a:t>
            </a:r>
            <a:r>
              <a:rPr lang="en-US" sz="2100" b="1" dirty="0" smtClean="0">
                <a:latin typeface="Courier New" panose="02070309020205020404" pitchFamily="49" charset="0"/>
              </a:rPr>
              <a:t> amount) {</a:t>
            </a:r>
          </a:p>
          <a:p>
            <a:pPr lvl="2" eaLnBrk="1" hangingPunct="1">
              <a:buNone/>
            </a:pPr>
            <a:r>
              <a:rPr lang="en-US" sz="2100" b="1" dirty="0" smtClean="0">
                <a:latin typeface="Courier New" panose="02070309020205020404" pitchFamily="49" charset="0"/>
              </a:rPr>
              <a:t>  </a:t>
            </a:r>
            <a:r>
              <a:rPr lang="en-US" sz="2100" b="1" dirty="0" smtClean="0">
                <a:solidFill>
                  <a:srgbClr val="FF9933"/>
                </a:solidFill>
                <a:latin typeface="Courier New" panose="02070309020205020404" pitchFamily="49" charset="0"/>
              </a:rPr>
              <a:t>length</a:t>
            </a:r>
            <a:r>
              <a:rPr lang="en-US" sz="2100" b="1" dirty="0" smtClean="0">
                <a:latin typeface="Courier New" panose="02070309020205020404" pitchFamily="49" charset="0"/>
              </a:rPr>
              <a:t> = </a:t>
            </a:r>
            <a:r>
              <a:rPr lang="en-US" sz="2100" b="1" dirty="0" smtClean="0">
                <a:solidFill>
                  <a:srgbClr val="FF9933"/>
                </a:solidFill>
                <a:latin typeface="Courier New" panose="02070309020205020404" pitchFamily="49" charset="0"/>
              </a:rPr>
              <a:t>length</a:t>
            </a:r>
            <a:r>
              <a:rPr lang="en-US" sz="2100" b="1" dirty="0" smtClean="0">
                <a:latin typeface="Courier New" panose="02070309020205020404" pitchFamily="49" charset="0"/>
              </a:rPr>
              <a:t> – amount;</a:t>
            </a:r>
          </a:p>
          <a:p>
            <a:pPr lvl="2" eaLnBrk="1" hangingPunct="1">
              <a:buNone/>
            </a:pPr>
            <a:r>
              <a:rPr lang="en-US" sz="2100" b="1" dirty="0">
                <a:latin typeface="Courier New" panose="02070309020205020404" pitchFamily="49" charset="0"/>
              </a:rPr>
              <a:t>	</a:t>
            </a:r>
            <a:r>
              <a:rPr lang="en-US" sz="2000" b="1" dirty="0" err="1" smtClean="0">
                <a:latin typeface="Courier New" panose="02070309020205020404" pitchFamily="49" charset="0"/>
              </a:rPr>
              <a:t>hasEraser</a:t>
            </a:r>
            <a:r>
              <a:rPr lang="en-US" sz="2000" b="1" dirty="0" smtClean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</a:rPr>
              <a:t>= (length &gt;= 10);</a:t>
            </a:r>
            <a:endParaRPr lang="en-US" sz="2100" b="1" dirty="0" smtClean="0">
              <a:latin typeface="Courier New" panose="02070309020205020404" pitchFamily="49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100" b="1" dirty="0" smtClean="0">
                <a:latin typeface="Courier New" panose="02070309020205020404" pitchFamily="49" charset="0"/>
              </a:rPr>
              <a:t>  return </a:t>
            </a:r>
            <a:r>
              <a:rPr lang="en-US" sz="2100" b="1" dirty="0" smtClean="0">
                <a:solidFill>
                  <a:srgbClr val="FF9933"/>
                </a:solidFill>
                <a:latin typeface="Courier New" panose="02070309020205020404" pitchFamily="49" charset="0"/>
              </a:rPr>
              <a:t>length</a:t>
            </a:r>
            <a:r>
              <a:rPr lang="en-US" sz="2100" b="1" dirty="0" smtClean="0">
                <a:latin typeface="Courier New" panose="02070309020205020404" pitchFamily="49" charset="0"/>
              </a:rPr>
              <a:t>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100" b="1" dirty="0" smtClean="0"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sz="2600" dirty="0" smtClean="0"/>
              <a:t>(Much later: nested classes and nested interfaces)</a:t>
            </a:r>
          </a:p>
          <a:p>
            <a:pPr lvl="2" eaLnBrk="1" hangingPunct="1"/>
            <a:endParaRPr 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314137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Visibility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600" smtClean="0"/>
              <a:t>Members can be private or public</a:t>
            </a:r>
          </a:p>
          <a:p>
            <a:pPr lvl="1" eaLnBrk="1" hangingPunct="1"/>
            <a:r>
              <a:rPr lang="en-US" sz="2200" smtClean="0"/>
              <a:t>member-by-member declaration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1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private</a:t>
            </a:r>
            <a:r>
              <a:rPr lang="en-US" sz="2100" b="1" smtClean="0">
                <a:latin typeface="Courier New" panose="02070309020205020404" pitchFamily="49" charset="0"/>
              </a:rPr>
              <a:t> String </a:t>
            </a:r>
            <a:r>
              <a:rPr lang="en-US" sz="2100" b="1" smtClean="0">
                <a:solidFill>
                  <a:srgbClr val="FF9933"/>
                </a:solidFill>
                <a:latin typeface="Courier New" panose="02070309020205020404" pitchFamily="49" charset="0"/>
              </a:rPr>
              <a:t>color</a:t>
            </a:r>
            <a:r>
              <a:rPr lang="en-US" sz="2100" b="1" smtClean="0">
                <a:latin typeface="Courier New" panose="02070309020205020404" pitchFamily="49" charset="0"/>
              </a:rPr>
              <a:t>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100" b="1" smtClean="0">
                <a:solidFill>
                  <a:srgbClr val="009900"/>
                </a:solidFill>
                <a:latin typeface="Courier New" panose="02070309020205020404" pitchFamily="49" charset="0"/>
              </a:rPr>
              <a:t>public</a:t>
            </a:r>
            <a:r>
              <a:rPr lang="en-US" sz="2100" b="1" smtClean="0">
                <a:latin typeface="Courier New" panose="02070309020205020404" pitchFamily="49" charset="0"/>
              </a:rPr>
              <a:t> int </a:t>
            </a:r>
            <a:r>
              <a:rPr lang="en-US" sz="2100" b="1" smtClean="0">
                <a:solidFill>
                  <a:srgbClr val="FF9933"/>
                </a:solidFill>
                <a:latin typeface="Courier New" panose="02070309020205020404" pitchFamily="49" charset="0"/>
              </a:rPr>
              <a:t>length</a:t>
            </a:r>
            <a:r>
              <a:rPr lang="en-US" sz="2100" b="1" smtClean="0">
                <a:latin typeface="Courier New" panose="02070309020205020404" pitchFamily="49" charset="0"/>
              </a:rPr>
              <a:t>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100" b="1" smtClean="0">
                <a:solidFill>
                  <a:srgbClr val="009900"/>
                </a:solidFill>
                <a:latin typeface="Courier New" panose="02070309020205020404" pitchFamily="49" charset="0"/>
              </a:rPr>
              <a:t>public</a:t>
            </a:r>
            <a:r>
              <a:rPr lang="en-US" sz="2100" b="1" smtClean="0">
                <a:latin typeface="Courier New" panose="02070309020205020404" pitchFamily="49" charset="0"/>
              </a:rPr>
              <a:t> int </a:t>
            </a:r>
            <a:r>
              <a:rPr lang="en-US" sz="2100" b="1" smtClean="0">
                <a:solidFill>
                  <a:srgbClr val="6600FF"/>
                </a:solidFill>
                <a:latin typeface="Courier New" panose="02070309020205020404" pitchFamily="49" charset="0"/>
              </a:rPr>
              <a:t>sharpen</a:t>
            </a:r>
            <a:r>
              <a:rPr lang="en-US" sz="2100" b="1" smtClean="0">
                <a:latin typeface="Courier New" panose="02070309020205020404" pitchFamily="49" charset="0"/>
              </a:rPr>
              <a:t> (int amount) { . . . } </a:t>
            </a:r>
          </a:p>
          <a:p>
            <a:pPr eaLnBrk="1" hangingPunct="1"/>
            <a:r>
              <a:rPr lang="en-US" sz="2600" smtClean="0"/>
              <a:t>Private members</a:t>
            </a:r>
          </a:p>
          <a:p>
            <a:pPr lvl="1" eaLnBrk="1" hangingPunct="1"/>
            <a:r>
              <a:rPr lang="en-US" sz="2200" smtClean="0"/>
              <a:t>Can be accessed only by instances of same class</a:t>
            </a:r>
          </a:p>
          <a:p>
            <a:pPr lvl="1" eaLnBrk="1" hangingPunct="1"/>
            <a:r>
              <a:rPr lang="en-US" sz="2200" smtClean="0"/>
              <a:t>Provide concrete implementation / representation</a:t>
            </a:r>
          </a:p>
          <a:p>
            <a:pPr eaLnBrk="1" hangingPunct="1"/>
            <a:r>
              <a:rPr lang="en-US" sz="2600" smtClean="0"/>
              <a:t>Public members</a:t>
            </a:r>
          </a:p>
          <a:p>
            <a:pPr lvl="1" eaLnBrk="1" hangingPunct="1"/>
            <a:r>
              <a:rPr lang="en-US" sz="2200" smtClean="0"/>
              <a:t>Can be accessed by any object</a:t>
            </a:r>
          </a:p>
          <a:p>
            <a:pPr lvl="1" eaLnBrk="1" hangingPunct="1"/>
            <a:r>
              <a:rPr lang="en-US" sz="2200" smtClean="0"/>
              <a:t>Provide abstract view (client-side)</a:t>
            </a:r>
          </a:p>
        </p:txBody>
      </p:sp>
    </p:spTree>
    <p:extLst>
      <p:ext uri="{BB962C8B-B14F-4D97-AF65-F5344CB8AC3E}">
        <p14:creationId xmlns:p14="http://schemas.microsoft.com/office/powerpoint/2010/main" val="185003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smtClean="0"/>
              <a:t>Good Practice: Member Declarations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Group member declarations by visibility</a:t>
            </a:r>
          </a:p>
          <a:p>
            <a:pPr lvl="1" eaLnBrk="1" hangingPunct="1"/>
            <a:r>
              <a:rPr lang="en-US" sz="2000" dirty="0" smtClean="0"/>
              <a:t>Java’s convention: private members at top</a:t>
            </a:r>
          </a:p>
          <a:p>
            <a:pPr eaLnBrk="1" hangingPunct="1"/>
            <a:r>
              <a:rPr lang="en-US" sz="2400" dirty="0" smtClean="0"/>
              <a:t>No fields should be public</a:t>
            </a:r>
          </a:p>
          <a:p>
            <a:pPr lvl="1" eaLnBrk="1" hangingPunct="1"/>
            <a:r>
              <a:rPr lang="en-US" dirty="0" smtClean="0"/>
              <a:t>Avoid incorrect use of getters and setters</a:t>
            </a:r>
            <a:endParaRPr lang="en-US" sz="2000" dirty="0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1900" b="1" dirty="0" smtClean="0">
                <a:latin typeface="Courier New" panose="02070309020205020404" pitchFamily="49" charset="0"/>
              </a:rPr>
              <a:t>class Pencil {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1900" b="1" dirty="0" smtClean="0">
                <a:latin typeface="Courier New" panose="02070309020205020404" pitchFamily="49" charset="0"/>
              </a:rPr>
              <a:t>  private </a:t>
            </a:r>
            <a:r>
              <a:rPr lang="en-US" sz="1900" b="1" dirty="0" err="1" smtClean="0">
                <a:latin typeface="Courier New" panose="02070309020205020404" pitchFamily="49" charset="0"/>
              </a:rPr>
              <a:t>int</a:t>
            </a:r>
            <a:r>
              <a:rPr lang="en-US" sz="1900" b="1" dirty="0" smtClean="0">
                <a:latin typeface="Courier New" panose="02070309020205020404" pitchFamily="49" charset="0"/>
              </a:rPr>
              <a:t> length;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1900" b="1" dirty="0" smtClean="0">
                <a:latin typeface="Courier New" panose="02070309020205020404" pitchFamily="49" charset="0"/>
              </a:rPr>
              <a:t>  public </a:t>
            </a:r>
            <a:r>
              <a:rPr lang="en-US" sz="1900" b="1" dirty="0" err="1" smtClean="0">
                <a:latin typeface="Courier New" panose="02070309020205020404" pitchFamily="49" charset="0"/>
              </a:rPr>
              <a:t>int</a:t>
            </a:r>
            <a:r>
              <a:rPr lang="en-US" sz="1900" b="1" dirty="0" smtClean="0">
                <a:latin typeface="Courier New" panose="02070309020205020404" pitchFamily="49" charset="0"/>
              </a:rPr>
              <a:t> </a:t>
            </a:r>
            <a:r>
              <a:rPr lang="en-US" sz="1900" b="1" dirty="0" err="1" smtClean="0">
                <a:latin typeface="Courier New" panose="02070309020205020404" pitchFamily="49" charset="0"/>
              </a:rPr>
              <a:t>getLength</a:t>
            </a:r>
            <a:r>
              <a:rPr lang="en-US" sz="1900" b="1" dirty="0" smtClean="0">
                <a:latin typeface="Courier New" panose="02070309020205020404" pitchFamily="49" charset="0"/>
              </a:rPr>
              <a:t>() { . . . }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1900" b="1" dirty="0" smtClean="0">
                <a:latin typeface="Courier New" panose="02070309020205020404" pitchFamily="49" charset="0"/>
              </a:rPr>
              <a:t>  public void </a:t>
            </a:r>
            <a:r>
              <a:rPr lang="en-US" sz="1900" b="1" dirty="0" err="1" smtClean="0">
                <a:latin typeface="Courier New" panose="02070309020205020404" pitchFamily="49" charset="0"/>
              </a:rPr>
              <a:t>setLength</a:t>
            </a:r>
            <a:r>
              <a:rPr lang="en-US" sz="1900" b="1" dirty="0" smtClean="0">
                <a:latin typeface="Courier New" panose="02070309020205020404" pitchFamily="49" charset="0"/>
              </a:rPr>
              <a:t>() { . . . }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1900" b="1" dirty="0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/>
            <a:r>
              <a:rPr lang="en-US" sz="2000" dirty="0" smtClean="0"/>
              <a:t>Instead </a:t>
            </a:r>
            <a:r>
              <a:rPr lang="en-US" sz="2000" dirty="0" err="1" smtClean="0"/>
              <a:t>drovide</a:t>
            </a:r>
            <a:r>
              <a:rPr lang="en-US" sz="2000" dirty="0" smtClean="0"/>
              <a:t> public members for observing and controlling </a:t>
            </a:r>
            <a:r>
              <a:rPr lang="en-US" sz="2000" i="1" dirty="0" smtClean="0"/>
              <a:t>abstract</a:t>
            </a:r>
            <a:r>
              <a:rPr lang="en-US" sz="2000" dirty="0" smtClean="0"/>
              <a:t> values of objects</a:t>
            </a:r>
          </a:p>
        </p:txBody>
      </p:sp>
    </p:spTree>
    <p:extLst>
      <p:ext uri="{BB962C8B-B14F-4D97-AF65-F5344CB8AC3E}">
        <p14:creationId xmlns:p14="http://schemas.microsoft.com/office/powerpoint/2010/main" val="173093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 and Information Hiding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contracts help us hide information</a:t>
            </a:r>
          </a:p>
          <a:p>
            <a:r>
              <a:rPr lang="en-US" dirty="0" smtClean="0"/>
              <a:t>But our contracts often expose the names of private variables</a:t>
            </a:r>
          </a:p>
          <a:p>
            <a:pPr lvl="1"/>
            <a:r>
              <a:rPr lang="en-US" dirty="0" smtClean="0"/>
              <a:t>In general it’s ok to reveal obvious information in the contracts</a:t>
            </a:r>
          </a:p>
          <a:p>
            <a:pPr lvl="1"/>
            <a:r>
              <a:rPr lang="en-US" dirty="0" smtClean="0"/>
              <a:t>We still try to hide what happens in the code</a:t>
            </a:r>
          </a:p>
          <a:p>
            <a:r>
              <a:rPr lang="en-US" dirty="0" smtClean="0"/>
              <a:t>When we discuss Interfaces, we’ll have a new way to hide this information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4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Why classes and objects?  </a:t>
            </a:r>
          </a:p>
          <a:p>
            <a:pPr lvl="1" eaLnBrk="1" hangingPunct="1"/>
            <a:r>
              <a:rPr lang="en-US" altLang="en-US" dirty="0" smtClean="0"/>
              <a:t>Encapsulation and Information Hiding</a:t>
            </a:r>
          </a:p>
          <a:p>
            <a:pPr eaLnBrk="1" hangingPunct="1"/>
            <a:r>
              <a:rPr lang="en-US" altLang="en-US" dirty="0" smtClean="0"/>
              <a:t>How to develop classes and objects in Java?</a:t>
            </a:r>
          </a:p>
          <a:p>
            <a:pPr lvl="1"/>
            <a:r>
              <a:rPr lang="en-US" altLang="en-US" dirty="0" smtClean="0"/>
              <a:t>See the Classes video in Java</a:t>
            </a:r>
          </a:p>
          <a:p>
            <a:r>
              <a:rPr lang="en-US" altLang="en-US" dirty="0" smtClean="0"/>
              <a:t>We will focus more on how to effectively design our systems to use classes</a:t>
            </a:r>
          </a:p>
          <a:p>
            <a:pPr lvl="1"/>
            <a:r>
              <a:rPr lang="en-US" altLang="en-US" dirty="0" smtClean="0"/>
              <a:t>How to use Design By Contract with classes</a:t>
            </a:r>
          </a:p>
        </p:txBody>
      </p:sp>
    </p:spTree>
    <p:extLst>
      <p:ext uri="{BB962C8B-B14F-4D97-AF65-F5344CB8AC3E}">
        <p14:creationId xmlns:p14="http://schemas.microsoft.com/office/powerpoint/2010/main" val="148072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Audience of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who the audience of the contracts are</a:t>
            </a:r>
          </a:p>
          <a:p>
            <a:r>
              <a:rPr lang="en-US" dirty="0" smtClean="0"/>
              <a:t>preconditions and </a:t>
            </a:r>
            <a:r>
              <a:rPr lang="en-US" dirty="0" err="1" smtClean="0"/>
              <a:t>postconditions</a:t>
            </a:r>
            <a:r>
              <a:rPr lang="en-US" dirty="0" smtClean="0"/>
              <a:t> are meant for the client of the class</a:t>
            </a:r>
          </a:p>
          <a:p>
            <a:pPr lvl="1"/>
            <a:r>
              <a:rPr lang="en-US" dirty="0" smtClean="0"/>
              <a:t>Can also help the implementer on a large project</a:t>
            </a:r>
          </a:p>
          <a:p>
            <a:r>
              <a:rPr lang="en-US" dirty="0" smtClean="0"/>
              <a:t>The invariants are meant for the implementer</a:t>
            </a:r>
          </a:p>
          <a:p>
            <a:r>
              <a:rPr lang="en-US" dirty="0" smtClean="0"/>
              <a:t>Client may learn about invariants through the preconditions</a:t>
            </a:r>
          </a:p>
          <a:p>
            <a:pPr lvl="1"/>
            <a:r>
              <a:rPr lang="en-US" dirty="0" smtClean="0"/>
              <a:t>Invariant: length &gt;=0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harpen(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amt</a:t>
            </a:r>
            <a:r>
              <a:rPr lang="en-US" dirty="0" smtClean="0"/>
              <a:t>) @preconditions </a:t>
            </a:r>
            <a:r>
              <a:rPr lang="en-US" dirty="0" err="1" smtClean="0"/>
              <a:t>amt</a:t>
            </a:r>
            <a:r>
              <a:rPr lang="en-US" dirty="0" smtClean="0"/>
              <a:t> &lt;= length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6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our systems get larger, we start to classify the types of our objects and classes</a:t>
            </a:r>
          </a:p>
          <a:p>
            <a:pPr lvl="1"/>
            <a:r>
              <a:rPr lang="en-US" dirty="0" smtClean="0"/>
              <a:t>Entity Objects</a:t>
            </a:r>
          </a:p>
          <a:p>
            <a:pPr lvl="1"/>
            <a:r>
              <a:rPr lang="en-US" dirty="0" smtClean="0"/>
              <a:t>Boundary Objects</a:t>
            </a:r>
          </a:p>
          <a:p>
            <a:pPr lvl="1"/>
            <a:r>
              <a:rPr lang="en-US" dirty="0" smtClean="0"/>
              <a:t>Control Objects</a:t>
            </a:r>
          </a:p>
          <a:p>
            <a:r>
              <a:rPr lang="en-US" dirty="0" smtClean="0"/>
              <a:t>In simpler programs, these objects tend to get muddled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8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classes you would have made in previous programming courses were Entity Objects</a:t>
            </a:r>
          </a:p>
          <a:p>
            <a:r>
              <a:rPr lang="en-US" dirty="0" smtClean="0"/>
              <a:t>Entity objects represent some real world entity</a:t>
            </a:r>
          </a:p>
          <a:p>
            <a:pPr lvl="1"/>
            <a:r>
              <a:rPr lang="en-US" dirty="0" smtClean="0"/>
              <a:t>Car, Employee, Pizza</a:t>
            </a:r>
          </a:p>
          <a:p>
            <a:r>
              <a:rPr lang="en-US" dirty="0" smtClean="0"/>
              <a:t>Can be more abstract concepts as well</a:t>
            </a:r>
          </a:p>
          <a:p>
            <a:r>
              <a:rPr lang="en-US" dirty="0" smtClean="0"/>
              <a:t>Entity objects are usually nouns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6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Boundary objects represent the interactions between the system and it’s users (or other systems)</a:t>
            </a:r>
          </a:p>
          <a:p>
            <a:r>
              <a:rPr lang="en-US" dirty="0" smtClean="0"/>
              <a:t>The user interface is in a boundary object</a:t>
            </a:r>
          </a:p>
          <a:p>
            <a:r>
              <a:rPr lang="en-US" dirty="0" smtClean="0"/>
              <a:t>Our Scanner object is a boundary object</a:t>
            </a:r>
          </a:p>
          <a:p>
            <a:r>
              <a:rPr lang="en-US" dirty="0" smtClean="0"/>
              <a:t>They exist to create a connection, not to encapsulate data</a:t>
            </a:r>
          </a:p>
          <a:p>
            <a:pPr lvl="1"/>
            <a:r>
              <a:rPr lang="en-US" dirty="0" smtClean="0"/>
              <a:t>Still encapsulating functionality</a:t>
            </a:r>
          </a:p>
          <a:p>
            <a:r>
              <a:rPr lang="en-US" dirty="0" smtClean="0"/>
              <a:t>These Boundary objects are what needs to change if the UI changes </a:t>
            </a:r>
          </a:p>
          <a:p>
            <a:pPr lvl="1"/>
            <a:r>
              <a:rPr lang="en-US" dirty="0" smtClean="0"/>
              <a:t>Or if the external system we interact with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5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objects are responsible for the actual flow of the program</a:t>
            </a:r>
          </a:p>
          <a:p>
            <a:pPr lvl="1"/>
            <a:r>
              <a:rPr lang="en-US" dirty="0" smtClean="0"/>
              <a:t>Handles interactions between the boundary and entity objects</a:t>
            </a:r>
          </a:p>
          <a:p>
            <a:r>
              <a:rPr lang="en-US" dirty="0" smtClean="0"/>
              <a:t>Makes sure events happen in a certain order</a:t>
            </a:r>
          </a:p>
          <a:p>
            <a:r>
              <a:rPr lang="en-US" dirty="0" smtClean="0"/>
              <a:t>Our main function is responsible for the flow of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6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leads us to our third type of contract, </a:t>
            </a:r>
            <a:r>
              <a:rPr lang="en-US" b="1" dirty="0" smtClean="0"/>
              <a:t>Invariants</a:t>
            </a:r>
            <a:endParaRPr lang="en-US" dirty="0" smtClean="0"/>
          </a:p>
          <a:p>
            <a:r>
              <a:rPr lang="en-US" dirty="0" smtClean="0"/>
              <a:t>Preconditions and </a:t>
            </a:r>
            <a:r>
              <a:rPr lang="en-US" dirty="0" err="1" smtClean="0"/>
              <a:t>Postconditions</a:t>
            </a:r>
            <a:r>
              <a:rPr lang="en-US" dirty="0" smtClean="0"/>
              <a:t> were about things that are true before and after some function call or event</a:t>
            </a:r>
          </a:p>
          <a:p>
            <a:r>
              <a:rPr lang="en-US" dirty="0" smtClean="0"/>
              <a:t>Invariants are “always” true and must always be enforced</a:t>
            </a:r>
          </a:p>
          <a:p>
            <a:r>
              <a:rPr lang="en-US" dirty="0" smtClean="0"/>
              <a:t>Invariants usually refer to some property of a variable in a class</a:t>
            </a:r>
          </a:p>
          <a:p>
            <a:pPr marL="11430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4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we will say that invariants are something that is </a:t>
            </a:r>
            <a:r>
              <a:rPr lang="en-US" i="1" dirty="0" smtClean="0"/>
              <a:t>always</a:t>
            </a:r>
            <a:r>
              <a:rPr lang="en-US" dirty="0" smtClean="0"/>
              <a:t> true</a:t>
            </a:r>
          </a:p>
          <a:p>
            <a:pPr lvl="1"/>
            <a:r>
              <a:rPr lang="en-US" dirty="0" smtClean="0"/>
              <a:t>High level only</a:t>
            </a:r>
          </a:p>
          <a:p>
            <a:r>
              <a:rPr lang="en-US" dirty="0" smtClean="0"/>
              <a:t>In the code there will be times where the invariant is not 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2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invariant should be true</a:t>
            </a:r>
          </a:p>
          <a:p>
            <a:pPr lvl="1"/>
            <a:r>
              <a:rPr lang="en-US" dirty="0" smtClean="0"/>
              <a:t>After the constructor has been called</a:t>
            </a:r>
          </a:p>
          <a:p>
            <a:pPr lvl="1"/>
            <a:r>
              <a:rPr lang="en-US" dirty="0" smtClean="0"/>
              <a:t>Before any public methods are invoked</a:t>
            </a:r>
          </a:p>
          <a:p>
            <a:pPr lvl="1"/>
            <a:r>
              <a:rPr lang="en-US" dirty="0" smtClean="0"/>
              <a:t>After any public methods have finished</a:t>
            </a:r>
          </a:p>
          <a:p>
            <a:r>
              <a:rPr lang="en-US" dirty="0" smtClean="0"/>
              <a:t>The invariant may not be true</a:t>
            </a:r>
          </a:p>
          <a:p>
            <a:pPr lvl="1"/>
            <a:r>
              <a:rPr lang="en-US" dirty="0" smtClean="0"/>
              <a:t>During the execution of a method</a:t>
            </a:r>
          </a:p>
          <a:p>
            <a:pPr lvl="1"/>
            <a:r>
              <a:rPr lang="en-US" dirty="0" smtClean="0"/>
              <a:t>Before the call of a private method</a:t>
            </a:r>
          </a:p>
          <a:p>
            <a:pPr lvl="1"/>
            <a:r>
              <a:rPr lang="en-US" dirty="0" smtClean="0"/>
              <a:t>After the call of a private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is responsible for the Invariant?</a:t>
            </a:r>
          </a:p>
          <a:p>
            <a:r>
              <a:rPr lang="en-US" dirty="0" smtClean="0"/>
              <a:t>The implementer of the class defines the invariant</a:t>
            </a:r>
          </a:p>
          <a:p>
            <a:r>
              <a:rPr lang="en-US" dirty="0" smtClean="0"/>
              <a:t>The implementer of any public class method is responsible for making sure that the invariant is always held to be 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4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simple example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Java has a Date class</a:t>
            </a:r>
          </a:p>
          <a:p>
            <a:pPr eaLnBrk="1" hangingPunct="1"/>
            <a:r>
              <a:rPr lang="en-US" altLang="en-US" dirty="0" smtClean="0"/>
              <a:t>The Date class example in the next slide has nothing to do with Java Date class</a:t>
            </a:r>
          </a:p>
          <a:p>
            <a:pPr eaLnBrk="1" hangingPunct="1"/>
            <a:r>
              <a:rPr lang="en-US" altLang="en-US" dirty="0"/>
              <a:t>Not necessarily a great </a:t>
            </a:r>
            <a:r>
              <a:rPr lang="en-US" altLang="en-US" dirty="0" smtClean="0"/>
              <a:t>example, but it’s a convenient easy example!</a:t>
            </a:r>
          </a:p>
        </p:txBody>
      </p:sp>
    </p:spTree>
    <p:extLst>
      <p:ext uri="{BB962C8B-B14F-4D97-AF65-F5344CB8AC3E}">
        <p14:creationId xmlns:p14="http://schemas.microsoft.com/office/powerpoint/2010/main" val="124734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simple example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One possible Date Class </a:t>
            </a:r>
            <a:r>
              <a:rPr lang="en-US" altLang="en-US" dirty="0" smtClean="0">
                <a:solidFill>
                  <a:schemeClr val="accent2"/>
                </a:solidFill>
              </a:rPr>
              <a:t>representation</a:t>
            </a:r>
          </a:p>
          <a:p>
            <a:pPr lvl="1" eaLnBrk="1" hangingPunct="1"/>
            <a:r>
              <a:rPr lang="en-US" altLang="en-US" dirty="0" err="1"/>
              <a:t>i</a:t>
            </a:r>
            <a:r>
              <a:rPr lang="en-US" altLang="en-US" dirty="0" err="1" smtClean="0"/>
              <a:t>nt</a:t>
            </a:r>
            <a:r>
              <a:rPr lang="en-US" altLang="en-US" dirty="0" smtClean="0"/>
              <a:t> day</a:t>
            </a:r>
          </a:p>
          <a:p>
            <a:pPr lvl="1" eaLnBrk="1" hangingPunct="1"/>
            <a:r>
              <a:rPr lang="en-US" altLang="en-US" dirty="0" err="1"/>
              <a:t>i</a:t>
            </a:r>
            <a:r>
              <a:rPr lang="en-US" altLang="en-US" dirty="0" err="1" smtClean="0"/>
              <a:t>nt</a:t>
            </a:r>
            <a:r>
              <a:rPr lang="en-US" altLang="en-US" dirty="0" smtClean="0"/>
              <a:t> month</a:t>
            </a:r>
          </a:p>
          <a:p>
            <a:pPr lvl="1" eaLnBrk="1" hangingPunct="1"/>
            <a:r>
              <a:rPr lang="en-US" altLang="en-US" dirty="0" err="1" smtClean="0"/>
              <a:t>Int</a:t>
            </a:r>
            <a:r>
              <a:rPr lang="en-US" altLang="en-US" dirty="0" smtClean="0"/>
              <a:t> year</a:t>
            </a:r>
          </a:p>
          <a:p>
            <a:pPr eaLnBrk="1" hangingPunct="1"/>
            <a:r>
              <a:rPr lang="en-US" altLang="en-US" dirty="0" smtClean="0">
                <a:solidFill>
                  <a:schemeClr val="accent2"/>
                </a:solidFill>
              </a:rPr>
              <a:t>Representation invariant </a:t>
            </a:r>
            <a:r>
              <a:rPr lang="en-US" altLang="en-US" dirty="0" smtClean="0"/>
              <a:t>for valid Date</a:t>
            </a:r>
            <a:endParaRPr lang="en-US" altLang="en-US" dirty="0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en-US" altLang="en-US" dirty="0" smtClean="0"/>
              <a:t>day, month, and year should be in “sync” and valid</a:t>
            </a:r>
          </a:p>
          <a:p>
            <a:pPr lvl="2"/>
            <a:r>
              <a:rPr lang="en-US" altLang="en-US" dirty="0" smtClean="0"/>
              <a:t>02/31/2017 is not valid</a:t>
            </a:r>
          </a:p>
          <a:p>
            <a:pPr eaLnBrk="1" hangingPunct="1"/>
            <a:r>
              <a:rPr lang="en-US" altLang="en-US" dirty="0" smtClean="0"/>
              <a:t>If day, month, and year can be modified arbitrarily, invalid dates could be represented</a:t>
            </a:r>
          </a:p>
          <a:p>
            <a:pPr lvl="1"/>
            <a:r>
              <a:rPr lang="en-US" altLang="en-US" dirty="0" smtClean="0"/>
              <a:t>13/35/2017</a:t>
            </a:r>
          </a:p>
        </p:txBody>
      </p:sp>
    </p:spTree>
    <p:extLst>
      <p:ext uri="{BB962C8B-B14F-4D97-AF65-F5344CB8AC3E}">
        <p14:creationId xmlns:p14="http://schemas.microsoft.com/office/powerpoint/2010/main" val="66968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simple example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Through </a:t>
            </a:r>
            <a:r>
              <a:rPr lang="en-US" altLang="en-US" dirty="0" smtClean="0">
                <a:solidFill>
                  <a:schemeClr val="accent2"/>
                </a:solidFill>
              </a:rPr>
              <a:t>public</a:t>
            </a:r>
            <a:r>
              <a:rPr lang="en-US" altLang="en-US" dirty="0" smtClean="0"/>
              <a:t> methods provided by a class, access to the </a:t>
            </a:r>
            <a:r>
              <a:rPr lang="en-US" altLang="en-US" dirty="0" smtClean="0">
                <a:solidFill>
                  <a:schemeClr val="accent2"/>
                </a:solidFill>
              </a:rPr>
              <a:t>private</a:t>
            </a:r>
            <a:r>
              <a:rPr lang="en-US" altLang="en-US" dirty="0" smtClean="0"/>
              <a:t> representation can be controlled</a:t>
            </a:r>
          </a:p>
          <a:p>
            <a:pPr eaLnBrk="1" hangingPunct="1"/>
            <a:r>
              <a:rPr lang="en-US" altLang="en-US" dirty="0" smtClean="0"/>
              <a:t>Date class methods either may not let you set the day, month, and year independently or put preconditions</a:t>
            </a:r>
          </a:p>
          <a:p>
            <a:pPr eaLnBrk="1" hangingPunct="1"/>
            <a:r>
              <a:rPr lang="en-US" altLang="en-US" dirty="0" smtClean="0"/>
              <a:t>Unless there is related data to be “hidden” so that they can be kept in “sync”, grouped, and managed, classes may not be needed</a:t>
            </a:r>
          </a:p>
        </p:txBody>
      </p:sp>
    </p:spTree>
    <p:extLst>
      <p:ext uri="{BB962C8B-B14F-4D97-AF65-F5344CB8AC3E}">
        <p14:creationId xmlns:p14="http://schemas.microsoft.com/office/powerpoint/2010/main" val="208169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Profile">
  <a:themeElements>
    <a:clrScheme name="1_Profile 12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C08DD7"/>
      </a:accent1>
      <a:accent2>
        <a:srgbClr val="FF6600"/>
      </a:accent2>
      <a:accent3>
        <a:srgbClr val="FFFFFF"/>
      </a:accent3>
      <a:accent4>
        <a:srgbClr val="000000"/>
      </a:accent4>
      <a:accent5>
        <a:srgbClr val="DCC5E8"/>
      </a:accent5>
      <a:accent6>
        <a:srgbClr val="E75C00"/>
      </a:accent6>
      <a:hlink>
        <a:srgbClr val="9900CC"/>
      </a:hlink>
      <a:folHlink>
        <a:srgbClr val="660066"/>
      </a:folHlink>
    </a:clrScheme>
    <a:fontScheme name="1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4_Profile">
  <a:themeElements>
    <a:clrScheme name="14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4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4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5_Profile">
  <a:themeElements>
    <a:clrScheme name="15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5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5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6_Profile">
  <a:themeElements>
    <a:clrScheme name="16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6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6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7_Profile">
  <a:themeElements>
    <a:clrScheme name="17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7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7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8_Profile">
  <a:themeElements>
    <a:clrScheme name="18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8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8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9_Profile">
  <a:themeElements>
    <a:clrScheme name="19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9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9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20_Profile">
  <a:themeElements>
    <a:clrScheme name="20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0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0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21_Profile">
  <a:themeElements>
    <a:clrScheme name="2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1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5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6_Profile">
  <a:themeElements>
    <a:clrScheme name="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rofile">
  <a:themeElements>
    <a:clrScheme name="2_Profile 12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C08DD7"/>
      </a:accent1>
      <a:accent2>
        <a:srgbClr val="FF6600"/>
      </a:accent2>
      <a:accent3>
        <a:srgbClr val="FFFFFF"/>
      </a:accent3>
      <a:accent4>
        <a:srgbClr val="000000"/>
      </a:accent4>
      <a:accent5>
        <a:srgbClr val="DCC5E8"/>
      </a:accent5>
      <a:accent6>
        <a:srgbClr val="E75C00"/>
      </a:accent6>
      <a:hlink>
        <a:srgbClr val="9900CC"/>
      </a:hlink>
      <a:folHlink>
        <a:srgbClr val="660066"/>
      </a:folHlink>
    </a:clrScheme>
    <a:fontScheme name="2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adjacency_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jacency_theme" id="{5746589B-618D-4BCF-AC4A-12ACA4BA7D22}" vid="{46BD0D05-878D-4E65-AEF2-70E0DFA1FD51}"/>
    </a:ext>
  </a:ext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Profile">
  <a:themeElements>
    <a:clrScheme name="3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3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8_Profile">
  <a:themeElements>
    <a:clrScheme name="8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8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8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9_Profile">
  <a:themeElements>
    <a:clrScheme name="9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9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9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0_Profile">
  <a:themeElements>
    <a:clrScheme name="10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0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0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1_Profile">
  <a:themeElements>
    <a:clrScheme name="1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1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2_Profile">
  <a:themeElements>
    <a:clrScheme name="1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2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3_Profile">
  <a:themeElements>
    <a:clrScheme name="13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3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_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2.xml><?xml version="1.0" encoding="utf-8"?>
<a:themeOverride xmlns:a="http://schemas.openxmlformats.org/drawingml/2006/main">
  <a:clrScheme name="2_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39406</TotalTime>
  <Words>1306</Words>
  <Application>Microsoft Office PowerPoint</Application>
  <PresentationFormat>On-screen Show (4:3)</PresentationFormat>
  <Paragraphs>261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20</vt:i4>
      </vt:variant>
      <vt:variant>
        <vt:lpstr>Slide Titles</vt:lpstr>
      </vt:variant>
      <vt:variant>
        <vt:i4>24</vt:i4>
      </vt:variant>
    </vt:vector>
  </HeadingPairs>
  <TitlesOfParts>
    <vt:vector size="53" baseType="lpstr">
      <vt:lpstr>宋体</vt:lpstr>
      <vt:lpstr>Arial</vt:lpstr>
      <vt:lpstr>Calibri</vt:lpstr>
      <vt:lpstr>Cambria</vt:lpstr>
      <vt:lpstr>Courier New</vt:lpstr>
      <vt:lpstr>Dijkstra</vt:lpstr>
      <vt:lpstr>Georgia</vt:lpstr>
      <vt:lpstr>Verdana</vt:lpstr>
      <vt:lpstr>Wingdings</vt:lpstr>
      <vt:lpstr>1_Profile</vt:lpstr>
      <vt:lpstr>2_Profile</vt:lpstr>
      <vt:lpstr>3_Profile</vt:lpstr>
      <vt:lpstr>8_Profile</vt:lpstr>
      <vt:lpstr>9_Profile</vt:lpstr>
      <vt:lpstr>10_Profile</vt:lpstr>
      <vt:lpstr>11_Profile</vt:lpstr>
      <vt:lpstr>12_Profile</vt:lpstr>
      <vt:lpstr>13_Profile</vt:lpstr>
      <vt:lpstr>14_Profile</vt:lpstr>
      <vt:lpstr>15_Profile</vt:lpstr>
      <vt:lpstr>16_Profile</vt:lpstr>
      <vt:lpstr>17_Profile</vt:lpstr>
      <vt:lpstr>18_Profile</vt:lpstr>
      <vt:lpstr>19_Profile</vt:lpstr>
      <vt:lpstr>20_Profile</vt:lpstr>
      <vt:lpstr>21_Profile</vt:lpstr>
      <vt:lpstr>5_Profile</vt:lpstr>
      <vt:lpstr>6_Profile</vt:lpstr>
      <vt:lpstr>adjacency_theme</vt:lpstr>
      <vt:lpstr>Classes, Objects, and Invariants</vt:lpstr>
      <vt:lpstr>Introduction</vt:lpstr>
      <vt:lpstr>Invariants</vt:lpstr>
      <vt:lpstr>Always…</vt:lpstr>
      <vt:lpstr>Always…</vt:lpstr>
      <vt:lpstr>Invariants</vt:lpstr>
      <vt:lpstr>One simple example</vt:lpstr>
      <vt:lpstr>One simple example</vt:lpstr>
      <vt:lpstr>One simple example</vt:lpstr>
      <vt:lpstr>If There Were No Invariants… </vt:lpstr>
      <vt:lpstr>Example Class Declaration</vt:lpstr>
      <vt:lpstr>Example Class Declaration</vt:lpstr>
      <vt:lpstr>Example Class Declaration</vt:lpstr>
      <vt:lpstr>Good Practice: Establish Invariant</vt:lpstr>
      <vt:lpstr>Example Constructor</vt:lpstr>
      <vt:lpstr>Members</vt:lpstr>
      <vt:lpstr>Visibility</vt:lpstr>
      <vt:lpstr>Good Practice: Member Declarations</vt:lpstr>
      <vt:lpstr>Contracts and Information Hiding</vt:lpstr>
      <vt:lpstr>The Audience of Contracts</vt:lpstr>
      <vt:lpstr>Types of Objects</vt:lpstr>
      <vt:lpstr>Entity Objects</vt:lpstr>
      <vt:lpstr>Boundary Objects</vt:lpstr>
      <vt:lpstr>Control Objects</vt:lpstr>
    </vt:vector>
  </TitlesOfParts>
  <Company>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</dc:title>
  <dc:creator>Paul Sivilotti</dc:creator>
  <cp:lastModifiedBy>Kevin Anton Plis</cp:lastModifiedBy>
  <cp:revision>501</cp:revision>
  <cp:lastPrinted>2016-08-31T03:05:11Z</cp:lastPrinted>
  <dcterms:created xsi:type="dcterms:W3CDTF">2005-03-22T22:30:11Z</dcterms:created>
  <dcterms:modified xsi:type="dcterms:W3CDTF">2019-08-30T15:25:42Z</dcterms:modified>
</cp:coreProperties>
</file>