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0" r:id="rId2"/>
    <p:sldMasterId id="2147483672" r:id="rId3"/>
    <p:sldMasterId id="2147483958" r:id="rId4"/>
    <p:sldMasterId id="2147483959" r:id="rId5"/>
    <p:sldMasterId id="2147483960" r:id="rId6"/>
    <p:sldMasterId id="2147483961" r:id="rId7"/>
    <p:sldMasterId id="2147483962" r:id="rId8"/>
    <p:sldMasterId id="2147483963" r:id="rId9"/>
    <p:sldMasterId id="2147483964" r:id="rId10"/>
    <p:sldMasterId id="2147483965" r:id="rId11"/>
    <p:sldMasterId id="2147483966" r:id="rId12"/>
    <p:sldMasterId id="2147483967" r:id="rId13"/>
    <p:sldMasterId id="2147483968" r:id="rId14"/>
    <p:sldMasterId id="2147483969" r:id="rId15"/>
    <p:sldMasterId id="2147483970" r:id="rId16"/>
    <p:sldMasterId id="2147483971" r:id="rId17"/>
    <p:sldMasterId id="2147484789" r:id="rId18"/>
    <p:sldMasterId id="2147484801" r:id="rId19"/>
    <p:sldMasterId id="2147484813" r:id="rId20"/>
  </p:sldMasterIdLst>
  <p:notesMasterIdLst>
    <p:notesMasterId r:id="rId31"/>
  </p:notesMasterIdLst>
  <p:handoutMasterIdLst>
    <p:handoutMasterId r:id="rId32"/>
  </p:handoutMasterIdLst>
  <p:sldIdLst>
    <p:sldId id="448" r:id="rId21"/>
    <p:sldId id="631" r:id="rId22"/>
    <p:sldId id="639" r:id="rId23"/>
    <p:sldId id="646" r:id="rId24"/>
    <p:sldId id="648" r:id="rId25"/>
    <p:sldId id="647" r:id="rId26"/>
    <p:sldId id="649" r:id="rId27"/>
    <p:sldId id="650" r:id="rId28"/>
    <p:sldId id="635" r:id="rId29"/>
    <p:sldId id="645" r:id="rId30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7A7A7"/>
    <a:srgbClr val="9BFFC8"/>
    <a:srgbClr val="FF9797"/>
    <a:srgbClr val="99FF66"/>
    <a:srgbClr val="66FF66"/>
    <a:srgbClr val="FF9933"/>
    <a:srgbClr val="66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738" y="108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6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80" tIns="46590" rIns="93180" bIns="4659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A2B57-62EC-4BAE-9A84-C6712FC37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400E7-0945-463B-854C-2C4C8A80AD69}" type="datetimeFigureOut">
              <a:rPr lang="en-US"/>
              <a:pPr>
                <a:defRPr/>
              </a:pPr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66AB41-2DBD-467C-A47B-3DF4A503E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62D02B-A39D-4D7F-82FC-832C5CE9C190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195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D46A8A-9D6A-4DC0-9199-04DB3459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42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91EA-5DF2-4920-97C1-B7671203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41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42289-F427-4DF1-ACE7-AC8A38CB1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95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E948-45CF-41B0-A337-85ED0637F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327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680E-9C21-4C69-BC9A-3810DE4E5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8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06CF0-7231-48A0-9539-E72973E7B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83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D345-70EE-4B45-9F91-A27F8300E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010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79993-ABB0-46F3-B0D7-0A78EC31E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403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9F537-16C9-44AB-9606-0D4BCA8D3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6084B-EA05-4CB0-B7FB-4B9011FA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62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0BE57-7759-4A86-82F1-C3D919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993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4252-76B2-48A4-BAF3-E0C8DA4E2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7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3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95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906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436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50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7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6338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911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03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81690E-1131-4E0B-B576-3D9BB243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476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84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380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880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830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27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6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7304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40992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571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941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7563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67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87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66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20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628915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71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536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492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3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601375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1139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936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43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4659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7294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70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15986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542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5550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1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608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0601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02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7962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1331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CB99E-6AFF-4A2B-937E-97E122F74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22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0C43A-83DD-406E-970E-55FC7B2A2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7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3200-6400-4767-88E6-FD351067F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20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A22A6-1604-470E-9974-75C5E4219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65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84C56-3D7A-486E-BBEB-D49B586D7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6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75F8C-FE15-4D12-B552-20B9D6799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578CD-0ACD-4EDC-993B-C2E4D6055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1C68-1B25-4F4A-A6F6-6D27BE76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0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CF11-137D-4DA3-A718-A2A5A0989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4835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7048-D2EF-497A-8626-837148F5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10895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435F5-EB51-46E3-BB15-B652081BC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275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26D02-1478-448D-8FDA-585AFDCFF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382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67189-F16C-41CB-9B64-15D58A6C4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794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0CD1A-55CA-438B-8EFD-736D42A57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555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9A6-0C61-4D13-B353-7E7EB3147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426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714B-0C96-46BF-92D9-F1367FDA9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3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81D99-6BE7-4F25-90DB-B0D2E0932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924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2890-710F-41BB-859B-8E366200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261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BC9A8-6DC0-46CE-B591-217534947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607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1F91-BDA9-4ECC-82C4-1A55717D3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768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6CBE1-5A49-4BF6-89B5-61A6D18A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3374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C5229-F013-4BD0-8D68-3AF31DF7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05831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2931C-D748-463E-8057-122F1212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837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45BD-4524-458A-9FF7-6B4247EE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098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EEAB-7172-4599-A425-8C39B8AB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1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8016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BF-34FA-4D71-9491-977B66F0A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690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1AA4-A489-4BEC-95F5-5C9489E6F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98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AFA9-0583-459D-892E-D3CB92FF7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092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1EA8D-8EDE-4E40-8D8C-812EC9004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02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0A755-D8CC-4CFE-971E-3F0E7D367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2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AB65C-AD2A-4C40-971C-BBAF84C15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4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5DE4-9C92-4D68-A395-3F74BAF8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325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428F5-4C4A-470B-A02A-44BC3A5EC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16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ln w="9525" cmpd="sng">
            <a:prstDash val="solid"/>
          </a:ln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BFB5973-4653-4E96-A296-600311A4A2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2951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2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03503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73838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83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044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42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175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147053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84025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1387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082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585 w 1000"/>
                  <a:gd name="T3" fmla="*/ 0 h 1000"/>
                  <a:gd name="T4" fmla="*/ 585 w 1000"/>
                  <a:gd name="T5" fmla="*/ 1000 h 1000"/>
                  <a:gd name="T6" fmla="*/ 0 w 1000"/>
                  <a:gd name="T7" fmla="*/ 1000 h 1000"/>
                  <a:gd name="T8" fmla="*/ 0 w 1000"/>
                  <a:gd name="T9" fmla="*/ 0 h 1000"/>
                  <a:gd name="T10" fmla="*/ 1000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rgbClr val="CC0000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14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5516878-6B81-489D-B964-EEF227BA1A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2125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337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51585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8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1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55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42502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914101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330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147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6843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3229D-8633-42AA-9A8B-8805B55E85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314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1372-CB54-4E9E-B7E6-1306045F127D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24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9BA-BE4D-41C1-9A4A-1FEA0DBCD17D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996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C75-C653-4429-BCC0-4A9AC7B3F5EA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242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8C7-A184-4167-ACCC-62CF8BE19581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470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1A2-89A5-472C-8EF5-12A178ABE78A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285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6F94-F470-41D6-8295-AC2F27F4F0CF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108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A5C-8684-48E1-BB17-7ED5520C3A43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82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C46B-6F73-49CF-99C0-2D2DDE07D42A}" type="datetime1">
              <a:rPr lang="en-US" smtClean="0"/>
              <a:t>5/10/2019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752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4147-4554-43A4-BE86-56564CEF6492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9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463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68F1-2640-4FEE-A45C-0924DF259E3C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3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5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085987-9A9D-4B3D-8467-FF66E63B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37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62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591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7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1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7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6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900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946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576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3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5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3313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7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0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792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051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6498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2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00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7860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73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065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291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101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55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64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77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8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915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34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4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89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6870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918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7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43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6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731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33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881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2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48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6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49191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4131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229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3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C3EEC-935D-4B88-A247-959A6098F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2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0D9B4-1CCB-496E-9905-3AAF1D4E0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617306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4EB1F-FAE0-49DC-B5F3-3B7BC48D7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65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8F449-D001-447F-858F-080F22FC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9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E655E-8E5B-4137-B38A-5820C0557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77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C16B3-6078-4FC0-8725-4EEA57657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359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6C8CF-9829-45E7-8B85-AC923523E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38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D92C-73EE-45A1-B5FB-D76D816B5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31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9246C-4368-4CD4-A755-79B20AA3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28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FA2F-9546-44A2-84C0-773FBAB4A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3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B91DF-5E19-411B-8C02-C08C662D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191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D9434-E0F5-4E75-A5F4-DDE1D47AB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8346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3FAA-34B6-4C18-A3C6-24A07E66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958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25F3-7302-48F0-A9BA-0DD237464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3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FFC8-64F3-47C2-A2D9-FB8B707C0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31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7FA6-43C7-49AE-A5F7-3889D1F48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19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9464-128A-456F-AA3C-48CA2A6B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42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4A53-911B-44B5-A46D-92512A50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1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E089-3234-4749-8D9A-1D2AF5A35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70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42984-DAE6-4527-AD65-3CDCF763D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49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59F1-C05C-4DF4-B5A8-A291F1145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81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82AF6-359E-4632-8D14-4072E0F51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3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127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127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127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F8670E-07B2-4A68-B734-C715C478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6392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6393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78D55-6821-45CC-B747-BE2DDAF5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7416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7418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7417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DE715-F1F9-48E6-9F4F-9B44E6ED2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  <p:sldLayoutId id="2147484757" r:id="rId8"/>
    <p:sldLayoutId id="2147484758" r:id="rId9"/>
    <p:sldLayoutId id="2147484759" r:id="rId10"/>
    <p:sldLayoutId id="21474847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8440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8442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2CC26A-7560-40FC-9DD3-1A616D586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Best Practices: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>
          <a:solidFill>
            <a:schemeClr val="bg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>
          <a:solidFill>
            <a:schemeClr val="bg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bg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 userDrawn="1"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rgbClr val="CC0000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solidFill>
                  <a:srgbClr val="000000"/>
                </a:solidFill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 userDrawn="1"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B78AC78-3AC6-45C8-BB81-F17C756199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F5F9E7-AE42-465E-BAA1-BFC6CAA6BA49}" type="datetime1">
              <a:rPr lang="en-US" smtClean="0"/>
              <a:t>5/10/2019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987275" y="63889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17015A-CC88-4146-A22A-131263442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4" r:id="rId1"/>
    <p:sldLayoutId id="2147484815" r:id="rId2"/>
    <p:sldLayoutId id="2147484816" r:id="rId3"/>
    <p:sldLayoutId id="2147484817" r:id="rId4"/>
    <p:sldLayoutId id="2147484818" r:id="rId5"/>
    <p:sldLayoutId id="2147484819" r:id="rId6"/>
    <p:sldLayoutId id="2147484820" r:id="rId7"/>
    <p:sldLayoutId id="2147484821" r:id="rId8"/>
    <p:sldLayoutId id="2147484822" r:id="rId9"/>
    <p:sldLayoutId id="2147484823" r:id="rId10"/>
    <p:sldLayoutId id="214748482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5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8" r:id="rId1"/>
    <p:sldLayoutId id="2147484619" r:id="rId2"/>
    <p:sldLayoutId id="2147484620" r:id="rId3"/>
    <p:sldLayoutId id="2147484621" r:id="rId4"/>
    <p:sldLayoutId id="2147484622" r:id="rId5"/>
    <p:sldLayoutId id="2147484623" r:id="rId6"/>
    <p:sldLayoutId id="2147484624" r:id="rId7"/>
    <p:sldLayoutId id="2147484625" r:id="rId8"/>
    <p:sldLayoutId id="2147484626" r:id="rId9"/>
    <p:sldLayoutId id="2147484627" r:id="rId10"/>
    <p:sldLayoutId id="214748462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7200" y="1109663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46713" y="1076325"/>
            <a:ext cx="31194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700" b="1" smtClean="0">
                <a:latin typeface="Georgia" panose="02040502050405020303" pitchFamily="18" charset="0"/>
              </a:rPr>
              <a:t>Computer Science and Engineering  </a:t>
            </a:r>
            <a:r>
              <a:rPr lang="en-US" sz="700" smtClean="0">
                <a:solidFill>
                  <a:schemeClr val="accent2"/>
                </a:solidFill>
                <a:sym typeface="Wingdings" panose="05000000000000000000" pitchFamily="2" charset="2"/>
              </a:rPr>
              <a:t></a:t>
            </a:r>
            <a:r>
              <a:rPr lang="en-US" sz="700" b="1" smtClean="0">
                <a:latin typeface="Georgia" panose="02040502050405020303" pitchFamily="18" charset="0"/>
              </a:rPr>
              <a:t>  The Ohio State University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457200" y="1277938"/>
            <a:ext cx="822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1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9224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9226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9225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88900" cmpd="dbl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Best Practices: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22E2F2-01AE-4D97-90FF-09F0FD99A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2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Dijkstra" pitchFamily="2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3000" kern="12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600" kern="12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o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228600" y="2362200"/>
            <a:ext cx="8763000" cy="228600"/>
            <a:chOff x="144" y="672"/>
            <a:chExt cx="5520" cy="144"/>
          </a:xfrm>
        </p:grpSpPr>
        <p:grpSp>
          <p:nvGrpSpPr>
            <p:cNvPr id="10248" name="Group 8"/>
            <p:cNvGrpSpPr>
              <a:grpSpLocks/>
            </p:cNvGrpSpPr>
            <p:nvPr userDrawn="1"/>
          </p:nvGrpSpPr>
          <p:grpSpPr bwMode="auto">
            <a:xfrm>
              <a:off x="144" y="672"/>
              <a:ext cx="5520" cy="116"/>
              <a:chOff x="144" y="960"/>
              <a:chExt cx="5520" cy="116"/>
            </a:xfrm>
          </p:grpSpPr>
          <p:sp>
            <p:nvSpPr>
              <p:cNvPr id="10250" name="AutoShape 9"/>
              <p:cNvSpPr>
                <a:spLocks noChangeArrowheads="1"/>
              </p:cNvSpPr>
              <p:nvPr/>
            </p:nvSpPr>
            <p:spPr bwMode="auto">
              <a:xfrm>
                <a:off x="144" y="987"/>
                <a:ext cx="5472" cy="69"/>
              </a:xfrm>
              <a:custGeom>
                <a:avLst/>
                <a:gdLst>
                  <a:gd name="T0" fmla="*/ 0 w 1000"/>
                  <a:gd name="T1" fmla="*/ 0 h 1000"/>
                  <a:gd name="T2" fmla="*/ 17516 w 1000"/>
                  <a:gd name="T3" fmla="*/ 0 h 1000"/>
                  <a:gd name="T4" fmla="*/ 17516 w 1000"/>
                  <a:gd name="T5" fmla="*/ 5 h 1000"/>
                  <a:gd name="T6" fmla="*/ 0 w 1000"/>
                  <a:gd name="T7" fmla="*/ 5 h 1000"/>
                  <a:gd name="T8" fmla="*/ 0 w 1000"/>
                  <a:gd name="T9" fmla="*/ 0 h 1000"/>
                  <a:gd name="T10" fmla="*/ 29943 w 1000"/>
                  <a:gd name="T11" fmla="*/ 0 h 10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000" h="1000" stroke="0">
                    <a:moveTo>
                      <a:pt x="0" y="0"/>
                    </a:moveTo>
                    <a:lnTo>
                      <a:pt x="585" y="0"/>
                    </a:lnTo>
                    <a:lnTo>
                      <a:pt x="585" y="1000"/>
                    </a:lnTo>
                    <a:lnTo>
                      <a:pt x="0" y="1000"/>
                    </a:lnTo>
                    <a:lnTo>
                      <a:pt x="0" y="0"/>
                    </a:lnTo>
                    <a:close/>
                  </a:path>
                  <a:path w="1000" h="1000">
                    <a:moveTo>
                      <a:pt x="0" y="0"/>
                    </a:moveTo>
                    <a:lnTo>
                      <a:pt x="1000" y="0"/>
                    </a:lnTo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3322" y="960"/>
                <a:ext cx="2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sz="600" b="1" smtClean="0">
                    <a:latin typeface="Georgia" panose="02040502050405020303" pitchFamily="18" charset="0"/>
                  </a:rPr>
                  <a:t>Computer Science and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College of Engineering  </a:t>
                </a:r>
                <a:r>
                  <a:rPr lang="en-US" sz="600" smtClean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</a:t>
                </a:r>
                <a:r>
                  <a:rPr lang="en-US" sz="600" b="1" smtClean="0">
                    <a:latin typeface="Georgia" panose="02040502050405020303" pitchFamily="18" charset="0"/>
                  </a:rPr>
                  <a:t>  The Ohio State University</a:t>
                </a:r>
              </a:p>
            </p:txBody>
          </p:sp>
        </p:grpSp>
        <p:sp>
          <p:nvSpPr>
            <p:cNvPr id="10249" name="Line 11"/>
            <p:cNvSpPr>
              <a:spLocks noChangeShapeType="1"/>
            </p:cNvSpPr>
            <p:nvPr userDrawn="1"/>
          </p:nvSpPr>
          <p:spPr bwMode="auto">
            <a:xfrm flipV="1">
              <a:off x="144" y="816"/>
              <a:ext cx="5472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ED09FC-6C07-4270-A0F1-C9B67FAD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745" y="2442365"/>
            <a:ext cx="7772400" cy="139604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Practice with Contracts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Contracts can get complicated very quickly</a:t>
            </a:r>
          </a:p>
          <a:p>
            <a:r>
              <a:rPr lang="en-US" dirty="0" smtClean="0"/>
              <a:t>Difficult to specify formally</a:t>
            </a:r>
          </a:p>
          <a:p>
            <a:pPr lvl="1"/>
            <a:r>
              <a:rPr lang="en-US" dirty="0" smtClean="0"/>
              <a:t>But we can mix in some information to be helpful</a:t>
            </a:r>
          </a:p>
          <a:p>
            <a:r>
              <a:rPr lang="en-US" dirty="0" smtClean="0"/>
              <a:t>Contracts depend on our design</a:t>
            </a:r>
          </a:p>
          <a:p>
            <a:pPr lvl="1"/>
            <a:r>
              <a:rPr lang="en-US" dirty="0" smtClean="0"/>
              <a:t>Is the percent down &gt; 3.5% enforced as a precondition to the constructor, or in determining if the load is approved?</a:t>
            </a:r>
          </a:p>
          <a:p>
            <a:pPr lvl="1"/>
            <a:r>
              <a:rPr lang="en-US" dirty="0" smtClean="0"/>
              <a:t>Writing contracts is part of our design process</a:t>
            </a:r>
          </a:p>
          <a:p>
            <a:pPr lvl="2"/>
            <a:r>
              <a:rPr lang="en-US" dirty="0" smtClean="0"/>
              <a:t>We define what each function does</a:t>
            </a:r>
          </a:p>
          <a:p>
            <a:pPr lvl="2"/>
            <a:r>
              <a:rPr lang="en-US" dirty="0" smtClean="0"/>
              <a:t>Also defines how they interact and affect the state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Speedster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a time and distance, and calculates the velocity</a:t>
            </a:r>
          </a:p>
          <a:p>
            <a:pPr lvl="1"/>
            <a:r>
              <a:rPr lang="en-US" dirty="0" smtClean="0"/>
              <a:t>As the object keeps moving, we add to the total distance and time</a:t>
            </a:r>
          </a:p>
          <a:p>
            <a:pPr lvl="1"/>
            <a:r>
              <a:rPr lang="en-US" dirty="0" smtClean="0"/>
              <a:t>Does not track directionality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Constructor: Speedster(double d, double t)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addTravel</a:t>
            </a:r>
            <a:r>
              <a:rPr lang="en-US" dirty="0" smtClean="0"/>
              <a:t>(double d, double t)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getVelocity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getTotalDistace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getTotalTime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What are our contracts?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Speedster contracts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did not need to repeat the invariants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postcondition</a:t>
            </a:r>
            <a:r>
              <a:rPr lang="en-US" dirty="0" smtClean="0"/>
              <a:t> of Velocity = Distance/Time</a:t>
            </a:r>
          </a:p>
          <a:p>
            <a:pPr lvl="1"/>
            <a:r>
              <a:rPr lang="en-US" dirty="0" smtClean="0"/>
              <a:t>We will need to enforce in code</a:t>
            </a:r>
          </a:p>
          <a:p>
            <a:r>
              <a:rPr lang="en-US" dirty="0" smtClean="0"/>
              <a:t>Some seem obvious</a:t>
            </a:r>
          </a:p>
          <a:p>
            <a:pPr lvl="1"/>
            <a:r>
              <a:rPr lang="en-US" dirty="0" smtClean="0"/>
              <a:t>Get functions</a:t>
            </a:r>
          </a:p>
          <a:p>
            <a:pPr lvl="1"/>
            <a:r>
              <a:rPr lang="en-US" dirty="0" smtClean="0"/>
              <a:t>Distance = d on constructor</a:t>
            </a:r>
          </a:p>
          <a:p>
            <a:pPr lvl="2"/>
            <a:r>
              <a:rPr lang="en-US" dirty="0" smtClean="0"/>
              <a:t>Still need to specify</a:t>
            </a:r>
          </a:p>
          <a:p>
            <a:r>
              <a:rPr lang="en-US" dirty="0" smtClean="0"/>
              <a:t>Use @pre to help enforce invariants</a:t>
            </a:r>
          </a:p>
          <a:p>
            <a:pPr lvl="1"/>
            <a:r>
              <a:rPr lang="en-US" dirty="0" smtClean="0"/>
              <a:t>Limit the data that can come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Mortgage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Decides whether or not to approve a mortgage,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Needs:</a:t>
            </a:r>
          </a:p>
          <a:p>
            <a:pPr lvl="1"/>
            <a:r>
              <a:rPr lang="en-US" dirty="0" smtClean="0"/>
              <a:t>Credit score (0 – 850)</a:t>
            </a:r>
          </a:p>
          <a:p>
            <a:pPr lvl="1"/>
            <a:r>
              <a:rPr lang="en-US" dirty="0" smtClean="0"/>
              <a:t>Interest rate (APR)</a:t>
            </a:r>
          </a:p>
          <a:p>
            <a:pPr lvl="1"/>
            <a:r>
              <a:rPr lang="en-US" dirty="0" smtClean="0"/>
              <a:t>Monthly debt payments for customer</a:t>
            </a:r>
          </a:p>
          <a:p>
            <a:pPr lvl="1"/>
            <a:r>
              <a:rPr lang="en-US" dirty="0" smtClean="0"/>
              <a:t>Annual income</a:t>
            </a:r>
          </a:p>
          <a:p>
            <a:pPr lvl="1"/>
            <a:r>
              <a:rPr lang="en-US" dirty="0" smtClean="0"/>
              <a:t>Years for the mortgage (5 – 30)</a:t>
            </a:r>
          </a:p>
          <a:p>
            <a:pPr lvl="1"/>
            <a:r>
              <a:rPr lang="en-US" dirty="0" smtClean="0"/>
              <a:t>Debt to income ratio: ((monthly debt + monthly payment )/ monthly income)</a:t>
            </a:r>
          </a:p>
          <a:p>
            <a:pPr lvl="1"/>
            <a:r>
              <a:rPr lang="en-US" dirty="0" smtClean="0"/>
              <a:t>Monthly payment</a:t>
            </a:r>
          </a:p>
          <a:p>
            <a:pPr lvl="1"/>
            <a:r>
              <a:rPr lang="en-US" dirty="0" smtClean="0"/>
              <a:t>House cost</a:t>
            </a:r>
          </a:p>
          <a:p>
            <a:pPr lvl="1"/>
            <a:r>
              <a:rPr lang="en-US" dirty="0" smtClean="0"/>
              <a:t>Down Payment (must be 3.5% of the cost)</a:t>
            </a:r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Mortgage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cs</a:t>
            </a:r>
            <a:r>
              <a:rPr lang="en-US" dirty="0" smtClean="0"/>
              <a:t>, double </a:t>
            </a:r>
            <a:r>
              <a:rPr lang="en-US" dirty="0" err="1" smtClean="0"/>
              <a:t>apr</a:t>
            </a:r>
            <a:r>
              <a:rPr lang="en-US" dirty="0" smtClean="0"/>
              <a:t>, double debt, double income, double cost, double </a:t>
            </a:r>
            <a:r>
              <a:rPr lang="en-US" dirty="0" err="1" smtClean="0"/>
              <a:t>dp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isApproved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getPayment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class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Note, Monthly payment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𝑚𝑜𝑛𝑡h𝑙𝑦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𝑝𝑟𝑖𝑛𝑐𝑖𝑝𝑎𝑙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𝑚𝑜𝑛𝑡𝑙𝑦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𝑖𝑛𝑡𝑒𝑟𝑒𝑠𝑡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𝑝𝑎𝑦𝑚𝑒𝑛𝑡𝑠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Invariants?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Mortgage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cs</a:t>
            </a:r>
            <a:r>
              <a:rPr lang="en-US" dirty="0"/>
              <a:t>, double </a:t>
            </a:r>
            <a:r>
              <a:rPr lang="en-US" dirty="0" err="1" smtClean="0"/>
              <a:t>apr</a:t>
            </a:r>
            <a:r>
              <a:rPr lang="en-US" dirty="0" smtClean="0"/>
              <a:t>, </a:t>
            </a:r>
            <a:r>
              <a:rPr lang="en-US" dirty="0"/>
              <a:t>double debt, double </a:t>
            </a:r>
            <a:r>
              <a:rPr lang="en-US" dirty="0" err="1" smtClean="0"/>
              <a:t>inc</a:t>
            </a:r>
            <a:r>
              <a:rPr lang="en-US" dirty="0" smtClean="0"/>
              <a:t>, double cost, double </a:t>
            </a:r>
            <a:r>
              <a:rPr lang="en-US" dirty="0" err="1" smtClean="0"/>
              <a:t>dp</a:t>
            </a:r>
            <a:r>
              <a:rPr lang="en-US" dirty="0" smtClean="0"/>
              <a:t>)</a:t>
            </a:r>
          </a:p>
          <a:p>
            <a:r>
              <a:rPr lang="en-US" dirty="0" smtClean="0"/>
              <a:t>@pre?</a:t>
            </a:r>
          </a:p>
          <a:p>
            <a:r>
              <a:rPr lang="en-US" dirty="0" smtClean="0"/>
              <a:t>@post?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isApproved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Rejects a loan if (credit score &lt; 600 and debt to income ratio &gt; 25%) or if (</a:t>
            </a:r>
            <a:r>
              <a:rPr lang="en-US" dirty="0" err="1" smtClean="0"/>
              <a:t>dtoi</a:t>
            </a:r>
            <a:r>
              <a:rPr lang="en-US" dirty="0" smtClean="0"/>
              <a:t> &gt; 40%) or if down payment &lt; 3.5%</a:t>
            </a:r>
          </a:p>
          <a:p>
            <a:r>
              <a:rPr lang="en-US" dirty="0" smtClean="0"/>
              <a:t>@pre?</a:t>
            </a:r>
          </a:p>
          <a:p>
            <a:r>
              <a:rPr lang="en-US" dirty="0" smtClean="0"/>
              <a:t>@post?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4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getPayment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@pre?</a:t>
            </a:r>
          </a:p>
          <a:p>
            <a:r>
              <a:rPr lang="en-US" dirty="0" smtClean="0"/>
              <a:t>@post?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2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daysInAMonth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isLeapYear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Note: April, June, September and Nov have 30 days</a:t>
            </a:r>
          </a:p>
          <a:p>
            <a:r>
              <a:rPr lang="en-US" dirty="0" smtClean="0"/>
              <a:t>Leap year rules</a:t>
            </a:r>
          </a:p>
          <a:p>
            <a:pPr lvl="1"/>
            <a:r>
              <a:rPr lang="en-US" dirty="0" smtClean="0"/>
              <a:t>If divisible by 4, but not divisible by 100 unless also divisible by 400, then it is a leap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AC78-3AC6-45C8-BB81-F17C756199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rofile">
  <a:themeElements>
    <a:clrScheme name="1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4_Profile">
  <a:themeElements>
    <a:clrScheme name="14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4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4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5_Profile">
  <a:themeElements>
    <a:clrScheme name="15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5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5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6_Profile">
  <a:themeElements>
    <a:clrScheme name="16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6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6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7_Profile">
  <a:themeElements>
    <a:clrScheme name="17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7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7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8_Profile">
  <a:themeElements>
    <a:clrScheme name="1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9_Profile">
  <a:themeElements>
    <a:clrScheme name="1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0_Profile">
  <a:themeElements>
    <a:clrScheme name="2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1_Profile">
  <a:themeElements>
    <a:clrScheme name="2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6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2_Profile 12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C08DD7"/>
      </a:accent1>
      <a:accent2>
        <a:srgbClr val="FF6600"/>
      </a:accent2>
      <a:accent3>
        <a:srgbClr val="FFFFFF"/>
      </a:accent3>
      <a:accent4>
        <a:srgbClr val="000000"/>
      </a:accent4>
      <a:accent5>
        <a:srgbClr val="DCC5E8"/>
      </a:accent5>
      <a:accent6>
        <a:srgbClr val="E75C00"/>
      </a:accent6>
      <a:hlink>
        <a:srgbClr val="9900CC"/>
      </a:hlink>
      <a:folHlink>
        <a:srgbClr val="660066"/>
      </a:folHlink>
    </a:clrScheme>
    <a:fontScheme name="2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rofile">
  <a:themeElements>
    <a:clrScheme name="8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8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Profile">
  <a:themeElements>
    <a:clrScheme name="9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9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Profile">
  <a:themeElements>
    <a:clrScheme name="10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0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Profile">
  <a:themeElements>
    <a:clrScheme name="1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1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Profile">
  <a:themeElements>
    <a:clrScheme name="1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2_Profile">
      <a:majorFont>
        <a:latin typeface="Dijkstr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Profile">
  <a:themeElements>
    <a:clrScheme name="1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3_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499C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6CAE2"/>
        </a:accent5>
        <a:accent6>
          <a:srgbClr val="E75C00"/>
        </a:accent6>
        <a:hlink>
          <a:srgbClr val="9933FF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AA1DB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EACDEA"/>
        </a:accent5>
        <a:accent6>
          <a:srgbClr val="E75C00"/>
        </a:accent6>
        <a:hlink>
          <a:srgbClr val="9933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_Profile 12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08DD7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DCC5E8"/>
        </a:accent5>
        <a:accent6>
          <a:srgbClr val="E75C00"/>
        </a:accent6>
        <a:hlink>
          <a:srgbClr val="9900CC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2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39402</TotalTime>
  <Words>438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10</vt:i4>
      </vt:variant>
    </vt:vector>
  </HeadingPairs>
  <TitlesOfParts>
    <vt:vector size="39" baseType="lpstr">
      <vt:lpstr>宋体</vt:lpstr>
      <vt:lpstr>Arial</vt:lpstr>
      <vt:lpstr>Calibri</vt:lpstr>
      <vt:lpstr>Cambria</vt:lpstr>
      <vt:lpstr>Cambria Math</vt:lpstr>
      <vt:lpstr>Dijkstra</vt:lpstr>
      <vt:lpstr>Georgia</vt:lpstr>
      <vt:lpstr>Verdana</vt:lpstr>
      <vt:lpstr>Wingdings</vt:lpstr>
      <vt:lpstr>1_Profile</vt:lpstr>
      <vt:lpstr>2_Profile</vt:lpstr>
      <vt:lpstr>3_Profile</vt:lpstr>
      <vt:lpstr>8_Profile</vt:lpstr>
      <vt:lpstr>9_Profile</vt:lpstr>
      <vt:lpstr>10_Profile</vt:lpstr>
      <vt:lpstr>11_Profile</vt:lpstr>
      <vt:lpstr>12_Profile</vt:lpstr>
      <vt:lpstr>13_Profile</vt:lpstr>
      <vt:lpstr>14_Profile</vt:lpstr>
      <vt:lpstr>15_Profile</vt:lpstr>
      <vt:lpstr>16_Profile</vt:lpstr>
      <vt:lpstr>17_Profile</vt:lpstr>
      <vt:lpstr>18_Profile</vt:lpstr>
      <vt:lpstr>19_Profile</vt:lpstr>
      <vt:lpstr>20_Profile</vt:lpstr>
      <vt:lpstr>21_Profile</vt:lpstr>
      <vt:lpstr>5_Profile</vt:lpstr>
      <vt:lpstr>6_Profile</vt:lpstr>
      <vt:lpstr>adjacency_theme</vt:lpstr>
      <vt:lpstr>Practice with Contracts</vt:lpstr>
      <vt:lpstr>Consider a Speedster Class</vt:lpstr>
      <vt:lpstr>Speedster contracts notes</vt:lpstr>
      <vt:lpstr>Consider a Mortgage Class</vt:lpstr>
      <vt:lpstr>Mortgage class</vt:lpstr>
      <vt:lpstr>Constructor</vt:lpstr>
      <vt:lpstr>isApproved</vt:lpstr>
      <vt:lpstr>getPayment</vt:lpstr>
      <vt:lpstr>Consider 2 functions</vt:lpstr>
      <vt:lpstr>Conclusion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Paul Sivilotti</dc:creator>
  <cp:lastModifiedBy>Kevin Anton Plis</cp:lastModifiedBy>
  <cp:revision>507</cp:revision>
  <cp:lastPrinted>2016-08-31T03:05:11Z</cp:lastPrinted>
  <dcterms:created xsi:type="dcterms:W3CDTF">2005-03-22T22:30:11Z</dcterms:created>
  <dcterms:modified xsi:type="dcterms:W3CDTF">2019-05-10T18:49:01Z</dcterms:modified>
</cp:coreProperties>
</file>