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25" r:id="rId20"/>
    <p:sldMasterId id="2147484837" r:id="rId21"/>
    <p:sldMasterId id="2147484861" r:id="rId22"/>
    <p:sldMasterId id="2147484873" r:id="rId23"/>
  </p:sldMasterIdLst>
  <p:notesMasterIdLst>
    <p:notesMasterId r:id="rId54"/>
  </p:notesMasterIdLst>
  <p:handoutMasterIdLst>
    <p:handoutMasterId r:id="rId55"/>
  </p:handoutMasterIdLst>
  <p:sldIdLst>
    <p:sldId id="448" r:id="rId24"/>
    <p:sldId id="670" r:id="rId25"/>
    <p:sldId id="703" r:id="rId26"/>
    <p:sldId id="704" r:id="rId27"/>
    <p:sldId id="705" r:id="rId28"/>
    <p:sldId id="706" r:id="rId29"/>
    <p:sldId id="679" r:id="rId30"/>
    <p:sldId id="682" r:id="rId31"/>
    <p:sldId id="678" r:id="rId32"/>
    <p:sldId id="680" r:id="rId33"/>
    <p:sldId id="685" r:id="rId34"/>
    <p:sldId id="681" r:id="rId35"/>
    <p:sldId id="686" r:id="rId36"/>
    <p:sldId id="707" r:id="rId37"/>
    <p:sldId id="708" r:id="rId38"/>
    <p:sldId id="709" r:id="rId39"/>
    <p:sldId id="710" r:id="rId40"/>
    <p:sldId id="702" r:id="rId41"/>
    <p:sldId id="687" r:id="rId42"/>
    <p:sldId id="689" r:id="rId43"/>
    <p:sldId id="690" r:id="rId44"/>
    <p:sldId id="691" r:id="rId45"/>
    <p:sldId id="695" r:id="rId46"/>
    <p:sldId id="696" r:id="rId47"/>
    <p:sldId id="697" r:id="rId48"/>
    <p:sldId id="698" r:id="rId49"/>
    <p:sldId id="699" r:id="rId50"/>
    <p:sldId id="700" r:id="rId51"/>
    <p:sldId id="701" r:id="rId52"/>
    <p:sldId id="711" r:id="rId53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7A7A7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 autoAdjust="0"/>
    <p:restoredTop sz="88304" autoAdjust="0"/>
  </p:normalViewPr>
  <p:slideViewPr>
    <p:cSldViewPr>
      <p:cViewPr varScale="1">
        <p:scale>
          <a:sx n="71" d="100"/>
          <a:sy n="71" d="100"/>
        </p:scale>
        <p:origin x="48" y="101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 that don’t care about the differences</a:t>
            </a:r>
            <a:r>
              <a:rPr lang="en-US" baseline="0" dirty="0" smtClean="0"/>
              <a:t> don’t have to worry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2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3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Private data fields are in the implementation, not the interface.</a:t>
            </a:r>
          </a:p>
          <a:p>
            <a:r>
              <a:rPr lang="en-US" dirty="0" smtClean="0"/>
              <a:t>You don’t need to include public static final</a:t>
            </a:r>
            <a:r>
              <a:rPr lang="en-US" baseline="0" dirty="0" smtClean="0"/>
              <a:t> in the interface file, it is assumed for all data fields</a:t>
            </a:r>
          </a:p>
          <a:p>
            <a:r>
              <a:rPr lang="en-US" baseline="0" dirty="0" smtClean="0"/>
              <a:t>Abstract means no body to the method</a:t>
            </a:r>
          </a:p>
          <a:p>
            <a:r>
              <a:rPr lang="en-US" baseline="0" dirty="0" smtClean="0"/>
              <a:t>Public and abstract also implied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53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宋体" panose="02010600030101010101" pitchFamily="2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62C591-AFE3-4E95-826B-D7D41EB19F16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91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Awesome</a:t>
            </a:r>
            <a:r>
              <a:rPr lang="en-US" baseline="0" dirty="0" smtClean="0"/>
              <a:t> list example</a:t>
            </a:r>
          </a:p>
          <a:p>
            <a:r>
              <a:rPr lang="en-US" baseline="0" dirty="0" smtClean="0"/>
              <a:t>Functions that take in List vs Array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interface is the interface between the user and the program</a:t>
            </a:r>
          </a:p>
          <a:p>
            <a:r>
              <a:rPr lang="en-US" dirty="0" smtClean="0"/>
              <a:t>Light switch is the interface between a person and the electrical</a:t>
            </a:r>
            <a:r>
              <a:rPr lang="en-US" baseline="0" dirty="0" smtClean="0"/>
              <a:t> system</a:t>
            </a:r>
          </a:p>
          <a:p>
            <a:r>
              <a:rPr lang="en-US" baseline="0" dirty="0" smtClean="0"/>
              <a:t>These are interfaces in our code between the client and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List interface says</a:t>
            </a:r>
            <a:r>
              <a:rPr lang="en-US" baseline="0" dirty="0" smtClean="0"/>
              <a:t> this is what a List is and what you can do with them, the implementations are how they are created in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4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4530791-3FC7-407F-B2E5-D6B8FAC5BB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4673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311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40202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503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937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06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00345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04690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49199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4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37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4CF27C0-1DFD-41E0-8931-D1B1D45328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761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887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51023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13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066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963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98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3045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265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10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025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B18F25-8099-45BC-8FA1-36762407A4C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828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71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89332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372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585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968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4135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5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9489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649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836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43238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1372-CB54-4E9E-B7E6-1306045F127D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235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49BA-BE4D-41C1-9A4A-1FEA0DBCD17D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941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C75-C653-4429-BCC0-4A9AC7B3F5EA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188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8C7-A184-4167-ACCC-62CF8BE19581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469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1A2-89A5-472C-8EF5-12A178ABE78A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707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6F94-F470-41D6-8295-AC2F27F4F0CF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4A5C-8684-48E1-BB17-7ED5520C3A43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72996"/>
      </p:ext>
    </p:extLst>
  </p:cSld>
  <p:clrMapOvr>
    <a:masterClrMapping/>
  </p:clrMapOvr>
  <p:hf hdr="0" ftr="0" dt="0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C46B-6F73-49CF-99C0-2D2DDE07D42A}" type="datetime1">
              <a:rPr lang="en-US" smtClean="0"/>
              <a:t>9/3/2019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37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4147-4554-43A4-BE86-56564CEF6492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9389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68F1-2640-4FEE-A45C-0924DF259E3C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2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34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313350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F5F9E7-AE42-465E-BAA1-BFC6CAA6BA49}" type="datetime1">
              <a:rPr lang="en-US" smtClean="0"/>
              <a:t>9/3/2019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4" r:id="rId1"/>
    <p:sldLayoutId id="2147484875" r:id="rId2"/>
    <p:sldLayoutId id="2147484876" r:id="rId3"/>
    <p:sldLayoutId id="2147484877" r:id="rId4"/>
    <p:sldLayoutId id="2147484878" r:id="rId5"/>
    <p:sldLayoutId id="2147484879" r:id="rId6"/>
    <p:sldLayoutId id="2147484880" r:id="rId7"/>
    <p:sldLayoutId id="2147484881" r:id="rId8"/>
    <p:sldLayoutId id="2147484882" r:id="rId9"/>
    <p:sldLayoutId id="2147484883" r:id="rId10"/>
    <p:sldLayoutId id="214748488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158"/>
            <a:ext cx="7772400" cy="1396042"/>
          </a:xfrm>
        </p:spPr>
        <p:txBody>
          <a:bodyPr/>
          <a:lstStyle/>
          <a:p>
            <a:pPr eaLnBrk="1" hangingPunct="1"/>
            <a:r>
              <a:rPr lang="en-US" dirty="0" smtClean="0"/>
              <a:t>Information Hiding and Interfaces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Multiple Classes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would we want multiple classes that implement the same interface?</a:t>
            </a:r>
          </a:p>
        </p:txBody>
      </p:sp>
    </p:spTree>
    <p:extLst>
      <p:ext uri="{BB962C8B-B14F-4D97-AF65-F5344CB8AC3E}">
        <p14:creationId xmlns:p14="http://schemas.microsoft.com/office/powerpoint/2010/main" val="39984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Multiple Classes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would we want multiple classes that implement the same interface?</a:t>
            </a:r>
          </a:p>
          <a:p>
            <a:pPr eaLnBrk="1" hangingPunct="1"/>
            <a:r>
              <a:rPr lang="en-US" altLang="en-US" dirty="0" smtClean="0"/>
              <a:t>Why are there so many sorting algorithms?</a:t>
            </a:r>
          </a:p>
        </p:txBody>
      </p:sp>
    </p:spTree>
    <p:extLst>
      <p:ext uri="{BB962C8B-B14F-4D97-AF65-F5344CB8AC3E}">
        <p14:creationId xmlns:p14="http://schemas.microsoft.com/office/powerpoint/2010/main" val="5568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Multiple Classes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would we want multiple classes that implement the same interface?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Performance trade-offs.</a:t>
            </a:r>
          </a:p>
          <a:p>
            <a:pPr lvl="1"/>
            <a:r>
              <a:rPr lang="en-US" altLang="en-US" dirty="0" smtClean="0"/>
              <a:t>Speed vs memory efficiency</a:t>
            </a:r>
          </a:p>
          <a:p>
            <a:pPr eaLnBrk="1" hangingPunct="1"/>
            <a:r>
              <a:rPr lang="en-US" altLang="en-US" dirty="0" smtClean="0"/>
              <a:t>Alternative class implementations provide clients with choices.</a:t>
            </a:r>
          </a:p>
          <a:p>
            <a:pPr eaLnBrk="1" hangingPunct="1"/>
            <a:r>
              <a:rPr lang="en-US" altLang="en-US" dirty="0" smtClean="0"/>
              <a:t>Clients can pick an interface and then pick a class implementation that best suits their needs.</a:t>
            </a:r>
          </a:p>
          <a:p>
            <a:pPr marL="11430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0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Trade-Offs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general, there is no one “best” solution to a problem.</a:t>
            </a:r>
          </a:p>
          <a:p>
            <a:pPr eaLnBrk="1" hangingPunct="1"/>
            <a:r>
              <a:rPr lang="en-US" altLang="en-US" dirty="0" smtClean="0"/>
              <a:t>Some more space conscious and some more time conscious.</a:t>
            </a:r>
          </a:p>
          <a:p>
            <a:pPr eaLnBrk="1" hangingPunct="1"/>
            <a:r>
              <a:rPr lang="en-US" altLang="en-US" dirty="0" smtClean="0"/>
              <a:t>A subset of methods faster in one; a different subset faster in another.</a:t>
            </a:r>
          </a:p>
          <a:p>
            <a:pPr eaLnBrk="1" hangingPunct="1"/>
            <a:r>
              <a:rPr lang="en-US" altLang="en-US" dirty="0" smtClean="0"/>
              <a:t>Some better on average, but some better in worst case.</a:t>
            </a:r>
          </a:p>
          <a:p>
            <a:pPr eaLnBrk="1" hangingPunct="1"/>
            <a:r>
              <a:rPr lang="en-US" altLang="en-US" dirty="0" smtClean="0"/>
              <a:t>Some more predictable; some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4703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an interface “Grid”</a:t>
            </a:r>
          </a:p>
          <a:p>
            <a:pPr lvl="1"/>
            <a:r>
              <a:rPr lang="en-US" dirty="0" smtClean="0"/>
              <a:t>Has characters in a grid</a:t>
            </a:r>
          </a:p>
          <a:p>
            <a:pPr lvl="1"/>
            <a:r>
              <a:rPr lang="en-US" dirty="0" smtClean="0"/>
              <a:t>Provides methods such as </a:t>
            </a:r>
            <a:r>
              <a:rPr lang="en-US" dirty="0" err="1" smtClean="0"/>
              <a:t>addMarker</a:t>
            </a:r>
            <a:r>
              <a:rPr lang="en-US" dirty="0" smtClean="0"/>
              <a:t>, </a:t>
            </a:r>
            <a:r>
              <a:rPr lang="en-US" dirty="0" err="1" smtClean="0"/>
              <a:t>whatsAtPos</a:t>
            </a:r>
            <a:r>
              <a:rPr lang="en-US" dirty="0" smtClean="0"/>
              <a:t>, and other useful methods</a:t>
            </a:r>
          </a:p>
          <a:p>
            <a:r>
              <a:rPr lang="en-US" dirty="0" smtClean="0"/>
              <a:t>We have 2 implementations of the interface</a:t>
            </a:r>
          </a:p>
          <a:p>
            <a:pPr lvl="1"/>
            <a:r>
              <a:rPr lang="en-US" dirty="0" err="1" smtClean="0"/>
              <a:t>GridFast</a:t>
            </a:r>
            <a:r>
              <a:rPr lang="en-US" dirty="0" smtClean="0"/>
              <a:t> uses a 2D array of characters</a:t>
            </a:r>
          </a:p>
          <a:p>
            <a:pPr lvl="2"/>
            <a:r>
              <a:rPr lang="en-US" dirty="0" smtClean="0"/>
              <a:t>Very fast to check a particular position</a:t>
            </a:r>
          </a:p>
          <a:p>
            <a:pPr lvl="2"/>
            <a:r>
              <a:rPr lang="en-US" dirty="0" smtClean="0"/>
              <a:t>Very memory intensive</a:t>
            </a:r>
          </a:p>
          <a:p>
            <a:pPr lvl="1"/>
            <a:r>
              <a:rPr lang="en-US" dirty="0" err="1" smtClean="0"/>
              <a:t>GridMem</a:t>
            </a:r>
            <a:r>
              <a:rPr lang="en-US" dirty="0" smtClean="0"/>
              <a:t> uses a List of &lt;character, row, column&gt;</a:t>
            </a:r>
          </a:p>
          <a:p>
            <a:pPr lvl="2"/>
            <a:r>
              <a:rPr lang="en-US" dirty="0" smtClean="0"/>
              <a:t>Takes more time to check a particular position</a:t>
            </a:r>
          </a:p>
          <a:p>
            <a:pPr lvl="2"/>
            <a:r>
              <a:rPr lang="en-US" dirty="0" smtClean="0"/>
              <a:t>Much more memory efficient (until grid fills up)</a:t>
            </a:r>
          </a:p>
          <a:p>
            <a:r>
              <a:rPr lang="en-US" dirty="0" smtClean="0"/>
              <a:t>How the grid is implemented is different, but since they implement the same interface, they have the same </a:t>
            </a:r>
            <a:r>
              <a:rPr lang="en-US" dirty="0" err="1" smtClean="0"/>
              <a:t>addMarker</a:t>
            </a:r>
            <a:r>
              <a:rPr lang="en-US" dirty="0" smtClean="0"/>
              <a:t> and </a:t>
            </a:r>
            <a:r>
              <a:rPr lang="en-US" dirty="0" err="1" smtClean="0"/>
              <a:t>whatsAtPos</a:t>
            </a:r>
            <a:r>
              <a:rPr lang="en-US" dirty="0" smtClean="0"/>
              <a:t> methods!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a program that uses Grid, but we won’t know until runtime if we are more concerned about speed or memory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f(//we worry about memory)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GridMem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GridFast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//nothing else has to change in our program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myGrid.addMarker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our interface Grid defines the methods that must be available</a:t>
            </a:r>
          </a:p>
          <a:p>
            <a:pPr lvl="1"/>
            <a:r>
              <a:rPr lang="en-US" dirty="0" err="1" smtClean="0"/>
              <a:t>GridFast</a:t>
            </a:r>
            <a:r>
              <a:rPr lang="en-US" dirty="0" smtClean="0"/>
              <a:t> and </a:t>
            </a:r>
            <a:r>
              <a:rPr lang="en-US" dirty="0" err="1" smtClean="0"/>
              <a:t>GridMem</a:t>
            </a:r>
            <a:r>
              <a:rPr lang="en-US" dirty="0" smtClean="0"/>
              <a:t> have to have the same methods.</a:t>
            </a:r>
          </a:p>
          <a:p>
            <a:r>
              <a:rPr lang="en-US" dirty="0" smtClean="0"/>
              <a:t>Later when we call </a:t>
            </a:r>
            <a:r>
              <a:rPr lang="en-US" dirty="0" err="1" smtClean="0"/>
              <a:t>myGrid.methodA</a:t>
            </a:r>
            <a:r>
              <a:rPr lang="en-US" dirty="0" smtClean="0"/>
              <a:t>() we know it will work because </a:t>
            </a:r>
            <a:r>
              <a:rPr lang="en-US" dirty="0" err="1" smtClean="0"/>
              <a:t>methodA</a:t>
            </a:r>
            <a:r>
              <a:rPr lang="en-US" dirty="0" smtClean="0"/>
              <a:t> is defined for both </a:t>
            </a:r>
            <a:r>
              <a:rPr lang="en-US" dirty="0" err="1" smtClean="0"/>
              <a:t>GridMem</a:t>
            </a:r>
            <a:r>
              <a:rPr lang="en-US" dirty="0" smtClean="0"/>
              <a:t> and </a:t>
            </a:r>
            <a:r>
              <a:rPr lang="en-US" dirty="0" err="1" smtClean="0"/>
              <a:t>GridFast</a:t>
            </a:r>
            <a:endParaRPr lang="en-US" dirty="0" smtClean="0"/>
          </a:p>
          <a:p>
            <a:r>
              <a:rPr lang="en-US" dirty="0" smtClean="0"/>
              <a:t>Our client code only cares about the Grid interface, so you can swap the implementation at any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what an interface is</a:t>
            </a:r>
          </a:p>
          <a:p>
            <a:r>
              <a:rPr lang="en-US" dirty="0" smtClean="0"/>
              <a:t>We know why we use interfaces</a:t>
            </a:r>
          </a:p>
          <a:p>
            <a:r>
              <a:rPr lang="en-US" dirty="0" smtClean="0"/>
              <a:t>How do we create and use interfaces?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Examples That Follow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Intended to illustrate the mechanics of declaring and using interfaces in Java.</a:t>
            </a:r>
          </a:p>
          <a:p>
            <a:pPr eaLnBrk="1" hangingPunct="1"/>
            <a:r>
              <a:rPr lang="en-US" altLang="en-US" dirty="0" smtClean="0"/>
              <a:t>They don’t motivate the principle of information hiding from the preceding slides!</a:t>
            </a:r>
          </a:p>
          <a:p>
            <a:pPr eaLnBrk="1" hangingPunct="1"/>
            <a:r>
              <a:rPr lang="en-US" altLang="en-US" dirty="0" smtClean="0"/>
              <a:t>You will see more illustrative examples later.</a:t>
            </a:r>
          </a:p>
        </p:txBody>
      </p:sp>
    </p:spTree>
    <p:extLst>
      <p:ext uri="{BB962C8B-B14F-4D97-AF65-F5344CB8AC3E}">
        <p14:creationId xmlns:p14="http://schemas.microsoft.com/office/powerpoint/2010/main" val="27343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Syntax for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600" dirty="0" smtClean="0"/>
              <a:t>An interface</a:t>
            </a:r>
          </a:p>
          <a:p>
            <a:pPr lvl="1" eaLnBrk="1" hangingPunct="1"/>
            <a:r>
              <a:rPr lang="en-US" sz="2200" dirty="0" smtClean="0"/>
              <a:t>Describes </a:t>
            </a:r>
            <a:r>
              <a:rPr lang="en-US" sz="2200" i="1" dirty="0" smtClean="0"/>
              <a:t>what</a:t>
            </a:r>
            <a:r>
              <a:rPr lang="en-US" sz="2200" dirty="0" smtClean="0"/>
              <a:t> classes should do</a:t>
            </a:r>
          </a:p>
          <a:p>
            <a:pPr lvl="1" eaLnBrk="1" hangingPunct="1"/>
            <a:r>
              <a:rPr lang="en-US" sz="2200" dirty="0" smtClean="0"/>
              <a:t>Does not describe </a:t>
            </a:r>
            <a:r>
              <a:rPr lang="en-US" sz="2200" i="1" dirty="0" smtClean="0"/>
              <a:t>how</a:t>
            </a:r>
            <a:r>
              <a:rPr lang="en-US" sz="2200" dirty="0" smtClean="0"/>
              <a:t> they should do it</a:t>
            </a:r>
          </a:p>
          <a:p>
            <a:pPr eaLnBrk="1" hangingPunct="1"/>
            <a:r>
              <a:rPr lang="en-US" sz="2600" dirty="0" smtClean="0"/>
              <a:t>Example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public </a:t>
            </a:r>
            <a:r>
              <a:rPr lang="en-US" sz="21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interface</a:t>
            </a:r>
            <a:r>
              <a:rPr lang="en-US" sz="2100" b="1" dirty="0" smtClean="0">
                <a:latin typeface="Courier New" panose="02070309020205020404" pitchFamily="49" charset="0"/>
              </a:rPr>
              <a:t> Salaried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  void </a:t>
            </a:r>
            <a:r>
              <a:rPr lang="en-US" sz="2100" b="1" dirty="0" err="1" smtClean="0">
                <a:latin typeface="Courier New" panose="02070309020205020404" pitchFamily="49" charset="0"/>
              </a:rPr>
              <a:t>setSalary</a:t>
            </a:r>
            <a:r>
              <a:rPr lang="en-US" sz="2100" b="1" dirty="0" smtClean="0">
                <a:latin typeface="Courier New" panose="02070309020205020404" pitchFamily="49" charset="0"/>
              </a:rPr>
              <a:t>(double d)</a:t>
            </a:r>
            <a:r>
              <a:rPr lang="en-US" sz="21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  double </a:t>
            </a:r>
            <a:r>
              <a:rPr lang="en-US" sz="2100" b="1" dirty="0" err="1" smtClean="0">
                <a:latin typeface="Courier New" panose="02070309020205020404" pitchFamily="49" charset="0"/>
              </a:rPr>
              <a:t>getSalary</a:t>
            </a:r>
            <a:r>
              <a:rPr lang="en-US" sz="2100" b="1" dirty="0" smtClean="0">
                <a:latin typeface="Courier New" panose="02070309020205020404" pitchFamily="49" charset="0"/>
              </a:rPr>
              <a:t>()</a:t>
            </a:r>
            <a:r>
              <a:rPr lang="en-US" sz="21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sz="2600" dirty="0" smtClean="0"/>
              <a:t>To satisfy this interface, a class must provide </a:t>
            </a:r>
            <a:r>
              <a:rPr lang="en-US" sz="2600" i="1" dirty="0" err="1" smtClean="0"/>
              <a:t>setSalary</a:t>
            </a:r>
            <a:r>
              <a:rPr lang="en-US" sz="2600" dirty="0" smtClean="0"/>
              <a:t> and </a:t>
            </a:r>
            <a:r>
              <a:rPr lang="en-US" sz="2600" i="1" dirty="0" err="1" smtClean="0"/>
              <a:t>getSalary</a:t>
            </a:r>
            <a:r>
              <a:rPr lang="en-US" sz="2600" dirty="0" smtClean="0"/>
              <a:t> methods with</a:t>
            </a:r>
          </a:p>
          <a:p>
            <a:pPr lvl="1" eaLnBrk="1" hangingPunct="1"/>
            <a:r>
              <a:rPr lang="en-US" sz="2200" dirty="0" smtClean="0"/>
              <a:t>matching signatures (checked by compiler)</a:t>
            </a:r>
          </a:p>
          <a:p>
            <a:pPr lvl="1" eaLnBrk="1" hangingPunct="1"/>
            <a:r>
              <a:rPr lang="en-US" sz="2200" dirty="0" smtClean="0"/>
              <a:t>matching behaviors (up to you)</a:t>
            </a:r>
          </a:p>
        </p:txBody>
      </p:sp>
    </p:spTree>
    <p:extLst>
      <p:ext uri="{BB962C8B-B14F-4D97-AF65-F5344CB8AC3E}">
        <p14:creationId xmlns:p14="http://schemas.microsoft.com/office/powerpoint/2010/main" val="1680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Three Questions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an interface?</a:t>
            </a:r>
          </a:p>
          <a:p>
            <a:pPr eaLnBrk="1" hangingPunct="1"/>
            <a:r>
              <a:rPr lang="en-US" altLang="en-US" dirty="0" smtClean="0"/>
              <a:t>Why interfaces?  </a:t>
            </a:r>
          </a:p>
          <a:p>
            <a:pPr eaLnBrk="1" hangingPunct="1"/>
            <a:r>
              <a:rPr lang="en-US" altLang="en-US" dirty="0" smtClean="0"/>
              <a:t>How to develop and use interfaces in Java?</a:t>
            </a:r>
          </a:p>
        </p:txBody>
      </p:sp>
    </p:spTree>
    <p:extLst>
      <p:ext uri="{BB962C8B-B14F-4D97-AF65-F5344CB8AC3E}">
        <p14:creationId xmlns:p14="http://schemas.microsoft.com/office/powerpoint/2010/main" val="23889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an Interface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Looks like a class definition, except: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Keyword </a:t>
            </a:r>
            <a:r>
              <a:rPr lang="en-US" sz="2400" i="1" dirty="0" smtClean="0"/>
              <a:t>interface</a:t>
            </a:r>
            <a:r>
              <a:rPr lang="en-US" sz="2400" dirty="0" smtClean="0"/>
              <a:t> replaces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Methods have no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 constructors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Like a class, an interface can contain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Fields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Must be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ie</a:t>
            </a:r>
            <a:r>
              <a:rPr lang="en-US" sz="2000" dirty="0" smtClean="0"/>
              <a:t> constants)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Do not include our private fields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Must be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Can not be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 smtClean="0"/>
              <a:t> or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The interface itself is public or package visible</a:t>
            </a:r>
          </a:p>
        </p:txBody>
      </p:sp>
    </p:spTree>
    <p:extLst>
      <p:ext uri="{BB962C8B-B14F-4D97-AF65-F5344CB8AC3E}">
        <p14:creationId xmlns:p14="http://schemas.microsoft.com/office/powerpoint/2010/main" val="2322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interface Salaried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void </a:t>
            </a:r>
            <a:r>
              <a:rPr lang="en-US" sz="2400" b="1" dirty="0" err="1" smtClean="0">
                <a:latin typeface="Courier New" panose="02070309020205020404" pitchFamily="49" charset="0"/>
              </a:rPr>
              <a:t>setSalary</a:t>
            </a:r>
            <a:r>
              <a:rPr lang="en-US" sz="2400" b="1" dirty="0" smtClean="0">
                <a:latin typeface="Courier New" panose="02070309020205020404" pitchFamily="49" charset="0"/>
              </a:rPr>
              <a:t>(double 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double </a:t>
            </a:r>
            <a:r>
              <a:rPr lang="en-US" sz="2400" b="1" dirty="0" err="1" smtClean="0">
                <a:latin typeface="Courier New" panose="02070309020205020404" pitchFamily="49" charset="0"/>
              </a:rPr>
              <a:t>getSalary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interface Voter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MINIMUM_AGE = 18;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Voter(short age); </a:t>
            </a:r>
            <a:r>
              <a:rPr lang="en-US" sz="2400" b="1" i="1" dirty="0" smtClean="0">
                <a:latin typeface="Courier New" panose="02070309020205020404" pitchFamily="49" charset="0"/>
              </a:rPr>
              <a:t>//</a:t>
            </a:r>
            <a:r>
              <a:rPr lang="en-US" sz="2400" b="1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compile-time error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void Register(District 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boolean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</a:rPr>
              <a:t>isRegistered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90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an Interface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Declare a class that </a:t>
            </a:r>
            <a:r>
              <a:rPr lang="en-US" sz="2500" i="1" dirty="0" smtClean="0"/>
              <a:t>implements</a:t>
            </a:r>
            <a:r>
              <a:rPr lang="en-US" sz="2500" dirty="0" smtClean="0"/>
              <a:t> the interface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class Employee </a:t>
            </a:r>
            <a:r>
              <a:rPr 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implements</a:t>
            </a:r>
            <a:r>
              <a:rPr lang="en-US" sz="2200" b="1" dirty="0" smtClean="0">
                <a:latin typeface="Courier New" panose="02070309020205020404" pitchFamily="49" charset="0"/>
              </a:rPr>
              <a:t> Salaried {. . .}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Supply definitions for </a:t>
            </a:r>
            <a:r>
              <a:rPr lang="en-US" sz="2500" i="1" dirty="0" smtClean="0"/>
              <a:t>all</a:t>
            </a:r>
            <a:r>
              <a:rPr lang="en-US" sz="2500" dirty="0" smtClean="0"/>
              <a:t> interface methods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public</a:t>
            </a:r>
            <a:r>
              <a:rPr lang="en-US" sz="2200" b="1" dirty="0" smtClean="0">
                <a:latin typeface="Courier New" panose="02070309020205020404" pitchFamily="49" charset="0"/>
              </a:rPr>
              <a:t> void </a:t>
            </a:r>
            <a:r>
              <a:rPr lang="en-US" sz="2200" b="1" dirty="0" err="1" smtClean="0">
                <a:latin typeface="Courier New" panose="02070309020205020404" pitchFamily="49" charset="0"/>
              </a:rPr>
              <a:t>setSalary</a:t>
            </a:r>
            <a:r>
              <a:rPr lang="en-US" sz="2200" b="1" dirty="0" smtClean="0">
                <a:latin typeface="Courier New" panose="02070309020205020404" pitchFamily="49" charset="0"/>
              </a:rPr>
              <a:t> (double d)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  . . 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public</a:t>
            </a:r>
            <a:r>
              <a:rPr lang="en-US" sz="2200" b="1" dirty="0" smtClean="0">
                <a:latin typeface="Courier New" panose="02070309020205020404" pitchFamily="49" charset="0"/>
              </a:rPr>
              <a:t> double </a:t>
            </a:r>
            <a:r>
              <a:rPr lang="en-US" sz="2200" b="1" dirty="0" err="1" smtClean="0">
                <a:latin typeface="Courier New" panose="02070309020205020404" pitchFamily="49" charset="0"/>
              </a:rPr>
              <a:t>getSalary</a:t>
            </a:r>
            <a:r>
              <a:rPr lang="en-US" sz="2200" b="1" dirty="0" smtClean="0">
                <a:latin typeface="Courier New" panose="02070309020205020404" pitchFamily="49" charset="0"/>
              </a:rPr>
              <a:t>()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 . . 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Note: public modifier of method can </a:t>
            </a:r>
            <a:r>
              <a:rPr lang="en-US" sz="2500" i="1" dirty="0" smtClean="0"/>
              <a:t>not</a:t>
            </a:r>
            <a:r>
              <a:rPr lang="en-US" sz="2500" dirty="0" smtClean="0"/>
              <a:t> be omitted in class definition (even though it is omitted in interface)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Class can declare more methods than required by interface</a:t>
            </a:r>
          </a:p>
        </p:txBody>
      </p:sp>
    </p:spTree>
    <p:extLst>
      <p:ext uri="{BB962C8B-B14F-4D97-AF65-F5344CB8AC3E}">
        <p14:creationId xmlns:p14="http://schemas.microsoft.com/office/powerpoint/2010/main" val="39243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Good Practice: Naming Interfaces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How should interfaces be distinguished from classes in their names?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One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Classes end in “_Impl” (or _Realiz,…)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eg </a:t>
            </a:r>
            <a:r>
              <a:rPr lang="en-US" b="1" smtClean="0">
                <a:latin typeface="Courier New" panose="02070309020205020404" pitchFamily="49" charset="0"/>
              </a:rPr>
              <a:t>Stack_Interface</a:t>
            </a:r>
            <a:r>
              <a:rPr lang="en-US" smtClean="0"/>
              <a:t> vs Fast_</a:t>
            </a:r>
            <a:r>
              <a:rPr lang="en-US" b="1" smtClean="0">
                <a:latin typeface="Courier New" panose="02070309020205020404" pitchFamily="49" charset="0"/>
              </a:rPr>
              <a:t>Stack_Impl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Microsoft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Interfaces start with “I”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eg </a:t>
            </a:r>
            <a:r>
              <a:rPr lang="en-US" b="1" smtClean="0">
                <a:latin typeface="Courier New" panose="02070309020205020404" pitchFamily="49" charset="0"/>
              </a:rPr>
              <a:t>IStack</a:t>
            </a:r>
            <a:r>
              <a:rPr lang="en-US" smtClean="0"/>
              <a:t> vs </a:t>
            </a:r>
            <a:r>
              <a:rPr lang="en-US" b="1" smtClean="0">
                <a:latin typeface="Courier New" panose="02070309020205020404" pitchFamily="49" charset="0"/>
              </a:rPr>
              <a:t>Stack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difference, both are nouns or adjectives</a:t>
            </a:r>
          </a:p>
        </p:txBody>
      </p:sp>
    </p:spTree>
    <p:extLst>
      <p:ext uri="{BB962C8B-B14F-4D97-AF65-F5344CB8AC3E}">
        <p14:creationId xmlns:p14="http://schemas.microsoft.com/office/powerpoint/2010/main" val="31994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Instantiating an Interface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B050"/>
                </a:solidFill>
              </a:rPr>
              <a:t>declared type</a:t>
            </a:r>
            <a:r>
              <a:rPr lang="en-US" sz="2600" dirty="0" smtClean="0"/>
              <a:t> of a variable can be an interface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interface Salaried { . . .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Salaried</a:t>
            </a:r>
            <a:r>
              <a:rPr lang="en-US" sz="2100" b="1" dirty="0" smtClean="0">
                <a:latin typeface="Courier New" panose="02070309020205020404" pitchFamily="49" charset="0"/>
              </a:rPr>
              <a:t> payee; </a:t>
            </a:r>
            <a:r>
              <a:rPr lang="en-US" sz="2100" b="1" i="1" dirty="0" smtClean="0">
                <a:latin typeface="Courier New" panose="02070309020205020404" pitchFamily="49" charset="0"/>
              </a:rPr>
              <a:t>//</a:t>
            </a:r>
            <a:r>
              <a:rPr lang="en-US" sz="2100" b="1" i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ok</a:t>
            </a:r>
          </a:p>
          <a:p>
            <a:pPr eaLnBrk="1" hangingPunct="1"/>
            <a:r>
              <a:rPr lang="en-US" sz="2600" dirty="0" smtClean="0"/>
              <a:t>But interfaces cannot be instantiated directly</a:t>
            </a:r>
          </a:p>
          <a:p>
            <a:pPr lvl="1"/>
            <a:r>
              <a:rPr lang="en-US" sz="2400" dirty="0" smtClean="0"/>
              <a:t>Interfaces don’t have constructors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payee = new </a:t>
            </a:r>
            <a:r>
              <a:rPr lang="en-US" sz="21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Salaried</a:t>
            </a:r>
            <a:r>
              <a:rPr lang="en-US" sz="2100" b="1" dirty="0" smtClean="0">
                <a:latin typeface="Courier New" panose="02070309020205020404" pitchFamily="49" charset="0"/>
              </a:rPr>
              <a:t>(); </a:t>
            </a:r>
            <a:r>
              <a:rPr lang="en-US" sz="2100" b="1" i="1" dirty="0" smtClean="0">
                <a:latin typeface="Courier New" panose="02070309020205020404" pitchFamily="49" charset="0"/>
              </a:rPr>
              <a:t>//</a:t>
            </a:r>
            <a:r>
              <a:rPr lang="en-US" sz="2100" b="1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compile-time error</a:t>
            </a:r>
          </a:p>
          <a:p>
            <a:pPr eaLnBrk="1" hangingPunct="1"/>
            <a:r>
              <a:rPr lang="en-US" sz="2600" dirty="0" smtClean="0"/>
              <a:t>Only </a:t>
            </a:r>
            <a:r>
              <a:rPr lang="en-US" sz="2600" i="1" dirty="0" smtClean="0"/>
              <a:t>classes</a:t>
            </a:r>
            <a:r>
              <a:rPr lang="en-US" sz="2600" dirty="0" smtClean="0"/>
              <a:t> can be instantiated directly</a:t>
            </a:r>
          </a:p>
          <a:p>
            <a:pPr eaLnBrk="1" hangingPunct="1"/>
            <a:r>
              <a:rPr lang="en-US" sz="2600" dirty="0" smtClean="0"/>
              <a:t>Variable of type I can refer to </a:t>
            </a:r>
            <a:r>
              <a:rPr lang="en-US" sz="2600" i="1" dirty="0" smtClean="0"/>
              <a:t>an instance of a class that implements I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class Employee implements Salaried { . . .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100" b="1" dirty="0" smtClean="0">
                <a:latin typeface="Courier New" panose="02070309020205020404" pitchFamily="49" charset="0"/>
              </a:rPr>
              <a:t>Salaried payee = new Employee(); </a:t>
            </a:r>
            <a:r>
              <a:rPr lang="en-US" sz="2100" b="1" i="1" dirty="0" smtClean="0">
                <a:latin typeface="Courier New" panose="02070309020205020404" pitchFamily="49" charset="0"/>
              </a:rPr>
              <a:t>//</a:t>
            </a:r>
            <a:r>
              <a:rPr lang="en-US" sz="2100" b="1" i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ok</a:t>
            </a:r>
          </a:p>
          <a:p>
            <a:pPr eaLnBrk="1" hangingPunct="1"/>
            <a:r>
              <a:rPr lang="en-US" sz="2600" dirty="0" smtClean="0"/>
              <a:t>(This might remind you of widening!)</a:t>
            </a:r>
          </a:p>
        </p:txBody>
      </p:sp>
    </p:spTree>
    <p:extLst>
      <p:ext uri="{BB962C8B-B14F-4D97-AF65-F5344CB8AC3E}">
        <p14:creationId xmlns:p14="http://schemas.microsoft.com/office/powerpoint/2010/main" val="5572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 and Classes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2522538" y="4795838"/>
            <a:ext cx="1668462" cy="454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mtClean="0">
                <a:solidFill>
                  <a:srgbClr val="000000"/>
                </a:solidFill>
              </a:rPr>
              <a:t>Consultant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3357563" y="3884613"/>
            <a:ext cx="1668462" cy="454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mtClean="0">
                <a:solidFill>
                  <a:srgbClr val="000000"/>
                </a:solidFill>
              </a:rPr>
              <a:t>Employee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6773863" y="3884613"/>
            <a:ext cx="1668462" cy="454025"/>
          </a:xfrm>
          <a:prstGeom prst="rect">
            <a:avLst/>
          </a:prstGeom>
          <a:noFill/>
          <a:ln w="635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i="1" smtClean="0">
                <a:solidFill>
                  <a:srgbClr val="000000"/>
                </a:solidFill>
              </a:rPr>
              <a:t>Salaried</a:t>
            </a:r>
          </a:p>
        </p:txBody>
      </p:sp>
      <p:cxnSp>
        <p:nvCxnSpPr>
          <p:cNvPr id="588818" name="AutoShape 18"/>
          <p:cNvCxnSpPr>
            <a:cxnSpLocks noChangeShapeType="1"/>
            <a:stCxn id="22532" idx="3"/>
            <a:endCxn id="588816" idx="1"/>
          </p:cNvCxnSpPr>
          <p:nvPr/>
        </p:nvCxnSpPr>
        <p:spPr bwMode="auto">
          <a:xfrm>
            <a:off x="5026025" y="4111625"/>
            <a:ext cx="1716088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28688" y="2822575"/>
            <a:ext cx="2435225" cy="366713"/>
            <a:chOff x="3215" y="3422"/>
            <a:chExt cx="1534" cy="231"/>
          </a:xfrm>
        </p:grpSpPr>
        <p:cxnSp>
          <p:nvCxnSpPr>
            <p:cNvPr id="22539" name="AutoShape 20"/>
            <p:cNvCxnSpPr>
              <a:cxnSpLocks noChangeShapeType="1"/>
            </p:cNvCxnSpPr>
            <p:nvPr/>
          </p:nvCxnSpPr>
          <p:spPr bwMode="auto">
            <a:xfrm>
              <a:off x="3215" y="3546"/>
              <a:ext cx="526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0" name="Text Box 21"/>
            <p:cNvSpPr txBox="1">
              <a:spLocks noChangeArrowheads="1"/>
            </p:cNvSpPr>
            <p:nvPr/>
          </p:nvSpPr>
          <p:spPr bwMode="auto">
            <a:xfrm>
              <a:off x="3788" y="3422"/>
              <a:ext cx="9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mtClean="0">
                  <a:solidFill>
                    <a:srgbClr val="000000"/>
                  </a:solidFill>
                </a:rPr>
                <a:t>implements</a:t>
              </a:r>
            </a:p>
          </p:txBody>
        </p:sp>
      </p:grpSp>
      <p:cxnSp>
        <p:nvCxnSpPr>
          <p:cNvPr id="588826" name="AutoShape 26"/>
          <p:cNvCxnSpPr>
            <a:cxnSpLocks noChangeShapeType="1"/>
            <a:stCxn id="22531" idx="3"/>
            <a:endCxn id="588816" idx="1"/>
          </p:cNvCxnSpPr>
          <p:nvPr/>
        </p:nvCxnSpPr>
        <p:spPr bwMode="auto">
          <a:xfrm flipV="1">
            <a:off x="4191000" y="4111625"/>
            <a:ext cx="2551113" cy="91122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8827" name="Line 27"/>
          <p:cNvSpPr>
            <a:spLocks noChangeShapeType="1"/>
          </p:cNvSpPr>
          <p:nvPr/>
        </p:nvSpPr>
        <p:spPr bwMode="auto">
          <a:xfrm>
            <a:off x="5407025" y="2062163"/>
            <a:ext cx="0" cy="31877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733800" y="5554663"/>
            <a:ext cx="44577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Salaried s = new Employee();</a:t>
            </a:r>
          </a:p>
          <a:p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Salaried s2 = new Consultant();</a:t>
            </a:r>
          </a:p>
          <a:p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Salaried s3 = s;</a:t>
            </a:r>
            <a:endParaRPr lang="en-US" b="1" i="1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6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6" grpId="0" animBg="1"/>
      <p:bldP spid="588827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Declared vs Dynamic Type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Declared type = set at </a:t>
            </a:r>
            <a:r>
              <a:rPr lang="en-US" sz="2100" dirty="0" smtClean="0">
                <a:solidFill>
                  <a:srgbClr val="009900"/>
                </a:solidFill>
              </a:rPr>
              <a:t>compile</a:t>
            </a:r>
            <a:r>
              <a:rPr lang="en-US" sz="2100" dirty="0" smtClean="0"/>
              <a:t> time (by declaration)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Dynamic type = set at </a:t>
            </a:r>
            <a:r>
              <a:rPr lang="en-US" sz="2100" dirty="0" smtClean="0">
                <a:solidFill>
                  <a:schemeClr val="accent2"/>
                </a:solidFill>
              </a:rPr>
              <a:t>run</a:t>
            </a:r>
            <a:r>
              <a:rPr lang="en-US" sz="2100" dirty="0" smtClean="0"/>
              <a:t> time (by new)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Type1</a:t>
            </a:r>
            <a:r>
              <a:rPr lang="en-US" sz="1800" b="1" dirty="0" smtClean="0">
                <a:latin typeface="Courier New" panose="02070309020205020404" pitchFamily="49" charset="0"/>
              </a:rPr>
              <a:t> variable = new 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Type2</a:t>
            </a:r>
            <a:r>
              <a:rPr lang="en-US" sz="18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Examples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Employee</a:t>
            </a:r>
            <a:r>
              <a:rPr lang="en-US" sz="1800" b="1" dirty="0" smtClean="0">
                <a:latin typeface="Courier New" panose="02070309020205020404" pitchFamily="49" charset="0"/>
              </a:rPr>
              <a:t> p = new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Employee</a:t>
            </a:r>
            <a:r>
              <a:rPr lang="en-US" sz="1800" b="1" dirty="0" smtClean="0">
                <a:latin typeface="Courier New" panose="02070309020205020404" pitchFamily="49" charset="0"/>
              </a:rPr>
              <a:t>(“Pierre”);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Salaried</a:t>
            </a:r>
            <a:r>
              <a:rPr lang="en-US" sz="1800" b="1" dirty="0" smtClean="0">
                <a:latin typeface="Courier New" panose="02070309020205020404" pitchFamily="49" charset="0"/>
              </a:rPr>
              <a:t> s = new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Employee</a:t>
            </a:r>
            <a:r>
              <a:rPr lang="en-US" sz="1800" b="1" dirty="0" smtClean="0">
                <a:latin typeface="Courier New" panose="02070309020205020404" pitchFamily="49" charset="0"/>
              </a:rPr>
              <a:t>(“Liz”, 12345);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s = p; </a:t>
            </a:r>
            <a:r>
              <a:rPr lang="en-US" sz="1800" b="1" i="1" dirty="0" smtClean="0">
                <a:latin typeface="Courier New" panose="02070309020205020404" pitchFamily="49" charset="0"/>
              </a:rPr>
              <a:t>//dynamic type of s is: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Compiler can not infer dynamic type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void select (Salaried s)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</a:t>
            </a:r>
            <a:r>
              <a:rPr lang="en-US" sz="1800" b="1" i="1" dirty="0" smtClean="0">
                <a:latin typeface="Courier New" panose="02070309020205020404" pitchFamily="49" charset="0"/>
              </a:rPr>
              <a:t>//</a:t>
            </a:r>
            <a:r>
              <a:rPr lang="en-US" sz="1800" b="1" i="1" dirty="0" smtClean="0">
                <a:solidFill>
                  <a:srgbClr val="009900"/>
                </a:solidFill>
                <a:latin typeface="Courier New" panose="02070309020205020404" pitchFamily="49" charset="0"/>
              </a:rPr>
              <a:t>declared type</a:t>
            </a:r>
            <a:r>
              <a:rPr lang="en-US" sz="1800" b="1" i="1" dirty="0" smtClean="0">
                <a:latin typeface="Courier New" panose="02070309020205020404" pitchFamily="49" charset="0"/>
              </a:rPr>
              <a:t> of s is: Salaried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i="1" dirty="0" smtClean="0">
                <a:latin typeface="Courier New" panose="02070309020205020404" pitchFamily="49" charset="0"/>
              </a:rPr>
              <a:t>  //</a:t>
            </a:r>
            <a:r>
              <a:rPr lang="en-US" sz="1800" b="1" i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dynamic type</a:t>
            </a:r>
            <a:r>
              <a:rPr lang="en-US" sz="1800" b="1" i="1" dirty="0" smtClean="0">
                <a:latin typeface="Courier New" panose="02070309020205020404" pitchFamily="49" charset="0"/>
              </a:rPr>
              <a:t> of s is: ???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. . 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Operator </a:t>
            </a:r>
            <a:r>
              <a:rPr lang="en-US" sz="2100" i="1" dirty="0" err="1" smtClean="0"/>
              <a:t>instanceof</a:t>
            </a:r>
            <a:r>
              <a:rPr lang="en-US" sz="2100" dirty="0" smtClean="0"/>
              <a:t> tests the run-time type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if (s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instanceof</a:t>
            </a:r>
            <a:r>
              <a:rPr lang="en-US" sz="1800" b="1" dirty="0" smtClean="0">
                <a:latin typeface="Courier New" panose="02070309020205020404" pitchFamily="49" charset="0"/>
              </a:rPr>
              <a:t> Employee) { ...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else if (s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instanceof</a:t>
            </a:r>
            <a:r>
              <a:rPr lang="en-US" sz="1800" b="1" dirty="0" smtClean="0">
                <a:latin typeface="Courier New" panose="02070309020205020404" pitchFamily="49" charset="0"/>
              </a:rPr>
              <a:t> Consultant) { ... }</a:t>
            </a:r>
          </a:p>
          <a:p>
            <a:pPr lvl="2" eaLnBrk="1" hangingPunct="1">
              <a:lnSpc>
                <a:spcPct val="90000"/>
              </a:lnSpc>
            </a:pPr>
            <a:endParaRPr lang="en-US" sz="18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 of Declared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Declared type determines which members can be used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Employee implements Salaried {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setSalary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d) {...}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getSalary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promote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r) {...}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select (Salaried s) {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s.setSalary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(“59000.00”));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s.promote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(0);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compile-time error</a:t>
            </a:r>
          </a:p>
          <a:p>
            <a:pPr marL="1366837" lvl="2" indent="-45720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dirty="0" smtClean="0"/>
              <a:t>Only </a:t>
            </a:r>
            <a:r>
              <a:rPr lang="en-US" i="1" dirty="0" smtClean="0"/>
              <a:t>interface</a:t>
            </a:r>
            <a:r>
              <a:rPr lang="en-US" dirty="0" smtClean="0"/>
              <a:t> members can be called/accessed by client</a:t>
            </a:r>
          </a:p>
          <a:p>
            <a:pPr lvl="1">
              <a:defRPr/>
            </a:pPr>
            <a:r>
              <a:rPr lang="en-US" dirty="0" smtClean="0"/>
              <a:t>Class method is the code to execute when called</a:t>
            </a:r>
          </a:p>
          <a:p>
            <a:pPr lvl="1">
              <a:defRPr/>
            </a:pPr>
            <a:r>
              <a:rPr lang="en-US" dirty="0" smtClean="0"/>
              <a:t>That method code can access all class members</a:t>
            </a:r>
          </a:p>
        </p:txBody>
      </p:sp>
    </p:spTree>
    <p:extLst>
      <p:ext uri="{BB962C8B-B14F-4D97-AF65-F5344CB8AC3E}">
        <p14:creationId xmlns:p14="http://schemas.microsoft.com/office/powerpoint/2010/main" val="10374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Rule #1 - Compiler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Rule: Interfaces can </a:t>
            </a:r>
            <a:r>
              <a:rPr lang="en-US" i="1" smtClean="0"/>
              <a:t>only </a:t>
            </a:r>
            <a:r>
              <a:rPr lang="en-US" smtClean="0"/>
              <a:t>be used as declared types</a:t>
            </a:r>
          </a:p>
          <a:p>
            <a:pPr lvl="1" eaLnBrk="1" hangingPunct="1"/>
            <a:r>
              <a:rPr lang="en-US" smtClean="0"/>
              <a:t>= Interfaces are never dynamic types</a:t>
            </a:r>
          </a:p>
          <a:p>
            <a:pPr lvl="1" eaLnBrk="1" hangingPunct="1"/>
            <a:r>
              <a:rPr lang="en-US" smtClean="0"/>
              <a:t>= Interfaces are never instantiated</a:t>
            </a:r>
          </a:p>
          <a:p>
            <a:pPr lvl="1" eaLnBrk="1" hangingPunct="1"/>
            <a:r>
              <a:rPr lang="en-US" smtClean="0"/>
              <a:t>= All dynamic types are classes</a:t>
            </a:r>
          </a:p>
          <a:p>
            <a:pPr lvl="1" eaLnBrk="1" hangingPunct="1"/>
            <a:r>
              <a:rPr lang="en-US" smtClean="0"/>
              <a:t>= All run-time objects are constructed from a class, not an interface</a:t>
            </a:r>
          </a:p>
        </p:txBody>
      </p:sp>
      <p:sp>
        <p:nvSpPr>
          <p:cNvPr id="25604" name="Rectangle 11"/>
          <p:cNvSpPr>
            <a:spLocks noChangeArrowheads="1"/>
          </p:cNvSpPr>
          <p:nvPr/>
        </p:nvSpPr>
        <p:spPr bwMode="auto">
          <a:xfrm>
            <a:off x="2057400" y="5029200"/>
            <a:ext cx="2590800" cy="1600200"/>
          </a:xfrm>
          <a:prstGeom prst="rect">
            <a:avLst/>
          </a:prstGeom>
          <a:solidFill>
            <a:srgbClr val="9BFFC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600" smtClean="0">
                <a:solidFill>
                  <a:srgbClr val="000000"/>
                </a:solidFill>
              </a:rPr>
              <a:t>Declared Types</a:t>
            </a:r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4648200" y="5029200"/>
            <a:ext cx="2590800" cy="1600200"/>
          </a:xfrm>
          <a:prstGeom prst="rect">
            <a:avLst/>
          </a:prstGeom>
          <a:solidFill>
            <a:srgbClr val="FF979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600" smtClean="0">
                <a:solidFill>
                  <a:srgbClr val="000000"/>
                </a:solidFill>
              </a:rPr>
              <a:t>Dynamic Types</a:t>
            </a:r>
          </a:p>
        </p:txBody>
      </p:sp>
      <p:sp>
        <p:nvSpPr>
          <p:cNvPr id="25606" name="Oval 13"/>
          <p:cNvSpPr>
            <a:spLocks noChangeArrowheads="1"/>
          </p:cNvSpPr>
          <p:nvPr/>
        </p:nvSpPr>
        <p:spPr bwMode="auto">
          <a:xfrm>
            <a:off x="2209800" y="5410200"/>
            <a:ext cx="1828800" cy="990600"/>
          </a:xfrm>
          <a:prstGeom prst="ellipse">
            <a:avLst/>
          </a:prstGeom>
          <a:noFill/>
          <a:ln w="571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07" name="TextBox 14"/>
          <p:cNvSpPr txBox="1">
            <a:spLocks noChangeArrowheads="1"/>
          </p:cNvSpPr>
          <p:nvPr/>
        </p:nvSpPr>
        <p:spPr bwMode="auto">
          <a:xfrm>
            <a:off x="2286000" y="5715000"/>
            <a:ext cx="174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smtClean="0">
                <a:solidFill>
                  <a:srgbClr val="000000"/>
                </a:solidFill>
              </a:rPr>
              <a:t>Interfaces</a:t>
            </a:r>
          </a:p>
        </p:txBody>
      </p:sp>
      <p:sp>
        <p:nvSpPr>
          <p:cNvPr id="25608" name="TextBox 15"/>
          <p:cNvSpPr txBox="1">
            <a:spLocks noChangeArrowheads="1"/>
          </p:cNvSpPr>
          <p:nvPr/>
        </p:nvSpPr>
        <p:spPr bwMode="auto">
          <a:xfrm>
            <a:off x="4038600" y="6167438"/>
            <a:ext cx="1331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smtClean="0">
                <a:solidFill>
                  <a:srgbClr val="000000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601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Good Practice: Code to Interface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“Coding to the interface” means </a:t>
            </a:r>
            <a:r>
              <a:rPr lang="en-US" i="1" smtClean="0"/>
              <a:t>all</a:t>
            </a:r>
            <a:r>
              <a:rPr lang="en-US" smtClean="0"/>
              <a:t> declared types are interface types</a:t>
            </a:r>
          </a:p>
          <a:p>
            <a:pPr lvl="1" eaLnBrk="1" hangingPunct="1"/>
            <a:r>
              <a:rPr lang="en-US" smtClean="0"/>
              <a:t>All variable and field declarations use interface types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Salaried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lastHire = new Employee();</a:t>
            </a:r>
          </a:p>
          <a:p>
            <a:pPr lvl="1" eaLnBrk="1" hangingPunct="1"/>
            <a:r>
              <a:rPr lang="en-US" smtClean="0"/>
              <a:t>All argument and return types in method signatures are interface types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Voter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choose(</a:t>
            </a:r>
            <a:r>
              <a:rPr lang="en-US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Salaried[]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s) {...}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4648200" y="5029200"/>
            <a:ext cx="2590800" cy="1600200"/>
          </a:xfrm>
          <a:prstGeom prst="rect">
            <a:avLst/>
          </a:prstGeom>
          <a:solidFill>
            <a:srgbClr val="FF979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600" smtClean="0">
                <a:solidFill>
                  <a:srgbClr val="000000"/>
                </a:solidFill>
              </a:rPr>
              <a:t>Dynamic Types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057400" y="5029200"/>
            <a:ext cx="2590800" cy="1600200"/>
          </a:xfrm>
          <a:prstGeom prst="rect">
            <a:avLst/>
          </a:prstGeom>
          <a:solidFill>
            <a:srgbClr val="9BFFC8"/>
          </a:solidFill>
          <a:ln w="571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1600" smtClean="0">
                <a:solidFill>
                  <a:srgbClr val="000000"/>
                </a:solidFill>
              </a:rPr>
              <a:t>Declared Types</a:t>
            </a:r>
          </a:p>
        </p:txBody>
      </p:sp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5334000" y="5715000"/>
            <a:ext cx="1331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smtClean="0">
                <a:solidFill>
                  <a:srgbClr val="000000"/>
                </a:solidFill>
              </a:rPr>
              <a:t>Classes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2286000" y="5715000"/>
            <a:ext cx="174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smtClean="0">
                <a:solidFill>
                  <a:srgbClr val="000000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39960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An interface is where interactions occur</a:t>
            </a:r>
          </a:p>
          <a:p>
            <a:r>
              <a:rPr lang="en-US" sz="2600" dirty="0" smtClean="0"/>
              <a:t>An </a:t>
            </a:r>
            <a:r>
              <a:rPr lang="en-US" sz="2600" dirty="0"/>
              <a:t>interface</a:t>
            </a:r>
          </a:p>
          <a:p>
            <a:pPr lvl="1"/>
            <a:r>
              <a:rPr lang="en-US" sz="2200" dirty="0"/>
              <a:t>Describes </a:t>
            </a:r>
            <a:r>
              <a:rPr lang="en-US" sz="2200" i="1" dirty="0"/>
              <a:t>what</a:t>
            </a:r>
            <a:r>
              <a:rPr lang="en-US" sz="2200" dirty="0"/>
              <a:t> classes should do</a:t>
            </a:r>
          </a:p>
          <a:p>
            <a:pPr lvl="1"/>
            <a:r>
              <a:rPr lang="en-US" sz="2200" dirty="0"/>
              <a:t>Does not describe </a:t>
            </a:r>
            <a:r>
              <a:rPr lang="en-US" sz="2200" i="1" dirty="0"/>
              <a:t>how</a:t>
            </a:r>
            <a:r>
              <a:rPr lang="en-US" sz="2200" dirty="0"/>
              <a:t> they should do </a:t>
            </a:r>
            <a:r>
              <a:rPr lang="en-US" sz="2200" dirty="0" smtClean="0"/>
              <a:t>it</a:t>
            </a:r>
            <a:endParaRPr lang="en-US" altLang="en-US" dirty="0" smtClean="0"/>
          </a:p>
          <a:p>
            <a:r>
              <a:rPr lang="en-US" altLang="en-US" dirty="0" smtClean="0"/>
              <a:t>An </a:t>
            </a:r>
            <a:r>
              <a:rPr lang="en-US" altLang="en-US" dirty="0"/>
              <a:t>interface expresses some coherent concept (e.g., stacks, queues, sets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Provides the methods available</a:t>
            </a:r>
          </a:p>
          <a:p>
            <a:pPr lvl="1"/>
            <a:r>
              <a:rPr lang="en-US" altLang="en-US" dirty="0" smtClean="0"/>
              <a:t>Contracts for those methods</a:t>
            </a:r>
            <a:endParaRPr lang="en-US" altLang="en-US" dirty="0"/>
          </a:p>
          <a:p>
            <a:r>
              <a:rPr lang="en-US" altLang="en-US" dirty="0"/>
              <a:t>Multiple classes (solutions) may implement the same </a:t>
            </a:r>
            <a:r>
              <a:rPr lang="en-US" altLang="en-US" dirty="0" smtClean="0"/>
              <a:t>interface</a:t>
            </a:r>
          </a:p>
          <a:p>
            <a:r>
              <a:rPr lang="en-US" altLang="en-US" dirty="0" smtClean="0"/>
              <a:t>Clients </a:t>
            </a:r>
            <a:r>
              <a:rPr lang="en-US" altLang="en-US" dirty="0"/>
              <a:t>can ignore the </a:t>
            </a:r>
            <a:r>
              <a:rPr lang="en-US" altLang="en-US" dirty="0" smtClean="0"/>
              <a:t>implementation and </a:t>
            </a:r>
            <a:r>
              <a:rPr lang="en-US" altLang="en-US" dirty="0"/>
              <a:t>depend on just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to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Code is written based only on the interface</a:t>
            </a:r>
          </a:p>
          <a:p>
            <a:pPr lvl="1"/>
            <a:r>
              <a:rPr lang="en-US" dirty="0" smtClean="0"/>
              <a:t>No implementation details in client code</a:t>
            </a:r>
          </a:p>
          <a:p>
            <a:pPr lvl="1"/>
            <a:r>
              <a:rPr lang="en-US" dirty="0" smtClean="0"/>
              <a:t>Implementation can change and client code is not affected</a:t>
            </a:r>
          </a:p>
          <a:p>
            <a:pPr lvl="1"/>
            <a:r>
              <a:rPr lang="en-US" dirty="0" smtClean="0"/>
              <a:t>Change implementation by changing a constructor call</a:t>
            </a:r>
          </a:p>
          <a:p>
            <a:r>
              <a:rPr lang="en-US" dirty="0" smtClean="0"/>
              <a:t>By using Interface type as the argument type for functions, our functions are more flexible</a:t>
            </a:r>
          </a:p>
          <a:p>
            <a:pPr lvl="1"/>
            <a:r>
              <a:rPr lang="en-US" dirty="0" smtClean="0"/>
              <a:t>Return types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really have interfaces in C++</a:t>
            </a:r>
          </a:p>
          <a:p>
            <a:r>
              <a:rPr lang="en-US" dirty="0" smtClean="0"/>
              <a:t>But we had our header files</a:t>
            </a:r>
          </a:p>
          <a:p>
            <a:pPr lvl="1"/>
            <a:r>
              <a:rPr lang="en-US" dirty="0" err="1" smtClean="0"/>
              <a:t>MyClass.h</a:t>
            </a:r>
            <a:r>
              <a:rPr lang="en-US" dirty="0" smtClean="0"/>
              <a:t> – gave a description of the class</a:t>
            </a:r>
          </a:p>
          <a:p>
            <a:pPr lvl="1"/>
            <a:r>
              <a:rPr lang="en-US" dirty="0" smtClean="0"/>
              <a:t>MyClass.cpp – gave an implementation of the class</a:t>
            </a:r>
          </a:p>
          <a:p>
            <a:r>
              <a:rPr lang="en-US" dirty="0" smtClean="0"/>
              <a:t>Interfaces in Java</a:t>
            </a:r>
          </a:p>
          <a:p>
            <a:pPr lvl="1"/>
            <a:r>
              <a:rPr lang="en-US" dirty="0" smtClean="0"/>
              <a:t>Provides the description and contracts</a:t>
            </a:r>
          </a:p>
          <a:p>
            <a:pPr lvl="1"/>
            <a:r>
              <a:rPr lang="en-US" dirty="0" smtClean="0"/>
              <a:t>Separate code file gives the implementation</a:t>
            </a:r>
          </a:p>
          <a:p>
            <a:r>
              <a:rPr lang="en-US" dirty="0" smtClean="0"/>
              <a:t>Major difference</a:t>
            </a:r>
          </a:p>
          <a:p>
            <a:pPr lvl="1"/>
            <a:r>
              <a:rPr lang="en-US" dirty="0" smtClean="0"/>
              <a:t>In Java, we can have multiple classes that implement the interface</a:t>
            </a:r>
          </a:p>
          <a:p>
            <a:pPr lvl="2"/>
            <a:r>
              <a:rPr lang="en-US" dirty="0" smtClean="0"/>
              <a:t>They don’t have to have the same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List&lt;String&gt; </a:t>
            </a:r>
            <a:r>
              <a:rPr lang="en-US" dirty="0" err="1"/>
              <a:t>myStringList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 smtClean="0"/>
              <a:t>List vs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</a:p>
          <a:p>
            <a:r>
              <a:rPr lang="en-US" dirty="0" smtClean="0"/>
              <a:t>List is an interface in java</a:t>
            </a:r>
          </a:p>
          <a:p>
            <a:pPr lvl="1"/>
            <a:r>
              <a:rPr lang="en-US" dirty="0" smtClean="0"/>
              <a:t>It gives the contracts and methods that exists for any List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is a class that implements that interface</a:t>
            </a:r>
          </a:p>
          <a:p>
            <a:pPr lvl="1"/>
            <a:r>
              <a:rPr lang="en-US" dirty="0" smtClean="0"/>
              <a:t>It provides the code for the methods</a:t>
            </a:r>
          </a:p>
          <a:p>
            <a:r>
              <a:rPr lang="en-US" dirty="0" smtClean="0"/>
              <a:t>Other implementations exist such as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smtClean="0"/>
              <a:t>Both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have the methods specified in the List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interfaces?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</a:p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Classes to Interfaces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Aren’t classes (and objects) enough to solve the information hiding problem?</a:t>
            </a:r>
          </a:p>
          <a:p>
            <a:pPr marL="471487" lvl="1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1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Classes to Interfaces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Aren’t classes (and objects) enough to solve the information hiding problem?</a:t>
            </a:r>
          </a:p>
          <a:p>
            <a:pPr lvl="1" eaLnBrk="1" hangingPunct="1"/>
            <a:r>
              <a:rPr lang="en-US" altLang="en-US" dirty="0" smtClean="0"/>
              <a:t>No.</a:t>
            </a:r>
            <a:r>
              <a:rPr lang="en-US" altLang="en-US" dirty="0"/>
              <a:t> </a:t>
            </a:r>
            <a:r>
              <a:rPr lang="en-US" altLang="en-US" dirty="0" smtClean="0"/>
              <a:t> They don’t </a:t>
            </a:r>
            <a:r>
              <a:rPr lang="en-US" altLang="en-US" dirty="0"/>
              <a:t>h</a:t>
            </a:r>
            <a:r>
              <a:rPr lang="en-US" altLang="en-US" dirty="0" smtClean="0"/>
              <a:t>ide well.</a:t>
            </a:r>
          </a:p>
          <a:p>
            <a:pPr lvl="1" eaLnBrk="1" hangingPunct="1"/>
            <a:r>
              <a:rPr lang="en-US" altLang="en-US" dirty="0" smtClean="0"/>
              <a:t>Users are </a:t>
            </a:r>
            <a:r>
              <a:rPr lang="en-US" altLang="en-US" dirty="0"/>
              <a:t>still burdened because they have to look at </a:t>
            </a:r>
            <a:r>
              <a:rPr lang="en-US" altLang="en-US" dirty="0" smtClean="0"/>
              <a:t>all the class details</a:t>
            </a:r>
          </a:p>
          <a:p>
            <a:pPr lvl="1" eaLnBrk="1" hangingPunct="1"/>
            <a:r>
              <a:rPr lang="en-US" altLang="en-US" dirty="0" smtClean="0"/>
              <a:t>When a class representation </a:t>
            </a:r>
            <a:r>
              <a:rPr lang="en-US" altLang="en-US" dirty="0"/>
              <a:t>and methods change, user understanding </a:t>
            </a:r>
            <a:r>
              <a:rPr lang="en-US" altLang="en-US" dirty="0" smtClean="0"/>
              <a:t>is affected</a:t>
            </a:r>
          </a:p>
          <a:p>
            <a:pPr lvl="1" eaLnBrk="1" hangingPunct="1"/>
            <a:r>
              <a:rPr lang="en-US" altLang="en-US" dirty="0" err="1"/>
              <a:t>Javadocs</a:t>
            </a:r>
            <a:r>
              <a:rPr lang="en-US" altLang="en-US" dirty="0"/>
              <a:t> </a:t>
            </a:r>
            <a:r>
              <a:rPr lang="en-US" altLang="en-US" dirty="0" smtClean="0"/>
              <a:t>and contracts provide </a:t>
            </a:r>
            <a:r>
              <a:rPr lang="en-US" altLang="en-US" dirty="0"/>
              <a:t>only a partial solution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We </a:t>
            </a:r>
            <a:r>
              <a:rPr lang="en-US" altLang="en-US" dirty="0"/>
              <a:t>had issues with writing our contracts</a:t>
            </a:r>
          </a:p>
          <a:p>
            <a:pPr lvl="2"/>
            <a:r>
              <a:rPr lang="en-US" altLang="en-US" dirty="0"/>
              <a:t>Do we, or do we not refer to the names of variables?</a:t>
            </a:r>
          </a:p>
          <a:p>
            <a:pPr lvl="1"/>
            <a:endParaRPr lang="en-US" altLang="en-US" dirty="0"/>
          </a:p>
          <a:p>
            <a:pPr marL="471487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Classes to Interfaces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There is another fundamental issue</a:t>
            </a:r>
          </a:p>
          <a:p>
            <a:pPr eaLnBrk="1" hangingPunct="1"/>
            <a:r>
              <a:rPr lang="en-US" altLang="en-US" dirty="0" smtClean="0"/>
              <a:t>A class is a particular solution to a problem</a:t>
            </a:r>
          </a:p>
          <a:p>
            <a:pPr lvl="1" eaLnBrk="1" hangingPunct="1"/>
            <a:r>
              <a:rPr lang="en-US" altLang="en-US" dirty="0" smtClean="0"/>
              <a:t>It has a specific private data representation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It has methods based on that private data representation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In general, there are many solutions with different trade-offs for the same problem (e.g., sorting and searching)</a:t>
            </a:r>
          </a:p>
        </p:txBody>
      </p:sp>
    </p:spTree>
    <p:extLst>
      <p:ext uri="{BB962C8B-B14F-4D97-AF65-F5344CB8AC3E}">
        <p14:creationId xmlns:p14="http://schemas.microsoft.com/office/powerpoint/2010/main" val="9646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7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39048</TotalTime>
  <Words>1717</Words>
  <Application>Microsoft Office PowerPoint</Application>
  <PresentationFormat>On-screen Show (4:3)</PresentationFormat>
  <Paragraphs>287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30</vt:i4>
      </vt:variant>
    </vt:vector>
  </HeadingPairs>
  <TitlesOfParts>
    <vt:vector size="63" baseType="lpstr">
      <vt:lpstr>宋体</vt:lpstr>
      <vt:lpstr>Arial</vt:lpstr>
      <vt:lpstr>Calibri</vt:lpstr>
      <vt:lpstr>Cambria</vt:lpstr>
      <vt:lpstr>Courier New</vt:lpstr>
      <vt:lpstr>Dijkstra</vt:lpstr>
      <vt:lpstr>Georgia</vt:lpstr>
      <vt:lpstr>Times New Roman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22_Profile</vt:lpstr>
      <vt:lpstr>23_Profile</vt:lpstr>
      <vt:lpstr>7_Profile</vt:lpstr>
      <vt:lpstr>adjacency_theme</vt:lpstr>
      <vt:lpstr>Information Hiding and Interfaces</vt:lpstr>
      <vt:lpstr>Introduction: Three Questions</vt:lpstr>
      <vt:lpstr>What is an interface?</vt:lpstr>
      <vt:lpstr>Consider…</vt:lpstr>
      <vt:lpstr>Recall Lists</vt:lpstr>
      <vt:lpstr>Why use interfaces?</vt:lpstr>
      <vt:lpstr>From Classes to Interfaces</vt:lpstr>
      <vt:lpstr>From Classes to Interfaces</vt:lpstr>
      <vt:lpstr>From Classes to Interfaces</vt:lpstr>
      <vt:lpstr>Interfaces and Multiple Classes</vt:lpstr>
      <vt:lpstr>Interfaces and Multiple Classes</vt:lpstr>
      <vt:lpstr>Interfaces and Multiple Classes</vt:lpstr>
      <vt:lpstr>Performance Trade-Offs</vt:lpstr>
      <vt:lpstr>Performance Trade-Offs</vt:lpstr>
      <vt:lpstr>Performance Trade-Offs</vt:lpstr>
      <vt:lpstr>Performance Trade-Offs</vt:lpstr>
      <vt:lpstr>How to use interfaces</vt:lpstr>
      <vt:lpstr>Note on Examples That Follow</vt:lpstr>
      <vt:lpstr>Java Syntax for Interfaces</vt:lpstr>
      <vt:lpstr>Declaring an Interface</vt:lpstr>
      <vt:lpstr>Examples</vt:lpstr>
      <vt:lpstr>Implementing an Interface</vt:lpstr>
      <vt:lpstr>Good Practice: Naming Interfaces</vt:lpstr>
      <vt:lpstr>Instantiating an Interface</vt:lpstr>
      <vt:lpstr>Interfaces and Classes</vt:lpstr>
      <vt:lpstr>Declared vs Dynamic Type</vt:lpstr>
      <vt:lpstr>Role of Declared Type</vt:lpstr>
      <vt:lpstr>Simple Rule #1 - Compiler</vt:lpstr>
      <vt:lpstr>Good Practice: Code to Interface</vt:lpstr>
      <vt:lpstr>Coding to the interface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534</cp:revision>
  <cp:lastPrinted>2016-08-31T03:05:11Z</cp:lastPrinted>
  <dcterms:created xsi:type="dcterms:W3CDTF">2005-03-22T22:30:11Z</dcterms:created>
  <dcterms:modified xsi:type="dcterms:W3CDTF">2019-09-03T18:38:46Z</dcterms:modified>
</cp:coreProperties>
</file>