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97" r:id="rId23"/>
  </p:sldMasterIdLst>
  <p:notesMasterIdLst>
    <p:notesMasterId r:id="rId50"/>
  </p:notesMasterIdLst>
  <p:handoutMasterIdLst>
    <p:handoutMasterId r:id="rId51"/>
  </p:handoutMasterIdLst>
  <p:sldIdLst>
    <p:sldId id="448" r:id="rId24"/>
    <p:sldId id="670" r:id="rId25"/>
    <p:sldId id="719" r:id="rId26"/>
    <p:sldId id="720" r:id="rId27"/>
    <p:sldId id="703" r:id="rId28"/>
    <p:sldId id="729" r:id="rId29"/>
    <p:sldId id="798" r:id="rId30"/>
    <p:sldId id="799" r:id="rId31"/>
    <p:sldId id="800" r:id="rId32"/>
    <p:sldId id="810" r:id="rId33"/>
    <p:sldId id="811" r:id="rId34"/>
    <p:sldId id="801" r:id="rId35"/>
    <p:sldId id="802" r:id="rId36"/>
    <p:sldId id="803" r:id="rId37"/>
    <p:sldId id="735" r:id="rId38"/>
    <p:sldId id="792" r:id="rId39"/>
    <p:sldId id="740" r:id="rId40"/>
    <p:sldId id="741" r:id="rId41"/>
    <p:sldId id="739" r:id="rId42"/>
    <p:sldId id="804" r:id="rId43"/>
    <p:sldId id="805" r:id="rId44"/>
    <p:sldId id="806" r:id="rId45"/>
    <p:sldId id="812" r:id="rId46"/>
    <p:sldId id="807" r:id="rId47"/>
    <p:sldId id="809" r:id="rId48"/>
    <p:sldId id="813" r:id="rId49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88304" autoAdjust="0"/>
  </p:normalViewPr>
  <p:slideViewPr>
    <p:cSldViewPr>
      <p:cViewPr varScale="1">
        <p:scale>
          <a:sx n="71" d="100"/>
          <a:sy n="71" d="100"/>
        </p:scale>
        <p:origin x="48" y="101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Ties the abstraction to the implementation</a:t>
            </a:r>
          </a:p>
          <a:p>
            <a:r>
              <a:rPr lang="en-US" dirty="0" smtClean="0"/>
              <a:t>HOW will we implement the concepts</a:t>
            </a:r>
            <a:r>
              <a:rPr lang="en-US" baseline="0" dirty="0" smtClean="0"/>
              <a:t> in the interface</a:t>
            </a:r>
          </a:p>
          <a:p>
            <a:r>
              <a:rPr lang="en-US" baseline="0" dirty="0" smtClean="0"/>
              <a:t>Implementers use them when multiple implementers on the same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does</a:t>
            </a:r>
            <a:r>
              <a:rPr lang="en-US" baseline="0" dirty="0" smtClean="0"/>
              <a:t> not force a specific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6EA73A0-A08B-4C1D-9338-B7C4E8754CB7}" type="datetime1">
              <a:rPr lang="en-US" smtClean="0"/>
              <a:t>9/3/2019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6404-2FC5-4382-902A-DB60A8B3FBD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F07A-9F21-4668-AA0C-CC8B3EB24B37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66AA-FC24-47EE-B11B-1D9FF9086A71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DFAC4-028D-4B2E-B492-A62142D02610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87D7B-8B3F-4DC9-947D-EACD579011EA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4908-7D7D-4FBD-87A3-BF2190C2C050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2FEE-ABE3-49E9-808D-BC817512B3F3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FACF3-6E27-435F-9A00-D899B304DDFA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C6262-12FE-4CFC-B28F-1B17891E241C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E556-684F-4E94-8F0D-D49A019975A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DA166-5716-4511-B692-5315829F1D73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FEB334C-651B-4A10-AD04-8525F47573DA}" type="datetime1">
              <a:rPr lang="en-US" smtClean="0"/>
              <a:t>9/3/2019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4E83-9C4C-44DF-B55F-DA1F1E611096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ACE7B-1725-412D-AFB1-6B01AB1282A4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9941-8EFB-4E56-A2EF-0A0D23B67B9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09FF-F990-47DB-AC1E-76B404812411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2AD5-342A-4EF9-AD8D-CC906D41D23E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C30A9-28B3-4F34-A067-4A10088C4118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4271-B34D-43D8-9929-F68C91E6A2ED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5FEC-FA22-40A7-BDDF-1A18A47158B5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9552A-59F1-4257-B297-D6E063B98904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753EA-35C2-4326-BE9C-C1C08098780B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341F-B342-4E8E-84C4-26398742848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3B49C-6933-4D5A-8167-7E29D1282B1B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30FD3-DDFB-4DD4-A2E9-BD6DCDD39B7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F5EC-F90A-400B-ADD1-791B64141172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CA7C-8165-48D5-8851-13459C3B5B30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17FEF-F3D4-437E-85B8-72D4F7AB4968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FFD51-F2AB-4E4E-B327-275AF330B262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E28D-2CF5-428F-B5ED-1797ABA737B1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F3307-2825-4FAC-A19A-55C0784FD476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6D7A-662D-485D-8B96-3A78A4B47458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0D3BA-D940-4DCC-9C95-E84466C6B747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87941-35DF-4526-9BDE-D63CEC7C9AD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A52B7-6E44-4223-89F1-8BB22E45B3B9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3718B-85A3-4394-8ED0-98A84BF3E7C9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7BCFC-7FB5-43EE-8DA5-F2F88492A0F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FA9A0-4D0E-4921-851B-81A32D3E6221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0912-95D9-420D-B06C-DFEF5DFA5A90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923-7904-4B37-B6FF-9BD9A7D1DBE0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79E72-C680-457D-9EF1-3C5A546E38B9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10F10-BC31-432F-A4BC-E658368A684F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54EB-7F96-4692-8759-F0087249448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0648E-A253-4C85-A931-86291B14E37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B928A-7A49-439A-A2A6-110611F12E59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2DB75C5-274A-4AA0-BBB8-A774A42AA13C}" type="datetime1">
              <a:rPr lang="en-US" smtClean="0">
                <a:solidFill>
                  <a:srgbClr val="000000"/>
                </a:solidFill>
              </a:rPr>
              <a:t>9/3/2019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75FD97-23DA-4A1B-ACD9-FDC1575F89E0}" type="datetime1">
              <a:rPr lang="en-US" smtClean="0">
                <a:solidFill>
                  <a:srgbClr val="000000"/>
                </a:solidFill>
              </a:rPr>
              <a:t>9/3/2019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AA32FA2-8BD2-4012-B62B-534142716D52}" type="datetime1">
              <a:rPr lang="en-US" smtClean="0">
                <a:solidFill>
                  <a:srgbClr val="000000"/>
                </a:solidFill>
              </a:rPr>
              <a:t>9/3/2019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2289640-511E-4CF4-A774-435B45606B29}" type="datetime1">
              <a:rPr lang="en-US" smtClean="0">
                <a:solidFill>
                  <a:srgbClr val="000000"/>
                </a:solidFill>
              </a:rPr>
              <a:t>9/3/2019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3579AB04-7B0F-4604-921C-5636B692A0A8}" type="datetime1">
              <a:rPr lang="en-US" smtClean="0"/>
              <a:t>9/3/2019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5DBCA87-01C9-461E-95B3-16C72DDDB722}" type="datetime1">
              <a:rPr lang="en-US" smtClean="0">
                <a:solidFill>
                  <a:srgbClr val="000000"/>
                </a:solidFill>
              </a:rPr>
              <a:t>9/3/2019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95C61A-804E-4AEA-8D0E-B1BD2B5B1D4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020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77CA-CF84-472E-9741-7CF638A2E88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693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3CB9-108C-47E8-9236-98FEAC1A80B8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30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87-CE7C-4B03-B0BA-CCB38913568B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330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C238-0487-4013-A1DD-C79733D868EE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304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10CE-555B-42C7-A552-6492A4BBEC80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969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DBAC-456A-4C9B-9A78-76491A187861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10C8-88C4-4E2B-AB94-5A2E47B5A77E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070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9A2-1FDF-45B6-A6E7-8F797638136C}" type="datetime1">
              <a:rPr lang="en-US" smtClean="0"/>
              <a:t>9/3/2019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32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0135-B731-4995-8F8F-CAFF504A85BB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17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65AC-9C7B-4BC0-8CBA-77E6FB2FD7B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D083-DC2D-4D88-8480-4C2C65E124AE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1B85D-EB62-454B-A0C8-57D636D8B4D2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79DB-4A78-4D1E-BFDD-97453B7BC7B4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8B37-FB0E-4146-94DC-8CF0126F1CE4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B651-70A3-4296-BBB7-DA4BE3B4338E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67483-6804-4ABE-B095-E955452B4C4F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53B8C-E47F-4FB8-86D6-2AE9506B1038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6E29-70F2-4D15-B683-1B01C2EEDF77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D64EB-733D-4720-8948-31751FA4A570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BBDE-74A8-4812-BD2F-5670D1908A4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63251-6D5F-4399-8F70-BE836C76665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D31B5-9337-4923-BC59-F894DA96CA6A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57276-2EB2-478E-98ED-55D3FCC8D2F3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D980-7EF6-4620-8B82-67E722F0229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7B33F-25EF-4CE2-B4E6-E16C43C75172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1E896-ED9E-429A-B7CD-6EE31C97451F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4B0D-FF9A-4105-BF2B-AAA12DA16D46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F3E3-9016-478F-8439-E8B5E01C024F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40612-0B16-4406-9453-F08CD4924BDB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BDCA-8A55-40CA-96AC-B3B7B58E88CB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E944-1F21-44C5-93F6-1FC016B78EA6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1AC4-F62A-41EF-9A80-E0270DA81501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FF15CD08-6A5A-4456-A79C-7AA9D0A352F0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C8EAD43-8441-4568-B269-964E2EDC7AB7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F68FC3D-D1B9-4FA4-9D69-DFF02664AA24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C9878B7-0493-42F7-AD1C-2157981C4B9C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2003B1-7FC8-4C68-910C-40AB5E92B3A0}" type="datetime1">
              <a:rPr lang="en-US" smtClean="0"/>
              <a:t>9/3/2019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8" r:id="rId1"/>
    <p:sldLayoutId id="2147484899" r:id="rId2"/>
    <p:sldLayoutId id="2147484900" r:id="rId3"/>
    <p:sldLayoutId id="2147484901" r:id="rId4"/>
    <p:sldLayoutId id="2147484902" r:id="rId5"/>
    <p:sldLayoutId id="2147484903" r:id="rId6"/>
    <p:sldLayoutId id="2147484904" r:id="rId7"/>
    <p:sldLayoutId id="2147484905" r:id="rId8"/>
    <p:sldLayoutId id="2147484906" r:id="rId9"/>
    <p:sldLayoutId id="2147484907" r:id="rId10"/>
    <p:sldLayoutId id="214748490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F7CC563-264D-45B8-A17B-A5D3D5386752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4C6ADBB8-1ECB-4EE8-9CD5-5A81A8AC5740}" type="datetime1">
              <a:rPr lang="en-US" smtClean="0"/>
              <a:t>9/3/2019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8260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Abstraction and Interface Specification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 a description of what the interface represents</a:t>
            </a:r>
          </a:p>
          <a:p>
            <a:pPr lvl="1"/>
            <a:r>
              <a:rPr lang="en-US" dirty="0" smtClean="0"/>
              <a:t>Will get more formal eventually</a:t>
            </a:r>
          </a:p>
          <a:p>
            <a:r>
              <a:rPr lang="en-US" b="1" dirty="0" smtClean="0"/>
              <a:t>Initialization ensures</a:t>
            </a:r>
            <a:r>
              <a:rPr lang="en-US" dirty="0" smtClean="0"/>
              <a:t>: what will be true after initialization (after constructor)</a:t>
            </a:r>
          </a:p>
          <a:p>
            <a:pPr lvl="1"/>
            <a:r>
              <a:rPr lang="en-US" dirty="0" smtClean="0"/>
              <a:t>The constructor is not in the interface</a:t>
            </a:r>
          </a:p>
          <a:p>
            <a:pPr lvl="1"/>
            <a:r>
              <a:rPr lang="en-US" dirty="0" smtClean="0"/>
              <a:t>This is how we can give information about what we expect the constructor to do</a:t>
            </a:r>
          </a:p>
          <a:p>
            <a:pPr lvl="1"/>
            <a:r>
              <a:rPr lang="en-US" dirty="0" smtClean="0"/>
              <a:t>Ensures consistency in our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Defines</a:t>
            </a:r>
            <a:r>
              <a:rPr lang="en-US" dirty="0" smtClean="0"/>
              <a:t> allows us to define some concepts for our specification</a:t>
            </a:r>
          </a:p>
          <a:p>
            <a:pPr lvl="1"/>
            <a:r>
              <a:rPr lang="en-US" dirty="0" smtClean="0"/>
              <a:t>What information do we expect our implementations to have?</a:t>
            </a:r>
          </a:p>
          <a:p>
            <a:pPr lvl="1"/>
            <a:r>
              <a:rPr lang="en-US" dirty="0" smtClean="0"/>
              <a:t>Allows us to hint at private variables that may be available</a:t>
            </a:r>
          </a:p>
          <a:p>
            <a:pPr lvl="1"/>
            <a:r>
              <a:rPr lang="en-US" dirty="0" smtClean="0"/>
              <a:t>Again, must be generic and abstract</a:t>
            </a:r>
          </a:p>
          <a:p>
            <a:r>
              <a:rPr lang="en-US" b="1" dirty="0" smtClean="0"/>
              <a:t>Constraints</a:t>
            </a:r>
            <a:r>
              <a:rPr lang="en-US" dirty="0" smtClean="0"/>
              <a:t> any other constraints we need to add in</a:t>
            </a:r>
          </a:p>
          <a:p>
            <a:pPr lvl="1"/>
            <a:r>
              <a:rPr lang="en-US" dirty="0" smtClean="0"/>
              <a:t>Usually tells us how the defined concepts relate to our  interface</a:t>
            </a:r>
          </a:p>
          <a:p>
            <a:pPr lvl="1"/>
            <a:r>
              <a:rPr lang="en-US" dirty="0" smtClean="0"/>
              <a:t>Similar to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represents a 2 dimensional grid of characters. Indexing starts at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ensures: Grid contains only blank characters and is MAX_SIZE x MAX_SIZE or smaller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Defines: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MAX_SIZE;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 0 &lt;= r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0 &lt;= c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@post a will appear in row r, column c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placeChar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char a)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Interface specification does not know whether the implementation will use a 2D array, or a List, or something else.</a:t>
            </a:r>
          </a:p>
          <a:p>
            <a:r>
              <a:rPr lang="en-US" dirty="0" smtClean="0"/>
              <a:t>It does not need to</a:t>
            </a:r>
          </a:p>
          <a:p>
            <a:r>
              <a:rPr lang="en-US" dirty="0" smtClean="0"/>
              <a:t>The contracts are still general and abstract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 and Abstraction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our parameters are primitive types like </a:t>
            </a:r>
            <a:r>
              <a:rPr lang="en-US" sz="3200" b="1" dirty="0">
                <a:solidFill>
                  <a:schemeClr val="hlink"/>
                </a:solidFill>
                <a:latin typeface="Courier New" charset="0"/>
              </a:rPr>
              <a:t>double</a:t>
            </a:r>
            <a:r>
              <a:rPr lang="en-US" sz="32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and </a:t>
            </a:r>
            <a:r>
              <a:rPr lang="en-US" sz="3200" b="1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3200" b="1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altLang="en-US" dirty="0"/>
              <a:t>then the math to use is obvious</a:t>
            </a:r>
          </a:p>
          <a:p>
            <a:pPr eaLnBrk="1" hangingPunct="1"/>
            <a:r>
              <a:rPr lang="en-US" altLang="en-US" dirty="0" smtClean="0"/>
              <a:t>Though these types are represented internally with bits and bytes, users can view them </a:t>
            </a:r>
            <a:r>
              <a:rPr lang="en-US" altLang="en-US" i="1" dirty="0" smtClean="0"/>
              <a:t>abstractly</a:t>
            </a:r>
            <a:r>
              <a:rPr lang="en-US" altLang="en-US" dirty="0" smtClean="0"/>
              <a:t> like math variables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Example: Stack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Stack</a:t>
            </a:r>
            <a:r>
              <a:rPr lang="en-US" dirty="0" smtClean="0"/>
              <a:t> allows entries to be inserted and removed </a:t>
            </a:r>
            <a:r>
              <a:rPr lang="en-US" dirty="0"/>
              <a:t>in </a:t>
            </a:r>
            <a:r>
              <a:rPr lang="en-US" b="1" i="1" dirty="0" smtClean="0">
                <a:solidFill>
                  <a:srgbClr val="FF0000"/>
                </a:solidFill>
              </a:rPr>
              <a:t>LIFO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(last-</a:t>
            </a:r>
            <a:r>
              <a:rPr lang="en-US" dirty="0"/>
              <a:t>in-first-out) </a:t>
            </a:r>
            <a:r>
              <a:rPr lang="en-US" dirty="0" smtClean="0"/>
              <a:t>order</a:t>
            </a:r>
          </a:p>
          <a:p>
            <a:pPr lvl="1"/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this Interface?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void push(Integer x);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Integer pop();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depth();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Dual Ideas of Specification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Information hiding</a:t>
            </a:r>
          </a:p>
          <a:p>
            <a:pPr lvl="1" eaLnBrk="1" hangingPunct="1"/>
            <a:r>
              <a:rPr lang="en-US" dirty="0" smtClean="0"/>
              <a:t>Hide details unnecessary to use the interface</a:t>
            </a:r>
          </a:p>
          <a:p>
            <a:pPr eaLnBrk="1" hangingPunct="1"/>
            <a:r>
              <a:rPr lang="en-US" dirty="0" smtClean="0"/>
              <a:t>Abstraction</a:t>
            </a:r>
          </a:p>
          <a:p>
            <a:pPr lvl="1" eaLnBrk="1" hangingPunct="1"/>
            <a:r>
              <a:rPr lang="en-US" dirty="0" smtClean="0"/>
              <a:t>Provide a “cover story” or explanation in user-oriented terms so they can understand the interface</a:t>
            </a:r>
          </a:p>
          <a:p>
            <a:r>
              <a:rPr lang="en-US" dirty="0" smtClean="0"/>
              <a:t>If there’s not a formal mathematical notation to use, then we are stuck with an informal contract</a:t>
            </a:r>
          </a:p>
          <a:p>
            <a:r>
              <a:rPr lang="en-US" dirty="0" smtClean="0"/>
              <a:t>Informal != easy to write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35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Specifications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Straightforward descriptions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pushes an object on 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much do they help?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Carefully write the contracts. Rely on the interface description and invariants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of metaphors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Queue is like a line at a </a:t>
            </a:r>
            <a:r>
              <a:rPr lang="en-US" dirty="0" err="1" smtClean="0"/>
              <a:t>fastfood</a:t>
            </a:r>
            <a:r>
              <a:rPr lang="en-US" dirty="0" smtClean="0"/>
              <a:t> restaurant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 they generalize?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of private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 information hiding!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Users shouldn’t have to depend on implementation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Questions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an interface specification?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Why does it need abstraction?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interface has our specification and contracts</a:t>
            </a:r>
          </a:p>
          <a:p>
            <a:r>
              <a:rPr lang="en-US" dirty="0" smtClean="0"/>
              <a:t>Our implementation has our code and our private variables</a:t>
            </a:r>
          </a:p>
          <a:p>
            <a:r>
              <a:rPr lang="en-US" dirty="0" smtClean="0"/>
              <a:t>We need to tie the two together</a:t>
            </a:r>
          </a:p>
          <a:p>
            <a:pPr lvl="1"/>
            <a:r>
              <a:rPr lang="en-US" dirty="0" smtClean="0"/>
              <a:t>Add invariants that use the implementation details</a:t>
            </a:r>
          </a:p>
          <a:p>
            <a:pPr lvl="2"/>
            <a:r>
              <a:rPr lang="en-US" dirty="0" smtClean="0"/>
              <a:t>We are exposing more information, but the client will not look at these unless they need to know implementation details</a:t>
            </a:r>
          </a:p>
          <a:p>
            <a:pPr lvl="2"/>
            <a:r>
              <a:rPr lang="en-US" dirty="0" smtClean="0"/>
              <a:t>The client is not the intended audience</a:t>
            </a:r>
          </a:p>
          <a:p>
            <a:r>
              <a:rPr lang="en-US" dirty="0" smtClean="0"/>
              <a:t>Invariants may not be enough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Correspondences allow us to tie the concepts specified in the interface to the private data in the implementation</a:t>
            </a:r>
          </a:p>
          <a:p>
            <a:r>
              <a:rPr lang="en-US" dirty="0" smtClean="0"/>
              <a:t>Correspondences do reveal information</a:t>
            </a:r>
          </a:p>
          <a:p>
            <a:r>
              <a:rPr lang="en-US" dirty="0" smtClean="0"/>
              <a:t>Correspondences and the contracts in the implementation are helpful for:</a:t>
            </a:r>
          </a:p>
          <a:p>
            <a:pPr lvl="1"/>
            <a:r>
              <a:rPr lang="en-US" dirty="0" smtClean="0"/>
              <a:t>The implementers of the implementation</a:t>
            </a:r>
          </a:p>
          <a:p>
            <a:pPr lvl="1"/>
            <a:r>
              <a:rPr lang="en-US" dirty="0" smtClean="0"/>
              <a:t>Clients with specific restrictions that require them to know implementation details</a:t>
            </a:r>
          </a:p>
          <a:p>
            <a:pPr lvl="2"/>
            <a:r>
              <a:rPr lang="en-US" dirty="0" smtClean="0"/>
              <a:t>Performance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Correspondences tell us how the private data implements the interface specification.</a:t>
            </a:r>
          </a:p>
          <a:p>
            <a:r>
              <a:rPr lang="en-US" dirty="0" smtClean="0"/>
              <a:t>Consider our Grid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 represents a 2 dimensional grid of characters. Indexing starts at 0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ensures: Grid contains only blank characters and is MAX_SIZE x MAX_SIZE or smaller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Defines: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Z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Grid 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MAX_SIZE;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GridFast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@invariant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@invariant 0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MAX_SIZE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number_of_cols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Correspondence this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[0…numRow-1][0…numCol-1]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Grid{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char [][]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GridFast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MAX_SIZE = 100;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char[MAX_SIZE][MAX_SIZE];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c; … }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now know how the implementation is connected to the interface specification</a:t>
            </a:r>
          </a:p>
          <a:p>
            <a:r>
              <a:rPr lang="en-US" dirty="0" smtClean="0"/>
              <a:t>We do not need to include preconditions and post-conditions for any methods specified in the interface</a:t>
            </a:r>
          </a:p>
          <a:p>
            <a:pPr lvl="1"/>
            <a:r>
              <a:rPr lang="en-US" dirty="0" smtClean="0"/>
              <a:t>We can use the correspondence to map them to the preconditions and post-conditions in the interface</a:t>
            </a:r>
          </a:p>
          <a:p>
            <a:r>
              <a:rPr lang="en-US" dirty="0" smtClean="0"/>
              <a:t>Do need contracts for any additional methods</a:t>
            </a:r>
          </a:p>
          <a:p>
            <a:pPr lvl="1"/>
            <a:r>
              <a:rPr lang="en-US" dirty="0" smtClean="0"/>
              <a:t>Including the constructor</a:t>
            </a:r>
          </a:p>
          <a:p>
            <a:pPr lvl="1"/>
            <a:r>
              <a:rPr lang="en-US" dirty="0" smtClean="0"/>
              <a:t>Should be in terms of the interface specification</a:t>
            </a:r>
          </a:p>
          <a:p>
            <a:pPr lvl="1"/>
            <a:r>
              <a:rPr lang="en-US" dirty="0" smtClean="0"/>
              <a:t>Client may see these</a:t>
            </a:r>
          </a:p>
          <a:p>
            <a:r>
              <a:rPr lang="en-US" dirty="0" smtClean="0"/>
              <a:t>Add invariants for our private data</a:t>
            </a:r>
          </a:p>
          <a:p>
            <a:pPr lvl="1"/>
            <a:r>
              <a:rPr lang="en-US" dirty="0" smtClean="0"/>
              <a:t>Helps tie back to the interface specification</a:t>
            </a:r>
          </a:p>
          <a:p>
            <a:pPr lvl="1"/>
            <a:r>
              <a:rPr lang="en-US" dirty="0" smtClean="0"/>
              <a:t>Similar to the Constraints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fully design the interface</a:t>
            </a:r>
          </a:p>
          <a:p>
            <a:pPr lvl="1"/>
            <a:r>
              <a:rPr lang="en-US" dirty="0" smtClean="0"/>
              <a:t>What methods need to be available?</a:t>
            </a:r>
          </a:p>
          <a:p>
            <a:pPr lvl="1"/>
            <a:r>
              <a:rPr lang="en-US" dirty="0" smtClean="0"/>
              <a:t>What public static final variables exist?</a:t>
            </a:r>
          </a:p>
          <a:p>
            <a:pPr lvl="1"/>
            <a:r>
              <a:rPr lang="en-US" dirty="0" smtClean="0"/>
              <a:t>Don’t worry about how they work yet, it’s not the time for that</a:t>
            </a:r>
          </a:p>
          <a:p>
            <a:r>
              <a:rPr lang="en-US" dirty="0" smtClean="0"/>
              <a:t>Write the interface specification</a:t>
            </a:r>
          </a:p>
          <a:p>
            <a:pPr lvl="1"/>
            <a:r>
              <a:rPr lang="en-US" dirty="0" smtClean="0"/>
              <a:t>What concepts exist for this class</a:t>
            </a:r>
          </a:p>
          <a:p>
            <a:pPr lvl="1"/>
            <a:r>
              <a:rPr lang="en-US" dirty="0" smtClean="0"/>
              <a:t>Write the contracts for each method</a:t>
            </a:r>
          </a:p>
          <a:p>
            <a:pPr lvl="1"/>
            <a:r>
              <a:rPr lang="en-US" dirty="0" smtClean="0"/>
              <a:t>Contracts and method names should refer to the concepts, not any private data</a:t>
            </a:r>
          </a:p>
          <a:p>
            <a:r>
              <a:rPr lang="en-US" dirty="0" smtClean="0"/>
              <a:t>Now design the class that will implement the interface</a:t>
            </a:r>
          </a:p>
          <a:p>
            <a:pPr lvl="1"/>
            <a:r>
              <a:rPr lang="en-US" dirty="0" smtClean="0"/>
              <a:t>How will we represent the concepts in our private data</a:t>
            </a:r>
          </a:p>
          <a:p>
            <a:pPr lvl="1"/>
            <a:r>
              <a:rPr lang="en-US" dirty="0" smtClean="0"/>
              <a:t>Write the correspondences to connect our private data to the concepts in the interface</a:t>
            </a:r>
          </a:p>
          <a:p>
            <a:pPr lvl="1"/>
            <a:r>
              <a:rPr lang="en-US" dirty="0" smtClean="0"/>
              <a:t>Write your invariants</a:t>
            </a:r>
          </a:p>
          <a:p>
            <a:r>
              <a:rPr lang="en-US" dirty="0" smtClean="0"/>
              <a:t>Now write the code for each method based on</a:t>
            </a:r>
          </a:p>
          <a:p>
            <a:pPr lvl="1"/>
            <a:r>
              <a:rPr lang="en-US" dirty="0" smtClean="0"/>
              <a:t>The contracts in the interface</a:t>
            </a:r>
          </a:p>
          <a:p>
            <a:pPr lvl="1"/>
            <a:r>
              <a:rPr lang="en-US" dirty="0" smtClean="0"/>
              <a:t>The correspondences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Information Hiding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Idea of hiding unnecessary details from users</a:t>
            </a:r>
          </a:p>
          <a:p>
            <a:pPr eaLnBrk="1" hangingPunct="1"/>
            <a:r>
              <a:rPr lang="en-US" altLang="en-US" dirty="0" smtClean="0"/>
              <a:t>An interface facilitates information hiding and provides a separation of concerns between class users and implementers</a:t>
            </a:r>
          </a:p>
          <a:p>
            <a:pPr eaLnBrk="1" hangingPunct="1"/>
            <a:r>
              <a:rPr lang="en-US" altLang="en-US" dirty="0" smtClean="0"/>
              <a:t>Users can ignore the classes and their implementation details and depend </a:t>
            </a:r>
            <a:r>
              <a:rPr lang="en-US" altLang="en-US" dirty="0"/>
              <a:t>on just </a:t>
            </a:r>
            <a:r>
              <a:rPr lang="en-US" altLang="en-US" dirty="0" smtClean="0"/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users to depend </a:t>
            </a:r>
            <a:r>
              <a:rPr lang="en-US" altLang="en-US" dirty="0"/>
              <a:t>on just </a:t>
            </a:r>
            <a:r>
              <a:rPr lang="en-US" altLang="en-US" dirty="0" smtClean="0"/>
              <a:t>interfaces, interfaces must contain what users need to know and that goes beyond operation names (methods) and parameters</a:t>
            </a:r>
          </a:p>
          <a:p>
            <a:pPr lvl="1"/>
            <a:r>
              <a:rPr lang="en-US" altLang="en-US" dirty="0" smtClean="0"/>
              <a:t>We use contracts to specify these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  <a:p>
            <a:pPr eaLnBrk="1" hangingPunct="1"/>
            <a:r>
              <a:rPr lang="en-US" altLang="en-US" dirty="0"/>
              <a:t>Why does it need abstraction?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need to hide the details of the implementation</a:t>
            </a:r>
          </a:p>
          <a:p>
            <a:pPr lvl="2"/>
            <a:r>
              <a:rPr lang="en-US" altLang="en-US" dirty="0" smtClean="0"/>
              <a:t>We don’t know how it could be implemented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interface “Grid”</a:t>
            </a:r>
          </a:p>
          <a:p>
            <a:pPr lvl="1"/>
            <a:r>
              <a:rPr lang="en-US" dirty="0" smtClean="0"/>
              <a:t>Has characters in a grid</a:t>
            </a:r>
          </a:p>
          <a:p>
            <a:r>
              <a:rPr lang="en-US" dirty="0" smtClean="0"/>
              <a:t>We have 2 implementations of the interface</a:t>
            </a:r>
          </a:p>
          <a:p>
            <a:pPr lvl="1"/>
            <a:r>
              <a:rPr lang="en-US" dirty="0" err="1" smtClean="0"/>
              <a:t>GridFast</a:t>
            </a:r>
            <a:r>
              <a:rPr lang="en-US" dirty="0" smtClean="0"/>
              <a:t> uses a 2D array of characters</a:t>
            </a:r>
          </a:p>
          <a:p>
            <a:pPr lvl="2"/>
            <a:r>
              <a:rPr lang="en-US" dirty="0" smtClean="0"/>
              <a:t>Very fast to check a particular position</a:t>
            </a:r>
          </a:p>
          <a:p>
            <a:pPr lvl="2"/>
            <a:r>
              <a:rPr lang="en-US" dirty="0" smtClean="0"/>
              <a:t>Very memory intensive</a:t>
            </a:r>
          </a:p>
          <a:p>
            <a:pPr lvl="1"/>
            <a:r>
              <a:rPr lang="en-US" dirty="0" err="1" smtClean="0"/>
              <a:t>GridMem</a:t>
            </a:r>
            <a:r>
              <a:rPr lang="en-US" dirty="0" smtClean="0"/>
              <a:t> uses a List of &lt;character, row, column&gt;</a:t>
            </a:r>
          </a:p>
          <a:p>
            <a:pPr lvl="2"/>
            <a:r>
              <a:rPr lang="en-US" dirty="0" smtClean="0"/>
              <a:t>Takes more time to check a particular position</a:t>
            </a:r>
          </a:p>
          <a:p>
            <a:pPr lvl="2"/>
            <a:r>
              <a:rPr lang="en-US" dirty="0" smtClean="0"/>
              <a:t>Much more memory efficient (until grid fills up)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a contract expressed in an interface</a:t>
            </a:r>
          </a:p>
          <a:p>
            <a:pPr eaLnBrk="1" hangingPunct="1"/>
            <a:r>
              <a:rPr lang="en-US" altLang="en-US" dirty="0"/>
              <a:t>Why does it need abstraction?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need to hide the details of the implementation</a:t>
            </a:r>
          </a:p>
          <a:p>
            <a:pPr lvl="1"/>
            <a:r>
              <a:rPr lang="en-US" altLang="en-US" dirty="0" smtClean="0"/>
              <a:t>We can’t refer to the underlying private data structure</a:t>
            </a:r>
          </a:p>
          <a:p>
            <a:pPr lvl="2"/>
            <a:r>
              <a:rPr lang="en-US" altLang="en-US" dirty="0" smtClean="0"/>
              <a:t>That is different for each implementation</a:t>
            </a:r>
          </a:p>
          <a:p>
            <a:pPr lvl="2"/>
            <a:r>
              <a:rPr lang="en-US" altLang="en-US" dirty="0" smtClean="0"/>
              <a:t>We keep our specification general and abstract so it will fit any implementation</a:t>
            </a:r>
          </a:p>
          <a:p>
            <a:pPr lvl="1"/>
            <a:r>
              <a:rPr lang="en-US" altLang="en-US" dirty="0" smtClean="0"/>
              <a:t>The only variables we know exist are public static constants.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interface specification can refer to general abstract values as long as they don’t enforce a specific implementation</a:t>
            </a:r>
          </a:p>
          <a:p>
            <a:r>
              <a:rPr lang="en-US" dirty="0" smtClean="0"/>
              <a:t>We can refer to a number of rows, and a number of columns in our grid as long as we don’t enforce a way that data is stored</a:t>
            </a:r>
          </a:p>
          <a:p>
            <a:pPr lvl="1"/>
            <a:r>
              <a:rPr lang="en-US" dirty="0" smtClean="0"/>
              <a:t>Maybe they are stored as private variables</a:t>
            </a:r>
          </a:p>
          <a:p>
            <a:pPr lvl="1"/>
            <a:r>
              <a:rPr lang="en-US" dirty="0" smtClean="0"/>
              <a:t>Maybe they are stored as the length of the array</a:t>
            </a:r>
          </a:p>
          <a:p>
            <a:r>
              <a:rPr lang="en-US" dirty="0" smtClean="0"/>
              <a:t>Our specification should give enough detail so it is clear what is expected of the implementation, but not enforce a specific implementation</a:t>
            </a:r>
          </a:p>
          <a:p>
            <a:pPr lvl="1"/>
            <a:r>
              <a:rPr lang="en-US" dirty="0" smtClean="0"/>
              <a:t>Hard balance to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40990</TotalTime>
  <Words>1219</Words>
  <Application>Microsoft Office PowerPoint</Application>
  <PresentationFormat>On-screen Show (4:3)</PresentationFormat>
  <Paragraphs>232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26</vt:i4>
      </vt:variant>
    </vt:vector>
  </HeadingPairs>
  <TitlesOfParts>
    <vt:vector size="59" baseType="lpstr"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Abstraction and Interface Specification</vt:lpstr>
      <vt:lpstr>Introduction: Questions</vt:lpstr>
      <vt:lpstr>Recall: Information Hiding</vt:lpstr>
      <vt:lpstr>Interface Specification</vt:lpstr>
      <vt:lpstr>Interface Specification</vt:lpstr>
      <vt:lpstr>Interface Specification</vt:lpstr>
      <vt:lpstr>Recall</vt:lpstr>
      <vt:lpstr>Interface Specification</vt:lpstr>
      <vt:lpstr>Interface Specification</vt:lpstr>
      <vt:lpstr>Interface specification</vt:lpstr>
      <vt:lpstr>Interface Specification</vt:lpstr>
      <vt:lpstr>Grid Interface</vt:lpstr>
      <vt:lpstr>Grid Interface</vt:lpstr>
      <vt:lpstr>Grid Interface</vt:lpstr>
      <vt:lpstr>Primitive Types and Abstraction</vt:lpstr>
      <vt:lpstr>Example: Stack</vt:lpstr>
      <vt:lpstr>How to Specify this Interface?</vt:lpstr>
      <vt:lpstr>Dual Ideas of Specification</vt:lpstr>
      <vt:lpstr>Specifications</vt:lpstr>
      <vt:lpstr>Implementing our Specification</vt:lpstr>
      <vt:lpstr>Correspondences</vt:lpstr>
      <vt:lpstr>Correspondences</vt:lpstr>
      <vt:lpstr>Grid Interface</vt:lpstr>
      <vt:lpstr>GridFast Implementation</vt:lpstr>
      <vt:lpstr>Correspondence</vt:lpstr>
      <vt:lpstr>Design Process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575</cp:revision>
  <cp:lastPrinted>2016-08-31T03:05:11Z</cp:lastPrinted>
  <dcterms:created xsi:type="dcterms:W3CDTF">2005-03-22T22:30:11Z</dcterms:created>
  <dcterms:modified xsi:type="dcterms:W3CDTF">2019-09-03T18:51:06Z</dcterms:modified>
</cp:coreProperties>
</file>