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0" r:id="rId2"/>
    <p:sldMasterId id="2147483672" r:id="rId3"/>
    <p:sldMasterId id="2147483958" r:id="rId4"/>
    <p:sldMasterId id="2147483959" r:id="rId5"/>
    <p:sldMasterId id="2147483960" r:id="rId6"/>
    <p:sldMasterId id="2147483961" r:id="rId7"/>
    <p:sldMasterId id="2147483962" r:id="rId8"/>
    <p:sldMasterId id="2147483963" r:id="rId9"/>
    <p:sldMasterId id="2147483964" r:id="rId10"/>
    <p:sldMasterId id="2147483965" r:id="rId11"/>
    <p:sldMasterId id="2147483966" r:id="rId12"/>
    <p:sldMasterId id="2147483967" r:id="rId13"/>
    <p:sldMasterId id="2147483968" r:id="rId14"/>
    <p:sldMasterId id="2147483969" r:id="rId15"/>
    <p:sldMasterId id="2147483970" r:id="rId16"/>
    <p:sldMasterId id="2147483971" r:id="rId17"/>
    <p:sldMasterId id="2147484789" r:id="rId18"/>
    <p:sldMasterId id="2147484801" r:id="rId19"/>
    <p:sldMasterId id="2147484825" r:id="rId20"/>
    <p:sldMasterId id="2147484837" r:id="rId21"/>
    <p:sldMasterId id="2147484861" r:id="rId22"/>
    <p:sldMasterId id="2147484885" r:id="rId23"/>
  </p:sldMasterIdLst>
  <p:notesMasterIdLst>
    <p:notesMasterId r:id="rId61"/>
  </p:notesMasterIdLst>
  <p:handoutMasterIdLst>
    <p:handoutMasterId r:id="rId62"/>
  </p:handoutMasterIdLst>
  <p:sldIdLst>
    <p:sldId id="448" r:id="rId24"/>
    <p:sldId id="869" r:id="rId25"/>
    <p:sldId id="870" r:id="rId26"/>
    <p:sldId id="871" r:id="rId27"/>
    <p:sldId id="872" r:id="rId28"/>
    <p:sldId id="955" r:id="rId29"/>
    <p:sldId id="988" r:id="rId30"/>
    <p:sldId id="989" r:id="rId31"/>
    <p:sldId id="990" r:id="rId32"/>
    <p:sldId id="991" r:id="rId33"/>
    <p:sldId id="992" r:id="rId34"/>
    <p:sldId id="993" r:id="rId35"/>
    <p:sldId id="994" r:id="rId36"/>
    <p:sldId id="996" r:id="rId37"/>
    <p:sldId id="999" r:id="rId38"/>
    <p:sldId id="1000" r:id="rId39"/>
    <p:sldId id="995" r:id="rId40"/>
    <p:sldId id="1001" r:id="rId41"/>
    <p:sldId id="964" r:id="rId42"/>
    <p:sldId id="1002" r:id="rId43"/>
    <p:sldId id="873" r:id="rId44"/>
    <p:sldId id="1018" r:id="rId45"/>
    <p:sldId id="933" r:id="rId46"/>
    <p:sldId id="883" r:id="rId47"/>
    <p:sldId id="926" r:id="rId48"/>
    <p:sldId id="1003" r:id="rId49"/>
    <p:sldId id="1021" r:id="rId50"/>
    <p:sldId id="1022" r:id="rId51"/>
    <p:sldId id="1023" r:id="rId52"/>
    <p:sldId id="974" r:id="rId53"/>
    <p:sldId id="1009" r:id="rId54"/>
    <p:sldId id="1024" r:id="rId55"/>
    <p:sldId id="1025" r:id="rId56"/>
    <p:sldId id="1027" r:id="rId57"/>
    <p:sldId id="1028" r:id="rId58"/>
    <p:sldId id="1029" r:id="rId59"/>
    <p:sldId id="1030" r:id="rId60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7A7"/>
    <a:srgbClr val="FFFFFF"/>
    <a:srgbClr val="9BFFC8"/>
    <a:srgbClr val="FF9797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4" autoAdjust="0"/>
    <p:restoredTop sz="95169" autoAdjust="0"/>
  </p:normalViewPr>
  <p:slideViewPr>
    <p:cSldViewPr>
      <p:cViewPr varScale="1">
        <p:scale>
          <a:sx n="59" d="100"/>
          <a:sy n="59" d="100"/>
        </p:scale>
        <p:origin x="67" y="494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slide" Target="slides/slide27.xml"/><Relationship Id="rId55" Type="http://schemas.openxmlformats.org/officeDocument/2006/relationships/slide" Target="slides/slide32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slide" Target="slides/slide30.xml"/><Relationship Id="rId58" Type="http://schemas.openxmlformats.org/officeDocument/2006/relationships/slide" Target="slides/slide35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openxmlformats.org/officeDocument/2006/relationships/slide" Target="slides/slide33.xml"/><Relationship Id="rId64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59" Type="http://schemas.openxmlformats.org/officeDocument/2006/relationships/slide" Target="slides/slide36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slide" Target="slides/slide31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slide" Target="slides/slide3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60" Type="http://schemas.openxmlformats.org/officeDocument/2006/relationships/slide" Target="slides/slide37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8A2B57-62EC-4BAE-9A84-C6712FC37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4400E7-0945-463B-854C-2C4C8A80AD69}" type="datetimeFigureOut">
              <a:rPr lang="en-US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66AB41-2DBD-467C-A47B-3DF4A503E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62D02B-A39D-4D7F-82FC-832C5CE9C190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195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primary: push, pop, depth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2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implementation of the interface needs to provide code for all the methods</a:t>
            </a:r>
          </a:p>
          <a:p>
            <a:r>
              <a:rPr lang="en-US" dirty="0" smtClean="0"/>
              <a:t>You added a method to the interface, but not the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6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41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14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091ED0E4-B84C-43E3-A2AE-ED89884D9C54}" type="datetime1">
              <a:rPr lang="en-US" smtClean="0"/>
              <a:t>9/10/2019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D46A8A-9D6A-4DC0-9199-04DB3459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42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E4FFE-FAFA-4D76-B5A2-E791242EEFE3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91EA-5DF2-4920-97C1-B7671203A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41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4CD2-C87F-43AA-8D79-31F20CB7DED1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2289-F427-4DF1-ACE7-AC8A38CB1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D968C-39B8-4F9A-B980-1941B806D4FA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E948-45CF-41B0-A337-85ED0637F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3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B5E4D-AEA3-4E8E-B8F1-5311BDF6B9E5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680E-9C21-4C69-BC9A-3810DE4E5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8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C8265-9088-4B80-8BA3-691248449E6A}" type="datetime1">
              <a:rPr lang="en-US" smtClean="0"/>
              <a:t>9/10/2019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06CF0-7231-48A0-9539-E72973E7B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83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EFAD4-7A83-4616-A4C6-B2EE0A76C4D8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D345-70EE-4B45-9F91-A27F8300E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01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7AC24-FFC8-4785-8EE8-6F8BD6506DC5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79993-ABB0-46F3-B0D7-0A78EC31E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40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A0784-6288-4EF5-BA13-5E3E6F8E89E7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F537-16C9-44AB-9606-0D4BCA8D3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46CB8-63FF-411F-AA38-A4B3E7111F96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6084B-EA05-4CB0-B7FB-4B9011FA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62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B3894-5165-4710-8C36-6C7A054878DB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0BE57-7759-4A86-82F1-C3D919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99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1B87F-E8F0-4697-8B74-4D9F46F5A0F3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64252-76B2-48A4-BAF3-E0C8DA4E2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27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93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95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906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36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50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7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338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911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03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33C79A22-FBE1-4943-A739-0F85F5857C55}" type="datetime1">
              <a:rPr lang="en-US" smtClean="0"/>
              <a:t>9/10/2019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1690E-1131-4E0B-B576-3D9BB243D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47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84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38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0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9830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7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76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30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0992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57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94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7563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67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87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66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20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28915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71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36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92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3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37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1139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9364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43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659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294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70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1598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542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55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608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0601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802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7962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33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8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A30F3-E023-4ED5-9CFE-42685B4C4196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CB99E-6AFF-4A2B-937E-97E122F74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22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C2D5C-6E95-4824-8FBE-0C9B1518EEAF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C43A-83DD-406E-970E-55FC7B2A2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77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5D0BA-F80E-47BE-991D-5F28D489D7D3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3200-6400-4767-88E6-FD351067F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2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646DC-6363-485C-942F-66CB589EEE19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A22A6-1604-470E-9974-75C5E4219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65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06132-19A1-4BBC-848B-F686D2E4230C}" type="datetime1">
              <a:rPr lang="en-US" smtClean="0"/>
              <a:t>9/10/2019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4C56-3D7A-486E-BBEB-D49B586D7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6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5D352-764E-4018-AC46-20F080A0EE95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5F8C-FE15-4D12-B552-20B9D6799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B2EBC-ECCE-4DA2-BEBB-6C339A509BD5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78CD-0ACD-4EDC-993B-C2E4D6055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1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1501D-077E-4B42-9EEB-75A262F30078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A1C68-1B25-4F4A-A6F6-6D27BE76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05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10891-85A4-4905-91C4-73821D973F11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CF11-137D-4DA3-A718-A2A5A0989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35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4216C-A7E6-480C-9B21-73FD5A9461C8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7048-D2EF-497A-8626-837148F5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08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FF207-69B1-4C53-AC1B-ABC70E88EEB0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35F5-EB51-46E3-BB15-B652081BC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27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1C53E-6849-49FB-AA53-132BEB6D1E34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26D02-1478-448D-8FDA-585AFDCFF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382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E848F-3F16-46C0-831A-E326B3A37B91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67189-F16C-41CB-9B64-15D58A6C4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794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100A7-8D31-4FE0-B9D9-81743D3D72B1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CD1A-55CA-438B-8EFD-736D42A5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55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E290E-DC79-46DC-B43F-4E4D739B4123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A9A6-0C61-4D13-B353-7E7EB3147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26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B3186-16F9-4968-BF2B-E8B61A328871}" type="datetime1">
              <a:rPr lang="en-US" smtClean="0"/>
              <a:t>9/10/2019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714B-0C96-46BF-92D9-F1367FDA9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63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E7AFC-94C7-4529-B378-B4137385D59E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1D99-6BE7-4F25-90DB-B0D2E0932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924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A6509-35D4-466B-82D7-8DCD07EC1D36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2890-710F-41BB-859B-8E366200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261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76508-FE9A-404E-B9BA-0E3B7A3DB0C0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BC9A8-6DC0-46CE-B591-217534947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607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FAE5B-0A92-4061-AA65-59AC88463425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1F91-BDA9-4ECC-82C4-1A55717D3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8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3EA7F-282B-435E-BD51-7936AAEE3707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6CBE1-5A49-4BF6-89B5-61A6D18A7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374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C54E2-383B-4E9F-88F2-300527CE48CC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5229-F013-4BD0-8D68-3AF31DF75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583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18CE6-A8FD-446E-A9B0-69CF1DB0489E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2931C-D748-463E-8057-122F1212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83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174C7-36D6-45C9-AF06-48F9AD1A82BA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45BD-4524-458A-9FF7-6B4247EE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09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9F095-C0B7-4165-B5D9-396C5B8B8D89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EEAB-7172-4599-A425-8C39B8AB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1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8016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C203E-02EB-432D-9AEC-0860B1F3F48E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09BF-34FA-4D71-9491-977B66F0A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690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A512A-99FC-4B3A-9377-E4DBC5C06CB8}" type="datetime1">
              <a:rPr lang="en-US" smtClean="0"/>
              <a:t>9/10/2019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1AA4-A489-4BEC-95F5-5C9489E6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99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D6A22-1578-4A12-929C-24D5EDBE7AB3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AFA9-0583-459D-892E-D3CB92FF7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092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A470C-CD6F-432E-B21B-4E79ED644283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1EA8D-8EDE-4E40-8D8C-812EC9004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24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12278-E948-47D5-95E1-9F74D49E77F0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0A755-D8CC-4CFE-971E-3F0E7D367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2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B4590-6728-46E2-8C66-09FD534DBA47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AB65C-AD2A-4C40-971C-BBAF84C15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40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DCDBF-B112-4704-92BF-387E092470F7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5DE4-9C92-4D68-A395-3F74BAF8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25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4CCB6-4BC4-482D-9C0D-FC857A9955ED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428F5-4C4A-470B-A02A-44BC3A5EC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16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D1F533E8-36EE-4F7B-9684-D7593C814B4D}" type="datetime1">
              <a:rPr lang="en-US" smtClean="0">
                <a:solidFill>
                  <a:srgbClr val="000000"/>
                </a:solidFill>
              </a:rPr>
              <a:t>9/10/2019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FB5973-4653-4E96-A296-600311A4A2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2951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2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03503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73838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8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04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424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31754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4705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84025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387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082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2A078E85-6584-41C4-A829-4843B1575EF8}" type="datetime1">
              <a:rPr lang="en-US" smtClean="0">
                <a:solidFill>
                  <a:srgbClr val="000000"/>
                </a:solidFill>
              </a:rPr>
              <a:t>9/10/2019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5516878-6B81-489D-B964-EEF227BA1A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7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2125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337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51585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8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1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55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42502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14101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33066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147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6843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228F4EE4-6688-4C03-BCF2-605C28BA6007}" type="datetime1">
              <a:rPr lang="en-US" smtClean="0">
                <a:solidFill>
                  <a:srgbClr val="000000"/>
                </a:solidFill>
              </a:rPr>
              <a:t>9/10/2019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4530791-3FC7-407F-B2E5-D6B8FAC5BB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4673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311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402021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9503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937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060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00345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046903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491991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74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463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375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761DE097-1BC4-4920-9146-C3FD40734B2C}" type="datetime1">
              <a:rPr lang="en-US" smtClean="0">
                <a:solidFill>
                  <a:srgbClr val="000000"/>
                </a:solidFill>
              </a:rPr>
              <a:t>9/10/2019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4CF27C0-1DFD-41E0-8931-D1B1D453280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4761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887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51023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13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066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963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982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30450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1265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929FBBB0-BF28-4143-B562-C1B4D6F9C70D}" type="datetime1">
              <a:rPr lang="en-US" smtClean="0"/>
              <a:t>9/10/2019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085987-9A9D-4B3D-8467-FF66E63B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723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110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025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23023A2C-B370-4D07-BF76-B9005D7FD548}" type="datetime1">
              <a:rPr lang="en-US" smtClean="0">
                <a:solidFill>
                  <a:srgbClr val="000000"/>
                </a:solidFill>
              </a:rPr>
              <a:t>9/10/2019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BB18F25-8099-45BC-8FA1-36762407A4C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6828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71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89332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372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585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968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74135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50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244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9489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649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3836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ECAB5A-D612-4BD0-97F4-BAEBC6EBAB5E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3229D-8633-42AA-9A8B-8805B55E85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5133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2C17-6D95-4D09-BCB9-506B83A1A24B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156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080-8329-457D-98AD-3A16D7DDE0A8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6264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BC48-3E77-4FA2-BFCE-6A4EA03F5BB8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56037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DD16-7C9A-474B-A9EA-C12ECD05A867}" type="datetime1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908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386-1934-4F8A-8320-2BB3F72B1B78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19361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45BD-C3DD-42BB-8C82-DD3D46B0313E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6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59155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3744-CC62-4101-BB02-927CF2504785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0610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41F0-3D1D-47AD-8F54-D88623CA5DC5}" type="datetime1">
              <a:rPr lang="en-US" smtClean="0"/>
              <a:t>9/10/2019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262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9D38-2BA8-4F68-A534-82FE14038392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46913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C05-BD75-47C2-9307-60D65C26BFC5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89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7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6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900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94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76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6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5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331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7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0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0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792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051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498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2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0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9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78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9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2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3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065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291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101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5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4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7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8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915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34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9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6870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918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07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4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31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3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5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881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2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48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6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919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5413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2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83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1902D-7734-4392-B8F3-AFD2D4899561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3EEC-935D-4B88-A247-959A6098F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72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37D06-E5BB-4CCD-B105-9963EF558CE9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0D9B4-1CCB-496E-9905-3AAF1D4E0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1730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94884-5059-48B7-AF4B-E0C07D5DD7CC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4EB1F-FAE0-49DC-B5F3-3B7BC48D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6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7AAC3-188B-4977-83D0-FF0A99A825B6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F449-D001-447F-858F-080F22FC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9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DDE9E-9F21-4B83-9EBC-88CDFB93A35A}" type="datetime1">
              <a:rPr lang="en-US" smtClean="0"/>
              <a:t>9/10/2019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E655E-8E5B-4137-B38A-5820C0557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7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E40A-CEC9-4205-BC37-E2313DE959DF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C16B3-6078-4FC0-8725-4EEA57657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5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4FC13-8BBF-44F2-9AC7-6AC41974202C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C8CF-9829-45E7-8B85-AC923523E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38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FBF61-27BE-4103-829F-49E9D442734D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D92C-73EE-45A1-B5FB-D76D816B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31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075F-2644-4DD1-BE10-4D01F9955C5F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246C-4368-4CD4-A755-79B20AA3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28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A03D0-EC7E-40E6-A64A-990F6556FEAD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FA2F-9546-44A2-84C0-773FBAB4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53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66805-1615-4E8D-80D4-07992AC5F9CD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91DF-5E19-411B-8C02-C08C662D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1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1A3D7-25BE-4724-9FF9-05746DFB149D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9434-E0F5-4E75-A5F4-DDE1D47A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834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6AF62-460E-4E93-AE72-2417881854B2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3FAA-34B6-4C18-A3C6-24A07E667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22743-5FF4-4147-A1D0-6DC8911E7601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25F3-7302-48F0-A9BA-0DD237464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3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53BC3-3712-4547-AFDC-3E4457366AA7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FFC8-64F3-47C2-A2D9-FB8B707C0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1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43AD7-EF01-4688-A3B2-229BD4E3F522}" type="datetime1">
              <a:rPr lang="en-US" smtClean="0"/>
              <a:t>9/10/2019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7FA6-43C7-49AE-A5F7-3889D1F4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19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3D048-412E-4479-B923-C09F48129919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9464-128A-456F-AA3C-48CA2A6B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BF91F-E90D-4B46-B937-9F2074187B88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4A53-911B-44B5-A46D-92512A505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1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49216-F9EC-414A-BB7D-0424B78C07C4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E089-3234-4749-8D9A-1D2AF5A3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70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10530-C1AB-4FBB-AF49-1C66EBA801C2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2984-DAE6-4527-AD65-3CDCF763D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4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B6774-F942-47D9-A75B-96B8A134B87C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59F1-C05C-4DF4-B5A8-A291F1145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81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7A4F3-C6F7-430D-BB88-4F10EA72BB0F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2AF6-359E-4632-8D14-4072E0F51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  <p:sldLayoutId id="2147484588" r:id="rId2"/>
    <p:sldLayoutId id="2147484589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AED31A8-4C81-42C5-9A6D-A4E6B13EC35E}" type="datetime1">
              <a:rPr lang="en-US" smtClean="0"/>
              <a:t>9/10/2019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8670E-07B2-4A68-B734-C715C478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7139493F-F870-42DC-8377-124F533516D2}" type="datetime1">
              <a:rPr lang="en-US" smtClean="0"/>
              <a:t>9/10/2019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A78D55-6821-45CC-B747-BE2DDAF5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FF032798-CF85-4ACC-8865-F93F7BC0DB84}" type="datetime1">
              <a:rPr lang="en-US" smtClean="0"/>
              <a:t>9/10/2019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DE715-F1F9-48E6-9F4F-9B44E6ED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0" r:id="rId1"/>
    <p:sldLayoutId id="2147484751" r:id="rId2"/>
    <p:sldLayoutId id="2147484752" r:id="rId3"/>
    <p:sldLayoutId id="2147484753" r:id="rId4"/>
    <p:sldLayoutId id="2147484754" r:id="rId5"/>
    <p:sldLayoutId id="2147484755" r:id="rId6"/>
    <p:sldLayoutId id="2147484756" r:id="rId7"/>
    <p:sldLayoutId id="2147484757" r:id="rId8"/>
    <p:sldLayoutId id="2147484758" r:id="rId9"/>
    <p:sldLayoutId id="2147484759" r:id="rId10"/>
    <p:sldLayoutId id="21474847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4526DDA-1EEA-448A-9474-8914DBC29DD6}" type="datetime1">
              <a:rPr lang="en-US" smtClean="0"/>
              <a:t>9/10/2019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2CC26A-7560-40FC-9DD3-1A616D586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474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24474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7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3348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3349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313350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9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474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24474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4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2" r:id="rId1"/>
    <p:sldLayoutId id="2147484863" r:id="rId2"/>
    <p:sldLayoutId id="2147484864" r:id="rId3"/>
    <p:sldLayoutId id="2147484865" r:id="rId4"/>
    <p:sldLayoutId id="2147484866" r:id="rId5"/>
    <p:sldLayoutId id="2147484867" r:id="rId6"/>
    <p:sldLayoutId id="2147484868" r:id="rId7"/>
    <p:sldLayoutId id="2147484869" r:id="rId8"/>
    <p:sldLayoutId id="2147484870" r:id="rId9"/>
    <p:sldLayoutId id="2147484871" r:id="rId10"/>
    <p:sldLayoutId id="21474848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21ED60E-EE83-4F46-80B3-BF39820E3294}" type="datetime1">
              <a:rPr lang="en-US" smtClean="0"/>
              <a:t>9/10/2019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6" r:id="rId1"/>
    <p:sldLayoutId id="2147484887" r:id="rId2"/>
    <p:sldLayoutId id="2147484888" r:id="rId3"/>
    <p:sldLayoutId id="2147484889" r:id="rId4"/>
    <p:sldLayoutId id="2147484890" r:id="rId5"/>
    <p:sldLayoutId id="2147484891" r:id="rId6"/>
    <p:sldLayoutId id="2147484892" r:id="rId7"/>
    <p:sldLayoutId id="2147484893" r:id="rId8"/>
    <p:sldLayoutId id="2147484894" r:id="rId9"/>
    <p:sldLayoutId id="2147484895" r:id="rId10"/>
    <p:sldLayoutId id="214748489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088AFF91-0702-4EDA-B09A-7479762B80C1}" type="datetime1">
              <a:rPr lang="en-US" smtClean="0"/>
              <a:t>9/10/2019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22E2F2-01AE-4D97-90FF-09F0FD99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601B98CD-A6F2-4C0A-A6A3-E691F16FCDEB}" type="datetime1">
              <a:rPr lang="en-US" smtClean="0"/>
              <a:t>9/10/2019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ED09FC-6C07-4270-A0F1-C9B67FAD4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0642" y="3049525"/>
            <a:ext cx="7772400" cy="1396042"/>
          </a:xfrm>
        </p:spPr>
        <p:txBody>
          <a:bodyPr/>
          <a:lstStyle/>
          <a:p>
            <a:pPr eaLnBrk="1" hangingPunct="1"/>
            <a:r>
              <a:rPr lang="en-US" dirty="0" smtClean="0"/>
              <a:t>Interfaces, Implementations, and Inheritance</a:t>
            </a:r>
            <a:endParaRPr lang="en-US" alt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2150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now allows code in our interface file as long as it is a </a:t>
            </a:r>
            <a:r>
              <a:rPr lang="en-US" b="1" dirty="0" smtClean="0"/>
              <a:t>default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Only default methods are allowed</a:t>
            </a:r>
          </a:p>
          <a:p>
            <a:pPr lvl="1"/>
            <a:r>
              <a:rPr lang="en-US" dirty="0" smtClean="0"/>
              <a:t>Still no private data fields</a:t>
            </a:r>
          </a:p>
          <a:p>
            <a:pPr lvl="1"/>
            <a:r>
              <a:rPr lang="en-US" dirty="0" smtClean="0"/>
              <a:t>How can we add code without knowing it’s private data?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We use the methods provided by the interface</a:t>
            </a:r>
          </a:p>
          <a:p>
            <a:r>
              <a:rPr lang="en-US" dirty="0" smtClean="0"/>
              <a:t>We only use this to add secondary methods to our interface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Our code that we add only uses the primary methods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Never needs to access the private data directly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working on a large project, with an existing interface</a:t>
            </a:r>
          </a:p>
          <a:p>
            <a:r>
              <a:rPr lang="en-US" dirty="0" smtClean="0"/>
              <a:t>The interface would be easier to use if there was an additional method available</a:t>
            </a:r>
          </a:p>
          <a:p>
            <a:r>
              <a:rPr lang="en-US" dirty="0" smtClean="0"/>
              <a:t>You add the method to the interface</a:t>
            </a:r>
          </a:p>
          <a:p>
            <a:r>
              <a:rPr lang="en-US" dirty="0" smtClean="0"/>
              <a:t>The project is suddenly full of errors!</a:t>
            </a:r>
          </a:p>
          <a:p>
            <a:r>
              <a:rPr lang="en-US" dirty="0" smtClean="0"/>
              <a:t>How can we add a method to an interface without breaking existing implementations?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your new method, add the method with the keyword default.</a:t>
            </a:r>
          </a:p>
          <a:p>
            <a:r>
              <a:rPr lang="en-US" dirty="0" smtClean="0"/>
              <a:t>Then provide the implementation by using primary methods to access the private data</a:t>
            </a:r>
          </a:p>
          <a:p>
            <a:r>
              <a:rPr lang="en-US" dirty="0" smtClean="0"/>
              <a:t>When an implementation does not override this new method, the compiler will use the default implementation provided</a:t>
            </a:r>
          </a:p>
          <a:p>
            <a:r>
              <a:rPr lang="en-US" dirty="0" smtClean="0"/>
              <a:t>Since you used primary methods to implement your default implementation, your code will work</a:t>
            </a:r>
          </a:p>
          <a:p>
            <a:pPr lvl="1"/>
            <a:r>
              <a:rPr lang="en-US" dirty="0" smtClean="0"/>
              <a:t>The existing implementations already had those methods defined, so nothing needs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is easy to add a method with a default implementation to your interface</a:t>
            </a:r>
          </a:p>
          <a:p>
            <a:r>
              <a:rPr lang="en-US" dirty="0" smtClean="0"/>
              <a:t>It is the same as your primary methods, with two key differences</a:t>
            </a:r>
          </a:p>
          <a:p>
            <a:pPr lvl="1"/>
            <a:r>
              <a:rPr lang="en-US" dirty="0" smtClean="0"/>
              <a:t>Use the keyword “default” at the beginning of the signature</a:t>
            </a:r>
          </a:p>
          <a:p>
            <a:pPr lvl="1"/>
            <a:r>
              <a:rPr lang="en-US" dirty="0" smtClean="0"/>
              <a:t>Add a body to the method that uses primary operations to complete the secondary operation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interface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myInterface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primaryOp1();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primaryOp2();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default 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secondaryOp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primaryOp1() + primaryOp2();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Interface: Primary Ops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public </a:t>
            </a:r>
            <a:r>
              <a:rPr lang="en-US" sz="2400" b="1" dirty="0">
                <a:latin typeface="Courier New" panose="02070309020205020404" pitchFamily="49" charset="0"/>
              </a:rPr>
              <a:t>interface </a:t>
            </a:r>
            <a:r>
              <a:rPr lang="en-US" sz="2400" dirty="0" err="1" smtClean="0">
                <a:latin typeface="Courier New" panose="02070309020205020404" pitchFamily="49" charset="0"/>
              </a:rPr>
              <a:t>IntegerStack</a:t>
            </a:r>
            <a:r>
              <a:rPr lang="en-US" sz="2400" b="1" dirty="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</a:rPr>
              <a:t> MAX_DEPTH = 100;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 void </a:t>
            </a:r>
            <a:r>
              <a:rPr lang="en-US" sz="2400" dirty="0" smtClean="0">
                <a:latin typeface="Courier New" panose="02070309020205020404" pitchFamily="49" charset="0"/>
              </a:rPr>
              <a:t>push</a:t>
            </a:r>
            <a:r>
              <a:rPr lang="en-US" sz="2400" b="1" dirty="0" smtClean="0">
                <a:latin typeface="Courier New" panose="02070309020205020404" pitchFamily="49" charset="0"/>
              </a:rPr>
              <a:t> (Integer </a:t>
            </a:r>
            <a:r>
              <a:rPr lang="en-US" sz="2400" dirty="0" smtClean="0">
                <a:latin typeface="Courier New" panose="02070309020205020404" pitchFamily="49" charset="0"/>
              </a:rPr>
              <a:t>x</a:t>
            </a:r>
            <a:r>
              <a:rPr lang="en-US" sz="2400" b="1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Integer </a:t>
            </a:r>
            <a:r>
              <a:rPr lang="en-US" sz="2400" dirty="0" smtClean="0">
                <a:latin typeface="Courier New" panose="02070309020205020404" pitchFamily="49" charset="0"/>
              </a:rPr>
              <a:t>pop</a:t>
            </a:r>
            <a:r>
              <a:rPr lang="en-US" sz="2400" b="1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void </a:t>
            </a:r>
            <a:r>
              <a:rPr lang="en-US" sz="2400" dirty="0" smtClean="0">
                <a:latin typeface="Courier New" panose="02070309020205020404" pitchFamily="49" charset="0"/>
              </a:rPr>
              <a:t>clear</a:t>
            </a:r>
            <a:r>
              <a:rPr lang="en-US" sz="2400" b="1" dirty="0" smtClean="0">
                <a:latin typeface="Courier New" panose="02070309020205020404" pitchFamily="49" charset="0"/>
              </a:rPr>
              <a:t>();</a:t>
            </a:r>
            <a:endParaRPr lang="en-US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</a:rPr>
              <a:t>depth</a:t>
            </a:r>
            <a:r>
              <a:rPr lang="en-US" sz="2400" b="1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1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985445" cy="5257800"/>
          </a:xfrm>
        </p:spPr>
        <p:txBody>
          <a:bodyPr>
            <a:normAutofit fontScale="62500" lnSpcReduction="20000"/>
          </a:bodyPr>
          <a:lstStyle/>
          <a:p>
            <a:pPr lvl="1" eaLnBrk="1" hangingPunct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public class </a:t>
            </a:r>
            <a:r>
              <a:rPr lang="en-US" sz="2400" dirty="0" smtClean="0">
                <a:latin typeface="Courier New" panose="02070309020205020404" pitchFamily="49" charset="0"/>
              </a:rPr>
              <a:t>Stack1</a:t>
            </a:r>
            <a:r>
              <a:rPr lang="en-US" sz="2400" b="1" dirty="0" smtClean="0">
                <a:latin typeface="Courier New" panose="02070309020205020404" pitchFamily="49" charset="0"/>
              </a:rPr>
              <a:t> implements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IntegerStack</a:t>
            </a:r>
            <a:r>
              <a:rPr lang="en-US" sz="2400" b="1" dirty="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private Integer[] </a:t>
            </a:r>
            <a:r>
              <a:rPr lang="en-US" sz="2400" dirty="0" smtClean="0">
                <a:latin typeface="Courier New" panose="02070309020205020404" pitchFamily="49" charset="0"/>
              </a:rPr>
              <a:t>contents</a:t>
            </a:r>
            <a:r>
              <a:rPr lang="en-US" sz="2400" b="1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private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</a:rPr>
              <a:t>top</a:t>
            </a:r>
            <a:r>
              <a:rPr lang="en-US" sz="2400" b="1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None/>
            </a:pPr>
            <a:r>
              <a:rPr lang="en-US" sz="2400" dirty="0"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</a:rPr>
              <a:t>/* code for primary methods only! */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public Stack1(){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contents = new Integer[MAX_DEPTH];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top = -1;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public void push(Integer x){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contents[top++] = x;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public Integer pop(){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Integer x = contents[top];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top--;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return x;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public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depth(){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return top+1;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2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eaLnBrk="1" hangingPunct="1"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public class </a:t>
            </a:r>
            <a:r>
              <a:rPr lang="en-US" sz="1400" dirty="0" smtClean="0">
                <a:latin typeface="Courier New" panose="02070309020205020404" pitchFamily="49" charset="0"/>
              </a:rPr>
              <a:t>Stack2</a:t>
            </a:r>
            <a:r>
              <a:rPr lang="en-US" sz="1400" b="1" dirty="0" smtClean="0">
                <a:latin typeface="Courier New" panose="02070309020205020404" pitchFamily="49" charset="0"/>
              </a:rPr>
              <a:t> implements </a:t>
            </a:r>
            <a:r>
              <a:rPr lang="en-US" sz="1400" b="1" dirty="0" err="1" smtClean="0">
                <a:latin typeface="Courier New" panose="02070309020205020404" pitchFamily="49" charset="0"/>
              </a:rPr>
              <a:t>IntegerStack</a:t>
            </a:r>
            <a:r>
              <a:rPr lang="en-US" sz="1400" b="1" dirty="0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	private Integer[] </a:t>
            </a:r>
            <a:r>
              <a:rPr lang="en-US" sz="1400" dirty="0" smtClean="0">
                <a:latin typeface="Courier New" panose="02070309020205020404" pitchFamily="49" charset="0"/>
              </a:rPr>
              <a:t>contents</a:t>
            </a:r>
            <a:r>
              <a:rPr lang="en-US" sz="1400" b="1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</a:rPr>
              <a:t>private </a:t>
            </a:r>
            <a:r>
              <a:rPr lang="en-US" sz="1400" b="1" dirty="0" err="1" smtClean="0">
                <a:latin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</a:rPr>
              <a:t>top</a:t>
            </a:r>
            <a:r>
              <a:rPr lang="en-US" sz="1400" b="1" dirty="0" smtClean="0">
                <a:latin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</a:rPr>
              <a:t>public </a:t>
            </a:r>
            <a:r>
              <a:rPr lang="en-US" sz="1400" b="1" dirty="0" smtClean="0">
                <a:latin typeface="Courier New" panose="02070309020205020404" pitchFamily="49" charset="0"/>
              </a:rPr>
              <a:t>Stack2(){</a:t>
            </a: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	contents = new Integer[MAX_DEPTH];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	top = </a:t>
            </a:r>
            <a:r>
              <a:rPr lang="en-US" sz="1400" b="1" dirty="0" smtClean="0">
                <a:latin typeface="Courier New" panose="02070309020205020404" pitchFamily="49" charset="0"/>
              </a:rPr>
              <a:t>MAX_DEPTH;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public void push(Integer x){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	</a:t>
            </a:r>
            <a:r>
              <a:rPr lang="en-US" sz="1400" b="1" dirty="0" smtClean="0">
                <a:latin typeface="Courier New" panose="02070309020205020404" pitchFamily="49" charset="0"/>
              </a:rPr>
              <a:t>contents[top--] </a:t>
            </a:r>
            <a:r>
              <a:rPr lang="en-US" sz="1400" b="1" dirty="0">
                <a:latin typeface="Courier New" panose="02070309020205020404" pitchFamily="49" charset="0"/>
              </a:rPr>
              <a:t>= x;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}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public Integer pop(){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	Integer x = contents[top];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	</a:t>
            </a:r>
            <a:r>
              <a:rPr lang="en-US" sz="1400" b="1" dirty="0" smtClean="0">
                <a:latin typeface="Courier New" panose="02070309020205020404" pitchFamily="49" charset="0"/>
              </a:rPr>
              <a:t>top++;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	return x;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}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public 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depth(){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	return </a:t>
            </a:r>
            <a:r>
              <a:rPr lang="en-US" sz="1400" b="1" dirty="0" smtClean="0">
                <a:latin typeface="Courier New" panose="02070309020205020404" pitchFamily="49" charset="0"/>
              </a:rPr>
              <a:t>MAX_DEPTH - top;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</a:rPr>
              <a:t>}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}</a:t>
            </a:r>
            <a:endParaRPr lang="en-US" sz="11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interface – secondary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about adding a top operation?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public interface </a:t>
            </a:r>
            <a:r>
              <a:rPr lang="en-US" sz="2400" dirty="0" err="1">
                <a:latin typeface="Courier New" panose="02070309020205020404" pitchFamily="49" charset="0"/>
              </a:rPr>
              <a:t>IntegerStack</a:t>
            </a:r>
            <a:r>
              <a:rPr lang="en-US" sz="2400" b="1" dirty="0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	  </a:t>
            </a:r>
            <a:r>
              <a:rPr lang="en-US" sz="2400" dirty="0" err="1">
                <a:latin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</a:rPr>
              <a:t> MAX_DEPTH = 100;	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</a:rPr>
              <a:t>  void </a:t>
            </a:r>
            <a:r>
              <a:rPr lang="en-US" sz="2400" dirty="0">
                <a:latin typeface="Courier New" panose="02070309020205020404" pitchFamily="49" charset="0"/>
              </a:rPr>
              <a:t>push</a:t>
            </a:r>
            <a:r>
              <a:rPr lang="en-US" sz="2400" b="1" dirty="0">
                <a:latin typeface="Courier New" panose="02070309020205020404" pitchFamily="49" charset="0"/>
              </a:rPr>
              <a:t> (Integer </a:t>
            </a:r>
            <a:r>
              <a:rPr lang="en-US" sz="2400" dirty="0">
                <a:latin typeface="Courier New" panose="02070309020205020404" pitchFamily="49" charset="0"/>
              </a:rPr>
              <a:t>x</a:t>
            </a:r>
            <a:r>
              <a:rPr lang="en-US" sz="2400" b="1" dirty="0">
                <a:latin typeface="Courier New" panose="02070309020205020404" pitchFamily="49" charset="0"/>
              </a:rPr>
              <a:t>);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Integer </a:t>
            </a:r>
            <a:r>
              <a:rPr lang="en-US" sz="2400" dirty="0">
                <a:latin typeface="Courier New" panose="02070309020205020404" pitchFamily="49" charset="0"/>
              </a:rPr>
              <a:t>pop</a:t>
            </a:r>
            <a:r>
              <a:rPr lang="en-US" sz="2400" b="1" dirty="0">
                <a:latin typeface="Courier New" panose="02070309020205020404" pitchFamily="49" charset="0"/>
              </a:rPr>
              <a:t>();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void </a:t>
            </a:r>
            <a:r>
              <a:rPr lang="en-US" sz="2400" dirty="0">
                <a:latin typeface="Courier New" panose="02070309020205020404" pitchFamily="49" charset="0"/>
              </a:rPr>
              <a:t>clear</a:t>
            </a:r>
            <a:r>
              <a:rPr lang="en-US" sz="2400" b="1" dirty="0">
                <a:latin typeface="Courier New" panose="02070309020205020404" pitchFamily="49" charset="0"/>
              </a:rPr>
              <a:t>();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</a:rPr>
              <a:t>depth</a:t>
            </a:r>
            <a:r>
              <a:rPr lang="en-US" sz="2400" b="1" dirty="0" smtClean="0">
                <a:latin typeface="Courier New" panose="02070309020205020404" pitchFamily="49" charset="0"/>
              </a:rPr>
              <a:t>();</a:t>
            </a:r>
          </a:p>
          <a:p>
            <a:pPr lvl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default public Integer top(){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Integer x = pop();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push(x);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return x; 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1800" dirty="0"/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5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needs to change in our implementations</a:t>
            </a:r>
          </a:p>
          <a:p>
            <a:pPr lvl="1"/>
            <a:r>
              <a:rPr lang="en-US" dirty="0" smtClean="0"/>
              <a:t>Or any others that were added without our knowledge</a:t>
            </a:r>
          </a:p>
          <a:p>
            <a:r>
              <a:rPr lang="en-US" dirty="0" smtClean="0"/>
              <a:t>Every stack provided the code for push and pop, so the top operation works already.</a:t>
            </a:r>
          </a:p>
          <a:p>
            <a:r>
              <a:rPr lang="en-US" dirty="0" smtClean="0"/>
              <a:t>If a specific implementation has a more efficient way of implementing top, it can do so and Override the top operation that is provided in the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 Out Common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bodies that can be written once—and work for any implementation of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IntegerStack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because they are </a:t>
            </a:r>
            <a:r>
              <a:rPr lang="en-US" b="1" i="1" dirty="0" smtClean="0">
                <a:solidFill>
                  <a:srgbClr val="FF0000"/>
                </a:solidFill>
              </a:rPr>
              <a:t>programmed to that interface</a:t>
            </a:r>
            <a:r>
              <a:rPr lang="en-US" dirty="0" smtClean="0"/>
              <a:t>—have been </a:t>
            </a:r>
            <a:r>
              <a:rPr lang="en-US" b="1" i="1" dirty="0" smtClean="0">
                <a:solidFill>
                  <a:srgbClr val="FF0000"/>
                </a:solidFill>
              </a:rPr>
              <a:t>factored out into a default implementation</a:t>
            </a:r>
          </a:p>
          <a:p>
            <a:r>
              <a:rPr lang="en-US" dirty="0" smtClean="0"/>
              <a:t>This leaves only constructors and primary operations to be implemented in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Stack1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Stack2</a:t>
            </a:r>
            <a:r>
              <a:rPr lang="en-US" dirty="0" smtClean="0"/>
              <a:t>, and future classes of the interfaces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 “Implements” Relation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33655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implements </a:t>
            </a:r>
            <a:r>
              <a:rPr lang="en-US" dirty="0" smtClean="0">
                <a:cs typeface="Courier New" charset="0"/>
              </a:rPr>
              <a:t>relation may hold between a class and an interface</a:t>
            </a: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I</a:t>
            </a:r>
            <a:r>
              <a:rPr lang="en-US" dirty="0" smtClean="0">
                <a:cs typeface="Courier New" charset="0"/>
              </a:rPr>
              <a:t>f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 implements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cs typeface="Courier New" charset="0"/>
              </a:rPr>
              <a:t> then 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contains code for the behavior specified in interface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This means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has method bodies for instance methods whose contracts are specified in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code for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looks like 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implements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 //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bodies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methods specified in I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  <a:p>
            <a:pPr lvl="1">
              <a:spcBef>
                <a:spcPct val="0"/>
              </a:spcBef>
              <a:defRPr/>
            </a:pPr>
            <a:endParaRPr lang="en-US" dirty="0" smtClean="0">
              <a:effectLst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we want to add an operation to an interface we can’t edit?</a:t>
            </a:r>
          </a:p>
          <a:p>
            <a:pPr lvl="1"/>
            <a:r>
              <a:rPr lang="en-US" dirty="0" smtClean="0"/>
              <a:t>Java libraries</a:t>
            </a:r>
          </a:p>
          <a:p>
            <a:r>
              <a:rPr lang="en-US" dirty="0" smtClean="0"/>
              <a:t>What if we want to add functionality to an interface, but don’t want every implementation to have that functionality.</a:t>
            </a:r>
          </a:p>
          <a:p>
            <a:pPr lvl="1"/>
            <a:r>
              <a:rPr lang="en-US" dirty="0" smtClean="0"/>
              <a:t>We have a “Customer” interface and implementation, now we want a “Delivery Customer” interface and implementation with Extra functionality</a:t>
            </a:r>
          </a:p>
          <a:p>
            <a:r>
              <a:rPr lang="en-US" dirty="0" smtClean="0"/>
              <a:t>We can use inheritance to extend the interface</a:t>
            </a:r>
          </a:p>
          <a:p>
            <a:r>
              <a:rPr lang="en-US" dirty="0" smtClean="0"/>
              <a:t>Inheritance works for interfaces, just like it works for classes</a:t>
            </a:r>
          </a:p>
          <a:p>
            <a:pPr lvl="1"/>
            <a:r>
              <a:rPr lang="en-US" dirty="0" smtClean="0"/>
              <a:t>Your new implementations will need to implement the extended interface, not the original interface</a:t>
            </a:r>
          </a:p>
          <a:p>
            <a:pPr lvl="1"/>
            <a:r>
              <a:rPr lang="en-US" dirty="0" smtClean="0"/>
              <a:t>Implementations of the extended interface have to provide code for operations in the base interface and the extended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Inheritance: The “Extends” Relation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530075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extends</a:t>
            </a:r>
            <a:r>
              <a:rPr lang="en-US" dirty="0" smtClean="0">
                <a:solidFill>
                  <a:srgbClr val="FF0000"/>
                </a:solidFill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relation may hold between: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>
                <a:cs typeface="Courier New" charset="0"/>
              </a:rPr>
              <a:t>T</a:t>
            </a:r>
            <a:r>
              <a:rPr lang="en-US" dirty="0" smtClean="0">
                <a:effectLst/>
                <a:cs typeface="Courier New" charset="0"/>
              </a:rPr>
              <a:t>wo interfaces or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>
                <a:cs typeface="Courier New" charset="0"/>
              </a:rPr>
              <a:t>T</a:t>
            </a:r>
            <a:r>
              <a:rPr lang="en-US" dirty="0" smtClean="0">
                <a:cs typeface="Courier New" charset="0"/>
              </a:rPr>
              <a:t>wo classes</a:t>
            </a: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In eith</a:t>
            </a:r>
            <a:r>
              <a:rPr lang="en-US" dirty="0" smtClean="0">
                <a:cs typeface="Courier New" charset="0"/>
              </a:rPr>
              <a:t>er case, if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 extends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dirty="0" smtClean="0">
                <a:cs typeface="Courier New" charset="0"/>
              </a:rPr>
              <a:t> then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inherits</a:t>
            </a:r>
            <a:r>
              <a:rPr lang="en-US" dirty="0" smtClean="0">
                <a:solidFill>
                  <a:srgbClr val="FF0000"/>
                </a:solidFill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all the methods of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This means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dirty="0" smtClean="0">
                <a:cs typeface="Courier New" charset="0"/>
              </a:rPr>
              <a:t> implicitly </a:t>
            </a:r>
            <a:r>
              <a:rPr lang="en-US" i="1" dirty="0" smtClean="0">
                <a:cs typeface="Courier New" charset="0"/>
              </a:rPr>
              <a:t>starts out </a:t>
            </a:r>
            <a:r>
              <a:rPr lang="en-US" dirty="0" smtClean="0">
                <a:cs typeface="Courier New" charset="0"/>
              </a:rPr>
              <a:t>with all the method contracts (for an interface) or all the method bodies (for a class) that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dirty="0"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has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1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dirty="0" smtClean="0">
                <a:effectLst/>
                <a:cs typeface="Courier New" charset="0"/>
              </a:rPr>
              <a:t> can then </a:t>
            </a:r>
            <a:r>
              <a:rPr lang="en-US" i="1" dirty="0" smtClean="0">
                <a:effectLst/>
                <a:cs typeface="Courier New" charset="0"/>
              </a:rPr>
              <a:t>add more </a:t>
            </a:r>
            <a:r>
              <a:rPr lang="en-US" dirty="0" smtClean="0">
                <a:effectLst/>
                <a:cs typeface="Courier New" charset="0"/>
              </a:rPr>
              <a:t>method contracts</a:t>
            </a:r>
            <a:r>
              <a:rPr lang="en-US" dirty="0">
                <a:cs typeface="Courier New" charset="0"/>
              </a:rPr>
              <a:t> (for an interface)</a:t>
            </a:r>
            <a:r>
              <a:rPr lang="en-US" dirty="0" smtClean="0">
                <a:effectLst/>
                <a:cs typeface="Courier New" charset="0"/>
              </a:rPr>
              <a:t> or method bodies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>
                <a:cs typeface="Courier New" charset="0"/>
              </a:rPr>
              <a:t>(for a class</a:t>
            </a:r>
            <a:r>
              <a:rPr lang="en-US" dirty="0" smtClean="0">
                <a:cs typeface="Courier New" charset="0"/>
              </a:rPr>
              <a:t>)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B can Override the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Caveats About Java Classes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“I</a:t>
            </a:r>
            <a:r>
              <a:rPr lang="en-US" dirty="0" smtClean="0">
                <a:cs typeface="Courier New" charset="0"/>
              </a:rPr>
              <a:t>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 extends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dirty="0" smtClean="0">
                <a:cs typeface="Courier New" charset="0"/>
              </a:rPr>
              <a:t> then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inherits</a:t>
            </a:r>
            <a:r>
              <a:rPr lang="en-US" dirty="0" smtClean="0">
                <a:solidFill>
                  <a:srgbClr val="FF0000"/>
                </a:solidFill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all the methods of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dirty="0" smtClean="0">
                <a:cs typeface="Courier New" charset="0"/>
              </a:rPr>
              <a:t>”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Constructors </a:t>
            </a:r>
            <a:r>
              <a:rPr lang="en-US" i="1" dirty="0" smtClean="0">
                <a:cs typeface="Courier New" charset="0"/>
              </a:rPr>
              <a:t>are not </a:t>
            </a:r>
            <a:r>
              <a:rPr lang="en-US" dirty="0" smtClean="0">
                <a:cs typeface="Courier New" charset="0"/>
              </a:rPr>
              <a:t>inherited</a:t>
            </a:r>
          </a:p>
          <a:p>
            <a:pPr lvl="2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So in the situation above, the class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dirty="0" smtClean="0">
                <a:cs typeface="Courier New" charset="0"/>
              </a:rPr>
              <a:t> must include bodies for any constructors that are expected, even if they would be identical to those of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endParaRPr lang="en-US" dirty="0" smtClean="0">
              <a:cs typeface="Courier New" charset="0"/>
            </a:endParaRPr>
          </a:p>
          <a:p>
            <a:pPr lvl="2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bodies of the constructors in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dirty="0" smtClean="0">
                <a:cs typeface="Courier New" charset="0"/>
              </a:rPr>
              <a:t> generally would simply invoke the constructors of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dirty="0" smtClean="0">
                <a:cs typeface="Courier New" charset="0"/>
              </a:rPr>
              <a:t>, which is done using the special notation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(…)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Static methods </a:t>
            </a:r>
            <a:r>
              <a:rPr lang="en-US" i="1" dirty="0" smtClean="0">
                <a:cs typeface="Courier New" charset="0"/>
              </a:rPr>
              <a:t>are</a:t>
            </a:r>
            <a:r>
              <a:rPr lang="en-US" dirty="0" smtClean="0">
                <a:cs typeface="Courier New" charset="0"/>
              </a:rPr>
              <a:t> inherited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spcBef>
                <a:spcPct val="0"/>
              </a:spcBef>
              <a:defRPr/>
            </a:pPr>
            <a:endParaRPr lang="en-US" dirty="0" smtClean="0">
              <a:effectLst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Inheritance Example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public </a:t>
            </a:r>
            <a:r>
              <a:rPr lang="en-US" sz="2400" b="1" dirty="0">
                <a:latin typeface="Courier New" panose="02070309020205020404" pitchFamily="49" charset="0"/>
              </a:rPr>
              <a:t>interface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IntegerStackwTop</a:t>
            </a:r>
            <a:endParaRPr lang="en-US" sz="2400" b="1" dirty="0" smtClean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		extends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IntegerStack</a:t>
            </a:r>
            <a:r>
              <a:rPr lang="en-US" sz="2400" b="1" dirty="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</a:t>
            </a:r>
            <a:r>
              <a:rPr lang="en-US" sz="2400" dirty="0">
                <a:latin typeface="Courier New" panose="02070309020205020404" pitchFamily="49" charset="0"/>
              </a:rPr>
              <a:t>/**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>
                <a:latin typeface="Courier New" panose="02070309020205020404" pitchFamily="49" charset="0"/>
              </a:rPr>
              <a:t>		* </a:t>
            </a:r>
            <a:r>
              <a:rPr lang="en-US" sz="2400" dirty="0" smtClean="0">
                <a:latin typeface="Courier New" panose="02070309020205020404" pitchFamily="49" charset="0"/>
              </a:rPr>
              <a:t>@pre the stack is not empty;</a:t>
            </a:r>
            <a:endParaRPr 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>
                <a:latin typeface="Courier New" panose="02070309020205020404" pitchFamily="49" charset="0"/>
              </a:rPr>
              <a:t>		</a:t>
            </a:r>
            <a:r>
              <a:rPr lang="en-US" sz="2400" dirty="0" smtClean="0">
                <a:latin typeface="Courier New" panose="02070309020205020404" pitchFamily="49" charset="0"/>
              </a:rPr>
              <a:t>*@post top </a:t>
            </a:r>
            <a:r>
              <a:rPr lang="en-US" sz="2400" dirty="0"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</a:rPr>
              <a:t>the value on top of the stack, and the stack is unchanged</a:t>
            </a:r>
            <a:endParaRPr 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>
                <a:latin typeface="Courier New" panose="02070309020205020404" pitchFamily="49" charset="0"/>
              </a:rPr>
              <a:t>		*/</a:t>
            </a:r>
            <a:endParaRPr lang="en-US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Integer top</a:t>
            </a:r>
            <a:r>
              <a:rPr lang="en-US" sz="2400" b="1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</a:rPr>
              <a:t>Example: </a:t>
            </a:r>
            <a:r>
              <a:rPr lang="en-US" dirty="0" smtClean="0">
                <a:latin typeface="Arial" charset="0"/>
              </a:rPr>
              <a:t>Interface Extension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2971800"/>
            <a:ext cx="3430220" cy="914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200" i="1" dirty="0" err="1" smtClean="0">
                <a:solidFill>
                  <a:srgbClr val="008000"/>
                </a:solidFill>
                <a:latin typeface="Arial"/>
                <a:cs typeface="Arial"/>
              </a:rPr>
              <a:t>IntegerStackwTop</a:t>
            </a:r>
            <a:endParaRPr lang="en-US" sz="22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838200" y="1447800"/>
            <a:ext cx="3200400" cy="914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200" i="1" dirty="0" err="1" smtClean="0">
                <a:solidFill>
                  <a:srgbClr val="008000"/>
                </a:solidFill>
                <a:latin typeface="Arial"/>
                <a:cs typeface="Arial"/>
              </a:rPr>
              <a:t>IntegerStack</a:t>
            </a:r>
            <a:endParaRPr lang="en-US" sz="22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stCxn id="8" idx="0"/>
            <a:endCxn id="9" idx="4"/>
          </p:cNvCxnSpPr>
          <p:nvPr/>
        </p:nvCxnSpPr>
        <p:spPr>
          <a:xfrm flipH="1" flipV="1">
            <a:off x="2438400" y="2362200"/>
            <a:ext cx="11491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2514600"/>
            <a:ext cx="1172805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2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2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4315" y="3656685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top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1295400"/>
            <a:ext cx="304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pop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d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epth</a:t>
            </a:r>
          </a:p>
          <a:p>
            <a:pPr algn="ctr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getMaxDepth</a:t>
            </a:r>
            <a:endParaRPr lang="en-US" sz="2400" dirty="0" smtClean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clear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4530" y="3136612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+</a:t>
            </a:r>
            <a:endParaRPr lang="en-US" sz="3200" dirty="0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403860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=</a:t>
            </a:r>
            <a:endParaRPr lang="en-US" sz="3200" dirty="0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00400" y="4572000"/>
            <a:ext cx="3048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pop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depth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82740" y="4567425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getMaxDepth</a:t>
            </a:r>
            <a:endParaRPr lang="en-US" sz="2400" dirty="0" smtClean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Clear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top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</a:rPr>
              <a:t>Example: </a:t>
            </a:r>
            <a:r>
              <a:rPr lang="en-US" dirty="0" smtClean="0">
                <a:latin typeface="Arial" charset="0"/>
              </a:rPr>
              <a:t>Interface Extension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2971800"/>
            <a:ext cx="3430220" cy="914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200" i="1" dirty="0" err="1" smtClean="0">
                <a:solidFill>
                  <a:srgbClr val="008000"/>
                </a:solidFill>
                <a:latin typeface="Arial"/>
                <a:cs typeface="Arial"/>
              </a:rPr>
              <a:t>IntegerStackwTop</a:t>
            </a:r>
            <a:endParaRPr lang="en-US" sz="22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838200" y="1447800"/>
            <a:ext cx="3200400" cy="914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200" i="1" dirty="0" err="1" smtClean="0">
                <a:solidFill>
                  <a:srgbClr val="008000"/>
                </a:solidFill>
                <a:latin typeface="Arial"/>
                <a:cs typeface="Arial"/>
              </a:rPr>
              <a:t>IntegerStack</a:t>
            </a:r>
            <a:endParaRPr lang="en-US" sz="22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stCxn id="8" idx="0"/>
            <a:endCxn id="9" idx="4"/>
          </p:cNvCxnSpPr>
          <p:nvPr/>
        </p:nvCxnSpPr>
        <p:spPr>
          <a:xfrm flipH="1" flipV="1">
            <a:off x="2438400" y="2362200"/>
            <a:ext cx="11491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2514600"/>
            <a:ext cx="1172805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2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2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4315" y="3656685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top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1295400"/>
            <a:ext cx="304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pop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d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epth</a:t>
            </a:r>
          </a:p>
          <a:p>
            <a:pPr algn="ctr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getMaxDepth</a:t>
            </a:r>
            <a:endParaRPr lang="en-US" sz="2400" dirty="0" smtClean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clear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4530" y="3136612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+</a:t>
            </a:r>
            <a:endParaRPr lang="en-US" sz="3200" dirty="0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403860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=</a:t>
            </a:r>
            <a:endParaRPr lang="en-US" sz="3200" dirty="0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00400" y="4572000"/>
            <a:ext cx="3048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pop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depth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82740" y="4567425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getMaxDepth</a:t>
            </a:r>
            <a:endParaRPr lang="en-US" sz="2400" dirty="0" smtClean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Clear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top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304800" y="1447800"/>
            <a:ext cx="5486400" cy="1600200"/>
          </a:xfrm>
          <a:prstGeom prst="wedgeRoundRectCallout">
            <a:avLst>
              <a:gd name="adj1" fmla="val 40999"/>
              <a:gd name="adj2" fmla="val 15459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IntegerStackwTop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actually has all these methods, even though their contracts are in two separate interfaces.</a:t>
            </a:r>
          </a:p>
        </p:txBody>
      </p:sp>
    </p:spTree>
    <p:extLst>
      <p:ext uri="{BB962C8B-B14F-4D97-AF65-F5344CB8AC3E}">
        <p14:creationId xmlns:p14="http://schemas.microsoft.com/office/powerpoint/2010/main" val="5635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add new methods to an interface we can’t edit</a:t>
            </a:r>
          </a:p>
          <a:p>
            <a:r>
              <a:rPr lang="en-US" dirty="0" smtClean="0"/>
              <a:t>When we implement our extended interface, we need to provide code for the new operations</a:t>
            </a:r>
          </a:p>
          <a:p>
            <a:pPr lvl="1"/>
            <a:r>
              <a:rPr lang="en-US" dirty="0" smtClean="0"/>
              <a:t>What if the new operation is a secondary operation that uses the primary operation?</a:t>
            </a:r>
          </a:p>
          <a:p>
            <a:pPr lvl="1"/>
            <a:r>
              <a:rPr lang="en-US" dirty="0" smtClean="0"/>
              <a:t>The code will be the same for any implementation</a:t>
            </a:r>
          </a:p>
          <a:p>
            <a:pPr lvl="1"/>
            <a:r>
              <a:rPr lang="en-US" dirty="0" smtClean="0"/>
              <a:t>We can still create default methods in the extended interface</a:t>
            </a:r>
          </a:p>
          <a:p>
            <a:r>
              <a:rPr lang="en-US" dirty="0" smtClean="0"/>
              <a:t>We will need to create an implementation of the extended interface</a:t>
            </a:r>
          </a:p>
          <a:p>
            <a:pPr lvl="1"/>
            <a:r>
              <a:rPr lang="en-US" dirty="0" smtClean="0"/>
              <a:t>Provides code for the primary methods</a:t>
            </a:r>
          </a:p>
          <a:p>
            <a:pPr lvl="1"/>
            <a:r>
              <a:rPr lang="en-US" dirty="0" smtClean="0"/>
              <a:t>The decorator pattern helps here (a later lecture)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</a:rPr>
              <a:t>“Implements” May Be Inferred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26670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I2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838200" y="13716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I1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stCxn id="8" idx="0"/>
            <a:endCxn id="9" idx="4"/>
          </p:cNvCxnSpPr>
          <p:nvPr/>
        </p:nvCxnSpPr>
        <p:spPr>
          <a:xfrm flipV="1">
            <a:off x="2438400" y="2133600"/>
            <a:ext cx="0" cy="5334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22098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38400" y="4724400"/>
            <a:ext cx="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8400" y="48006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4400" y="39624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C3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4400" y="52578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C4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438400" y="3429000"/>
            <a:ext cx="0" cy="5334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8400" y="3505200"/>
            <a:ext cx="17582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implements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3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</a:rPr>
              <a:t>“Implements” May Be Inferred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4038600" y="1752600"/>
            <a:ext cx="12700" cy="2590800"/>
          </a:xfrm>
          <a:prstGeom prst="curvedConnector3">
            <a:avLst>
              <a:gd name="adj1" fmla="val 6440000"/>
            </a:avLst>
          </a:prstGeom>
          <a:ln w="38100" cmpd="sng">
            <a:solidFill>
              <a:srgbClr val="FF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5562600" y="4038600"/>
            <a:ext cx="3048000" cy="2057400"/>
          </a:xfrm>
          <a:prstGeom prst="wedgeRoundRectCallout">
            <a:avLst>
              <a:gd name="adj1" fmla="val -73830"/>
              <a:gd name="adj2" fmla="val -8322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We may infer in this case that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C3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implements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I1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lang="en-US" sz="24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38200" y="26670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I2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8200" y="13716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I1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38" name="Straight Arrow Connector 37"/>
          <p:cNvCxnSpPr>
            <a:stCxn id="36" idx="0"/>
            <a:endCxn id="37" idx="4"/>
          </p:cNvCxnSpPr>
          <p:nvPr/>
        </p:nvCxnSpPr>
        <p:spPr>
          <a:xfrm flipV="1">
            <a:off x="2438400" y="2133600"/>
            <a:ext cx="0" cy="5334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38400" y="22098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438400" y="4724400"/>
            <a:ext cx="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38400" y="48006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4400" y="39624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C3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14400" y="52578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C4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438400" y="3429000"/>
            <a:ext cx="0" cy="5334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38400" y="3505200"/>
            <a:ext cx="17582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implements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6800" y="2667000"/>
            <a:ext cx="17582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implements</a:t>
            </a:r>
            <a:endParaRPr lang="en-US" sz="2400" dirty="0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503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</a:rPr>
              <a:t>“Implements” May Be Inferred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4038600" y="3048000"/>
            <a:ext cx="12700" cy="2590800"/>
          </a:xfrm>
          <a:prstGeom prst="curvedConnector3">
            <a:avLst>
              <a:gd name="adj1" fmla="val 6440000"/>
            </a:avLst>
          </a:prstGeom>
          <a:ln w="38100" cmpd="sng">
            <a:solidFill>
              <a:srgbClr val="FF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5562600" y="1371600"/>
            <a:ext cx="3048000" cy="2057400"/>
          </a:xfrm>
          <a:prstGeom prst="wedgeRoundRectCallout">
            <a:avLst>
              <a:gd name="adj1" fmla="val -73163"/>
              <a:gd name="adj2" fmla="val 8221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We may also infer in this case that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C4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implements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lang="en-US" sz="24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8200" y="26670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I2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38200" y="13716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I1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>
            <a:stCxn id="20" idx="0"/>
            <a:endCxn id="21" idx="4"/>
          </p:cNvCxnSpPr>
          <p:nvPr/>
        </p:nvCxnSpPr>
        <p:spPr>
          <a:xfrm flipV="1">
            <a:off x="2438400" y="2133600"/>
            <a:ext cx="0" cy="5334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38400" y="22098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438400" y="4724400"/>
            <a:ext cx="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38400" y="48006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14400" y="39624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C3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4400" y="52578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C4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38400" y="3429000"/>
            <a:ext cx="0" cy="5334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38400" y="3505200"/>
            <a:ext cx="17582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implements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6800" y="4267200"/>
            <a:ext cx="17582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implements</a:t>
            </a:r>
            <a:endParaRPr lang="en-US" sz="2400" dirty="0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3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 “Implements” Relation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implements </a:t>
            </a:r>
            <a:r>
              <a:rPr lang="en-US" dirty="0" smtClean="0">
                <a:cs typeface="Courier New" charset="0"/>
              </a:rPr>
              <a:t>relation may hold between a class and an interface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cs typeface="Courier New" charset="0"/>
              </a:rPr>
              <a:t>If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b="1" i="1" dirty="0">
                <a:solidFill>
                  <a:srgbClr val="FF0000"/>
                </a:solidFill>
                <a:cs typeface="Courier New" charset="0"/>
              </a:rPr>
              <a:t> implements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cs typeface="Courier New" charset="0"/>
              </a:rPr>
              <a:t> then class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>
                <a:cs typeface="Courier New" charset="0"/>
              </a:rPr>
              <a:t> contains code for the behavior specified in interface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This means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has method bodies for instance methods whose contracts are specified in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code for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looks like 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implements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I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 //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bodies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methods specified in I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  <a:p>
            <a:pPr lvl="1">
              <a:spcBef>
                <a:spcPct val="0"/>
              </a:spcBef>
              <a:defRPr/>
            </a:pPr>
            <a:endParaRPr lang="en-US" dirty="0" smtClean="0">
              <a:effectLst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505200" y="1447800"/>
            <a:ext cx="5105400" cy="2057400"/>
          </a:xfrm>
          <a:prstGeom prst="wedgeRoundRectCallout">
            <a:avLst>
              <a:gd name="adj1" fmla="val -55578"/>
              <a:gd name="adj2" fmla="val 6306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The implements relation allows you to separate contracts from their implementations — a </a:t>
            </a:r>
            <a:r>
              <a:rPr lang="en-US" sz="2400" b="1" dirty="0" smtClean="0">
                <a:solidFill>
                  <a:srgbClr val="0000FF"/>
                </a:solidFill>
                <a:latin typeface="Arial"/>
                <a:cs typeface="Arial"/>
              </a:rPr>
              <a:t>best practice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for component design.</a:t>
            </a:r>
          </a:p>
        </p:txBody>
      </p:sp>
    </p:spTree>
    <p:extLst>
      <p:ext uri="{BB962C8B-B14F-4D97-AF65-F5344CB8AC3E}">
        <p14:creationId xmlns:p14="http://schemas.microsoft.com/office/powerpoint/2010/main" val="57575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Ubiquitous Class: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Every</a:t>
            </a:r>
            <a:r>
              <a:rPr lang="en-US" dirty="0" smtClean="0"/>
              <a:t> </a:t>
            </a:r>
            <a:r>
              <a:rPr lang="en-US" b="1" dirty="0" smtClean="0"/>
              <a:t>class </a:t>
            </a:r>
            <a:r>
              <a:rPr lang="en-US" dirty="0" smtClean="0"/>
              <a:t>in Java extends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lang="en-US" dirty="0" smtClean="0"/>
              <a:t>, which is a special built-in class that provides default implementations for the following instance methods (among a few others that are not so important):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equals(Object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obj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hashCode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 marL="502920" indent="-342900"/>
            <a:r>
              <a:rPr lang="en-US" dirty="0" smtClean="0">
                <a:cs typeface="Courier New"/>
              </a:rPr>
              <a:t>We Override them to provide more meaningful functionality</a:t>
            </a:r>
          </a:p>
          <a:p>
            <a:pPr marL="502920" indent="-342900"/>
            <a:r>
              <a:rPr lang="en-US" dirty="0" smtClean="0">
                <a:cs typeface="Courier New"/>
              </a:rPr>
              <a:t>This works because of our inheritance structure and our extends relationship</a:t>
            </a:r>
            <a:endParaRPr lang="en-US" dirty="0"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Object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methods provided by Object can be written using only primary operations…</a:t>
            </a:r>
          </a:p>
          <a:p>
            <a:pPr lvl="1"/>
            <a:r>
              <a:rPr lang="en-US" dirty="0" smtClean="0"/>
              <a:t>You can’t provide a default implementation in the interface</a:t>
            </a:r>
          </a:p>
          <a:p>
            <a:pPr lvl="1"/>
            <a:r>
              <a:rPr lang="en-US" dirty="0" smtClean="0"/>
              <a:t>The interface does not extend Object, because an interface cannot extend a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</a:rPr>
              <a:t>Which Method Body Is Used?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38400" y="2362200"/>
            <a:ext cx="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25146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2895600"/>
            <a:ext cx="304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endParaRPr lang="en-US" sz="2400" dirty="0" smtClean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  <a:endParaRPr lang="en-US" sz="2400" dirty="0">
              <a:solidFill>
                <a:srgbClr val="FF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1295400"/>
            <a:ext cx="3048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...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...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200" y="1600200"/>
            <a:ext cx="32004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Stack2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2971800"/>
            <a:ext cx="32004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Stack2-Override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276600" y="4114800"/>
            <a:ext cx="5410200" cy="1600200"/>
          </a:xfrm>
          <a:prstGeom prst="wedgeRoundRectCallout">
            <a:avLst>
              <a:gd name="adj1" fmla="val 3191"/>
              <a:gd name="adj2" fmla="val -12731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This raises the question: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Which method body for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push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is used when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push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is called in a client program?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800" y="243840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?</a:t>
            </a:r>
            <a:endParaRPr lang="en-US" sz="3200" dirty="0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4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and other object-oriented languages decide which method body to use for any call to an instance method based on the </a:t>
            </a:r>
            <a:r>
              <a:rPr lang="en-US" b="1" i="1" dirty="0" smtClean="0">
                <a:solidFill>
                  <a:srgbClr val="FF0000"/>
                </a:solidFill>
              </a:rPr>
              <a:t>dynamic 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rgbClr val="FF0000"/>
                </a:solidFill>
              </a:rPr>
              <a:t>receiver</a:t>
            </a:r>
          </a:p>
          <a:p>
            <a:pPr lvl="1"/>
            <a:r>
              <a:rPr lang="en-US" dirty="0" smtClean="0"/>
              <a:t>This type, because it is the </a:t>
            </a:r>
            <a:r>
              <a:rPr lang="en-US" i="1" dirty="0"/>
              <a:t>class</a:t>
            </a:r>
            <a:r>
              <a:rPr lang="en-US" dirty="0"/>
              <a:t> of </a:t>
            </a:r>
            <a:r>
              <a:rPr lang="en-US" dirty="0" smtClean="0"/>
              <a:t>the constructor, is always a </a:t>
            </a:r>
            <a:r>
              <a:rPr lang="en-US" i="1" dirty="0" smtClean="0"/>
              <a:t>class</a:t>
            </a:r>
            <a:r>
              <a:rPr lang="en-US" dirty="0" smtClean="0"/>
              <a:t> type</a:t>
            </a:r>
          </a:p>
          <a:p>
            <a:r>
              <a:rPr lang="en-US" dirty="0" smtClean="0"/>
              <a:t>This behavior for calling methods is known as </a:t>
            </a:r>
            <a:r>
              <a:rPr lang="en-US" b="1" i="1" dirty="0" smtClean="0">
                <a:solidFill>
                  <a:srgbClr val="FF0000"/>
                </a:solidFill>
              </a:rPr>
              <a:t>polymorphism</a:t>
            </a:r>
            <a:r>
              <a:rPr lang="en-US" dirty="0" smtClean="0"/>
              <a:t>: “having many forms”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permits you to write a kind of “partial” or “incomplete” class that contains bodies for </a:t>
            </a:r>
            <a:r>
              <a:rPr lang="en-US" i="1" dirty="0" smtClean="0"/>
              <a:t>some </a:t>
            </a:r>
            <a:r>
              <a:rPr lang="en-US" i="1" dirty="0"/>
              <a:t>but </a:t>
            </a:r>
            <a:r>
              <a:rPr lang="en-US" i="1" dirty="0" smtClean="0"/>
              <a:t>(typically) </a:t>
            </a:r>
            <a:r>
              <a:rPr lang="en-US" i="1" dirty="0"/>
              <a:t>not </a:t>
            </a:r>
            <a:r>
              <a:rPr lang="en-US" i="1" dirty="0" smtClean="0"/>
              <a:t>all </a:t>
            </a:r>
            <a:r>
              <a:rPr lang="en-US" dirty="0" smtClean="0"/>
              <a:t>of the methods of the interfaces it claims to implement</a:t>
            </a:r>
            <a:endParaRPr lang="en-US" dirty="0"/>
          </a:p>
          <a:p>
            <a:r>
              <a:rPr lang="en-US" dirty="0" smtClean="0"/>
              <a:t>Such a class is called an </a:t>
            </a:r>
            <a:r>
              <a:rPr lang="en-US" b="1" i="1" dirty="0" smtClean="0">
                <a:solidFill>
                  <a:srgbClr val="FF0000"/>
                </a:solidFill>
              </a:rPr>
              <a:t>abstract class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abstract 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AC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implements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I 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...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7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permits you to write a kind of “partial” or “incomplete” class that contains bodies for </a:t>
            </a:r>
            <a:r>
              <a:rPr lang="en-US" i="1" dirty="0"/>
              <a:t>some but (typically) not all </a:t>
            </a:r>
            <a:r>
              <a:rPr lang="en-US" dirty="0"/>
              <a:t>of the methods of the interfaces it claims to implement</a:t>
            </a:r>
          </a:p>
          <a:p>
            <a:r>
              <a:rPr lang="en-US" dirty="0" smtClean="0"/>
              <a:t>Such a class is called an </a:t>
            </a:r>
            <a:r>
              <a:rPr lang="en-US" b="1" i="1" dirty="0" smtClean="0">
                <a:solidFill>
                  <a:srgbClr val="FF0000"/>
                </a:solidFill>
              </a:rPr>
              <a:t>abstract class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abstract 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AC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implements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I 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...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209800" y="609600"/>
            <a:ext cx="6553200" cy="2514600"/>
          </a:xfrm>
          <a:prstGeom prst="wedgeRoundRectCallout">
            <a:avLst>
              <a:gd name="adj1" fmla="val 25359"/>
              <a:gd name="adj2" fmla="val 9557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Because some methods still might not have bodies, Java will </a:t>
            </a:r>
            <a:r>
              <a:rPr lang="en-US" sz="2400" i="1" dirty="0" smtClean="0">
                <a:solidFill>
                  <a:srgbClr val="000000"/>
                </a:solidFill>
                <a:latin typeface="Arial"/>
                <a:cs typeface="Arial"/>
              </a:rPr>
              <a:t>not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let you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instantiate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an abstract class; that is, you cannot use an abstract class like a normal class and create a new object from it.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 can include data fields, and code for methods</a:t>
            </a:r>
          </a:p>
          <a:p>
            <a:pPr lvl="1"/>
            <a:r>
              <a:rPr lang="en-US" dirty="0" smtClean="0"/>
              <a:t>Even non-default methods</a:t>
            </a:r>
          </a:p>
          <a:p>
            <a:r>
              <a:rPr lang="en-US" dirty="0" smtClean="0"/>
              <a:t>You can then extend from the abstract class to inherit it’s data and methods like any other class</a:t>
            </a:r>
          </a:p>
          <a:p>
            <a:r>
              <a:rPr lang="en-US" dirty="0" smtClean="0"/>
              <a:t>These were more helpful when Java did not have default implementations</a:t>
            </a:r>
          </a:p>
          <a:p>
            <a:pPr lvl="1"/>
            <a:r>
              <a:rPr lang="en-US" dirty="0" smtClean="0"/>
              <a:t>We could add secondary methods into the abstract class to factor out common code</a:t>
            </a:r>
          </a:p>
          <a:p>
            <a:r>
              <a:rPr lang="en-US" dirty="0" smtClean="0"/>
              <a:t>Now they are less common but can still be helpful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wanted to define data fields that every subclass must contain</a:t>
            </a:r>
          </a:p>
          <a:p>
            <a:r>
              <a:rPr lang="en-US" dirty="0" smtClean="0"/>
              <a:t>Provide methods that use those data fields that every subclass can inherit</a:t>
            </a:r>
          </a:p>
          <a:p>
            <a:r>
              <a:rPr lang="en-US" dirty="0" smtClean="0"/>
              <a:t>Many design patterns will refer to using abstract classes</a:t>
            </a:r>
          </a:p>
          <a:p>
            <a:pPr lvl="1"/>
            <a:r>
              <a:rPr lang="en-US" dirty="0" smtClean="0"/>
              <a:t>Partially because abstract classes exist in many languages that don’t have interfaces</a:t>
            </a:r>
          </a:p>
          <a:p>
            <a:pPr lvl="1"/>
            <a:r>
              <a:rPr lang="en-US" dirty="0" smtClean="0"/>
              <a:t>An abstract class with no data fields can be used in a similar manner as an interface</a:t>
            </a:r>
          </a:p>
          <a:p>
            <a:pPr lvl="2"/>
            <a:r>
              <a:rPr lang="en-US" dirty="0" smtClean="0"/>
              <a:t>Declare primary methods as abstract</a:t>
            </a:r>
          </a:p>
          <a:p>
            <a:pPr lvl="2"/>
            <a:r>
              <a:rPr lang="en-US" dirty="0" smtClean="0"/>
              <a:t>Add secondary methods that call primary methods</a:t>
            </a:r>
          </a:p>
          <a:p>
            <a:pPr lvl="2"/>
            <a:r>
              <a:rPr lang="en-US" dirty="0" smtClean="0"/>
              <a:t>Sub classes override the primary methods and inherit the secondary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 “Implements” Relation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implements </a:t>
            </a:r>
            <a:r>
              <a:rPr lang="en-US" dirty="0" smtClean="0">
                <a:cs typeface="Courier New" charset="0"/>
              </a:rPr>
              <a:t>relation may hold between a class and an interface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cs typeface="Courier New" charset="0"/>
              </a:rPr>
              <a:t>If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b="1" i="1" dirty="0">
                <a:solidFill>
                  <a:srgbClr val="FF0000"/>
                </a:solidFill>
                <a:cs typeface="Courier New" charset="0"/>
              </a:rPr>
              <a:t> implements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cs typeface="Courier New" charset="0"/>
              </a:rPr>
              <a:t> then class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>
                <a:cs typeface="Courier New" charset="0"/>
              </a:rPr>
              <a:t> contains code for the behavior specified in interface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This means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has method bodies for instance methods whose contracts are specified in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code for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looks like 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implements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I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 //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bodies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methods specified in I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  <a:p>
            <a:pPr lvl="1">
              <a:spcBef>
                <a:spcPct val="0"/>
              </a:spcBef>
              <a:defRPr/>
            </a:pPr>
            <a:endParaRPr lang="en-US" dirty="0" smtClean="0">
              <a:effectLst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505200" y="1447800"/>
            <a:ext cx="5105400" cy="2057400"/>
          </a:xfrm>
          <a:prstGeom prst="wedgeRoundRectCallout">
            <a:avLst>
              <a:gd name="adj1" fmla="val -58528"/>
              <a:gd name="adj2" fmla="val 7300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The Java compiler checks that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i="1" dirty="0" smtClean="0">
                <a:solidFill>
                  <a:prstClr val="black"/>
                </a:solidFill>
                <a:latin typeface="Arial"/>
                <a:cs typeface="Arial"/>
              </a:rPr>
              <a:t>contains bodies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for the methods in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, but does not check that those bodies </a:t>
            </a:r>
            <a:r>
              <a:rPr lang="en-US" sz="2400" i="1" dirty="0" smtClean="0">
                <a:solidFill>
                  <a:prstClr val="black"/>
                </a:solidFill>
                <a:latin typeface="Arial"/>
                <a:cs typeface="Arial"/>
              </a:rPr>
              <a:t>correctly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implement the method contracts!</a:t>
            </a:r>
          </a:p>
        </p:txBody>
      </p:sp>
    </p:spTree>
    <p:extLst>
      <p:ext uri="{BB962C8B-B14F-4D97-AF65-F5344CB8AC3E}">
        <p14:creationId xmlns:p14="http://schemas.microsoft.com/office/powerpoint/2010/main" val="11960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 “Implements” Relation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0955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implements </a:t>
            </a:r>
            <a:r>
              <a:rPr lang="en-US" dirty="0" smtClean="0">
                <a:cs typeface="Courier New" charset="0"/>
              </a:rPr>
              <a:t>relation may hold between a class and an interface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cs typeface="Courier New" charset="0"/>
              </a:rPr>
              <a:t>If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b="1" i="1" dirty="0">
                <a:solidFill>
                  <a:srgbClr val="FF0000"/>
                </a:solidFill>
                <a:cs typeface="Courier New" charset="0"/>
              </a:rPr>
              <a:t> implements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cs typeface="Courier New" charset="0"/>
              </a:rPr>
              <a:t> then class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>
                <a:cs typeface="Courier New" charset="0"/>
              </a:rPr>
              <a:t> contains code for the behavior specified in interface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This means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has method bodies for </a:t>
            </a:r>
            <a:r>
              <a:rPr lang="en-US" dirty="0" smtClean="0">
                <a:solidFill>
                  <a:srgbClr val="FF0000"/>
                </a:solidFill>
                <a:cs typeface="Courier New" charset="0"/>
              </a:rPr>
              <a:t>instance methods </a:t>
            </a:r>
            <a:r>
              <a:rPr lang="en-US" dirty="0" smtClean="0">
                <a:cs typeface="Courier New" charset="0"/>
              </a:rPr>
              <a:t>whose contracts are specified in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code for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looks like 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implements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I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 //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bodies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methods specified in I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  <a:p>
            <a:pPr lvl="1">
              <a:spcBef>
                <a:spcPct val="0"/>
              </a:spcBef>
              <a:defRPr/>
            </a:pPr>
            <a:endParaRPr lang="en-US" dirty="0" smtClean="0">
              <a:effectLst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9234" y="4567425"/>
            <a:ext cx="5105400" cy="2057400"/>
          </a:xfrm>
          <a:prstGeom prst="wedgeRoundRectCallout">
            <a:avLst>
              <a:gd name="adj1" fmla="val 54776"/>
              <a:gd name="adj2" fmla="val -11944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Incidentally, and unfortunately, only instance methods — not static methods — can be specified in Java interfaces.</a:t>
            </a:r>
          </a:p>
        </p:txBody>
      </p:sp>
    </p:spTree>
    <p:extLst>
      <p:ext uri="{BB962C8B-B14F-4D97-AF65-F5344CB8AC3E}">
        <p14:creationId xmlns:p14="http://schemas.microsoft.com/office/powerpoint/2010/main" val="36442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Separating our contracts in our interface from the code in our implementation is a best practice</a:t>
            </a:r>
          </a:p>
          <a:p>
            <a:pPr lvl="1"/>
            <a:r>
              <a:rPr lang="en-US" dirty="0" smtClean="0"/>
              <a:t>It helps us hide information from the client</a:t>
            </a:r>
          </a:p>
          <a:p>
            <a:r>
              <a:rPr lang="en-US" dirty="0" smtClean="0"/>
              <a:t>Old versions of Java did not allow code in the interface</a:t>
            </a:r>
          </a:p>
          <a:p>
            <a:r>
              <a:rPr lang="en-US" dirty="0" smtClean="0"/>
              <a:t>New versions of Java does allow it as a default implementation</a:t>
            </a:r>
          </a:p>
          <a:p>
            <a:pPr lvl="1"/>
            <a:r>
              <a:rPr lang="en-US" dirty="0" smtClean="0"/>
              <a:t>This needs to be done carefully, and only in certain circumstances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now allows code in our interface file as long as it is a </a:t>
            </a:r>
            <a:r>
              <a:rPr lang="en-US" b="1" dirty="0" smtClean="0"/>
              <a:t>default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Only default methods are allowed</a:t>
            </a:r>
          </a:p>
          <a:p>
            <a:pPr lvl="1"/>
            <a:r>
              <a:rPr lang="en-US" dirty="0" smtClean="0"/>
              <a:t>Still no private data fields</a:t>
            </a:r>
          </a:p>
          <a:p>
            <a:pPr lvl="2"/>
            <a:r>
              <a:rPr lang="en-US" dirty="0" smtClean="0"/>
              <a:t>We can have local variables declared inside the method </a:t>
            </a:r>
          </a:p>
          <a:p>
            <a:pPr lvl="1"/>
            <a:r>
              <a:rPr lang="en-US" dirty="0" smtClean="0"/>
              <a:t>How can we add code without knowing it’s private data?</a:t>
            </a:r>
          </a:p>
          <a:p>
            <a:r>
              <a:rPr lang="en-US" dirty="0" smtClean="0"/>
              <a:t>We only use this to add secondary methods to our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vs. Secondary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primary</a:t>
            </a:r>
            <a:r>
              <a:rPr lang="en-US" dirty="0" smtClean="0"/>
              <a:t> operation is a method that needs access to the private data of a class</a:t>
            </a:r>
          </a:p>
          <a:p>
            <a:pPr lvl="1"/>
            <a:r>
              <a:rPr lang="en-US" dirty="0" smtClean="0"/>
              <a:t>Without them, we wouldn’t be able to do anything useful because we couldn’t access the state of the object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secondary</a:t>
            </a:r>
            <a:r>
              <a:rPr lang="en-US" dirty="0" smtClean="0"/>
              <a:t> operation is a method that does not need direct access to the private data of a class</a:t>
            </a:r>
          </a:p>
          <a:p>
            <a:pPr lvl="1"/>
            <a:r>
              <a:rPr lang="en-US" dirty="0" smtClean="0"/>
              <a:t>It can get access through other methods</a:t>
            </a:r>
          </a:p>
          <a:p>
            <a:pPr lvl="1"/>
            <a:r>
              <a:rPr lang="en-US" dirty="0" smtClean="0"/>
              <a:t>If a secondary method didn’t exist, we could still perform that operation using the primary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operations don’t </a:t>
            </a:r>
            <a:r>
              <a:rPr lang="en-US" i="1" dirty="0" smtClean="0"/>
              <a:t>need</a:t>
            </a:r>
            <a:r>
              <a:rPr lang="en-US" dirty="0" smtClean="0"/>
              <a:t> to access the private data directly</a:t>
            </a:r>
          </a:p>
          <a:p>
            <a:pPr lvl="1"/>
            <a:r>
              <a:rPr lang="en-US" dirty="0" smtClean="0"/>
              <a:t>How do we know?</a:t>
            </a:r>
          </a:p>
          <a:p>
            <a:pPr lvl="1"/>
            <a:r>
              <a:rPr lang="en-US" dirty="0" smtClean="0"/>
              <a:t>Can we use the primary methods available to complete the task if this secondary operation did not exist?</a:t>
            </a:r>
          </a:p>
          <a:p>
            <a:r>
              <a:rPr lang="en-US" dirty="0" smtClean="0"/>
              <a:t>Consider our top example</a:t>
            </a:r>
          </a:p>
          <a:p>
            <a:pPr lvl="1"/>
            <a:r>
              <a:rPr lang="en-US" dirty="0" smtClean="0"/>
              <a:t>If top was not a method, could we implement it using the primary methods?</a:t>
            </a:r>
          </a:p>
          <a:p>
            <a:r>
              <a:rPr lang="en-US" dirty="0" smtClean="0"/>
              <a:t>Secondary operations can be implemented using the primary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2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3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7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48747</TotalTime>
  <Words>2129</Words>
  <Application>Microsoft Office PowerPoint</Application>
  <PresentationFormat>On-screen Show (4:3)</PresentationFormat>
  <Paragraphs>378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23</vt:i4>
      </vt:variant>
      <vt:variant>
        <vt:lpstr>Slide Titles</vt:lpstr>
      </vt:variant>
      <vt:variant>
        <vt:i4>37</vt:i4>
      </vt:variant>
    </vt:vector>
  </HeadingPairs>
  <TitlesOfParts>
    <vt:vector size="71" baseType="lpstr">
      <vt:lpstr>ＭＳ Ｐゴシック</vt:lpstr>
      <vt:lpstr>宋体</vt:lpstr>
      <vt:lpstr>Arial</vt:lpstr>
      <vt:lpstr>Calibri</vt:lpstr>
      <vt:lpstr>Cambria</vt:lpstr>
      <vt:lpstr>Courier New</vt:lpstr>
      <vt:lpstr>Dijkstra</vt:lpstr>
      <vt:lpstr>Georgia</vt:lpstr>
      <vt:lpstr>Times New Roman</vt:lpstr>
      <vt:lpstr>Verdana</vt:lpstr>
      <vt:lpstr>Wingdings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5_Profile</vt:lpstr>
      <vt:lpstr>6_Profile</vt:lpstr>
      <vt:lpstr>22_Profile</vt:lpstr>
      <vt:lpstr>23_Profile</vt:lpstr>
      <vt:lpstr>7_Profile</vt:lpstr>
      <vt:lpstr>adjacency_theme</vt:lpstr>
      <vt:lpstr>Interfaces, Implementations, and Inheritance</vt:lpstr>
      <vt:lpstr>The “Implements” Relation</vt:lpstr>
      <vt:lpstr>The “Implements” Relation</vt:lpstr>
      <vt:lpstr>The “Implements” Relation</vt:lpstr>
      <vt:lpstr>The “Implements” Relation</vt:lpstr>
      <vt:lpstr>Best Practice</vt:lpstr>
      <vt:lpstr>Default implementations</vt:lpstr>
      <vt:lpstr>Primary vs. Secondary operations</vt:lpstr>
      <vt:lpstr>Secondary Operations</vt:lpstr>
      <vt:lpstr>Default implementations</vt:lpstr>
      <vt:lpstr>Consider…</vt:lpstr>
      <vt:lpstr>Default implementation</vt:lpstr>
      <vt:lpstr>Default implementations</vt:lpstr>
      <vt:lpstr>Stack Interface: Primary Ops</vt:lpstr>
      <vt:lpstr>Implementation 1</vt:lpstr>
      <vt:lpstr>Implementation 2</vt:lpstr>
      <vt:lpstr>Stack interface – secondary operation</vt:lpstr>
      <vt:lpstr>Stack interface</vt:lpstr>
      <vt:lpstr>Factoring Out Common Code</vt:lpstr>
      <vt:lpstr>Issues</vt:lpstr>
      <vt:lpstr>Inheritance: The “Extends” Relation</vt:lpstr>
      <vt:lpstr>Caveats About Java Classes</vt:lpstr>
      <vt:lpstr>Interface Inheritance Example</vt:lpstr>
      <vt:lpstr>Example: Interface Extension</vt:lpstr>
      <vt:lpstr>Example: Interface Extension</vt:lpstr>
      <vt:lpstr>Extended interfaces</vt:lpstr>
      <vt:lpstr>“Implements” May Be Inferred</vt:lpstr>
      <vt:lpstr>“Implements” May Be Inferred</vt:lpstr>
      <vt:lpstr>“Implements” May Be Inferred</vt:lpstr>
      <vt:lpstr>The Ubiquitous Class: Object</vt:lpstr>
      <vt:lpstr>Overriding Object methods</vt:lpstr>
      <vt:lpstr>Which Method Body Is Used?</vt:lpstr>
      <vt:lpstr>Polymorphism</vt:lpstr>
      <vt:lpstr>Abstract Classes</vt:lpstr>
      <vt:lpstr>Abstract Classes</vt:lpstr>
      <vt:lpstr>Abstract Classes</vt:lpstr>
      <vt:lpstr>When to use Abstract Classes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652</cp:revision>
  <cp:lastPrinted>2016-08-31T03:05:11Z</cp:lastPrinted>
  <dcterms:created xsi:type="dcterms:W3CDTF">2005-03-22T22:30:11Z</dcterms:created>
  <dcterms:modified xsi:type="dcterms:W3CDTF">2019-09-10T19:09:51Z</dcterms:modified>
</cp:coreProperties>
</file>