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610" r:id="rId18"/>
    <p:sldMasterId id="2147485173" r:id="rId19"/>
  </p:sldMasterIdLst>
  <p:notesMasterIdLst>
    <p:notesMasterId r:id="rId53"/>
  </p:notesMasterIdLst>
  <p:handoutMasterIdLst>
    <p:handoutMasterId r:id="rId54"/>
  </p:handoutMasterIdLst>
  <p:sldIdLst>
    <p:sldId id="448" r:id="rId20"/>
    <p:sldId id="450" r:id="rId21"/>
    <p:sldId id="594" r:id="rId22"/>
    <p:sldId id="498" r:id="rId23"/>
    <p:sldId id="595" r:id="rId24"/>
    <p:sldId id="596" r:id="rId25"/>
    <p:sldId id="597" r:id="rId26"/>
    <p:sldId id="503" r:id="rId27"/>
    <p:sldId id="564" r:id="rId28"/>
    <p:sldId id="565" r:id="rId29"/>
    <p:sldId id="566" r:id="rId30"/>
    <p:sldId id="610" r:id="rId31"/>
    <p:sldId id="611" r:id="rId32"/>
    <p:sldId id="598" r:id="rId33"/>
    <p:sldId id="507" r:id="rId34"/>
    <p:sldId id="508" r:id="rId35"/>
    <p:sldId id="612" r:id="rId36"/>
    <p:sldId id="613" r:id="rId37"/>
    <p:sldId id="614" r:id="rId38"/>
    <p:sldId id="615" r:id="rId39"/>
    <p:sldId id="609" r:id="rId40"/>
    <p:sldId id="569" r:id="rId41"/>
    <p:sldId id="519" r:id="rId42"/>
    <p:sldId id="568" r:id="rId43"/>
    <p:sldId id="521" r:id="rId44"/>
    <p:sldId id="587" r:id="rId45"/>
    <p:sldId id="588" r:id="rId46"/>
    <p:sldId id="590" r:id="rId47"/>
    <p:sldId id="602" r:id="rId48"/>
    <p:sldId id="603" r:id="rId49"/>
    <p:sldId id="592" r:id="rId50"/>
    <p:sldId id="589" r:id="rId51"/>
    <p:sldId id="600" r:id="rId52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BFFC8"/>
    <a:srgbClr val="FF9797"/>
    <a:srgbClr val="FFFFFF"/>
    <a:srgbClr val="99FF66"/>
    <a:srgbClr val="66FF66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2" autoAdjust="0"/>
    <p:restoredTop sz="94660" autoAdjust="0"/>
  </p:normalViewPr>
  <p:slideViewPr>
    <p:cSldViewPr>
      <p:cViewPr varScale="1">
        <p:scale>
          <a:sx n="67" d="100"/>
          <a:sy n="67" d="100"/>
        </p:scale>
        <p:origin x="77" y="307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slide" Target="slides/slide31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30B6F3-8686-4A61-BB0C-7853063D2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1B7CD00-3561-4AA6-B341-C66EF64E1563}" type="datetimeFigureOut">
              <a:rPr lang="en-US"/>
              <a:pPr>
                <a:defRPr/>
              </a:pPr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7B3725-6D3B-4943-B62C-43A30F2C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type the generic argument, or a named 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B3725-6D3B-4943-B62C-43A30F2C37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43E92D-DDD2-4E4A-AD70-500CFC3EBC98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5FBB8E6-921F-4B15-91B3-C56707252FAD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797575-149F-43F1-9881-2C9A5DABE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45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C966-6230-4DB8-9E5E-3D97D38C8CB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422DC-F3A1-4339-8288-461A8DB82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66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BA176-E378-48F5-BBC9-92048A60AA8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6FF7C-79A8-48DB-8714-86DCFFDBC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56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8687-B19D-445B-9724-86182551A7E7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680D-EC14-4139-A1AC-12C5D07C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98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37686-ADAA-4C1B-BB8B-590EB5625975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6E11-66B5-4551-9573-6008C9415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32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73F5-43D9-496F-96CC-9DE62564FC9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15320-FD13-47CE-941B-14A1CEA6D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15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D7E6D-19EB-4040-BAB0-F6F3475407C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5E14C-5C03-458D-AD16-0CFEE112C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89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488B7-7C12-45E0-AA2E-D7D4E1AFA55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AB770-675C-4BC2-B66D-3FD83743F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93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DAE91-783B-4F0B-8D1D-43FCB249558B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501F-5A6A-4752-A55F-6C5F91AEC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03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7695C-00B7-49AB-A46F-60037A4CDBCA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DF41-5969-4557-AEB2-4F539D3A8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939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85CED-CDC6-464F-A6C0-4725DDABC2B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02301-1B20-4563-9239-E7DCC303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86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A94D-DF25-4138-904E-BA447D519E49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18F3F-37C0-457C-AC0A-2D0834AB4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4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868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770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9718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34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51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08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38168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6814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60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5C6D78E-8CD0-4205-BC35-CAB79D2753B7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95A7D4-930D-4953-B455-9431ECE20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23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76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58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519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667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0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57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144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905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5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074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11573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11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15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27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747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9828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117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06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88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58784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76096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15540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413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244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998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56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69158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7332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968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77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30946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20674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27369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705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70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074E0-488A-4B37-8B4A-EFC7ED39F604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93262-C568-4D2B-B02C-F1C6C62DB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83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8FB30-D57B-41E4-8F29-1D66833DDCC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0AD2-C4D6-4E65-9B34-BBF06421B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805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A68D1-7F5E-43DF-AF60-50278931F2C6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F3733-A40F-4013-9F57-E3F19A030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442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A6CE0-7CB5-47E7-B12C-41104B256C95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2B96E-F2BA-4637-8041-CD52F79A3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88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CD42E-0A57-45E4-B2A6-5CC13524FA6C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D169-37DF-49B5-9245-F2783CFEB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334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CEA84-CC9F-47C4-B426-4AF6B1C71C8F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78DEF-D75B-4D21-A437-93949743A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21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52636-4D50-4D03-BFA7-68340629C63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4EEB5-A854-4B22-8070-681E745F6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297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8DBC-B2AE-423F-BD61-99BB81E07BD2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CF740-7EF3-43C5-A414-857291C5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649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E06D-062A-4002-AE00-130DD66EFD9B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DEDD1-5BF8-45FD-B36F-A9FDDEA8C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56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B7CD-65EC-4614-9EC9-1C800973E91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7BB34-8A90-4026-9877-AE9C56691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461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B26C0-C7FA-4AE9-A03B-ECF2F88A638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2A315-C5DF-4D2A-B24F-78A399CD1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272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F122E-3B6F-4059-93CB-77D3C63D92ED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EDD71-CFCE-421D-B0F6-4E4DAD884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581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43C2-5221-4866-A8D5-6845789CD92D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7C566-4F79-4D99-A33E-2D2A8BC3D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933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53E43-CDC8-4D84-8BD8-DF3F62A5256A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91C9D-8AD6-447A-AA90-6F84CDC24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374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FEA6-F3EB-4700-8284-B1A53264C536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28C11-0C29-4464-BF95-864BE2F23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582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AEFE2-C8A7-4970-A591-B05CFAF270F2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BC1D4-A13D-436F-BB22-AB4EFDDE1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367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54C3-BD70-4582-8137-0F6E2CF7F6E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921A2-23C4-4070-AFB7-D4E39C376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C04B8-8F30-4737-A3C2-38D0AEEDE51D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FB946-72C1-4B86-9912-D0AFE9CA1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943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1EAF9-80C3-4D3D-AAE1-1BC09717C6C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08930-66D6-4404-B923-49E5A3849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7458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553A-177E-4700-A580-69DBF55A7341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5F62-6A76-4189-AA91-D80265398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735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ED13-73CD-4267-896A-E469DA86807B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1DB81-4CBF-4AE3-9A52-1C6EE2D72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909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C4490-31D9-4B82-9961-1201B8DD8ACA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7C5E7-7FCA-42EC-A6A4-FA71B161B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000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A2C75-33A0-487A-B2C7-EDF412D2A50C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B6F9-F824-4A50-8812-A9CB24B8B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85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8B776-85E8-4DDC-B27E-C108C17685CB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A4AE-67C0-4BD1-A352-6E494765C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674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159BD-06A5-453C-9EC3-1D37563EA50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510C9-5C3B-4554-9022-058A35200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46773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9665B-C376-440B-BF0B-9F54E5237F1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3079-C76A-4705-A45C-58E6BE17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977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CFD95-76D2-455A-AE29-D2CC19906FED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7D958-7F09-437D-B471-3086B2D42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237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266E0-071A-4DF5-B8F8-B4328D0E4FCF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4131-E377-49F6-8445-05A75BCD3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705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70222-98A5-4607-9365-EB8EDB36392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FFC-56C5-4D2A-A6FA-A7DE41D0D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296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5B4E-DB46-4389-8DC4-1B10504BD6FF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D2A27-0FB1-46E4-860D-3E16450FD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775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4AFD-2632-4D6F-B4C9-74D7AB24AE5D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0FB9-4C1F-4C0F-9F6C-C54BB20C9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854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0FB2-BA68-499B-93A9-00EBE614874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C208-0B8C-4B8C-9753-476CC454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2879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6EA7-64CC-4CB3-BA33-30C7477E952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CB511-F23F-49A6-99A6-0DC16D4A4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537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4A6EE2-ED1C-4874-8B75-E3843C0B4F96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3342409-F494-44E3-9281-0D2308EDC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6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5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68112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26004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821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546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807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75609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99223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7166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334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903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E17A7B-30E4-48B7-AB83-0F8B504AFD84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0C642-275E-4BAF-B662-01106887AA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1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46632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5F00B-943E-499F-9C19-5C78484D8D21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87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6CAB4-6D0F-4CFE-ABF4-611C0266F20F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E7CB9-9E19-4B60-87B5-F11669EAB6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075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49F10-F1EB-47FF-AF96-2D9D1A26387C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4D054-801A-4C60-AEBA-70DC754E0A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291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9A795-7966-462A-8882-C3061DACE16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E3A5C-51FA-419B-835F-2807A18B34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706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943CC1-D7C6-48BC-828D-657248AA8AF6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E232C-A9F7-4541-881D-865EF1E45C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424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80753-CEAE-4EB8-809E-1867EE74B4CB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267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6B-0112-4D3A-ACFA-00A6917E492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OSU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01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ED5A9-7373-44D2-90BC-2CDEA7BA2F4D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6B14B4-D5A1-41C2-9947-FA1F48811E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190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BD636-61FE-4269-AB53-CF38E0663C44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B431-C508-47F0-AB26-FFBF8FCD7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725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1FB51-3972-4C9A-A67A-2D80544AEA8A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8834-174F-41E4-B282-6BF527AD43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98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5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A4E3E56D-EF30-4545-98CA-F01851C4403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2FBDDC-BD45-4306-8F1A-03AB23D5A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3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8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08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7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90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039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424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634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5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5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7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1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650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88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3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116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582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765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0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1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1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16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2921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79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1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5151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326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8595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63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28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3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88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0852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28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59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04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535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0659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8544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427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05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22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29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0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0600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98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78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51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530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6737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8414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84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54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4EA5E-B654-48B1-93D4-57B7174B06B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0BE2-70DF-4687-9328-1F8CB3E46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85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68EA2-2D37-4DCC-8837-954811EE4086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67B0-3E92-4909-8CFF-A83D8D2F1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629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5944-B8FD-4C49-BF52-F199602672D9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993C4-1813-4848-9EB9-1363D1C4F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46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657C0-8156-4B88-BA90-E7CB0521B9D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C3E15-0EB9-412A-9152-4BC3A01CF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166E2-F16A-4BC2-A79C-929104C33616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FC450-E071-445E-BE8B-1FF833F7D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4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8511-8BC3-43CD-8ACD-0A3739B81E2A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5235B-ED13-4C38-B471-4E4F39E3B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278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F32BF-B6F8-4D20-B672-44157B5DDEA9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FB7D4-73F6-4F2E-ADCF-06845AD95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043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8CF25-5A83-4C52-A749-D6249EEFFC4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A251-2C67-4ED2-A5E9-529A7A617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91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EE811-AA7C-47A9-BF2A-B343C060F79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0AF6-F168-46A6-A4D7-E01E3021D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95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9D4D5-3B30-4456-BFC6-6CA22432AB0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A6B93-8320-46EC-BB7E-60E27A52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54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5F94-8C7D-469E-93A2-1B6AE441093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6C8C-8ED3-4F42-B6FD-AD025E248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11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0C57-4C8C-4B82-A77E-72B0D7CDA4BC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2E0CB-B042-4CC3-9B8C-9DE1D202D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0868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7FBD-E407-4C23-8868-0AA1D3A0A88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7B7CE-A463-427B-A9F8-44AF3815A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09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FECD-E46E-4EB1-B82B-9B296DAA5F4F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DDB51-8F26-41EC-8052-E59B73BB3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10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BC40-8DD0-4751-8620-94BEF963645B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15E43-D4BF-4FA6-B3DF-B3850D130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276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D4C49-697F-4C69-8842-E051214C7703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1B742-35E9-4A7F-BE03-0551C0E61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2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F8F3-526D-4362-A2A0-42C07623493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BDE4B-B3C0-43A3-A26A-3ADDEB4EC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22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B7441-ECCA-4DD7-9D6E-36979AEB5FA0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D465-1B67-485C-9EE1-5E265CB2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02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9BD3A-1DBD-44F0-98F3-AA11E8C27335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BE4F-6128-4C58-A3D2-C19B16B42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40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1682F-1446-4B89-A1D8-66EE6569C0B8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FDFD0-1C92-401C-8EA1-9AC5EFD4D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76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FA952-2978-43EF-A862-8C27FCC2E327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372B-66C0-4511-9C09-D5335B06E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33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45600-5465-4E15-9DB6-4C20CE5B0F17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81130-DB98-41F9-8012-33894D5BC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4940" r:id="rId2"/>
    <p:sldLayoutId id="2147484941" r:id="rId3"/>
    <p:sldLayoutId id="2147484942" r:id="rId4"/>
    <p:sldLayoutId id="2147484943" r:id="rId5"/>
    <p:sldLayoutId id="2147484944" r:id="rId6"/>
    <p:sldLayoutId id="2147484945" r:id="rId7"/>
    <p:sldLayoutId id="2147484946" r:id="rId8"/>
    <p:sldLayoutId id="2147484947" r:id="rId9"/>
    <p:sldLayoutId id="2147484948" r:id="rId10"/>
    <p:sldLayoutId id="21474849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6D922E1-D408-421C-822F-6C08409E0D95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AFE7FA-0F62-4135-828A-7C9A327F2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6" r:id="rId1"/>
    <p:sldLayoutId id="2147485037" r:id="rId2"/>
    <p:sldLayoutId id="2147485038" r:id="rId3"/>
    <p:sldLayoutId id="2147485039" r:id="rId4"/>
    <p:sldLayoutId id="2147485040" r:id="rId5"/>
    <p:sldLayoutId id="2147485041" r:id="rId6"/>
    <p:sldLayoutId id="2147485042" r:id="rId7"/>
    <p:sldLayoutId id="2147485043" r:id="rId8"/>
    <p:sldLayoutId id="2147485044" r:id="rId9"/>
    <p:sldLayoutId id="2147485045" r:id="rId10"/>
    <p:sldLayoutId id="21474850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  <p:sldLayoutId id="21474850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9" r:id="rId1"/>
    <p:sldLayoutId id="2147485070" r:id="rId2"/>
    <p:sldLayoutId id="2147485071" r:id="rId3"/>
    <p:sldLayoutId id="2147485072" r:id="rId4"/>
    <p:sldLayoutId id="2147485073" r:id="rId5"/>
    <p:sldLayoutId id="2147485074" r:id="rId6"/>
    <p:sldLayoutId id="2147485075" r:id="rId7"/>
    <p:sldLayoutId id="2147485076" r:id="rId8"/>
    <p:sldLayoutId id="2147485077" r:id="rId9"/>
    <p:sldLayoutId id="2147485078" r:id="rId10"/>
    <p:sldLayoutId id="21474850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0" r:id="rId1"/>
    <p:sldLayoutId id="2147485081" r:id="rId2"/>
    <p:sldLayoutId id="2147485082" r:id="rId3"/>
    <p:sldLayoutId id="2147485083" r:id="rId4"/>
    <p:sldLayoutId id="2147485084" r:id="rId5"/>
    <p:sldLayoutId id="2147485085" r:id="rId6"/>
    <p:sldLayoutId id="2147485086" r:id="rId7"/>
    <p:sldLayoutId id="2147485087" r:id="rId8"/>
    <p:sldLayoutId id="2147485088" r:id="rId9"/>
    <p:sldLayoutId id="2147485089" r:id="rId10"/>
    <p:sldLayoutId id="21474850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4667BA9-9FBC-4D46-A7E5-60A9E5B6C4F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B488FE-D45C-49EC-978B-B2239CB75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1" r:id="rId1"/>
    <p:sldLayoutId id="2147485092" r:id="rId2"/>
    <p:sldLayoutId id="2147485093" r:id="rId3"/>
    <p:sldLayoutId id="2147485094" r:id="rId4"/>
    <p:sldLayoutId id="2147485095" r:id="rId5"/>
    <p:sldLayoutId id="2147485096" r:id="rId6"/>
    <p:sldLayoutId id="2147485097" r:id="rId7"/>
    <p:sldLayoutId id="2147485098" r:id="rId8"/>
    <p:sldLayoutId id="2147485099" r:id="rId9"/>
    <p:sldLayoutId id="2147485100" r:id="rId10"/>
    <p:sldLayoutId id="21474851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F0E77EA-667A-44AC-8073-B14E70E5421A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AB11EA-4E11-45DD-BEF6-0705A4B0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2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A3FA3E3E-7183-4B84-9E86-17FB11BF99B5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DA4D75-10D7-4799-8914-E8BA9F90D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151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24" r:id="rId2"/>
    <p:sldLayoutId id="2147485125" r:id="rId3"/>
    <p:sldLayoutId id="2147485126" r:id="rId4"/>
    <p:sldLayoutId id="2147485127" r:id="rId5"/>
    <p:sldLayoutId id="2147485128" r:id="rId6"/>
    <p:sldLayoutId id="2147485129" r:id="rId7"/>
    <p:sldLayoutId id="2147485130" r:id="rId8"/>
    <p:sldLayoutId id="2147485131" r:id="rId9"/>
    <p:sldLayoutId id="2147485132" r:id="rId10"/>
    <p:sldLayoutId id="214748513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OSU CSE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BAF7C3-A714-4E6A-8E10-3944B802D62B}" type="datetime3">
              <a:rPr lang="en-US" smtClean="0"/>
              <a:t>17 September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75" r:id="rId2"/>
    <p:sldLayoutId id="2147485176" r:id="rId3"/>
    <p:sldLayoutId id="2147485177" r:id="rId4"/>
    <p:sldLayoutId id="2147485178" r:id="rId5"/>
    <p:sldLayoutId id="2147485179" r:id="rId6"/>
    <p:sldLayoutId id="2147485180" r:id="rId7"/>
    <p:sldLayoutId id="2147485181" r:id="rId8"/>
    <p:sldLayoutId id="2147485182" r:id="rId9"/>
    <p:sldLayoutId id="2147485183" r:id="rId10"/>
    <p:sldLayoutId id="214748518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4950" r:id="rId2"/>
    <p:sldLayoutId id="2147484951" r:id="rId3"/>
    <p:sldLayoutId id="2147484952" r:id="rId4"/>
    <p:sldLayoutId id="2147484953" r:id="rId5"/>
    <p:sldLayoutId id="2147484954" r:id="rId6"/>
    <p:sldLayoutId id="2147484955" r:id="rId7"/>
    <p:sldLayoutId id="2147484956" r:id="rId8"/>
    <p:sldLayoutId id="2147484957" r:id="rId9"/>
    <p:sldLayoutId id="2147484958" r:id="rId10"/>
    <p:sldLayoutId id="21474849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4960" r:id="rId2"/>
    <p:sldLayoutId id="2147484961" r:id="rId3"/>
    <p:sldLayoutId id="2147484962" r:id="rId4"/>
    <p:sldLayoutId id="2147484963" r:id="rId5"/>
    <p:sldLayoutId id="2147484964" r:id="rId6"/>
    <p:sldLayoutId id="2147484965" r:id="rId7"/>
    <p:sldLayoutId id="2147484966" r:id="rId8"/>
    <p:sldLayoutId id="2147484967" r:id="rId9"/>
    <p:sldLayoutId id="2147484968" r:id="rId10"/>
    <p:sldLayoutId id="21474849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3" r:id="rId1"/>
    <p:sldLayoutId id="2147485004" r:id="rId2"/>
    <p:sldLayoutId id="2147485005" r:id="rId3"/>
    <p:sldLayoutId id="2147485006" r:id="rId4"/>
    <p:sldLayoutId id="2147485007" r:id="rId5"/>
    <p:sldLayoutId id="2147485008" r:id="rId6"/>
    <p:sldLayoutId id="2147485009" r:id="rId7"/>
    <p:sldLayoutId id="2147485010" r:id="rId8"/>
    <p:sldLayoutId id="2147485011" r:id="rId9"/>
    <p:sldLayoutId id="2147485012" r:id="rId10"/>
    <p:sldLayoutId id="21474850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D235F9D-8C47-4D66-B13E-FE435AAE4A5C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287D45-A5E7-4EFE-9D6B-752A5D2FB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4" r:id="rId1"/>
    <p:sldLayoutId id="2147485015" r:id="rId2"/>
    <p:sldLayoutId id="2147485016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B457551B-AE24-4487-BB3A-5A9D1DFF296E}" type="datetime3">
              <a:rPr lang="en-US" smtClean="0"/>
              <a:t>17 September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2641F2-BB5A-48BD-AE0E-98FDFA7E8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7250" y="4415635"/>
            <a:ext cx="7010400" cy="160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CPSC 2150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0C642-275E-4BAF-B662-01106887AA4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type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(also called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parameterized type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actual type of the entries is selected only later by the client when the type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used to declare or instantiate a variable, e.g.: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Istack&lt;Integer&gt; si =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Stack1&lt;Integer&gt;();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3EFDC-259C-4B1D-BC19-F88EA2D557ED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813050" y="1076255"/>
            <a:ext cx="4038600" cy="2209800"/>
          </a:xfrm>
          <a:prstGeom prst="wedgeRoundRectCallout">
            <a:avLst>
              <a:gd name="adj1" fmla="val -60490"/>
              <a:gd name="adj2" fmla="val 8030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As of Java 7, generic arguments in a constructor call are inferred from the declared type...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type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(also called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parameterized type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actual type of the entries is selected only later by the client when the type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used to declare or instantiate a variable, e.g.: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Istack&lt;Integer&gt; si =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Stack1&lt;&gt;(100);</a:t>
            </a: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9927A-60E1-4375-ACD9-64FCBD2AA7C7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585365" y="495300"/>
            <a:ext cx="4038600" cy="2209800"/>
          </a:xfrm>
          <a:prstGeom prst="wedgeRoundRectCallout">
            <a:avLst>
              <a:gd name="adj1" fmla="val -65600"/>
              <a:gd name="adj2" fmla="val 1052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... so this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diamond operator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means the same thing as the constructor with explicit generic arguments.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more than one!</a:t>
            </a:r>
          </a:p>
          <a:p>
            <a:pPr lvl="1"/>
            <a:r>
              <a:rPr lang="en-US" dirty="0" smtClean="0"/>
              <a:t>Map&lt;K, V&gt;</a:t>
            </a:r>
          </a:p>
          <a:p>
            <a:r>
              <a:rPr lang="en-US" dirty="0" smtClean="0"/>
              <a:t>Convention is to user one letter</a:t>
            </a:r>
          </a:p>
          <a:p>
            <a:pPr lvl="1"/>
            <a:r>
              <a:rPr lang="en-US" dirty="0" smtClean="0"/>
              <a:t>E – element</a:t>
            </a:r>
          </a:p>
          <a:p>
            <a:pPr lvl="1"/>
            <a:r>
              <a:rPr lang="en-US" dirty="0" smtClean="0"/>
              <a:t>K – key</a:t>
            </a:r>
          </a:p>
          <a:p>
            <a:pPr lvl="1"/>
            <a:r>
              <a:rPr lang="en-US" dirty="0" smtClean="0"/>
              <a:t>V – value</a:t>
            </a:r>
          </a:p>
          <a:p>
            <a:pPr lvl="1"/>
            <a:r>
              <a:rPr lang="en-US" dirty="0" smtClean="0"/>
              <a:t>T – type</a:t>
            </a:r>
          </a:p>
          <a:p>
            <a:pPr lvl="1"/>
            <a:r>
              <a:rPr lang="en-US" dirty="0" smtClean="0"/>
              <a:t>N – number</a:t>
            </a:r>
          </a:p>
          <a:p>
            <a:r>
              <a:rPr lang="en-US" dirty="0" smtClean="0"/>
              <a:t>No requirement that is has to be one letter</a:t>
            </a:r>
          </a:p>
          <a:p>
            <a:pPr lvl="1"/>
            <a:r>
              <a:rPr lang="en-US" dirty="0" smtClean="0"/>
              <a:t>Distinguishes from a normal class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Generic Interface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b="1" kern="0" dirty="0">
                <a:latin typeface="+mn-lt"/>
                <a:ea typeface="+mn-ea"/>
              </a:rPr>
              <a:t>public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b="1" kern="0" dirty="0">
                <a:latin typeface="+mn-lt"/>
                <a:ea typeface="+mn-ea"/>
              </a:rPr>
              <a:t>interface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kern="0" dirty="0" err="1">
                <a:latin typeface="+mn-lt"/>
                <a:ea typeface="+mn-ea"/>
              </a:rPr>
              <a:t>IStack</a:t>
            </a:r>
            <a:r>
              <a:rPr lang="en-US" sz="3000" kern="0" dirty="0">
                <a:latin typeface="+mn-lt"/>
                <a:ea typeface="+mn-ea"/>
              </a:rPr>
              <a:t> &lt;</a:t>
            </a:r>
            <a:r>
              <a:rPr lang="en-US" sz="3000" kern="0" dirty="0" smtClean="0">
                <a:latin typeface="+mn-lt"/>
                <a:ea typeface="+mn-ea"/>
              </a:rPr>
              <a:t>Type&gt; </a:t>
            </a:r>
            <a:r>
              <a:rPr lang="en-US" sz="3000" kern="0" dirty="0">
                <a:latin typeface="+mn-lt"/>
                <a:ea typeface="+mn-ea"/>
              </a:rPr>
              <a:t>{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</a:t>
            </a:r>
            <a:r>
              <a:rPr lang="en-US" sz="3000" kern="0" dirty="0" smtClean="0">
                <a:latin typeface="+mn-lt"/>
                <a:ea typeface="+mn-ea"/>
              </a:rPr>
              <a:t>push(Type </a:t>
            </a:r>
            <a:r>
              <a:rPr lang="en-US" sz="3000" kern="0" dirty="0">
                <a:latin typeface="+mn-lt"/>
                <a:ea typeface="+mn-ea"/>
              </a:rPr>
              <a:t>x);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</a:t>
            </a:r>
            <a:r>
              <a:rPr lang="en-US" sz="3000" kern="0" dirty="0" smtClean="0">
                <a:latin typeface="+mn-lt"/>
                <a:ea typeface="+mn-ea"/>
              </a:rPr>
              <a:t>Type </a:t>
            </a:r>
            <a:r>
              <a:rPr lang="en-US" sz="3000" kern="0" dirty="0">
                <a:latin typeface="+mn-lt"/>
                <a:ea typeface="+mn-ea"/>
              </a:rPr>
              <a:t>pop();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</a:t>
            </a:r>
            <a:r>
              <a:rPr lang="en-US" sz="3000" kern="0" dirty="0" err="1">
                <a:latin typeface="+mn-lt"/>
                <a:ea typeface="+mn-ea"/>
              </a:rPr>
              <a:t>int</a:t>
            </a:r>
            <a:r>
              <a:rPr lang="en-US" sz="3000" kern="0" dirty="0">
                <a:latin typeface="+mn-lt"/>
                <a:ea typeface="+mn-ea"/>
              </a:rPr>
              <a:t> depth();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clear();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/>
              <a:t>	  </a:t>
            </a:r>
            <a:r>
              <a:rPr lang="en-US" sz="3000" kern="0" dirty="0" smtClean="0">
                <a:latin typeface="+mn-lt"/>
              </a:rPr>
              <a:t>public </a:t>
            </a:r>
            <a:r>
              <a:rPr lang="en-US" sz="3000" kern="0" dirty="0" err="1">
                <a:latin typeface="+mn-lt"/>
              </a:rPr>
              <a:t>int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maxDepth</a:t>
            </a:r>
            <a:r>
              <a:rPr lang="en-US" sz="3000" kern="0" dirty="0">
                <a:latin typeface="+mn-lt"/>
              </a:rPr>
              <a:t>();</a:t>
            </a:r>
            <a:endParaRPr lang="en-US" sz="3000" kern="0" dirty="0">
              <a:latin typeface="+mn-lt"/>
              <a:ea typeface="+mn-ea"/>
            </a:endParaRP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Types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the use of </a:t>
            </a:r>
            <a:r>
              <a:rPr lang="en-US" alt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here, not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demands that generic arguments must be </a:t>
            </a:r>
            <a:r>
              <a:rPr lang="en-US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types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what allows generics to work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doesn’t really have to know the data type, it just knows it’s a memory location</a:t>
            </a:r>
          </a:p>
          <a:p>
            <a:pPr lvl="2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 locations are stored in our stack</a:t>
            </a:r>
          </a:p>
          <a:p>
            <a:pPr lvl="2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 locations are passed into our methods</a:t>
            </a:r>
          </a:p>
          <a:p>
            <a:pPr lvl="2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 locations are returned from our methods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D5928-7A8F-4207-8201-13D7EC054425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1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Wrapper Types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of the primitive types has a corresponding </a:t>
            </a:r>
            <a:r>
              <a:rPr lang="en-US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 type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is a reference type (in part to satisfy this requirement)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big part of why the differences are important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types also always have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 defined, since they inherit them from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lvl="2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means we can have a method like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List.contains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needs to be able to check for equality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Wrapper types are also </a:t>
            </a:r>
            <a:r>
              <a:rPr lang="en-US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helpful, but not required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D5928-7A8F-4207-8201-13D7EC054425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Recall: Wrapper Types</a:t>
            </a:r>
          </a:p>
        </p:txBody>
      </p:sp>
      <p:sp>
        <p:nvSpPr>
          <p:cNvPr id="737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1ECDB7-050B-4773-BA9F-5E62F30C2835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447800"/>
          <a:ext cx="73152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primitive type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wrapper type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Integer</a:t>
                      </a:r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651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A Generic Implementation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25475" y="1162050"/>
            <a:ext cx="7816850" cy="5262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Stack2&lt;T&gt; 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IStack&lt;T&gt; 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top;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contents[];</a:t>
            </a:r>
          </a:p>
          <a:p>
            <a:endParaRPr lang="en-US" altLang="zh-CN" sz="2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invariants */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correspondence */</a:t>
            </a:r>
          </a:p>
          <a:p>
            <a:r>
              <a:rPr lang="en-US" altLang="zh-CN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Stack2(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d){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top = 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contents= (T[]) </a:t>
            </a:r>
            <a:r>
              <a:rPr lang="en-US" altLang="zh-CN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Object[d];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651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A Generic Implementation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25475" y="1162050"/>
            <a:ext cx="7816850" cy="5262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Stack2&lt;T&gt;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CN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top;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contents[];</a:t>
            </a:r>
          </a:p>
          <a:p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invariants */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correspondence */</a:t>
            </a:r>
          </a:p>
          <a:p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Stack2(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d){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top =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contents= (T[]) 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Object[d];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951475" y="2138785"/>
            <a:ext cx="2884010" cy="1897375"/>
          </a:xfrm>
          <a:prstGeom prst="wedgeRoundRectCallout">
            <a:avLst>
              <a:gd name="adj1" fmla="val -15051"/>
              <a:gd name="adj2" fmla="val -63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to use T in both Stack2 and </a:t>
            </a:r>
            <a:r>
              <a:rPr lang="en-US" dirty="0" err="1" smtClean="0"/>
              <a:t>Istack</a:t>
            </a:r>
            <a:r>
              <a:rPr lang="en-US" dirty="0" smtClean="0"/>
              <a:t> to clarify that both need to have the same type for 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651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A Generic Implementation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25475" y="1162050"/>
            <a:ext cx="7816850" cy="5262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Stack2&lt;T&gt;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CN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top;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contents[];</a:t>
            </a:r>
          </a:p>
          <a:p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invariants */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correspondence */</a:t>
            </a:r>
          </a:p>
          <a:p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Stack2(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d){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top =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contents= (T[]) 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Object[d];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268420" y="4263845"/>
            <a:ext cx="1366110" cy="379475"/>
          </a:xfrm>
          <a:prstGeom prst="wedgeRoundRectCallout">
            <a:avLst>
              <a:gd name="adj1" fmla="val -20833"/>
              <a:gd name="adj2" fmla="val 1165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Cast as T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317585" y="3732579"/>
            <a:ext cx="1669690" cy="1138425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All classes extend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Generics in Java (and templates in C++) make interfaces and classes reusable by parameterizing them</a:t>
            </a:r>
          </a:p>
          <a:p>
            <a:pPr eaLnBrk="1" hangingPunct="1"/>
            <a:r>
              <a:rPr lang="en-US" altLang="en-US" dirty="0" smtClean="0"/>
              <a:t>Users can employ same interfaces and classes in different situations by instantiating them appropriately</a:t>
            </a:r>
          </a:p>
          <a:p>
            <a:pPr eaLnBrk="1" hangingPunct="1"/>
            <a:r>
              <a:rPr lang="en-US" altLang="en-US" dirty="0" smtClean="0"/>
              <a:t>Key idea: Development, testing, and verification of generic modules happen once in their lifetime; the cost is amortized through many uses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195" y="24141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Generic Implementation Contd.</a:t>
            </a: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625475" y="1498630"/>
            <a:ext cx="781685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Stack2&lt;T&gt;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CN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top;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contents[];</a:t>
            </a:r>
          </a:p>
          <a:p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push(T x){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contents[top++] = x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parameterized data type is always a reference type, we need to be careful about aliasing.</a:t>
            </a:r>
          </a:p>
          <a:p>
            <a:r>
              <a:rPr lang="en-US" dirty="0" smtClean="0"/>
              <a:t>Consider our stack and it’s push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Updated Push Specification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public interface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IStack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&lt;T&gt;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*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requires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|this| &lt;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maxDepth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*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ensures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this = has x added to 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*/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void push(T x);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Before push: </a:t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Meaning of “Aliases: ...”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BEAC8-4761-4DC1-B1B5-EE56844274D2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868565" y="496001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 err="1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si</a:t>
            </a:r>
            <a:endParaRPr lang="en-US" sz="2400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097463" y="44259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>
            <a:endCxn id="37" idx="2"/>
          </p:cNvCxnSpPr>
          <p:nvPr/>
        </p:nvCxnSpPr>
        <p:spPr>
          <a:xfrm flipV="1">
            <a:off x="5478463" y="3892550"/>
            <a:ext cx="800100" cy="838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21263" y="3054350"/>
            <a:ext cx="2514600" cy="838200"/>
          </a:xfrm>
          <a:prstGeom prst="roundRect">
            <a:avLst>
              <a:gd name="adj" fmla="val 44774"/>
            </a:avLst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54022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2" name="Straight Arrow Connector 41"/>
          <p:cNvCxnSpPr>
            <a:endCxn id="44" idx="2"/>
          </p:cNvCxnSpPr>
          <p:nvPr/>
        </p:nvCxnSpPr>
        <p:spPr>
          <a:xfrm flipV="1">
            <a:off x="57832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956" name="Group 42"/>
          <p:cNvGrpSpPr>
            <a:grpSpLocks/>
          </p:cNvGrpSpPr>
          <p:nvPr/>
        </p:nvGrpSpPr>
        <p:grpSpPr bwMode="auto">
          <a:xfrm>
            <a:off x="5554663" y="1682750"/>
            <a:ext cx="914400" cy="609600"/>
            <a:chOff x="4648200" y="1524000"/>
            <a:chExt cx="1219200" cy="609600"/>
          </a:xfrm>
        </p:grpSpPr>
        <p:sp>
          <p:nvSpPr>
            <p:cNvPr id="44" name="Rounded Rectangle 43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2969" name="TextBox 44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</a:t>
              </a:r>
            </a:p>
          </p:txBody>
        </p:sp>
      </p:grpSp>
      <p:sp>
        <p:nvSpPr>
          <p:cNvPr id="46" name="Isosceles Triangle 45"/>
          <p:cNvSpPr/>
          <p:nvPr/>
        </p:nvSpPr>
        <p:spPr>
          <a:xfrm>
            <a:off x="64690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8500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959" name="Group 48"/>
          <p:cNvGrpSpPr>
            <a:grpSpLocks/>
          </p:cNvGrpSpPr>
          <p:nvPr/>
        </p:nvGrpSpPr>
        <p:grpSpPr bwMode="auto">
          <a:xfrm>
            <a:off x="6621463" y="1682750"/>
            <a:ext cx="914400" cy="609600"/>
            <a:chOff x="4648200" y="1524000"/>
            <a:chExt cx="1219200" cy="609600"/>
          </a:xfrm>
        </p:grpSpPr>
        <p:sp>
          <p:nvSpPr>
            <p:cNvPr id="50" name="Rounded Rectangle 49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2967" name="TextBox 50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82960" name="Group 51"/>
          <p:cNvGrpSpPr>
            <a:grpSpLocks/>
          </p:cNvGrpSpPr>
          <p:nvPr/>
        </p:nvGrpSpPr>
        <p:grpSpPr bwMode="auto">
          <a:xfrm>
            <a:off x="4495800" y="1682750"/>
            <a:ext cx="914400" cy="609600"/>
            <a:chOff x="4648200" y="1524000"/>
            <a:chExt cx="1219200" cy="609600"/>
          </a:xfrm>
        </p:grpSpPr>
        <p:sp>
          <p:nvSpPr>
            <p:cNvPr id="53" name="Rounded Rectangle 52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2965" name="TextBox 53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</p:txBody>
        </p:sp>
      </p:grpSp>
      <p:sp>
        <p:nvSpPr>
          <p:cNvPr id="59" name="TextBox 58"/>
          <p:cNvSpPr txBox="1"/>
          <p:nvPr/>
        </p:nvSpPr>
        <p:spPr bwMode="auto">
          <a:xfrm>
            <a:off x="1838865" y="494903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k</a:t>
            </a:r>
          </a:p>
        </p:txBody>
      </p:sp>
      <p:sp>
        <p:nvSpPr>
          <p:cNvPr id="60" name="Isosceles Triangle 59"/>
          <p:cNvSpPr/>
          <p:nvPr/>
        </p:nvSpPr>
        <p:spPr>
          <a:xfrm>
            <a:off x="2066925" y="4416425"/>
            <a:ext cx="708025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 flipH="1" flipV="1">
            <a:off x="2408238" y="2328863"/>
            <a:ext cx="2514600" cy="24384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After push: </a:t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Meaning of “Aliases: ...”</a:t>
            </a:r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80D65-3409-4BB9-A107-2CFE3ADAD930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868565" y="496001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 err="1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si</a:t>
            </a:r>
            <a:endParaRPr lang="en-US" sz="2400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097463" y="44259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78463" y="3892550"/>
            <a:ext cx="800100" cy="838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auto">
          <a:xfrm>
            <a:off x="1838865" y="494903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k</a:t>
            </a:r>
          </a:p>
        </p:txBody>
      </p:sp>
      <p:sp>
        <p:nvSpPr>
          <p:cNvPr id="60" name="Isosceles Triangle 59"/>
          <p:cNvSpPr/>
          <p:nvPr/>
        </p:nvSpPr>
        <p:spPr>
          <a:xfrm>
            <a:off x="2066925" y="4416425"/>
            <a:ext cx="708025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 flipH="1" flipV="1">
            <a:off x="2408238" y="2328863"/>
            <a:ext cx="2514600" cy="24384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030663" y="3054350"/>
            <a:ext cx="3657600" cy="838200"/>
          </a:xfrm>
          <a:prstGeom prst="roundRect">
            <a:avLst>
              <a:gd name="adj" fmla="val 44774"/>
            </a:avLst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44116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endCxn id="33" idx="2"/>
          </p:cNvCxnSpPr>
          <p:nvPr/>
        </p:nvCxnSpPr>
        <p:spPr>
          <a:xfrm flipV="1">
            <a:off x="47926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983" name="Group 31"/>
          <p:cNvGrpSpPr>
            <a:grpSpLocks/>
          </p:cNvGrpSpPr>
          <p:nvPr/>
        </p:nvGrpSpPr>
        <p:grpSpPr bwMode="auto">
          <a:xfrm>
            <a:off x="4564063" y="1682750"/>
            <a:ext cx="914400" cy="609600"/>
            <a:chOff x="4648200" y="1524000"/>
            <a:chExt cx="1219200" cy="609600"/>
          </a:xfrm>
        </p:grpSpPr>
        <p:sp>
          <p:nvSpPr>
            <p:cNvPr id="33" name="Rounded Rectangle 32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5" name="TextBox 33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</p:txBody>
        </p:sp>
      </p:grpSp>
      <p:sp>
        <p:nvSpPr>
          <p:cNvPr id="35" name="Isosceles Triangle 34"/>
          <p:cNvSpPr/>
          <p:nvPr/>
        </p:nvSpPr>
        <p:spPr>
          <a:xfrm>
            <a:off x="54784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5452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8594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987" name="Group 38"/>
          <p:cNvGrpSpPr>
            <a:grpSpLocks/>
          </p:cNvGrpSpPr>
          <p:nvPr/>
        </p:nvGrpSpPr>
        <p:grpSpPr bwMode="auto">
          <a:xfrm>
            <a:off x="5630863" y="1682750"/>
            <a:ext cx="914400" cy="609600"/>
            <a:chOff x="4648200" y="1524000"/>
            <a:chExt cx="1219200" cy="609600"/>
          </a:xfrm>
        </p:grpSpPr>
        <p:sp>
          <p:nvSpPr>
            <p:cNvPr id="40" name="Rounded Rectangle 39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3" name="TextBox 46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</a:t>
              </a:r>
            </a:p>
          </p:txBody>
        </p:sp>
      </p:grpSp>
      <p:grpSp>
        <p:nvGrpSpPr>
          <p:cNvPr id="83988" name="Group 54"/>
          <p:cNvGrpSpPr>
            <a:grpSpLocks/>
          </p:cNvGrpSpPr>
          <p:nvPr/>
        </p:nvGrpSpPr>
        <p:grpSpPr bwMode="auto">
          <a:xfrm>
            <a:off x="6697663" y="1682750"/>
            <a:ext cx="914400" cy="609600"/>
            <a:chOff x="4648200" y="1524000"/>
            <a:chExt cx="1219200" cy="609600"/>
          </a:xfrm>
        </p:grpSpPr>
        <p:sp>
          <p:nvSpPr>
            <p:cNvPr id="56" name="Rounded Rectangle 55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1" name="TextBox 56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69262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Meaning of “Aliases: ...”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We know have two pointers to the same memory location!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Since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Integer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is immutable, there is </a:t>
            </a:r>
            <a:r>
              <a:rPr lang="en-US" b="1" i="1" dirty="0" smtClean="0">
                <a:solidFill>
                  <a:srgbClr val="FF0000"/>
                </a:solidFill>
                <a:ea typeface="ＭＳ Ｐゴシック" charset="0"/>
              </a:rPr>
              <a:t>no consequence </a:t>
            </a:r>
            <a:r>
              <a:rPr lang="en-US" dirty="0" smtClean="0">
                <a:ea typeface="ＭＳ Ｐゴシック" charset="0"/>
              </a:rPr>
              <a:t>to this case of aliasing</a:t>
            </a:r>
          </a:p>
        </p:txBody>
      </p:sp>
      <p:sp>
        <p:nvSpPr>
          <p:cNvPr id="849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D41CA-76A6-4E8B-93BC-D42E40C62AE6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consequences?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Recall, if a class is immutable, then the value of that object cannot change. So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object is a reference to the value, and that value cannot directly change</a:t>
            </a:r>
          </a:p>
          <a:p>
            <a:r>
              <a:rPr lang="en-US" dirty="0" smtClean="0"/>
              <a:t>We change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n-US" dirty="0" smtClean="0"/>
              <a:t> by changing the reference, not the value.</a:t>
            </a:r>
          </a:p>
          <a:p>
            <a:r>
              <a:rPr lang="en-US" dirty="0" smtClean="0"/>
              <a:t>This happens in boxing and unboxing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unboxing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x = new Integer(43);</a:t>
            </a:r>
          </a:p>
          <a:p>
            <a:pPr lvl="1"/>
            <a:r>
              <a:rPr lang="en-US" dirty="0" smtClean="0"/>
              <a:t>This creates a reference to the memory location that stores 43</a:t>
            </a:r>
          </a:p>
          <a:p>
            <a:pPr lvl="1"/>
            <a:r>
              <a:rPr lang="en-US" dirty="0" smtClean="0"/>
              <a:t>x stores a memory location 0x042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37;</a:t>
            </a:r>
          </a:p>
          <a:p>
            <a:pPr lvl="1"/>
            <a:r>
              <a:rPr lang="en-US" dirty="0" smtClean="0"/>
              <a:t>Boxing and unboxing happens automatically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new Integer(37)</a:t>
            </a:r>
          </a:p>
          <a:p>
            <a:pPr lvl="1"/>
            <a:r>
              <a:rPr lang="en-US" dirty="0" smtClean="0"/>
              <a:t>x now stores a new memory location 0x078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819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2A92F-AF68-4015-9DBC-7B4E304E66FD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10468"/>
              </p:ext>
            </p:extLst>
          </p:nvPr>
        </p:nvGraphicFramePr>
        <p:xfrm>
          <a:off x="914400" y="1447800"/>
          <a:ext cx="7315200" cy="4587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078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764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si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&lt; 49, 3 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70 //0x065</a:t>
                      </a:r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78"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si.push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(k);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078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err="1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si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&lt; 70, 49, 3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70 //0x065</a:t>
                      </a:r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0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 = 37;</a:t>
                      </a:r>
                      <a:endParaRPr lang="en-US" sz="2400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7927"/>
                  </a:ext>
                </a:extLst>
              </a:tr>
              <a:tr h="706078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Si = &lt;70, 49, 3&gt;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37 //0x056</a:t>
                      </a:r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72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Before push: </a:t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Meaning of “Aliases: ...”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BEAC8-4761-4DC1-B1B5-EE56844274D2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868565" y="496001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 err="1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si</a:t>
            </a:r>
            <a:endParaRPr lang="en-US" sz="2400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097463" y="44259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>
            <a:endCxn id="37" idx="2"/>
          </p:cNvCxnSpPr>
          <p:nvPr/>
        </p:nvCxnSpPr>
        <p:spPr>
          <a:xfrm flipV="1">
            <a:off x="5478463" y="3892550"/>
            <a:ext cx="800100" cy="838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21263" y="3054350"/>
            <a:ext cx="2514600" cy="838200"/>
          </a:xfrm>
          <a:prstGeom prst="roundRect">
            <a:avLst>
              <a:gd name="adj" fmla="val 44774"/>
            </a:avLst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54022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2" name="Straight Arrow Connector 41"/>
          <p:cNvCxnSpPr>
            <a:endCxn id="44" idx="2"/>
          </p:cNvCxnSpPr>
          <p:nvPr/>
        </p:nvCxnSpPr>
        <p:spPr>
          <a:xfrm flipV="1">
            <a:off x="57832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956" name="Group 42"/>
          <p:cNvGrpSpPr>
            <a:grpSpLocks/>
          </p:cNvGrpSpPr>
          <p:nvPr/>
        </p:nvGrpSpPr>
        <p:grpSpPr bwMode="auto">
          <a:xfrm>
            <a:off x="5554663" y="1682750"/>
            <a:ext cx="914400" cy="609600"/>
            <a:chOff x="4648200" y="1524000"/>
            <a:chExt cx="1219200" cy="609600"/>
          </a:xfrm>
        </p:grpSpPr>
        <p:sp>
          <p:nvSpPr>
            <p:cNvPr id="44" name="Rounded Rectangle 43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2969" name="TextBox 44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</a:t>
              </a:r>
            </a:p>
          </p:txBody>
        </p:sp>
      </p:grpSp>
      <p:sp>
        <p:nvSpPr>
          <p:cNvPr id="46" name="Isosceles Triangle 45"/>
          <p:cNvSpPr/>
          <p:nvPr/>
        </p:nvSpPr>
        <p:spPr>
          <a:xfrm>
            <a:off x="64690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8500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959" name="Group 48"/>
          <p:cNvGrpSpPr>
            <a:grpSpLocks/>
          </p:cNvGrpSpPr>
          <p:nvPr/>
        </p:nvGrpSpPr>
        <p:grpSpPr bwMode="auto">
          <a:xfrm>
            <a:off x="6621463" y="1682750"/>
            <a:ext cx="914400" cy="609600"/>
            <a:chOff x="4648200" y="1524000"/>
            <a:chExt cx="1219200" cy="609600"/>
          </a:xfrm>
        </p:grpSpPr>
        <p:sp>
          <p:nvSpPr>
            <p:cNvPr id="50" name="Rounded Rectangle 49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2967" name="TextBox 50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82960" name="Group 51"/>
          <p:cNvGrpSpPr>
            <a:grpSpLocks/>
          </p:cNvGrpSpPr>
          <p:nvPr/>
        </p:nvGrpSpPr>
        <p:grpSpPr bwMode="auto">
          <a:xfrm>
            <a:off x="4495800" y="1682750"/>
            <a:ext cx="914400" cy="609600"/>
            <a:chOff x="4648200" y="1524000"/>
            <a:chExt cx="1219200" cy="609600"/>
          </a:xfrm>
        </p:grpSpPr>
        <p:sp>
          <p:nvSpPr>
            <p:cNvPr id="53" name="Rounded Rectangle 52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2965" name="TextBox 53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</p:txBody>
        </p:sp>
      </p:grpSp>
      <p:sp>
        <p:nvSpPr>
          <p:cNvPr id="59" name="TextBox 58"/>
          <p:cNvSpPr txBox="1"/>
          <p:nvPr/>
        </p:nvSpPr>
        <p:spPr bwMode="auto">
          <a:xfrm>
            <a:off x="1838865" y="494903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k</a:t>
            </a:r>
          </a:p>
        </p:txBody>
      </p:sp>
      <p:sp>
        <p:nvSpPr>
          <p:cNvPr id="60" name="Isosceles Triangle 59"/>
          <p:cNvSpPr/>
          <p:nvPr/>
        </p:nvSpPr>
        <p:spPr>
          <a:xfrm>
            <a:off x="2066925" y="4416425"/>
            <a:ext cx="708025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 flipH="1" flipV="1">
            <a:off x="2408238" y="2328863"/>
            <a:ext cx="2514600" cy="24384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parameterizing?</a:t>
            </a:r>
          </a:p>
          <a:p>
            <a:pPr lvl="1"/>
            <a:r>
              <a:rPr lang="en-US" dirty="0" smtClean="0"/>
              <a:t>A data type used somewhere in the class or interface</a:t>
            </a:r>
          </a:p>
          <a:p>
            <a:r>
              <a:rPr lang="en-US" dirty="0" smtClean="0"/>
              <a:t>We’ve already been using a generic interface:</a:t>
            </a:r>
          </a:p>
          <a:p>
            <a:pPr lvl="1"/>
            <a:r>
              <a:rPr lang="en-US" dirty="0" smtClean="0"/>
              <a:t>Lists can store a list of any data type</a:t>
            </a:r>
          </a:p>
          <a:p>
            <a:pPr lvl="1"/>
            <a:r>
              <a:rPr lang="en-US" dirty="0" smtClean="0"/>
              <a:t>List&lt;Integer&gt;</a:t>
            </a:r>
          </a:p>
          <a:p>
            <a:pPr lvl="1"/>
            <a:r>
              <a:rPr lang="en-US" dirty="0" smtClean="0"/>
              <a:t>List&lt;String&gt;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BoardPosition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After push: </a:t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Meaning of “Aliases: ...”</a:t>
            </a:r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80D65-3409-4BB9-A107-2CFE3ADAD930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868565" y="496001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 err="1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si</a:t>
            </a:r>
            <a:endParaRPr lang="en-US" sz="2400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097463" y="44259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78463" y="3892550"/>
            <a:ext cx="800100" cy="838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auto">
          <a:xfrm>
            <a:off x="1838865" y="494903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k</a:t>
            </a:r>
          </a:p>
        </p:txBody>
      </p:sp>
      <p:sp>
        <p:nvSpPr>
          <p:cNvPr id="60" name="Isosceles Triangle 59"/>
          <p:cNvSpPr/>
          <p:nvPr/>
        </p:nvSpPr>
        <p:spPr>
          <a:xfrm>
            <a:off x="2066925" y="4416425"/>
            <a:ext cx="708025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 flipH="1" flipV="1">
            <a:off x="2408238" y="2328863"/>
            <a:ext cx="2514600" cy="24384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030663" y="3054350"/>
            <a:ext cx="3657600" cy="838200"/>
          </a:xfrm>
          <a:prstGeom prst="roundRect">
            <a:avLst>
              <a:gd name="adj" fmla="val 44774"/>
            </a:avLst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44116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endCxn id="33" idx="2"/>
          </p:cNvCxnSpPr>
          <p:nvPr/>
        </p:nvCxnSpPr>
        <p:spPr>
          <a:xfrm flipV="1">
            <a:off x="47926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983" name="Group 31"/>
          <p:cNvGrpSpPr>
            <a:grpSpLocks/>
          </p:cNvGrpSpPr>
          <p:nvPr/>
        </p:nvGrpSpPr>
        <p:grpSpPr bwMode="auto">
          <a:xfrm>
            <a:off x="4564063" y="1682750"/>
            <a:ext cx="914400" cy="609600"/>
            <a:chOff x="4648200" y="1524000"/>
            <a:chExt cx="1219200" cy="609600"/>
          </a:xfrm>
        </p:grpSpPr>
        <p:sp>
          <p:nvSpPr>
            <p:cNvPr id="33" name="Rounded Rectangle 32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5" name="TextBox 33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</p:txBody>
        </p:sp>
      </p:grpSp>
      <p:sp>
        <p:nvSpPr>
          <p:cNvPr id="35" name="Isosceles Triangle 34"/>
          <p:cNvSpPr/>
          <p:nvPr/>
        </p:nvSpPr>
        <p:spPr>
          <a:xfrm>
            <a:off x="54784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5452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8594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987" name="Group 38"/>
          <p:cNvGrpSpPr>
            <a:grpSpLocks/>
          </p:cNvGrpSpPr>
          <p:nvPr/>
        </p:nvGrpSpPr>
        <p:grpSpPr bwMode="auto">
          <a:xfrm>
            <a:off x="5630863" y="1682750"/>
            <a:ext cx="914400" cy="609600"/>
            <a:chOff x="4648200" y="1524000"/>
            <a:chExt cx="1219200" cy="609600"/>
          </a:xfrm>
        </p:grpSpPr>
        <p:sp>
          <p:nvSpPr>
            <p:cNvPr id="40" name="Rounded Rectangle 39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3" name="TextBox 46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</a:t>
              </a:r>
            </a:p>
          </p:txBody>
        </p:sp>
      </p:grpSp>
      <p:grpSp>
        <p:nvGrpSpPr>
          <p:cNvPr id="83988" name="Group 54"/>
          <p:cNvGrpSpPr>
            <a:grpSpLocks/>
          </p:cNvGrpSpPr>
          <p:nvPr/>
        </p:nvGrpSpPr>
        <p:grpSpPr bwMode="auto">
          <a:xfrm>
            <a:off x="6697663" y="1682750"/>
            <a:ext cx="914400" cy="609600"/>
            <a:chOff x="4648200" y="1524000"/>
            <a:chExt cx="1219200" cy="609600"/>
          </a:xfrm>
        </p:grpSpPr>
        <p:sp>
          <p:nvSpPr>
            <p:cNvPr id="56" name="Rounded Rectangle 55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1" name="TextBox 56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69262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k=37: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Meaning of “Aliases: ...”</a:t>
            </a:r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80D65-3409-4BB9-A107-2CFE3ADAD930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868565" y="496001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 err="1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si</a:t>
            </a:r>
            <a:endParaRPr lang="en-US" sz="2400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097463" y="44259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78463" y="3892550"/>
            <a:ext cx="800100" cy="838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auto">
          <a:xfrm>
            <a:off x="1838865" y="4949035"/>
            <a:ext cx="1219200" cy="4617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ea typeface="ＭＳ Ｐゴシック" charset="0"/>
                <a:cs typeface="Courier New"/>
              </a:rPr>
              <a:t>k</a:t>
            </a:r>
          </a:p>
        </p:txBody>
      </p:sp>
      <p:sp>
        <p:nvSpPr>
          <p:cNvPr id="60" name="Isosceles Triangle 59"/>
          <p:cNvSpPr/>
          <p:nvPr/>
        </p:nvSpPr>
        <p:spPr>
          <a:xfrm>
            <a:off x="2066925" y="4416425"/>
            <a:ext cx="708025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0663" y="3054350"/>
            <a:ext cx="3657600" cy="838200"/>
          </a:xfrm>
          <a:prstGeom prst="roundRect">
            <a:avLst>
              <a:gd name="adj" fmla="val 44774"/>
            </a:avLst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44116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endCxn id="33" idx="2"/>
          </p:cNvCxnSpPr>
          <p:nvPr/>
        </p:nvCxnSpPr>
        <p:spPr>
          <a:xfrm flipV="1">
            <a:off x="47926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983" name="Group 31"/>
          <p:cNvGrpSpPr>
            <a:grpSpLocks/>
          </p:cNvGrpSpPr>
          <p:nvPr/>
        </p:nvGrpSpPr>
        <p:grpSpPr bwMode="auto">
          <a:xfrm>
            <a:off x="4564063" y="1682750"/>
            <a:ext cx="914400" cy="609600"/>
            <a:chOff x="4648200" y="1524000"/>
            <a:chExt cx="1219200" cy="609600"/>
          </a:xfrm>
        </p:grpSpPr>
        <p:sp>
          <p:nvSpPr>
            <p:cNvPr id="33" name="Rounded Rectangle 32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5" name="TextBox 33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</p:txBody>
        </p:sp>
      </p:grpSp>
      <p:sp>
        <p:nvSpPr>
          <p:cNvPr id="35" name="Isosceles Triangle 34"/>
          <p:cNvSpPr/>
          <p:nvPr/>
        </p:nvSpPr>
        <p:spPr>
          <a:xfrm>
            <a:off x="54784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545263" y="3130550"/>
            <a:ext cx="706437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8594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987" name="Group 38"/>
          <p:cNvGrpSpPr>
            <a:grpSpLocks/>
          </p:cNvGrpSpPr>
          <p:nvPr/>
        </p:nvGrpSpPr>
        <p:grpSpPr bwMode="auto">
          <a:xfrm>
            <a:off x="5630863" y="1682750"/>
            <a:ext cx="914400" cy="609600"/>
            <a:chOff x="4648200" y="1524000"/>
            <a:chExt cx="1219200" cy="609600"/>
          </a:xfrm>
        </p:grpSpPr>
        <p:sp>
          <p:nvSpPr>
            <p:cNvPr id="40" name="Rounded Rectangle 39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3" name="TextBox 46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</a:t>
              </a:r>
            </a:p>
          </p:txBody>
        </p:sp>
      </p:grpSp>
      <p:grpSp>
        <p:nvGrpSpPr>
          <p:cNvPr id="83988" name="Group 54"/>
          <p:cNvGrpSpPr>
            <a:grpSpLocks/>
          </p:cNvGrpSpPr>
          <p:nvPr/>
        </p:nvGrpSpPr>
        <p:grpSpPr bwMode="auto">
          <a:xfrm>
            <a:off x="6697663" y="1682750"/>
            <a:ext cx="914400" cy="609600"/>
            <a:chOff x="4648200" y="1524000"/>
            <a:chExt cx="1219200" cy="609600"/>
          </a:xfrm>
        </p:grpSpPr>
        <p:sp>
          <p:nvSpPr>
            <p:cNvPr id="56" name="Rounded Rectangle 55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991" name="TextBox 56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6926263" y="2292350"/>
            <a:ext cx="228600" cy="1219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991265" y="1737422"/>
            <a:ext cx="914400" cy="609600"/>
            <a:chOff x="4648200" y="1524000"/>
            <a:chExt cx="12192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4648200" y="1524000"/>
              <a:ext cx="1219200" cy="609600"/>
            </a:xfrm>
            <a:prstGeom prst="roundRect">
              <a:avLst>
                <a:gd name="adj" fmla="val 44774"/>
              </a:avLst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7" name="TextBox 33"/>
            <p:cNvSpPr txBox="1">
              <a:spLocks noChangeArrowheads="1"/>
            </p:cNvSpPr>
            <p:nvPr/>
          </p:nvSpPr>
          <p:spPr bwMode="auto">
            <a:xfrm>
              <a:off x="4692650" y="16002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37</a:t>
              </a:r>
              <a:endParaRPr lang="en-US" altLang="en-US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" name="Straight Arrow Connector 4"/>
          <p:cNvCxnSpPr>
            <a:endCxn id="34" idx="2"/>
          </p:cNvCxnSpPr>
          <p:nvPr/>
        </p:nvCxnSpPr>
        <p:spPr>
          <a:xfrm flipV="1">
            <a:off x="2448465" y="2347022"/>
            <a:ext cx="0" cy="2448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of Mutable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want a stack of Pencils (which we defined).</a:t>
            </a:r>
          </a:p>
          <a:p>
            <a:r>
              <a:rPr lang="en-US" dirty="0" smtClean="0"/>
              <a:t>Pencil is not an immutable class</a:t>
            </a:r>
          </a:p>
          <a:p>
            <a:r>
              <a:rPr lang="en-US" dirty="0" smtClean="0"/>
              <a:t>So we can change the value, which leads to an aliasing issue</a:t>
            </a:r>
          </a:p>
          <a:p>
            <a:pPr lvl="1"/>
            <a:r>
              <a:rPr lang="en-US" dirty="0" smtClean="0"/>
              <a:t>Both the value in and outside of the stack will be changed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 allow us to parameterize our classes and interfaces</a:t>
            </a:r>
          </a:p>
          <a:p>
            <a:r>
              <a:rPr lang="en-US" dirty="0" smtClean="0"/>
              <a:t>We can make one or more data types used in our classes and interfaces be decided when an object is declared.</a:t>
            </a:r>
          </a:p>
          <a:p>
            <a:r>
              <a:rPr lang="en-US" dirty="0" smtClean="0"/>
              <a:t>This allows us to reuse code, instead of making new classes for each different data type</a:t>
            </a:r>
            <a:endParaRPr lang="en-US" dirty="0"/>
          </a:p>
          <a:p>
            <a:r>
              <a:rPr lang="en-US" dirty="0" smtClean="0"/>
              <a:t>This relies on a few things:</a:t>
            </a:r>
          </a:p>
          <a:p>
            <a:pPr lvl="1"/>
            <a:r>
              <a:rPr lang="en-US" dirty="0" smtClean="0"/>
              <a:t>All non-primitive types are reference types</a:t>
            </a:r>
          </a:p>
          <a:p>
            <a:pPr lvl="1"/>
            <a:r>
              <a:rPr lang="en-US" dirty="0" smtClean="0"/>
              <a:t>Reference types extend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lvl="2"/>
            <a:r>
              <a:rPr lang="en-US" dirty="0" smtClean="0"/>
              <a:t>Allows for casting</a:t>
            </a:r>
          </a:p>
          <a:p>
            <a:pPr lvl="1"/>
            <a:r>
              <a:rPr lang="en-US" dirty="0" smtClean="0"/>
              <a:t>Reference types have an implementation for many methods, such as equals, and </a:t>
            </a:r>
            <a:r>
              <a:rPr lang="en-US" dirty="0" err="1" smtClean="0"/>
              <a:t>toString</a:t>
            </a:r>
            <a:endParaRPr lang="en-US" dirty="0" smtClean="0"/>
          </a:p>
          <a:p>
            <a:pPr lvl="2"/>
            <a:r>
              <a:rPr lang="en-US" dirty="0" smtClean="0"/>
              <a:t>They may not do what we expect, but they will at least compile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Generic Interface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b="1" kern="0" dirty="0">
                <a:latin typeface="+mn-lt"/>
                <a:ea typeface="+mn-ea"/>
              </a:rPr>
              <a:t>public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b="1" kern="0" dirty="0">
                <a:latin typeface="+mn-lt"/>
                <a:ea typeface="+mn-ea"/>
              </a:rPr>
              <a:t>interface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kern="0" dirty="0" err="1">
                <a:latin typeface="+mn-lt"/>
                <a:ea typeface="+mn-ea"/>
              </a:rPr>
              <a:t>IStack</a:t>
            </a:r>
            <a:r>
              <a:rPr lang="en-US" sz="3000" kern="0" dirty="0">
                <a:latin typeface="+mn-lt"/>
                <a:ea typeface="+mn-ea"/>
              </a:rPr>
              <a:t> &lt;T&gt; {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push(T x);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T pop();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</a:t>
            </a:r>
            <a:r>
              <a:rPr lang="en-US" sz="3000" kern="0" dirty="0" err="1">
                <a:latin typeface="+mn-lt"/>
                <a:ea typeface="+mn-ea"/>
              </a:rPr>
              <a:t>int</a:t>
            </a:r>
            <a:r>
              <a:rPr lang="en-US" sz="3000" kern="0" dirty="0">
                <a:latin typeface="+mn-lt"/>
                <a:ea typeface="+mn-ea"/>
              </a:rPr>
              <a:t> depth();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clear();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/>
              <a:t>	  </a:t>
            </a:r>
            <a:r>
              <a:rPr lang="en-US" sz="3000" kern="0" dirty="0" smtClean="0">
                <a:latin typeface="+mn-lt"/>
              </a:rPr>
              <a:t>public </a:t>
            </a:r>
            <a:r>
              <a:rPr lang="en-US" sz="3000" kern="0" dirty="0" err="1">
                <a:latin typeface="+mn-lt"/>
              </a:rPr>
              <a:t>int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maxDepth</a:t>
            </a:r>
            <a:r>
              <a:rPr lang="en-US" sz="3000" kern="0" dirty="0">
                <a:latin typeface="+mn-lt"/>
              </a:rPr>
              <a:t>();</a:t>
            </a:r>
            <a:endParaRPr lang="en-US" sz="3000" kern="0" dirty="0">
              <a:latin typeface="+mn-lt"/>
              <a:ea typeface="+mn-ea"/>
            </a:endParaRP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Generic Interface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b="1" kern="0" dirty="0">
                <a:latin typeface="+mn-lt"/>
                <a:ea typeface="+mn-ea"/>
              </a:rPr>
              <a:t>public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b="1" kern="0" dirty="0">
                <a:latin typeface="+mn-lt"/>
                <a:ea typeface="+mn-ea"/>
              </a:rPr>
              <a:t>interface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kern="0" dirty="0" err="1">
                <a:latin typeface="+mn-lt"/>
                <a:ea typeface="+mn-ea"/>
              </a:rPr>
              <a:t>IStack</a:t>
            </a:r>
            <a:r>
              <a:rPr lang="en-US" sz="3000" kern="0" dirty="0">
                <a:latin typeface="+mn-lt"/>
                <a:ea typeface="+mn-ea"/>
              </a:rPr>
              <a:t> &lt;T&gt; {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push(T x);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T pop();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</a:t>
            </a:r>
            <a:r>
              <a:rPr lang="en-US" sz="3000" kern="0" dirty="0" err="1">
                <a:latin typeface="+mn-lt"/>
                <a:ea typeface="+mn-ea"/>
              </a:rPr>
              <a:t>int</a:t>
            </a:r>
            <a:r>
              <a:rPr lang="en-US" sz="3000" kern="0" dirty="0">
                <a:latin typeface="+mn-lt"/>
                <a:ea typeface="+mn-ea"/>
              </a:rPr>
              <a:t> depth();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clear();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/>
              <a:t>	  </a:t>
            </a:r>
            <a:r>
              <a:rPr lang="en-US" sz="3000" kern="0" dirty="0" smtClean="0">
                <a:latin typeface="+mn-lt"/>
              </a:rPr>
              <a:t>public </a:t>
            </a:r>
            <a:r>
              <a:rPr lang="en-US" sz="3000" kern="0" dirty="0" err="1">
                <a:latin typeface="+mn-lt"/>
              </a:rPr>
              <a:t>int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maxDepth</a:t>
            </a:r>
            <a:r>
              <a:rPr lang="en-US" sz="3000" kern="0" dirty="0">
                <a:latin typeface="+mn-lt"/>
              </a:rPr>
              <a:t>();</a:t>
            </a:r>
            <a:endParaRPr lang="en-US" sz="3000" kern="0" dirty="0">
              <a:latin typeface="+mn-lt"/>
              <a:ea typeface="+mn-ea"/>
            </a:endParaRP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116630" y="2062891"/>
            <a:ext cx="3718855" cy="1062530"/>
          </a:xfrm>
          <a:prstGeom prst="wedgeRoundRectCallout">
            <a:avLst>
              <a:gd name="adj1" fmla="val -42217"/>
              <a:gd name="adj2" fmla="val -81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is a stand in for our data type.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Generic Interface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b="1" kern="0" dirty="0">
                <a:latin typeface="+mn-lt"/>
                <a:ea typeface="+mn-ea"/>
              </a:rPr>
              <a:t>public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b="1" kern="0" dirty="0">
                <a:latin typeface="+mn-lt"/>
                <a:ea typeface="+mn-ea"/>
              </a:rPr>
              <a:t>interface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kern="0" dirty="0" err="1">
                <a:latin typeface="+mn-lt"/>
                <a:ea typeface="+mn-ea"/>
              </a:rPr>
              <a:t>IStack</a:t>
            </a:r>
            <a:r>
              <a:rPr lang="en-US" sz="3000" kern="0" dirty="0">
                <a:latin typeface="+mn-lt"/>
                <a:ea typeface="+mn-ea"/>
              </a:rPr>
              <a:t> &lt;T&gt; {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push(T x);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T pop();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</a:t>
            </a:r>
            <a:r>
              <a:rPr lang="en-US" sz="3000" kern="0" dirty="0" err="1">
                <a:latin typeface="+mn-lt"/>
                <a:ea typeface="+mn-ea"/>
              </a:rPr>
              <a:t>int</a:t>
            </a:r>
            <a:r>
              <a:rPr lang="en-US" sz="3000" kern="0" dirty="0">
                <a:latin typeface="+mn-lt"/>
                <a:ea typeface="+mn-ea"/>
              </a:rPr>
              <a:t> depth();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clear();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/>
              <a:t>	  </a:t>
            </a:r>
            <a:r>
              <a:rPr lang="en-US" sz="3000" kern="0" dirty="0" smtClean="0">
                <a:latin typeface="+mn-lt"/>
              </a:rPr>
              <a:t>public </a:t>
            </a:r>
            <a:r>
              <a:rPr lang="en-US" sz="3000" kern="0" dirty="0" err="1">
                <a:latin typeface="+mn-lt"/>
              </a:rPr>
              <a:t>int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maxDepth</a:t>
            </a:r>
            <a:r>
              <a:rPr lang="en-US" sz="3000" kern="0" dirty="0">
                <a:latin typeface="+mn-lt"/>
              </a:rPr>
              <a:t>();</a:t>
            </a:r>
            <a:endParaRPr lang="en-US" sz="3000" kern="0" dirty="0">
              <a:latin typeface="+mn-lt"/>
              <a:ea typeface="+mn-ea"/>
            </a:endParaRP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737155" y="2670050"/>
            <a:ext cx="3718855" cy="1062530"/>
          </a:xfrm>
          <a:prstGeom prst="wedgeRoundRectCallout">
            <a:avLst>
              <a:gd name="adj1" fmla="val -42217"/>
              <a:gd name="adj2" fmla="val -81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use T to refer to that data type passed in as a 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8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 a data type is passed in…</a:t>
            </a:r>
            <a:endParaRPr lang="en-US" sz="3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b="1" kern="0" dirty="0">
                <a:latin typeface="+mn-lt"/>
                <a:ea typeface="+mn-ea"/>
              </a:rPr>
              <a:t>public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b="1" kern="0" dirty="0">
                <a:latin typeface="+mn-lt"/>
                <a:ea typeface="+mn-ea"/>
              </a:rPr>
              <a:t>interface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kern="0" dirty="0" err="1">
                <a:latin typeface="+mn-lt"/>
                <a:ea typeface="+mn-ea"/>
              </a:rPr>
              <a:t>IStack</a:t>
            </a:r>
            <a:r>
              <a:rPr lang="en-US" sz="3000" kern="0" dirty="0">
                <a:latin typeface="+mn-lt"/>
                <a:ea typeface="+mn-ea"/>
              </a:rPr>
              <a:t> </a:t>
            </a:r>
            <a:r>
              <a:rPr lang="en-US" sz="3000" kern="0" dirty="0" smtClean="0">
                <a:latin typeface="+mn-lt"/>
                <a:ea typeface="+mn-ea"/>
              </a:rPr>
              <a:t>&lt;</a:t>
            </a:r>
            <a:r>
              <a:rPr lang="en-US" sz="3000" kern="0" dirty="0" smtClean="0">
                <a:solidFill>
                  <a:srgbClr val="FF9933"/>
                </a:solidFill>
                <a:latin typeface="+mn-lt"/>
                <a:ea typeface="+mn-ea"/>
              </a:rPr>
              <a:t>String</a:t>
            </a:r>
            <a:r>
              <a:rPr lang="en-US" sz="3000" kern="0" dirty="0" smtClean="0">
                <a:latin typeface="+mn-lt"/>
                <a:ea typeface="+mn-ea"/>
              </a:rPr>
              <a:t>&gt; </a:t>
            </a:r>
            <a:r>
              <a:rPr lang="en-US" sz="3000" kern="0" dirty="0">
                <a:latin typeface="+mn-lt"/>
                <a:ea typeface="+mn-ea"/>
              </a:rPr>
              <a:t>{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</a:t>
            </a:r>
            <a:r>
              <a:rPr lang="en-US" sz="3000" kern="0" dirty="0" smtClean="0">
                <a:latin typeface="+mn-lt"/>
                <a:ea typeface="+mn-ea"/>
              </a:rPr>
              <a:t>push(</a:t>
            </a:r>
            <a:r>
              <a:rPr lang="en-US" sz="3000" kern="0" dirty="0" smtClean="0">
                <a:solidFill>
                  <a:srgbClr val="FF9933"/>
                </a:solidFill>
                <a:latin typeface="+mn-lt"/>
                <a:ea typeface="+mn-ea"/>
              </a:rPr>
              <a:t>String</a:t>
            </a:r>
            <a:r>
              <a:rPr lang="en-US" sz="3000" kern="0" dirty="0" smtClean="0">
                <a:latin typeface="+mn-lt"/>
                <a:ea typeface="+mn-ea"/>
              </a:rPr>
              <a:t> </a:t>
            </a:r>
            <a:r>
              <a:rPr lang="en-US" sz="3000" kern="0" dirty="0">
                <a:latin typeface="+mn-lt"/>
                <a:ea typeface="+mn-ea"/>
              </a:rPr>
              <a:t>x);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</a:t>
            </a:r>
            <a:r>
              <a:rPr lang="en-US" sz="3000" kern="0" dirty="0" smtClean="0">
                <a:solidFill>
                  <a:srgbClr val="FF9933"/>
                </a:solidFill>
                <a:latin typeface="+mn-lt"/>
                <a:ea typeface="+mn-ea"/>
              </a:rPr>
              <a:t>String</a:t>
            </a:r>
            <a:r>
              <a:rPr lang="en-US" sz="3000" kern="0" dirty="0" smtClean="0">
                <a:latin typeface="+mn-lt"/>
                <a:ea typeface="+mn-ea"/>
              </a:rPr>
              <a:t> </a:t>
            </a:r>
            <a:r>
              <a:rPr lang="en-US" sz="3000" kern="0" dirty="0">
                <a:latin typeface="+mn-lt"/>
                <a:ea typeface="+mn-ea"/>
              </a:rPr>
              <a:t>pop();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</a:t>
            </a:r>
            <a:r>
              <a:rPr lang="en-US" sz="3000" kern="0" dirty="0" err="1">
                <a:latin typeface="+mn-lt"/>
                <a:ea typeface="+mn-ea"/>
              </a:rPr>
              <a:t>int</a:t>
            </a:r>
            <a:r>
              <a:rPr lang="en-US" sz="3000" kern="0" dirty="0">
                <a:latin typeface="+mn-lt"/>
                <a:ea typeface="+mn-ea"/>
              </a:rPr>
              <a:t> depth();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	    public void clear();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/>
              <a:t>	  </a:t>
            </a:r>
            <a:r>
              <a:rPr lang="en-US" sz="3000" kern="0" dirty="0" smtClean="0">
                <a:latin typeface="+mn-lt"/>
              </a:rPr>
              <a:t>public </a:t>
            </a:r>
            <a:r>
              <a:rPr lang="en-US" sz="3000" kern="0" dirty="0" err="1">
                <a:latin typeface="+mn-lt"/>
              </a:rPr>
              <a:t>int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maxDepth</a:t>
            </a:r>
            <a:r>
              <a:rPr lang="en-US" sz="3000" kern="0" dirty="0">
                <a:latin typeface="+mn-lt"/>
              </a:rPr>
              <a:t>();</a:t>
            </a:r>
            <a:endParaRPr lang="en-US" sz="3000" kern="0" dirty="0">
              <a:latin typeface="+mn-lt"/>
              <a:ea typeface="+mn-ea"/>
            </a:endParaRP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lang="en-US" sz="3000" kern="0" dirty="0">
                <a:latin typeface="+mn-lt"/>
                <a:ea typeface="+mn-ea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type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(also called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parameterized type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actual type of the entries is selected only later by the client when the type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used to declare or instantiate a variable, e.g.: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Istack&lt;Integer&gt; si =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Stack1&lt;Integer&gt;(100);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4ED6E-A716-42E2-8E76-AE55530B280F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type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(also called a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parameterized type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actual type of the entries is selected only later by the client when the type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is used to declare or instantiate a variable, e.g.: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Istack&lt;Integer&gt; si =</a:t>
            </a:r>
          </a:p>
          <a:p>
            <a:pPr marL="400050" lvl="1" indent="0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Stack1&lt;Integer&gt;(100);</a:t>
            </a: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B4F823-CFC9-4AA4-8D00-98D8C9F3D158}" type="slidenum">
              <a:rPr lang="en-US" altLang="en-US" sz="1200" smtClean="0">
                <a:solidFill>
                  <a:srgbClr val="89898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rgbClr val="89898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964840" y="772675"/>
            <a:ext cx="4038600" cy="2209800"/>
          </a:xfrm>
          <a:prstGeom prst="wedgeRoundRectCallout">
            <a:avLst>
              <a:gd name="adj1" fmla="val -81025"/>
              <a:gd name="adj2" fmla="val 7681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formal type parameter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was called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; here, the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actual type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or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argument type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Integer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6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32190</TotalTime>
  <Words>1171</Words>
  <Application>Microsoft Office PowerPoint</Application>
  <PresentationFormat>On-screen Show (4:3)</PresentationFormat>
  <Paragraphs>273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33</vt:i4>
      </vt:variant>
    </vt:vector>
  </HeadingPairs>
  <TitlesOfParts>
    <vt:vector size="63" baseType="lpstr">
      <vt:lpstr>MS PGothic</vt:lpstr>
      <vt:lpstr>MS PGothic</vt:lpstr>
      <vt:lpstr>宋体</vt:lpstr>
      <vt:lpstr>Arial</vt:lpstr>
      <vt:lpstr>Calibri</vt:lpstr>
      <vt:lpstr>Cambria</vt:lpstr>
      <vt:lpstr>Courier New</vt:lpstr>
      <vt:lpstr>Dijkstra</vt:lpstr>
      <vt:lpstr>Georgia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6_Profile</vt:lpstr>
      <vt:lpstr>adjacency_theme</vt:lpstr>
      <vt:lpstr>Generics</vt:lpstr>
      <vt:lpstr>Generics</vt:lpstr>
      <vt:lpstr>Generics</vt:lpstr>
      <vt:lpstr>PowerPoint Presentation</vt:lpstr>
      <vt:lpstr>PowerPoint Presentation</vt:lpstr>
      <vt:lpstr>PowerPoint Presentation</vt:lpstr>
      <vt:lpstr>PowerPoint Presentation</vt:lpstr>
      <vt:lpstr>Generics</vt:lpstr>
      <vt:lpstr>Generics</vt:lpstr>
      <vt:lpstr>Generics</vt:lpstr>
      <vt:lpstr>Generics</vt:lpstr>
      <vt:lpstr>Generic Type Parameter</vt:lpstr>
      <vt:lpstr>PowerPoint Presentation</vt:lpstr>
      <vt:lpstr>Reference Types</vt:lpstr>
      <vt:lpstr>Wrapper Types</vt:lpstr>
      <vt:lpstr>Recall: Wrapper Types</vt:lpstr>
      <vt:lpstr>A Generic Implementation</vt:lpstr>
      <vt:lpstr>A Generic Implementation</vt:lpstr>
      <vt:lpstr>A Generic Implementation</vt:lpstr>
      <vt:lpstr>Generic Implementation Contd.</vt:lpstr>
      <vt:lpstr>Aliasing Concerns</vt:lpstr>
      <vt:lpstr>Updated Push Specification</vt:lpstr>
      <vt:lpstr>Before push:  Meaning of “Aliases: ...”</vt:lpstr>
      <vt:lpstr>After push:  Meaning of “Aliases: ...”</vt:lpstr>
      <vt:lpstr>Meaning of “Aliases: ...”</vt:lpstr>
      <vt:lpstr>No consequences?</vt:lpstr>
      <vt:lpstr>Boxing and unboxing of Integers</vt:lpstr>
      <vt:lpstr>Example</vt:lpstr>
      <vt:lpstr>Before push:  Meaning of “Aliases: ...”</vt:lpstr>
      <vt:lpstr>After push:  Meaning of “Aliases: ...”</vt:lpstr>
      <vt:lpstr>After k=37:  Meaning of “Aliases: ...”</vt:lpstr>
      <vt:lpstr>Stack of Mutable objects?</vt:lpstr>
      <vt:lpstr>Generics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1298</cp:revision>
  <cp:lastPrinted>2016-10-21T03:27:17Z</cp:lastPrinted>
  <dcterms:created xsi:type="dcterms:W3CDTF">2005-03-22T22:30:11Z</dcterms:created>
  <dcterms:modified xsi:type="dcterms:W3CDTF">2019-09-17T14:56:51Z</dcterms:modified>
</cp:coreProperties>
</file>