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</p:sldMasterIdLst>
  <p:notesMasterIdLst>
    <p:notesMasterId r:id="rId58"/>
  </p:notesMasterIdLst>
  <p:handoutMasterIdLst>
    <p:handoutMasterId r:id="rId59"/>
  </p:handoutMasterIdLst>
  <p:sldIdLst>
    <p:sldId id="448" r:id="rId23"/>
    <p:sldId id="670" r:id="rId24"/>
    <p:sldId id="645" r:id="rId25"/>
    <p:sldId id="647" r:id="rId26"/>
    <p:sldId id="649" r:id="rId27"/>
    <p:sldId id="650" r:id="rId28"/>
    <p:sldId id="651" r:id="rId29"/>
    <p:sldId id="669" r:id="rId30"/>
    <p:sldId id="653" r:id="rId31"/>
    <p:sldId id="654" r:id="rId32"/>
    <p:sldId id="655" r:id="rId33"/>
    <p:sldId id="656" r:id="rId34"/>
    <p:sldId id="657" r:id="rId35"/>
    <p:sldId id="658" r:id="rId36"/>
    <p:sldId id="659" r:id="rId37"/>
    <p:sldId id="660" r:id="rId38"/>
    <p:sldId id="661" r:id="rId39"/>
    <p:sldId id="672" r:id="rId40"/>
    <p:sldId id="683" r:id="rId41"/>
    <p:sldId id="673" r:id="rId42"/>
    <p:sldId id="662" r:id="rId43"/>
    <p:sldId id="663" r:id="rId44"/>
    <p:sldId id="664" r:id="rId45"/>
    <p:sldId id="674" r:id="rId46"/>
    <p:sldId id="675" r:id="rId47"/>
    <p:sldId id="676" r:id="rId48"/>
    <p:sldId id="665" r:id="rId49"/>
    <p:sldId id="671" r:id="rId50"/>
    <p:sldId id="685" r:id="rId51"/>
    <p:sldId id="677" r:id="rId52"/>
    <p:sldId id="678" r:id="rId53"/>
    <p:sldId id="686" r:id="rId54"/>
    <p:sldId id="679" r:id="rId55"/>
    <p:sldId id="684" r:id="rId56"/>
    <p:sldId id="668" r:id="rId57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88304" autoAdjust="0"/>
  </p:normalViewPr>
  <p:slideViewPr>
    <p:cSldViewPr>
      <p:cViewPr varScale="1">
        <p:scale>
          <a:sx n="78" d="100"/>
          <a:sy n="78" d="100"/>
        </p:scale>
        <p:origin x="1243" y="72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be! The framework</a:t>
            </a:r>
            <a:r>
              <a:rPr lang="en-US" baseline="0" dirty="0" smtClean="0"/>
              <a:t> will run this code, not us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Similar to main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Framework won’t pass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, or look accept returned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unix</a:t>
            </a:r>
            <a:r>
              <a:rPr lang="en-US" baseline="0" dirty="0" smtClean="0"/>
              <a:t> when a test case fails we only get the name of the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987275" y="63889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17015A-CC88-4146-A22A-131263442A2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2016.2/testing.html" TargetMode="External"/><Relationship Id="rId2" Type="http://schemas.openxmlformats.org/officeDocument/2006/relationships/hyperlink" Target="http://proquest.safaribooksonline.com.proxy.lib.ohio-state.edu/book/software-engineering-and-development/software-testing/9781935182023" TargetMode="External"/><Relationship Id="rId1" Type="http://schemas.openxmlformats.org/officeDocument/2006/relationships/slideLayout" Target="../slideLayouts/slideLayout233.xml"/><Relationship Id="rId4" Type="http://schemas.openxmlformats.org/officeDocument/2006/relationships/hyperlink" Target="https://github.com/dtwelch/misc/blob/master/handouts/intellij/testing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8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Testing and </a:t>
            </a:r>
            <a:r>
              <a:rPr lang="en-US" dirty="0" err="1" smtClean="0"/>
              <a:t>JUnit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2150</a:t>
            </a:r>
          </a:p>
          <a:p>
            <a:r>
              <a:rPr lang="en-US" dirty="0" smtClean="0"/>
              <a:t>Kevin Plis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 static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org.junit.Assert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org.junit.Test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CMTest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@Test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test1327M()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054100" y="3504895"/>
            <a:ext cx="4800600" cy="1752600"/>
          </a:xfrm>
          <a:prstGeom prst="wedgeRoundRectCallout">
            <a:avLst>
              <a:gd name="adj1" fmla="val -52481"/>
              <a:gd name="adj2" fmla="val -10641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A test plan or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test fixture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is a</a:t>
            </a:r>
          </a:p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public class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with one method per test case.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3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@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Test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void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test1327M()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  …</a:t>
            </a:r>
            <a:endParaRPr lang="en-US" sz="1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}</a:t>
            </a:r>
            <a:endParaRPr lang="en-US" sz="1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724400" y="3960265"/>
            <a:ext cx="4419600" cy="1752600"/>
          </a:xfrm>
          <a:prstGeom prst="wedgeRoundRectCallout">
            <a:avLst>
              <a:gd name="adj1" fmla="val -92311"/>
              <a:gd name="adj2" fmla="val -15994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test case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is a</a:t>
            </a:r>
          </a:p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method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with no parameters.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7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@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Test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test1327M() 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  …</a:t>
            </a:r>
            <a:endParaRPr lang="en-US" sz="1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}</a:t>
            </a:r>
            <a:endParaRPr lang="en-US" sz="1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267200" y="4038600"/>
            <a:ext cx="4419600" cy="1752600"/>
          </a:xfrm>
          <a:prstGeom prst="wedgeRoundRectCallout">
            <a:avLst>
              <a:gd name="adj1" fmla="val -111183"/>
              <a:gd name="adj2" fmla="val -18373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Each test case has an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@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Test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annotation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just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before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5534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@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Test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test1327M() 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	/* get inputs and call methods to get ready to test */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/* call method M */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/* compare results */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sz="1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737155" y="3656685"/>
            <a:ext cx="4800600" cy="1752600"/>
          </a:xfrm>
          <a:prstGeom prst="wedgeRoundRectCallout">
            <a:avLst>
              <a:gd name="adj1" fmla="val -52481"/>
              <a:gd name="adj2" fmla="val -10641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There is an easy way to make a new test case: copy/paste another and then edit slightly.</a:t>
            </a:r>
          </a:p>
        </p:txBody>
      </p:sp>
    </p:spTree>
    <p:extLst>
      <p:ext uri="{BB962C8B-B14F-4D97-AF65-F5344CB8AC3E}">
        <p14:creationId xmlns:p14="http://schemas.microsoft.com/office/powerpoint/2010/main" val="348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Test case</a:t>
            </a:r>
          </a:p>
          <a:p>
            <a:pPr lvl="1" eaLnBrk="1" hangingPunct="1">
              <a:defRPr/>
            </a:pPr>
            <a:r>
              <a:rPr lang="en-US" sz="2400" dirty="0" smtClean="0"/>
              <a:t>Exercises a single unit of code, normally a method </a:t>
            </a:r>
          </a:p>
          <a:p>
            <a:pPr lvl="1" eaLnBrk="1" hangingPunct="1">
              <a:defRPr/>
            </a:pPr>
            <a:r>
              <a:rPr lang="en-US" sz="2400" dirty="0" smtClean="0"/>
              <a:t>Test cases should be </a:t>
            </a:r>
            <a:r>
              <a:rPr lang="en-US" sz="2400" i="1" dirty="0" smtClean="0"/>
              <a:t>small</a:t>
            </a:r>
            <a:r>
              <a:rPr lang="en-US" sz="2400" dirty="0" smtClean="0"/>
              <a:t> (i.e., should test one thing)</a:t>
            </a:r>
          </a:p>
          <a:p>
            <a:pPr lvl="1" eaLnBrk="1" hangingPunct="1">
              <a:defRPr/>
            </a:pPr>
            <a:r>
              <a:rPr lang="en-US" sz="2400" dirty="0" smtClean="0"/>
              <a:t>Test cases should be </a:t>
            </a:r>
            <a:r>
              <a:rPr lang="en-US" sz="2400" i="1" dirty="0" smtClean="0"/>
              <a:t>independent</a:t>
            </a:r>
            <a:r>
              <a:rPr lang="en-US" sz="2400" dirty="0" smtClean="0"/>
              <a:t> of each other</a:t>
            </a:r>
          </a:p>
          <a:p>
            <a:pPr lvl="1" eaLnBrk="1" hangingPunct="1">
              <a:defRPr/>
            </a:pPr>
            <a:r>
              <a:rPr lang="en-US" sz="2400" dirty="0" smtClean="0"/>
              <a:t>Has input and expected output</a:t>
            </a:r>
          </a:p>
          <a:p>
            <a:pPr lvl="1" eaLnBrk="1" hangingPunct="1">
              <a:defRPr/>
            </a:pPr>
            <a:r>
              <a:rPr lang="en-US" sz="2400" dirty="0" smtClean="0"/>
              <a:t>In JUnit: a public method that is annotated with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@Test</a:t>
            </a:r>
          </a:p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Test fixture/plan</a:t>
            </a:r>
          </a:p>
          <a:p>
            <a:pPr lvl="1" eaLnBrk="1" hangingPunct="1">
              <a:defRPr/>
            </a:pPr>
            <a:r>
              <a:rPr lang="en-US" sz="2400" dirty="0" smtClean="0"/>
              <a:t>Exercises a single class </a:t>
            </a:r>
          </a:p>
          <a:p>
            <a:pPr lvl="1" eaLnBrk="1" hangingPunct="1">
              <a:defRPr/>
            </a:pPr>
            <a:r>
              <a:rPr lang="en-US" sz="2400" dirty="0" smtClean="0"/>
              <a:t>Is a collection of </a:t>
            </a:r>
            <a:r>
              <a:rPr lang="en-US" sz="2400" i="1" dirty="0" smtClean="0"/>
              <a:t>test cases</a:t>
            </a:r>
          </a:p>
          <a:p>
            <a:pPr lvl="1">
              <a:defRPr/>
            </a:pPr>
            <a:r>
              <a:rPr lang="en-US" sz="2400" dirty="0" smtClean="0"/>
              <a:t>In </a:t>
            </a:r>
            <a:r>
              <a:rPr lang="en-US" sz="2400" dirty="0" err="1" smtClean="0"/>
              <a:t>JUnit</a:t>
            </a:r>
            <a:r>
              <a:rPr lang="en-US" sz="2400" dirty="0" smtClean="0"/>
              <a:t>: a class that contains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@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Test</a:t>
            </a:r>
            <a:r>
              <a:rPr lang="en-US" sz="2400" dirty="0" smtClean="0"/>
              <a:t> methods</a:t>
            </a:r>
          </a:p>
          <a:p>
            <a:pPr>
              <a:defRPr/>
            </a:pPr>
            <a:r>
              <a:rPr lang="en-US" sz="2800" dirty="0" smtClean="0"/>
              <a:t>Note: In IntelliJ, </a:t>
            </a:r>
            <a:r>
              <a:rPr lang="en-US" dirty="0" smtClean="0"/>
              <a:t>this tutorial should help: </a:t>
            </a:r>
            <a:r>
              <a:rPr lang="en-US" sz="1800" dirty="0" smtClean="0">
                <a:latin typeface="Arial" charset="0"/>
              </a:rPr>
              <a:t>https</a:t>
            </a:r>
            <a:r>
              <a:rPr lang="en-US" sz="1800" dirty="0">
                <a:latin typeface="Arial" charset="0"/>
              </a:rPr>
              <a:t>://github.com/dtwelch/misc/blob/master/handouts/intellij/testing.md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New Vocabulary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err="1" smtClean="0">
                <a:solidFill>
                  <a:srgbClr val="FF0000"/>
                </a:solidFill>
              </a:rPr>
              <a:t>JUnit</a:t>
            </a:r>
            <a:r>
              <a:rPr lang="en-US" sz="2800" b="1" i="1" dirty="0" smtClean="0">
                <a:solidFill>
                  <a:srgbClr val="FF0000"/>
                </a:solidFill>
              </a:rPr>
              <a:t>) Assertion</a:t>
            </a:r>
          </a:p>
          <a:p>
            <a:pPr lvl="1">
              <a:defRPr/>
            </a:pPr>
            <a:r>
              <a:rPr lang="en-US" sz="2400" dirty="0"/>
              <a:t>A claim that some </a:t>
            </a:r>
            <a:r>
              <a:rPr lang="en-US" sz="2400" dirty="0" err="1"/>
              <a:t>boolean</a:t>
            </a:r>
            <a:r>
              <a:rPr lang="en-US" sz="2400" dirty="0"/>
              <a:t>-valued expression is true; normally, a comparison between expected and actual </a:t>
            </a:r>
            <a:r>
              <a:rPr lang="en-US" sz="2400" dirty="0" smtClean="0"/>
              <a:t>results (i.e.</a:t>
            </a:r>
            <a:r>
              <a:rPr lang="en-US" sz="2400" dirty="0"/>
              <a:t>,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equals</a:t>
            </a:r>
            <a:r>
              <a:rPr lang="en-US" sz="2400" dirty="0" smtClean="0"/>
              <a:t> method says they are equal)</a:t>
            </a:r>
          </a:p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Passing a test case</a:t>
            </a:r>
          </a:p>
          <a:p>
            <a:pPr lvl="1">
              <a:defRPr/>
            </a:pPr>
            <a:r>
              <a:rPr lang="en-US" sz="2400" dirty="0" smtClean="0"/>
              <a:t>All </a:t>
            </a:r>
            <a:r>
              <a:rPr lang="en-US" sz="2400" dirty="0" err="1" smtClean="0"/>
              <a:t>JUnit</a:t>
            </a:r>
            <a:r>
              <a:rPr lang="en-US" sz="2400" dirty="0" smtClean="0"/>
              <a:t> assertions in the test case are </a:t>
            </a:r>
            <a:r>
              <a:rPr lang="en-US" sz="2400" i="1" dirty="0" smtClean="0"/>
              <a:t>true</a:t>
            </a:r>
            <a:r>
              <a:rPr lang="en-US" sz="2400" dirty="0" smtClean="0"/>
              <a:t> when the test case </a:t>
            </a:r>
            <a:r>
              <a:rPr lang="en-US" sz="2400" dirty="0"/>
              <a:t>is </a:t>
            </a:r>
            <a:r>
              <a:rPr lang="en-US" sz="2400" dirty="0" smtClean="0"/>
              <a:t>executed (and no error </a:t>
            </a:r>
            <a:r>
              <a:rPr lang="en-US" sz="2400" dirty="0"/>
              <a:t>occurred </a:t>
            </a:r>
            <a:r>
              <a:rPr lang="en-US" sz="2400" dirty="0" smtClean="0"/>
              <a:t>to stop program </a:t>
            </a:r>
            <a:r>
              <a:rPr lang="en-US" sz="2400" dirty="0"/>
              <a:t>execution</a:t>
            </a:r>
            <a:r>
              <a:rPr lang="en-US" sz="2400" dirty="0" smtClean="0"/>
              <a:t>)</a:t>
            </a:r>
          </a:p>
          <a:p>
            <a:pPr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Failing a </a:t>
            </a:r>
            <a:r>
              <a:rPr lang="en-US" sz="2800" b="1" i="1" dirty="0">
                <a:solidFill>
                  <a:srgbClr val="FF0000"/>
                </a:solidFill>
              </a:rPr>
              <a:t>test case</a:t>
            </a:r>
          </a:p>
          <a:p>
            <a:pPr lvl="1">
              <a:defRPr/>
            </a:pPr>
            <a:r>
              <a:rPr lang="en-US" sz="2400" dirty="0" smtClean="0"/>
              <a:t>Some </a:t>
            </a:r>
            <a:r>
              <a:rPr lang="en-US" sz="2400" dirty="0" err="1" smtClean="0"/>
              <a:t>JUnit</a:t>
            </a:r>
            <a:r>
              <a:rPr lang="en-US" sz="2400" dirty="0" smtClean="0"/>
              <a:t> assertion </a:t>
            </a:r>
            <a:r>
              <a:rPr lang="en-US" sz="2400" dirty="0"/>
              <a:t>in the test case </a:t>
            </a:r>
            <a:r>
              <a:rPr lang="en-US" sz="2400" dirty="0" smtClean="0"/>
              <a:t>is </a:t>
            </a:r>
            <a:r>
              <a:rPr lang="en-US" sz="2400" i="1" dirty="0" smtClean="0"/>
              <a:t>false</a:t>
            </a:r>
            <a:r>
              <a:rPr lang="en-US" sz="2400" dirty="0" smtClean="0"/>
              <a:t> when </a:t>
            </a:r>
            <a:r>
              <a:rPr lang="en-US" sz="2400" dirty="0"/>
              <a:t>the test case is </a:t>
            </a:r>
            <a:r>
              <a:rPr lang="en-US" sz="2400" dirty="0" smtClean="0"/>
              <a:t>executed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Execution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Separate instances (objects) are created from the </a:t>
            </a:r>
            <a:r>
              <a:rPr lang="en-US" dirty="0" err="1" smtClean="0"/>
              <a:t>JUnit</a:t>
            </a:r>
            <a:r>
              <a:rPr lang="en-US" dirty="0" smtClean="0"/>
              <a:t> test fixture</a:t>
            </a:r>
          </a:p>
          <a:p>
            <a:pPr lvl="1" eaLnBrk="1" hangingPunct="1"/>
            <a:r>
              <a:rPr lang="en-US" dirty="0" err="1" smtClean="0"/>
              <a:t>JUnit</a:t>
            </a:r>
            <a:r>
              <a:rPr lang="en-US" dirty="0" smtClean="0"/>
              <a:t> creates one instance per test case (!)</a:t>
            </a:r>
          </a:p>
          <a:p>
            <a:r>
              <a:rPr lang="en-US" dirty="0" smtClean="0"/>
              <a:t>Implication:</a:t>
            </a:r>
          </a:p>
          <a:p>
            <a:pPr lvl="1"/>
            <a:r>
              <a:rPr lang="en-US" dirty="0" smtClean="0"/>
              <a:t>Do not rely on order of test cases</a:t>
            </a:r>
          </a:p>
          <a:p>
            <a:pPr lvl="2"/>
            <a:r>
              <a:rPr lang="en-US" dirty="0" smtClean="0"/>
              <a:t>Test case listed first in </a:t>
            </a:r>
            <a:r>
              <a:rPr lang="en-US" dirty="0" err="1" smtClean="0"/>
              <a:t>JUnit</a:t>
            </a:r>
            <a:r>
              <a:rPr lang="en-US" dirty="0" smtClean="0"/>
              <a:t> test fixture is not guaranteed to be executed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JUnit</a:t>
            </a:r>
            <a:r>
              <a:rPr lang="en-US" dirty="0" smtClean="0"/>
              <a:t> Assertions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Two most useful static methods in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org.junit.Assert</a:t>
            </a:r>
            <a:r>
              <a:rPr lang="en-US" dirty="0"/>
              <a:t> </a:t>
            </a:r>
            <a:r>
              <a:rPr lang="en-US" dirty="0" smtClean="0"/>
              <a:t>to check actual results against allowed results: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(expected, actual);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(expression);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There is rarely a reason to use any of the dozens of other assertion static methods in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org.junit.Assert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(Object expected, Object actual)</a:t>
            </a:r>
          </a:p>
          <a:p>
            <a:r>
              <a:rPr lang="en-US" dirty="0" smtClean="0"/>
              <a:t>Recall: Every class extends the Object class</a:t>
            </a:r>
          </a:p>
          <a:p>
            <a:pPr lvl="1"/>
            <a:r>
              <a:rPr lang="en-US" dirty="0" smtClean="0"/>
              <a:t>So this can take in any non-primitive data type</a:t>
            </a:r>
          </a:p>
          <a:p>
            <a:r>
              <a:rPr lang="en-US" dirty="0" smtClean="0"/>
              <a:t>How can it check if they are equal without knowing the data type?</a:t>
            </a:r>
          </a:p>
          <a:p>
            <a:pPr lvl="1"/>
            <a:r>
              <a:rPr lang="en-US" dirty="0" smtClean="0"/>
              <a:t>.equals()!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JUnit 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actual, double expected) </a:t>
            </a:r>
            <a:r>
              <a:rPr lang="en-US" dirty="0"/>
              <a:t>has been replaced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actual, double expected, double epsilon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We can use epsilon to define an acceptable </a:t>
            </a:r>
            <a:r>
              <a:rPr lang="en-US" dirty="0" smtClean="0"/>
              <a:t>error</a:t>
            </a:r>
          </a:p>
          <a:p>
            <a:pPr lvl="1"/>
            <a:r>
              <a:rPr lang="en-US" dirty="0" err="1"/>
              <a:t>assertEquals</a:t>
            </a:r>
            <a:r>
              <a:rPr lang="en-US" dirty="0"/>
              <a:t> will return true as long as abs(actual – expected) &lt; </a:t>
            </a:r>
            <a:r>
              <a:rPr lang="en-US" dirty="0" smtClean="0"/>
              <a:t>epsilon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Use a constant for Epsilon</a:t>
            </a:r>
          </a:p>
          <a:p>
            <a:r>
              <a:rPr lang="en-US" dirty="0" smtClean="0"/>
              <a:t>This </a:t>
            </a:r>
            <a:r>
              <a:rPr lang="en-US" dirty="0"/>
              <a:t>handles the fact that we lose precision with double values at very small decimal places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could expect a function to return 2.0 and it actually would return 2.00000000000001, which would be marked as a failed test case.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testing is to find failures</a:t>
            </a:r>
          </a:p>
          <a:p>
            <a:r>
              <a:rPr lang="en-US" dirty="0" smtClean="0"/>
              <a:t>A failure is when the observed does not match the expected</a:t>
            </a:r>
          </a:p>
          <a:p>
            <a:r>
              <a:rPr lang="en-US" dirty="0" smtClean="0"/>
              <a:t>A fault is the algorithmic or mechanical cause of the failure</a:t>
            </a:r>
          </a:p>
          <a:p>
            <a:r>
              <a:rPr lang="en-US" dirty="0" smtClean="0"/>
              <a:t>A successful test finds a failure</a:t>
            </a:r>
          </a:p>
          <a:p>
            <a:r>
              <a:rPr lang="en-US" dirty="0" smtClean="0"/>
              <a:t>A failure lets us know a fault exists</a:t>
            </a:r>
          </a:p>
          <a:p>
            <a:pPr lvl="1"/>
            <a:r>
              <a:rPr lang="en-US" dirty="0" smtClean="0"/>
              <a:t>It does not tell us the exact location</a:t>
            </a:r>
          </a:p>
          <a:p>
            <a:pPr lvl="1"/>
            <a:r>
              <a:rPr lang="en-US" dirty="0" smtClean="0"/>
              <a:t>We still have to find it and fix it</a:t>
            </a:r>
          </a:p>
          <a:p>
            <a:r>
              <a:rPr lang="en-US" dirty="0" smtClean="0"/>
              <a:t>Testing can prove that faults exist, but no amount of testing will prove that faults do not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with objects can be difficult</a:t>
            </a:r>
          </a:p>
          <a:p>
            <a:r>
              <a:rPr lang="en-US" dirty="0" smtClean="0"/>
              <a:t>Want to be able to see the state of the object</a:t>
            </a:r>
          </a:p>
          <a:p>
            <a:pPr lvl="1"/>
            <a:r>
              <a:rPr lang="en-US" dirty="0" smtClean="0"/>
              <a:t>May not be publically available</a:t>
            </a:r>
          </a:p>
          <a:p>
            <a:r>
              <a:rPr lang="en-US" dirty="0" smtClean="0"/>
              <a:t>Using .equals() can be problematic</a:t>
            </a:r>
          </a:p>
          <a:p>
            <a:pPr lvl="1"/>
            <a:r>
              <a:rPr lang="en-US" dirty="0" smtClean="0"/>
              <a:t>The only way to create the expected object may be to </a:t>
            </a:r>
            <a:r>
              <a:rPr lang="en-US" b="1" dirty="0" smtClean="0"/>
              <a:t>use the method you are trying to test </a:t>
            </a:r>
            <a:r>
              <a:rPr lang="en-US" dirty="0" smtClean="0"/>
              <a:t>due to information hiding</a:t>
            </a:r>
          </a:p>
          <a:p>
            <a:pPr lvl="2"/>
            <a:r>
              <a:rPr lang="en-US" dirty="0" smtClean="0"/>
              <a:t>The fault would affect both your expected output and your actual output!</a:t>
            </a:r>
          </a:p>
          <a:p>
            <a:r>
              <a:rPr lang="en-US" dirty="0" smtClean="0"/>
              <a:t>A solution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toString</a:t>
            </a:r>
            <a:r>
              <a:rPr lang="en-US" dirty="0" smtClean="0"/>
              <a:t>() method of the object to convert it to a string, and create a string representation of the expected object</a:t>
            </a:r>
          </a:p>
          <a:p>
            <a:pPr lvl="1"/>
            <a:r>
              <a:rPr lang="en-US" dirty="0" smtClean="0"/>
              <a:t>Compare the strings for 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Timed Tests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if you’re worried about an infinite loop?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Parameterize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@Test</a:t>
            </a:r>
            <a:r>
              <a:rPr lang="en-US" dirty="0" smtClean="0"/>
              <a:t> with a </a:t>
            </a:r>
            <a:r>
              <a:rPr lang="en-US" b="1" i="1" dirty="0" smtClean="0">
                <a:solidFill>
                  <a:srgbClr val="FF0000"/>
                </a:solidFill>
              </a:rPr>
              <a:t>timeout</a:t>
            </a:r>
            <a:r>
              <a:rPr lang="en-US" dirty="0" smtClean="0"/>
              <a:t>: </a:t>
            </a:r>
            <a:r>
              <a:rPr lang="en-US" dirty="0"/>
              <a:t>n</a:t>
            </a:r>
            <a:r>
              <a:rPr lang="en-US" dirty="0" smtClean="0"/>
              <a:t>umber of milliseconds before the test case is terminated for running too long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</a:rPr>
              <a:t>@Test(timeout=100)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Problem: How do you know what is long enough for a test case to run?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Overestimate!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b="1" i="1" dirty="0" smtClean="0">
                <a:solidFill>
                  <a:srgbClr val="0000FF"/>
                </a:solidFill>
              </a:rPr>
              <a:t>best practices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Keep </a:t>
            </a:r>
            <a:r>
              <a:rPr lang="en-US" dirty="0" err="1" smtClean="0"/>
              <a:t>JUnit</a:t>
            </a:r>
            <a:r>
              <a:rPr lang="en-US" dirty="0" smtClean="0"/>
              <a:t> test fixtures in </a:t>
            </a:r>
            <a:r>
              <a:rPr lang="en-US" dirty="0"/>
              <a:t>the same </a:t>
            </a:r>
            <a:r>
              <a:rPr lang="en-US" dirty="0" smtClean="0"/>
              <a:t>project </a:t>
            </a:r>
            <a:r>
              <a:rPr lang="en-US" dirty="0"/>
              <a:t>as the code, but in a separate source folder </a:t>
            </a:r>
            <a:r>
              <a:rPr lang="en-US" dirty="0" smtClean="0"/>
              <a:t>(for this course: regular code </a:t>
            </a:r>
            <a:r>
              <a:rPr lang="en-US" dirty="0"/>
              <a:t>in “</a:t>
            </a:r>
            <a:r>
              <a:rPr lang="en-US" dirty="0" err="1"/>
              <a:t>src</a:t>
            </a:r>
            <a:r>
              <a:rPr lang="en-US" dirty="0"/>
              <a:t>”, test </a:t>
            </a:r>
            <a:r>
              <a:rPr lang="en-US" dirty="0" smtClean="0"/>
              <a:t>classes/fixtures </a:t>
            </a:r>
            <a:r>
              <a:rPr lang="en-US" dirty="0"/>
              <a:t>in “test”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Tests </a:t>
            </a:r>
            <a:r>
              <a:rPr lang="en-US" dirty="0" smtClean="0"/>
              <a:t>are then included when project is “built”</a:t>
            </a:r>
          </a:p>
          <a:p>
            <a:pPr lvl="2"/>
            <a:r>
              <a:rPr lang="en-US" dirty="0" smtClean="0"/>
              <a:t>Helps keep test fixtures consistent with other 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test fixtures consistently</a:t>
            </a:r>
          </a:p>
          <a:p>
            <a:pPr lvl="1"/>
            <a:r>
              <a:rPr lang="en-US" dirty="0" smtClean="0"/>
              <a:t>Example: class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CTest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tests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Name test cases consistently</a:t>
            </a:r>
          </a:p>
          <a:p>
            <a:pPr lvl="1"/>
            <a:r>
              <a:rPr lang="en-US" dirty="0" smtClean="0"/>
              <a:t>Example: method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test_13_7_foo</a:t>
            </a:r>
            <a:r>
              <a:rPr lang="en-US" dirty="0" smtClean="0"/>
              <a:t> tests method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foo</a:t>
            </a:r>
            <a:r>
              <a:rPr lang="en-US" dirty="0" smtClean="0"/>
              <a:t> with inputs 13 and 7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Bad: Test_mortgage_57</a:t>
            </a:r>
          </a:p>
          <a:p>
            <a:pPr lvl="1"/>
            <a:r>
              <a:rPr lang="en-US" dirty="0" smtClean="0"/>
              <a:t>Good: </a:t>
            </a:r>
            <a:r>
              <a:rPr lang="en-US" dirty="0" err="1" smtClean="0"/>
              <a:t>test_loanApproved_lowRate_highDownPay_HighDtoI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only test one function per test case</a:t>
            </a:r>
          </a:p>
          <a:p>
            <a:r>
              <a:rPr lang="en-US" dirty="0" smtClean="0"/>
              <a:t>If a test case fails, it does not give us any information about which assert statement failed or why.</a:t>
            </a:r>
          </a:p>
          <a:p>
            <a:pPr lvl="1"/>
            <a:r>
              <a:rPr lang="en-US" dirty="0" smtClean="0"/>
              <a:t>We are just given the name of the test case that failed</a:t>
            </a:r>
          </a:p>
          <a:p>
            <a:pPr lvl="1"/>
            <a:r>
              <a:rPr lang="en-US" dirty="0" smtClean="0"/>
              <a:t>If we have multiple function calls, the fault could exist in any function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Often we have to call multiple functions</a:t>
            </a:r>
          </a:p>
          <a:p>
            <a:pPr lvl="2"/>
            <a:r>
              <a:rPr lang="en-US" dirty="0" smtClean="0"/>
              <a:t>Need to call the constructor, or methods to set private data members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Create test cases that also call those methods individually</a:t>
            </a:r>
          </a:p>
          <a:p>
            <a:pPr lvl="1"/>
            <a:r>
              <a:rPr lang="en-US" dirty="0" smtClean="0"/>
              <a:t>If the constructor test case fails, then fix that before you worry about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times we will use Magic Numbers in our test cases</a:t>
            </a:r>
          </a:p>
          <a:p>
            <a:pPr lvl="1"/>
            <a:r>
              <a:rPr lang="en-US" dirty="0" smtClean="0"/>
              <a:t>Hard code input and output</a:t>
            </a:r>
          </a:p>
          <a:p>
            <a:pPr lvl="1"/>
            <a:r>
              <a:rPr lang="en-US" dirty="0" smtClean="0"/>
              <a:t>But Magic Numbers are bad!</a:t>
            </a:r>
          </a:p>
          <a:p>
            <a:r>
              <a:rPr lang="en-US" dirty="0" smtClean="0"/>
              <a:t>Couldn’t I have the function that calls my function take in input? </a:t>
            </a:r>
            <a:endParaRPr lang="en-US" dirty="0"/>
          </a:p>
          <a:p>
            <a:pPr lvl="1"/>
            <a:r>
              <a:rPr lang="en-US" dirty="0" smtClean="0"/>
              <a:t>Then call it with different input?</a:t>
            </a:r>
          </a:p>
          <a:p>
            <a:pPr lvl="1"/>
            <a:r>
              <a:rPr lang="en-US" dirty="0" smtClean="0"/>
              <a:t>Avoids magic numbers and a lot of copying and pasting</a:t>
            </a:r>
          </a:p>
          <a:p>
            <a:pPr lvl="1"/>
            <a:r>
              <a:rPr lang="en-US" dirty="0" smtClean="0"/>
              <a:t>NO!</a:t>
            </a:r>
          </a:p>
          <a:p>
            <a:r>
              <a:rPr lang="en-US" dirty="0" smtClean="0"/>
              <a:t>When a JUnit test case fails, all we get is the name of the function</a:t>
            </a:r>
          </a:p>
          <a:p>
            <a:pPr lvl="1"/>
            <a:r>
              <a:rPr lang="en-US" dirty="0" smtClean="0"/>
              <a:t>We wouldn’t get the input that caused it to fail!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JUnit code is not production code</a:t>
            </a:r>
          </a:p>
          <a:p>
            <a:r>
              <a:rPr lang="en-US" dirty="0" smtClean="0"/>
              <a:t>It is a framework to help us automate testing</a:t>
            </a:r>
          </a:p>
          <a:p>
            <a:pPr lvl="1"/>
            <a:r>
              <a:rPr lang="en-US" dirty="0" smtClean="0"/>
              <a:t>We have to follow the framework’s expectations</a:t>
            </a:r>
          </a:p>
          <a:p>
            <a:r>
              <a:rPr lang="en-US" dirty="0" smtClean="0"/>
              <a:t>We don’t have the same best practices as we do with our normal code</a:t>
            </a:r>
          </a:p>
          <a:p>
            <a:pPr lvl="1"/>
            <a:r>
              <a:rPr lang="en-US" dirty="0" smtClean="0"/>
              <a:t>So we use magic numbers</a:t>
            </a:r>
          </a:p>
          <a:p>
            <a:pPr lvl="1"/>
            <a:r>
              <a:rPr lang="en-US" dirty="0" smtClean="0"/>
              <a:t>We don’t factor out common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Recommended Test Case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public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test_myFunction_13_27()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	//Declare and initialize input variables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input1 = 13;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input2 = 27;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     	//Declare and initialize expected output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expected = 37;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//Declare Object and set up space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MyClass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myVar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= new 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MyClass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     	// run method and get output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ctualOutput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myVar.myFunction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(input1, input2);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//Compare expected and actual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endParaRPr lang="en-US" sz="16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assertEquals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xpected, 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actualOutput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);</a:t>
            </a:r>
            <a:endParaRPr lang="en-US" sz="16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that helps us automate unit testing</a:t>
            </a:r>
          </a:p>
          <a:p>
            <a:pPr lvl="1"/>
            <a:r>
              <a:rPr lang="en-US" dirty="0" smtClean="0"/>
              <a:t>We can test our code after any and all changes</a:t>
            </a:r>
          </a:p>
          <a:p>
            <a:pPr lvl="1"/>
            <a:r>
              <a:rPr lang="en-US" dirty="0" smtClean="0"/>
              <a:t>Keep the bar green!</a:t>
            </a:r>
          </a:p>
          <a:p>
            <a:pPr lvl="2"/>
            <a:r>
              <a:rPr lang="en-US" dirty="0" smtClean="0"/>
              <a:t>Don’t put any errors into the system</a:t>
            </a:r>
          </a:p>
          <a:p>
            <a:r>
              <a:rPr lang="en-US" dirty="0" smtClean="0"/>
              <a:t>Takes a lot of set up, but saves us the work of manually running all the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 on School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versions of JUnit are wildly different.</a:t>
            </a:r>
          </a:p>
          <a:p>
            <a:r>
              <a:rPr lang="en-US" dirty="0" smtClean="0"/>
              <a:t>We are using JUnit 4 in the course.</a:t>
            </a:r>
          </a:p>
          <a:p>
            <a:pPr lvl="1"/>
            <a:r>
              <a:rPr lang="en-US" dirty="0" smtClean="0"/>
              <a:t>The school Unix machines have JUnit 3 and 4 installed on them</a:t>
            </a:r>
          </a:p>
          <a:p>
            <a:pPr lvl="1"/>
            <a:r>
              <a:rPr lang="en-US" dirty="0" smtClean="0"/>
              <a:t>JUnit 4 code is much easier, and will not run on the JUnit 3 installation</a:t>
            </a:r>
          </a:p>
          <a:p>
            <a:pPr lvl="1"/>
            <a:r>
              <a:rPr lang="en-US" dirty="0" smtClean="0"/>
              <a:t>Make sure to install JUnit 4, not JUnit 5 on your machine</a:t>
            </a:r>
          </a:p>
          <a:p>
            <a:pPr lvl="2"/>
            <a:r>
              <a:rPr lang="en-US" dirty="0" smtClean="0"/>
              <a:t>That way you can easily transfer code</a:t>
            </a:r>
          </a:p>
          <a:p>
            <a:r>
              <a:rPr lang="en-US" dirty="0" smtClean="0"/>
              <a:t>The graders will use JUnit 4 on the school machines, so it is important to use the right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Testing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i="1" dirty="0" smtClean="0">
                <a:solidFill>
                  <a:srgbClr val="FF0000"/>
                </a:solidFill>
              </a:rPr>
              <a:t>command interpreter </a:t>
            </a:r>
            <a:r>
              <a:rPr lang="en-US" dirty="0" smtClean="0"/>
              <a:t>with console input/output, so user (tester) provides inputs and observes actual results </a:t>
            </a:r>
          </a:p>
          <a:p>
            <a:pPr eaLnBrk="1" hangingPunct="1"/>
            <a:r>
              <a:rPr lang="en-US" dirty="0" smtClean="0"/>
              <a:t>Tester compares actual results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with allowed/expected results by </a:t>
            </a:r>
            <a:r>
              <a:rPr lang="en-US" b="1" i="1" dirty="0" smtClean="0">
                <a:solidFill>
                  <a:srgbClr val="FF0000"/>
                </a:solidFill>
              </a:rPr>
              <a:t>inspection</a:t>
            </a:r>
            <a:endParaRPr lang="en-US" dirty="0" smtClean="0"/>
          </a:p>
          <a:p>
            <a:pPr eaLnBrk="1" hangingPunct="1"/>
            <a:r>
              <a:rPr lang="en-US" dirty="0" smtClean="0"/>
              <a:t>Pros/cons:</a:t>
            </a:r>
          </a:p>
          <a:p>
            <a:pPr lvl="1"/>
            <a:r>
              <a:rPr lang="en-US" dirty="0" smtClean="0"/>
              <a:t>Simple, easy, intuitive</a:t>
            </a:r>
          </a:p>
          <a:p>
            <a:pPr lvl="1"/>
            <a:r>
              <a:rPr lang="en-US" dirty="0" smtClean="0"/>
              <a:t>Tedious, error-prone, not automated</a:t>
            </a:r>
          </a:p>
          <a:p>
            <a:r>
              <a:rPr lang="en-US" dirty="0" smtClean="0"/>
              <a:t>We should NOT do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 on </a:t>
            </a:r>
            <a:r>
              <a:rPr lang="en-US" dirty="0"/>
              <a:t>S</a:t>
            </a:r>
            <a:r>
              <a:rPr lang="en-US" dirty="0" smtClean="0"/>
              <a:t>chool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 your JUnit test file in the same package/directory as your java code</a:t>
            </a:r>
          </a:p>
          <a:p>
            <a:pPr lvl="1"/>
            <a:r>
              <a:rPr lang="en-US" dirty="0" smtClean="0"/>
              <a:t>This is different from IntelliJ, as IntelliJ mirrors the package file structure in </a:t>
            </a:r>
            <a:r>
              <a:rPr lang="en-US" dirty="0" err="1" smtClean="0"/>
              <a:t>src</a:t>
            </a:r>
            <a:r>
              <a:rPr lang="en-US" dirty="0" smtClean="0"/>
              <a:t> and test, making it easier to remove test cases</a:t>
            </a:r>
          </a:p>
          <a:p>
            <a:pPr lvl="1"/>
            <a:r>
              <a:rPr lang="en-US" dirty="0" smtClean="0"/>
              <a:t>We could set up a whole test directory, but for simple programs like ours this is fine.</a:t>
            </a:r>
          </a:p>
          <a:p>
            <a:r>
              <a:rPr lang="en-US" dirty="0" smtClean="0"/>
              <a:t>You can still compile your code without JUnit and run it normally, just don’t include the JUnit code file</a:t>
            </a:r>
          </a:p>
          <a:p>
            <a:pPr lvl="1"/>
            <a:r>
              <a:rPr lang="en-US" dirty="0" smtClean="0"/>
              <a:t>Example Lab code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cpsc2150/banking/MortgageApp.java cpcs2150/banking/Customer.java cpsc2150/banking/Mortgage.java …</a:t>
            </a:r>
          </a:p>
          <a:p>
            <a:pPr lvl="1"/>
            <a:r>
              <a:rPr lang="en-US" dirty="0" smtClean="0"/>
              <a:t>We could now run it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MortgageApp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as we usually would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 on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run your JUnit code, you need to include the JUnit code file you wrote, and the JUnit jar file</a:t>
            </a:r>
          </a:p>
          <a:p>
            <a:pPr lvl="1"/>
            <a:r>
              <a:rPr lang="en-US" dirty="0" smtClean="0"/>
              <a:t>Add the JUnit jar file to your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 jar file is a Java Archive file</a:t>
            </a:r>
          </a:p>
          <a:p>
            <a:pPr lvl="2"/>
            <a:r>
              <a:rPr lang="en-US" dirty="0" smtClean="0"/>
              <a:t>Like a zip file, but filled with compiled java code and meta data</a:t>
            </a:r>
          </a:p>
          <a:p>
            <a:r>
              <a:rPr lang="en-US" dirty="0" err="1" smtClean="0"/>
              <a:t>Classpath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One of the arguments to our compiler</a:t>
            </a:r>
          </a:p>
          <a:p>
            <a:pPr lvl="1"/>
            <a:r>
              <a:rPr lang="en-US" dirty="0" smtClean="0"/>
              <a:t>We can add other libraries and folders to our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 will search for libraries that we import by looking in the folders specified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haven’t needed to do this because we’ve only imported standard java libraries that are included with the compiler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 on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run your JUnit code, you need to include the JUnit code file you wrote, and the JUnit jar file</a:t>
            </a:r>
          </a:p>
          <a:p>
            <a:r>
              <a:rPr lang="en-US" dirty="0" err="1" smtClean="0"/>
              <a:t>Classpath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cp</a:t>
            </a:r>
            <a:r>
              <a:rPr lang="en-US" dirty="0" smtClean="0"/>
              <a:t> &lt;path&gt;</a:t>
            </a:r>
          </a:p>
          <a:p>
            <a:pPr lvl="2"/>
            <a:r>
              <a:rPr lang="en-US" dirty="0" smtClean="0"/>
              <a:t>Our JUnit path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/share/java/junit4.jar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This is only the path for our school computers. If you install it yourself it’s a different directory.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/share/java/junit4.jar cpsc2150/banking/TestMortgage.java cpsc2150/banking/Mortgage.java …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Don’t copy and paste!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Powerpoint</a:t>
            </a:r>
            <a:r>
              <a:rPr lang="en-US" dirty="0" smtClean="0">
                <a:cs typeface="Courier New" panose="02070309020205020404" pitchFamily="49" charset="0"/>
              </a:rPr>
              <a:t> encodes – as a different character than </a:t>
            </a:r>
            <a:r>
              <a:rPr lang="en-US" dirty="0" err="1" smtClean="0">
                <a:cs typeface="Courier New" panose="02070309020205020404" pitchFamily="49" charset="0"/>
              </a:rPr>
              <a:t>unix</a:t>
            </a:r>
            <a:r>
              <a:rPr lang="en-US" dirty="0" smtClean="0">
                <a:cs typeface="Courier New" panose="02070309020205020404" pitchFamily="49" charset="0"/>
              </a:rPr>
              <a:t> does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Microsoft changes it from a short dash to a long dash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 on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we can run our JUnit tests on Unix</a:t>
            </a:r>
          </a:p>
          <a:p>
            <a:r>
              <a:rPr lang="en-US" dirty="0" smtClean="0"/>
              <a:t>We need to use the class path again</a:t>
            </a:r>
          </a:p>
          <a:p>
            <a:r>
              <a:rPr lang="en-US" dirty="0" smtClean="0"/>
              <a:t>And include the JUnit executable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/share/java/junit4.jar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org.junit.runner.JUnitCore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cpsc2150.banking.TestMortgage</a:t>
            </a:r>
          </a:p>
          <a:p>
            <a:r>
              <a:rPr lang="en-US" dirty="0" smtClean="0"/>
              <a:t>Now instead of calling </a:t>
            </a:r>
            <a:r>
              <a:rPr lang="en-US" dirty="0" err="1" smtClean="0"/>
              <a:t>MortgageApp</a:t>
            </a:r>
            <a:r>
              <a:rPr lang="en-US" dirty="0" smtClean="0"/>
              <a:t> as the entry point, we are calling </a:t>
            </a:r>
            <a:r>
              <a:rPr lang="en-US" dirty="0" err="1" smtClean="0"/>
              <a:t>JUnitCore</a:t>
            </a:r>
            <a:r>
              <a:rPr lang="en-US" dirty="0" smtClean="0"/>
              <a:t> as our driver, and passing in our compiled </a:t>
            </a:r>
            <a:r>
              <a:rPr lang="en-US" dirty="0" err="1" smtClean="0"/>
              <a:t>TestMortgage</a:t>
            </a:r>
            <a:r>
              <a:rPr lang="en-US" dirty="0" smtClean="0"/>
              <a:t> </a:t>
            </a:r>
            <a:r>
              <a:rPr lang="en-US" i="1" dirty="0" smtClean="0"/>
              <a:t>as an argument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There is a documented shortcut on the school machines that just involves calling “</a:t>
            </a:r>
            <a:r>
              <a:rPr lang="en-US" dirty="0" err="1" smtClean="0"/>
              <a:t>junit</a:t>
            </a:r>
            <a:r>
              <a:rPr lang="en-US" dirty="0" smtClean="0"/>
              <a:t>” as a command</a:t>
            </a:r>
          </a:p>
          <a:p>
            <a:pPr lvl="1"/>
            <a:r>
              <a:rPr lang="en-US" dirty="0" smtClean="0"/>
              <a:t>It calls JUnit3</a:t>
            </a:r>
          </a:p>
          <a:p>
            <a:pPr lvl="2"/>
            <a:r>
              <a:rPr lang="en-US" dirty="0" smtClean="0"/>
              <a:t>There were major changes made from 3 to 4, with some important syntax differences</a:t>
            </a:r>
          </a:p>
          <a:p>
            <a:pPr lvl="2"/>
            <a:r>
              <a:rPr lang="en-US" dirty="0" smtClean="0"/>
              <a:t>So our code won’t work with JUnit3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testing and make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commands to compile and run our Junit tests on Unix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allow us to compile and run programs on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we can add this functionality to our make files</a:t>
            </a:r>
          </a:p>
          <a:p>
            <a:r>
              <a:rPr lang="en-US" dirty="0" smtClean="0"/>
              <a:t>Add two new targets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</a:t>
            </a:r>
          </a:p>
          <a:p>
            <a:pPr lvl="2"/>
            <a:r>
              <a:rPr lang="en-US" dirty="0" smtClean="0"/>
              <a:t>Use the command to compile our JUnit code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untest</a:t>
            </a:r>
            <a:endParaRPr lang="en-US" dirty="0" smtClean="0"/>
          </a:p>
          <a:p>
            <a:pPr lvl="2"/>
            <a:r>
              <a:rPr lang="en-US" dirty="0" smtClean="0"/>
              <a:t>Use the command to run out Junit command</a:t>
            </a:r>
          </a:p>
          <a:p>
            <a:r>
              <a:rPr lang="en-US" dirty="0" smtClean="0"/>
              <a:t>Now our testing can happen from our make file as well!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Resources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>
                <a:latin typeface="Arial" charset="0"/>
              </a:rPr>
              <a:t>JUnit</a:t>
            </a:r>
            <a:r>
              <a:rPr lang="en-US" sz="2800" i="1" dirty="0">
                <a:latin typeface="Arial" charset="0"/>
              </a:rPr>
              <a:t> in Action, Second Edition 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dirty="0" err="1">
                <a:latin typeface="Arial" charset="0"/>
              </a:rPr>
              <a:t>Petar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</a:rPr>
              <a:t>Tahchiev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i="1" dirty="0">
                <a:latin typeface="Arial" charset="0"/>
              </a:rPr>
              <a:t>et al</a:t>
            </a:r>
            <a:r>
              <a:rPr lang="en-US" sz="2800" dirty="0">
                <a:latin typeface="Arial" charset="0"/>
              </a:rPr>
              <a:t>., 2010)</a:t>
            </a:r>
            <a:endParaRPr lang="en-US" sz="2800" i="1" dirty="0">
              <a:latin typeface="Arial" charset="0"/>
            </a:endParaRPr>
          </a:p>
          <a:p>
            <a:pPr lvl="1"/>
            <a:r>
              <a:rPr lang="en-US" sz="1800" dirty="0">
                <a:latin typeface="Arial" charset="0"/>
                <a:hlinkClick r:id="rId2"/>
              </a:rPr>
              <a:t>http://proquest.safaribooksonline.com.proxy.lib.ohio-state.edu/book/software-engineering-and-development/software-testing/9781935182023</a:t>
            </a:r>
            <a:endParaRPr lang="en-US" sz="1800" dirty="0">
              <a:latin typeface="Arial" charset="0"/>
            </a:endParaRPr>
          </a:p>
          <a:p>
            <a:r>
              <a:rPr lang="en-US" sz="2800" i="1" dirty="0" err="1" smtClean="0">
                <a:latin typeface="Arial" charset="0"/>
              </a:rPr>
              <a:t>IntelliJ</a:t>
            </a:r>
            <a:r>
              <a:rPr lang="en-US" sz="2800" i="1" dirty="0" smtClean="0">
                <a:latin typeface="Arial" charset="0"/>
              </a:rPr>
              <a:t> Testing</a:t>
            </a:r>
            <a:endParaRPr lang="en-US" sz="2800" dirty="0" smtClean="0">
              <a:latin typeface="Arial" charset="0"/>
            </a:endParaRPr>
          </a:p>
          <a:p>
            <a:pPr lvl="1"/>
            <a:r>
              <a:rPr lang="en-US" sz="1800" dirty="0">
                <a:latin typeface="Arial" charset="0"/>
                <a:hlinkClick r:id="rId3"/>
              </a:rPr>
              <a:t>https://</a:t>
            </a:r>
            <a:r>
              <a:rPr lang="en-US" sz="1800" dirty="0" smtClean="0">
                <a:latin typeface="Arial" charset="0"/>
                <a:hlinkClick r:id="rId3"/>
              </a:rPr>
              <a:t>www.jetbrains.com/help/idea/2016.2/testing.html</a:t>
            </a:r>
            <a:endParaRPr lang="en-US" sz="1800" dirty="0" smtClean="0">
              <a:latin typeface="Arial" charset="0"/>
            </a:endParaRPr>
          </a:p>
          <a:p>
            <a:pPr lvl="1"/>
            <a:r>
              <a:rPr lang="en-US" sz="1800" dirty="0">
                <a:latin typeface="Arial" charset="0"/>
                <a:hlinkClick r:id="rId4"/>
              </a:rPr>
              <a:t>https://</a:t>
            </a:r>
            <a:r>
              <a:rPr lang="en-US" sz="1800" dirty="0" smtClean="0">
                <a:latin typeface="Arial" charset="0"/>
                <a:hlinkClick r:id="rId4"/>
              </a:rPr>
              <a:t>github.com/dtwelch/misc/blob/master/handouts/intellij/testing.md</a:t>
            </a:r>
            <a:endParaRPr lang="en-US" sz="1800" dirty="0" smtClean="0">
              <a:latin typeface="Arial" charset="0"/>
            </a:endParaRPr>
          </a:p>
          <a:p>
            <a:pPr lvl="2"/>
            <a:r>
              <a:rPr lang="en-US" sz="1400" dirty="0" smtClean="0">
                <a:latin typeface="Arial" charset="0"/>
              </a:rPr>
              <a:t>This is my preferred resource</a:t>
            </a:r>
          </a:p>
          <a:p>
            <a:pPr lvl="2"/>
            <a:r>
              <a:rPr lang="en-US" sz="1400" dirty="0" smtClean="0">
                <a:latin typeface="Arial" charset="0"/>
              </a:rPr>
              <a:t>Look over this before the lab</a:t>
            </a:r>
          </a:p>
          <a:p>
            <a:pPr lvl="1"/>
            <a:endParaRPr lang="en-US" sz="18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Automated Testing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contain sets of inputs and expected results in “parallel arrays” of argument values and expected results</a:t>
            </a:r>
          </a:p>
          <a:p>
            <a:pPr lvl="1"/>
            <a:r>
              <a:rPr lang="en-US" dirty="0" smtClean="0"/>
              <a:t>E.g., input array [1</a:t>
            </a:r>
            <a:r>
              <a:rPr lang="en-US" dirty="0"/>
              <a:t>, 2, 3</a:t>
            </a:r>
            <a:r>
              <a:rPr lang="en-US" dirty="0" smtClean="0"/>
              <a:t>] </a:t>
            </a:r>
            <a:r>
              <a:rPr lang="en-US" dirty="0"/>
              <a:t>and </a:t>
            </a:r>
            <a:r>
              <a:rPr lang="en-US" dirty="0" smtClean="0"/>
              <a:t>expected result array [1</a:t>
            </a:r>
            <a:r>
              <a:rPr lang="en-US" dirty="0"/>
              <a:t>, 4, 9</a:t>
            </a:r>
            <a:r>
              <a:rPr lang="en-US" dirty="0" smtClean="0"/>
              <a:t>], if testing a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square </a:t>
            </a:r>
            <a:r>
              <a:rPr lang="en-US" dirty="0" smtClean="0"/>
              <a:t>method</a:t>
            </a:r>
          </a:p>
          <a:p>
            <a:r>
              <a:rPr lang="en-US" dirty="0"/>
              <a:t>L</a:t>
            </a:r>
            <a:r>
              <a:rPr lang="en-US" dirty="0" smtClean="0"/>
              <a:t>oop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compares actual results with allowed/expected results</a:t>
            </a:r>
          </a:p>
          <a:p>
            <a:pPr eaLnBrk="1" hangingPunct="1"/>
            <a:r>
              <a:rPr lang="en-US" dirty="0" smtClean="0"/>
              <a:t>Pros/cons: Better, primarily because the process is now far more automatic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Remaining Problems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 you store the inputs and outputs in an array?</a:t>
            </a:r>
          </a:p>
          <a:p>
            <a:r>
              <a:rPr lang="en-US" dirty="0" smtClean="0"/>
              <a:t>Classes make this difficult</a:t>
            </a:r>
          </a:p>
          <a:p>
            <a:pPr lvl="1"/>
            <a:r>
              <a:rPr lang="en-US" dirty="0" smtClean="0"/>
              <a:t>Multiple method calls to set up input space</a:t>
            </a:r>
          </a:p>
          <a:p>
            <a:pPr lvl="1"/>
            <a:r>
              <a:rPr lang="en-US" dirty="0" smtClean="0"/>
              <a:t>Multiple methods to call to check output</a:t>
            </a:r>
          </a:p>
          <a:p>
            <a:r>
              <a:rPr lang="en-US" dirty="0" smtClean="0"/>
              <a:t>What if there are multiple possible outputs?</a:t>
            </a:r>
          </a:p>
          <a:p>
            <a:pPr lvl="1"/>
            <a:r>
              <a:rPr lang="en-US" dirty="0" smtClean="0"/>
              <a:t>A 2D array of outputs?</a:t>
            </a:r>
          </a:p>
          <a:p>
            <a:r>
              <a:rPr lang="en-US" dirty="0" smtClean="0"/>
              <a:t>This method doesn’t scale with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Remaining </a:t>
            </a:r>
            <a:r>
              <a:rPr lang="en-US" dirty="0" smtClean="0"/>
              <a:t>Problems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drawback of this approach is that, if there are multiple allowed results for the given arguments, mere equality checking with actual results </a:t>
            </a:r>
            <a:r>
              <a:rPr lang="en-US" i="1" dirty="0" smtClean="0"/>
              <a:t>does not work</a:t>
            </a:r>
          </a:p>
          <a:p>
            <a:pPr lvl="1"/>
            <a:r>
              <a:rPr lang="en-US" dirty="0" smtClean="0"/>
              <a:t>Recall the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aFactor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method; what happens if we write in the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results</a:t>
            </a:r>
            <a:r>
              <a:rPr lang="en-US" dirty="0" smtClean="0"/>
              <a:t> array that </a:t>
            </a:r>
            <a:r>
              <a:rPr lang="en-US" i="1" dirty="0" smtClean="0"/>
              <a:t>the</a:t>
            </a:r>
            <a:r>
              <a:rPr lang="en-US" dirty="0" smtClean="0"/>
              <a:t> “expected” result is 6, when any of 1, 2, 3, or 6 (and maybe other results) are </a:t>
            </a:r>
            <a:r>
              <a:rPr lang="en-US" i="1" dirty="0" smtClean="0"/>
              <a:t>also</a:t>
            </a:r>
            <a:r>
              <a:rPr lang="en-US" dirty="0" smtClean="0"/>
              <a:t> allowed?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Serious Testing: JUnit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err="1" smtClean="0">
                <a:solidFill>
                  <a:srgbClr val="FF0000"/>
                </a:solidFill>
              </a:rPr>
              <a:t>JUnit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industry-standard “framework” for testing Java code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framework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one or more components with “holes” in them, i.e., some missing code</a:t>
            </a:r>
          </a:p>
          <a:p>
            <a:pPr lvl="1" eaLnBrk="1" hangingPunct="1"/>
            <a:r>
              <a:rPr lang="en-US" dirty="0" smtClean="0"/>
              <a:t>Programmer writes classes following particular conventions to fill in the missing code</a:t>
            </a:r>
          </a:p>
          <a:p>
            <a:pPr lvl="1" eaLnBrk="1" hangingPunct="1"/>
            <a:r>
              <a:rPr lang="en-US" dirty="0" smtClean="0"/>
              <a:t>Result of combining the framework code with the programmer’s code is a complete product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Generic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9850"/>
          </a:xfrm>
        </p:spPr>
        <p:txBody>
          <a:bodyPr/>
          <a:lstStyle/>
          <a:p>
            <a:pPr eaLnBrk="1" hangingPunct="1"/>
            <a:r>
              <a:rPr lang="en-US" dirty="0" smtClean="0"/>
              <a:t>Suppose you are testing a method M in a class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3670" y="2745945"/>
            <a:ext cx="8458200" cy="34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 static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org.junit.Assert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org.junit.Test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CMTest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@Test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test1327M() {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  ...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}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...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sz="1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97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import static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org.junit.Assert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org.junit.Test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cs typeface="Courier New"/>
              </a:rPr>
              <a:t>CMTest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@Test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test1327M()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133600" y="2971800"/>
            <a:ext cx="6477000" cy="2133600"/>
          </a:xfrm>
          <a:prstGeom prst="wedgeRoundRectCallout">
            <a:avLst>
              <a:gd name="adj1" fmla="val -34648"/>
              <a:gd name="adj2" fmla="val -9235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These imports let </a:t>
            </a:r>
            <a:r>
              <a:rPr lang="en-US" sz="2400" smtClean="0">
                <a:solidFill>
                  <a:prstClr val="black"/>
                </a:solidFill>
                <a:latin typeface="Arial"/>
                <a:cs typeface="Arial"/>
              </a:rPr>
              <a:t>you use </a:t>
            </a:r>
            <a:r>
              <a:rPr lang="en-US" sz="2400" dirty="0" err="1" smtClean="0">
                <a:solidFill>
                  <a:prstClr val="black"/>
                </a:solidFill>
                <a:latin typeface="Arial"/>
                <a:cs typeface="Arial"/>
              </a:rPr>
              <a:t>JUnit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features.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The use of a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static import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allows you to call the static methods of </a:t>
            </a:r>
            <a:r>
              <a:rPr lang="en-US" sz="2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org.junit.Assert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without qualifying their names (see, e.g.,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assertEquals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in upcoming code).</a:t>
            </a:r>
          </a:p>
        </p:txBody>
      </p:sp>
    </p:spTree>
    <p:extLst>
      <p:ext uri="{BB962C8B-B14F-4D97-AF65-F5344CB8AC3E}">
        <p14:creationId xmlns:p14="http://schemas.microsoft.com/office/powerpoint/2010/main" val="39554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38758</TotalTime>
  <Words>2284</Words>
  <Application>Microsoft Office PowerPoint</Application>
  <PresentationFormat>On-screen Show (4:3)</PresentationFormat>
  <Paragraphs>347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35</vt:i4>
      </vt:variant>
    </vt:vector>
  </HeadingPairs>
  <TitlesOfParts>
    <vt:vector size="68" baseType="lpstr">
      <vt:lpstr>ＭＳ Ｐゴシック</vt:lpstr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Adjacency</vt:lpstr>
      <vt:lpstr>Testing and JUnit</vt:lpstr>
      <vt:lpstr>Recall</vt:lpstr>
      <vt:lpstr>Primitive Testing</vt:lpstr>
      <vt:lpstr>More Automated Testing</vt:lpstr>
      <vt:lpstr>Remaining Problems</vt:lpstr>
      <vt:lpstr>Remaining Problems</vt:lpstr>
      <vt:lpstr>Serious Testing: JUnit</vt:lpstr>
      <vt:lpstr>Generic Example</vt:lpstr>
      <vt:lpstr>Example</vt:lpstr>
      <vt:lpstr>Example</vt:lpstr>
      <vt:lpstr>Example</vt:lpstr>
      <vt:lpstr>Example</vt:lpstr>
      <vt:lpstr>Example</vt:lpstr>
      <vt:lpstr>Vocabulary Review</vt:lpstr>
      <vt:lpstr>New Vocabulary</vt:lpstr>
      <vt:lpstr>Execution Model</vt:lpstr>
      <vt:lpstr>JUnit Assertions</vt:lpstr>
      <vt:lpstr>Assert Equals</vt:lpstr>
      <vt:lpstr>Assert Equals</vt:lpstr>
      <vt:lpstr>Comparing Objects</vt:lpstr>
      <vt:lpstr>Timed Tests</vt:lpstr>
      <vt:lpstr>Best Practices</vt:lpstr>
      <vt:lpstr>Best Practices</vt:lpstr>
      <vt:lpstr>Best Practice</vt:lpstr>
      <vt:lpstr>Magic Numbers</vt:lpstr>
      <vt:lpstr>Remember</vt:lpstr>
      <vt:lpstr>Recommended Test Case Style</vt:lpstr>
      <vt:lpstr>JUnit</vt:lpstr>
      <vt:lpstr>Running JUnit on School Unix</vt:lpstr>
      <vt:lpstr>Running JUnit on School Unix</vt:lpstr>
      <vt:lpstr>Running JUnit on unix</vt:lpstr>
      <vt:lpstr>Running JUnit on unix</vt:lpstr>
      <vt:lpstr>Running JUnit on Unix</vt:lpstr>
      <vt:lpstr>JUnit testing and make files</vt:lpstr>
      <vt:lpstr>Resources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520</cp:revision>
  <cp:lastPrinted>2016-08-31T03:05:11Z</cp:lastPrinted>
  <dcterms:created xsi:type="dcterms:W3CDTF">2005-03-22T22:30:11Z</dcterms:created>
  <dcterms:modified xsi:type="dcterms:W3CDTF">2019-10-10T18:17:39Z</dcterms:modified>
</cp:coreProperties>
</file>