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85" r:id="rId23"/>
  </p:sldMasterIdLst>
  <p:notesMasterIdLst>
    <p:notesMasterId r:id="rId55"/>
  </p:notesMasterIdLst>
  <p:handoutMasterIdLst>
    <p:handoutMasterId r:id="rId56"/>
  </p:handoutMasterIdLst>
  <p:sldIdLst>
    <p:sldId id="448" r:id="rId24"/>
    <p:sldId id="540" r:id="rId25"/>
    <p:sldId id="528" r:id="rId26"/>
    <p:sldId id="531" r:id="rId27"/>
    <p:sldId id="529" r:id="rId28"/>
    <p:sldId id="532" r:id="rId29"/>
    <p:sldId id="585" r:id="rId30"/>
    <p:sldId id="593" r:id="rId31"/>
    <p:sldId id="594" r:id="rId32"/>
    <p:sldId id="595" r:id="rId33"/>
    <p:sldId id="596" r:id="rId34"/>
    <p:sldId id="622" r:id="rId35"/>
    <p:sldId id="625" r:id="rId36"/>
    <p:sldId id="623" r:id="rId37"/>
    <p:sldId id="626" r:id="rId38"/>
    <p:sldId id="627" r:id="rId39"/>
    <p:sldId id="624" r:id="rId40"/>
    <p:sldId id="628" r:id="rId41"/>
    <p:sldId id="629" r:id="rId42"/>
    <p:sldId id="597" r:id="rId43"/>
    <p:sldId id="630" r:id="rId44"/>
    <p:sldId id="618" r:id="rId45"/>
    <p:sldId id="636" r:id="rId46"/>
    <p:sldId id="637" r:id="rId47"/>
    <p:sldId id="638" r:id="rId48"/>
    <p:sldId id="544" r:id="rId49"/>
    <p:sldId id="617" r:id="rId50"/>
    <p:sldId id="616" r:id="rId51"/>
    <p:sldId id="631" r:id="rId52"/>
    <p:sldId id="619" r:id="rId53"/>
    <p:sldId id="621" r:id="rId54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FFFFFF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78544" autoAdjust="0"/>
  </p:normalViewPr>
  <p:slideViewPr>
    <p:cSldViewPr>
      <p:cViewPr varScale="1">
        <p:scale>
          <a:sx n="59" d="100"/>
          <a:sy n="59" d="100"/>
        </p:scale>
        <p:origin x="62" y="19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your possible paths</a:t>
            </a:r>
          </a:p>
          <a:p>
            <a:r>
              <a:rPr lang="en-US" dirty="0" smtClean="0"/>
              <a:t>If x &lt; 0 then x will be changed to 0</a:t>
            </a:r>
          </a:p>
          <a:p>
            <a:r>
              <a:rPr lang="en-US" dirty="0" smtClean="0"/>
              <a:t>If x &gt; 10, then x will be changed</a:t>
            </a:r>
            <a:r>
              <a:rPr lang="en-US" baseline="0" dirty="0" smtClean="0"/>
              <a:t> to 10</a:t>
            </a:r>
          </a:p>
          <a:p>
            <a:r>
              <a:rPr lang="en-US" baseline="0" dirty="0" smtClean="0"/>
              <a:t>If x is between 0 and 10, it is unchanged</a:t>
            </a:r>
          </a:p>
          <a:p>
            <a:r>
              <a:rPr lang="en-US" baseline="0" dirty="0" smtClean="0"/>
              <a:t>Final determination 0 &lt;= x &lt;=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we don’t know x and y we know: x =#x * (abs(y) +</a:t>
            </a:r>
            <a:r>
              <a:rPr lang="en-US" baseline="0" dirty="0" smtClean="0"/>
              <a:t>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4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157"/>
            <a:ext cx="7772400" cy="3449477"/>
          </a:xfrm>
        </p:spPr>
        <p:txBody>
          <a:bodyPr/>
          <a:lstStyle/>
          <a:p>
            <a:pPr eaLnBrk="1" hangingPunct="1"/>
            <a:r>
              <a:rPr lang="en-US" dirty="0" smtClean="0"/>
              <a:t>Formal Reasoning and Verification Basics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Instead of tracing through the code with specific input values and generalizing</a:t>
            </a:r>
          </a:p>
          <a:p>
            <a:pPr lvl="1"/>
            <a:r>
              <a:rPr lang="en-US" altLang="en-US" dirty="0" smtClean="0"/>
              <a:t>Error prone</a:t>
            </a:r>
          </a:p>
          <a:p>
            <a:pPr lvl="2"/>
            <a:r>
              <a:rPr lang="en-US" altLang="en-US" dirty="0" smtClean="0"/>
              <a:t>If we have an input value of 2, and a final value of 4 did it add 2, multiply by 2 or square the number?</a:t>
            </a:r>
          </a:p>
          <a:p>
            <a:pPr lvl="1"/>
            <a:r>
              <a:rPr lang="en-US" altLang="en-US" dirty="0" smtClean="0"/>
              <a:t>Not a true proof</a:t>
            </a:r>
          </a:p>
          <a:p>
            <a:r>
              <a:rPr lang="en-US" altLang="en-US" dirty="0" smtClean="0"/>
              <a:t>Trace through the code with generalized or abstract values</a:t>
            </a:r>
          </a:p>
          <a:p>
            <a:pPr lvl="1"/>
            <a:r>
              <a:rPr lang="en-US" altLang="en-US" dirty="0" smtClean="0"/>
              <a:t>Keep our variables in terms of the original value</a:t>
            </a:r>
          </a:p>
          <a:p>
            <a:pPr lvl="2"/>
            <a:r>
              <a:rPr lang="en-US" altLang="en-US" dirty="0" smtClean="0"/>
              <a:t>#x</a:t>
            </a:r>
          </a:p>
          <a:p>
            <a:pPr lvl="1"/>
            <a:r>
              <a:rPr lang="en-US" altLang="en-US" dirty="0" smtClean="0"/>
              <a:t>Allows us to have a general result</a:t>
            </a:r>
          </a:p>
          <a:p>
            <a:pPr lvl="2"/>
            <a:r>
              <a:rPr lang="en-US" altLang="en-US" dirty="0" smtClean="0"/>
              <a:t>#x + 2, #x * 2, #x^2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#x</a:t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?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?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05079"/>
              </p:ext>
            </p:extLst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#x</a:t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?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?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79500"/>
              </p:ext>
            </p:extLst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#x</a:t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#y + 17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#y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56417"/>
              </p:ext>
            </p:extLst>
          </p:nvPr>
        </p:nvGraphicFramePr>
        <p:xfrm>
          <a:off x="914400" y="1447800"/>
          <a:ext cx="73152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?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?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"/>
              </p:ext>
            </p:extLst>
          </p:nvPr>
        </p:nvGraphicFramePr>
        <p:xfrm>
          <a:off x="914400" y="1447800"/>
          <a:ext cx="73152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#y + 17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=(#y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+ 17)-16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80269"/>
              </p:ext>
            </p:extLst>
          </p:nvPr>
        </p:nvGraphicFramePr>
        <p:xfrm>
          <a:off x="914400" y="1447800"/>
          <a:ext cx="73152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#y + 17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12955"/>
              </p:ext>
            </p:extLst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 + 1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?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?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87660"/>
              </p:ext>
            </p:extLst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 + 1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=(#y+17) - 18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 to Reasoning on All Inputs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2024"/>
              </p:ext>
            </p:extLst>
          </p:nvPr>
        </p:nvGraphicFramePr>
        <p:xfrm>
          <a:off x="914400" y="1447800"/>
          <a:ext cx="73152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+ 17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 + 1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#y - 1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Techniques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Testing</a:t>
            </a:r>
          </a:p>
          <a:p>
            <a:pPr eaLnBrk="1" hangingPunct="1"/>
            <a:r>
              <a:rPr lang="en-US" altLang="en-US" dirty="0" smtClean="0"/>
              <a:t>Tracing (or Inspection)</a:t>
            </a:r>
          </a:p>
          <a:p>
            <a:pPr eaLnBrk="1" hangingPunct="1"/>
            <a:r>
              <a:rPr lang="en-US" altLang="en-US" dirty="0" smtClean="0"/>
              <a:t>Formal reasoning (or formal verification)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Putting it together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423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#x</a:t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#y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S2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#y - 1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#y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+ 1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our final values for x and y in terms of the original input values of x and y</a:t>
            </a:r>
          </a:p>
          <a:p>
            <a:r>
              <a:rPr lang="en-US" dirty="0" smtClean="0"/>
              <a:t>Want to know the final values for any specific input?</a:t>
            </a:r>
          </a:p>
          <a:p>
            <a:pPr lvl="1"/>
            <a:r>
              <a:rPr lang="en-US" dirty="0" smtClean="0"/>
              <a:t>Just plug in those input values for #x and #y in the equation</a:t>
            </a:r>
          </a:p>
          <a:p>
            <a:r>
              <a:rPr lang="en-US" dirty="0" smtClean="0"/>
              <a:t>We now know our generalization is correct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statements, loops and recursions can make our formal reasoning more complicated</a:t>
            </a:r>
          </a:p>
          <a:p>
            <a:r>
              <a:rPr lang="en-US" dirty="0" smtClean="0"/>
              <a:t>Our expression of what the code does </a:t>
            </a:r>
            <a:r>
              <a:rPr lang="en-US" dirty="0" err="1" smtClean="0"/>
              <a:t>does</a:t>
            </a:r>
            <a:r>
              <a:rPr lang="en-US" dirty="0" smtClean="0"/>
              <a:t> not need to be a statement of equality</a:t>
            </a:r>
          </a:p>
          <a:p>
            <a:pPr lvl="1"/>
            <a:r>
              <a:rPr lang="en-US" dirty="0" smtClean="0"/>
              <a:t>Any Boolean comparison will work</a:t>
            </a:r>
          </a:p>
          <a:p>
            <a:r>
              <a:rPr lang="en-US" dirty="0" smtClean="0"/>
              <a:t>We still may be able to determine the outcome of a loop by determining what causes the loop to continue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if(x &lt; 0){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 10){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//remember x and y as #x and #y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if(y &lt; 0){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y * -1;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y;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x;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while we are reasoning through our code, we call a method?</a:t>
            </a:r>
          </a:p>
          <a:p>
            <a:r>
              <a:rPr lang="en-US" dirty="0" smtClean="0"/>
              <a:t>Don’t have to trace through the whole method</a:t>
            </a:r>
          </a:p>
          <a:p>
            <a:pPr lvl="1"/>
            <a:r>
              <a:rPr lang="en-US" dirty="0" smtClean="0"/>
              <a:t>Are you meeting the precondition?</a:t>
            </a:r>
          </a:p>
          <a:p>
            <a:pPr lvl="2"/>
            <a:r>
              <a:rPr lang="en-US" dirty="0" smtClean="0"/>
              <a:t>If not the code is wrong</a:t>
            </a:r>
          </a:p>
          <a:p>
            <a:pPr lvl="1"/>
            <a:r>
              <a:rPr lang="en-US" dirty="0" smtClean="0"/>
              <a:t>Jump straight to the post condition</a:t>
            </a:r>
          </a:p>
          <a:p>
            <a:r>
              <a:rPr lang="en-US" dirty="0" smtClean="0"/>
              <a:t>This is why formal pre and post conditions are better!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75" y="228600"/>
            <a:ext cx="8424345" cy="835025"/>
          </a:xfrm>
        </p:spPr>
        <p:txBody>
          <a:bodyPr/>
          <a:lstStyle/>
          <a:p>
            <a:r>
              <a:rPr lang="en-US" dirty="0" smtClean="0"/>
              <a:t>Reasoning about Correctness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Proving our code is without faults</a:t>
            </a:r>
          </a:p>
          <a:p>
            <a:pPr eaLnBrk="1" hangingPunct="1"/>
            <a:r>
              <a:rPr lang="en-US" altLang="en-US" dirty="0" smtClean="0"/>
              <a:t>Show that the code does what its contract says it must do</a:t>
            </a:r>
          </a:p>
          <a:p>
            <a:pPr eaLnBrk="1" hangingPunct="1"/>
            <a:r>
              <a:rPr lang="en-US" altLang="en-US" dirty="0" smtClean="0"/>
              <a:t>Show that the code does not violate any contracts on which it depends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contracts to reason about our public methods</a:t>
            </a:r>
          </a:p>
          <a:p>
            <a:r>
              <a:rPr lang="en-US" dirty="0" smtClean="0"/>
              <a:t>To prove the correctness of the method:</a:t>
            </a:r>
          </a:p>
          <a:p>
            <a:pPr lvl="1"/>
            <a:r>
              <a:rPr lang="en-US" dirty="0" smtClean="0"/>
              <a:t>Assume the precondition is true</a:t>
            </a:r>
          </a:p>
          <a:p>
            <a:pPr lvl="2"/>
            <a:r>
              <a:rPr lang="en-US" dirty="0" smtClean="0"/>
              <a:t>This eliminates junk data from our proofs</a:t>
            </a:r>
          </a:p>
          <a:p>
            <a:pPr lvl="1"/>
            <a:r>
              <a:rPr lang="en-US" dirty="0" smtClean="0"/>
              <a:t>Assume invariants are true</a:t>
            </a:r>
          </a:p>
          <a:p>
            <a:pPr lvl="1"/>
            <a:r>
              <a:rPr lang="en-US" dirty="0" smtClean="0"/>
              <a:t>Trace through with generalized values</a:t>
            </a:r>
          </a:p>
          <a:p>
            <a:pPr lvl="1"/>
            <a:r>
              <a:rPr lang="en-US" dirty="0" smtClean="0"/>
              <a:t>Show that the </a:t>
            </a:r>
            <a:r>
              <a:rPr lang="en-US" dirty="0" err="1" smtClean="0"/>
              <a:t>postcondition</a:t>
            </a:r>
            <a:r>
              <a:rPr lang="en-US" dirty="0" smtClean="0"/>
              <a:t> and invariants are true</a:t>
            </a:r>
          </a:p>
          <a:p>
            <a:r>
              <a:rPr lang="en-US" dirty="0" smtClean="0"/>
              <a:t>Once that proof is completed, we know that our code is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with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use general values for our input, we now can show that this method will work on all inputs that meet the precondition!</a:t>
            </a:r>
          </a:p>
          <a:p>
            <a:r>
              <a:rPr lang="en-US" dirty="0" smtClean="0"/>
              <a:t>These proofs can be very complicated and tedious to write</a:t>
            </a:r>
          </a:p>
          <a:p>
            <a:r>
              <a:rPr lang="en-US" dirty="0" smtClean="0"/>
              <a:t>The proofs depend on the contracts</a:t>
            </a:r>
          </a:p>
          <a:p>
            <a:pPr lvl="1"/>
            <a:r>
              <a:rPr lang="en-US" dirty="0" smtClean="0"/>
              <a:t>Precondition has to handle inputs that would break our proofs</a:t>
            </a:r>
          </a:p>
          <a:p>
            <a:pPr lvl="2"/>
            <a:r>
              <a:rPr lang="en-US" dirty="0" smtClean="0"/>
              <a:t>Divide by zero errors,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can now easily reason with any code that uses these methods by skipping straight to the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pPr lvl="1"/>
            <a:r>
              <a:rPr lang="en-US" dirty="0" smtClean="0"/>
              <a:t>As long as we meet the precondition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Verification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contracts in formal reasoning and verification</a:t>
            </a:r>
          </a:p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The starting point of our proof</a:t>
            </a:r>
          </a:p>
          <a:p>
            <a:pPr lvl="1"/>
            <a:r>
              <a:rPr lang="en-US" dirty="0" smtClean="0"/>
              <a:t>What we know about the initial values</a:t>
            </a:r>
          </a:p>
          <a:p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What we are trying to prove to be true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Assume is true at the beginning of the public method</a:t>
            </a:r>
          </a:p>
          <a:p>
            <a:pPr lvl="1"/>
            <a:r>
              <a:rPr lang="en-US" dirty="0" smtClean="0"/>
              <a:t>Must prove it is still true at the end of the public method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Testing (Earlier Lecture)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Find inputs where the code is defective—i.e., fails to behave as specified in its contract.</a:t>
            </a:r>
          </a:p>
          <a:p>
            <a:pPr lvl="1" eaLnBrk="1" hangingPunct="1"/>
            <a:r>
              <a:rPr lang="en-US" altLang="en-US" dirty="0" smtClean="0"/>
              <a:t>Successful tests show failures!</a:t>
            </a:r>
          </a:p>
          <a:p>
            <a:pPr eaLnBrk="1" hangingPunct="1"/>
            <a:r>
              <a:rPr lang="en-US" altLang="en-US" dirty="0" smtClean="0"/>
              <a:t>Approach</a:t>
            </a:r>
          </a:p>
          <a:p>
            <a:pPr lvl="1" eaLnBrk="1" hangingPunct="1"/>
            <a:r>
              <a:rPr lang="en-US" altLang="en-US" dirty="0" smtClean="0"/>
              <a:t>Execute the code on selected inputs and check if it fails.</a:t>
            </a:r>
          </a:p>
          <a:p>
            <a:pPr lvl="1" eaLnBrk="1" hangingPunct="1"/>
            <a:r>
              <a:rPr lang="en-US" altLang="en-US" dirty="0" smtClean="0"/>
              <a:t>Key question: What inputs have the best likelihood of revealing defects?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vs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testing is to find failures</a:t>
            </a:r>
          </a:p>
          <a:p>
            <a:pPr lvl="1"/>
            <a:r>
              <a:rPr lang="en-US" dirty="0" smtClean="0"/>
              <a:t>Lets us know that a fault exists</a:t>
            </a:r>
          </a:p>
          <a:p>
            <a:pPr lvl="1"/>
            <a:r>
              <a:rPr lang="en-US" dirty="0" smtClean="0"/>
              <a:t>Can’t use testing to show that no faults exist</a:t>
            </a:r>
          </a:p>
          <a:p>
            <a:r>
              <a:rPr lang="en-US" dirty="0" smtClean="0"/>
              <a:t>The goal of verification is to prove that no faults exist</a:t>
            </a:r>
          </a:p>
          <a:p>
            <a:r>
              <a:rPr lang="en-US" dirty="0" smtClean="0"/>
              <a:t>If formal reasoning/verification shows that our code works on all inputs, while testing does not, why don’t we just verify everything and skip testing?</a:t>
            </a:r>
          </a:p>
          <a:p>
            <a:pPr lvl="1"/>
            <a:r>
              <a:rPr lang="en-US" dirty="0" smtClean="0"/>
              <a:t>Verification is very difficult and time consuming</a:t>
            </a:r>
          </a:p>
          <a:p>
            <a:pPr lvl="2"/>
            <a:r>
              <a:rPr lang="en-US" dirty="0" smtClean="0"/>
              <a:t>Requires a ton of formal mathematical logic</a:t>
            </a:r>
          </a:p>
          <a:p>
            <a:pPr lvl="2"/>
            <a:r>
              <a:rPr lang="en-US" dirty="0" smtClean="0"/>
              <a:t>Proofs must be very rigorous</a:t>
            </a:r>
          </a:p>
          <a:p>
            <a:pPr lvl="1"/>
            <a:r>
              <a:rPr lang="en-US" dirty="0" smtClean="0"/>
              <a:t>Not everything can be verified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verification and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reasoning can help you understand how your code works</a:t>
            </a:r>
          </a:p>
          <a:p>
            <a:pPr lvl="1"/>
            <a:r>
              <a:rPr lang="en-US" dirty="0" smtClean="0"/>
              <a:t>A better version of tracing</a:t>
            </a:r>
          </a:p>
          <a:p>
            <a:r>
              <a:rPr lang="en-US" dirty="0" smtClean="0"/>
              <a:t>You can verify simpler methods to build confidence in your code</a:t>
            </a:r>
          </a:p>
          <a:p>
            <a:pPr lvl="1"/>
            <a:r>
              <a:rPr lang="en-US" dirty="0" smtClean="0"/>
              <a:t>Makes it easier to reason through the complicated code that calls the simpler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Limitation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“Program testing can be used to show the presence of bugs, but never to show their absence!”</a:t>
            </a:r>
          </a:p>
          <a:p>
            <a:pPr marL="0" indent="0" algn="r">
              <a:buNone/>
              <a:defRPr/>
            </a:pPr>
            <a:r>
              <a:rPr lang="en-US" dirty="0"/>
              <a:t>— </a:t>
            </a:r>
            <a:r>
              <a:rPr lang="en-US" i="1" dirty="0" err="1"/>
              <a:t>Edsger</a:t>
            </a:r>
            <a:r>
              <a:rPr lang="en-US" i="1" dirty="0"/>
              <a:t> W. </a:t>
            </a:r>
            <a:r>
              <a:rPr lang="en-US" i="1" dirty="0" err="1"/>
              <a:t>Dijkstra</a:t>
            </a:r>
            <a:r>
              <a:rPr lang="en-US" i="1" dirty="0"/>
              <a:t> (1972)</a:t>
            </a:r>
          </a:p>
          <a:p>
            <a:pPr>
              <a:defRPr/>
            </a:pPr>
            <a:r>
              <a:rPr lang="en-US" dirty="0" smtClean="0"/>
              <a:t>This is where formal reasoning and verification comes in</a:t>
            </a:r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Reasoning (This Lecture)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Prove using mathematical means that code functions correctly—behaves as specified in its contract.</a:t>
            </a:r>
          </a:p>
          <a:p>
            <a:pPr lvl="1" eaLnBrk="1" hangingPunct="1"/>
            <a:r>
              <a:rPr lang="en-US" altLang="en-US" dirty="0" smtClean="0"/>
              <a:t>Establish code correctness on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inputs that satisfy preconditions!</a:t>
            </a:r>
          </a:p>
          <a:p>
            <a:pPr eaLnBrk="1" hangingPunct="1"/>
            <a:r>
              <a:rPr lang="en-US" altLang="en-US" dirty="0" smtClean="0"/>
              <a:t>Approach</a:t>
            </a:r>
          </a:p>
          <a:p>
            <a:pPr lvl="1" eaLnBrk="1" hangingPunct="1"/>
            <a:r>
              <a:rPr lang="en-US" altLang="en-US" dirty="0" smtClean="0"/>
              <a:t>Analyze, but not execute code </a:t>
            </a:r>
          </a:p>
          <a:p>
            <a:pPr lvl="1" eaLnBrk="1" hangingPunct="1"/>
            <a:r>
              <a:rPr lang="en-US" altLang="en-US" dirty="0" smtClean="0"/>
              <a:t>Show logical errors, when proof fails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Tracing and Debugging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</a:t>
            </a:r>
          </a:p>
          <a:p>
            <a:pPr lvl="1" eaLnBrk="1" hangingPunct="1"/>
            <a:r>
              <a:rPr lang="en-US" altLang="en-US" dirty="0" smtClean="0"/>
              <a:t>Locate errors using test inputs</a:t>
            </a:r>
          </a:p>
          <a:p>
            <a:pPr eaLnBrk="1" hangingPunct="1"/>
            <a:r>
              <a:rPr lang="en-US" altLang="en-US" dirty="0" smtClean="0"/>
              <a:t>Approach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Analyze the </a:t>
            </a:r>
            <a:r>
              <a:rPr lang="en-US" altLang="en-US" dirty="0"/>
              <a:t>code on </a:t>
            </a:r>
            <a:r>
              <a:rPr lang="en-US" altLang="en-US" dirty="0" smtClean="0"/>
              <a:t>sample test </a:t>
            </a:r>
            <a:r>
              <a:rPr lang="en-US" altLang="en-US" dirty="0"/>
              <a:t>inputs to understand why code fails to behave as specified in its contract</a:t>
            </a:r>
          </a:p>
          <a:p>
            <a:pPr eaLnBrk="1" hangingPunct="1"/>
            <a:r>
              <a:rPr lang="en-US" altLang="en-US" dirty="0" smtClean="0"/>
              <a:t>Tracing and Debugging</a:t>
            </a:r>
          </a:p>
          <a:p>
            <a:pPr lvl="1" eaLnBrk="1" hangingPunct="1"/>
            <a:r>
              <a:rPr lang="en-US" altLang="en-US" dirty="0" smtClean="0"/>
              <a:t>Tracing: Analyze, but do not execute code</a:t>
            </a:r>
          </a:p>
          <a:p>
            <a:pPr lvl="1" eaLnBrk="1" hangingPunct="1"/>
            <a:r>
              <a:rPr lang="en-US" altLang="en-US" dirty="0" smtClean="0"/>
              <a:t>Debugging: Execute code on selected inputs and follow the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Tracing: What does this code do?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i="1" dirty="0" smtClean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- 18;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Putting it together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1447800"/>
          <a:ext cx="7315200" cy="423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lang="en-US" sz="3200" b="1" i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b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= 100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y + 17;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>
                          <a:tab pos="460375" algn="l"/>
                          <a:tab pos="909638" algn="l"/>
                          <a:tab pos="1370013" algn="l"/>
                          <a:tab pos="1830388" algn="l"/>
                        </a:tabLst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y = x – 16;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S2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x = x – 18;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S3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= 99</a:t>
                      </a:r>
                      <a:b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2400" i="1" baseline="0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lang="en-US" sz="2400" i="1" dirty="0" smtClean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= 101</a:t>
                      </a:r>
                      <a:endParaRPr lang="en-US" sz="2400" i="1" dirty="0">
                        <a:solidFill>
                          <a:srgbClr val="008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Tracing: What Does It Do?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First figure out specifically what it did for the example.</a:t>
            </a:r>
          </a:p>
          <a:p>
            <a:pPr eaLnBrk="1" hangingPunct="1"/>
            <a:r>
              <a:rPr lang="en-US" altLang="en-US" dirty="0" smtClean="0"/>
              <a:t>Then generalize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Warning: This generalization may not be sound, in general, because you have traced it on only some inputs and that may be misleading!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47845</TotalTime>
  <Words>1285</Words>
  <Application>Microsoft Office PowerPoint</Application>
  <PresentationFormat>On-screen Show (4:3)</PresentationFormat>
  <Paragraphs>239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31</vt:i4>
      </vt:variant>
    </vt:vector>
  </HeadingPairs>
  <TitlesOfParts>
    <vt:vector size="65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</vt:lpstr>
      <vt:lpstr>Formal Reasoning and Verification Basics</vt:lpstr>
      <vt:lpstr>Quality Assurance Techniques</vt:lpstr>
      <vt:lpstr>Recall: Testing (Earlier Lecture)</vt:lpstr>
      <vt:lpstr>Central Limitation of Testing</vt:lpstr>
      <vt:lpstr>Formal Reasoning (This Lecture)</vt:lpstr>
      <vt:lpstr>Recall: Tracing and Debugging</vt:lpstr>
      <vt:lpstr>Tracing: What does this code do?</vt:lpstr>
      <vt:lpstr>Putting it together</vt:lpstr>
      <vt:lpstr>Tracing: What Does It Do?</vt:lpstr>
      <vt:lpstr>Formal Reasoning</vt:lpstr>
      <vt:lpstr>Intro to Reasoning on All Inputs</vt:lpstr>
      <vt:lpstr>Intro to Reasoning on All Inputs</vt:lpstr>
      <vt:lpstr>Intro to Reasoning on All Inputs</vt:lpstr>
      <vt:lpstr>Intro to Reasoning on All Inputs</vt:lpstr>
      <vt:lpstr>Intro to Reasoning on All Inputs</vt:lpstr>
      <vt:lpstr>Intro to Reasoning on All Inputs</vt:lpstr>
      <vt:lpstr>Intro to Reasoning on All Inputs</vt:lpstr>
      <vt:lpstr>Intro to Reasoning on All Inputs</vt:lpstr>
      <vt:lpstr>Intro to Reasoning on All Inputs</vt:lpstr>
      <vt:lpstr>Putting it together</vt:lpstr>
      <vt:lpstr>Formal Reasoning</vt:lpstr>
      <vt:lpstr>Complications</vt:lpstr>
      <vt:lpstr>Consider</vt:lpstr>
      <vt:lpstr>Consider</vt:lpstr>
      <vt:lpstr>Methods</vt:lpstr>
      <vt:lpstr>Reasoning about Correctness</vt:lpstr>
      <vt:lpstr>Reasoning with Methods</vt:lpstr>
      <vt:lpstr>Reasoning with Methods</vt:lpstr>
      <vt:lpstr>Contracts in Verification</vt:lpstr>
      <vt:lpstr>Verification vs Testing</vt:lpstr>
      <vt:lpstr>How to use verification and reasoning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689</cp:revision>
  <cp:lastPrinted>2016-08-31T03:05:11Z</cp:lastPrinted>
  <dcterms:created xsi:type="dcterms:W3CDTF">2005-03-22T22:30:11Z</dcterms:created>
  <dcterms:modified xsi:type="dcterms:W3CDTF">2019-10-18T17:00:10Z</dcterms:modified>
</cp:coreProperties>
</file>