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  <p:sldMasterId id="2147483670" r:id="rId3"/>
    <p:sldMasterId id="2147483672" r:id="rId4"/>
    <p:sldMasterId id="2147483958" r:id="rId5"/>
    <p:sldMasterId id="2147483959" r:id="rId6"/>
    <p:sldMasterId id="2147483960" r:id="rId7"/>
    <p:sldMasterId id="2147483961" r:id="rId8"/>
    <p:sldMasterId id="2147483962" r:id="rId9"/>
    <p:sldMasterId id="2147483963" r:id="rId10"/>
    <p:sldMasterId id="2147483964" r:id="rId11"/>
    <p:sldMasterId id="2147483965" r:id="rId12"/>
    <p:sldMasterId id="2147483966" r:id="rId13"/>
    <p:sldMasterId id="2147483967" r:id="rId14"/>
    <p:sldMasterId id="2147483968" r:id="rId15"/>
    <p:sldMasterId id="2147483969" r:id="rId16"/>
    <p:sldMasterId id="2147483970" r:id="rId17"/>
    <p:sldMasterId id="2147483971" r:id="rId18"/>
  </p:sldMasterIdLst>
  <p:notesMasterIdLst>
    <p:notesMasterId r:id="rId49"/>
  </p:notesMasterIdLst>
  <p:handoutMasterIdLst>
    <p:handoutMasterId r:id="rId50"/>
  </p:handoutMasterIdLst>
  <p:sldIdLst>
    <p:sldId id="657" r:id="rId19"/>
    <p:sldId id="621" r:id="rId20"/>
    <p:sldId id="726" r:id="rId21"/>
    <p:sldId id="622" r:id="rId22"/>
    <p:sldId id="623" r:id="rId23"/>
    <p:sldId id="627" r:id="rId24"/>
    <p:sldId id="728" r:id="rId25"/>
    <p:sldId id="729" r:id="rId26"/>
    <p:sldId id="730" r:id="rId27"/>
    <p:sldId id="732" r:id="rId28"/>
    <p:sldId id="731" r:id="rId29"/>
    <p:sldId id="733" r:id="rId30"/>
    <p:sldId id="734" r:id="rId31"/>
    <p:sldId id="727" r:id="rId32"/>
    <p:sldId id="735" r:id="rId33"/>
    <p:sldId id="736" r:id="rId34"/>
    <p:sldId id="737" r:id="rId35"/>
    <p:sldId id="738" r:id="rId36"/>
    <p:sldId id="632" r:id="rId37"/>
    <p:sldId id="640" r:id="rId38"/>
    <p:sldId id="641" r:id="rId39"/>
    <p:sldId id="642" r:id="rId40"/>
    <p:sldId id="679" r:id="rId41"/>
    <p:sldId id="659" r:id="rId42"/>
    <p:sldId id="680" r:id="rId43"/>
    <p:sldId id="643" r:id="rId44"/>
    <p:sldId id="644" r:id="rId45"/>
    <p:sldId id="646" r:id="rId46"/>
    <p:sldId id="724" r:id="rId47"/>
    <p:sldId id="645" r:id="rId48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C8"/>
    <a:srgbClr val="FF9797"/>
    <a:srgbClr val="FFFFFF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3" autoAdjust="0"/>
    <p:restoredTop sz="94636" autoAdjust="0"/>
  </p:normalViewPr>
  <p:slideViewPr>
    <p:cSldViewPr>
      <p:cViewPr varScale="1">
        <p:scale>
          <a:sx n="59" d="100"/>
          <a:sy n="59" d="100"/>
        </p:scale>
        <p:origin x="72" y="490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B5FDBF-00EB-49CC-AD76-DBDAC18D5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21D2FC-6FD8-4099-B1EC-A06BCAE042CB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33A178-DED2-40BB-B92E-459DF107B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CC16B2-F93C-4EAA-B6BF-7433237BCCC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108BE1-1A67-4600-A25C-88EED37E5EA6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1C3274-DFB6-45CC-812F-4B1047F576C5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95F21D-1CE2-4034-A892-DE136A3F56B2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2FF8DE-6823-4951-A0C7-3ADD766CC9A2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BCBBA4-EC50-4D08-9116-C49594922869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8FC58B9-0808-4815-8266-F849455FE09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95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8731FA-A148-423B-B0AA-164330EAD87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23DDECD-F58B-456E-8529-2E02ACC7E95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36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3B0594B-3846-4249-B0FA-364597E7D7F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995D65-A22B-4198-BA45-1AEE2ECF17F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7BADC4-A6F2-46DF-8D4D-C9E45203D6F9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ED0263-9075-4BC1-8D53-31A6CDBF9E6D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84AC3E7-095C-48AE-96A7-98880A7D0422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" y="2670175"/>
            <a:ext cx="8686800" cy="227013"/>
            <a:chOff x="288" y="1682"/>
            <a:chExt cx="5472" cy="239"/>
          </a:xfrm>
        </p:grpSpPr>
        <p:sp>
          <p:nvSpPr>
            <p:cNvPr id="5" name="AutoShape 10"/>
            <p:cNvSpPr>
              <a:spLocks noChangeArrowheads="1"/>
            </p:cNvSpPr>
            <p:nvPr userDrawn="1"/>
          </p:nvSpPr>
          <p:spPr bwMode="auto">
            <a:xfrm>
              <a:off x="288" y="1682"/>
              <a:ext cx="5472" cy="150"/>
            </a:xfrm>
            <a:custGeom>
              <a:avLst/>
              <a:gdLst>
                <a:gd name="G0" fmla="+- 585 0 0"/>
              </a:gdLst>
              <a:ahLst/>
              <a:cxnLst>
                <a:cxn ang="0">
                  <a:pos x="0" y="0"/>
                </a:cxn>
                <a:cxn ang="0">
                  <a:pos x="585" y="0"/>
                </a:cxn>
                <a:cxn ang="0">
                  <a:pos x="585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sz="16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 userDrawn="1"/>
          </p:nvSpPr>
          <p:spPr bwMode="auto">
            <a:xfrm>
              <a:off x="3597" y="1682"/>
              <a:ext cx="17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sz="600" b="1" smtClean="0">
                  <a:latin typeface="Georgia" panose="02040502050405020303" pitchFamily="18" charset="0"/>
                </a:rPr>
                <a:t>Computer Science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School of Computing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Clemson University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 userDrawn="1"/>
          </p:nvSpPr>
          <p:spPr bwMode="auto">
            <a:xfrm flipV="1">
              <a:off x="288" y="1921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0F50CD-0BB0-44E3-8EE8-DC229F3F23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7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02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A714-594B-459C-8FE2-80E47C42C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28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70DF-9D63-4F5C-A038-647BBCD73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76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0A39-A721-4955-AB82-470863DC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50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313B6-56D2-4427-B5B0-9702B1408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95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04BD2-9089-41EC-BB4D-2AE2D1324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9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6973-9E3B-4469-9043-D9CCE28AC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71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83AA-AD43-4EE4-9A5B-FD2A01E6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851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D221-1D86-4278-8C8C-BF492ECEC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63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28B2-FF8E-4350-9C07-11C08071B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74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AD12-E8E4-478A-BC5E-A3FF611AC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2247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EF4A6-944C-4465-AAE9-142C4420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15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AE1E5-3965-4B67-A9BD-319DE246E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7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D4E9-4ED2-4BFA-BA81-D7A28EC06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4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E1B58-B166-4E27-AD31-963A3DA81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103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A778-52C5-4D56-B256-5D41CB958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1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A7C8-BB8E-43AD-A924-9F6212BB2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616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8B1D-C62B-4CAD-84EC-C055D3E98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511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8C817-34A4-4ECD-BA90-D3841E804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24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C7B4-FE7E-40B6-8D42-DE0982DC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16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2971-542C-45A6-8E45-4C23C6FCD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0302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4CD1C-946E-4401-BF23-86CA8A38C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46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0CB-C7DF-437F-AA3A-262328F8E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42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61A76-8D5F-4C6F-8DC2-79C4A1E0F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75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8C430-1517-4404-9CAA-334495B25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97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D85A3-9706-4A4B-A4CD-17E02507B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51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47739-8AF6-4735-A7D9-A84B7C55B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74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E29-203B-40AD-B09A-9759E94F7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13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2C2A-C0A3-471C-933A-B6B67D072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337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2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FAE92-96D4-40FA-948A-384FD547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67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1056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806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87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7262-0B74-43A1-9462-B5A45F97E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26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2728-7F00-454A-9CDE-43C77D753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725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AFD6B-D861-4FF3-AE90-B9A4661A1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8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74966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2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02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48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566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97661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7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067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108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8841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28600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61579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426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1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6200" y="76200"/>
            <a:ext cx="2667000" cy="44196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F54C88B-08CE-4C5E-BDFA-832C038F7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70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73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252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55811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31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7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77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9025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61950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34382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AEC426-4D2B-4DF9-B118-554ACADD1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518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403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15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449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7794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436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856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623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71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4373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23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56BA249-B3E9-4AB8-A0F9-C82806C9D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197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685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49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7A4A-8354-4DDB-A8CF-7B1D0F8D1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190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B2A02-CD9D-44ED-AD7C-255A874B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62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59C0-7514-43FC-908A-A72A18F7B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206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B2632-D631-4CB5-B712-EECA4DE59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72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BC7A-35FD-4EF8-B9DF-27421AFC7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543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5D9-894F-41AC-ACAA-081E20A96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487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36213-E3C7-48D5-8D09-99DB687F7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82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185EE-74EF-428B-8E9D-FCB2977A9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9758F3-C18E-487C-8F44-DDE012C19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DA96-CEFC-40CA-916D-EC97AD4BD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485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4EC93-5192-4197-A74D-4208A61C3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734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7E93A-3A0B-4534-AFEA-21B9E57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375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7DD6-F66E-4898-A9B0-41466C537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08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9943-0443-41E6-8F1F-A18E14CA6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55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26CBE-0331-4C60-B70C-709D7ABFF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305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C0C62-4B2A-4EB5-96F7-D57DB481A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576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1730-BCBB-4D07-BB98-C2AF7B4E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028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2650-DB27-4C76-BB58-73BCAF42D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488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A5C9A-6366-4AFA-8B76-B31A818C5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5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045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BD488-22C8-4B90-9B6D-FEE6766E8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817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5E389-B253-4641-9856-0A9F79996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373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E14D-310A-4D8D-BC01-46CC64B12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910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D4BF4-DD22-4AA9-A6D3-E4D66FDD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94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D6511-4ADB-4907-A582-61FE64F31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847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5CD1-29AD-4450-9312-54225E485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257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29C7-2A98-4C8C-97BD-0DC3EBD69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72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FC33F-1DBE-44C5-8BF5-2910C0898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916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D580-259F-40F8-B71F-3B978B605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06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F971F-C59B-45C9-A5A1-51C0C68DC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E618-75AD-4B5B-B496-CADEFF6312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4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63945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4F56-5E17-47C6-BC96-F7D9B4F3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132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B5007-89DD-458A-8AC2-060E6D58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035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3285-AF03-4E7F-841A-E2CDD885F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75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B2CD-01B0-4E20-9AFB-0968E1753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308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D7B0E-482A-4DA7-9834-4F5F9C669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0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9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04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404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973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6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769745-48E6-45DA-9D2C-3DEAB6828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526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728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5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62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14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6805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22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0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3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463309-691C-4BBC-BB62-C4C76FC4B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3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9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88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5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4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10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70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491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375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32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0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6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3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91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2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7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843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4259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47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94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25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00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91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008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36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72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11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1387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8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AE823-E138-42A9-9943-98C06457A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234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2465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8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79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64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6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1840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4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05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0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B55E-CEEB-4C60-AB4F-F78712453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7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89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6894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88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92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91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09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79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76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563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245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008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9951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1955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9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08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7BD5-26F0-4E5B-9759-532932414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2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79E1-457C-4BEF-8267-63882520E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2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2E74-6A59-4F64-9265-F00F6C25F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39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82372-C015-418C-9226-F97220CD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54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497B-3146-49DF-A2B6-F4B4CB978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21955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School of Computing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Clemson University</a:t>
            </a:r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D3A412-6F69-4AA5-B982-771A8ACA5A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84" r:id="rId1"/>
    <p:sldLayoutId id="2147492604" r:id="rId2"/>
    <p:sldLayoutId id="2147492785" r:id="rId3"/>
    <p:sldLayoutId id="2147492786" r:id="rId4"/>
    <p:sldLayoutId id="2147492787" r:id="rId5"/>
    <p:sldLayoutId id="2147492788" r:id="rId6"/>
    <p:sldLayoutId id="2147492605" r:id="rId7"/>
    <p:sldLayoutId id="2147492606" r:id="rId8"/>
    <p:sldLayoutId id="2147492789" r:id="rId9"/>
    <p:sldLayoutId id="2147492790" r:id="rId10"/>
    <p:sldLayoutId id="2147492791" r:id="rId11"/>
    <p:sldLayoutId id="2147492792" r:id="rId12"/>
    <p:sldLayoutId id="2147492793" r:id="rId13"/>
    <p:sldLayoutId id="2147492794" r:id="rId14"/>
    <p:sldLayoutId id="2147492860" r:id="rId15"/>
    <p:sldLayoutId id="2147492824" r:id="rId16"/>
    <p:sldLayoutId id="214749283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DCFADC-181C-4275-831F-3F2C2E058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92" r:id="rId1"/>
    <p:sldLayoutId id="2147492693" r:id="rId2"/>
    <p:sldLayoutId id="2147492694" r:id="rId3"/>
    <p:sldLayoutId id="2147492695" r:id="rId4"/>
    <p:sldLayoutId id="2147492696" r:id="rId5"/>
    <p:sldLayoutId id="2147492697" r:id="rId6"/>
    <p:sldLayoutId id="2147492698" r:id="rId7"/>
    <p:sldLayoutId id="2147492699" r:id="rId8"/>
    <p:sldLayoutId id="2147492700" r:id="rId9"/>
    <p:sldLayoutId id="2147492701" r:id="rId10"/>
    <p:sldLayoutId id="214749270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004FB7-A0E4-4E3A-9E9D-405C55C11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03" r:id="rId1"/>
    <p:sldLayoutId id="2147492704" r:id="rId2"/>
    <p:sldLayoutId id="2147492705" r:id="rId3"/>
    <p:sldLayoutId id="2147492706" r:id="rId4"/>
    <p:sldLayoutId id="2147492707" r:id="rId5"/>
    <p:sldLayoutId id="2147492708" r:id="rId6"/>
    <p:sldLayoutId id="2147492709" r:id="rId7"/>
    <p:sldLayoutId id="2147492710" r:id="rId8"/>
    <p:sldLayoutId id="2147492711" r:id="rId9"/>
    <p:sldLayoutId id="2147492712" r:id="rId10"/>
    <p:sldLayoutId id="214749271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D8FA0-948A-45B7-B49B-66C5C3DA2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8" r:id="rId1"/>
    <p:sldLayoutId id="2147492714" r:id="rId2"/>
    <p:sldLayoutId id="2147492799" r:id="rId3"/>
    <p:sldLayoutId id="2147492800" r:id="rId4"/>
    <p:sldLayoutId id="2147492801" r:id="rId5"/>
    <p:sldLayoutId id="2147492715" r:id="rId6"/>
    <p:sldLayoutId id="2147492716" r:id="rId7"/>
    <p:sldLayoutId id="2147492717" r:id="rId8"/>
    <p:sldLayoutId id="2147492802" r:id="rId9"/>
    <p:sldLayoutId id="2147492803" r:id="rId10"/>
    <p:sldLayoutId id="21474928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D142-B797-4E13-BDA5-9E88402DE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805" r:id="rId1"/>
    <p:sldLayoutId id="2147492806" r:id="rId2"/>
    <p:sldLayoutId id="2147492807" r:id="rId3"/>
    <p:sldLayoutId id="2147492808" r:id="rId4"/>
    <p:sldLayoutId id="2147492809" r:id="rId5"/>
    <p:sldLayoutId id="2147492810" r:id="rId6"/>
    <p:sldLayoutId id="2147492811" r:id="rId7"/>
    <p:sldLayoutId id="2147492812" r:id="rId8"/>
    <p:sldLayoutId id="2147492813" r:id="rId9"/>
    <p:sldLayoutId id="2147492814" r:id="rId10"/>
    <p:sldLayoutId id="214749281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18" r:id="rId1"/>
    <p:sldLayoutId id="2147492719" r:id="rId2"/>
    <p:sldLayoutId id="2147492720" r:id="rId3"/>
    <p:sldLayoutId id="2147492721" r:id="rId4"/>
    <p:sldLayoutId id="2147492722" r:id="rId5"/>
    <p:sldLayoutId id="2147492723" r:id="rId6"/>
    <p:sldLayoutId id="2147492724" r:id="rId7"/>
    <p:sldLayoutId id="2147492725" r:id="rId8"/>
    <p:sldLayoutId id="2147492726" r:id="rId9"/>
    <p:sldLayoutId id="2147492727" r:id="rId10"/>
    <p:sldLayoutId id="214749272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29" r:id="rId1"/>
    <p:sldLayoutId id="2147492730" r:id="rId2"/>
    <p:sldLayoutId id="2147492731" r:id="rId3"/>
    <p:sldLayoutId id="2147492732" r:id="rId4"/>
    <p:sldLayoutId id="2147492733" r:id="rId5"/>
    <p:sldLayoutId id="2147492734" r:id="rId6"/>
    <p:sldLayoutId id="2147492735" r:id="rId7"/>
    <p:sldLayoutId id="2147492736" r:id="rId8"/>
    <p:sldLayoutId id="2147492737" r:id="rId9"/>
    <p:sldLayoutId id="2147492738" r:id="rId10"/>
    <p:sldLayoutId id="21474927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F48BAE-C2D9-42C4-A5E5-2DA70D081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40" r:id="rId1"/>
    <p:sldLayoutId id="2147492741" r:id="rId2"/>
    <p:sldLayoutId id="2147492742" r:id="rId3"/>
    <p:sldLayoutId id="2147492743" r:id="rId4"/>
    <p:sldLayoutId id="2147492744" r:id="rId5"/>
    <p:sldLayoutId id="2147492745" r:id="rId6"/>
    <p:sldLayoutId id="2147492746" r:id="rId7"/>
    <p:sldLayoutId id="2147492747" r:id="rId8"/>
    <p:sldLayoutId id="2147492748" r:id="rId9"/>
    <p:sldLayoutId id="2147492749" r:id="rId10"/>
    <p:sldLayoutId id="214749275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5DCF99-E094-4154-A24C-33A6DDD58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51" r:id="rId1"/>
    <p:sldLayoutId id="2147492752" r:id="rId2"/>
    <p:sldLayoutId id="2147492753" r:id="rId3"/>
    <p:sldLayoutId id="2147492754" r:id="rId4"/>
    <p:sldLayoutId id="2147492755" r:id="rId5"/>
    <p:sldLayoutId id="2147492756" r:id="rId6"/>
    <p:sldLayoutId id="2147492757" r:id="rId7"/>
    <p:sldLayoutId id="2147492758" r:id="rId8"/>
    <p:sldLayoutId id="2147492759" r:id="rId9"/>
    <p:sldLayoutId id="2147492760" r:id="rId10"/>
    <p:sldLayoutId id="21474927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4A14F5-1856-4A2C-9DC9-5FB8B6A3B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62" r:id="rId1"/>
    <p:sldLayoutId id="2147492763" r:id="rId2"/>
    <p:sldLayoutId id="2147492764" r:id="rId3"/>
    <p:sldLayoutId id="2147492765" r:id="rId4"/>
    <p:sldLayoutId id="2147492766" r:id="rId5"/>
    <p:sldLayoutId id="2147492767" r:id="rId6"/>
    <p:sldLayoutId id="2147492768" r:id="rId7"/>
    <p:sldLayoutId id="2147492769" r:id="rId8"/>
    <p:sldLayoutId id="2147492770" r:id="rId9"/>
    <p:sldLayoutId id="2147492771" r:id="rId10"/>
    <p:sldLayoutId id="21474927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5" r:id="rId1"/>
    <p:sldLayoutId id="2147492607" r:id="rId2"/>
    <p:sldLayoutId id="2147492608" r:id="rId3"/>
    <p:sldLayoutId id="2147492609" r:id="rId4"/>
    <p:sldLayoutId id="2147492610" r:id="rId5"/>
    <p:sldLayoutId id="2147492611" r:id="rId6"/>
    <p:sldLayoutId id="2147492612" r:id="rId7"/>
    <p:sldLayoutId id="2147492613" r:id="rId8"/>
    <p:sldLayoutId id="2147492614" r:id="rId9"/>
    <p:sldLayoutId id="2147492615" r:id="rId10"/>
    <p:sldLayoutId id="21474926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6" r:id="rId1"/>
    <p:sldLayoutId id="2147492617" r:id="rId2"/>
    <p:sldLayoutId id="2147492618" r:id="rId3"/>
    <p:sldLayoutId id="2147492619" r:id="rId4"/>
    <p:sldLayoutId id="2147492620" r:id="rId5"/>
    <p:sldLayoutId id="2147492621" r:id="rId6"/>
    <p:sldLayoutId id="2147492622" r:id="rId7"/>
    <p:sldLayoutId id="2147492623" r:id="rId8"/>
    <p:sldLayoutId id="2147492624" r:id="rId9"/>
    <p:sldLayoutId id="2147492625" r:id="rId10"/>
    <p:sldLayoutId id="214749262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7" r:id="rId1"/>
    <p:sldLayoutId id="2147492627" r:id="rId2"/>
    <p:sldLayoutId id="2147492628" r:id="rId3"/>
    <p:sldLayoutId id="2147492629" r:id="rId4"/>
    <p:sldLayoutId id="2147492630" r:id="rId5"/>
    <p:sldLayoutId id="2147492631" r:id="rId6"/>
    <p:sldLayoutId id="2147492632" r:id="rId7"/>
    <p:sldLayoutId id="2147492633" r:id="rId8"/>
    <p:sldLayoutId id="2147492634" r:id="rId9"/>
    <p:sldLayoutId id="2147492635" r:id="rId10"/>
    <p:sldLayoutId id="214749263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37" r:id="rId1"/>
    <p:sldLayoutId id="2147492638" r:id="rId2"/>
    <p:sldLayoutId id="2147492639" r:id="rId3"/>
    <p:sldLayoutId id="2147492640" r:id="rId4"/>
    <p:sldLayoutId id="2147492641" r:id="rId5"/>
    <p:sldLayoutId id="2147492642" r:id="rId6"/>
    <p:sldLayoutId id="2147492643" r:id="rId7"/>
    <p:sldLayoutId id="2147492644" r:id="rId8"/>
    <p:sldLayoutId id="2147492645" r:id="rId9"/>
    <p:sldLayoutId id="2147492646" r:id="rId10"/>
    <p:sldLayoutId id="214749264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48" r:id="rId1"/>
    <p:sldLayoutId id="2147492649" r:id="rId2"/>
    <p:sldLayoutId id="2147492650" r:id="rId3"/>
    <p:sldLayoutId id="2147492651" r:id="rId4"/>
    <p:sldLayoutId id="2147492652" r:id="rId5"/>
    <p:sldLayoutId id="2147492653" r:id="rId6"/>
    <p:sldLayoutId id="2147492654" r:id="rId7"/>
    <p:sldLayoutId id="2147492655" r:id="rId8"/>
    <p:sldLayoutId id="2147492656" r:id="rId9"/>
    <p:sldLayoutId id="2147492657" r:id="rId10"/>
    <p:sldLayoutId id="2147492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59" r:id="rId1"/>
    <p:sldLayoutId id="2147492660" r:id="rId2"/>
    <p:sldLayoutId id="2147492661" r:id="rId3"/>
    <p:sldLayoutId id="2147492662" r:id="rId4"/>
    <p:sldLayoutId id="2147492663" r:id="rId5"/>
    <p:sldLayoutId id="2147492664" r:id="rId6"/>
    <p:sldLayoutId id="2147492665" r:id="rId7"/>
    <p:sldLayoutId id="2147492666" r:id="rId8"/>
    <p:sldLayoutId id="2147492667" r:id="rId9"/>
    <p:sldLayoutId id="2147492668" r:id="rId10"/>
    <p:sldLayoutId id="2147492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70" r:id="rId1"/>
    <p:sldLayoutId id="2147492671" r:id="rId2"/>
    <p:sldLayoutId id="2147492672" r:id="rId3"/>
    <p:sldLayoutId id="2147492673" r:id="rId4"/>
    <p:sldLayoutId id="2147492674" r:id="rId5"/>
    <p:sldLayoutId id="2147492675" r:id="rId6"/>
    <p:sldLayoutId id="2147492676" r:id="rId7"/>
    <p:sldLayoutId id="2147492677" r:id="rId8"/>
    <p:sldLayoutId id="2147492678" r:id="rId9"/>
    <p:sldLayoutId id="2147492679" r:id="rId10"/>
    <p:sldLayoutId id="214749268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A001E4-3A34-4826-94E4-9C19B0C62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81" r:id="rId1"/>
    <p:sldLayoutId id="2147492682" r:id="rId2"/>
    <p:sldLayoutId id="2147492683" r:id="rId3"/>
    <p:sldLayoutId id="2147492684" r:id="rId4"/>
    <p:sldLayoutId id="2147492685" r:id="rId5"/>
    <p:sldLayoutId id="2147492686" r:id="rId6"/>
    <p:sldLayoutId id="2147492687" r:id="rId7"/>
    <p:sldLayoutId id="2147492688" r:id="rId8"/>
    <p:sldLayoutId id="2147492689" r:id="rId9"/>
    <p:sldLayoutId id="2147492690" r:id="rId10"/>
    <p:sldLayoutId id="21474926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y_method_patter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788"/>
            <a:ext cx="7772400" cy="1395412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Patterns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044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CPSC 2150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Both have abstract methods implemented by their dynamic type</a:t>
            </a:r>
          </a:p>
          <a:p>
            <a:pPr lvl="1"/>
            <a:r>
              <a:rPr lang="en-US" sz="2400" dirty="0" smtClean="0"/>
              <a:t>All methods in an interface are either default or abstract</a:t>
            </a:r>
          </a:p>
          <a:p>
            <a:pPr lvl="2"/>
            <a:r>
              <a:rPr lang="en-US" sz="2000" dirty="0" smtClean="0"/>
              <a:t>Abstract methods must be implemented by the implementations of the interface.</a:t>
            </a:r>
          </a:p>
          <a:p>
            <a:pPr lvl="2"/>
            <a:r>
              <a:rPr lang="en-US" sz="2000" dirty="0" smtClean="0"/>
              <a:t>Default methods can be overridden or inherited</a:t>
            </a:r>
          </a:p>
          <a:p>
            <a:pPr lvl="1"/>
            <a:r>
              <a:rPr lang="en-US" sz="2400" dirty="0" smtClean="0"/>
              <a:t>An Abstract class can declare a method as abstract and provide no body for it</a:t>
            </a:r>
          </a:p>
          <a:p>
            <a:pPr lvl="2"/>
            <a:r>
              <a:rPr lang="en-US" sz="2000" dirty="0" smtClean="0"/>
              <a:t>Classes that extend the abstract class provide code for the abstract methods</a:t>
            </a:r>
          </a:p>
          <a:p>
            <a:pPr lvl="2"/>
            <a:r>
              <a:rPr lang="en-US" sz="2000" dirty="0" smtClean="0"/>
              <a:t>Classes that extend the abstract class can inherit other methods or override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can have data members, while interfaces can only have a data member if it is public, static and final</a:t>
            </a:r>
          </a:p>
          <a:p>
            <a:pPr lvl="1"/>
            <a:r>
              <a:rPr lang="en-US" dirty="0" smtClean="0"/>
              <a:t>Because of that, abstract classes can have non-abstract methods that refer to private data, while interfaces do not</a:t>
            </a:r>
          </a:p>
          <a:p>
            <a:pPr lvl="1"/>
            <a:r>
              <a:rPr lang="en-US" dirty="0" smtClean="0"/>
              <a:t>Default methods in interfaces still cannot refer to data members unless they are public static and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an abstract class without any data members except for public, static and final.</a:t>
            </a:r>
          </a:p>
          <a:p>
            <a:pPr lvl="1"/>
            <a:r>
              <a:rPr lang="en-US" sz="2000" dirty="0" smtClean="0"/>
              <a:t>It would be </a:t>
            </a:r>
            <a:r>
              <a:rPr lang="en-US" sz="2000" i="1" dirty="0" smtClean="0"/>
              <a:t>functionally</a:t>
            </a:r>
            <a:r>
              <a:rPr lang="en-US" sz="2000" dirty="0" smtClean="0"/>
              <a:t> the same as an interface</a:t>
            </a:r>
          </a:p>
          <a:p>
            <a:r>
              <a:rPr lang="en-US" sz="2400" dirty="0" smtClean="0"/>
              <a:t>You could have multiple classes that extend the abstract class with their own private data representations</a:t>
            </a:r>
          </a:p>
          <a:p>
            <a:r>
              <a:rPr lang="en-US" sz="2400" dirty="0" smtClean="0"/>
              <a:t>You could program to the interface by having the declared type always be an abstract class</a:t>
            </a:r>
          </a:p>
          <a:p>
            <a:r>
              <a:rPr lang="en-US" sz="2400" dirty="0" smtClean="0"/>
              <a:t>This is how to add “interfaces” to C++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not all OOP languages have interfaces, design patterns do not refer to them</a:t>
            </a:r>
          </a:p>
          <a:p>
            <a:r>
              <a:rPr lang="en-US" dirty="0" smtClean="0"/>
              <a:t>Design patterns can refer to abstract classes</a:t>
            </a:r>
          </a:p>
          <a:p>
            <a:r>
              <a:rPr lang="en-US" dirty="0" smtClean="0"/>
              <a:t>If those abstract classes don’t require specific private data members, we can replace them with interfaces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Method design pattern is a common design pattern for working with multiple implementations.</a:t>
            </a:r>
          </a:p>
          <a:p>
            <a:r>
              <a:rPr lang="en-US" dirty="0" smtClean="0"/>
              <a:t>You divide the methods of your object into two categories, template and hook methods</a:t>
            </a:r>
          </a:p>
          <a:p>
            <a:pPr lvl="1"/>
            <a:r>
              <a:rPr lang="en-US" dirty="0" smtClean="0"/>
              <a:t>Template methods don’t refer to any private data</a:t>
            </a:r>
          </a:p>
          <a:p>
            <a:pPr lvl="1"/>
            <a:r>
              <a:rPr lang="en-US" dirty="0" smtClean="0"/>
              <a:t>Hook methods do refer to private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abstract class</a:t>
            </a:r>
          </a:p>
          <a:p>
            <a:r>
              <a:rPr lang="en-US" dirty="0" smtClean="0"/>
              <a:t>Hook methods are declared as abstract</a:t>
            </a:r>
          </a:p>
          <a:p>
            <a:r>
              <a:rPr lang="en-US" dirty="0" smtClean="0"/>
              <a:t>Template methods are not abstract</a:t>
            </a:r>
          </a:p>
          <a:p>
            <a:pPr lvl="1"/>
            <a:r>
              <a:rPr lang="en-US" dirty="0" smtClean="0"/>
              <a:t>They access any private data by calling hook methods</a:t>
            </a:r>
          </a:p>
          <a:p>
            <a:r>
              <a:rPr lang="en-US" dirty="0" smtClean="0"/>
              <a:t>A class that extends the abstract class provides code for the hook methods</a:t>
            </a:r>
          </a:p>
          <a:p>
            <a:pPr lvl="1"/>
            <a:r>
              <a:rPr lang="en-US" dirty="0" smtClean="0"/>
              <a:t>Can just inherit the implementation of the template methods</a:t>
            </a:r>
          </a:p>
          <a:p>
            <a:pPr lvl="1"/>
            <a:r>
              <a:rPr lang="en-US" dirty="0" smtClean="0"/>
              <a:t>Factors out the common code among many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0" y="1683415"/>
            <a:ext cx="8221958" cy="39465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565" y="5933535"/>
            <a:ext cx="75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By </a:t>
            </a:r>
            <a:r>
              <a:rPr lang="en-US" dirty="0" err="1"/>
              <a:t>Vanderjoe</a:t>
            </a:r>
            <a:r>
              <a:rPr lang="en-US" dirty="0"/>
              <a:t> - Own work, CC BY-SA 4.0, https://commons.wikimedia.org/w/index.php?curid=63155402</a:t>
            </a:r>
          </a:p>
        </p:txBody>
      </p:sp>
    </p:spTree>
    <p:extLst>
      <p:ext uri="{BB962C8B-B14F-4D97-AF65-F5344CB8AC3E}">
        <p14:creationId xmlns:p14="http://schemas.microsoft.com/office/powerpoint/2010/main" val="41338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</a:t>
            </a:r>
          </a:p>
          <a:p>
            <a:pPr lvl="1"/>
            <a:r>
              <a:rPr lang="en-US" dirty="0" smtClean="0"/>
              <a:t>Replace Template with Secondary</a:t>
            </a:r>
          </a:p>
          <a:p>
            <a:pPr lvl="1"/>
            <a:r>
              <a:rPr lang="en-US" dirty="0" smtClean="0"/>
              <a:t>Replace Hook with Primary</a:t>
            </a:r>
          </a:p>
          <a:p>
            <a:pPr lvl="1"/>
            <a:r>
              <a:rPr lang="en-US" dirty="0" smtClean="0"/>
              <a:t>Change the Abstract class to an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interface</a:t>
            </a:r>
          </a:p>
          <a:p>
            <a:r>
              <a:rPr lang="en-US" sz="2800" dirty="0" smtClean="0"/>
              <a:t>Primary methods are abstract</a:t>
            </a:r>
          </a:p>
          <a:p>
            <a:r>
              <a:rPr lang="en-US" sz="2800" dirty="0" smtClean="0"/>
              <a:t>Secondary methods are default implementations</a:t>
            </a:r>
          </a:p>
          <a:p>
            <a:pPr lvl="1"/>
            <a:r>
              <a:rPr lang="en-US" sz="2400" dirty="0" smtClean="0"/>
              <a:t>They access any private data by calling primary methods</a:t>
            </a:r>
          </a:p>
          <a:p>
            <a:r>
              <a:rPr lang="en-US" sz="2800" dirty="0" smtClean="0"/>
              <a:t>A class that implements the interface provides code for the primary methods</a:t>
            </a:r>
          </a:p>
          <a:p>
            <a:pPr lvl="1"/>
            <a:r>
              <a:rPr lang="en-US" sz="2400" dirty="0" smtClean="0"/>
              <a:t>Can just inherit the implementation of the secondary methods</a:t>
            </a:r>
          </a:p>
          <a:p>
            <a:pPr lvl="1"/>
            <a:r>
              <a:rPr lang="en-US" sz="2400" dirty="0" smtClean="0"/>
              <a:t>Factors out the common code among many implementations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ChangeArrowheads="1"/>
          </p:cNvSpPr>
          <p:nvPr/>
        </p:nvSpPr>
        <p:spPr bwMode="auto">
          <a:xfrm>
            <a:off x="473670" y="1455730"/>
            <a:ext cx="79248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Creates an indirection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Instead of calling the constructor, we call the factory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factory calls our constructor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factor out the creation of our objects to one place in the code</a:t>
            </a:r>
          </a:p>
          <a:p>
            <a:pPr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Leverages Programming to the Interface to do so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Our factory returns objects of the Interface/abstract class type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 it can call any constructor that implements that Interface/extends the abstract class</a:t>
            </a:r>
          </a:p>
          <a:p>
            <a:pPr lvl="2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If we want to change the implementation, we only need to change the constructor call</a:t>
            </a: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4691" name="TextBox 4"/>
          <p:cNvSpPr txBox="1">
            <a:spLocks noChangeArrowheads="1"/>
          </p:cNvSpPr>
          <p:nvPr/>
        </p:nvSpPr>
        <p:spPr bwMode="auto">
          <a:xfrm>
            <a:off x="625460" y="449262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4702F"/>
                </a:solidFill>
                <a:latin typeface="Verdana" panose="020B0604030504040204" pitchFamily="34" charset="0"/>
              </a:rPr>
              <a:t>Factory Method Pattern</a:t>
            </a:r>
            <a:endParaRPr lang="en-US" altLang="en-US" sz="2400" dirty="0">
              <a:solidFill>
                <a:srgbClr val="F4702F"/>
              </a:solidFill>
              <a:latin typeface="Verdana" panose="020B0604030504040204" pitchFamily="34" charset="0"/>
            </a:endParaRPr>
          </a:p>
        </p:txBody>
      </p:sp>
      <p:pic>
        <p:nvPicPr>
          <p:cNvPr id="114692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ChangeArrowheads="1"/>
          </p:cNvSpPr>
          <p:nvPr/>
        </p:nvSpPr>
        <p:spPr bwMode="auto">
          <a:xfrm>
            <a:off x="533400" y="25146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“a </a:t>
            </a:r>
            <a:r>
              <a:rPr lang="en-US" altLang="en-US" sz="2400" u="sng">
                <a:solidFill>
                  <a:srgbClr val="000000"/>
                </a:solidFill>
                <a:latin typeface="Verdana" panose="020B0604030504040204" pitchFamily="34" charset="0"/>
              </a:rPr>
              <a:t>general</a:t>
            </a: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reusable solution to a commonly occurring problem within a given context in software design”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represent the collective experience of decades of object-oriented software development experience.</a:t>
            </a:r>
          </a:p>
        </p:txBody>
      </p:sp>
      <p:sp>
        <p:nvSpPr>
          <p:cNvPr id="106499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What are design patterns?</a:t>
            </a:r>
          </a:p>
        </p:txBody>
      </p:sp>
      <p:pic>
        <p:nvPicPr>
          <p:cNvPr id="106500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Factory Method Pattern?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Suppose you have some code like this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3075" y="2290763"/>
            <a:ext cx="8229600" cy="39465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IntegerStack s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 Stack1(100);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Stack1(20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anotherMethod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Stack1(50);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Factory Method Pattern?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Suppose you want </a:t>
            </a:r>
            <a:r>
              <a:rPr lang="en-US" altLang="en-US" sz="3200" smtClean="0">
                <a:solidFill>
                  <a:srgbClr val="000000"/>
                </a:solidFill>
                <a:latin typeface="Courier New" panose="02070309020205020404" pitchFamily="49" charset="0"/>
              </a:rPr>
              <a:t>Stack2</a:t>
            </a:r>
            <a:r>
              <a:rPr lang="en-US" altLang="en-US" sz="3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mtClean="0"/>
              <a:t>instead of </a:t>
            </a:r>
            <a:r>
              <a:rPr lang="en-US" alt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Stack1</a:t>
            </a:r>
            <a:r>
              <a:rPr lang="en-US" altLang="en-US" sz="28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mtClean="0"/>
              <a:t>everywhere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3075" y="2441575"/>
            <a:ext cx="8229600" cy="394811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IntegerStack s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Stack1(100);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Stack1(20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anotherMethod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Stack1(50);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Factory Method Pattern?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Need to make many changes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3075" y="2441575"/>
            <a:ext cx="8229600" cy="394811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IntegerStack s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Stack2(100);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Stack2(20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anotherMethod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Stack2(50);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Factory Method Pattern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Create a new interface (Ifactory) that is a “Factory” for interface I</a:t>
            </a:r>
          </a:p>
          <a:p>
            <a:r>
              <a:rPr lang="en-US" altLang="en-US" sz="2800" smtClean="0"/>
              <a:t>All the factory interface does is make objects</a:t>
            </a:r>
          </a:p>
          <a:p>
            <a:pPr lvl="1"/>
            <a:r>
              <a:rPr lang="en-US" altLang="en-US" sz="2400" smtClean="0"/>
              <a:t>The objects returned all implement the I interface</a:t>
            </a:r>
          </a:p>
          <a:p>
            <a:r>
              <a:rPr lang="en-US" altLang="en-US" sz="2800" smtClean="0"/>
              <a:t>The factory has a “make” method</a:t>
            </a:r>
          </a:p>
          <a:p>
            <a:pPr lvl="1"/>
            <a:r>
              <a:rPr lang="en-US" altLang="en-US" sz="2400" smtClean="0"/>
              <a:t>Returns an object of type I</a:t>
            </a:r>
          </a:p>
          <a:p>
            <a:r>
              <a:rPr lang="en-US" altLang="en-US" sz="2800" smtClean="0"/>
              <a:t>Make implementations of the factory interface</a:t>
            </a:r>
          </a:p>
          <a:p>
            <a:pPr lvl="1"/>
            <a:r>
              <a:rPr lang="en-US" altLang="en-US" sz="2400" smtClean="0"/>
              <a:t>Each implementation makes a different implementation of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Factory Method Pattern Use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The solution strategy creates an indirection</a:t>
            </a:r>
          </a:p>
          <a:p>
            <a:pPr eaLnBrk="1" hangingPunct="1"/>
            <a:r>
              <a:rPr lang="en-US" altLang="en-US" smtClean="0"/>
              <a:t>In each implementation of the factory, the code for “make” operation calls an appropriate constructor</a:t>
            </a:r>
          </a:p>
          <a:p>
            <a:pPr eaLnBrk="1" hangingPunct="1"/>
            <a:r>
              <a:rPr lang="en-US" altLang="en-US" smtClean="0"/>
              <a:t>So from the client side, the same exact “make” operation is called </a:t>
            </a:r>
          </a:p>
          <a:p>
            <a:pPr eaLnBrk="1" hangingPunct="1"/>
            <a:r>
              <a:rPr lang="en-US" altLang="en-US" smtClean="0"/>
              <a:t>But underneath, different constructors are invoked, depending on the factory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Factory Method pattern with Stacks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Create our interface </a:t>
            </a:r>
            <a:r>
              <a:rPr lang="en-US" altLang="en-US" dirty="0" err="1" smtClean="0"/>
              <a:t>IStackFactory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One operation – public </a:t>
            </a:r>
            <a:r>
              <a:rPr lang="en-US" altLang="en-US" dirty="0" err="1" smtClean="0"/>
              <a:t>IStack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makeStack</a:t>
            </a:r>
            <a:r>
              <a:rPr lang="en-US" altLang="en-US" dirty="0" smtClean="0"/>
              <a:t>()</a:t>
            </a:r>
          </a:p>
          <a:p>
            <a:r>
              <a:rPr lang="en-US" altLang="en-US" dirty="0" smtClean="0"/>
              <a:t>Make implementations of </a:t>
            </a:r>
            <a:r>
              <a:rPr lang="en-US" altLang="en-US" dirty="0" err="1" smtClean="0"/>
              <a:t>IStackFactory</a:t>
            </a:r>
            <a:r>
              <a:rPr lang="en-US" altLang="en-US" dirty="0" smtClean="0"/>
              <a:t> for each implementation of </a:t>
            </a:r>
            <a:r>
              <a:rPr lang="en-US" altLang="en-US" dirty="0" err="1" smtClean="0"/>
              <a:t>IStack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makeStack</a:t>
            </a:r>
            <a:r>
              <a:rPr lang="en-US" altLang="en-US" dirty="0" smtClean="0"/>
              <a:t> calls the different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Solution with the Pattern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Change localized to one place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3075" y="2290763"/>
            <a:ext cx="8229600" cy="39465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StackFactory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new Stack1Factory();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IntegerStack s =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(100);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IntegerStack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(20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anotherMethod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u = 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(100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  <p:sp>
        <p:nvSpPr>
          <p:cNvPr id="126981" name="Oval 1"/>
          <p:cNvSpPr>
            <a:spLocks noChangeArrowheads="1"/>
          </p:cNvSpPr>
          <p:nvPr/>
        </p:nvSpPr>
        <p:spPr bwMode="auto">
          <a:xfrm>
            <a:off x="5862638" y="2366963"/>
            <a:ext cx="379412" cy="379412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Solution with the Pattern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Change localized to one place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3075" y="2290763"/>
            <a:ext cx="8229600" cy="39465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StackFactory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new Stack2Factory();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oneMethod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IntegerStack s =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(100);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IntegerStack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(20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anotherMethod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( ) {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IntegerStack u = </a:t>
            </a:r>
            <a:r>
              <a:rPr 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sf.makeStack</a:t>
            </a: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(100</a:t>
            </a:r>
            <a:r>
              <a:rPr 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Clr>
                <a:srgbClr val="FF6600"/>
              </a:buClr>
              <a:buFont typeface="Wingdings" panose="05000000000000000000" pitchFamily="2" charset="2"/>
              <a:buNone/>
              <a:defRPr/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5862638" y="2366963"/>
            <a:ext cx="379412" cy="379412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Another Factory Pattern Use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Recall JUnit tests</a:t>
            </a:r>
          </a:p>
          <a:p>
            <a:pPr eaLnBrk="1" hangingPunct="1"/>
            <a:r>
              <a:rPr lang="en-US" altLang="en-US" smtClean="0"/>
              <a:t>Constructors like </a:t>
            </a:r>
            <a:r>
              <a:rPr lang="en-US" altLang="en-US" sz="28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new Stack2(100) </a:t>
            </a:r>
            <a:r>
              <a:rPr lang="en-US" altLang="en-US" smtClean="0"/>
              <a:t>are hardcoded</a:t>
            </a:r>
          </a:p>
          <a:p>
            <a:pPr eaLnBrk="1" hangingPunct="1"/>
            <a:r>
              <a:rPr lang="en-US" altLang="en-US" smtClean="0"/>
              <a:t>If you want to test a different Stack implementation, you will have to edit many places</a:t>
            </a:r>
          </a:p>
          <a:p>
            <a:pPr eaLnBrk="1" hangingPunct="1"/>
            <a:r>
              <a:rPr lang="en-US" altLang="en-US" smtClean="0"/>
              <a:t>Factory pattern can be used so your JUnit tests will work for all implementations of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in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our JUnit code we don’t even have to make the factory interface</a:t>
            </a:r>
          </a:p>
          <a:p>
            <a:pPr lvl="1"/>
            <a:r>
              <a:rPr lang="en-US" sz="2400" dirty="0" smtClean="0"/>
              <a:t>In fact, that doesn’t work as well in JUnit</a:t>
            </a:r>
          </a:p>
          <a:p>
            <a:pPr lvl="2"/>
            <a:r>
              <a:rPr lang="en-US" sz="2000" dirty="0" smtClean="0"/>
              <a:t>In our previous example the factory was a private member of the class and initiated in the constructor</a:t>
            </a:r>
          </a:p>
          <a:p>
            <a:pPr lvl="1"/>
            <a:r>
              <a:rPr lang="en-US" sz="2400" dirty="0" smtClean="0"/>
              <a:t>Our JUnit code isn’t production code, so we can simplify the factory pattern</a:t>
            </a:r>
          </a:p>
          <a:p>
            <a:pPr lvl="2"/>
            <a:r>
              <a:rPr lang="en-US" sz="2000" dirty="0" smtClean="0"/>
              <a:t>Create a private method for our factory</a:t>
            </a:r>
            <a:r>
              <a:rPr lang="en-US" sz="2000" dirty="0"/>
              <a:t> </a:t>
            </a:r>
            <a:r>
              <a:rPr lang="en-US" sz="2000" dirty="0" smtClean="0"/>
              <a:t>that takes in the constructor arguments and returns the interface type</a:t>
            </a:r>
          </a:p>
          <a:p>
            <a:pPr lvl="2"/>
            <a:r>
              <a:rPr lang="en-US" sz="2000" dirty="0" smtClean="0"/>
              <a:t>Now we can just change the constructor called in the private method to test a new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665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 Patterns are elegant solutions to common coding problems</a:t>
            </a:r>
          </a:p>
          <a:p>
            <a:pPr lvl="1"/>
            <a:r>
              <a:rPr lang="en-US" sz="2000" dirty="0" smtClean="0"/>
              <a:t>Don’t reinvent the wheel</a:t>
            </a:r>
          </a:p>
          <a:p>
            <a:r>
              <a:rPr lang="en-US" sz="2400" dirty="0" smtClean="0"/>
              <a:t>Design patterns are common knowledge among programmers</a:t>
            </a:r>
          </a:p>
          <a:p>
            <a:pPr lvl="1"/>
            <a:r>
              <a:rPr lang="en-US" sz="2000" dirty="0" smtClean="0"/>
              <a:t>Easier for other to read your code</a:t>
            </a:r>
          </a:p>
          <a:p>
            <a:pPr lvl="1"/>
            <a:r>
              <a:rPr lang="en-US" sz="2000" dirty="0" smtClean="0"/>
              <a:t>Easier for other team member to build off of your code</a:t>
            </a:r>
          </a:p>
          <a:p>
            <a:r>
              <a:rPr lang="en-US" sz="2400" dirty="0" smtClean="0"/>
              <a:t>Design patterns come with some confidence</a:t>
            </a:r>
          </a:p>
          <a:p>
            <a:pPr lvl="1"/>
            <a:r>
              <a:rPr lang="en-US" sz="2000" dirty="0" smtClean="0"/>
              <a:t>There are a lot of examples of implementations of a design pattern</a:t>
            </a:r>
          </a:p>
          <a:p>
            <a:pPr lvl="1"/>
            <a:r>
              <a:rPr lang="en-US" sz="2000" dirty="0" smtClean="0"/>
              <a:t>Their common use means we are familiar with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253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Another Example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See this wiki page:</a:t>
            </a:r>
            <a:br>
              <a:rPr lang="en-US" altLang="en-US" smtClean="0"/>
            </a:br>
            <a:r>
              <a:rPr lang="en-US" altLang="en-US" smtClean="0">
                <a:hlinkClick r:id="rId3"/>
              </a:rPr>
              <a:t>https://en.wikipedia.org/wiki/Factory_method_pattern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ChangeArrowheads="1"/>
          </p:cNvSpPr>
          <p:nvPr/>
        </p:nvSpPr>
        <p:spPr bwMode="auto">
          <a:xfrm>
            <a:off x="533400" y="25146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specify a solution for a particular problem within a larger program.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Architectural patterns specify a solution for the entirety of a program (or at least a significant portion of it).</a:t>
            </a:r>
          </a:p>
        </p:txBody>
      </p:sp>
      <p:sp>
        <p:nvSpPr>
          <p:cNvPr id="108547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Design Patterns vs. Architectural Patterns</a:t>
            </a:r>
          </a:p>
        </p:txBody>
      </p:sp>
      <p:pic>
        <p:nvPicPr>
          <p:cNvPr id="108548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ChangeArrowheads="1"/>
          </p:cNvSpPr>
          <p:nvPr/>
        </p:nvSpPr>
        <p:spPr bwMode="auto">
          <a:xfrm>
            <a:off x="457200" y="1607520"/>
            <a:ext cx="731520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Creational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Solutions involving the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creation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/instantiation of objects</a:t>
            </a:r>
          </a:p>
          <a:p>
            <a:pPr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Structural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Solutions involving the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relationships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between objects</a:t>
            </a:r>
          </a:p>
          <a:p>
            <a:pPr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Behavioral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Solutions involving the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interactions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between </a:t>
            </a: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objects</a:t>
            </a:r>
          </a:p>
          <a:p>
            <a:pPr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Its not important to know the difference for this course</a:t>
            </a: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0595" name="TextBox 4"/>
          <p:cNvSpPr txBox="1">
            <a:spLocks noChangeArrowheads="1"/>
          </p:cNvSpPr>
          <p:nvPr/>
        </p:nvSpPr>
        <p:spPr bwMode="auto">
          <a:xfrm>
            <a:off x="457200" y="449262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4702F"/>
                </a:solidFill>
                <a:latin typeface="Verdana" panose="020B0604030504040204" pitchFamily="34" charset="0"/>
              </a:rPr>
              <a:t>Design Pattern Categories</a:t>
            </a:r>
          </a:p>
        </p:txBody>
      </p:sp>
      <p:pic>
        <p:nvPicPr>
          <p:cNvPr id="110596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ChangeArrowheads="1"/>
          </p:cNvSpPr>
          <p:nvPr/>
        </p:nvSpPr>
        <p:spPr bwMode="auto">
          <a:xfrm>
            <a:off x="482600" y="2209800"/>
            <a:ext cx="7315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The seminal work on design patterns is the 1994 book, </a:t>
            </a:r>
            <a:r>
              <a:rPr lang="en-US" altLang="en-US" sz="2400" i="1">
                <a:solidFill>
                  <a:srgbClr val="000000"/>
                </a:solidFill>
                <a:latin typeface="Verdana" panose="020B0604030504040204" pitchFamily="34" charset="0"/>
              </a:rPr>
              <a:t>Design Patterns: Elements of Reusable Object-Oriented Software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Written by four authors, commonly known as the </a:t>
            </a:r>
            <a:r>
              <a:rPr lang="en-US" altLang="en-US" sz="2400" i="1">
                <a:solidFill>
                  <a:srgbClr val="000000"/>
                </a:solidFill>
                <a:latin typeface="Verdana" panose="020B0604030504040204" pitchFamily="34" charset="0"/>
              </a:rPr>
              <a:t>Gang of Four</a:t>
            </a: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Contains all of the most popular design patterns still relevant today</a:t>
            </a:r>
          </a:p>
          <a:p>
            <a:pPr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have been documented and written about extensively online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As usual, Wikipedia is a great source</a:t>
            </a:r>
          </a:p>
        </p:txBody>
      </p:sp>
      <p:sp>
        <p:nvSpPr>
          <p:cNvPr id="112643" name="TextBox 4"/>
          <p:cNvSpPr txBox="1">
            <a:spLocks noChangeArrowheads="1"/>
          </p:cNvSpPr>
          <p:nvPr/>
        </p:nvSpPr>
        <p:spPr bwMode="auto">
          <a:xfrm>
            <a:off x="471830" y="437619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4702F"/>
                </a:solidFill>
                <a:latin typeface="Verdana" panose="020B0604030504040204" pitchFamily="34" charset="0"/>
              </a:rPr>
              <a:t>Where to find design patterns?</a:t>
            </a:r>
          </a:p>
        </p:txBody>
      </p:sp>
      <p:pic>
        <p:nvPicPr>
          <p:cNvPr id="112644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patterns are meant to work with any Object Oriented Programming language</a:t>
            </a:r>
          </a:p>
          <a:p>
            <a:pPr lvl="1"/>
            <a:r>
              <a:rPr lang="en-US" sz="2400" dirty="0" smtClean="0"/>
              <a:t>C++, Java, C#, VB.NET,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800" dirty="0" smtClean="0"/>
              <a:t>However the syntax of each language is different</a:t>
            </a:r>
          </a:p>
          <a:p>
            <a:pPr lvl="1"/>
            <a:r>
              <a:rPr lang="en-US" sz="2400" dirty="0" smtClean="0"/>
              <a:t>Different languages may have different constructs to make it easier to implement these design patterns</a:t>
            </a:r>
          </a:p>
          <a:p>
            <a:r>
              <a:rPr lang="en-US" sz="2800" dirty="0" smtClean="0"/>
              <a:t>Design patterns have to stay general, so they avoid using language specific 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8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OOP languages have classes, inheritance and abstract classes</a:t>
            </a:r>
          </a:p>
          <a:p>
            <a:pPr lvl="1"/>
            <a:r>
              <a:rPr lang="en-US" dirty="0" smtClean="0"/>
              <a:t>So we can use these constructs in our design patterns</a:t>
            </a:r>
          </a:p>
          <a:p>
            <a:r>
              <a:rPr lang="en-US" dirty="0" smtClean="0"/>
              <a:t>Not all OOP languages have Interfaces</a:t>
            </a:r>
          </a:p>
          <a:p>
            <a:pPr lvl="1"/>
            <a:r>
              <a:rPr lang="en-US" dirty="0" smtClean="0"/>
              <a:t>So interfaces are not referred to in our design patterns</a:t>
            </a:r>
          </a:p>
          <a:p>
            <a:pPr lvl="1"/>
            <a:r>
              <a:rPr lang="en-US" dirty="0" smtClean="0"/>
              <a:t>However, an interface and an abstract class are similar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and abstract classes are similar</a:t>
            </a:r>
          </a:p>
          <a:p>
            <a:pPr lvl="1"/>
            <a:r>
              <a:rPr lang="en-US" dirty="0" smtClean="0"/>
              <a:t>Neither can be the Dynamic type, just the declared type</a:t>
            </a:r>
          </a:p>
          <a:p>
            <a:pPr lvl="2"/>
            <a:r>
              <a:rPr lang="en-US" dirty="0" smtClean="0"/>
              <a:t>The Dynamic type of an abstract class would be a class that </a:t>
            </a:r>
            <a:r>
              <a:rPr lang="en-US" i="1" dirty="0" smtClean="0"/>
              <a:t>extends</a:t>
            </a:r>
            <a:r>
              <a:rPr lang="en-US" dirty="0" smtClean="0"/>
              <a:t> the abstract class</a:t>
            </a:r>
          </a:p>
          <a:p>
            <a:pPr lvl="2"/>
            <a:r>
              <a:rPr lang="en-US" dirty="0" smtClean="0"/>
              <a:t>The Dynamic type of an interface would be a class that </a:t>
            </a:r>
            <a:r>
              <a:rPr lang="en-US" i="1" dirty="0" smtClean="0"/>
              <a:t>implements</a:t>
            </a:r>
            <a:r>
              <a:rPr lang="en-US" dirty="0" smtClean="0"/>
              <a:t> the interface</a:t>
            </a:r>
          </a:p>
          <a:p>
            <a:pPr lvl="1"/>
            <a:r>
              <a:rPr lang="en-US" dirty="0" smtClean="0"/>
              <a:t>Both can have abstract methods that are implemented by another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AA1DB"/>
      </a:accent1>
      <a:accent2>
        <a:srgbClr val="FF6600"/>
      </a:accent2>
      <a:accent3>
        <a:srgbClr val="FFFFFF"/>
      </a:accent3>
      <a:accent4>
        <a:srgbClr val="000000"/>
      </a:accent4>
      <a:accent5>
        <a:srgbClr val="EACDEA"/>
      </a:accent5>
      <a:accent6>
        <a:srgbClr val="E75C00"/>
      </a:accent6>
      <a:hlink>
        <a:srgbClr val="9933FF"/>
      </a:hlink>
      <a:folHlink>
        <a:srgbClr val="6600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_Profile 10">
    <a:dk1>
      <a:srgbClr val="000000"/>
    </a:dk1>
    <a:lt1>
      <a:srgbClr val="FFFFFF"/>
    </a:lt1>
    <a:dk2>
      <a:srgbClr val="000000"/>
    </a:dk2>
    <a:lt2>
      <a:srgbClr val="DDDDDD"/>
    </a:lt2>
    <a:accent1>
      <a:srgbClr val="B499CB"/>
    </a:accent1>
    <a:accent2>
      <a:srgbClr val="FF6600"/>
    </a:accent2>
    <a:accent3>
      <a:srgbClr val="FFFFFF"/>
    </a:accent3>
    <a:accent4>
      <a:srgbClr val="000000"/>
    </a:accent4>
    <a:accent5>
      <a:srgbClr val="D6CAE2"/>
    </a:accent5>
    <a:accent6>
      <a:srgbClr val="E75C00"/>
    </a:accent6>
    <a:hlink>
      <a:srgbClr val="9933FF"/>
    </a:hlink>
    <a:folHlink>
      <a:srgbClr val="6600CC"/>
    </a:folHlink>
  </a:clrScheme>
</a:themeOverride>
</file>

<file path=ppt/theme/themeOverride2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34438</TotalTime>
  <Words>1383</Words>
  <Application>Microsoft Office PowerPoint</Application>
  <PresentationFormat>On-screen Show (4:3)</PresentationFormat>
  <Paragraphs>222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30</vt:i4>
      </vt:variant>
    </vt:vector>
  </HeadingPairs>
  <TitlesOfParts>
    <vt:vector size="57" baseType="lpstr">
      <vt:lpstr>宋体</vt:lpstr>
      <vt:lpstr>Arial</vt:lpstr>
      <vt:lpstr>Calibri</vt:lpstr>
      <vt:lpstr>Courier New</vt:lpstr>
      <vt:lpstr>Dijkstra</vt:lpstr>
      <vt:lpstr>Georgia</vt:lpstr>
      <vt:lpstr>Times New Roman</vt:lpstr>
      <vt:lpstr>Verdana</vt:lpstr>
      <vt:lpstr>Wingdings</vt:lpstr>
      <vt:lpstr>Profile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Design Patterns </vt:lpstr>
      <vt:lpstr>PowerPoint Presentation</vt:lpstr>
      <vt:lpstr>Why Design Patterns?</vt:lpstr>
      <vt:lpstr>PowerPoint Presentation</vt:lpstr>
      <vt:lpstr>PowerPoint Presentation</vt:lpstr>
      <vt:lpstr>PowerPoint Presentation</vt:lpstr>
      <vt:lpstr>Design Patterns and Languages</vt:lpstr>
      <vt:lpstr>Design Patterns and Languages</vt:lpstr>
      <vt:lpstr>Interfaces and Abstract Classes</vt:lpstr>
      <vt:lpstr>Interfaces and Abstract classes</vt:lpstr>
      <vt:lpstr>Interfaces and Abstract classes</vt:lpstr>
      <vt:lpstr>Interfaces and abstract classes</vt:lpstr>
      <vt:lpstr>Design Patterns and Languages</vt:lpstr>
      <vt:lpstr>Template Method Pattern</vt:lpstr>
      <vt:lpstr>Template method pattern</vt:lpstr>
      <vt:lpstr>Template Method Pattern</vt:lpstr>
      <vt:lpstr>Sound familiar?</vt:lpstr>
      <vt:lpstr>Template method pattern - Java</vt:lpstr>
      <vt:lpstr>PowerPoint Presentation</vt:lpstr>
      <vt:lpstr>Why Factory Method Pattern?</vt:lpstr>
      <vt:lpstr>Why Factory Method Pattern?</vt:lpstr>
      <vt:lpstr>Why Factory Method Pattern?</vt:lpstr>
      <vt:lpstr>Factory Method Pattern</vt:lpstr>
      <vt:lpstr>Factory Method Pattern Use</vt:lpstr>
      <vt:lpstr>Factory Method pattern with Stacks</vt:lpstr>
      <vt:lpstr>Solution with the Pattern</vt:lpstr>
      <vt:lpstr>Solution with the Pattern</vt:lpstr>
      <vt:lpstr>Another Factory Pattern Use</vt:lpstr>
      <vt:lpstr>Factory Pattern in JUnit</vt:lpstr>
      <vt:lpstr>Another Example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490</cp:revision>
  <dcterms:created xsi:type="dcterms:W3CDTF">2005-03-22T22:30:11Z</dcterms:created>
  <dcterms:modified xsi:type="dcterms:W3CDTF">2019-10-18T17:06:10Z</dcterms:modified>
</cp:coreProperties>
</file>