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5.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6.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7.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 id="2147483670" r:id="rId3"/>
    <p:sldMasterId id="2147483672" r:id="rId4"/>
    <p:sldMasterId id="2147483958" r:id="rId5"/>
    <p:sldMasterId id="2147483959" r:id="rId6"/>
    <p:sldMasterId id="2147483960" r:id="rId7"/>
    <p:sldMasterId id="2147483961" r:id="rId8"/>
    <p:sldMasterId id="2147483962" r:id="rId9"/>
    <p:sldMasterId id="2147483963" r:id="rId10"/>
    <p:sldMasterId id="2147483964" r:id="rId11"/>
    <p:sldMasterId id="2147483965" r:id="rId12"/>
    <p:sldMasterId id="2147483966" r:id="rId13"/>
    <p:sldMasterId id="2147483967" r:id="rId14"/>
    <p:sldMasterId id="2147483968" r:id="rId15"/>
    <p:sldMasterId id="2147483969" r:id="rId16"/>
    <p:sldMasterId id="2147483970" r:id="rId17"/>
    <p:sldMasterId id="2147483971" r:id="rId18"/>
  </p:sldMasterIdLst>
  <p:notesMasterIdLst>
    <p:notesMasterId r:id="rId39"/>
  </p:notesMasterIdLst>
  <p:handoutMasterIdLst>
    <p:handoutMasterId r:id="rId40"/>
  </p:handoutMasterIdLst>
  <p:sldIdLst>
    <p:sldId id="657" r:id="rId19"/>
    <p:sldId id="666" r:id="rId20"/>
    <p:sldId id="667" r:id="rId21"/>
    <p:sldId id="668" r:id="rId22"/>
    <p:sldId id="669" r:id="rId23"/>
    <p:sldId id="670" r:id="rId24"/>
    <p:sldId id="671" r:id="rId25"/>
    <p:sldId id="672" r:id="rId26"/>
    <p:sldId id="673" r:id="rId27"/>
    <p:sldId id="674" r:id="rId28"/>
    <p:sldId id="675" r:id="rId29"/>
    <p:sldId id="676" r:id="rId30"/>
    <p:sldId id="677" r:id="rId31"/>
    <p:sldId id="678" r:id="rId32"/>
    <p:sldId id="688" r:id="rId33"/>
    <p:sldId id="724" r:id="rId34"/>
    <p:sldId id="725" r:id="rId35"/>
    <p:sldId id="726" r:id="rId36"/>
    <p:sldId id="727" r:id="rId37"/>
    <p:sldId id="728" r:id="rId38"/>
  </p:sldIdLst>
  <p:sldSz cx="9144000" cy="6858000" type="screen4x3"/>
  <p:notesSz cx="7315200" cy="96012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FC8"/>
    <a:srgbClr val="FF9797"/>
    <a:srgbClr val="FFFFFF"/>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33" autoAdjust="0"/>
    <p:restoredTop sz="94636" autoAdjust="0"/>
  </p:normalViewPr>
  <p:slideViewPr>
    <p:cSldViewPr>
      <p:cViewPr varScale="1">
        <p:scale>
          <a:sx n="92" d="100"/>
          <a:sy n="92" d="100"/>
        </p:scale>
        <p:origin x="77" y="40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16"/>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notesMaster" Target="notesMasters/notesMaster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algn="r" defTabSz="93186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algn="r" defTabSz="931863" eaLnBrk="1" hangingPunct="1">
              <a:defRPr sz="1200">
                <a:latin typeface="Arial" panose="020B0604020202020204" pitchFamily="34" charset="0"/>
              </a:defRPr>
            </a:lvl1pPr>
          </a:lstStyle>
          <a:p>
            <a:pPr>
              <a:defRPr/>
            </a:pPr>
            <a:fld id="{42B5FDBF-00EB-49CC-AD76-DBDAC18D5FC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8921D2FC-6FD8-4099-B1EC-A06BCAE042CB}" type="datetimeFigureOut">
              <a:rPr lang="en-US"/>
              <a:pPr>
                <a:defRPr/>
              </a:pPr>
              <a:t>7/2/2019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F33A178-DED2-40BB-B92E-459DF107B68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ACC16B2-F93C-4EAA-B6BF-7433237BCCC3}" type="slidenum">
              <a:rPr lang="en-US" altLang="en-US" smtClean="0"/>
              <a:pPr/>
              <a:t>1</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anose="02010600030101010101" pitchFamily="2" charset="-122"/>
            </a:endParaRPr>
          </a:p>
        </p:txBody>
      </p:sp>
      <p:sp>
        <p:nvSpPr>
          <p:cNvPr id="1577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08B3785-F590-49D9-83C4-F7C38612EF20}" type="slidenum">
              <a:rPr lang="en-US" altLang="en-US" sz="1200">
                <a:solidFill>
                  <a:srgbClr val="000000"/>
                </a:solidFill>
                <a:latin typeface="Calibri" panose="020F0502020204030204" pitchFamily="34" charset="0"/>
              </a:rPr>
              <a:pPr algn="r" eaLnBrk="1" hangingPunct="1"/>
              <a:t>2</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anose="02010600030101010101" pitchFamily="2" charset="-122"/>
            </a:endParaRPr>
          </a:p>
        </p:txBody>
      </p:sp>
      <p:sp>
        <p:nvSpPr>
          <p:cNvPr id="1597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2EE1610-D8CB-4EDC-B90D-66502CD030B1}" type="slidenum">
              <a:rPr lang="en-US" altLang="en-US" sz="1200">
                <a:solidFill>
                  <a:srgbClr val="000000"/>
                </a:solidFill>
                <a:latin typeface="Calibri" panose="020F0502020204030204" pitchFamily="34" charset="0"/>
              </a:rPr>
              <a:pPr algn="r" eaLnBrk="1" hangingPunct="1"/>
              <a:t>3</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1266825" y="727075"/>
            <a:ext cx="4781550" cy="35861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266825" y="727075"/>
            <a:ext cx="4781550" cy="35861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xfrm>
            <a:off x="1266825" y="727075"/>
            <a:ext cx="4781550" cy="35861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anose="02010600030101010101" pitchFamily="2" charset="-122"/>
            </a:endParaRPr>
          </a:p>
        </p:txBody>
      </p:sp>
      <p:sp>
        <p:nvSpPr>
          <p:cNvPr id="1751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8935F48-B064-4704-8448-E8B5DD57F3D3}" type="slidenum">
              <a:rPr lang="en-US" altLang="en-US" sz="1200">
                <a:solidFill>
                  <a:srgbClr val="000000"/>
                </a:solidFill>
                <a:latin typeface="Calibri" panose="020F0502020204030204" pitchFamily="34" charset="0"/>
              </a:rPr>
              <a:pPr algn="r" eaLnBrk="1" hangingPunct="1"/>
              <a:t>14</a:t>
            </a:fld>
            <a:endParaRPr lang="en-US" altLang="en-US" sz="1200">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12"/>
          <p:cNvGrpSpPr>
            <a:grpSpLocks/>
          </p:cNvGrpSpPr>
          <p:nvPr/>
        </p:nvGrpSpPr>
        <p:grpSpPr bwMode="auto">
          <a:xfrm>
            <a:off x="457200" y="2670175"/>
            <a:ext cx="8686800" cy="227013"/>
            <a:chOff x="288" y="1682"/>
            <a:chExt cx="5472" cy="239"/>
          </a:xfrm>
        </p:grpSpPr>
        <p:sp>
          <p:nvSpPr>
            <p:cNvPr id="5" name="AutoShape 10"/>
            <p:cNvSpPr>
              <a:spLocks noChangeArrowheads="1"/>
            </p:cNvSpPr>
            <p:nvPr userDrawn="1"/>
          </p:nvSpPr>
          <p:spPr bwMode="auto">
            <a:xfrm>
              <a:off x="288" y="1682"/>
              <a:ext cx="5472" cy="15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endParaRPr lang="en-US" sz="1600" smtClean="0">
                <a:latin typeface="Times New Roman" panose="02020603050405020304" pitchFamily="18" charset="0"/>
              </a:endParaRPr>
            </a:p>
          </p:txBody>
        </p:sp>
        <p:sp>
          <p:nvSpPr>
            <p:cNvPr id="6" name="Text Box 11"/>
            <p:cNvSpPr txBox="1">
              <a:spLocks noChangeArrowheads="1"/>
            </p:cNvSpPr>
            <p:nvPr userDrawn="1"/>
          </p:nvSpPr>
          <p:spPr bwMode="auto">
            <a:xfrm>
              <a:off x="3597" y="1682"/>
              <a:ext cx="17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School of Computing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Clemson University</a:t>
              </a:r>
            </a:p>
          </p:txBody>
        </p:sp>
        <p:sp>
          <p:nvSpPr>
            <p:cNvPr id="7" name="Line 12"/>
            <p:cNvSpPr>
              <a:spLocks noChangeShapeType="1"/>
            </p:cNvSpPr>
            <p:nvPr userDrawn="1"/>
          </p:nvSpPr>
          <p:spPr bwMode="auto">
            <a:xfrm flipV="1">
              <a:off x="288" y="1921"/>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2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222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8"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endParaRPr lang="en-US" dirty="0"/>
          </a:p>
        </p:txBody>
      </p:sp>
      <p:sp>
        <p:nvSpPr>
          <p:cNvPr id="10" name="Rectangle 6"/>
          <p:cNvSpPr>
            <a:spLocks noGrp="1" noChangeArrowheads="1"/>
          </p:cNvSpPr>
          <p:nvPr>
            <p:ph type="sldNum" sz="quarter" idx="12"/>
          </p:nvPr>
        </p:nvSpPr>
        <p:spPr/>
        <p:txBody>
          <a:bodyPr/>
          <a:lstStyle>
            <a:lvl1pPr algn="r" eaLnBrk="1" hangingPunct="1">
              <a:defRPr sz="1200"/>
            </a:lvl1pPr>
          </a:lstStyle>
          <a:p>
            <a:pPr>
              <a:defRPr/>
            </a:pPr>
            <a:fld id="{080F50CD-0BB0-44E3-8EE8-DC229F3F2314}" type="slidenum">
              <a:rPr lang="en-US"/>
              <a:pPr>
                <a:defRPr/>
              </a:pPr>
              <a:t>‹#›</a:t>
            </a:fld>
            <a:endParaRPr lang="en-US" dirty="0"/>
          </a:p>
        </p:txBody>
      </p:sp>
    </p:spTree>
    <p:extLst>
      <p:ext uri="{BB962C8B-B14F-4D97-AF65-F5344CB8AC3E}">
        <p14:creationId xmlns:p14="http://schemas.microsoft.com/office/powerpoint/2010/main" val="16908377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64202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939570DF-9D63-4F5C-A038-647BBCD731AC}" type="slidenum">
              <a:rPr lang="en-US"/>
              <a:pPr>
                <a:defRPr/>
              </a:pPr>
              <a:t>‹#›</a:t>
            </a:fld>
            <a:endParaRPr lang="en-US"/>
          </a:p>
        </p:txBody>
      </p:sp>
    </p:spTree>
    <p:extLst>
      <p:ext uri="{BB962C8B-B14F-4D97-AF65-F5344CB8AC3E}">
        <p14:creationId xmlns:p14="http://schemas.microsoft.com/office/powerpoint/2010/main" val="31833576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10000A39-A721-4955-AB82-470863DC48EC}" type="slidenum">
              <a:rPr lang="en-US"/>
              <a:pPr>
                <a:defRPr/>
              </a:pPr>
              <a:t>‹#›</a:t>
            </a:fld>
            <a:endParaRPr lang="en-US"/>
          </a:p>
        </p:txBody>
      </p:sp>
    </p:spTree>
    <p:extLst>
      <p:ext uri="{BB962C8B-B14F-4D97-AF65-F5344CB8AC3E}">
        <p14:creationId xmlns:p14="http://schemas.microsoft.com/office/powerpoint/2010/main" val="10506050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E5313B6-56D2-4427-B5B0-9702B14082E8}" type="slidenum">
              <a:rPr lang="en-US"/>
              <a:pPr>
                <a:defRPr/>
              </a:pPr>
              <a:t>‹#›</a:t>
            </a:fld>
            <a:endParaRPr lang="en-US"/>
          </a:p>
        </p:txBody>
      </p:sp>
    </p:spTree>
    <p:extLst>
      <p:ext uri="{BB962C8B-B14F-4D97-AF65-F5344CB8AC3E}">
        <p14:creationId xmlns:p14="http://schemas.microsoft.com/office/powerpoint/2010/main" val="10734295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BE504BD2-9089-41EC-BB4D-2AE2D13247E5}" type="slidenum">
              <a:rPr lang="en-US"/>
              <a:pPr>
                <a:defRPr/>
              </a:pPr>
              <a:t>‹#›</a:t>
            </a:fld>
            <a:endParaRPr lang="en-US"/>
          </a:p>
        </p:txBody>
      </p:sp>
    </p:spTree>
    <p:extLst>
      <p:ext uri="{BB962C8B-B14F-4D97-AF65-F5344CB8AC3E}">
        <p14:creationId xmlns:p14="http://schemas.microsoft.com/office/powerpoint/2010/main" val="16575697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6C16973-9E3B-4469-9043-D9CCE28ACCC0}" type="slidenum">
              <a:rPr lang="en-US"/>
              <a:pPr>
                <a:defRPr/>
              </a:pPr>
              <a:t>‹#›</a:t>
            </a:fld>
            <a:endParaRPr lang="en-US"/>
          </a:p>
        </p:txBody>
      </p:sp>
    </p:spTree>
    <p:extLst>
      <p:ext uri="{BB962C8B-B14F-4D97-AF65-F5344CB8AC3E}">
        <p14:creationId xmlns:p14="http://schemas.microsoft.com/office/powerpoint/2010/main" val="27338471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799283AA-AD43-4EE4-9A5B-FD2A01E65337}" type="slidenum">
              <a:rPr lang="en-US"/>
              <a:pPr>
                <a:defRPr/>
              </a:pPr>
              <a:t>‹#›</a:t>
            </a:fld>
            <a:endParaRPr lang="en-US"/>
          </a:p>
        </p:txBody>
      </p:sp>
    </p:spTree>
    <p:extLst>
      <p:ext uri="{BB962C8B-B14F-4D97-AF65-F5344CB8AC3E}">
        <p14:creationId xmlns:p14="http://schemas.microsoft.com/office/powerpoint/2010/main" val="22553185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46BDD221-1D86-4278-8C8C-BF492ECECA76}" type="slidenum">
              <a:rPr lang="en-US"/>
              <a:pPr>
                <a:defRPr/>
              </a:pPr>
              <a:t>‹#›</a:t>
            </a:fld>
            <a:endParaRPr lang="en-US"/>
          </a:p>
        </p:txBody>
      </p:sp>
    </p:spTree>
    <p:extLst>
      <p:ext uri="{BB962C8B-B14F-4D97-AF65-F5344CB8AC3E}">
        <p14:creationId xmlns:p14="http://schemas.microsoft.com/office/powerpoint/2010/main" val="10863063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B93428B2-FF8E-4350-9C07-11C08071B6F3}" type="slidenum">
              <a:rPr lang="en-US"/>
              <a:pPr>
                <a:defRPr/>
              </a:pPr>
              <a:t>‹#›</a:t>
            </a:fld>
            <a:endParaRPr lang="en-US"/>
          </a:p>
        </p:txBody>
      </p:sp>
    </p:spTree>
    <p:extLst>
      <p:ext uri="{BB962C8B-B14F-4D97-AF65-F5344CB8AC3E}">
        <p14:creationId xmlns:p14="http://schemas.microsoft.com/office/powerpoint/2010/main" val="41067074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1A02AD12-E8E4-478A-BC5E-A3FF611AC01F}" type="slidenum">
              <a:rPr lang="en-US"/>
              <a:pPr>
                <a:defRPr/>
              </a:pPr>
              <a:t>‹#›</a:t>
            </a:fld>
            <a:endParaRPr lang="en-US"/>
          </a:p>
        </p:txBody>
      </p:sp>
    </p:spTree>
    <p:extLst>
      <p:ext uri="{BB962C8B-B14F-4D97-AF65-F5344CB8AC3E}">
        <p14:creationId xmlns:p14="http://schemas.microsoft.com/office/powerpoint/2010/main" val="242850007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0D7EF4A6-944C-4465-AAE9-142C4420768C}" type="slidenum">
              <a:rPr lang="en-US"/>
              <a:pPr>
                <a:defRPr/>
              </a:pPr>
              <a:t>‹#›</a:t>
            </a:fld>
            <a:endParaRPr lang="en-US"/>
          </a:p>
        </p:txBody>
      </p:sp>
    </p:spTree>
    <p:extLst>
      <p:ext uri="{BB962C8B-B14F-4D97-AF65-F5344CB8AC3E}">
        <p14:creationId xmlns:p14="http://schemas.microsoft.com/office/powerpoint/2010/main" val="341478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72247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0ECAE1E5-3965-4B67-A9BD-319DE246EBE4}" type="slidenum">
              <a:rPr lang="en-US"/>
              <a:pPr>
                <a:defRPr/>
              </a:pPr>
              <a:t>‹#›</a:t>
            </a:fld>
            <a:endParaRPr lang="en-US"/>
          </a:p>
        </p:txBody>
      </p:sp>
    </p:spTree>
    <p:extLst>
      <p:ext uri="{BB962C8B-B14F-4D97-AF65-F5344CB8AC3E}">
        <p14:creationId xmlns:p14="http://schemas.microsoft.com/office/powerpoint/2010/main" val="79079379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F10FD4E9-4ED2-4BFA-BA81-D7A28EC06D57}" type="slidenum">
              <a:rPr lang="en-US"/>
              <a:pPr>
                <a:defRPr/>
              </a:pPr>
              <a:t>‹#›</a:t>
            </a:fld>
            <a:endParaRPr lang="en-US"/>
          </a:p>
        </p:txBody>
      </p:sp>
    </p:spTree>
    <p:extLst>
      <p:ext uri="{BB962C8B-B14F-4D97-AF65-F5344CB8AC3E}">
        <p14:creationId xmlns:p14="http://schemas.microsoft.com/office/powerpoint/2010/main" val="37736994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37BE1B58-B166-4E27-AD31-963A3DA81734}" type="slidenum">
              <a:rPr lang="en-US"/>
              <a:pPr>
                <a:defRPr/>
              </a:pPr>
              <a:t>‹#›</a:t>
            </a:fld>
            <a:endParaRPr lang="en-US"/>
          </a:p>
        </p:txBody>
      </p:sp>
    </p:spTree>
    <p:extLst>
      <p:ext uri="{BB962C8B-B14F-4D97-AF65-F5344CB8AC3E}">
        <p14:creationId xmlns:p14="http://schemas.microsoft.com/office/powerpoint/2010/main" val="36219810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05BA778-52C5-4D56-B256-5D41CB958C40}" type="slidenum">
              <a:rPr lang="en-US"/>
              <a:pPr>
                <a:defRPr/>
              </a:pPr>
              <a:t>‹#›</a:t>
            </a:fld>
            <a:endParaRPr lang="en-US"/>
          </a:p>
        </p:txBody>
      </p:sp>
    </p:spTree>
    <p:extLst>
      <p:ext uri="{BB962C8B-B14F-4D97-AF65-F5344CB8AC3E}">
        <p14:creationId xmlns:p14="http://schemas.microsoft.com/office/powerpoint/2010/main" val="14963012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402FA7C8-BB8E-43AD-A924-9F6212BB214A}" type="slidenum">
              <a:rPr lang="en-US"/>
              <a:pPr>
                <a:defRPr/>
              </a:pPr>
              <a:t>‹#›</a:t>
            </a:fld>
            <a:endParaRPr lang="en-US"/>
          </a:p>
        </p:txBody>
      </p:sp>
    </p:spTree>
    <p:extLst>
      <p:ext uri="{BB962C8B-B14F-4D97-AF65-F5344CB8AC3E}">
        <p14:creationId xmlns:p14="http://schemas.microsoft.com/office/powerpoint/2010/main" val="291782616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7D9F8B1D-C62B-4CAD-84EC-C055D3E9816A}" type="slidenum">
              <a:rPr lang="en-US"/>
              <a:pPr>
                <a:defRPr/>
              </a:pPr>
              <a:t>‹#›</a:t>
            </a:fld>
            <a:endParaRPr lang="en-US"/>
          </a:p>
        </p:txBody>
      </p:sp>
    </p:spTree>
    <p:extLst>
      <p:ext uri="{BB962C8B-B14F-4D97-AF65-F5344CB8AC3E}">
        <p14:creationId xmlns:p14="http://schemas.microsoft.com/office/powerpoint/2010/main" val="8255351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C9C8C817-34A4-4ECD-BA90-D3841E8047DF}" type="slidenum">
              <a:rPr lang="en-US"/>
              <a:pPr>
                <a:defRPr/>
              </a:pPr>
              <a:t>‹#›</a:t>
            </a:fld>
            <a:endParaRPr lang="en-US"/>
          </a:p>
        </p:txBody>
      </p:sp>
    </p:spTree>
    <p:extLst>
      <p:ext uri="{BB962C8B-B14F-4D97-AF65-F5344CB8AC3E}">
        <p14:creationId xmlns:p14="http://schemas.microsoft.com/office/powerpoint/2010/main" val="90059240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EFCC7B4-FE7E-40B6-8D42-DE0982DCFA4F}" type="slidenum">
              <a:rPr lang="en-US"/>
              <a:pPr>
                <a:defRPr/>
              </a:pPr>
              <a:t>‹#›</a:t>
            </a:fld>
            <a:endParaRPr lang="en-US"/>
          </a:p>
        </p:txBody>
      </p:sp>
    </p:spTree>
    <p:extLst>
      <p:ext uri="{BB962C8B-B14F-4D97-AF65-F5344CB8AC3E}">
        <p14:creationId xmlns:p14="http://schemas.microsoft.com/office/powerpoint/2010/main" val="7947116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2B9B2971-542C-45A6-8E45-4C23C6FCDEF5}" type="slidenum">
              <a:rPr lang="en-US"/>
              <a:pPr>
                <a:defRPr/>
              </a:pPr>
              <a:t>‹#›</a:t>
            </a:fld>
            <a:endParaRPr lang="en-US"/>
          </a:p>
        </p:txBody>
      </p:sp>
    </p:spTree>
    <p:extLst>
      <p:ext uri="{BB962C8B-B14F-4D97-AF65-F5344CB8AC3E}">
        <p14:creationId xmlns:p14="http://schemas.microsoft.com/office/powerpoint/2010/main" val="21329630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5D24CD1C-946E-4401-BF23-86CA8A38CE80}" type="slidenum">
              <a:rPr lang="en-US"/>
              <a:pPr>
                <a:defRPr/>
              </a:pPr>
              <a:t>‹#›</a:t>
            </a:fld>
            <a:endParaRPr lang="en-US"/>
          </a:p>
        </p:txBody>
      </p:sp>
    </p:spTree>
    <p:extLst>
      <p:ext uri="{BB962C8B-B14F-4D97-AF65-F5344CB8AC3E}">
        <p14:creationId xmlns:p14="http://schemas.microsoft.com/office/powerpoint/2010/main" val="401204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303020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1A8040CB-C7DF-437F-AA3A-262328F8E307}" type="slidenum">
              <a:rPr lang="en-US"/>
              <a:pPr>
                <a:defRPr/>
              </a:pPr>
              <a:t>‹#›</a:t>
            </a:fld>
            <a:endParaRPr lang="en-US"/>
          </a:p>
        </p:txBody>
      </p:sp>
    </p:spTree>
    <p:extLst>
      <p:ext uri="{BB962C8B-B14F-4D97-AF65-F5344CB8AC3E}">
        <p14:creationId xmlns:p14="http://schemas.microsoft.com/office/powerpoint/2010/main" val="10319342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63661A76-8D5F-4C6F-8DC2-79C4A1E0F1B1}" type="slidenum">
              <a:rPr lang="en-US"/>
              <a:pPr>
                <a:defRPr/>
              </a:pPr>
              <a:t>‹#›</a:t>
            </a:fld>
            <a:endParaRPr lang="en-US"/>
          </a:p>
        </p:txBody>
      </p:sp>
    </p:spTree>
    <p:extLst>
      <p:ext uri="{BB962C8B-B14F-4D97-AF65-F5344CB8AC3E}">
        <p14:creationId xmlns:p14="http://schemas.microsoft.com/office/powerpoint/2010/main" val="41000575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2368C430-1517-4404-9CAA-334495B259C2}" type="slidenum">
              <a:rPr lang="en-US"/>
              <a:pPr>
                <a:defRPr/>
              </a:pPr>
              <a:t>‹#›</a:t>
            </a:fld>
            <a:endParaRPr lang="en-US"/>
          </a:p>
        </p:txBody>
      </p:sp>
    </p:spTree>
    <p:extLst>
      <p:ext uri="{BB962C8B-B14F-4D97-AF65-F5344CB8AC3E}">
        <p14:creationId xmlns:p14="http://schemas.microsoft.com/office/powerpoint/2010/main" val="17817797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7D7D85A3-9706-4A4B-A4CD-17E02507B0BE}" type="slidenum">
              <a:rPr lang="en-US"/>
              <a:pPr>
                <a:defRPr/>
              </a:pPr>
              <a:t>‹#›</a:t>
            </a:fld>
            <a:endParaRPr lang="en-US"/>
          </a:p>
        </p:txBody>
      </p:sp>
    </p:spTree>
    <p:extLst>
      <p:ext uri="{BB962C8B-B14F-4D97-AF65-F5344CB8AC3E}">
        <p14:creationId xmlns:p14="http://schemas.microsoft.com/office/powerpoint/2010/main" val="349959513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8447739-8AF6-4735-A7D9-A84B7C55BBE5}" type="slidenum">
              <a:rPr lang="en-US"/>
              <a:pPr>
                <a:defRPr/>
              </a:pPr>
              <a:t>‹#›</a:t>
            </a:fld>
            <a:endParaRPr lang="en-US"/>
          </a:p>
        </p:txBody>
      </p:sp>
    </p:spTree>
    <p:extLst>
      <p:ext uri="{BB962C8B-B14F-4D97-AF65-F5344CB8AC3E}">
        <p14:creationId xmlns:p14="http://schemas.microsoft.com/office/powerpoint/2010/main" val="40639374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6848E29-203B-40AD-B09A-9759E94F79B4}" type="slidenum">
              <a:rPr lang="en-US"/>
              <a:pPr>
                <a:defRPr/>
              </a:pPr>
              <a:t>‹#›</a:t>
            </a:fld>
            <a:endParaRPr lang="en-US"/>
          </a:p>
        </p:txBody>
      </p:sp>
    </p:spTree>
    <p:extLst>
      <p:ext uri="{BB962C8B-B14F-4D97-AF65-F5344CB8AC3E}">
        <p14:creationId xmlns:p14="http://schemas.microsoft.com/office/powerpoint/2010/main" val="30828913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0002C2A-C0A3-471C-933A-B6B67D072E29}" type="slidenum">
              <a:rPr lang="en-US"/>
              <a:pPr>
                <a:defRPr/>
              </a:pPr>
              <a:t>‹#›</a:t>
            </a:fld>
            <a:endParaRPr lang="en-US"/>
          </a:p>
        </p:txBody>
      </p:sp>
    </p:spTree>
    <p:extLst>
      <p:ext uri="{BB962C8B-B14F-4D97-AF65-F5344CB8AC3E}">
        <p14:creationId xmlns:p14="http://schemas.microsoft.com/office/powerpoint/2010/main" val="55812337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0560662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138FAE92-96D4-40FA-948A-384FD547BC70}" type="slidenum">
              <a:rPr lang="en-US"/>
              <a:pPr>
                <a:defRPr/>
              </a:pPr>
              <a:t>‹#›</a:t>
            </a:fld>
            <a:endParaRPr lang="en-US"/>
          </a:p>
        </p:txBody>
      </p:sp>
    </p:spTree>
    <p:extLst>
      <p:ext uri="{BB962C8B-B14F-4D97-AF65-F5344CB8AC3E}">
        <p14:creationId xmlns:p14="http://schemas.microsoft.com/office/powerpoint/2010/main" val="406503747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7110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62167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534806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5108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p:txBody>
          <a:bodyPr/>
          <a:lstStyle>
            <a:lvl1pPr>
              <a:defRPr/>
            </a:lvl1pPr>
          </a:lstStyle>
          <a:p>
            <a:pPr>
              <a:defRPr/>
            </a:pPr>
            <a:fld id="{221B7262-0B74-43A1-9462-B5A45F97EAD5}" type="slidenum">
              <a:rPr lang="en-US"/>
              <a:pPr>
                <a:defRPr/>
              </a:pPr>
              <a:t>‹#›</a:t>
            </a:fld>
            <a:endParaRPr lang="en-US"/>
          </a:p>
        </p:txBody>
      </p:sp>
    </p:spTree>
    <p:extLst>
      <p:ext uri="{BB962C8B-B14F-4D97-AF65-F5344CB8AC3E}">
        <p14:creationId xmlns:p14="http://schemas.microsoft.com/office/powerpoint/2010/main" val="54069269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lvl1pPr>
          </a:lstStyle>
          <a:p>
            <a:pPr>
              <a:defRPr/>
            </a:pPr>
            <a:fld id="{2C4C2728-7F00-454A-9CDE-43C77D753FFC}" type="slidenum">
              <a:rPr lang="en-US"/>
              <a:pPr>
                <a:defRPr/>
              </a:pPr>
              <a:t>‹#›</a:t>
            </a:fld>
            <a:endParaRPr lang="en-US"/>
          </a:p>
        </p:txBody>
      </p:sp>
    </p:spTree>
    <p:extLst>
      <p:ext uri="{BB962C8B-B14F-4D97-AF65-F5344CB8AC3E}">
        <p14:creationId xmlns:p14="http://schemas.microsoft.com/office/powerpoint/2010/main" val="66186725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DBEAFD6B-D861-4FF3-AE90-B9A4661A10D9}" type="slidenum">
              <a:rPr lang="en-US"/>
              <a:pPr>
                <a:defRPr/>
              </a:pPr>
              <a:t>‹#›</a:t>
            </a:fld>
            <a:endParaRPr lang="en-US"/>
          </a:p>
        </p:txBody>
      </p:sp>
    </p:spTree>
    <p:extLst>
      <p:ext uri="{BB962C8B-B14F-4D97-AF65-F5344CB8AC3E}">
        <p14:creationId xmlns:p14="http://schemas.microsoft.com/office/powerpoint/2010/main" val="235241851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6174966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6752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398020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02300943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6655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38748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03697661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82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2006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127108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8841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7028600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606157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619426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01336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81967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Verdana" panose="020B0604030504040204" pitchFamily="34"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Verdana" panose="020B0604030504040204" pitchFamily="34" charset="0"/>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eaLnBrk="0" hangingPunct="0">
              <a:defRPr>
                <a:latin typeface="Verdana" panose="020B0604030504040204" pitchFamily="34" charset="0"/>
              </a:defRPr>
            </a:lvl1pPr>
          </a:lstStyle>
          <a:p>
            <a:pPr>
              <a:defRPr/>
            </a:pPr>
            <a:fld id="{93AEC426-4D2B-4DF9-B118-554ACADD10DE}" type="slidenum">
              <a:rPr lang="en-US"/>
              <a:pPr>
                <a:defRPr/>
              </a:pPr>
              <a:t>‹#›</a:t>
            </a:fld>
            <a:endParaRPr lang="en-US"/>
          </a:p>
        </p:txBody>
      </p:sp>
    </p:spTree>
    <p:extLst>
      <p:ext uri="{BB962C8B-B14F-4D97-AF65-F5344CB8AC3E}">
        <p14:creationId xmlns:p14="http://schemas.microsoft.com/office/powerpoint/2010/main" val="210761518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62252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9365581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92931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045578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59877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79025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4861950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973438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955653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289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Verdana" panose="020B0604030504040204" pitchFamily="34"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Verdana" panose="020B0604030504040204" pitchFamily="34" charset="0"/>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eaLnBrk="0" hangingPunct="0">
              <a:defRPr>
                <a:latin typeface="Verdana" panose="020B0604030504040204" pitchFamily="34" charset="0"/>
              </a:defRPr>
            </a:lvl1pPr>
          </a:lstStyle>
          <a:p>
            <a:pPr>
              <a:defRPr/>
            </a:pPr>
            <a:fld id="{456BA249-B3E9-4AB8-A0F9-C82806C9D11A}" type="slidenum">
              <a:rPr lang="en-US"/>
              <a:pPr>
                <a:defRPr/>
              </a:pPr>
              <a:t>‹#›</a:t>
            </a:fld>
            <a:endParaRPr lang="en-US"/>
          </a:p>
        </p:txBody>
      </p:sp>
    </p:spTree>
    <p:extLst>
      <p:ext uri="{BB962C8B-B14F-4D97-AF65-F5344CB8AC3E}">
        <p14:creationId xmlns:p14="http://schemas.microsoft.com/office/powerpoint/2010/main" val="228054197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5771915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84449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4677945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513436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083856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74362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3715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5543732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112366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366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79758F3-C18E-487C-8F44-DDE012C19A8A}" type="slidenum">
              <a:rPr lang="en-US"/>
              <a:pPr>
                <a:defRPr/>
              </a:pPr>
              <a:t>‹#›</a:t>
            </a:fld>
            <a:endParaRPr lang="en-US"/>
          </a:p>
        </p:txBody>
      </p:sp>
    </p:spTree>
    <p:extLst>
      <p:ext uri="{BB962C8B-B14F-4D97-AF65-F5344CB8AC3E}">
        <p14:creationId xmlns:p14="http://schemas.microsoft.com/office/powerpoint/2010/main" val="3195053071"/>
      </p:ext>
    </p:extLst>
  </p:cSld>
  <p:clrMapOvr>
    <a:overrideClrMapping bg1="lt1" tx1="dk1" bg2="lt2" tx2="dk2" accent1="accent1" accent2="accent2" accent3="accent3" accent4="accent4" accent5="accent5" accent6="accent6" hlink="hlink" folHlink="folHlink"/>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4549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C327A4A-8354-4DDB-A8CF-7B1D0F8D17BC}" type="slidenum">
              <a:rPr lang="en-US"/>
              <a:pPr>
                <a:defRPr/>
              </a:pPr>
              <a:t>‹#›</a:t>
            </a:fld>
            <a:endParaRPr lang="en-US"/>
          </a:p>
        </p:txBody>
      </p:sp>
    </p:spTree>
    <p:extLst>
      <p:ext uri="{BB962C8B-B14F-4D97-AF65-F5344CB8AC3E}">
        <p14:creationId xmlns:p14="http://schemas.microsoft.com/office/powerpoint/2010/main" val="23466619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D2B2A02-CD9D-44ED-AD7C-255A874B9087}" type="slidenum">
              <a:rPr lang="en-US"/>
              <a:pPr>
                <a:defRPr/>
              </a:pPr>
              <a:t>‹#›</a:t>
            </a:fld>
            <a:endParaRPr lang="en-US"/>
          </a:p>
        </p:txBody>
      </p:sp>
    </p:spTree>
    <p:extLst>
      <p:ext uri="{BB962C8B-B14F-4D97-AF65-F5344CB8AC3E}">
        <p14:creationId xmlns:p14="http://schemas.microsoft.com/office/powerpoint/2010/main" val="18822362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F5459C0-7514-43FC-908A-A72A18F7B56F}" type="slidenum">
              <a:rPr lang="en-US"/>
              <a:pPr>
                <a:defRPr/>
              </a:pPr>
              <a:t>‹#›</a:t>
            </a:fld>
            <a:endParaRPr lang="en-US"/>
          </a:p>
        </p:txBody>
      </p:sp>
    </p:spTree>
    <p:extLst>
      <p:ext uri="{BB962C8B-B14F-4D97-AF65-F5344CB8AC3E}">
        <p14:creationId xmlns:p14="http://schemas.microsoft.com/office/powerpoint/2010/main" val="220594206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007B2632-D631-4CB5-B712-EECA4DE59EAD}" type="slidenum">
              <a:rPr lang="en-US"/>
              <a:pPr>
                <a:defRPr/>
              </a:pPr>
              <a:t>‹#›</a:t>
            </a:fld>
            <a:endParaRPr lang="en-US"/>
          </a:p>
        </p:txBody>
      </p:sp>
    </p:spTree>
    <p:extLst>
      <p:ext uri="{BB962C8B-B14F-4D97-AF65-F5344CB8AC3E}">
        <p14:creationId xmlns:p14="http://schemas.microsoft.com/office/powerpoint/2010/main" val="223784728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B3A4BC7A-35FD-4EF8-B9DF-27421AFC7B66}" type="slidenum">
              <a:rPr lang="en-US"/>
              <a:pPr>
                <a:defRPr/>
              </a:pPr>
              <a:t>‹#›</a:t>
            </a:fld>
            <a:endParaRPr lang="en-US"/>
          </a:p>
        </p:txBody>
      </p:sp>
    </p:spTree>
    <p:extLst>
      <p:ext uri="{BB962C8B-B14F-4D97-AF65-F5344CB8AC3E}">
        <p14:creationId xmlns:p14="http://schemas.microsoft.com/office/powerpoint/2010/main" val="14522554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FDAD15D9-894F-41AC-ACAA-081E20A96882}" type="slidenum">
              <a:rPr lang="en-US"/>
              <a:pPr>
                <a:defRPr/>
              </a:pPr>
              <a:t>‹#›</a:t>
            </a:fld>
            <a:endParaRPr lang="en-US"/>
          </a:p>
        </p:txBody>
      </p:sp>
    </p:spTree>
    <p:extLst>
      <p:ext uri="{BB962C8B-B14F-4D97-AF65-F5344CB8AC3E}">
        <p14:creationId xmlns:p14="http://schemas.microsoft.com/office/powerpoint/2010/main" val="307347487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B8336213-E3C7-48D5-8D09-99DB687F71D8}" type="slidenum">
              <a:rPr lang="en-US"/>
              <a:pPr>
                <a:defRPr/>
              </a:pPr>
              <a:t>‹#›</a:t>
            </a:fld>
            <a:endParaRPr lang="en-US"/>
          </a:p>
        </p:txBody>
      </p:sp>
    </p:spTree>
    <p:extLst>
      <p:ext uri="{BB962C8B-B14F-4D97-AF65-F5344CB8AC3E}">
        <p14:creationId xmlns:p14="http://schemas.microsoft.com/office/powerpoint/2010/main" val="23606682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D8185EE-74EF-428B-8E9D-FCB2977A9191}" type="slidenum">
              <a:rPr lang="en-US"/>
              <a:pPr>
                <a:defRPr/>
              </a:pPr>
              <a:t>‹#›</a:t>
            </a:fld>
            <a:endParaRPr lang="en-US"/>
          </a:p>
        </p:txBody>
      </p:sp>
    </p:spTree>
    <p:extLst>
      <p:ext uri="{BB962C8B-B14F-4D97-AF65-F5344CB8AC3E}">
        <p14:creationId xmlns:p14="http://schemas.microsoft.com/office/powerpoint/2010/main" val="245084236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B88FDA96-CEFC-40CA-916D-EC97AD4BD2B5}" type="slidenum">
              <a:rPr lang="en-US"/>
              <a:pPr>
                <a:defRPr/>
              </a:pPr>
              <a:t>‹#›</a:t>
            </a:fld>
            <a:endParaRPr lang="en-US"/>
          </a:p>
        </p:txBody>
      </p:sp>
    </p:spTree>
    <p:extLst>
      <p:ext uri="{BB962C8B-B14F-4D97-AF65-F5344CB8AC3E}">
        <p14:creationId xmlns:p14="http://schemas.microsoft.com/office/powerpoint/2010/main" val="2323664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558045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2A4EC93-5192-4197-A74D-4208A61C3D44}" type="slidenum">
              <a:rPr lang="en-US"/>
              <a:pPr>
                <a:defRPr/>
              </a:pPr>
              <a:t>‹#›</a:t>
            </a:fld>
            <a:endParaRPr lang="en-US"/>
          </a:p>
        </p:txBody>
      </p:sp>
    </p:spTree>
    <p:extLst>
      <p:ext uri="{BB962C8B-B14F-4D97-AF65-F5344CB8AC3E}">
        <p14:creationId xmlns:p14="http://schemas.microsoft.com/office/powerpoint/2010/main" val="185719734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0377E93A-3A0B-4534-AFEA-21B9E57E05F0}" type="slidenum">
              <a:rPr lang="en-US"/>
              <a:pPr>
                <a:defRPr/>
              </a:pPr>
              <a:t>‹#›</a:t>
            </a:fld>
            <a:endParaRPr lang="en-US"/>
          </a:p>
        </p:txBody>
      </p:sp>
    </p:spTree>
    <p:extLst>
      <p:ext uri="{BB962C8B-B14F-4D97-AF65-F5344CB8AC3E}">
        <p14:creationId xmlns:p14="http://schemas.microsoft.com/office/powerpoint/2010/main" val="235032375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FBC7DD6-F66E-4898-A9B0-41466C537C38}" type="slidenum">
              <a:rPr lang="en-US"/>
              <a:pPr>
                <a:defRPr/>
              </a:pPr>
              <a:t>‹#›</a:t>
            </a:fld>
            <a:endParaRPr lang="en-US"/>
          </a:p>
        </p:txBody>
      </p:sp>
    </p:spTree>
    <p:extLst>
      <p:ext uri="{BB962C8B-B14F-4D97-AF65-F5344CB8AC3E}">
        <p14:creationId xmlns:p14="http://schemas.microsoft.com/office/powerpoint/2010/main" val="347469086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2D09943-0443-41E6-8F1F-A18E14CA6D90}" type="slidenum">
              <a:rPr lang="en-US"/>
              <a:pPr>
                <a:defRPr/>
              </a:pPr>
              <a:t>‹#›</a:t>
            </a:fld>
            <a:endParaRPr lang="en-US"/>
          </a:p>
        </p:txBody>
      </p:sp>
    </p:spTree>
    <p:extLst>
      <p:ext uri="{BB962C8B-B14F-4D97-AF65-F5344CB8AC3E}">
        <p14:creationId xmlns:p14="http://schemas.microsoft.com/office/powerpoint/2010/main" val="4034805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2A26CBE-0331-4C60-B70C-709D7ABFFCC3}" type="slidenum">
              <a:rPr lang="en-US"/>
              <a:pPr>
                <a:defRPr/>
              </a:pPr>
              <a:t>‹#›</a:t>
            </a:fld>
            <a:endParaRPr lang="en-US"/>
          </a:p>
        </p:txBody>
      </p:sp>
    </p:spTree>
    <p:extLst>
      <p:ext uri="{BB962C8B-B14F-4D97-AF65-F5344CB8AC3E}">
        <p14:creationId xmlns:p14="http://schemas.microsoft.com/office/powerpoint/2010/main" val="30628630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0FFC0C62-4B2A-4EB5-96F7-D57DB481A13B}" type="slidenum">
              <a:rPr lang="en-US"/>
              <a:pPr>
                <a:defRPr/>
              </a:pPr>
              <a:t>‹#›</a:t>
            </a:fld>
            <a:endParaRPr lang="en-US"/>
          </a:p>
        </p:txBody>
      </p:sp>
    </p:spTree>
    <p:extLst>
      <p:ext uri="{BB962C8B-B14F-4D97-AF65-F5344CB8AC3E}">
        <p14:creationId xmlns:p14="http://schemas.microsoft.com/office/powerpoint/2010/main" val="20555057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38CB1730-BCBB-4D07-BB98-C2AF7B4ECB73}" type="slidenum">
              <a:rPr lang="en-US"/>
              <a:pPr>
                <a:defRPr/>
              </a:pPr>
              <a:t>‹#›</a:t>
            </a:fld>
            <a:endParaRPr lang="en-US"/>
          </a:p>
        </p:txBody>
      </p:sp>
    </p:spTree>
    <p:extLst>
      <p:ext uri="{BB962C8B-B14F-4D97-AF65-F5344CB8AC3E}">
        <p14:creationId xmlns:p14="http://schemas.microsoft.com/office/powerpoint/2010/main" val="37706502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71282650-DB27-4C76-BB58-73BCAF42DABE}" type="slidenum">
              <a:rPr lang="en-US"/>
              <a:pPr>
                <a:defRPr/>
              </a:pPr>
              <a:t>‹#›</a:t>
            </a:fld>
            <a:endParaRPr lang="en-US"/>
          </a:p>
        </p:txBody>
      </p:sp>
    </p:spTree>
    <p:extLst>
      <p:ext uri="{BB962C8B-B14F-4D97-AF65-F5344CB8AC3E}">
        <p14:creationId xmlns:p14="http://schemas.microsoft.com/office/powerpoint/2010/main" val="203023488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3C2A5C9A-6366-4AFA-8B76-B31A818C5701}" type="slidenum">
              <a:rPr lang="en-US"/>
              <a:pPr>
                <a:defRPr/>
              </a:pPr>
              <a:t>‹#›</a:t>
            </a:fld>
            <a:endParaRPr lang="en-US"/>
          </a:p>
        </p:txBody>
      </p:sp>
    </p:spTree>
    <p:extLst>
      <p:ext uri="{BB962C8B-B14F-4D97-AF65-F5344CB8AC3E}">
        <p14:creationId xmlns:p14="http://schemas.microsoft.com/office/powerpoint/2010/main" val="98385579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3E8BD488-22C8-4B90-9B6D-FEE6766E805D}" type="slidenum">
              <a:rPr lang="en-US"/>
              <a:pPr>
                <a:defRPr/>
              </a:pPr>
              <a:t>‹#›</a:t>
            </a:fld>
            <a:endParaRPr lang="en-US"/>
          </a:p>
        </p:txBody>
      </p:sp>
    </p:spTree>
    <p:extLst>
      <p:ext uri="{BB962C8B-B14F-4D97-AF65-F5344CB8AC3E}">
        <p14:creationId xmlns:p14="http://schemas.microsoft.com/office/powerpoint/2010/main" val="2329058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156394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3545E389-B253-4641-9856-0A9F7999680A}" type="slidenum">
              <a:rPr lang="en-US"/>
              <a:pPr>
                <a:defRPr/>
              </a:pPr>
              <a:t>‹#›</a:t>
            </a:fld>
            <a:endParaRPr lang="en-US"/>
          </a:p>
        </p:txBody>
      </p:sp>
    </p:spTree>
    <p:extLst>
      <p:ext uri="{BB962C8B-B14F-4D97-AF65-F5344CB8AC3E}">
        <p14:creationId xmlns:p14="http://schemas.microsoft.com/office/powerpoint/2010/main" val="400155373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7A0E14D-310A-4D8D-BC01-46CC64B12392}" type="slidenum">
              <a:rPr lang="en-US"/>
              <a:pPr>
                <a:defRPr/>
              </a:pPr>
              <a:t>‹#›</a:t>
            </a:fld>
            <a:endParaRPr lang="en-US"/>
          </a:p>
        </p:txBody>
      </p:sp>
    </p:spTree>
    <p:extLst>
      <p:ext uri="{BB962C8B-B14F-4D97-AF65-F5344CB8AC3E}">
        <p14:creationId xmlns:p14="http://schemas.microsoft.com/office/powerpoint/2010/main" val="325692910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16D4BF4-DD22-4AA9-A6D3-E4D66FDDD4C7}" type="slidenum">
              <a:rPr lang="en-US"/>
              <a:pPr>
                <a:defRPr/>
              </a:pPr>
              <a:t>‹#›</a:t>
            </a:fld>
            <a:endParaRPr lang="en-US"/>
          </a:p>
        </p:txBody>
      </p:sp>
    </p:spTree>
    <p:extLst>
      <p:ext uri="{BB962C8B-B14F-4D97-AF65-F5344CB8AC3E}">
        <p14:creationId xmlns:p14="http://schemas.microsoft.com/office/powerpoint/2010/main" val="189054494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6FD6511-4ADB-4907-A582-61FE64F31FEB}" type="slidenum">
              <a:rPr lang="en-US"/>
              <a:pPr>
                <a:defRPr/>
              </a:pPr>
              <a:t>‹#›</a:t>
            </a:fld>
            <a:endParaRPr lang="en-US"/>
          </a:p>
        </p:txBody>
      </p:sp>
    </p:spTree>
    <p:extLst>
      <p:ext uri="{BB962C8B-B14F-4D97-AF65-F5344CB8AC3E}">
        <p14:creationId xmlns:p14="http://schemas.microsoft.com/office/powerpoint/2010/main" val="394835847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88125CD1-29AD-4450-9312-54225E485FD7}" type="slidenum">
              <a:rPr lang="en-US"/>
              <a:pPr>
                <a:defRPr/>
              </a:pPr>
              <a:t>‹#›</a:t>
            </a:fld>
            <a:endParaRPr lang="en-US"/>
          </a:p>
        </p:txBody>
      </p:sp>
    </p:spTree>
    <p:extLst>
      <p:ext uri="{BB962C8B-B14F-4D97-AF65-F5344CB8AC3E}">
        <p14:creationId xmlns:p14="http://schemas.microsoft.com/office/powerpoint/2010/main" val="379414257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89C729C7-2A98-4C8C-97BD-0DC3EBD69CC4}" type="slidenum">
              <a:rPr lang="en-US"/>
              <a:pPr>
                <a:defRPr/>
              </a:pPr>
              <a:t>‹#›</a:t>
            </a:fld>
            <a:endParaRPr lang="en-US"/>
          </a:p>
        </p:txBody>
      </p:sp>
    </p:spTree>
    <p:extLst>
      <p:ext uri="{BB962C8B-B14F-4D97-AF65-F5344CB8AC3E}">
        <p14:creationId xmlns:p14="http://schemas.microsoft.com/office/powerpoint/2010/main" val="21186672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328FC33F-1DBE-44C5-8BF5-2910C089803C}" type="slidenum">
              <a:rPr lang="en-US"/>
              <a:pPr>
                <a:defRPr/>
              </a:pPr>
              <a:t>‹#›</a:t>
            </a:fld>
            <a:endParaRPr lang="en-US"/>
          </a:p>
        </p:txBody>
      </p:sp>
    </p:spTree>
    <p:extLst>
      <p:ext uri="{BB962C8B-B14F-4D97-AF65-F5344CB8AC3E}">
        <p14:creationId xmlns:p14="http://schemas.microsoft.com/office/powerpoint/2010/main" val="252562916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A6D8D580-259F-40F8-B71F-3B978B60513F}" type="slidenum">
              <a:rPr lang="en-US"/>
              <a:pPr>
                <a:defRPr/>
              </a:pPr>
              <a:t>‹#›</a:t>
            </a:fld>
            <a:endParaRPr lang="en-US"/>
          </a:p>
        </p:txBody>
      </p:sp>
    </p:spTree>
    <p:extLst>
      <p:ext uri="{BB962C8B-B14F-4D97-AF65-F5344CB8AC3E}">
        <p14:creationId xmlns:p14="http://schemas.microsoft.com/office/powerpoint/2010/main" val="19578906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F25F971F-C59B-45C9-A5A1-51C0C68DC7D2}" type="slidenum">
              <a:rPr lang="en-US"/>
              <a:pPr>
                <a:defRPr/>
              </a:pPr>
              <a:t>‹#›</a:t>
            </a:fld>
            <a:endParaRPr lang="en-US"/>
          </a:p>
        </p:txBody>
      </p:sp>
    </p:spTree>
    <p:extLst>
      <p:ext uri="{BB962C8B-B14F-4D97-AF65-F5344CB8AC3E}">
        <p14:creationId xmlns:p14="http://schemas.microsoft.com/office/powerpoint/2010/main" val="4765277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64294F56-5E17-47C6-BC96-F7D9B4F3227A}" type="slidenum">
              <a:rPr lang="en-US"/>
              <a:pPr>
                <a:defRPr/>
              </a:pPr>
              <a:t>‹#›</a:t>
            </a:fld>
            <a:endParaRPr lang="en-US"/>
          </a:p>
        </p:txBody>
      </p:sp>
    </p:spTree>
    <p:extLst>
      <p:ext uri="{BB962C8B-B14F-4D97-AF65-F5344CB8AC3E}">
        <p14:creationId xmlns:p14="http://schemas.microsoft.com/office/powerpoint/2010/main" val="402415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6342E618-75AD-4B5B-B496-CADEFF6312B5}" type="slidenum">
              <a:rPr lang="en-US"/>
              <a:pPr>
                <a:defRPr/>
              </a:pPr>
              <a:t>‹#›</a:t>
            </a:fld>
            <a:endParaRPr lang="en-US" dirty="0"/>
          </a:p>
        </p:txBody>
      </p:sp>
    </p:spTree>
    <p:extLst>
      <p:ext uri="{BB962C8B-B14F-4D97-AF65-F5344CB8AC3E}">
        <p14:creationId xmlns:p14="http://schemas.microsoft.com/office/powerpoint/2010/main" val="251964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610046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D4AB5007-89DD-458A-8AC2-060E6D580AD2}" type="slidenum">
              <a:rPr lang="en-US"/>
              <a:pPr>
                <a:defRPr/>
              </a:pPr>
              <a:t>‹#›</a:t>
            </a:fld>
            <a:endParaRPr lang="en-US"/>
          </a:p>
        </p:txBody>
      </p:sp>
    </p:spTree>
    <p:extLst>
      <p:ext uri="{BB962C8B-B14F-4D97-AF65-F5344CB8AC3E}">
        <p14:creationId xmlns:p14="http://schemas.microsoft.com/office/powerpoint/2010/main" val="375514035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BA4B3285-AF03-4E7F-841A-E2CDD885F4C8}" type="slidenum">
              <a:rPr lang="en-US"/>
              <a:pPr>
                <a:defRPr/>
              </a:pPr>
              <a:t>‹#›</a:t>
            </a:fld>
            <a:endParaRPr lang="en-US"/>
          </a:p>
        </p:txBody>
      </p:sp>
    </p:spTree>
    <p:extLst>
      <p:ext uri="{BB962C8B-B14F-4D97-AF65-F5344CB8AC3E}">
        <p14:creationId xmlns:p14="http://schemas.microsoft.com/office/powerpoint/2010/main" val="263951475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2E0B2CD-01B0-4E20-9AFB-0968E175325C}" type="slidenum">
              <a:rPr lang="en-US"/>
              <a:pPr>
                <a:defRPr/>
              </a:pPr>
              <a:t>‹#›</a:t>
            </a:fld>
            <a:endParaRPr lang="en-US"/>
          </a:p>
        </p:txBody>
      </p:sp>
    </p:spTree>
    <p:extLst>
      <p:ext uri="{BB962C8B-B14F-4D97-AF65-F5344CB8AC3E}">
        <p14:creationId xmlns:p14="http://schemas.microsoft.com/office/powerpoint/2010/main" val="348109308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95D7B0E-482A-4DA7-9834-4F5F9C6698D2}" type="slidenum">
              <a:rPr lang="en-US"/>
              <a:pPr>
                <a:defRPr/>
              </a:pPr>
              <a:t>‹#›</a:t>
            </a:fld>
            <a:endParaRPr lang="en-US"/>
          </a:p>
        </p:txBody>
      </p:sp>
    </p:spTree>
    <p:extLst>
      <p:ext uri="{BB962C8B-B14F-4D97-AF65-F5344CB8AC3E}">
        <p14:creationId xmlns:p14="http://schemas.microsoft.com/office/powerpoint/2010/main" val="2116564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161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8699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048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84043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7973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5465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7266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B769745-48E6-45DA-9D2C-3DEAB6828B5E}" type="slidenum">
              <a:rPr lang="en-US"/>
              <a:pPr>
                <a:defRPr/>
              </a:pPr>
              <a:t>‹#›</a:t>
            </a:fld>
            <a:endParaRPr lang="en-US"/>
          </a:p>
        </p:txBody>
      </p:sp>
    </p:spTree>
    <p:extLst>
      <p:ext uri="{BB962C8B-B14F-4D97-AF65-F5344CB8AC3E}">
        <p14:creationId xmlns:p14="http://schemas.microsoft.com/office/powerpoint/2010/main" val="133866373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555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15263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728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0265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4146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4649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142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0680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9228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2600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17011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F463309-691C-4BBC-BB62-C4C76FC4B8D6}" type="slidenum">
              <a:rPr lang="en-US"/>
              <a:pPr>
                <a:defRPr/>
              </a:pPr>
              <a:t>‹#›</a:t>
            </a:fld>
            <a:endParaRPr lang="en-US"/>
          </a:p>
        </p:txBody>
      </p:sp>
    </p:spTree>
    <p:extLst>
      <p:ext uri="{BB962C8B-B14F-4D97-AF65-F5344CB8AC3E}">
        <p14:creationId xmlns:p14="http://schemas.microsoft.com/office/powerpoint/2010/main" val="209027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75232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57796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16886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0175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32141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86710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670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54915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3755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46698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071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83832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5077665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8612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84837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1991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2222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76497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084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924259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97439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03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85047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68625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8503600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12091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7330089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473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72972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77511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1387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32800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0024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FDAE823-E138-42A9-9943-98C06457AC77}" type="slidenum">
              <a:rPr lang="en-US"/>
              <a:pPr>
                <a:defRPr/>
              </a:pPr>
              <a:t>‹#›</a:t>
            </a:fld>
            <a:endParaRPr lang="en-US" dirty="0"/>
          </a:p>
        </p:txBody>
      </p:sp>
    </p:spTree>
    <p:extLst>
      <p:ext uri="{BB962C8B-B14F-4D97-AF65-F5344CB8AC3E}">
        <p14:creationId xmlns:p14="http://schemas.microsoft.com/office/powerpoint/2010/main" val="36478234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23388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66779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8341064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4769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184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88941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9615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88605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3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457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1620B55E-CEEB-4C60-AB4F-F78712453746}" type="slidenum">
              <a:rPr lang="en-US"/>
              <a:pPr>
                <a:defRPr/>
              </a:pPr>
              <a:t>‹#›</a:t>
            </a:fld>
            <a:endParaRPr lang="en-US" dirty="0"/>
          </a:p>
        </p:txBody>
      </p:sp>
    </p:spTree>
    <p:extLst>
      <p:ext uri="{BB962C8B-B14F-4D97-AF65-F5344CB8AC3E}">
        <p14:creationId xmlns:p14="http://schemas.microsoft.com/office/powerpoint/2010/main" val="11816718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936894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69788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70692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1907391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95409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255790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83176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23556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099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50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245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39951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71955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18499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1608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700B7BD5-26F0-4E5B-9759-53293241480B}" type="slidenum">
              <a:rPr lang="en-US"/>
              <a:pPr>
                <a:defRPr/>
              </a:pPr>
              <a:t>‹#›</a:t>
            </a:fld>
            <a:endParaRPr lang="en-US"/>
          </a:p>
        </p:txBody>
      </p:sp>
    </p:spTree>
    <p:extLst>
      <p:ext uri="{BB962C8B-B14F-4D97-AF65-F5344CB8AC3E}">
        <p14:creationId xmlns:p14="http://schemas.microsoft.com/office/powerpoint/2010/main" val="11284492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ED279E1-457C-4BEF-8267-63882520EE4C}" type="slidenum">
              <a:rPr lang="en-US"/>
              <a:pPr>
                <a:defRPr/>
              </a:pPr>
              <a:t>‹#›</a:t>
            </a:fld>
            <a:endParaRPr lang="en-US"/>
          </a:p>
        </p:txBody>
      </p:sp>
    </p:spTree>
    <p:extLst>
      <p:ext uri="{BB962C8B-B14F-4D97-AF65-F5344CB8AC3E}">
        <p14:creationId xmlns:p14="http://schemas.microsoft.com/office/powerpoint/2010/main" val="874732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9E22E74-6A59-4F64-9265-F00F6C25FBBE}" type="slidenum">
              <a:rPr lang="en-US"/>
              <a:pPr>
                <a:defRPr/>
              </a:pPr>
              <a:t>‹#›</a:t>
            </a:fld>
            <a:endParaRPr lang="en-US"/>
          </a:p>
        </p:txBody>
      </p:sp>
    </p:spTree>
    <p:extLst>
      <p:ext uri="{BB962C8B-B14F-4D97-AF65-F5344CB8AC3E}">
        <p14:creationId xmlns:p14="http://schemas.microsoft.com/office/powerpoint/2010/main" val="18157639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33D82372-C015-418C-9226-F97220CD76AE}" type="slidenum">
              <a:rPr lang="en-US"/>
              <a:pPr>
                <a:defRPr/>
              </a:pPr>
              <a:t>‹#›</a:t>
            </a:fld>
            <a:endParaRPr lang="en-US"/>
          </a:p>
        </p:txBody>
      </p:sp>
    </p:spTree>
    <p:extLst>
      <p:ext uri="{BB962C8B-B14F-4D97-AF65-F5344CB8AC3E}">
        <p14:creationId xmlns:p14="http://schemas.microsoft.com/office/powerpoint/2010/main" val="38075654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1F20497B-3146-49DF-A2B6-F4B4CB9780CE}" type="slidenum">
              <a:rPr lang="en-US"/>
              <a:pPr>
                <a:defRPr/>
              </a:pPr>
              <a:t>‹#›</a:t>
            </a:fld>
            <a:endParaRPr lang="en-US"/>
          </a:p>
        </p:txBody>
      </p:sp>
    </p:spTree>
    <p:extLst>
      <p:ext uri="{BB962C8B-B14F-4D97-AF65-F5344CB8AC3E}">
        <p14:creationId xmlns:p14="http://schemas.microsoft.com/office/powerpoint/2010/main" val="24988893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34C3A714-594B-459C-8FE2-80E47C42C952}" type="slidenum">
              <a:rPr lang="en-US"/>
              <a:pPr>
                <a:defRPr/>
              </a:pPr>
              <a:t>‹#›</a:t>
            </a:fld>
            <a:endParaRPr lang="en-US"/>
          </a:p>
        </p:txBody>
      </p:sp>
    </p:spTree>
    <p:extLst>
      <p:ext uri="{BB962C8B-B14F-4D97-AF65-F5344CB8AC3E}">
        <p14:creationId xmlns:p14="http://schemas.microsoft.com/office/powerpoint/2010/main" val="420903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theme" Target="../theme/theme15.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image" Target="../media/image1.png"/><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theme" Target="../theme/theme17.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0.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theme" Target="../theme/theme18.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1.png"/><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09" name="Text Box 9"/>
          <p:cNvSpPr txBox="1">
            <a:spLocks noChangeArrowheads="1"/>
          </p:cNvSpPr>
          <p:nvPr/>
        </p:nvSpPr>
        <p:spPr bwMode="auto">
          <a:xfrm>
            <a:off x="5446713" y="1076325"/>
            <a:ext cx="2195512" cy="198438"/>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School of Computing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Clemson University</a:t>
            </a:r>
          </a:p>
        </p:txBody>
      </p:sp>
      <p:sp>
        <p:nvSpPr>
          <p:cNvPr id="1030"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EBD3A412-6F69-4AA5-B982-771A8ACA5A5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92784" r:id="rId1"/>
    <p:sldLayoutId id="2147492604" r:id="rId2"/>
    <p:sldLayoutId id="2147492785" r:id="rId3"/>
    <p:sldLayoutId id="2147492786" r:id="rId4"/>
    <p:sldLayoutId id="2147492787" r:id="rId5"/>
    <p:sldLayoutId id="2147492788" r:id="rId6"/>
    <p:sldLayoutId id="2147492605" r:id="rId7"/>
    <p:sldLayoutId id="2147492606" r:id="rId8"/>
    <p:sldLayoutId id="2147492789" r:id="rId9"/>
    <p:sldLayoutId id="2147492790" r:id="rId10"/>
    <p:sldLayoutId id="2147492791" r:id="rId11"/>
    <p:sldLayoutId id="2147492792" r:id="rId12"/>
    <p:sldLayoutId id="2147492793" r:id="rId13"/>
    <p:sldLayoutId id="2147492794" r:id="rId14"/>
    <p:sldLayoutId id="2147492824" r:id="rId15"/>
    <p:sldLayoutId id="2147492835" r:id="rId16"/>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CDCFADC-181C-4275-831F-3F2C2E0583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692" r:id="rId1"/>
    <p:sldLayoutId id="2147492693" r:id="rId2"/>
    <p:sldLayoutId id="2147492694" r:id="rId3"/>
    <p:sldLayoutId id="2147492695" r:id="rId4"/>
    <p:sldLayoutId id="2147492696" r:id="rId5"/>
    <p:sldLayoutId id="2147492697" r:id="rId6"/>
    <p:sldLayoutId id="2147492698" r:id="rId7"/>
    <p:sldLayoutId id="2147492699" r:id="rId8"/>
    <p:sldLayoutId id="2147492700" r:id="rId9"/>
    <p:sldLayoutId id="2147492701" r:id="rId10"/>
    <p:sldLayoutId id="214749270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5004FB7-A0E4-4E3A-9E9D-405C55C11B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703" r:id="rId1"/>
    <p:sldLayoutId id="2147492704" r:id="rId2"/>
    <p:sldLayoutId id="2147492705" r:id="rId3"/>
    <p:sldLayoutId id="2147492706" r:id="rId4"/>
    <p:sldLayoutId id="2147492707" r:id="rId5"/>
    <p:sldLayoutId id="2147492708" r:id="rId6"/>
    <p:sldLayoutId id="2147492709" r:id="rId7"/>
    <p:sldLayoutId id="2147492710" r:id="rId8"/>
    <p:sldLayoutId id="2147492711" r:id="rId9"/>
    <p:sldLayoutId id="2147492712" r:id="rId10"/>
    <p:sldLayoutId id="2147492713"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F36D8FA0-948A-45B7-B49B-66C5C3DA2C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798" r:id="rId1"/>
    <p:sldLayoutId id="2147492714" r:id="rId2"/>
    <p:sldLayoutId id="2147492799" r:id="rId3"/>
    <p:sldLayoutId id="2147492800" r:id="rId4"/>
    <p:sldLayoutId id="2147492801" r:id="rId5"/>
    <p:sldLayoutId id="2147492715" r:id="rId6"/>
    <p:sldLayoutId id="2147492716" r:id="rId7"/>
    <p:sldLayoutId id="2147492717" r:id="rId8"/>
    <p:sldLayoutId id="2147492802" r:id="rId9"/>
    <p:sldLayoutId id="2147492803" r:id="rId10"/>
    <p:sldLayoutId id="2147492804"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EC6ED142-B797-4E13-BDA5-9E88402DEE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805" r:id="rId1"/>
    <p:sldLayoutId id="2147492806" r:id="rId2"/>
    <p:sldLayoutId id="2147492807" r:id="rId3"/>
    <p:sldLayoutId id="2147492808" r:id="rId4"/>
    <p:sldLayoutId id="2147492809" r:id="rId5"/>
    <p:sldLayoutId id="2147492810" r:id="rId6"/>
    <p:sldLayoutId id="2147492811" r:id="rId7"/>
    <p:sldLayoutId id="2147492812" r:id="rId8"/>
    <p:sldLayoutId id="2147492813" r:id="rId9"/>
    <p:sldLayoutId id="2147492814" r:id="rId10"/>
    <p:sldLayoutId id="214749281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718" r:id="rId1"/>
    <p:sldLayoutId id="2147492719" r:id="rId2"/>
    <p:sldLayoutId id="2147492720" r:id="rId3"/>
    <p:sldLayoutId id="2147492721" r:id="rId4"/>
    <p:sldLayoutId id="2147492722" r:id="rId5"/>
    <p:sldLayoutId id="2147492723" r:id="rId6"/>
    <p:sldLayoutId id="2147492724" r:id="rId7"/>
    <p:sldLayoutId id="2147492725" r:id="rId8"/>
    <p:sldLayoutId id="2147492726" r:id="rId9"/>
    <p:sldLayoutId id="2147492727" r:id="rId10"/>
    <p:sldLayoutId id="214749272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729" r:id="rId1"/>
    <p:sldLayoutId id="2147492730" r:id="rId2"/>
    <p:sldLayoutId id="2147492731" r:id="rId3"/>
    <p:sldLayoutId id="2147492732" r:id="rId4"/>
    <p:sldLayoutId id="2147492733" r:id="rId5"/>
    <p:sldLayoutId id="2147492734" r:id="rId6"/>
    <p:sldLayoutId id="2147492735" r:id="rId7"/>
    <p:sldLayoutId id="2147492736" r:id="rId8"/>
    <p:sldLayoutId id="2147492737" r:id="rId9"/>
    <p:sldLayoutId id="2147492738" r:id="rId10"/>
    <p:sldLayoutId id="214749273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FF48BAE-C2D9-42C4-A5E5-2DA70D081F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740" r:id="rId1"/>
    <p:sldLayoutId id="2147492741" r:id="rId2"/>
    <p:sldLayoutId id="2147492742" r:id="rId3"/>
    <p:sldLayoutId id="2147492743" r:id="rId4"/>
    <p:sldLayoutId id="2147492744" r:id="rId5"/>
    <p:sldLayoutId id="2147492745" r:id="rId6"/>
    <p:sldLayoutId id="2147492746" r:id="rId7"/>
    <p:sldLayoutId id="2147492747" r:id="rId8"/>
    <p:sldLayoutId id="2147492748" r:id="rId9"/>
    <p:sldLayoutId id="2147492749" r:id="rId10"/>
    <p:sldLayoutId id="214749275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25DCF99-E094-4154-A24C-33A6DDD58D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751" r:id="rId1"/>
    <p:sldLayoutId id="2147492752" r:id="rId2"/>
    <p:sldLayoutId id="2147492753" r:id="rId3"/>
    <p:sldLayoutId id="2147492754" r:id="rId4"/>
    <p:sldLayoutId id="2147492755" r:id="rId5"/>
    <p:sldLayoutId id="2147492756" r:id="rId6"/>
    <p:sldLayoutId id="2147492757" r:id="rId7"/>
    <p:sldLayoutId id="2147492758" r:id="rId8"/>
    <p:sldLayoutId id="2147492759" r:id="rId9"/>
    <p:sldLayoutId id="2147492760" r:id="rId10"/>
    <p:sldLayoutId id="214749276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A4A14F5-1856-4A2C-9DC9-5FB8B6A3BB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762" r:id="rId1"/>
    <p:sldLayoutId id="2147492763" r:id="rId2"/>
    <p:sldLayoutId id="2147492764" r:id="rId3"/>
    <p:sldLayoutId id="2147492765" r:id="rId4"/>
    <p:sldLayoutId id="2147492766" r:id="rId5"/>
    <p:sldLayoutId id="2147492767" r:id="rId6"/>
    <p:sldLayoutId id="2147492768" r:id="rId7"/>
    <p:sldLayoutId id="2147492769" r:id="rId8"/>
    <p:sldLayoutId id="2147492770" r:id="rId9"/>
    <p:sldLayoutId id="2147492771" r:id="rId10"/>
    <p:sldLayoutId id="214749277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795" r:id="rId1"/>
    <p:sldLayoutId id="2147492607" r:id="rId2"/>
    <p:sldLayoutId id="2147492608" r:id="rId3"/>
    <p:sldLayoutId id="2147492609" r:id="rId4"/>
    <p:sldLayoutId id="2147492610" r:id="rId5"/>
    <p:sldLayoutId id="2147492611" r:id="rId6"/>
    <p:sldLayoutId id="2147492612" r:id="rId7"/>
    <p:sldLayoutId id="2147492613" r:id="rId8"/>
    <p:sldLayoutId id="2147492614" r:id="rId9"/>
    <p:sldLayoutId id="2147492615" r:id="rId10"/>
    <p:sldLayoutId id="214749261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796" r:id="rId1"/>
    <p:sldLayoutId id="2147492617" r:id="rId2"/>
    <p:sldLayoutId id="2147492618" r:id="rId3"/>
    <p:sldLayoutId id="2147492619" r:id="rId4"/>
    <p:sldLayoutId id="2147492620" r:id="rId5"/>
    <p:sldLayoutId id="2147492621" r:id="rId6"/>
    <p:sldLayoutId id="2147492622" r:id="rId7"/>
    <p:sldLayoutId id="2147492623" r:id="rId8"/>
    <p:sldLayoutId id="2147492624" r:id="rId9"/>
    <p:sldLayoutId id="2147492625" r:id="rId10"/>
    <p:sldLayoutId id="214749262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797" r:id="rId1"/>
    <p:sldLayoutId id="2147492627" r:id="rId2"/>
    <p:sldLayoutId id="2147492628" r:id="rId3"/>
    <p:sldLayoutId id="2147492629" r:id="rId4"/>
    <p:sldLayoutId id="2147492630" r:id="rId5"/>
    <p:sldLayoutId id="2147492631" r:id="rId6"/>
    <p:sldLayoutId id="2147492632" r:id="rId7"/>
    <p:sldLayoutId id="2147492633" r:id="rId8"/>
    <p:sldLayoutId id="2147492634" r:id="rId9"/>
    <p:sldLayoutId id="2147492635" r:id="rId10"/>
    <p:sldLayoutId id="214749263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637" r:id="rId1"/>
    <p:sldLayoutId id="2147492638" r:id="rId2"/>
    <p:sldLayoutId id="2147492639" r:id="rId3"/>
    <p:sldLayoutId id="2147492640" r:id="rId4"/>
    <p:sldLayoutId id="2147492641" r:id="rId5"/>
    <p:sldLayoutId id="2147492642" r:id="rId6"/>
    <p:sldLayoutId id="2147492643" r:id="rId7"/>
    <p:sldLayoutId id="2147492644" r:id="rId8"/>
    <p:sldLayoutId id="2147492645" r:id="rId9"/>
    <p:sldLayoutId id="2147492646" r:id="rId10"/>
    <p:sldLayoutId id="214749264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648" r:id="rId1"/>
    <p:sldLayoutId id="2147492649" r:id="rId2"/>
    <p:sldLayoutId id="2147492650" r:id="rId3"/>
    <p:sldLayoutId id="2147492651" r:id="rId4"/>
    <p:sldLayoutId id="2147492652" r:id="rId5"/>
    <p:sldLayoutId id="2147492653" r:id="rId6"/>
    <p:sldLayoutId id="2147492654" r:id="rId7"/>
    <p:sldLayoutId id="2147492655" r:id="rId8"/>
    <p:sldLayoutId id="2147492656" r:id="rId9"/>
    <p:sldLayoutId id="2147492657" r:id="rId10"/>
    <p:sldLayoutId id="214749265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659" r:id="rId1"/>
    <p:sldLayoutId id="2147492660" r:id="rId2"/>
    <p:sldLayoutId id="2147492661" r:id="rId3"/>
    <p:sldLayoutId id="2147492662" r:id="rId4"/>
    <p:sldLayoutId id="2147492663" r:id="rId5"/>
    <p:sldLayoutId id="2147492664" r:id="rId6"/>
    <p:sldLayoutId id="2147492665" r:id="rId7"/>
    <p:sldLayoutId id="2147492666" r:id="rId8"/>
    <p:sldLayoutId id="2147492667" r:id="rId9"/>
    <p:sldLayoutId id="2147492668" r:id="rId10"/>
    <p:sldLayoutId id="214749266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92670" r:id="rId1"/>
    <p:sldLayoutId id="2147492671" r:id="rId2"/>
    <p:sldLayoutId id="2147492672" r:id="rId3"/>
    <p:sldLayoutId id="2147492673" r:id="rId4"/>
    <p:sldLayoutId id="2147492674" r:id="rId5"/>
    <p:sldLayoutId id="2147492675" r:id="rId6"/>
    <p:sldLayoutId id="2147492676" r:id="rId7"/>
    <p:sldLayoutId id="2147492677" r:id="rId8"/>
    <p:sldLayoutId id="2147492678" r:id="rId9"/>
    <p:sldLayoutId id="2147492679" r:id="rId10"/>
    <p:sldLayoutId id="214749268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9CA001E4-3A34-4826-94E4-9C19B0C62B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2681" r:id="rId1"/>
    <p:sldLayoutId id="2147492682" r:id="rId2"/>
    <p:sldLayoutId id="2147492683" r:id="rId3"/>
    <p:sldLayoutId id="2147492684" r:id="rId4"/>
    <p:sldLayoutId id="2147492685" r:id="rId5"/>
    <p:sldLayoutId id="2147492686" r:id="rId6"/>
    <p:sldLayoutId id="2147492687" r:id="rId7"/>
    <p:sldLayoutId id="2147492688" r:id="rId8"/>
    <p:sldLayoutId id="2147492689" r:id="rId9"/>
    <p:sldLayoutId id="2147492690" r:id="rId10"/>
    <p:sldLayoutId id="214749269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685800" y="966788"/>
            <a:ext cx="7772400" cy="1395412"/>
          </a:xfrm>
        </p:spPr>
        <p:txBody>
          <a:bodyPr/>
          <a:lstStyle/>
          <a:p>
            <a:pPr eaLnBrk="1" hangingPunct="1"/>
            <a:r>
              <a:rPr lang="en-US" altLang="en-US" dirty="0" smtClean="0"/>
              <a:t>The Observer Pattern</a:t>
            </a:r>
          </a:p>
        </p:txBody>
      </p:sp>
      <p:sp>
        <p:nvSpPr>
          <p:cNvPr id="104451" name="Subtitle 1"/>
          <p:cNvSpPr>
            <a:spLocks noGrp="1"/>
          </p:cNvSpPr>
          <p:nvPr>
            <p:ph type="subTitle" idx="1"/>
          </p:nvPr>
        </p:nvSpPr>
        <p:spPr/>
        <p:txBody>
          <a:bodyPr/>
          <a:lstStyle/>
          <a:p>
            <a:r>
              <a:rPr lang="en-US" altLang="en-US" smtClean="0"/>
              <a:t>CPSC 2150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Observer Pattern</a:t>
            </a:r>
          </a:p>
        </p:txBody>
      </p:sp>
      <p:sp>
        <p:nvSpPr>
          <p:cNvPr id="121859" name="Rectangle 3"/>
          <p:cNvSpPr>
            <a:spLocks noGrp="1" noChangeArrowheads="1"/>
          </p:cNvSpPr>
          <p:nvPr>
            <p:ph idx="1"/>
          </p:nvPr>
        </p:nvSpPr>
        <p:spPr>
          <a:xfrm>
            <a:off x="457200" y="1447800"/>
            <a:ext cx="8229600" cy="46482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expects each observer (listener) to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register</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itself with that subject if it is interested in the subject’s events</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keeps track of its own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set of interested observers</a:t>
            </a:r>
            <a:endPar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Whenever an event occurs, the subject invokes a specific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callback method</a:t>
            </a:r>
            <a:r>
              <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for </a:t>
            </a:r>
            <a:r>
              <a:rPr lang="en-US" altLang="en-US" i="1" dirty="0" smtClean="0">
                <a:latin typeface="Arial" panose="020B0604020202020204" pitchFamily="34" charset="0"/>
                <a:ea typeface="ＭＳ Ｐゴシック" panose="020B0600070205080204" pitchFamily="34" charset="-128"/>
                <a:cs typeface="Arial" panose="020B0604020202020204" pitchFamily="34" charset="0"/>
              </a:rPr>
              <a:t>each</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registered observer, passing an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argument that describes the event</a:t>
            </a:r>
          </a:p>
        </p:txBody>
      </p:sp>
      <p:sp>
        <p:nvSpPr>
          <p:cNvPr id="169990"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CA5BC9E4-6464-463F-AD31-2523C3304551}" type="slidenum">
              <a:rPr lang="en-US" altLang="en-US" sz="1200" smtClean="0">
                <a:solidFill>
                  <a:srgbClr val="898989"/>
                </a:solidFill>
                <a:latin typeface="Times" panose="02020603050405020304" pitchFamily="18" charset="0"/>
              </a:rPr>
              <a:pPr eaLnBrk="1" hangingPunct="1">
                <a:spcBef>
                  <a:spcPct val="0"/>
                </a:spcBef>
                <a:buFontTx/>
                <a:buNone/>
              </a:pPr>
              <a:t>10</a:t>
            </a:fld>
            <a:endParaRPr lang="en-US" altLang="en-US" sz="1200" smtClean="0">
              <a:solidFill>
                <a:srgbClr val="898989"/>
              </a:solidFill>
              <a:latin typeface="Times" panose="02020603050405020304" pitchFamily="18" charset="0"/>
            </a:endParaRPr>
          </a:p>
        </p:txBody>
      </p:sp>
      <p:sp>
        <p:nvSpPr>
          <p:cNvPr id="169988"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D6DA1214-4C06-45F4-9726-90AF411A5C47}"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7" name="Rounded Rectangular Callout 6"/>
          <p:cNvSpPr/>
          <p:nvPr/>
        </p:nvSpPr>
        <p:spPr>
          <a:xfrm>
            <a:off x="4267200" y="3124200"/>
            <a:ext cx="4343400" cy="2133600"/>
          </a:xfrm>
          <a:prstGeom prst="wedgeRoundRectCallout">
            <a:avLst>
              <a:gd name="adj1" fmla="val -59616"/>
              <a:gd name="adj2" fmla="val -81545"/>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Registering interest is done by calling a method of the subject; usually this is done once as part of set-up.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Observer Pattern</a:t>
            </a:r>
          </a:p>
        </p:txBody>
      </p:sp>
      <p:sp>
        <p:nvSpPr>
          <p:cNvPr id="121859" name="Rectangle 3"/>
          <p:cNvSpPr>
            <a:spLocks noGrp="1" noChangeArrowheads="1"/>
          </p:cNvSpPr>
          <p:nvPr>
            <p:ph idx="1"/>
          </p:nvPr>
        </p:nvSpPr>
        <p:spPr>
          <a:xfrm>
            <a:off x="457200" y="1447800"/>
            <a:ext cx="8229600" cy="46482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expects each observer (listener) to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register</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itself with that subject if it is interested in the subject’s events</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keeps track of its own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set of interested observers</a:t>
            </a:r>
            <a:endPar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Whenever an event occurs, the subject invokes a specific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callback method</a:t>
            </a:r>
            <a:r>
              <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for </a:t>
            </a:r>
            <a:r>
              <a:rPr lang="en-US" altLang="en-US" i="1" dirty="0" smtClean="0">
                <a:latin typeface="Arial" panose="020B0604020202020204" pitchFamily="34" charset="0"/>
                <a:ea typeface="ＭＳ Ｐゴシック" panose="020B0600070205080204" pitchFamily="34" charset="-128"/>
                <a:cs typeface="Arial" panose="020B0604020202020204" pitchFamily="34" charset="0"/>
              </a:rPr>
              <a:t>each</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registered observer, passing an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argument that describes the event</a:t>
            </a:r>
          </a:p>
        </p:txBody>
      </p:sp>
      <p:sp>
        <p:nvSpPr>
          <p:cNvPr id="171014"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FE5F91AB-4464-49DC-99A6-649E84158F00}" type="slidenum">
              <a:rPr lang="en-US" altLang="en-US" sz="1200" smtClean="0">
                <a:solidFill>
                  <a:srgbClr val="898989"/>
                </a:solidFill>
                <a:latin typeface="Times" panose="02020603050405020304" pitchFamily="18" charset="0"/>
              </a:rPr>
              <a:pPr eaLnBrk="1" hangingPunct="1">
                <a:spcBef>
                  <a:spcPct val="0"/>
                </a:spcBef>
                <a:buFontTx/>
                <a:buNone/>
              </a:pPr>
              <a:t>11</a:t>
            </a:fld>
            <a:endParaRPr lang="en-US" altLang="en-US" sz="1200" smtClean="0">
              <a:solidFill>
                <a:srgbClr val="898989"/>
              </a:solidFill>
              <a:latin typeface="Times" panose="02020603050405020304" pitchFamily="18" charset="0"/>
            </a:endParaRPr>
          </a:p>
        </p:txBody>
      </p:sp>
      <p:sp>
        <p:nvSpPr>
          <p:cNvPr id="171012"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1C37E0C4-D080-4025-8C0E-715D7E5645F2}"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7" name="Rounded Rectangular Callout 6"/>
          <p:cNvSpPr/>
          <p:nvPr/>
        </p:nvSpPr>
        <p:spPr>
          <a:xfrm>
            <a:off x="4267200" y="609600"/>
            <a:ext cx="4343400" cy="1828800"/>
          </a:xfrm>
          <a:prstGeom prst="wedgeRoundRectCallout">
            <a:avLst>
              <a:gd name="adj1" fmla="val 28728"/>
              <a:gd name="adj2" fmla="val 89738"/>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set of observers for a given subject can be kept in a </a:t>
            </a:r>
            <a:r>
              <a:rPr lang="en-US" sz="2400" dirty="0">
                <a:solidFill>
                  <a:srgbClr val="0000FF"/>
                </a:solidFill>
                <a:latin typeface="Courier New"/>
                <a:cs typeface="Courier New"/>
              </a:rPr>
              <a:t>Set</a:t>
            </a:r>
            <a:r>
              <a:rPr lang="en-US" sz="2400" dirty="0">
                <a:solidFill>
                  <a:prstClr val="black"/>
                </a:solidFill>
                <a:latin typeface="Arial"/>
                <a:cs typeface="Arial"/>
              </a:rPr>
              <a:t> variable, for example.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Observer Pattern</a:t>
            </a:r>
          </a:p>
        </p:txBody>
      </p:sp>
      <p:sp>
        <p:nvSpPr>
          <p:cNvPr id="121859" name="Rectangle 3"/>
          <p:cNvSpPr>
            <a:spLocks noGrp="1" noChangeArrowheads="1"/>
          </p:cNvSpPr>
          <p:nvPr>
            <p:ph idx="1"/>
          </p:nvPr>
        </p:nvSpPr>
        <p:spPr>
          <a:xfrm>
            <a:off x="457200" y="1447800"/>
            <a:ext cx="8229600" cy="46482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expects each observer (listener) to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register</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itself with that subject if it is interested in the subject’s events</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keeps track of its own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set of interested observers</a:t>
            </a:r>
            <a:endPar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Whenever an event occurs, the subject invokes a specific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callback method</a:t>
            </a:r>
            <a:r>
              <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for </a:t>
            </a:r>
            <a:r>
              <a:rPr lang="en-US" altLang="en-US" i="1" dirty="0" smtClean="0">
                <a:latin typeface="Arial" panose="020B0604020202020204" pitchFamily="34" charset="0"/>
                <a:ea typeface="ＭＳ Ｐゴシック" panose="020B0600070205080204" pitchFamily="34" charset="-128"/>
                <a:cs typeface="Arial" panose="020B0604020202020204" pitchFamily="34" charset="0"/>
              </a:rPr>
              <a:t>each</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registered observer, passing an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argument that describes the event</a:t>
            </a:r>
          </a:p>
        </p:txBody>
      </p:sp>
      <p:sp>
        <p:nvSpPr>
          <p:cNvPr id="172038"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2421B60D-9DCC-452D-9469-A02EDD644FFF}" type="slidenum">
              <a:rPr lang="en-US" altLang="en-US" sz="1200" smtClean="0">
                <a:solidFill>
                  <a:srgbClr val="898989"/>
                </a:solidFill>
                <a:latin typeface="Times" panose="02020603050405020304" pitchFamily="18" charset="0"/>
              </a:rPr>
              <a:pPr eaLnBrk="1" hangingPunct="1">
                <a:spcBef>
                  <a:spcPct val="0"/>
                </a:spcBef>
                <a:buFontTx/>
                <a:buNone/>
              </a:pPr>
              <a:t>12</a:t>
            </a:fld>
            <a:endParaRPr lang="en-US" altLang="en-US" sz="1200" smtClean="0">
              <a:solidFill>
                <a:srgbClr val="898989"/>
              </a:solidFill>
              <a:latin typeface="Times" panose="02020603050405020304" pitchFamily="18" charset="0"/>
            </a:endParaRPr>
          </a:p>
        </p:txBody>
      </p:sp>
      <p:sp>
        <p:nvSpPr>
          <p:cNvPr id="172036"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E30F2A63-DD4B-4625-81E1-131350C89135}"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7" name="Rounded Rectangular Callout 6"/>
          <p:cNvSpPr/>
          <p:nvPr/>
        </p:nvSpPr>
        <p:spPr>
          <a:xfrm>
            <a:off x="4267200" y="914400"/>
            <a:ext cx="4343400" cy="1828800"/>
          </a:xfrm>
          <a:prstGeom prst="wedgeRoundRectCallout">
            <a:avLst>
              <a:gd name="adj1" fmla="val -13067"/>
              <a:gd name="adj2" fmla="val 160471"/>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This method is described in an interface that any potential observer must implement.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Observer Pattern</a:t>
            </a:r>
          </a:p>
        </p:txBody>
      </p:sp>
      <p:sp>
        <p:nvSpPr>
          <p:cNvPr id="121859" name="Rectangle 3"/>
          <p:cNvSpPr>
            <a:spLocks noGrp="1" noChangeArrowheads="1"/>
          </p:cNvSpPr>
          <p:nvPr>
            <p:ph idx="1"/>
          </p:nvPr>
        </p:nvSpPr>
        <p:spPr>
          <a:xfrm>
            <a:off x="457200" y="1447800"/>
            <a:ext cx="8229600" cy="4648200"/>
          </a:xfrm>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Each subject expects each observer (listener) to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register</a:t>
            </a:r>
            <a:r>
              <a:rPr lang="en-US" altLang="en-US"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mtClean="0">
                <a:latin typeface="Arial" panose="020B0604020202020204" pitchFamily="34" charset="0"/>
                <a:ea typeface="ＭＳ Ｐゴシック" panose="020B0600070205080204" pitchFamily="34" charset="-128"/>
                <a:cs typeface="Arial" panose="020B0604020202020204" pitchFamily="34" charset="0"/>
              </a:rPr>
              <a:t>itself with that subject if it is interested in the subject’s events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Each subject keeps track of its own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set of interested observers</a:t>
            </a:r>
            <a:endParaRPr lang="en-US" altLang="en-US" b="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Whenever an event occurs, the subject invokes a specific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callback method</a:t>
            </a:r>
            <a:r>
              <a:rPr lang="en-US" altLang="en-US" b="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mtClean="0">
                <a:latin typeface="Arial" panose="020B0604020202020204" pitchFamily="34" charset="0"/>
                <a:ea typeface="ＭＳ Ｐゴシック" panose="020B0600070205080204" pitchFamily="34" charset="-128"/>
                <a:cs typeface="Arial" panose="020B0604020202020204" pitchFamily="34" charset="0"/>
              </a:rPr>
              <a:t>for </a:t>
            </a:r>
            <a:r>
              <a:rPr lang="en-US" altLang="en-US" i="1" smtClean="0">
                <a:latin typeface="Arial" panose="020B0604020202020204" pitchFamily="34" charset="0"/>
                <a:ea typeface="ＭＳ Ｐゴシック" panose="020B0600070205080204" pitchFamily="34" charset="-128"/>
                <a:cs typeface="Arial" panose="020B0604020202020204" pitchFamily="34" charset="0"/>
              </a:rPr>
              <a:t>each</a:t>
            </a:r>
            <a:r>
              <a:rPr lang="en-US" altLang="en-US" smtClean="0">
                <a:latin typeface="Arial" panose="020B0604020202020204" pitchFamily="34" charset="0"/>
                <a:ea typeface="ＭＳ Ｐゴシック" panose="020B0600070205080204" pitchFamily="34" charset="-128"/>
                <a:cs typeface="Arial" panose="020B0604020202020204" pitchFamily="34" charset="0"/>
              </a:rPr>
              <a:t> registered observer, passing an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a:t>
            </a:r>
            <a:r>
              <a:rPr lang="en-US" altLang="en-US"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mtClean="0">
                <a:latin typeface="Arial" panose="020B0604020202020204" pitchFamily="34" charset="0"/>
                <a:ea typeface="ＭＳ Ｐゴシック" panose="020B0600070205080204" pitchFamily="34" charset="-128"/>
                <a:cs typeface="Arial" panose="020B0604020202020204" pitchFamily="34" charset="0"/>
              </a:rPr>
              <a:t>argument that describes the event</a:t>
            </a:r>
          </a:p>
        </p:txBody>
      </p:sp>
      <p:sp>
        <p:nvSpPr>
          <p:cNvPr id="173062"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3D273E60-2CAF-47B7-A9EE-563720C00843}" type="slidenum">
              <a:rPr lang="en-US" altLang="en-US" sz="1200" smtClean="0">
                <a:solidFill>
                  <a:srgbClr val="898989"/>
                </a:solidFill>
                <a:latin typeface="Times" panose="02020603050405020304" pitchFamily="18" charset="0"/>
              </a:rPr>
              <a:pPr eaLnBrk="1" hangingPunct="1">
                <a:spcBef>
                  <a:spcPct val="0"/>
                </a:spcBef>
                <a:buFontTx/>
                <a:buNone/>
              </a:pPr>
              <a:t>13</a:t>
            </a:fld>
            <a:endParaRPr lang="en-US" altLang="en-US" sz="1200" smtClean="0">
              <a:solidFill>
                <a:srgbClr val="898989"/>
              </a:solidFill>
              <a:latin typeface="Times" panose="02020603050405020304" pitchFamily="18" charset="0"/>
            </a:endParaRPr>
          </a:p>
        </p:txBody>
      </p:sp>
      <p:sp>
        <p:nvSpPr>
          <p:cNvPr id="173060"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A97C5EFA-521D-4796-882B-8C68D2F9D9F3}"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173061" name="Footer Placeholder 2"/>
          <p:cNvSpPr>
            <a:spLocks noGrp="1"/>
          </p:cNvSpPr>
          <p:nvPr>
            <p:ph type="ftr" sz="quarter" idx="4294967295"/>
          </p:nvPr>
        </p:nvSpPr>
        <p:spPr bwMode="auto">
          <a:xfrm>
            <a:off x="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US" altLang="en-US" sz="1200" smtClean="0">
                <a:solidFill>
                  <a:srgbClr val="898989"/>
                </a:solidFill>
                <a:latin typeface="Times" panose="02020603050405020304" pitchFamily="18" charset="0"/>
              </a:rPr>
              <a:t>OSU CSE</a:t>
            </a:r>
          </a:p>
        </p:txBody>
      </p:sp>
      <p:sp>
        <p:nvSpPr>
          <p:cNvPr id="7" name="Rounded Rectangular Callout 6"/>
          <p:cNvSpPr/>
          <p:nvPr/>
        </p:nvSpPr>
        <p:spPr>
          <a:xfrm>
            <a:off x="3048000" y="1524000"/>
            <a:ext cx="5410200" cy="2514600"/>
          </a:xfrm>
          <a:prstGeom prst="wedgeRoundRectCallout">
            <a:avLst>
              <a:gd name="adj1" fmla="val -4"/>
              <a:gd name="adj2" fmla="val -66497"/>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This is one of many </a:t>
            </a:r>
            <a:r>
              <a:rPr lang="en-US" sz="2400" b="1" i="1" dirty="0">
                <a:solidFill>
                  <a:srgbClr val="FF0000"/>
                </a:solidFill>
                <a:latin typeface="Arial"/>
                <a:cs typeface="Arial"/>
              </a:rPr>
              <a:t>object-oriented design patterns</a:t>
            </a:r>
            <a:r>
              <a:rPr lang="en-US" sz="2400" dirty="0">
                <a:solidFill>
                  <a:prstClr val="black"/>
                </a:solidFill>
                <a:latin typeface="Arial"/>
                <a:cs typeface="Arial"/>
              </a:rPr>
              <a:t> that address common OOP issues (often language deficiencies); most are considered </a:t>
            </a:r>
            <a:r>
              <a:rPr lang="en-US" sz="2400" b="1" dirty="0">
                <a:solidFill>
                  <a:srgbClr val="0000FF"/>
                </a:solidFill>
                <a:latin typeface="Arial"/>
                <a:cs typeface="Arial"/>
              </a:rPr>
              <a:t>best practices</a:t>
            </a:r>
            <a:r>
              <a:rPr lang="en-US" sz="2400" dirty="0">
                <a:solidFill>
                  <a:prstClr val="black"/>
                </a:solidFill>
                <a:latin typeface="Arial"/>
                <a:cs typeface="Aria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Box 4"/>
          <p:cNvSpPr txBox="1">
            <a:spLocks noChangeArrowheads="1"/>
          </p:cNvSpPr>
          <p:nvPr/>
        </p:nvSpPr>
        <p:spPr bwMode="auto">
          <a:xfrm>
            <a:off x="457200" y="1371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4702F"/>
                </a:solidFill>
                <a:latin typeface="Verdana" panose="020B0604030504040204" pitchFamily="34" charset="0"/>
              </a:rPr>
              <a:t>Observer Pattern</a:t>
            </a:r>
          </a:p>
        </p:txBody>
      </p:sp>
      <p:pic>
        <p:nvPicPr>
          <p:cNvPr id="174083" name="Picture 3" descr="wordmark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5575"/>
            <a:ext cx="2362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4" name="Picture 2" descr="http://upload.wikimedia.org/wikipedia/commons/thumb/8/8d/Observer.svg/854px-Observer.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2362200"/>
            <a:ext cx="81343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The Observer Pattern</a:t>
            </a:r>
          </a:p>
        </p:txBody>
      </p:sp>
      <p:sp>
        <p:nvSpPr>
          <p:cNvPr id="1761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smtClean="0"/>
              <a:t>Another use is with Graphical User Interfaces.</a:t>
            </a:r>
          </a:p>
          <a:p>
            <a:r>
              <a:rPr lang="en-US" altLang="en-US" sz="2400" dirty="0" smtClean="0"/>
              <a:t>Every “widget” on the screen is an object in the code</a:t>
            </a:r>
          </a:p>
          <a:p>
            <a:pPr lvl="1"/>
            <a:r>
              <a:rPr lang="en-US" altLang="en-US" sz="2400" dirty="0" smtClean="0"/>
              <a:t>Buttons, textboxes, </a:t>
            </a:r>
            <a:r>
              <a:rPr lang="en-US" altLang="en-US" sz="2400" dirty="0" err="1" smtClean="0"/>
              <a:t>etc</a:t>
            </a:r>
            <a:endParaRPr lang="en-US" altLang="en-US" sz="2400" dirty="0" smtClean="0"/>
          </a:p>
          <a:p>
            <a:r>
              <a:rPr lang="en-US" altLang="en-US" sz="2400" dirty="0" smtClean="0"/>
              <a:t>We don’t know what widget the user will interact with next</a:t>
            </a:r>
          </a:p>
          <a:p>
            <a:r>
              <a:rPr lang="en-US" altLang="en-US" sz="2400" dirty="0" smtClean="0"/>
              <a:t>The widgets are the subjects</a:t>
            </a:r>
          </a:p>
          <a:p>
            <a:r>
              <a:rPr lang="en-US" altLang="en-US" sz="2400" dirty="0" smtClean="0"/>
              <a:t>We create an observer for them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observer pattern and GUIs</a:t>
            </a:r>
            <a:endParaRPr lang="en-US" dirty="0"/>
          </a:p>
        </p:txBody>
      </p:sp>
      <p:sp>
        <p:nvSpPr>
          <p:cNvPr id="3" name="Content Placeholder 2"/>
          <p:cNvSpPr>
            <a:spLocks noGrp="1"/>
          </p:cNvSpPr>
          <p:nvPr>
            <p:ph idx="1"/>
          </p:nvPr>
        </p:nvSpPr>
        <p:spPr/>
        <p:txBody>
          <a:bodyPr/>
          <a:lstStyle/>
          <a:p>
            <a:r>
              <a:rPr lang="en-US" sz="2800" dirty="0" smtClean="0"/>
              <a:t>Every widget on our screen becomes a subject</a:t>
            </a:r>
          </a:p>
          <a:p>
            <a:pPr lvl="1"/>
            <a:r>
              <a:rPr lang="en-US" sz="2400" dirty="0" smtClean="0"/>
              <a:t>Implements some Subject interface</a:t>
            </a:r>
          </a:p>
          <a:p>
            <a:r>
              <a:rPr lang="en-US" sz="2800" dirty="0" smtClean="0"/>
              <a:t>Every subject contains a set of interested observers</a:t>
            </a:r>
          </a:p>
          <a:p>
            <a:pPr lvl="1"/>
            <a:r>
              <a:rPr lang="en-US" sz="2400" dirty="0" smtClean="0"/>
              <a:t>The observers will have to register with the subjects to be added to this list</a:t>
            </a:r>
          </a:p>
          <a:p>
            <a:r>
              <a:rPr lang="en-US" sz="2800" dirty="0" smtClean="0"/>
              <a:t>Every subject must provide a method for observers to register (takes in an Observer object)</a:t>
            </a:r>
          </a:p>
          <a:p>
            <a:r>
              <a:rPr lang="en-US" sz="2800" dirty="0" smtClean="0"/>
              <a:t>When someone interacts with the widget, it notifies it’s observers</a:t>
            </a:r>
            <a:endParaRPr lang="en-US" sz="2800" dirty="0"/>
          </a:p>
        </p:txBody>
      </p:sp>
      <p:sp>
        <p:nvSpPr>
          <p:cNvPr id="4" name="Slide Number Placeholder 3"/>
          <p:cNvSpPr>
            <a:spLocks noGrp="1"/>
          </p:cNvSpPr>
          <p:nvPr>
            <p:ph type="sldNum" sz="quarter" idx="10"/>
          </p:nvPr>
        </p:nvSpPr>
        <p:spPr/>
        <p:txBody>
          <a:bodyPr/>
          <a:lstStyle/>
          <a:p>
            <a:pPr>
              <a:defRPr/>
            </a:pPr>
            <a:fld id="{6342E618-75AD-4B5B-B496-CADEFF6312B5}" type="slidenum">
              <a:rPr lang="en-US" smtClean="0"/>
              <a:pPr>
                <a:defRPr/>
              </a:pPr>
              <a:t>16</a:t>
            </a:fld>
            <a:endParaRPr lang="en-US" dirty="0"/>
          </a:p>
        </p:txBody>
      </p:sp>
    </p:spTree>
    <p:extLst>
      <p:ext uri="{BB962C8B-B14F-4D97-AF65-F5344CB8AC3E}">
        <p14:creationId xmlns:p14="http://schemas.microsoft.com/office/powerpoint/2010/main" val="3607777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observer pattern and GUIs</a:t>
            </a:r>
            <a:endParaRPr lang="en-US" dirty="0"/>
          </a:p>
        </p:txBody>
      </p:sp>
      <p:sp>
        <p:nvSpPr>
          <p:cNvPr id="3" name="Content Placeholder 2"/>
          <p:cNvSpPr>
            <a:spLocks noGrp="1"/>
          </p:cNvSpPr>
          <p:nvPr>
            <p:ph idx="1"/>
          </p:nvPr>
        </p:nvSpPr>
        <p:spPr/>
        <p:txBody>
          <a:bodyPr/>
          <a:lstStyle/>
          <a:p>
            <a:r>
              <a:rPr lang="en-US" sz="2400" dirty="0" smtClean="0"/>
              <a:t>Our Screen class will become the observer</a:t>
            </a:r>
          </a:p>
          <a:p>
            <a:r>
              <a:rPr lang="en-US" sz="2400" dirty="0" smtClean="0"/>
              <a:t>Every widget on the screen is declared as a private variable of the screen itself</a:t>
            </a:r>
          </a:p>
          <a:p>
            <a:pPr lvl="1"/>
            <a:r>
              <a:rPr lang="en-US" sz="2000" dirty="0" smtClean="0"/>
              <a:t>Now the screen can access all the widgets</a:t>
            </a:r>
          </a:p>
          <a:p>
            <a:r>
              <a:rPr lang="en-US" sz="2400" dirty="0" smtClean="0"/>
              <a:t>The screen class needs to call the register method for each widget, and pass itself in.</a:t>
            </a:r>
          </a:p>
          <a:p>
            <a:r>
              <a:rPr lang="en-US" sz="2400" dirty="0" smtClean="0"/>
              <a:t>The screen class will have to provide the call back method</a:t>
            </a:r>
          </a:p>
          <a:p>
            <a:pPr lvl="1"/>
            <a:r>
              <a:rPr lang="en-US" sz="2000" dirty="0" smtClean="0"/>
              <a:t>The widget will call this method to let the screen know that the user interacted with it</a:t>
            </a:r>
          </a:p>
          <a:p>
            <a:pPr lvl="1"/>
            <a:r>
              <a:rPr lang="en-US" sz="2000" dirty="0" smtClean="0"/>
              <a:t>In this method the screen decides how to react to someone interacting with that widget</a:t>
            </a:r>
            <a:endParaRPr lang="en-US" sz="2000" dirty="0"/>
          </a:p>
        </p:txBody>
      </p:sp>
      <p:sp>
        <p:nvSpPr>
          <p:cNvPr id="4" name="Slide Number Placeholder 3"/>
          <p:cNvSpPr>
            <a:spLocks noGrp="1"/>
          </p:cNvSpPr>
          <p:nvPr>
            <p:ph type="sldNum" sz="quarter" idx="10"/>
          </p:nvPr>
        </p:nvSpPr>
        <p:spPr/>
        <p:txBody>
          <a:bodyPr/>
          <a:lstStyle/>
          <a:p>
            <a:pPr>
              <a:defRPr/>
            </a:pPr>
            <a:fld id="{6342E618-75AD-4B5B-B496-CADEFF6312B5}" type="slidenum">
              <a:rPr lang="en-US" smtClean="0"/>
              <a:pPr>
                <a:defRPr/>
              </a:pPr>
              <a:t>17</a:t>
            </a:fld>
            <a:endParaRPr lang="en-US" dirty="0"/>
          </a:p>
        </p:txBody>
      </p:sp>
    </p:spTree>
    <p:extLst>
      <p:ext uri="{BB962C8B-B14F-4D97-AF65-F5344CB8AC3E}">
        <p14:creationId xmlns:p14="http://schemas.microsoft.com/office/powerpoint/2010/main" val="426696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by </a:t>
            </a:r>
            <a:r>
              <a:rPr lang="en-US" dirty="0" err="1" smtClean="0">
                <a:solidFill>
                  <a:srgbClr val="0000FF"/>
                </a:solidFill>
                <a:latin typeface="Courier New"/>
                <a:cs typeface="Courier New"/>
              </a:rPr>
              <a:t>DemoGUI</a:t>
            </a:r>
            <a:r>
              <a:rPr lang="en-US" dirty="0" smtClean="0">
                <a:solidFill>
                  <a:srgbClr val="0000FF"/>
                </a:solidFill>
              </a:rPr>
              <a:t> </a:t>
            </a:r>
            <a:r>
              <a:rPr lang="en-US" dirty="0" smtClean="0"/>
              <a:t>Constructor</a:t>
            </a:r>
            <a:endParaRPr lang="en-US" dirty="0"/>
          </a:p>
        </p:txBody>
      </p:sp>
      <p:sp>
        <p:nvSpPr>
          <p:cNvPr id="6" name="Slide Number Placeholder 5"/>
          <p:cNvSpPr>
            <a:spLocks noGrp="1"/>
          </p:cNvSpPr>
          <p:nvPr>
            <p:ph type="sldNum" sz="quarter" idx="4294967295"/>
          </p:nvPr>
        </p:nvSpPr>
        <p:spPr/>
        <p:txBody>
          <a:bodyPr/>
          <a:lstStyle/>
          <a:p>
            <a:pPr>
              <a:defRPr/>
            </a:pPr>
            <a:fld id="{5E2ED3ED-69E4-734B-9FE0-8D2292B38082}" type="slidenum">
              <a:rPr lang="en-US" smtClean="0"/>
              <a:pPr>
                <a:defRPr/>
              </a:pPr>
              <a:t>18</a:t>
            </a:fld>
            <a:endParaRPr lang="en-US"/>
          </a:p>
        </p:txBody>
      </p:sp>
      <p:sp>
        <p:nvSpPr>
          <p:cNvPr id="13" name="TextBox 12"/>
          <p:cNvSpPr txBox="1"/>
          <p:nvPr/>
        </p:nvSpPr>
        <p:spPr bwMode="auto">
          <a:xfrm>
            <a:off x="3352800" y="32004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copyButton</a:t>
            </a:r>
            <a:endParaRPr lang="en-US" dirty="0">
              <a:ln>
                <a:solidFill>
                  <a:srgbClr val="0000FF"/>
                </a:solidFill>
              </a:ln>
              <a:solidFill>
                <a:srgbClr val="008000"/>
              </a:solidFill>
              <a:latin typeface="Courier New"/>
              <a:cs typeface="Courier New"/>
            </a:endParaRPr>
          </a:p>
        </p:txBody>
      </p:sp>
      <p:sp>
        <p:nvSpPr>
          <p:cNvPr id="14" name="Isosceles Triangle 13"/>
          <p:cNvSpPr/>
          <p:nvPr/>
        </p:nvSpPr>
        <p:spPr>
          <a:xfrm>
            <a:off x="4191000" y="2667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590800" y="1295400"/>
            <a:ext cx="3886200" cy="4419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bwMode="auto">
          <a:xfrm>
            <a:off x="-7434" y="4343400"/>
            <a:ext cx="2819400" cy="830997"/>
          </a:xfrm>
          <a:prstGeom prst="rect">
            <a:avLst/>
          </a:prstGeom>
          <a:noFill/>
          <a:ln>
            <a:noFill/>
          </a:ln>
          <a:effectLst/>
        </p:spPr>
        <p:txBody>
          <a:bodyPr wrap="square">
            <a:spAutoFit/>
          </a:bodyPr>
          <a:lstStyle/>
          <a:p>
            <a:pPr algn="ctr">
              <a:defRPr/>
            </a:pPr>
            <a:r>
              <a:rPr lang="en-US" b="1" dirty="0" smtClean="0">
                <a:ln>
                  <a:solidFill>
                    <a:srgbClr val="0000FF"/>
                  </a:solidFill>
                </a:ln>
                <a:solidFill>
                  <a:srgbClr val="0000FF"/>
                </a:solidFill>
                <a:latin typeface="Courier New"/>
                <a:cs typeface="Courier New"/>
              </a:rPr>
              <a:t>this</a:t>
            </a:r>
            <a:endParaRPr lang="en-US" dirty="0" smtClean="0">
              <a:ln>
                <a:solidFill>
                  <a:srgbClr val="0000FF"/>
                </a:solidFill>
              </a:ln>
              <a:solidFill>
                <a:srgbClr val="0000FF"/>
              </a:solidFill>
              <a:latin typeface="Courier New"/>
              <a:cs typeface="Courier New"/>
            </a:endParaRPr>
          </a:p>
          <a:p>
            <a:pPr algn="ctr">
              <a:defRPr/>
            </a:pPr>
            <a:r>
              <a:rPr lang="en-US" dirty="0" smtClean="0">
                <a:ln>
                  <a:solidFill>
                    <a:srgbClr val="0000FF"/>
                  </a:solidFill>
                </a:ln>
                <a:solidFill>
                  <a:srgbClr val="008000"/>
                </a:solidFill>
                <a:latin typeface="Courier New"/>
                <a:cs typeface="Courier New"/>
              </a:rPr>
              <a:t>(</a:t>
            </a:r>
            <a:r>
              <a:rPr lang="en-US" dirty="0" err="1" smtClean="0">
                <a:ln>
                  <a:solidFill>
                    <a:srgbClr val="0000FF"/>
                  </a:solidFill>
                </a:ln>
                <a:solidFill>
                  <a:srgbClr val="008000"/>
                </a:solidFill>
                <a:latin typeface="Courier New"/>
                <a:cs typeface="Courier New"/>
              </a:rPr>
              <a:t>DemoGUI</a:t>
            </a:r>
            <a:r>
              <a:rPr lang="en-US" dirty="0" smtClean="0">
                <a:ln>
                  <a:solidFill>
                    <a:srgbClr val="0000FF"/>
                  </a:solidFill>
                </a:ln>
                <a:solidFill>
                  <a:srgbClr val="008000"/>
                </a:solidFill>
                <a:latin typeface="Courier New"/>
                <a:cs typeface="Courier New"/>
              </a:rPr>
              <a:t>)</a:t>
            </a:r>
            <a:endParaRPr lang="en-US" dirty="0">
              <a:ln>
                <a:solidFill>
                  <a:srgbClr val="0000FF"/>
                </a:solidFill>
              </a:ln>
              <a:solidFill>
                <a:srgbClr val="008000"/>
              </a:solidFill>
              <a:latin typeface="Courier New"/>
              <a:cs typeface="Courier New"/>
            </a:endParaRPr>
          </a:p>
        </p:txBody>
      </p:sp>
      <p:sp>
        <p:nvSpPr>
          <p:cNvPr id="18" name="Isosceles Triangle 17"/>
          <p:cNvSpPr/>
          <p:nvPr/>
        </p:nvSpPr>
        <p:spPr>
          <a:xfrm>
            <a:off x="1059366" y="3810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endCxn id="16" idx="2"/>
          </p:cNvCxnSpPr>
          <p:nvPr/>
        </p:nvCxnSpPr>
        <p:spPr>
          <a:xfrm flipV="1">
            <a:off x="1440366" y="3505200"/>
            <a:ext cx="1150434" cy="685802"/>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bwMode="auto">
          <a:xfrm>
            <a:off x="3352800" y="19812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resetButton</a:t>
            </a:r>
            <a:endParaRPr lang="en-US" dirty="0">
              <a:ln>
                <a:solidFill>
                  <a:srgbClr val="0000FF"/>
                </a:solidFill>
              </a:ln>
              <a:solidFill>
                <a:srgbClr val="008000"/>
              </a:solidFill>
              <a:latin typeface="Courier New"/>
              <a:cs typeface="Courier New"/>
            </a:endParaRPr>
          </a:p>
        </p:txBody>
      </p:sp>
      <p:sp>
        <p:nvSpPr>
          <p:cNvPr id="28" name="Isosceles Triangle 27"/>
          <p:cNvSpPr/>
          <p:nvPr/>
        </p:nvSpPr>
        <p:spPr>
          <a:xfrm>
            <a:off x="4191000" y="14478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bwMode="auto">
          <a:xfrm>
            <a:off x="3048000" y="3962400"/>
            <a:ext cx="2971800" cy="1200328"/>
          </a:xfrm>
          <a:prstGeom prst="rect">
            <a:avLst/>
          </a:prstGeom>
          <a:noFill/>
          <a:ln>
            <a:noFill/>
          </a:ln>
          <a:effectLst/>
        </p:spPr>
        <p:txBody>
          <a:bodyPr wrap="square">
            <a:spAutoFit/>
          </a:bodyPr>
          <a:lstStyle/>
          <a:p>
            <a:pPr algn="ctr">
              <a:defRPr/>
            </a:pPr>
            <a:r>
              <a:rPr lang="en-US" dirty="0" smtClean="0">
                <a:ln>
                  <a:solidFill>
                    <a:srgbClr val="0000FF"/>
                  </a:solidFill>
                </a:ln>
                <a:solidFill>
                  <a:srgbClr val="008000"/>
                </a:solidFill>
                <a:latin typeface="Courier New"/>
                <a:cs typeface="Courier New"/>
              </a:rPr>
              <a:t>(and</a:t>
            </a:r>
          </a:p>
          <a:p>
            <a:pPr algn="ctr">
              <a:defRPr/>
            </a:pPr>
            <a:r>
              <a:rPr lang="en-US" dirty="0" smtClean="0">
                <a:ln>
                  <a:solidFill>
                    <a:srgbClr val="0000FF"/>
                  </a:solidFill>
                </a:ln>
                <a:solidFill>
                  <a:srgbClr val="008000"/>
                </a:solidFill>
                <a:latin typeface="Courier New"/>
                <a:cs typeface="Courier New"/>
              </a:rPr>
              <a:t>other</a:t>
            </a:r>
          </a:p>
          <a:p>
            <a:pPr algn="ctr">
              <a:defRPr/>
            </a:pPr>
            <a:r>
              <a:rPr lang="en-US" dirty="0" smtClean="0">
                <a:ln>
                  <a:solidFill>
                    <a:srgbClr val="0000FF"/>
                  </a:solidFill>
                </a:ln>
                <a:solidFill>
                  <a:srgbClr val="008000"/>
                </a:solidFill>
                <a:latin typeface="Courier New"/>
                <a:cs typeface="Courier New"/>
              </a:rPr>
              <a:t>widgets)</a:t>
            </a:r>
            <a:endParaRPr lang="en-US" dirty="0">
              <a:ln>
                <a:solidFill>
                  <a:srgbClr val="0000FF"/>
                </a:solidFill>
              </a:ln>
              <a:solidFill>
                <a:srgbClr val="008000"/>
              </a:solidFill>
              <a:latin typeface="Courier New"/>
              <a:cs typeface="Courier New"/>
            </a:endParaRPr>
          </a:p>
        </p:txBody>
      </p:sp>
    </p:spTree>
    <p:extLst>
      <p:ext uri="{BB962C8B-B14F-4D97-AF65-F5344CB8AC3E}">
        <p14:creationId xmlns:p14="http://schemas.microsoft.com/office/powerpoint/2010/main" val="170039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by </a:t>
            </a:r>
            <a:r>
              <a:rPr lang="en-US" dirty="0" err="1">
                <a:solidFill>
                  <a:srgbClr val="0000FF"/>
                </a:solidFill>
                <a:latin typeface="Courier New"/>
                <a:cs typeface="Courier New"/>
              </a:rPr>
              <a:t>DemoGUI</a:t>
            </a:r>
            <a:r>
              <a:rPr lang="en-US" dirty="0">
                <a:solidFill>
                  <a:srgbClr val="0000FF"/>
                </a:solidFill>
              </a:rPr>
              <a:t> </a:t>
            </a:r>
            <a:r>
              <a:rPr lang="en-US" dirty="0"/>
              <a:t>Constructor</a:t>
            </a:r>
          </a:p>
        </p:txBody>
      </p:sp>
      <p:sp>
        <p:nvSpPr>
          <p:cNvPr id="6" name="Slide Number Placeholder 5"/>
          <p:cNvSpPr>
            <a:spLocks noGrp="1"/>
          </p:cNvSpPr>
          <p:nvPr>
            <p:ph type="sldNum" sz="quarter" idx="4294967295"/>
          </p:nvPr>
        </p:nvSpPr>
        <p:spPr/>
        <p:txBody>
          <a:bodyPr/>
          <a:lstStyle/>
          <a:p>
            <a:pPr>
              <a:defRPr/>
            </a:pPr>
            <a:fld id="{5E2ED3ED-69E4-734B-9FE0-8D2292B38082}" type="slidenum">
              <a:rPr lang="en-US" smtClean="0"/>
              <a:pPr>
                <a:defRPr/>
              </a:pPr>
              <a:t>19</a:t>
            </a:fld>
            <a:endParaRPr lang="en-US"/>
          </a:p>
        </p:txBody>
      </p:sp>
      <p:sp>
        <p:nvSpPr>
          <p:cNvPr id="7" name="Oval 6"/>
          <p:cNvSpPr/>
          <p:nvPr/>
        </p:nvSpPr>
        <p:spPr>
          <a:xfrm>
            <a:off x="7086600" y="1295400"/>
            <a:ext cx="1600200" cy="990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086600" y="2514600"/>
            <a:ext cx="1600200" cy="990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bwMode="auto">
          <a:xfrm>
            <a:off x="3352800" y="32004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copyButton</a:t>
            </a:r>
            <a:endParaRPr lang="en-US" dirty="0">
              <a:ln>
                <a:solidFill>
                  <a:srgbClr val="0000FF"/>
                </a:solidFill>
              </a:ln>
              <a:solidFill>
                <a:srgbClr val="008000"/>
              </a:solidFill>
              <a:latin typeface="Courier New"/>
              <a:cs typeface="Courier New"/>
            </a:endParaRPr>
          </a:p>
        </p:txBody>
      </p:sp>
      <p:sp>
        <p:nvSpPr>
          <p:cNvPr id="14" name="Isosceles Triangle 13"/>
          <p:cNvSpPr/>
          <p:nvPr/>
        </p:nvSpPr>
        <p:spPr>
          <a:xfrm>
            <a:off x="4191000" y="2667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endCxn id="12" idx="2"/>
          </p:cNvCxnSpPr>
          <p:nvPr/>
        </p:nvCxnSpPr>
        <p:spPr>
          <a:xfrm flipV="1">
            <a:off x="4495800" y="3009900"/>
            <a:ext cx="2590800" cy="38100"/>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590800" y="1295400"/>
            <a:ext cx="3886200" cy="4419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bwMode="auto">
          <a:xfrm>
            <a:off x="-7434" y="4343400"/>
            <a:ext cx="2819400" cy="830997"/>
          </a:xfrm>
          <a:prstGeom prst="rect">
            <a:avLst/>
          </a:prstGeom>
          <a:noFill/>
          <a:ln>
            <a:noFill/>
          </a:ln>
          <a:effectLst/>
        </p:spPr>
        <p:txBody>
          <a:bodyPr wrap="square">
            <a:spAutoFit/>
          </a:bodyPr>
          <a:lstStyle/>
          <a:p>
            <a:pPr algn="ctr">
              <a:defRPr/>
            </a:pPr>
            <a:r>
              <a:rPr lang="en-US" b="1" dirty="0" smtClean="0">
                <a:ln>
                  <a:solidFill>
                    <a:srgbClr val="0000FF"/>
                  </a:solidFill>
                </a:ln>
                <a:solidFill>
                  <a:srgbClr val="0000FF"/>
                </a:solidFill>
                <a:latin typeface="Courier New"/>
                <a:cs typeface="Courier New"/>
              </a:rPr>
              <a:t>this</a:t>
            </a:r>
            <a:endParaRPr lang="en-US" dirty="0" smtClean="0">
              <a:ln>
                <a:solidFill>
                  <a:srgbClr val="0000FF"/>
                </a:solidFill>
              </a:ln>
              <a:solidFill>
                <a:srgbClr val="0000FF"/>
              </a:solidFill>
              <a:latin typeface="Courier New"/>
              <a:cs typeface="Courier New"/>
            </a:endParaRPr>
          </a:p>
          <a:p>
            <a:pPr algn="ctr">
              <a:defRPr/>
            </a:pPr>
            <a:r>
              <a:rPr lang="en-US" dirty="0" smtClean="0">
                <a:ln>
                  <a:solidFill>
                    <a:srgbClr val="0000FF"/>
                  </a:solidFill>
                </a:ln>
                <a:solidFill>
                  <a:srgbClr val="008000"/>
                </a:solidFill>
                <a:latin typeface="Courier New"/>
                <a:cs typeface="Courier New"/>
              </a:rPr>
              <a:t>(</a:t>
            </a:r>
            <a:r>
              <a:rPr lang="en-US" dirty="0" err="1" smtClean="0">
                <a:ln>
                  <a:solidFill>
                    <a:srgbClr val="0000FF"/>
                  </a:solidFill>
                </a:ln>
                <a:solidFill>
                  <a:srgbClr val="008000"/>
                </a:solidFill>
                <a:latin typeface="Courier New"/>
                <a:cs typeface="Courier New"/>
              </a:rPr>
              <a:t>DemoGUI</a:t>
            </a:r>
            <a:r>
              <a:rPr lang="en-US" dirty="0" smtClean="0">
                <a:ln>
                  <a:solidFill>
                    <a:srgbClr val="0000FF"/>
                  </a:solidFill>
                </a:ln>
                <a:solidFill>
                  <a:srgbClr val="008000"/>
                </a:solidFill>
                <a:latin typeface="Courier New"/>
                <a:cs typeface="Courier New"/>
              </a:rPr>
              <a:t>)</a:t>
            </a:r>
            <a:endParaRPr lang="en-US" dirty="0">
              <a:ln>
                <a:solidFill>
                  <a:srgbClr val="0000FF"/>
                </a:solidFill>
              </a:ln>
              <a:solidFill>
                <a:srgbClr val="008000"/>
              </a:solidFill>
              <a:latin typeface="Courier New"/>
              <a:cs typeface="Courier New"/>
            </a:endParaRPr>
          </a:p>
        </p:txBody>
      </p:sp>
      <p:sp>
        <p:nvSpPr>
          <p:cNvPr id="18" name="Isosceles Triangle 17"/>
          <p:cNvSpPr/>
          <p:nvPr/>
        </p:nvSpPr>
        <p:spPr>
          <a:xfrm>
            <a:off x="1059366" y="3810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endCxn id="16" idx="2"/>
          </p:cNvCxnSpPr>
          <p:nvPr/>
        </p:nvCxnSpPr>
        <p:spPr>
          <a:xfrm flipV="1">
            <a:off x="1440366" y="3505200"/>
            <a:ext cx="1150434" cy="685802"/>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bwMode="auto">
          <a:xfrm>
            <a:off x="3352800" y="19812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resetButton</a:t>
            </a:r>
            <a:endParaRPr lang="en-US" dirty="0">
              <a:ln>
                <a:solidFill>
                  <a:srgbClr val="0000FF"/>
                </a:solidFill>
              </a:ln>
              <a:solidFill>
                <a:srgbClr val="008000"/>
              </a:solidFill>
              <a:latin typeface="Courier New"/>
              <a:cs typeface="Courier New"/>
            </a:endParaRPr>
          </a:p>
        </p:txBody>
      </p:sp>
      <p:sp>
        <p:nvSpPr>
          <p:cNvPr id="28" name="Isosceles Triangle 27"/>
          <p:cNvSpPr/>
          <p:nvPr/>
        </p:nvSpPr>
        <p:spPr>
          <a:xfrm>
            <a:off x="4191000" y="14478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endCxn id="7" idx="2"/>
          </p:cNvCxnSpPr>
          <p:nvPr/>
        </p:nvCxnSpPr>
        <p:spPr>
          <a:xfrm flipV="1">
            <a:off x="4495800" y="1790700"/>
            <a:ext cx="2590800" cy="38100"/>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bwMode="auto">
          <a:xfrm>
            <a:off x="3048000" y="3962400"/>
            <a:ext cx="2971800" cy="1200328"/>
          </a:xfrm>
          <a:prstGeom prst="rect">
            <a:avLst/>
          </a:prstGeom>
          <a:noFill/>
          <a:ln>
            <a:noFill/>
          </a:ln>
          <a:effectLst/>
        </p:spPr>
        <p:txBody>
          <a:bodyPr wrap="square">
            <a:spAutoFit/>
          </a:bodyPr>
          <a:lstStyle/>
          <a:p>
            <a:pPr algn="ctr">
              <a:defRPr/>
            </a:pPr>
            <a:r>
              <a:rPr lang="en-US" dirty="0" smtClean="0">
                <a:ln>
                  <a:solidFill>
                    <a:srgbClr val="0000FF"/>
                  </a:solidFill>
                </a:ln>
                <a:solidFill>
                  <a:srgbClr val="008000"/>
                </a:solidFill>
                <a:latin typeface="Courier New"/>
                <a:cs typeface="Courier New"/>
              </a:rPr>
              <a:t>(and</a:t>
            </a:r>
          </a:p>
          <a:p>
            <a:pPr algn="ctr">
              <a:defRPr/>
            </a:pPr>
            <a:r>
              <a:rPr lang="en-US" dirty="0" smtClean="0">
                <a:ln>
                  <a:solidFill>
                    <a:srgbClr val="0000FF"/>
                  </a:solidFill>
                </a:ln>
                <a:solidFill>
                  <a:srgbClr val="008000"/>
                </a:solidFill>
                <a:latin typeface="Courier New"/>
                <a:cs typeface="Courier New"/>
              </a:rPr>
              <a:t>other</a:t>
            </a:r>
          </a:p>
          <a:p>
            <a:pPr algn="ctr">
              <a:defRPr/>
            </a:pPr>
            <a:r>
              <a:rPr lang="en-US" dirty="0" smtClean="0">
                <a:ln>
                  <a:solidFill>
                    <a:srgbClr val="0000FF"/>
                  </a:solidFill>
                </a:ln>
                <a:solidFill>
                  <a:srgbClr val="008000"/>
                </a:solidFill>
                <a:latin typeface="Courier New"/>
                <a:cs typeface="Courier New"/>
              </a:rPr>
              <a:t>widgets)</a:t>
            </a:r>
            <a:endParaRPr lang="en-US" dirty="0">
              <a:ln>
                <a:solidFill>
                  <a:srgbClr val="0000FF"/>
                </a:solidFill>
              </a:ln>
              <a:solidFill>
                <a:srgbClr val="008000"/>
              </a:solidFill>
              <a:latin typeface="Courier New"/>
              <a:cs typeface="Courier New"/>
            </a:endParaRPr>
          </a:p>
        </p:txBody>
      </p:sp>
      <p:sp>
        <p:nvSpPr>
          <p:cNvPr id="36" name="Rounded Rectangular Callout 35"/>
          <p:cNvSpPr/>
          <p:nvPr/>
        </p:nvSpPr>
        <p:spPr>
          <a:xfrm>
            <a:off x="304800" y="533400"/>
            <a:ext cx="2895600" cy="1828800"/>
          </a:xfrm>
          <a:prstGeom prst="wedgeRoundRectCallout">
            <a:avLst>
              <a:gd name="adj1" fmla="val 75639"/>
              <a:gd name="adj2" fmla="val -5702"/>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i="1" dirty="0" smtClean="0">
                <a:solidFill>
                  <a:schemeClr val="tx1"/>
                </a:solidFill>
                <a:latin typeface="Arial"/>
                <a:cs typeface="Arial"/>
              </a:rPr>
              <a:t>Before</a:t>
            </a:r>
            <a:r>
              <a:rPr lang="en-US" dirty="0" smtClean="0">
                <a:solidFill>
                  <a:schemeClr val="tx1"/>
                </a:solidFill>
                <a:latin typeface="Arial"/>
                <a:cs typeface="Arial"/>
              </a:rPr>
              <a:t> registration of </a:t>
            </a:r>
            <a:r>
              <a:rPr lang="en-US" b="1" dirty="0" smtClean="0">
                <a:solidFill>
                  <a:srgbClr val="0000FF"/>
                </a:solidFill>
                <a:latin typeface="Courier New"/>
                <a:cs typeface="Courier New"/>
              </a:rPr>
              <a:t>this</a:t>
            </a:r>
            <a:r>
              <a:rPr lang="en-US" dirty="0" smtClean="0">
                <a:solidFill>
                  <a:schemeClr val="tx1"/>
                </a:solidFill>
                <a:latin typeface="Arial"/>
                <a:cs typeface="Arial"/>
              </a:rPr>
              <a:t> as an observer of the buttons.</a:t>
            </a:r>
            <a:endParaRPr lang="en-US" dirty="0">
              <a:solidFill>
                <a:schemeClr val="tx1"/>
              </a:solidFill>
              <a:latin typeface="Arial"/>
              <a:cs typeface="Arial"/>
            </a:endParaRPr>
          </a:p>
        </p:txBody>
      </p:sp>
    </p:spTree>
    <p:extLst>
      <p:ext uri="{BB962C8B-B14F-4D97-AF65-F5344CB8AC3E}">
        <p14:creationId xmlns:p14="http://schemas.microsoft.com/office/powerpoint/2010/main" val="1128567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6"/>
          <p:cNvSpPr>
            <a:spLocks noChangeArrowheads="1"/>
          </p:cNvSpPr>
          <p:nvPr/>
        </p:nvSpPr>
        <p:spPr bwMode="auto">
          <a:xfrm>
            <a:off x="482600" y="2209800"/>
            <a:ext cx="7315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SzPct val="75000"/>
              <a:buFontTx/>
              <a:buNone/>
            </a:pPr>
            <a:r>
              <a:rPr lang="en-US" altLang="en-US" sz="2400">
                <a:solidFill>
                  <a:srgbClr val="000000"/>
                </a:solidFill>
                <a:latin typeface="Verdana" panose="020B0604030504040204" pitchFamily="34" charset="0"/>
              </a:rPr>
              <a:t>You’re writing a program that receives data from a network and performs various tasks when data is received (displays the message, sends response data, etc.). The tasks to be performed may change depending on the circumstances. How do you design object interactions to allow this flexibility?</a:t>
            </a:r>
          </a:p>
        </p:txBody>
      </p:sp>
      <p:sp>
        <p:nvSpPr>
          <p:cNvPr id="156675" name="TextBox 4"/>
          <p:cNvSpPr txBox="1">
            <a:spLocks noChangeArrowheads="1"/>
          </p:cNvSpPr>
          <p:nvPr/>
        </p:nvSpPr>
        <p:spPr bwMode="auto">
          <a:xfrm>
            <a:off x="457200" y="1371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4702F"/>
                </a:solidFill>
                <a:latin typeface="Verdana" panose="020B0604030504040204" pitchFamily="34" charset="0"/>
              </a:rPr>
              <a:t>Example</a:t>
            </a:r>
          </a:p>
        </p:txBody>
      </p:sp>
      <p:pic>
        <p:nvPicPr>
          <p:cNvPr id="156676" name="Picture 3" descr="wordmark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5575"/>
            <a:ext cx="2362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by </a:t>
            </a:r>
            <a:r>
              <a:rPr lang="en-US" dirty="0" err="1">
                <a:solidFill>
                  <a:srgbClr val="0000FF"/>
                </a:solidFill>
                <a:latin typeface="Courier New"/>
                <a:cs typeface="Courier New"/>
              </a:rPr>
              <a:t>DemoGUI</a:t>
            </a:r>
            <a:r>
              <a:rPr lang="en-US" dirty="0">
                <a:solidFill>
                  <a:srgbClr val="0000FF"/>
                </a:solidFill>
              </a:rPr>
              <a:t> </a:t>
            </a:r>
            <a:r>
              <a:rPr lang="en-US" dirty="0"/>
              <a:t>Constructor</a:t>
            </a:r>
          </a:p>
        </p:txBody>
      </p:sp>
      <p:sp>
        <p:nvSpPr>
          <p:cNvPr id="6" name="Slide Number Placeholder 5"/>
          <p:cNvSpPr>
            <a:spLocks noGrp="1"/>
          </p:cNvSpPr>
          <p:nvPr>
            <p:ph type="sldNum" sz="quarter" idx="4294967295"/>
          </p:nvPr>
        </p:nvSpPr>
        <p:spPr/>
        <p:txBody>
          <a:bodyPr/>
          <a:lstStyle/>
          <a:p>
            <a:pPr>
              <a:defRPr/>
            </a:pPr>
            <a:fld id="{5E2ED3ED-69E4-734B-9FE0-8D2292B38082}" type="slidenum">
              <a:rPr lang="en-US" smtClean="0"/>
              <a:pPr>
                <a:defRPr/>
              </a:pPr>
              <a:t>20</a:t>
            </a:fld>
            <a:endParaRPr lang="en-US"/>
          </a:p>
        </p:txBody>
      </p:sp>
      <p:sp>
        <p:nvSpPr>
          <p:cNvPr id="7" name="Oval 6"/>
          <p:cNvSpPr/>
          <p:nvPr/>
        </p:nvSpPr>
        <p:spPr>
          <a:xfrm>
            <a:off x="7086600" y="1295400"/>
            <a:ext cx="1600200" cy="990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086600" y="2514600"/>
            <a:ext cx="1600200" cy="990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bwMode="auto">
          <a:xfrm>
            <a:off x="3352800" y="32004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copyButton</a:t>
            </a:r>
            <a:endParaRPr lang="en-US" dirty="0">
              <a:ln>
                <a:solidFill>
                  <a:srgbClr val="0000FF"/>
                </a:solidFill>
              </a:ln>
              <a:solidFill>
                <a:srgbClr val="008000"/>
              </a:solidFill>
              <a:latin typeface="Courier New"/>
              <a:cs typeface="Courier New"/>
            </a:endParaRPr>
          </a:p>
        </p:txBody>
      </p:sp>
      <p:sp>
        <p:nvSpPr>
          <p:cNvPr id="14" name="Isosceles Triangle 13"/>
          <p:cNvSpPr/>
          <p:nvPr/>
        </p:nvSpPr>
        <p:spPr>
          <a:xfrm>
            <a:off x="4191000" y="2667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endCxn id="12" idx="2"/>
          </p:cNvCxnSpPr>
          <p:nvPr/>
        </p:nvCxnSpPr>
        <p:spPr>
          <a:xfrm flipV="1">
            <a:off x="4495800" y="3009900"/>
            <a:ext cx="2590800" cy="38100"/>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590800" y="1295400"/>
            <a:ext cx="3886200" cy="44196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bwMode="auto">
          <a:xfrm>
            <a:off x="-7434" y="4343400"/>
            <a:ext cx="2819400" cy="830997"/>
          </a:xfrm>
          <a:prstGeom prst="rect">
            <a:avLst/>
          </a:prstGeom>
          <a:noFill/>
          <a:ln>
            <a:noFill/>
          </a:ln>
          <a:effectLst/>
        </p:spPr>
        <p:txBody>
          <a:bodyPr wrap="square">
            <a:spAutoFit/>
          </a:bodyPr>
          <a:lstStyle/>
          <a:p>
            <a:pPr algn="ctr">
              <a:defRPr/>
            </a:pPr>
            <a:r>
              <a:rPr lang="en-US" b="1" dirty="0" smtClean="0">
                <a:ln>
                  <a:solidFill>
                    <a:srgbClr val="0000FF"/>
                  </a:solidFill>
                </a:ln>
                <a:solidFill>
                  <a:srgbClr val="0000FF"/>
                </a:solidFill>
                <a:latin typeface="Courier New"/>
                <a:cs typeface="Courier New"/>
              </a:rPr>
              <a:t>this</a:t>
            </a:r>
            <a:endParaRPr lang="en-US" dirty="0" smtClean="0">
              <a:ln>
                <a:solidFill>
                  <a:srgbClr val="0000FF"/>
                </a:solidFill>
              </a:ln>
              <a:solidFill>
                <a:srgbClr val="0000FF"/>
              </a:solidFill>
              <a:latin typeface="Courier New"/>
              <a:cs typeface="Courier New"/>
            </a:endParaRPr>
          </a:p>
          <a:p>
            <a:pPr algn="ctr">
              <a:defRPr/>
            </a:pPr>
            <a:r>
              <a:rPr lang="en-US" dirty="0" smtClean="0">
                <a:ln>
                  <a:solidFill>
                    <a:srgbClr val="0000FF"/>
                  </a:solidFill>
                </a:ln>
                <a:solidFill>
                  <a:srgbClr val="008000"/>
                </a:solidFill>
                <a:latin typeface="Courier New"/>
                <a:cs typeface="Courier New"/>
              </a:rPr>
              <a:t>(</a:t>
            </a:r>
            <a:r>
              <a:rPr lang="en-US" dirty="0" err="1" smtClean="0">
                <a:ln>
                  <a:solidFill>
                    <a:srgbClr val="0000FF"/>
                  </a:solidFill>
                </a:ln>
                <a:solidFill>
                  <a:srgbClr val="008000"/>
                </a:solidFill>
                <a:latin typeface="Courier New"/>
                <a:cs typeface="Courier New"/>
              </a:rPr>
              <a:t>DemoGUI</a:t>
            </a:r>
            <a:r>
              <a:rPr lang="en-US" dirty="0" smtClean="0">
                <a:ln>
                  <a:solidFill>
                    <a:srgbClr val="0000FF"/>
                  </a:solidFill>
                </a:ln>
                <a:solidFill>
                  <a:srgbClr val="008000"/>
                </a:solidFill>
                <a:latin typeface="Courier New"/>
                <a:cs typeface="Courier New"/>
              </a:rPr>
              <a:t>)</a:t>
            </a:r>
            <a:endParaRPr lang="en-US" dirty="0">
              <a:ln>
                <a:solidFill>
                  <a:srgbClr val="0000FF"/>
                </a:solidFill>
              </a:ln>
              <a:solidFill>
                <a:srgbClr val="008000"/>
              </a:solidFill>
              <a:latin typeface="Courier New"/>
              <a:cs typeface="Courier New"/>
            </a:endParaRPr>
          </a:p>
        </p:txBody>
      </p:sp>
      <p:sp>
        <p:nvSpPr>
          <p:cNvPr id="18" name="Isosceles Triangle 17"/>
          <p:cNvSpPr/>
          <p:nvPr/>
        </p:nvSpPr>
        <p:spPr>
          <a:xfrm>
            <a:off x="1059366" y="3810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endCxn id="16" idx="2"/>
          </p:cNvCxnSpPr>
          <p:nvPr/>
        </p:nvCxnSpPr>
        <p:spPr>
          <a:xfrm flipV="1">
            <a:off x="1440366" y="3505200"/>
            <a:ext cx="1150434" cy="685802"/>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bwMode="auto">
          <a:xfrm>
            <a:off x="3352800" y="1981200"/>
            <a:ext cx="2438400" cy="461665"/>
          </a:xfrm>
          <a:prstGeom prst="rect">
            <a:avLst/>
          </a:prstGeom>
          <a:noFill/>
          <a:ln>
            <a:noFill/>
          </a:ln>
          <a:effectLst/>
        </p:spPr>
        <p:txBody>
          <a:bodyPr wrap="square">
            <a:spAutoFit/>
          </a:bodyPr>
          <a:lstStyle/>
          <a:p>
            <a:pPr algn="ctr">
              <a:defRPr/>
            </a:pPr>
            <a:r>
              <a:rPr lang="en-US" dirty="0" err="1" smtClean="0">
                <a:ln>
                  <a:solidFill>
                    <a:srgbClr val="0000FF"/>
                  </a:solidFill>
                </a:ln>
                <a:solidFill>
                  <a:srgbClr val="008000"/>
                </a:solidFill>
                <a:latin typeface="Courier New"/>
                <a:cs typeface="Courier New"/>
              </a:rPr>
              <a:t>resetButton</a:t>
            </a:r>
            <a:endParaRPr lang="en-US" dirty="0">
              <a:ln>
                <a:solidFill>
                  <a:srgbClr val="0000FF"/>
                </a:solidFill>
              </a:ln>
              <a:solidFill>
                <a:srgbClr val="008000"/>
              </a:solidFill>
              <a:latin typeface="Courier New"/>
              <a:cs typeface="Courier New"/>
            </a:endParaRPr>
          </a:p>
        </p:txBody>
      </p:sp>
      <p:sp>
        <p:nvSpPr>
          <p:cNvPr id="28" name="Isosceles Triangle 27"/>
          <p:cNvSpPr/>
          <p:nvPr/>
        </p:nvSpPr>
        <p:spPr>
          <a:xfrm>
            <a:off x="4191000" y="14478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endCxn id="7" idx="2"/>
          </p:cNvCxnSpPr>
          <p:nvPr/>
        </p:nvCxnSpPr>
        <p:spPr>
          <a:xfrm flipV="1">
            <a:off x="4495800" y="1790700"/>
            <a:ext cx="2590800" cy="38100"/>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bwMode="auto">
          <a:xfrm>
            <a:off x="3048000" y="3962400"/>
            <a:ext cx="2971800" cy="1200328"/>
          </a:xfrm>
          <a:prstGeom prst="rect">
            <a:avLst/>
          </a:prstGeom>
          <a:noFill/>
          <a:ln>
            <a:noFill/>
          </a:ln>
          <a:effectLst/>
        </p:spPr>
        <p:txBody>
          <a:bodyPr wrap="square">
            <a:spAutoFit/>
          </a:bodyPr>
          <a:lstStyle/>
          <a:p>
            <a:pPr algn="ctr">
              <a:defRPr/>
            </a:pPr>
            <a:r>
              <a:rPr lang="en-US" dirty="0" smtClean="0">
                <a:ln>
                  <a:solidFill>
                    <a:srgbClr val="0000FF"/>
                  </a:solidFill>
                </a:ln>
                <a:solidFill>
                  <a:srgbClr val="008000"/>
                </a:solidFill>
                <a:latin typeface="Courier New"/>
                <a:cs typeface="Courier New"/>
              </a:rPr>
              <a:t>(and</a:t>
            </a:r>
          </a:p>
          <a:p>
            <a:pPr algn="ctr">
              <a:defRPr/>
            </a:pPr>
            <a:r>
              <a:rPr lang="en-US" dirty="0" smtClean="0">
                <a:ln>
                  <a:solidFill>
                    <a:srgbClr val="0000FF"/>
                  </a:solidFill>
                </a:ln>
                <a:solidFill>
                  <a:srgbClr val="008000"/>
                </a:solidFill>
                <a:latin typeface="Courier New"/>
                <a:cs typeface="Courier New"/>
              </a:rPr>
              <a:t>other</a:t>
            </a:r>
          </a:p>
          <a:p>
            <a:pPr algn="ctr">
              <a:defRPr/>
            </a:pPr>
            <a:r>
              <a:rPr lang="en-US" dirty="0" smtClean="0">
                <a:ln>
                  <a:solidFill>
                    <a:srgbClr val="0000FF"/>
                  </a:solidFill>
                </a:ln>
                <a:solidFill>
                  <a:srgbClr val="008000"/>
                </a:solidFill>
                <a:latin typeface="Courier New"/>
                <a:cs typeface="Courier New"/>
              </a:rPr>
              <a:t>widgets)</a:t>
            </a:r>
            <a:endParaRPr lang="en-US" dirty="0">
              <a:ln>
                <a:solidFill>
                  <a:srgbClr val="0000FF"/>
                </a:solidFill>
              </a:ln>
              <a:solidFill>
                <a:srgbClr val="008000"/>
              </a:solidFill>
              <a:latin typeface="Courier New"/>
              <a:cs typeface="Courier New"/>
            </a:endParaRPr>
          </a:p>
        </p:txBody>
      </p:sp>
      <p:sp>
        <p:nvSpPr>
          <p:cNvPr id="36" name="Rounded Rectangular Callout 35"/>
          <p:cNvSpPr/>
          <p:nvPr/>
        </p:nvSpPr>
        <p:spPr>
          <a:xfrm>
            <a:off x="304800" y="533400"/>
            <a:ext cx="2895600" cy="1828800"/>
          </a:xfrm>
          <a:prstGeom prst="wedgeRoundRectCallout">
            <a:avLst>
              <a:gd name="adj1" fmla="val 75639"/>
              <a:gd name="adj2" fmla="val -5702"/>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i="1" dirty="0" smtClean="0">
                <a:solidFill>
                  <a:schemeClr val="tx1"/>
                </a:solidFill>
                <a:latin typeface="Arial"/>
                <a:cs typeface="Arial"/>
              </a:rPr>
              <a:t>After </a:t>
            </a:r>
            <a:r>
              <a:rPr lang="en-US" dirty="0" smtClean="0">
                <a:solidFill>
                  <a:schemeClr val="tx1"/>
                </a:solidFill>
                <a:latin typeface="Arial"/>
                <a:cs typeface="Arial"/>
              </a:rPr>
              <a:t>registration of </a:t>
            </a:r>
            <a:r>
              <a:rPr lang="en-US" b="1" dirty="0" smtClean="0">
                <a:solidFill>
                  <a:srgbClr val="0000FF"/>
                </a:solidFill>
                <a:latin typeface="Courier New"/>
                <a:cs typeface="Courier New"/>
              </a:rPr>
              <a:t>this</a:t>
            </a:r>
            <a:r>
              <a:rPr lang="en-US" dirty="0" smtClean="0">
                <a:solidFill>
                  <a:schemeClr val="tx1"/>
                </a:solidFill>
                <a:latin typeface="Arial"/>
                <a:cs typeface="Arial"/>
              </a:rPr>
              <a:t> as an observer of the buttons.</a:t>
            </a:r>
            <a:endParaRPr lang="en-US" dirty="0">
              <a:solidFill>
                <a:schemeClr val="tx1"/>
              </a:solidFill>
              <a:latin typeface="Arial"/>
              <a:cs typeface="Arial"/>
            </a:endParaRPr>
          </a:p>
        </p:txBody>
      </p:sp>
      <p:sp>
        <p:nvSpPr>
          <p:cNvPr id="20" name="Isosceles Triangle 19"/>
          <p:cNvSpPr/>
          <p:nvPr/>
        </p:nvSpPr>
        <p:spPr>
          <a:xfrm>
            <a:off x="7543800" y="14478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a:off x="7543800" y="2667000"/>
            <a:ext cx="707136" cy="609600"/>
          </a:xfrm>
          <a:prstGeom prst="triangl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endCxn id="16" idx="6"/>
          </p:cNvCxnSpPr>
          <p:nvPr/>
        </p:nvCxnSpPr>
        <p:spPr>
          <a:xfrm flipH="1">
            <a:off x="6477000" y="3048002"/>
            <a:ext cx="1371600" cy="457198"/>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72200" y="1828802"/>
            <a:ext cx="1676400" cy="533398"/>
          </a:xfrm>
          <a:prstGeom prst="straightConnector1">
            <a:avLst/>
          </a:prstGeom>
          <a:ln w="38100" cmpd="sng">
            <a:solidFill>
              <a:srgbClr val="0000FF"/>
            </a:solidFill>
            <a:tailEnd type="arrow"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87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
          <p:cNvSpPr>
            <a:spLocks noChangeArrowheads="1"/>
          </p:cNvSpPr>
          <p:nvPr/>
        </p:nvSpPr>
        <p:spPr bwMode="auto">
          <a:xfrm>
            <a:off x="482600" y="2209800"/>
            <a:ext cx="7823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SzPct val="75000"/>
              <a:buFontTx/>
              <a:buNone/>
            </a:pPr>
            <a:r>
              <a:rPr lang="en-US" altLang="en-US" sz="2400">
                <a:solidFill>
                  <a:srgbClr val="000000"/>
                </a:solidFill>
                <a:latin typeface="Verdana" panose="020B0604030504040204" pitchFamily="34" charset="0"/>
              </a:rPr>
              <a:t>You could come up with your own solution… but why reinvent the wheel?</a:t>
            </a:r>
          </a:p>
          <a:p>
            <a:pPr>
              <a:spcBef>
                <a:spcPct val="0"/>
              </a:spcBef>
              <a:spcAft>
                <a:spcPts val="600"/>
              </a:spcAft>
              <a:buSzPct val="75000"/>
              <a:buFontTx/>
              <a:buNone/>
            </a:pPr>
            <a:endParaRPr lang="en-US" altLang="en-US" sz="2400">
              <a:solidFill>
                <a:srgbClr val="000000"/>
              </a:solidFill>
              <a:latin typeface="Verdana" panose="020B0604030504040204" pitchFamily="34" charset="0"/>
            </a:endParaRPr>
          </a:p>
          <a:p>
            <a:pPr>
              <a:spcBef>
                <a:spcPct val="0"/>
              </a:spcBef>
              <a:spcAft>
                <a:spcPts val="600"/>
              </a:spcAft>
              <a:buSzPct val="75000"/>
              <a:buFontTx/>
              <a:buNone/>
            </a:pPr>
            <a:r>
              <a:rPr lang="en-US" altLang="en-US" sz="2400">
                <a:solidFill>
                  <a:srgbClr val="000000"/>
                </a:solidFill>
                <a:latin typeface="Verdana" panose="020B0604030504040204" pitchFamily="34" charset="0"/>
              </a:rPr>
              <a:t>You look up behavioral design patterns (interactions) and find the </a:t>
            </a:r>
            <a:r>
              <a:rPr lang="en-US" altLang="en-US" sz="2400" b="1">
                <a:solidFill>
                  <a:srgbClr val="000000"/>
                </a:solidFill>
                <a:latin typeface="Verdana" panose="020B0604030504040204" pitchFamily="34" charset="0"/>
              </a:rPr>
              <a:t>observer pattern</a:t>
            </a:r>
            <a:r>
              <a:rPr lang="en-US" altLang="en-US" sz="2400">
                <a:solidFill>
                  <a:srgbClr val="000000"/>
                </a:solidFill>
                <a:latin typeface="Verdana" panose="020B0604030504040204" pitchFamily="34" charset="0"/>
              </a:rPr>
              <a:t>!</a:t>
            </a:r>
          </a:p>
        </p:txBody>
      </p:sp>
      <p:sp>
        <p:nvSpPr>
          <p:cNvPr id="158723" name="TextBox 4"/>
          <p:cNvSpPr txBox="1">
            <a:spLocks noChangeArrowheads="1"/>
          </p:cNvSpPr>
          <p:nvPr/>
        </p:nvSpPr>
        <p:spPr bwMode="auto">
          <a:xfrm>
            <a:off x="457200" y="1371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4702F"/>
                </a:solidFill>
                <a:latin typeface="Verdana" panose="020B0604030504040204" pitchFamily="34" charset="0"/>
              </a:rPr>
              <a:t>Example</a:t>
            </a:r>
          </a:p>
        </p:txBody>
      </p:sp>
      <p:pic>
        <p:nvPicPr>
          <p:cNvPr id="158724" name="Picture 3" descr="wordmark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5575"/>
            <a:ext cx="2362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Terminology</a:t>
            </a:r>
          </a:p>
        </p:txBody>
      </p:sp>
      <p:sp>
        <p:nvSpPr>
          <p:cNvPr id="160771" name="Content Placeholder 2"/>
          <p:cNvSpPr>
            <a:spLocks noGrp="1"/>
          </p:cNvSpPr>
          <p:nvPr>
            <p:ph idx="1"/>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We want to monitor the network for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machine on the network that has the event occur is the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subject</a:t>
            </a:r>
            <a:r>
              <a:rPr lang="en-US" altLang="en-US" smtClean="0">
                <a:latin typeface="Arial" panose="020B0604020202020204" pitchFamily="34" charset="0"/>
                <a:ea typeface="ＭＳ Ｐゴシック" panose="020B0600070205080204" pitchFamily="34" charset="-128"/>
                <a:cs typeface="Arial" panose="020B0604020202020204" pitchFamily="34" charset="0"/>
              </a:rPr>
              <a:t> of the interaction</a:t>
            </a:r>
            <a:endPar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objects in your program that need to do something in response to the events for a particular subject are called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observers</a:t>
            </a:r>
            <a:r>
              <a:rPr lang="en-US" altLang="en-US"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mtClean="0">
                <a:latin typeface="Arial" panose="020B0604020202020204" pitchFamily="34" charset="0"/>
                <a:ea typeface="ＭＳ Ｐゴシック" panose="020B0600070205080204" pitchFamily="34" charset="-128"/>
                <a:cs typeface="Arial" panose="020B0604020202020204" pitchFamily="34" charset="0"/>
              </a:rPr>
              <a:t>(or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listeners</a:t>
            </a:r>
            <a:r>
              <a:rPr lang="en-US" altLang="en-US" smtClean="0">
                <a:latin typeface="Arial" panose="020B0604020202020204" pitchFamily="34" charset="0"/>
                <a:ea typeface="ＭＳ Ｐゴシック" panose="020B0600070205080204" pitchFamily="34" charset="-128"/>
                <a:cs typeface="Arial" panose="020B0604020202020204" pitchFamily="34" charset="0"/>
              </a:rPr>
              <a:t>) for that subject</a:t>
            </a:r>
          </a:p>
        </p:txBody>
      </p:sp>
      <p:sp>
        <p:nvSpPr>
          <p:cNvPr id="160773" name="Slide Number Placeholder 5"/>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892FE50B-D0BE-4FB0-8BCB-A7B920471CC7}" type="slidenum">
              <a:rPr lang="en-US" altLang="en-US" sz="1200" smtClean="0">
                <a:solidFill>
                  <a:srgbClr val="898989"/>
                </a:solidFill>
                <a:latin typeface="Times" panose="02020603050405020304" pitchFamily="18" charset="0"/>
              </a:rPr>
              <a:pPr eaLnBrk="1" hangingPunct="1">
                <a:spcBef>
                  <a:spcPct val="0"/>
                </a:spcBef>
                <a:buFontTx/>
                <a:buNone/>
              </a:pPr>
              <a:t>4</a:t>
            </a:fld>
            <a:endParaRPr lang="en-US" altLang="en-US" sz="1200" smtClean="0">
              <a:solidFill>
                <a:srgbClr val="898989"/>
              </a:solidFill>
              <a:latin typeface="Times" panose="02020603050405020304" pitchFamily="18" charset="0"/>
            </a:endParaRPr>
          </a:p>
        </p:txBody>
      </p:sp>
      <p:sp>
        <p:nvSpPr>
          <p:cNvPr id="160772" name="Date Placeholder 3"/>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C3853CE0-A457-4202-8B0C-E0A00D7B428E}"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1"/>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Solution #1: Use Polling</a:t>
            </a:r>
          </a:p>
        </p:txBody>
      </p:sp>
      <p:sp>
        <p:nvSpPr>
          <p:cNvPr id="115734" name="Rectangle 22"/>
          <p:cNvSpPr>
            <a:spLocks noGrp="1" noChangeArrowheads="1"/>
          </p:cNvSpPr>
          <p:nvPr>
            <p:ph idx="1"/>
          </p:nvPr>
        </p:nvSpPr>
        <p:spPr>
          <a:xfrm>
            <a:off x="457200" y="4038600"/>
            <a:ext cx="8229600" cy="20574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main program (</a:t>
            </a:r>
            <a:r>
              <a:rPr lang="en-US" altLang="en-US" i="1" dirty="0" smtClean="0">
                <a:latin typeface="Arial" panose="020B0604020202020204" pitchFamily="34" charset="0"/>
                <a:ea typeface="ＭＳ Ｐゴシック" panose="020B0600070205080204" pitchFamily="34" charset="-128"/>
                <a:cs typeface="Arial" panose="020B0604020202020204" pitchFamily="34" charset="0"/>
              </a:rPr>
              <a:t>the</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only observer) continually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polls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possible subject to ask whether any events have occurred</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This is considered cumbersome...</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This is NOT the Observer pattern</a:t>
            </a:r>
          </a:p>
        </p:txBody>
      </p:sp>
      <p:sp>
        <p:nvSpPr>
          <p:cNvPr id="161803"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190C9EC2-7F70-4F35-A954-04AA467331F4}" type="slidenum">
              <a:rPr lang="en-US" altLang="en-US" sz="1200" smtClean="0">
                <a:solidFill>
                  <a:srgbClr val="898989"/>
                </a:solidFill>
                <a:latin typeface="Times" panose="02020603050405020304" pitchFamily="18" charset="0"/>
              </a:rPr>
              <a:pPr eaLnBrk="1" hangingPunct="1">
                <a:spcBef>
                  <a:spcPct val="0"/>
                </a:spcBef>
                <a:buFontTx/>
                <a:buNone/>
              </a:pPr>
              <a:t>5</a:t>
            </a:fld>
            <a:endParaRPr lang="en-US" altLang="en-US" sz="1200" smtClean="0">
              <a:solidFill>
                <a:srgbClr val="898989"/>
              </a:solidFill>
              <a:latin typeface="Times" panose="02020603050405020304" pitchFamily="18" charset="0"/>
            </a:endParaRPr>
          </a:p>
        </p:txBody>
      </p:sp>
      <p:sp>
        <p:nvSpPr>
          <p:cNvPr id="161801"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27C543EE-0503-4340-9490-B90A4D73FB44}"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grpSp>
        <p:nvGrpSpPr>
          <p:cNvPr id="115756" name="Group 44"/>
          <p:cNvGrpSpPr>
            <a:grpSpLocks/>
          </p:cNvGrpSpPr>
          <p:nvPr/>
        </p:nvGrpSpPr>
        <p:grpSpPr bwMode="auto">
          <a:xfrm>
            <a:off x="6934200" y="1295400"/>
            <a:ext cx="1257300" cy="1227138"/>
            <a:chOff x="4575" y="912"/>
            <a:chExt cx="792" cy="773"/>
          </a:xfrm>
        </p:grpSpPr>
        <p:sp>
          <p:nvSpPr>
            <p:cNvPr id="161810" name="Oval 40"/>
            <p:cNvSpPr>
              <a:spLocks noChangeArrowheads="1"/>
            </p:cNvSpPr>
            <p:nvPr/>
          </p:nvSpPr>
          <p:spPr bwMode="auto">
            <a:xfrm>
              <a:off x="4575" y="912"/>
              <a:ext cx="792" cy="77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endParaRPr lang="en-US" altLang="en-US" sz="2400">
                <a:solidFill>
                  <a:srgbClr val="000000"/>
                </a:solidFill>
                <a:latin typeface="Times" panose="02020603050405020304" pitchFamily="18" charset="0"/>
              </a:endParaRPr>
            </a:p>
          </p:txBody>
        </p:sp>
        <p:sp>
          <p:nvSpPr>
            <p:cNvPr id="161811" name="Oval 41"/>
            <p:cNvSpPr>
              <a:spLocks noChangeArrowheads="1"/>
            </p:cNvSpPr>
            <p:nvPr/>
          </p:nvSpPr>
          <p:spPr bwMode="auto">
            <a:xfrm>
              <a:off x="4603" y="953"/>
              <a:ext cx="707" cy="70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endParaRPr lang="en-US" altLang="en-US" sz="2400">
                <a:solidFill>
                  <a:srgbClr val="000000"/>
                </a:solidFill>
                <a:latin typeface="Times" panose="02020603050405020304" pitchFamily="18" charset="0"/>
              </a:endParaRPr>
            </a:p>
          </p:txBody>
        </p:sp>
        <p:sp>
          <p:nvSpPr>
            <p:cNvPr id="161812" name="Freeform 42"/>
            <p:cNvSpPr>
              <a:spLocks/>
            </p:cNvSpPr>
            <p:nvPr/>
          </p:nvSpPr>
          <p:spPr bwMode="auto">
            <a:xfrm>
              <a:off x="4790" y="1023"/>
              <a:ext cx="192" cy="340"/>
            </a:xfrm>
            <a:custGeom>
              <a:avLst/>
              <a:gdLst>
                <a:gd name="T0" fmla="*/ 192 w 192"/>
                <a:gd name="T1" fmla="*/ 299 h 340"/>
                <a:gd name="T2" fmla="*/ 73 w 192"/>
                <a:gd name="T3" fmla="*/ 111 h 340"/>
                <a:gd name="T4" fmla="*/ 130 w 192"/>
                <a:gd name="T5" fmla="*/ 88 h 340"/>
                <a:gd name="T6" fmla="*/ 0 w 192"/>
                <a:gd name="T7" fmla="*/ 0 h 340"/>
                <a:gd name="T8" fmla="*/ 5 w 192"/>
                <a:gd name="T9" fmla="*/ 158 h 340"/>
                <a:gd name="T10" fmla="*/ 45 w 192"/>
                <a:gd name="T11" fmla="*/ 100 h 340"/>
                <a:gd name="T12" fmla="*/ 169 w 192"/>
                <a:gd name="T13" fmla="*/ 340 h 340"/>
                <a:gd name="T14" fmla="*/ 192 w 192"/>
                <a:gd name="T15" fmla="*/ 299 h 3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2" h="340">
                  <a:moveTo>
                    <a:pt x="192" y="299"/>
                  </a:moveTo>
                  <a:lnTo>
                    <a:pt x="73" y="111"/>
                  </a:lnTo>
                  <a:lnTo>
                    <a:pt x="130" y="88"/>
                  </a:lnTo>
                  <a:lnTo>
                    <a:pt x="0" y="0"/>
                  </a:lnTo>
                  <a:lnTo>
                    <a:pt x="5" y="158"/>
                  </a:lnTo>
                  <a:lnTo>
                    <a:pt x="45" y="100"/>
                  </a:lnTo>
                  <a:lnTo>
                    <a:pt x="169" y="340"/>
                  </a:lnTo>
                  <a:lnTo>
                    <a:pt x="192" y="2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13" name="Freeform 43"/>
            <p:cNvSpPr>
              <a:spLocks/>
            </p:cNvSpPr>
            <p:nvPr/>
          </p:nvSpPr>
          <p:spPr bwMode="auto">
            <a:xfrm>
              <a:off x="4937" y="1310"/>
              <a:ext cx="186" cy="193"/>
            </a:xfrm>
            <a:custGeom>
              <a:avLst/>
              <a:gdLst>
                <a:gd name="T0" fmla="*/ 0 w 186"/>
                <a:gd name="T1" fmla="*/ 23 h 193"/>
                <a:gd name="T2" fmla="*/ 147 w 186"/>
                <a:gd name="T3" fmla="*/ 158 h 193"/>
                <a:gd name="T4" fmla="*/ 85 w 186"/>
                <a:gd name="T5" fmla="*/ 176 h 193"/>
                <a:gd name="T6" fmla="*/ 186 w 186"/>
                <a:gd name="T7" fmla="*/ 193 h 193"/>
                <a:gd name="T8" fmla="*/ 169 w 186"/>
                <a:gd name="T9" fmla="*/ 76 h 193"/>
                <a:gd name="T10" fmla="*/ 153 w 186"/>
                <a:gd name="T11" fmla="*/ 141 h 193"/>
                <a:gd name="T12" fmla="*/ 28 w 186"/>
                <a:gd name="T13" fmla="*/ 0 h 193"/>
                <a:gd name="T14" fmla="*/ 0 w 186"/>
                <a:gd name="T15" fmla="*/ 23 h 1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 h="193">
                  <a:moveTo>
                    <a:pt x="0" y="23"/>
                  </a:moveTo>
                  <a:lnTo>
                    <a:pt x="147" y="158"/>
                  </a:lnTo>
                  <a:lnTo>
                    <a:pt x="85" y="176"/>
                  </a:lnTo>
                  <a:lnTo>
                    <a:pt x="186" y="193"/>
                  </a:lnTo>
                  <a:lnTo>
                    <a:pt x="169" y="76"/>
                  </a:lnTo>
                  <a:lnTo>
                    <a:pt x="153" y="141"/>
                  </a:lnTo>
                  <a:lnTo>
                    <a:pt x="28"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61797" name="Picture 30" descr="Rumor                                                          0000E0E7iBook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17192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798" name="Group 62"/>
          <p:cNvGrpSpPr>
            <a:grpSpLocks/>
          </p:cNvGrpSpPr>
          <p:nvPr/>
        </p:nvGrpSpPr>
        <p:grpSpPr bwMode="auto">
          <a:xfrm flipH="1">
            <a:off x="1676400" y="1600200"/>
            <a:ext cx="847725" cy="1863725"/>
            <a:chOff x="4643" y="1145"/>
            <a:chExt cx="534" cy="1174"/>
          </a:xfrm>
        </p:grpSpPr>
        <p:sp>
          <p:nvSpPr>
            <p:cNvPr id="161804" name="Freeform 53"/>
            <p:cNvSpPr>
              <a:spLocks/>
            </p:cNvSpPr>
            <p:nvPr/>
          </p:nvSpPr>
          <p:spPr bwMode="auto">
            <a:xfrm>
              <a:off x="4835" y="1145"/>
              <a:ext cx="342" cy="211"/>
            </a:xfrm>
            <a:custGeom>
              <a:avLst/>
              <a:gdLst>
                <a:gd name="T0" fmla="*/ 19 w 342"/>
                <a:gd name="T1" fmla="*/ 39 h 211"/>
                <a:gd name="T2" fmla="*/ 46 w 342"/>
                <a:gd name="T3" fmla="*/ 19 h 211"/>
                <a:gd name="T4" fmla="*/ 98 w 342"/>
                <a:gd name="T5" fmla="*/ 0 h 211"/>
                <a:gd name="T6" fmla="*/ 131 w 342"/>
                <a:gd name="T7" fmla="*/ 6 h 211"/>
                <a:gd name="T8" fmla="*/ 158 w 342"/>
                <a:gd name="T9" fmla="*/ 13 h 211"/>
                <a:gd name="T10" fmla="*/ 211 w 342"/>
                <a:gd name="T11" fmla="*/ 46 h 211"/>
                <a:gd name="T12" fmla="*/ 224 w 342"/>
                <a:gd name="T13" fmla="*/ 52 h 211"/>
                <a:gd name="T14" fmla="*/ 237 w 342"/>
                <a:gd name="T15" fmla="*/ 52 h 211"/>
                <a:gd name="T16" fmla="*/ 257 w 342"/>
                <a:gd name="T17" fmla="*/ 52 h 211"/>
                <a:gd name="T18" fmla="*/ 257 w 342"/>
                <a:gd name="T19" fmla="*/ 52 h 211"/>
                <a:gd name="T20" fmla="*/ 276 w 342"/>
                <a:gd name="T21" fmla="*/ 46 h 211"/>
                <a:gd name="T22" fmla="*/ 283 w 342"/>
                <a:gd name="T23" fmla="*/ 46 h 211"/>
                <a:gd name="T24" fmla="*/ 303 w 342"/>
                <a:gd name="T25" fmla="*/ 39 h 211"/>
                <a:gd name="T26" fmla="*/ 316 w 342"/>
                <a:gd name="T27" fmla="*/ 33 h 211"/>
                <a:gd name="T28" fmla="*/ 329 w 342"/>
                <a:gd name="T29" fmla="*/ 39 h 211"/>
                <a:gd name="T30" fmla="*/ 336 w 342"/>
                <a:gd name="T31" fmla="*/ 46 h 211"/>
                <a:gd name="T32" fmla="*/ 342 w 342"/>
                <a:gd name="T33" fmla="*/ 59 h 211"/>
                <a:gd name="T34" fmla="*/ 336 w 342"/>
                <a:gd name="T35" fmla="*/ 66 h 211"/>
                <a:gd name="T36" fmla="*/ 316 w 342"/>
                <a:gd name="T37" fmla="*/ 79 h 211"/>
                <a:gd name="T38" fmla="*/ 316 w 342"/>
                <a:gd name="T39" fmla="*/ 79 h 211"/>
                <a:gd name="T40" fmla="*/ 290 w 342"/>
                <a:gd name="T41" fmla="*/ 92 h 211"/>
                <a:gd name="T42" fmla="*/ 270 w 342"/>
                <a:gd name="T43" fmla="*/ 92 h 211"/>
                <a:gd name="T44" fmla="*/ 250 w 342"/>
                <a:gd name="T45" fmla="*/ 92 h 211"/>
                <a:gd name="T46" fmla="*/ 250 w 342"/>
                <a:gd name="T47" fmla="*/ 105 h 211"/>
                <a:gd name="T48" fmla="*/ 257 w 342"/>
                <a:gd name="T49" fmla="*/ 132 h 211"/>
                <a:gd name="T50" fmla="*/ 257 w 342"/>
                <a:gd name="T51" fmla="*/ 145 h 211"/>
                <a:gd name="T52" fmla="*/ 250 w 342"/>
                <a:gd name="T53" fmla="*/ 165 h 211"/>
                <a:gd name="T54" fmla="*/ 243 w 342"/>
                <a:gd name="T55" fmla="*/ 178 h 211"/>
                <a:gd name="T56" fmla="*/ 230 w 342"/>
                <a:gd name="T57" fmla="*/ 191 h 211"/>
                <a:gd name="T58" fmla="*/ 204 w 342"/>
                <a:gd name="T59" fmla="*/ 204 h 211"/>
                <a:gd name="T60" fmla="*/ 178 w 342"/>
                <a:gd name="T61" fmla="*/ 211 h 211"/>
                <a:gd name="T62" fmla="*/ 151 w 342"/>
                <a:gd name="T63" fmla="*/ 211 h 211"/>
                <a:gd name="T64" fmla="*/ 138 w 342"/>
                <a:gd name="T65" fmla="*/ 211 h 211"/>
                <a:gd name="T66" fmla="*/ 112 w 342"/>
                <a:gd name="T67" fmla="*/ 198 h 211"/>
                <a:gd name="T68" fmla="*/ 98 w 342"/>
                <a:gd name="T69" fmla="*/ 198 h 211"/>
                <a:gd name="T70" fmla="*/ 92 w 342"/>
                <a:gd name="T71" fmla="*/ 191 h 211"/>
                <a:gd name="T72" fmla="*/ 65 w 342"/>
                <a:gd name="T73" fmla="*/ 178 h 211"/>
                <a:gd name="T74" fmla="*/ 39 w 342"/>
                <a:gd name="T75" fmla="*/ 158 h 211"/>
                <a:gd name="T76" fmla="*/ 32 w 342"/>
                <a:gd name="T77" fmla="*/ 151 h 211"/>
                <a:gd name="T78" fmla="*/ 13 w 342"/>
                <a:gd name="T79" fmla="*/ 132 h 211"/>
                <a:gd name="T80" fmla="*/ 6 w 342"/>
                <a:gd name="T81" fmla="*/ 118 h 211"/>
                <a:gd name="T82" fmla="*/ 6 w 342"/>
                <a:gd name="T83" fmla="*/ 112 h 211"/>
                <a:gd name="T84" fmla="*/ 0 w 342"/>
                <a:gd name="T85" fmla="*/ 85 h 211"/>
                <a:gd name="T86" fmla="*/ 6 w 342"/>
                <a:gd name="T87" fmla="*/ 59 h 2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211">
                  <a:moveTo>
                    <a:pt x="13" y="46"/>
                  </a:moveTo>
                  <a:lnTo>
                    <a:pt x="19" y="39"/>
                  </a:lnTo>
                  <a:lnTo>
                    <a:pt x="26" y="33"/>
                  </a:lnTo>
                  <a:lnTo>
                    <a:pt x="46" y="19"/>
                  </a:lnTo>
                  <a:lnTo>
                    <a:pt x="72" y="6"/>
                  </a:lnTo>
                  <a:lnTo>
                    <a:pt x="85" y="6"/>
                  </a:lnTo>
                  <a:lnTo>
                    <a:pt x="98" y="0"/>
                  </a:lnTo>
                  <a:lnTo>
                    <a:pt x="112" y="0"/>
                  </a:lnTo>
                  <a:lnTo>
                    <a:pt x="125" y="0"/>
                  </a:lnTo>
                  <a:lnTo>
                    <a:pt x="131" y="6"/>
                  </a:lnTo>
                  <a:lnTo>
                    <a:pt x="145" y="6"/>
                  </a:lnTo>
                  <a:lnTo>
                    <a:pt x="151" y="13"/>
                  </a:lnTo>
                  <a:lnTo>
                    <a:pt x="158" y="13"/>
                  </a:lnTo>
                  <a:lnTo>
                    <a:pt x="171" y="19"/>
                  </a:lnTo>
                  <a:lnTo>
                    <a:pt x="191" y="33"/>
                  </a:lnTo>
                  <a:lnTo>
                    <a:pt x="211" y="46"/>
                  </a:lnTo>
                  <a:lnTo>
                    <a:pt x="217" y="46"/>
                  </a:lnTo>
                  <a:lnTo>
                    <a:pt x="224" y="52"/>
                  </a:lnTo>
                  <a:lnTo>
                    <a:pt x="230" y="52"/>
                  </a:lnTo>
                  <a:lnTo>
                    <a:pt x="237" y="52"/>
                  </a:lnTo>
                  <a:lnTo>
                    <a:pt x="243" y="52"/>
                  </a:lnTo>
                  <a:lnTo>
                    <a:pt x="250" y="52"/>
                  </a:lnTo>
                  <a:lnTo>
                    <a:pt x="257" y="52"/>
                  </a:lnTo>
                  <a:lnTo>
                    <a:pt x="270" y="52"/>
                  </a:lnTo>
                  <a:lnTo>
                    <a:pt x="276" y="46"/>
                  </a:lnTo>
                  <a:lnTo>
                    <a:pt x="283" y="46"/>
                  </a:lnTo>
                  <a:lnTo>
                    <a:pt x="290" y="39"/>
                  </a:lnTo>
                  <a:lnTo>
                    <a:pt x="296" y="39"/>
                  </a:lnTo>
                  <a:lnTo>
                    <a:pt x="303" y="39"/>
                  </a:lnTo>
                  <a:lnTo>
                    <a:pt x="303" y="33"/>
                  </a:lnTo>
                  <a:lnTo>
                    <a:pt x="309" y="33"/>
                  </a:lnTo>
                  <a:lnTo>
                    <a:pt x="316" y="33"/>
                  </a:lnTo>
                  <a:lnTo>
                    <a:pt x="323" y="33"/>
                  </a:lnTo>
                  <a:lnTo>
                    <a:pt x="329" y="39"/>
                  </a:lnTo>
                  <a:lnTo>
                    <a:pt x="336" y="39"/>
                  </a:lnTo>
                  <a:lnTo>
                    <a:pt x="336" y="46"/>
                  </a:lnTo>
                  <a:lnTo>
                    <a:pt x="342" y="52"/>
                  </a:lnTo>
                  <a:lnTo>
                    <a:pt x="342" y="59"/>
                  </a:lnTo>
                  <a:lnTo>
                    <a:pt x="342" y="66"/>
                  </a:lnTo>
                  <a:lnTo>
                    <a:pt x="336" y="66"/>
                  </a:lnTo>
                  <a:lnTo>
                    <a:pt x="329" y="72"/>
                  </a:lnTo>
                  <a:lnTo>
                    <a:pt x="316" y="79"/>
                  </a:lnTo>
                  <a:lnTo>
                    <a:pt x="309" y="85"/>
                  </a:lnTo>
                  <a:lnTo>
                    <a:pt x="303" y="85"/>
                  </a:lnTo>
                  <a:lnTo>
                    <a:pt x="290" y="92"/>
                  </a:lnTo>
                  <a:lnTo>
                    <a:pt x="283" y="92"/>
                  </a:lnTo>
                  <a:lnTo>
                    <a:pt x="276" y="92"/>
                  </a:lnTo>
                  <a:lnTo>
                    <a:pt x="270" y="92"/>
                  </a:lnTo>
                  <a:lnTo>
                    <a:pt x="257" y="92"/>
                  </a:lnTo>
                  <a:lnTo>
                    <a:pt x="250" y="92"/>
                  </a:lnTo>
                  <a:lnTo>
                    <a:pt x="243" y="99"/>
                  </a:lnTo>
                  <a:lnTo>
                    <a:pt x="250" y="105"/>
                  </a:lnTo>
                  <a:lnTo>
                    <a:pt x="250" y="112"/>
                  </a:lnTo>
                  <a:lnTo>
                    <a:pt x="250" y="125"/>
                  </a:lnTo>
                  <a:lnTo>
                    <a:pt x="257" y="132"/>
                  </a:lnTo>
                  <a:lnTo>
                    <a:pt x="257" y="138"/>
                  </a:lnTo>
                  <a:lnTo>
                    <a:pt x="257" y="145"/>
                  </a:lnTo>
                  <a:lnTo>
                    <a:pt x="257" y="151"/>
                  </a:lnTo>
                  <a:lnTo>
                    <a:pt x="257" y="158"/>
                  </a:lnTo>
                  <a:lnTo>
                    <a:pt x="250" y="165"/>
                  </a:lnTo>
                  <a:lnTo>
                    <a:pt x="250" y="171"/>
                  </a:lnTo>
                  <a:lnTo>
                    <a:pt x="243" y="178"/>
                  </a:lnTo>
                  <a:lnTo>
                    <a:pt x="237" y="184"/>
                  </a:lnTo>
                  <a:lnTo>
                    <a:pt x="230" y="191"/>
                  </a:lnTo>
                  <a:lnTo>
                    <a:pt x="224" y="198"/>
                  </a:lnTo>
                  <a:lnTo>
                    <a:pt x="211" y="198"/>
                  </a:lnTo>
                  <a:lnTo>
                    <a:pt x="204" y="204"/>
                  </a:lnTo>
                  <a:lnTo>
                    <a:pt x="191" y="211"/>
                  </a:lnTo>
                  <a:lnTo>
                    <a:pt x="184" y="211"/>
                  </a:lnTo>
                  <a:lnTo>
                    <a:pt x="178" y="211"/>
                  </a:lnTo>
                  <a:lnTo>
                    <a:pt x="171" y="211"/>
                  </a:lnTo>
                  <a:lnTo>
                    <a:pt x="164" y="211"/>
                  </a:lnTo>
                  <a:lnTo>
                    <a:pt x="151" y="211"/>
                  </a:lnTo>
                  <a:lnTo>
                    <a:pt x="138" y="211"/>
                  </a:lnTo>
                  <a:lnTo>
                    <a:pt x="131" y="211"/>
                  </a:lnTo>
                  <a:lnTo>
                    <a:pt x="118" y="204"/>
                  </a:lnTo>
                  <a:lnTo>
                    <a:pt x="112" y="198"/>
                  </a:lnTo>
                  <a:lnTo>
                    <a:pt x="105" y="198"/>
                  </a:lnTo>
                  <a:lnTo>
                    <a:pt x="98" y="198"/>
                  </a:lnTo>
                  <a:lnTo>
                    <a:pt x="98" y="191"/>
                  </a:lnTo>
                  <a:lnTo>
                    <a:pt x="92" y="191"/>
                  </a:lnTo>
                  <a:lnTo>
                    <a:pt x="79" y="184"/>
                  </a:lnTo>
                  <a:lnTo>
                    <a:pt x="72" y="178"/>
                  </a:lnTo>
                  <a:lnTo>
                    <a:pt x="65" y="178"/>
                  </a:lnTo>
                  <a:lnTo>
                    <a:pt x="52" y="165"/>
                  </a:lnTo>
                  <a:lnTo>
                    <a:pt x="39" y="158"/>
                  </a:lnTo>
                  <a:lnTo>
                    <a:pt x="32" y="151"/>
                  </a:lnTo>
                  <a:lnTo>
                    <a:pt x="26" y="145"/>
                  </a:lnTo>
                  <a:lnTo>
                    <a:pt x="19" y="138"/>
                  </a:lnTo>
                  <a:lnTo>
                    <a:pt x="13" y="132"/>
                  </a:lnTo>
                  <a:lnTo>
                    <a:pt x="13" y="125"/>
                  </a:lnTo>
                  <a:lnTo>
                    <a:pt x="13" y="118"/>
                  </a:lnTo>
                  <a:lnTo>
                    <a:pt x="6" y="118"/>
                  </a:lnTo>
                  <a:lnTo>
                    <a:pt x="6" y="112"/>
                  </a:lnTo>
                  <a:lnTo>
                    <a:pt x="0" y="99"/>
                  </a:lnTo>
                  <a:lnTo>
                    <a:pt x="0" y="92"/>
                  </a:lnTo>
                  <a:lnTo>
                    <a:pt x="0" y="85"/>
                  </a:lnTo>
                  <a:lnTo>
                    <a:pt x="0" y="72"/>
                  </a:lnTo>
                  <a:lnTo>
                    <a:pt x="6" y="66"/>
                  </a:lnTo>
                  <a:lnTo>
                    <a:pt x="6" y="59"/>
                  </a:lnTo>
                  <a:lnTo>
                    <a:pt x="13" y="52"/>
                  </a:lnTo>
                  <a:lnTo>
                    <a:pt x="1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05" name="Freeform 54"/>
            <p:cNvSpPr>
              <a:spLocks/>
            </p:cNvSpPr>
            <p:nvPr/>
          </p:nvSpPr>
          <p:spPr bwMode="auto">
            <a:xfrm>
              <a:off x="4782" y="1382"/>
              <a:ext cx="303" cy="422"/>
            </a:xfrm>
            <a:custGeom>
              <a:avLst/>
              <a:gdLst>
                <a:gd name="T0" fmla="*/ 158 w 303"/>
                <a:gd name="T1" fmla="*/ 20 h 422"/>
                <a:gd name="T2" fmla="*/ 132 w 303"/>
                <a:gd name="T3" fmla="*/ 33 h 422"/>
                <a:gd name="T4" fmla="*/ 79 w 303"/>
                <a:gd name="T5" fmla="*/ 86 h 422"/>
                <a:gd name="T6" fmla="*/ 53 w 303"/>
                <a:gd name="T7" fmla="*/ 125 h 422"/>
                <a:gd name="T8" fmla="*/ 39 w 303"/>
                <a:gd name="T9" fmla="*/ 158 h 422"/>
                <a:gd name="T10" fmla="*/ 33 w 303"/>
                <a:gd name="T11" fmla="*/ 172 h 422"/>
                <a:gd name="T12" fmla="*/ 13 w 303"/>
                <a:gd name="T13" fmla="*/ 224 h 422"/>
                <a:gd name="T14" fmla="*/ 13 w 303"/>
                <a:gd name="T15" fmla="*/ 238 h 422"/>
                <a:gd name="T16" fmla="*/ 6 w 303"/>
                <a:gd name="T17" fmla="*/ 284 h 422"/>
                <a:gd name="T18" fmla="*/ 0 w 303"/>
                <a:gd name="T19" fmla="*/ 330 h 422"/>
                <a:gd name="T20" fmla="*/ 6 w 303"/>
                <a:gd name="T21" fmla="*/ 350 h 422"/>
                <a:gd name="T22" fmla="*/ 13 w 303"/>
                <a:gd name="T23" fmla="*/ 376 h 422"/>
                <a:gd name="T24" fmla="*/ 26 w 303"/>
                <a:gd name="T25" fmla="*/ 396 h 422"/>
                <a:gd name="T26" fmla="*/ 46 w 303"/>
                <a:gd name="T27" fmla="*/ 416 h 422"/>
                <a:gd name="T28" fmla="*/ 72 w 303"/>
                <a:gd name="T29" fmla="*/ 422 h 422"/>
                <a:gd name="T30" fmla="*/ 99 w 303"/>
                <a:gd name="T31" fmla="*/ 422 h 422"/>
                <a:gd name="T32" fmla="*/ 118 w 303"/>
                <a:gd name="T33" fmla="*/ 422 h 422"/>
                <a:gd name="T34" fmla="*/ 132 w 303"/>
                <a:gd name="T35" fmla="*/ 416 h 422"/>
                <a:gd name="T36" fmla="*/ 138 w 303"/>
                <a:gd name="T37" fmla="*/ 416 h 422"/>
                <a:gd name="T38" fmla="*/ 151 w 303"/>
                <a:gd name="T39" fmla="*/ 409 h 422"/>
                <a:gd name="T40" fmla="*/ 151 w 303"/>
                <a:gd name="T41" fmla="*/ 403 h 422"/>
                <a:gd name="T42" fmla="*/ 165 w 303"/>
                <a:gd name="T43" fmla="*/ 396 h 422"/>
                <a:gd name="T44" fmla="*/ 171 w 303"/>
                <a:gd name="T45" fmla="*/ 383 h 422"/>
                <a:gd name="T46" fmla="*/ 171 w 303"/>
                <a:gd name="T47" fmla="*/ 383 h 422"/>
                <a:gd name="T48" fmla="*/ 178 w 303"/>
                <a:gd name="T49" fmla="*/ 376 h 422"/>
                <a:gd name="T50" fmla="*/ 184 w 303"/>
                <a:gd name="T51" fmla="*/ 370 h 422"/>
                <a:gd name="T52" fmla="*/ 191 w 303"/>
                <a:gd name="T53" fmla="*/ 350 h 422"/>
                <a:gd name="T54" fmla="*/ 191 w 303"/>
                <a:gd name="T55" fmla="*/ 337 h 422"/>
                <a:gd name="T56" fmla="*/ 191 w 303"/>
                <a:gd name="T57" fmla="*/ 317 h 422"/>
                <a:gd name="T58" fmla="*/ 191 w 303"/>
                <a:gd name="T59" fmla="*/ 297 h 422"/>
                <a:gd name="T60" fmla="*/ 184 w 303"/>
                <a:gd name="T61" fmla="*/ 284 h 422"/>
                <a:gd name="T62" fmla="*/ 178 w 303"/>
                <a:gd name="T63" fmla="*/ 264 h 422"/>
                <a:gd name="T64" fmla="*/ 184 w 303"/>
                <a:gd name="T65" fmla="*/ 251 h 422"/>
                <a:gd name="T66" fmla="*/ 191 w 303"/>
                <a:gd name="T67" fmla="*/ 224 h 422"/>
                <a:gd name="T68" fmla="*/ 211 w 303"/>
                <a:gd name="T69" fmla="*/ 205 h 422"/>
                <a:gd name="T70" fmla="*/ 231 w 303"/>
                <a:gd name="T71" fmla="*/ 198 h 422"/>
                <a:gd name="T72" fmla="*/ 250 w 303"/>
                <a:gd name="T73" fmla="*/ 178 h 422"/>
                <a:gd name="T74" fmla="*/ 264 w 303"/>
                <a:gd name="T75" fmla="*/ 172 h 422"/>
                <a:gd name="T76" fmla="*/ 270 w 303"/>
                <a:gd name="T77" fmla="*/ 158 h 422"/>
                <a:gd name="T78" fmla="*/ 277 w 303"/>
                <a:gd name="T79" fmla="*/ 152 h 422"/>
                <a:gd name="T80" fmla="*/ 283 w 303"/>
                <a:gd name="T81" fmla="*/ 139 h 422"/>
                <a:gd name="T82" fmla="*/ 296 w 303"/>
                <a:gd name="T83" fmla="*/ 125 h 422"/>
                <a:gd name="T84" fmla="*/ 303 w 303"/>
                <a:gd name="T85" fmla="*/ 99 h 422"/>
                <a:gd name="T86" fmla="*/ 303 w 303"/>
                <a:gd name="T87" fmla="*/ 73 h 422"/>
                <a:gd name="T88" fmla="*/ 303 w 303"/>
                <a:gd name="T89" fmla="*/ 53 h 422"/>
                <a:gd name="T90" fmla="*/ 290 w 303"/>
                <a:gd name="T91" fmla="*/ 33 h 422"/>
                <a:gd name="T92" fmla="*/ 277 w 303"/>
                <a:gd name="T93" fmla="*/ 20 h 422"/>
                <a:gd name="T94" fmla="*/ 270 w 303"/>
                <a:gd name="T95" fmla="*/ 13 h 422"/>
                <a:gd name="T96" fmla="*/ 250 w 303"/>
                <a:gd name="T97" fmla="*/ 7 h 422"/>
                <a:gd name="T98" fmla="*/ 224 w 303"/>
                <a:gd name="T99" fmla="*/ 7 h 422"/>
                <a:gd name="T100" fmla="*/ 198 w 303"/>
                <a:gd name="T101" fmla="*/ 7 h 4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3" h="422">
                  <a:moveTo>
                    <a:pt x="171" y="13"/>
                  </a:moveTo>
                  <a:lnTo>
                    <a:pt x="165" y="13"/>
                  </a:lnTo>
                  <a:lnTo>
                    <a:pt x="158" y="20"/>
                  </a:lnTo>
                  <a:lnTo>
                    <a:pt x="151" y="20"/>
                  </a:lnTo>
                  <a:lnTo>
                    <a:pt x="145" y="27"/>
                  </a:lnTo>
                  <a:lnTo>
                    <a:pt x="132" y="33"/>
                  </a:lnTo>
                  <a:lnTo>
                    <a:pt x="112" y="53"/>
                  </a:lnTo>
                  <a:lnTo>
                    <a:pt x="92" y="79"/>
                  </a:lnTo>
                  <a:lnTo>
                    <a:pt x="79" y="86"/>
                  </a:lnTo>
                  <a:lnTo>
                    <a:pt x="72" y="99"/>
                  </a:lnTo>
                  <a:lnTo>
                    <a:pt x="66" y="112"/>
                  </a:lnTo>
                  <a:lnTo>
                    <a:pt x="53" y="125"/>
                  </a:lnTo>
                  <a:lnTo>
                    <a:pt x="46" y="139"/>
                  </a:lnTo>
                  <a:lnTo>
                    <a:pt x="39" y="152"/>
                  </a:lnTo>
                  <a:lnTo>
                    <a:pt x="39" y="158"/>
                  </a:lnTo>
                  <a:lnTo>
                    <a:pt x="33" y="165"/>
                  </a:lnTo>
                  <a:lnTo>
                    <a:pt x="33" y="172"/>
                  </a:lnTo>
                  <a:lnTo>
                    <a:pt x="33" y="178"/>
                  </a:lnTo>
                  <a:lnTo>
                    <a:pt x="20" y="198"/>
                  </a:lnTo>
                  <a:lnTo>
                    <a:pt x="13" y="224"/>
                  </a:lnTo>
                  <a:lnTo>
                    <a:pt x="13" y="231"/>
                  </a:lnTo>
                  <a:lnTo>
                    <a:pt x="13" y="238"/>
                  </a:lnTo>
                  <a:lnTo>
                    <a:pt x="6" y="257"/>
                  </a:lnTo>
                  <a:lnTo>
                    <a:pt x="6" y="284"/>
                  </a:lnTo>
                  <a:lnTo>
                    <a:pt x="0" y="304"/>
                  </a:lnTo>
                  <a:lnTo>
                    <a:pt x="0" y="323"/>
                  </a:lnTo>
                  <a:lnTo>
                    <a:pt x="0" y="330"/>
                  </a:lnTo>
                  <a:lnTo>
                    <a:pt x="0" y="337"/>
                  </a:lnTo>
                  <a:lnTo>
                    <a:pt x="0" y="343"/>
                  </a:lnTo>
                  <a:lnTo>
                    <a:pt x="6" y="350"/>
                  </a:lnTo>
                  <a:lnTo>
                    <a:pt x="6" y="356"/>
                  </a:lnTo>
                  <a:lnTo>
                    <a:pt x="13" y="370"/>
                  </a:lnTo>
                  <a:lnTo>
                    <a:pt x="13" y="376"/>
                  </a:lnTo>
                  <a:lnTo>
                    <a:pt x="20" y="383"/>
                  </a:lnTo>
                  <a:lnTo>
                    <a:pt x="20" y="389"/>
                  </a:lnTo>
                  <a:lnTo>
                    <a:pt x="26" y="396"/>
                  </a:lnTo>
                  <a:lnTo>
                    <a:pt x="33" y="409"/>
                  </a:lnTo>
                  <a:lnTo>
                    <a:pt x="39" y="409"/>
                  </a:lnTo>
                  <a:lnTo>
                    <a:pt x="46" y="416"/>
                  </a:lnTo>
                  <a:lnTo>
                    <a:pt x="53" y="416"/>
                  </a:lnTo>
                  <a:lnTo>
                    <a:pt x="59" y="422"/>
                  </a:lnTo>
                  <a:lnTo>
                    <a:pt x="72" y="422"/>
                  </a:lnTo>
                  <a:lnTo>
                    <a:pt x="79" y="422"/>
                  </a:lnTo>
                  <a:lnTo>
                    <a:pt x="85" y="422"/>
                  </a:lnTo>
                  <a:lnTo>
                    <a:pt x="99" y="422"/>
                  </a:lnTo>
                  <a:lnTo>
                    <a:pt x="105" y="422"/>
                  </a:lnTo>
                  <a:lnTo>
                    <a:pt x="118" y="422"/>
                  </a:lnTo>
                  <a:lnTo>
                    <a:pt x="125" y="422"/>
                  </a:lnTo>
                  <a:lnTo>
                    <a:pt x="132" y="416"/>
                  </a:lnTo>
                  <a:lnTo>
                    <a:pt x="138" y="416"/>
                  </a:lnTo>
                  <a:lnTo>
                    <a:pt x="145" y="409"/>
                  </a:lnTo>
                  <a:lnTo>
                    <a:pt x="151" y="409"/>
                  </a:lnTo>
                  <a:lnTo>
                    <a:pt x="151" y="403"/>
                  </a:lnTo>
                  <a:lnTo>
                    <a:pt x="158" y="403"/>
                  </a:lnTo>
                  <a:lnTo>
                    <a:pt x="158" y="396"/>
                  </a:lnTo>
                  <a:lnTo>
                    <a:pt x="165" y="396"/>
                  </a:lnTo>
                  <a:lnTo>
                    <a:pt x="171" y="389"/>
                  </a:lnTo>
                  <a:lnTo>
                    <a:pt x="171" y="383"/>
                  </a:lnTo>
                  <a:lnTo>
                    <a:pt x="178" y="383"/>
                  </a:lnTo>
                  <a:lnTo>
                    <a:pt x="178" y="376"/>
                  </a:lnTo>
                  <a:lnTo>
                    <a:pt x="184" y="370"/>
                  </a:lnTo>
                  <a:lnTo>
                    <a:pt x="184" y="356"/>
                  </a:lnTo>
                  <a:lnTo>
                    <a:pt x="191" y="350"/>
                  </a:lnTo>
                  <a:lnTo>
                    <a:pt x="191" y="343"/>
                  </a:lnTo>
                  <a:lnTo>
                    <a:pt x="191" y="337"/>
                  </a:lnTo>
                  <a:lnTo>
                    <a:pt x="191" y="330"/>
                  </a:lnTo>
                  <a:lnTo>
                    <a:pt x="191" y="323"/>
                  </a:lnTo>
                  <a:lnTo>
                    <a:pt x="191" y="317"/>
                  </a:lnTo>
                  <a:lnTo>
                    <a:pt x="191" y="310"/>
                  </a:lnTo>
                  <a:lnTo>
                    <a:pt x="191" y="304"/>
                  </a:lnTo>
                  <a:lnTo>
                    <a:pt x="191" y="297"/>
                  </a:lnTo>
                  <a:lnTo>
                    <a:pt x="184" y="297"/>
                  </a:lnTo>
                  <a:lnTo>
                    <a:pt x="184" y="290"/>
                  </a:lnTo>
                  <a:lnTo>
                    <a:pt x="184" y="284"/>
                  </a:lnTo>
                  <a:lnTo>
                    <a:pt x="184" y="277"/>
                  </a:lnTo>
                  <a:lnTo>
                    <a:pt x="178" y="271"/>
                  </a:lnTo>
                  <a:lnTo>
                    <a:pt x="178" y="264"/>
                  </a:lnTo>
                  <a:lnTo>
                    <a:pt x="178" y="257"/>
                  </a:lnTo>
                  <a:lnTo>
                    <a:pt x="184" y="251"/>
                  </a:lnTo>
                  <a:lnTo>
                    <a:pt x="184" y="238"/>
                  </a:lnTo>
                  <a:lnTo>
                    <a:pt x="184" y="231"/>
                  </a:lnTo>
                  <a:lnTo>
                    <a:pt x="191" y="224"/>
                  </a:lnTo>
                  <a:lnTo>
                    <a:pt x="198" y="218"/>
                  </a:lnTo>
                  <a:lnTo>
                    <a:pt x="204" y="211"/>
                  </a:lnTo>
                  <a:lnTo>
                    <a:pt x="211" y="205"/>
                  </a:lnTo>
                  <a:lnTo>
                    <a:pt x="217" y="205"/>
                  </a:lnTo>
                  <a:lnTo>
                    <a:pt x="224" y="198"/>
                  </a:lnTo>
                  <a:lnTo>
                    <a:pt x="231" y="198"/>
                  </a:lnTo>
                  <a:lnTo>
                    <a:pt x="237" y="191"/>
                  </a:lnTo>
                  <a:lnTo>
                    <a:pt x="244" y="185"/>
                  </a:lnTo>
                  <a:lnTo>
                    <a:pt x="250" y="178"/>
                  </a:lnTo>
                  <a:lnTo>
                    <a:pt x="257" y="178"/>
                  </a:lnTo>
                  <a:lnTo>
                    <a:pt x="257" y="172"/>
                  </a:lnTo>
                  <a:lnTo>
                    <a:pt x="264" y="172"/>
                  </a:lnTo>
                  <a:lnTo>
                    <a:pt x="264" y="165"/>
                  </a:lnTo>
                  <a:lnTo>
                    <a:pt x="270" y="165"/>
                  </a:lnTo>
                  <a:lnTo>
                    <a:pt x="270" y="158"/>
                  </a:lnTo>
                  <a:lnTo>
                    <a:pt x="277" y="158"/>
                  </a:lnTo>
                  <a:lnTo>
                    <a:pt x="277" y="152"/>
                  </a:lnTo>
                  <a:lnTo>
                    <a:pt x="283" y="145"/>
                  </a:lnTo>
                  <a:lnTo>
                    <a:pt x="283" y="139"/>
                  </a:lnTo>
                  <a:lnTo>
                    <a:pt x="290" y="139"/>
                  </a:lnTo>
                  <a:lnTo>
                    <a:pt x="290" y="132"/>
                  </a:lnTo>
                  <a:lnTo>
                    <a:pt x="296" y="125"/>
                  </a:lnTo>
                  <a:lnTo>
                    <a:pt x="296" y="119"/>
                  </a:lnTo>
                  <a:lnTo>
                    <a:pt x="303" y="112"/>
                  </a:lnTo>
                  <a:lnTo>
                    <a:pt x="303" y="99"/>
                  </a:lnTo>
                  <a:lnTo>
                    <a:pt x="303" y="93"/>
                  </a:lnTo>
                  <a:lnTo>
                    <a:pt x="303" y="86"/>
                  </a:lnTo>
                  <a:lnTo>
                    <a:pt x="303" y="73"/>
                  </a:lnTo>
                  <a:lnTo>
                    <a:pt x="303" y="66"/>
                  </a:lnTo>
                  <a:lnTo>
                    <a:pt x="303" y="60"/>
                  </a:lnTo>
                  <a:lnTo>
                    <a:pt x="303" y="53"/>
                  </a:lnTo>
                  <a:lnTo>
                    <a:pt x="296" y="46"/>
                  </a:lnTo>
                  <a:lnTo>
                    <a:pt x="296" y="40"/>
                  </a:lnTo>
                  <a:lnTo>
                    <a:pt x="290" y="33"/>
                  </a:lnTo>
                  <a:lnTo>
                    <a:pt x="290" y="27"/>
                  </a:lnTo>
                  <a:lnTo>
                    <a:pt x="283" y="27"/>
                  </a:lnTo>
                  <a:lnTo>
                    <a:pt x="277" y="20"/>
                  </a:lnTo>
                  <a:lnTo>
                    <a:pt x="270" y="13"/>
                  </a:lnTo>
                  <a:lnTo>
                    <a:pt x="264" y="13"/>
                  </a:lnTo>
                  <a:lnTo>
                    <a:pt x="257" y="7"/>
                  </a:lnTo>
                  <a:lnTo>
                    <a:pt x="250" y="7"/>
                  </a:lnTo>
                  <a:lnTo>
                    <a:pt x="244" y="7"/>
                  </a:lnTo>
                  <a:lnTo>
                    <a:pt x="237" y="7"/>
                  </a:lnTo>
                  <a:lnTo>
                    <a:pt x="224" y="7"/>
                  </a:lnTo>
                  <a:lnTo>
                    <a:pt x="211" y="0"/>
                  </a:lnTo>
                  <a:lnTo>
                    <a:pt x="204" y="7"/>
                  </a:lnTo>
                  <a:lnTo>
                    <a:pt x="198" y="7"/>
                  </a:lnTo>
                  <a:lnTo>
                    <a:pt x="184" y="7"/>
                  </a:lnTo>
                  <a:lnTo>
                    <a:pt x="17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06" name="Freeform 55"/>
            <p:cNvSpPr>
              <a:spLocks/>
            </p:cNvSpPr>
            <p:nvPr/>
          </p:nvSpPr>
          <p:spPr bwMode="auto">
            <a:xfrm>
              <a:off x="4643" y="1409"/>
              <a:ext cx="284" cy="389"/>
            </a:xfrm>
            <a:custGeom>
              <a:avLst/>
              <a:gdLst>
                <a:gd name="T0" fmla="*/ 277 w 284"/>
                <a:gd name="T1" fmla="*/ 0 h 389"/>
                <a:gd name="T2" fmla="*/ 238 w 284"/>
                <a:gd name="T3" fmla="*/ 13 h 389"/>
                <a:gd name="T4" fmla="*/ 205 w 284"/>
                <a:gd name="T5" fmla="*/ 26 h 389"/>
                <a:gd name="T6" fmla="*/ 172 w 284"/>
                <a:gd name="T7" fmla="*/ 52 h 389"/>
                <a:gd name="T8" fmla="*/ 139 w 284"/>
                <a:gd name="T9" fmla="*/ 85 h 389"/>
                <a:gd name="T10" fmla="*/ 79 w 284"/>
                <a:gd name="T11" fmla="*/ 138 h 389"/>
                <a:gd name="T12" fmla="*/ 46 w 284"/>
                <a:gd name="T13" fmla="*/ 178 h 389"/>
                <a:gd name="T14" fmla="*/ 13 w 284"/>
                <a:gd name="T15" fmla="*/ 211 h 389"/>
                <a:gd name="T16" fmla="*/ 0 w 284"/>
                <a:gd name="T17" fmla="*/ 224 h 389"/>
                <a:gd name="T18" fmla="*/ 0 w 284"/>
                <a:gd name="T19" fmla="*/ 244 h 389"/>
                <a:gd name="T20" fmla="*/ 7 w 284"/>
                <a:gd name="T21" fmla="*/ 257 h 389"/>
                <a:gd name="T22" fmla="*/ 20 w 284"/>
                <a:gd name="T23" fmla="*/ 270 h 389"/>
                <a:gd name="T24" fmla="*/ 60 w 284"/>
                <a:gd name="T25" fmla="*/ 283 h 389"/>
                <a:gd name="T26" fmla="*/ 112 w 284"/>
                <a:gd name="T27" fmla="*/ 290 h 389"/>
                <a:gd name="T28" fmla="*/ 139 w 284"/>
                <a:gd name="T29" fmla="*/ 296 h 389"/>
                <a:gd name="T30" fmla="*/ 145 w 284"/>
                <a:gd name="T31" fmla="*/ 303 h 389"/>
                <a:gd name="T32" fmla="*/ 145 w 284"/>
                <a:gd name="T33" fmla="*/ 316 h 389"/>
                <a:gd name="T34" fmla="*/ 139 w 284"/>
                <a:gd name="T35" fmla="*/ 323 h 389"/>
                <a:gd name="T36" fmla="*/ 126 w 284"/>
                <a:gd name="T37" fmla="*/ 343 h 389"/>
                <a:gd name="T38" fmla="*/ 119 w 284"/>
                <a:gd name="T39" fmla="*/ 356 h 389"/>
                <a:gd name="T40" fmla="*/ 112 w 284"/>
                <a:gd name="T41" fmla="*/ 362 h 389"/>
                <a:gd name="T42" fmla="*/ 119 w 284"/>
                <a:gd name="T43" fmla="*/ 369 h 389"/>
                <a:gd name="T44" fmla="*/ 132 w 284"/>
                <a:gd name="T45" fmla="*/ 369 h 389"/>
                <a:gd name="T46" fmla="*/ 139 w 284"/>
                <a:gd name="T47" fmla="*/ 362 h 389"/>
                <a:gd name="T48" fmla="*/ 152 w 284"/>
                <a:gd name="T49" fmla="*/ 349 h 389"/>
                <a:gd name="T50" fmla="*/ 159 w 284"/>
                <a:gd name="T51" fmla="*/ 349 h 389"/>
                <a:gd name="T52" fmla="*/ 159 w 284"/>
                <a:gd name="T53" fmla="*/ 369 h 389"/>
                <a:gd name="T54" fmla="*/ 159 w 284"/>
                <a:gd name="T55" fmla="*/ 389 h 389"/>
                <a:gd name="T56" fmla="*/ 172 w 284"/>
                <a:gd name="T57" fmla="*/ 389 h 389"/>
                <a:gd name="T58" fmla="*/ 192 w 284"/>
                <a:gd name="T59" fmla="*/ 376 h 389"/>
                <a:gd name="T60" fmla="*/ 185 w 284"/>
                <a:gd name="T61" fmla="*/ 362 h 389"/>
                <a:gd name="T62" fmla="*/ 178 w 284"/>
                <a:gd name="T63" fmla="*/ 349 h 389"/>
                <a:gd name="T64" fmla="*/ 178 w 284"/>
                <a:gd name="T65" fmla="*/ 336 h 389"/>
                <a:gd name="T66" fmla="*/ 192 w 284"/>
                <a:gd name="T67" fmla="*/ 336 h 389"/>
                <a:gd name="T68" fmla="*/ 211 w 284"/>
                <a:gd name="T69" fmla="*/ 343 h 389"/>
                <a:gd name="T70" fmla="*/ 231 w 284"/>
                <a:gd name="T71" fmla="*/ 336 h 389"/>
                <a:gd name="T72" fmla="*/ 231 w 284"/>
                <a:gd name="T73" fmla="*/ 323 h 389"/>
                <a:gd name="T74" fmla="*/ 224 w 284"/>
                <a:gd name="T75" fmla="*/ 316 h 389"/>
                <a:gd name="T76" fmla="*/ 192 w 284"/>
                <a:gd name="T77" fmla="*/ 310 h 389"/>
                <a:gd name="T78" fmla="*/ 178 w 284"/>
                <a:gd name="T79" fmla="*/ 296 h 389"/>
                <a:gd name="T80" fmla="*/ 165 w 284"/>
                <a:gd name="T81" fmla="*/ 283 h 389"/>
                <a:gd name="T82" fmla="*/ 159 w 284"/>
                <a:gd name="T83" fmla="*/ 277 h 389"/>
                <a:gd name="T84" fmla="*/ 139 w 284"/>
                <a:gd name="T85" fmla="*/ 270 h 389"/>
                <a:gd name="T86" fmla="*/ 112 w 284"/>
                <a:gd name="T87" fmla="*/ 263 h 389"/>
                <a:gd name="T88" fmla="*/ 86 w 284"/>
                <a:gd name="T89" fmla="*/ 257 h 389"/>
                <a:gd name="T90" fmla="*/ 66 w 284"/>
                <a:gd name="T91" fmla="*/ 250 h 389"/>
                <a:gd name="T92" fmla="*/ 60 w 284"/>
                <a:gd name="T93" fmla="*/ 237 h 389"/>
                <a:gd name="T94" fmla="*/ 53 w 284"/>
                <a:gd name="T95" fmla="*/ 217 h 389"/>
                <a:gd name="T96" fmla="*/ 73 w 284"/>
                <a:gd name="T97" fmla="*/ 191 h 389"/>
                <a:gd name="T98" fmla="*/ 132 w 284"/>
                <a:gd name="T99" fmla="*/ 151 h 389"/>
                <a:gd name="T100" fmla="*/ 185 w 284"/>
                <a:gd name="T101" fmla="*/ 105 h 389"/>
                <a:gd name="T102" fmla="*/ 244 w 284"/>
                <a:gd name="T103" fmla="*/ 79 h 389"/>
                <a:gd name="T104" fmla="*/ 277 w 284"/>
                <a:gd name="T105" fmla="*/ 46 h 389"/>
                <a:gd name="T106" fmla="*/ 284 w 284"/>
                <a:gd name="T107" fmla="*/ 26 h 389"/>
                <a:gd name="T108" fmla="*/ 284 w 284"/>
                <a:gd name="T109" fmla="*/ 6 h 389"/>
                <a:gd name="T110" fmla="*/ 277 w 284"/>
                <a:gd name="T111" fmla="*/ 0 h 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4" h="389">
                  <a:moveTo>
                    <a:pt x="277" y="0"/>
                  </a:moveTo>
                  <a:lnTo>
                    <a:pt x="238" y="13"/>
                  </a:lnTo>
                  <a:lnTo>
                    <a:pt x="205" y="26"/>
                  </a:lnTo>
                  <a:lnTo>
                    <a:pt x="172" y="52"/>
                  </a:lnTo>
                  <a:lnTo>
                    <a:pt x="139" y="85"/>
                  </a:lnTo>
                  <a:lnTo>
                    <a:pt x="79" y="138"/>
                  </a:lnTo>
                  <a:lnTo>
                    <a:pt x="46" y="178"/>
                  </a:lnTo>
                  <a:lnTo>
                    <a:pt x="13" y="211"/>
                  </a:lnTo>
                  <a:lnTo>
                    <a:pt x="0" y="224"/>
                  </a:lnTo>
                  <a:lnTo>
                    <a:pt x="0" y="244"/>
                  </a:lnTo>
                  <a:lnTo>
                    <a:pt x="7" y="257"/>
                  </a:lnTo>
                  <a:lnTo>
                    <a:pt x="20" y="270"/>
                  </a:lnTo>
                  <a:lnTo>
                    <a:pt x="60" y="283"/>
                  </a:lnTo>
                  <a:lnTo>
                    <a:pt x="112" y="290"/>
                  </a:lnTo>
                  <a:lnTo>
                    <a:pt x="139" y="296"/>
                  </a:lnTo>
                  <a:lnTo>
                    <a:pt x="145" y="303"/>
                  </a:lnTo>
                  <a:lnTo>
                    <a:pt x="145" y="316"/>
                  </a:lnTo>
                  <a:lnTo>
                    <a:pt x="139" y="323"/>
                  </a:lnTo>
                  <a:lnTo>
                    <a:pt x="126" y="343"/>
                  </a:lnTo>
                  <a:lnTo>
                    <a:pt x="119" y="356"/>
                  </a:lnTo>
                  <a:lnTo>
                    <a:pt x="112" y="362"/>
                  </a:lnTo>
                  <a:lnTo>
                    <a:pt x="119" y="369"/>
                  </a:lnTo>
                  <a:lnTo>
                    <a:pt x="132" y="369"/>
                  </a:lnTo>
                  <a:lnTo>
                    <a:pt x="139" y="362"/>
                  </a:lnTo>
                  <a:lnTo>
                    <a:pt x="152" y="349"/>
                  </a:lnTo>
                  <a:lnTo>
                    <a:pt x="159" y="349"/>
                  </a:lnTo>
                  <a:lnTo>
                    <a:pt x="159" y="369"/>
                  </a:lnTo>
                  <a:lnTo>
                    <a:pt x="159" y="389"/>
                  </a:lnTo>
                  <a:lnTo>
                    <a:pt x="172" y="389"/>
                  </a:lnTo>
                  <a:lnTo>
                    <a:pt x="192" y="376"/>
                  </a:lnTo>
                  <a:lnTo>
                    <a:pt x="185" y="362"/>
                  </a:lnTo>
                  <a:lnTo>
                    <a:pt x="178" y="349"/>
                  </a:lnTo>
                  <a:lnTo>
                    <a:pt x="178" y="336"/>
                  </a:lnTo>
                  <a:lnTo>
                    <a:pt x="192" y="336"/>
                  </a:lnTo>
                  <a:lnTo>
                    <a:pt x="211" y="343"/>
                  </a:lnTo>
                  <a:lnTo>
                    <a:pt x="231" y="336"/>
                  </a:lnTo>
                  <a:lnTo>
                    <a:pt x="231" y="323"/>
                  </a:lnTo>
                  <a:lnTo>
                    <a:pt x="224" y="316"/>
                  </a:lnTo>
                  <a:lnTo>
                    <a:pt x="192" y="310"/>
                  </a:lnTo>
                  <a:lnTo>
                    <a:pt x="178" y="296"/>
                  </a:lnTo>
                  <a:lnTo>
                    <a:pt x="165" y="283"/>
                  </a:lnTo>
                  <a:lnTo>
                    <a:pt x="159" y="277"/>
                  </a:lnTo>
                  <a:lnTo>
                    <a:pt x="139" y="270"/>
                  </a:lnTo>
                  <a:lnTo>
                    <a:pt x="112" y="263"/>
                  </a:lnTo>
                  <a:lnTo>
                    <a:pt x="86" y="257"/>
                  </a:lnTo>
                  <a:lnTo>
                    <a:pt x="66" y="250"/>
                  </a:lnTo>
                  <a:lnTo>
                    <a:pt x="60" y="237"/>
                  </a:lnTo>
                  <a:lnTo>
                    <a:pt x="53" y="217"/>
                  </a:lnTo>
                  <a:lnTo>
                    <a:pt x="73" y="191"/>
                  </a:lnTo>
                  <a:lnTo>
                    <a:pt x="132" y="151"/>
                  </a:lnTo>
                  <a:lnTo>
                    <a:pt x="185" y="105"/>
                  </a:lnTo>
                  <a:lnTo>
                    <a:pt x="244" y="79"/>
                  </a:lnTo>
                  <a:lnTo>
                    <a:pt x="277" y="46"/>
                  </a:lnTo>
                  <a:lnTo>
                    <a:pt x="284" y="26"/>
                  </a:lnTo>
                  <a:lnTo>
                    <a:pt x="284" y="6"/>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07" name="Freeform 56"/>
            <p:cNvSpPr>
              <a:spLocks/>
            </p:cNvSpPr>
            <p:nvPr/>
          </p:nvSpPr>
          <p:spPr bwMode="auto">
            <a:xfrm>
              <a:off x="4881" y="1738"/>
              <a:ext cx="283" cy="568"/>
            </a:xfrm>
            <a:custGeom>
              <a:avLst/>
              <a:gdLst>
                <a:gd name="T0" fmla="*/ 46 w 283"/>
                <a:gd name="T1" fmla="*/ 0 h 568"/>
                <a:gd name="T2" fmla="*/ 72 w 283"/>
                <a:gd name="T3" fmla="*/ 0 h 568"/>
                <a:gd name="T4" fmla="*/ 92 w 283"/>
                <a:gd name="T5" fmla="*/ 14 h 568"/>
                <a:gd name="T6" fmla="*/ 138 w 283"/>
                <a:gd name="T7" fmla="*/ 53 h 568"/>
                <a:gd name="T8" fmla="*/ 184 w 283"/>
                <a:gd name="T9" fmla="*/ 99 h 568"/>
                <a:gd name="T10" fmla="*/ 224 w 283"/>
                <a:gd name="T11" fmla="*/ 145 h 568"/>
                <a:gd name="T12" fmla="*/ 257 w 283"/>
                <a:gd name="T13" fmla="*/ 185 h 568"/>
                <a:gd name="T14" fmla="*/ 277 w 283"/>
                <a:gd name="T15" fmla="*/ 218 h 568"/>
                <a:gd name="T16" fmla="*/ 283 w 283"/>
                <a:gd name="T17" fmla="*/ 244 h 568"/>
                <a:gd name="T18" fmla="*/ 277 w 283"/>
                <a:gd name="T19" fmla="*/ 264 h 568"/>
                <a:gd name="T20" fmla="*/ 270 w 283"/>
                <a:gd name="T21" fmla="*/ 291 h 568"/>
                <a:gd name="T22" fmla="*/ 244 w 283"/>
                <a:gd name="T23" fmla="*/ 317 h 568"/>
                <a:gd name="T24" fmla="*/ 211 w 283"/>
                <a:gd name="T25" fmla="*/ 343 h 568"/>
                <a:gd name="T26" fmla="*/ 165 w 283"/>
                <a:gd name="T27" fmla="*/ 383 h 568"/>
                <a:gd name="T28" fmla="*/ 125 w 283"/>
                <a:gd name="T29" fmla="*/ 409 h 568"/>
                <a:gd name="T30" fmla="*/ 99 w 283"/>
                <a:gd name="T31" fmla="*/ 429 h 568"/>
                <a:gd name="T32" fmla="*/ 92 w 283"/>
                <a:gd name="T33" fmla="*/ 449 h 568"/>
                <a:gd name="T34" fmla="*/ 92 w 283"/>
                <a:gd name="T35" fmla="*/ 462 h 568"/>
                <a:gd name="T36" fmla="*/ 105 w 283"/>
                <a:gd name="T37" fmla="*/ 475 h 568"/>
                <a:gd name="T38" fmla="*/ 138 w 283"/>
                <a:gd name="T39" fmla="*/ 495 h 568"/>
                <a:gd name="T40" fmla="*/ 165 w 283"/>
                <a:gd name="T41" fmla="*/ 508 h 568"/>
                <a:gd name="T42" fmla="*/ 197 w 283"/>
                <a:gd name="T43" fmla="*/ 521 h 568"/>
                <a:gd name="T44" fmla="*/ 217 w 283"/>
                <a:gd name="T45" fmla="*/ 528 h 568"/>
                <a:gd name="T46" fmla="*/ 217 w 283"/>
                <a:gd name="T47" fmla="*/ 541 h 568"/>
                <a:gd name="T48" fmla="*/ 211 w 283"/>
                <a:gd name="T49" fmla="*/ 548 h 568"/>
                <a:gd name="T50" fmla="*/ 184 w 283"/>
                <a:gd name="T51" fmla="*/ 561 h 568"/>
                <a:gd name="T52" fmla="*/ 184 w 283"/>
                <a:gd name="T53" fmla="*/ 561 h 568"/>
                <a:gd name="T54" fmla="*/ 145 w 283"/>
                <a:gd name="T55" fmla="*/ 568 h 568"/>
                <a:gd name="T56" fmla="*/ 125 w 283"/>
                <a:gd name="T57" fmla="*/ 568 h 568"/>
                <a:gd name="T58" fmla="*/ 105 w 283"/>
                <a:gd name="T59" fmla="*/ 548 h 568"/>
                <a:gd name="T60" fmla="*/ 92 w 283"/>
                <a:gd name="T61" fmla="*/ 521 h 568"/>
                <a:gd name="T62" fmla="*/ 72 w 283"/>
                <a:gd name="T63" fmla="*/ 508 h 568"/>
                <a:gd name="T64" fmla="*/ 46 w 283"/>
                <a:gd name="T65" fmla="*/ 488 h 568"/>
                <a:gd name="T66" fmla="*/ 26 w 283"/>
                <a:gd name="T67" fmla="*/ 475 h 568"/>
                <a:gd name="T68" fmla="*/ 19 w 283"/>
                <a:gd name="T69" fmla="*/ 449 h 568"/>
                <a:gd name="T70" fmla="*/ 26 w 283"/>
                <a:gd name="T71" fmla="*/ 436 h 568"/>
                <a:gd name="T72" fmla="*/ 46 w 283"/>
                <a:gd name="T73" fmla="*/ 416 h 568"/>
                <a:gd name="T74" fmla="*/ 72 w 283"/>
                <a:gd name="T75" fmla="*/ 403 h 568"/>
                <a:gd name="T76" fmla="*/ 92 w 283"/>
                <a:gd name="T77" fmla="*/ 383 h 568"/>
                <a:gd name="T78" fmla="*/ 118 w 283"/>
                <a:gd name="T79" fmla="*/ 350 h 568"/>
                <a:gd name="T80" fmla="*/ 138 w 283"/>
                <a:gd name="T81" fmla="*/ 317 h 568"/>
                <a:gd name="T82" fmla="*/ 165 w 283"/>
                <a:gd name="T83" fmla="*/ 277 h 568"/>
                <a:gd name="T84" fmla="*/ 191 w 283"/>
                <a:gd name="T85" fmla="*/ 258 h 568"/>
                <a:gd name="T86" fmla="*/ 204 w 283"/>
                <a:gd name="T87" fmla="*/ 251 h 568"/>
                <a:gd name="T88" fmla="*/ 204 w 283"/>
                <a:gd name="T89" fmla="*/ 238 h 568"/>
                <a:gd name="T90" fmla="*/ 191 w 283"/>
                <a:gd name="T91" fmla="*/ 231 h 568"/>
                <a:gd name="T92" fmla="*/ 151 w 283"/>
                <a:gd name="T93" fmla="*/ 198 h 568"/>
                <a:gd name="T94" fmla="*/ 92 w 283"/>
                <a:gd name="T95" fmla="*/ 159 h 568"/>
                <a:gd name="T96" fmla="*/ 46 w 283"/>
                <a:gd name="T97" fmla="*/ 126 h 568"/>
                <a:gd name="T98" fmla="*/ 13 w 283"/>
                <a:gd name="T99" fmla="*/ 86 h 568"/>
                <a:gd name="T100" fmla="*/ 0 w 283"/>
                <a:gd name="T101" fmla="*/ 47 h 568"/>
                <a:gd name="T102" fmla="*/ 0 w 283"/>
                <a:gd name="T103" fmla="*/ 20 h 568"/>
                <a:gd name="T104" fmla="*/ 26 w 283"/>
                <a:gd name="T105" fmla="*/ 7 h 568"/>
                <a:gd name="T106" fmla="*/ 46 w 283"/>
                <a:gd name="T107" fmla="*/ 0 h 5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3" h="568">
                  <a:moveTo>
                    <a:pt x="46" y="0"/>
                  </a:moveTo>
                  <a:lnTo>
                    <a:pt x="72" y="0"/>
                  </a:lnTo>
                  <a:lnTo>
                    <a:pt x="92" y="14"/>
                  </a:lnTo>
                  <a:lnTo>
                    <a:pt x="138" y="53"/>
                  </a:lnTo>
                  <a:lnTo>
                    <a:pt x="184" y="99"/>
                  </a:lnTo>
                  <a:lnTo>
                    <a:pt x="224" y="145"/>
                  </a:lnTo>
                  <a:lnTo>
                    <a:pt x="257" y="185"/>
                  </a:lnTo>
                  <a:lnTo>
                    <a:pt x="277" y="218"/>
                  </a:lnTo>
                  <a:lnTo>
                    <a:pt x="283" y="244"/>
                  </a:lnTo>
                  <a:lnTo>
                    <a:pt x="277" y="264"/>
                  </a:lnTo>
                  <a:lnTo>
                    <a:pt x="270" y="291"/>
                  </a:lnTo>
                  <a:lnTo>
                    <a:pt x="244" y="317"/>
                  </a:lnTo>
                  <a:lnTo>
                    <a:pt x="211" y="343"/>
                  </a:lnTo>
                  <a:lnTo>
                    <a:pt x="165" y="383"/>
                  </a:lnTo>
                  <a:lnTo>
                    <a:pt x="125" y="409"/>
                  </a:lnTo>
                  <a:lnTo>
                    <a:pt x="99" y="429"/>
                  </a:lnTo>
                  <a:lnTo>
                    <a:pt x="92" y="449"/>
                  </a:lnTo>
                  <a:lnTo>
                    <a:pt x="92" y="462"/>
                  </a:lnTo>
                  <a:lnTo>
                    <a:pt x="105" y="475"/>
                  </a:lnTo>
                  <a:lnTo>
                    <a:pt x="138" y="495"/>
                  </a:lnTo>
                  <a:lnTo>
                    <a:pt x="165" y="508"/>
                  </a:lnTo>
                  <a:lnTo>
                    <a:pt x="197" y="521"/>
                  </a:lnTo>
                  <a:lnTo>
                    <a:pt x="217" y="528"/>
                  </a:lnTo>
                  <a:lnTo>
                    <a:pt x="217" y="541"/>
                  </a:lnTo>
                  <a:lnTo>
                    <a:pt x="211" y="548"/>
                  </a:lnTo>
                  <a:lnTo>
                    <a:pt x="184" y="561"/>
                  </a:lnTo>
                  <a:lnTo>
                    <a:pt x="145" y="568"/>
                  </a:lnTo>
                  <a:lnTo>
                    <a:pt x="125" y="568"/>
                  </a:lnTo>
                  <a:lnTo>
                    <a:pt x="105" y="548"/>
                  </a:lnTo>
                  <a:lnTo>
                    <a:pt x="92" y="521"/>
                  </a:lnTo>
                  <a:lnTo>
                    <a:pt x="72" y="508"/>
                  </a:lnTo>
                  <a:lnTo>
                    <a:pt x="46" y="488"/>
                  </a:lnTo>
                  <a:lnTo>
                    <a:pt x="26" y="475"/>
                  </a:lnTo>
                  <a:lnTo>
                    <a:pt x="19" y="449"/>
                  </a:lnTo>
                  <a:lnTo>
                    <a:pt x="26" y="436"/>
                  </a:lnTo>
                  <a:lnTo>
                    <a:pt x="46" y="416"/>
                  </a:lnTo>
                  <a:lnTo>
                    <a:pt x="72" y="403"/>
                  </a:lnTo>
                  <a:lnTo>
                    <a:pt x="92" y="383"/>
                  </a:lnTo>
                  <a:lnTo>
                    <a:pt x="118" y="350"/>
                  </a:lnTo>
                  <a:lnTo>
                    <a:pt x="138" y="317"/>
                  </a:lnTo>
                  <a:lnTo>
                    <a:pt x="165" y="277"/>
                  </a:lnTo>
                  <a:lnTo>
                    <a:pt x="191" y="258"/>
                  </a:lnTo>
                  <a:lnTo>
                    <a:pt x="204" y="251"/>
                  </a:lnTo>
                  <a:lnTo>
                    <a:pt x="204" y="238"/>
                  </a:lnTo>
                  <a:lnTo>
                    <a:pt x="191" y="231"/>
                  </a:lnTo>
                  <a:lnTo>
                    <a:pt x="151" y="198"/>
                  </a:lnTo>
                  <a:lnTo>
                    <a:pt x="92" y="159"/>
                  </a:lnTo>
                  <a:lnTo>
                    <a:pt x="46" y="126"/>
                  </a:lnTo>
                  <a:lnTo>
                    <a:pt x="13" y="86"/>
                  </a:lnTo>
                  <a:lnTo>
                    <a:pt x="0" y="47"/>
                  </a:lnTo>
                  <a:lnTo>
                    <a:pt x="0" y="20"/>
                  </a:lnTo>
                  <a:lnTo>
                    <a:pt x="26" y="7"/>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08" name="Freeform 57"/>
            <p:cNvSpPr>
              <a:spLocks/>
            </p:cNvSpPr>
            <p:nvPr/>
          </p:nvSpPr>
          <p:spPr bwMode="auto">
            <a:xfrm>
              <a:off x="4762" y="1719"/>
              <a:ext cx="119" cy="600"/>
            </a:xfrm>
            <a:custGeom>
              <a:avLst/>
              <a:gdLst>
                <a:gd name="T0" fmla="*/ 33 w 119"/>
                <a:gd name="T1" fmla="*/ 59 h 600"/>
                <a:gd name="T2" fmla="*/ 33 w 119"/>
                <a:gd name="T3" fmla="*/ 26 h 600"/>
                <a:gd name="T4" fmla="*/ 53 w 119"/>
                <a:gd name="T5" fmla="*/ 6 h 600"/>
                <a:gd name="T6" fmla="*/ 79 w 119"/>
                <a:gd name="T7" fmla="*/ 0 h 600"/>
                <a:gd name="T8" fmla="*/ 105 w 119"/>
                <a:gd name="T9" fmla="*/ 6 h 600"/>
                <a:gd name="T10" fmla="*/ 119 w 119"/>
                <a:gd name="T11" fmla="*/ 33 h 600"/>
                <a:gd name="T12" fmla="*/ 119 w 119"/>
                <a:gd name="T13" fmla="*/ 72 h 600"/>
                <a:gd name="T14" fmla="*/ 119 w 119"/>
                <a:gd name="T15" fmla="*/ 138 h 600"/>
                <a:gd name="T16" fmla="*/ 119 w 119"/>
                <a:gd name="T17" fmla="*/ 237 h 600"/>
                <a:gd name="T18" fmla="*/ 112 w 119"/>
                <a:gd name="T19" fmla="*/ 290 h 600"/>
                <a:gd name="T20" fmla="*/ 112 w 119"/>
                <a:gd name="T21" fmla="*/ 336 h 600"/>
                <a:gd name="T22" fmla="*/ 105 w 119"/>
                <a:gd name="T23" fmla="*/ 389 h 600"/>
                <a:gd name="T24" fmla="*/ 105 w 119"/>
                <a:gd name="T25" fmla="*/ 442 h 600"/>
                <a:gd name="T26" fmla="*/ 112 w 119"/>
                <a:gd name="T27" fmla="*/ 474 h 600"/>
                <a:gd name="T28" fmla="*/ 112 w 119"/>
                <a:gd name="T29" fmla="*/ 488 h 600"/>
                <a:gd name="T30" fmla="*/ 112 w 119"/>
                <a:gd name="T31" fmla="*/ 507 h 600"/>
                <a:gd name="T32" fmla="*/ 99 w 119"/>
                <a:gd name="T33" fmla="*/ 521 h 600"/>
                <a:gd name="T34" fmla="*/ 86 w 119"/>
                <a:gd name="T35" fmla="*/ 547 h 600"/>
                <a:gd name="T36" fmla="*/ 86 w 119"/>
                <a:gd name="T37" fmla="*/ 580 h 600"/>
                <a:gd name="T38" fmla="*/ 86 w 119"/>
                <a:gd name="T39" fmla="*/ 600 h 600"/>
                <a:gd name="T40" fmla="*/ 73 w 119"/>
                <a:gd name="T41" fmla="*/ 600 h 600"/>
                <a:gd name="T42" fmla="*/ 26 w 119"/>
                <a:gd name="T43" fmla="*/ 593 h 600"/>
                <a:gd name="T44" fmla="*/ 0 w 119"/>
                <a:gd name="T45" fmla="*/ 567 h 600"/>
                <a:gd name="T46" fmla="*/ 7 w 119"/>
                <a:gd name="T47" fmla="*/ 547 h 600"/>
                <a:gd name="T48" fmla="*/ 26 w 119"/>
                <a:gd name="T49" fmla="*/ 514 h 600"/>
                <a:gd name="T50" fmla="*/ 59 w 119"/>
                <a:gd name="T51" fmla="*/ 494 h 600"/>
                <a:gd name="T52" fmla="*/ 59 w 119"/>
                <a:gd name="T53" fmla="*/ 474 h 600"/>
                <a:gd name="T54" fmla="*/ 59 w 119"/>
                <a:gd name="T55" fmla="*/ 448 h 600"/>
                <a:gd name="T56" fmla="*/ 66 w 119"/>
                <a:gd name="T57" fmla="*/ 422 h 600"/>
                <a:gd name="T58" fmla="*/ 66 w 119"/>
                <a:gd name="T59" fmla="*/ 389 h 600"/>
                <a:gd name="T60" fmla="*/ 59 w 119"/>
                <a:gd name="T61" fmla="*/ 343 h 600"/>
                <a:gd name="T62" fmla="*/ 53 w 119"/>
                <a:gd name="T63" fmla="*/ 283 h 600"/>
                <a:gd name="T64" fmla="*/ 46 w 119"/>
                <a:gd name="T65" fmla="*/ 244 h 600"/>
                <a:gd name="T66" fmla="*/ 46 w 119"/>
                <a:gd name="T67" fmla="*/ 217 h 600"/>
                <a:gd name="T68" fmla="*/ 46 w 119"/>
                <a:gd name="T69" fmla="*/ 178 h 600"/>
                <a:gd name="T70" fmla="*/ 40 w 119"/>
                <a:gd name="T71" fmla="*/ 112 h 600"/>
                <a:gd name="T72" fmla="*/ 33 w 119"/>
                <a:gd name="T73" fmla="*/ 59 h 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600">
                  <a:moveTo>
                    <a:pt x="33" y="59"/>
                  </a:moveTo>
                  <a:lnTo>
                    <a:pt x="33" y="26"/>
                  </a:lnTo>
                  <a:lnTo>
                    <a:pt x="53" y="6"/>
                  </a:lnTo>
                  <a:lnTo>
                    <a:pt x="79" y="0"/>
                  </a:lnTo>
                  <a:lnTo>
                    <a:pt x="105" y="6"/>
                  </a:lnTo>
                  <a:lnTo>
                    <a:pt x="119" y="33"/>
                  </a:lnTo>
                  <a:lnTo>
                    <a:pt x="119" y="72"/>
                  </a:lnTo>
                  <a:lnTo>
                    <a:pt x="119" y="138"/>
                  </a:lnTo>
                  <a:lnTo>
                    <a:pt x="119" y="237"/>
                  </a:lnTo>
                  <a:lnTo>
                    <a:pt x="112" y="290"/>
                  </a:lnTo>
                  <a:lnTo>
                    <a:pt x="112" y="336"/>
                  </a:lnTo>
                  <a:lnTo>
                    <a:pt x="105" y="389"/>
                  </a:lnTo>
                  <a:lnTo>
                    <a:pt x="105" y="442"/>
                  </a:lnTo>
                  <a:lnTo>
                    <a:pt x="112" y="474"/>
                  </a:lnTo>
                  <a:lnTo>
                    <a:pt x="112" y="488"/>
                  </a:lnTo>
                  <a:lnTo>
                    <a:pt x="112" y="507"/>
                  </a:lnTo>
                  <a:lnTo>
                    <a:pt x="99" y="521"/>
                  </a:lnTo>
                  <a:lnTo>
                    <a:pt x="86" y="547"/>
                  </a:lnTo>
                  <a:lnTo>
                    <a:pt x="86" y="580"/>
                  </a:lnTo>
                  <a:lnTo>
                    <a:pt x="86" y="600"/>
                  </a:lnTo>
                  <a:lnTo>
                    <a:pt x="73" y="600"/>
                  </a:lnTo>
                  <a:lnTo>
                    <a:pt x="26" y="593"/>
                  </a:lnTo>
                  <a:lnTo>
                    <a:pt x="0" y="567"/>
                  </a:lnTo>
                  <a:lnTo>
                    <a:pt x="7" y="547"/>
                  </a:lnTo>
                  <a:lnTo>
                    <a:pt x="26" y="514"/>
                  </a:lnTo>
                  <a:lnTo>
                    <a:pt x="59" y="494"/>
                  </a:lnTo>
                  <a:lnTo>
                    <a:pt x="59" y="474"/>
                  </a:lnTo>
                  <a:lnTo>
                    <a:pt x="59" y="448"/>
                  </a:lnTo>
                  <a:lnTo>
                    <a:pt x="66" y="422"/>
                  </a:lnTo>
                  <a:lnTo>
                    <a:pt x="66" y="389"/>
                  </a:lnTo>
                  <a:lnTo>
                    <a:pt x="59" y="343"/>
                  </a:lnTo>
                  <a:lnTo>
                    <a:pt x="53" y="283"/>
                  </a:lnTo>
                  <a:lnTo>
                    <a:pt x="46" y="244"/>
                  </a:lnTo>
                  <a:lnTo>
                    <a:pt x="46" y="217"/>
                  </a:lnTo>
                  <a:lnTo>
                    <a:pt x="46" y="178"/>
                  </a:lnTo>
                  <a:lnTo>
                    <a:pt x="40" y="112"/>
                  </a:lnTo>
                  <a:lnTo>
                    <a:pt x="33"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809" name="Freeform 58"/>
            <p:cNvSpPr>
              <a:spLocks/>
            </p:cNvSpPr>
            <p:nvPr/>
          </p:nvSpPr>
          <p:spPr bwMode="auto">
            <a:xfrm>
              <a:off x="4828" y="1395"/>
              <a:ext cx="343" cy="350"/>
            </a:xfrm>
            <a:custGeom>
              <a:avLst/>
              <a:gdLst>
                <a:gd name="T0" fmla="*/ 191 w 343"/>
                <a:gd name="T1" fmla="*/ 0 h 350"/>
                <a:gd name="T2" fmla="*/ 224 w 343"/>
                <a:gd name="T3" fmla="*/ 20 h 350"/>
                <a:gd name="T4" fmla="*/ 250 w 343"/>
                <a:gd name="T5" fmla="*/ 47 h 350"/>
                <a:gd name="T6" fmla="*/ 270 w 343"/>
                <a:gd name="T7" fmla="*/ 73 h 350"/>
                <a:gd name="T8" fmla="*/ 290 w 343"/>
                <a:gd name="T9" fmla="*/ 119 h 350"/>
                <a:gd name="T10" fmla="*/ 316 w 343"/>
                <a:gd name="T11" fmla="*/ 178 h 350"/>
                <a:gd name="T12" fmla="*/ 330 w 343"/>
                <a:gd name="T13" fmla="*/ 225 h 350"/>
                <a:gd name="T14" fmla="*/ 343 w 343"/>
                <a:gd name="T15" fmla="*/ 264 h 350"/>
                <a:gd name="T16" fmla="*/ 343 w 343"/>
                <a:gd name="T17" fmla="*/ 277 h 350"/>
                <a:gd name="T18" fmla="*/ 336 w 343"/>
                <a:gd name="T19" fmla="*/ 291 h 350"/>
                <a:gd name="T20" fmla="*/ 316 w 343"/>
                <a:gd name="T21" fmla="*/ 304 h 350"/>
                <a:gd name="T22" fmla="*/ 290 w 343"/>
                <a:gd name="T23" fmla="*/ 304 h 350"/>
                <a:gd name="T24" fmla="*/ 237 w 343"/>
                <a:gd name="T25" fmla="*/ 304 h 350"/>
                <a:gd name="T26" fmla="*/ 171 w 343"/>
                <a:gd name="T27" fmla="*/ 291 h 350"/>
                <a:gd name="T28" fmla="*/ 138 w 343"/>
                <a:gd name="T29" fmla="*/ 284 h 350"/>
                <a:gd name="T30" fmla="*/ 125 w 343"/>
                <a:gd name="T31" fmla="*/ 291 h 350"/>
                <a:gd name="T32" fmla="*/ 112 w 343"/>
                <a:gd name="T33" fmla="*/ 297 h 350"/>
                <a:gd name="T34" fmla="*/ 112 w 343"/>
                <a:gd name="T35" fmla="*/ 304 h 350"/>
                <a:gd name="T36" fmla="*/ 119 w 343"/>
                <a:gd name="T37" fmla="*/ 330 h 350"/>
                <a:gd name="T38" fmla="*/ 119 w 343"/>
                <a:gd name="T39" fmla="*/ 343 h 350"/>
                <a:gd name="T40" fmla="*/ 112 w 343"/>
                <a:gd name="T41" fmla="*/ 343 h 350"/>
                <a:gd name="T42" fmla="*/ 105 w 343"/>
                <a:gd name="T43" fmla="*/ 350 h 350"/>
                <a:gd name="T44" fmla="*/ 92 w 343"/>
                <a:gd name="T45" fmla="*/ 350 h 350"/>
                <a:gd name="T46" fmla="*/ 86 w 343"/>
                <a:gd name="T47" fmla="*/ 337 h 350"/>
                <a:gd name="T48" fmla="*/ 86 w 343"/>
                <a:gd name="T49" fmla="*/ 324 h 350"/>
                <a:gd name="T50" fmla="*/ 72 w 343"/>
                <a:gd name="T51" fmla="*/ 324 h 350"/>
                <a:gd name="T52" fmla="*/ 53 w 343"/>
                <a:gd name="T53" fmla="*/ 337 h 350"/>
                <a:gd name="T54" fmla="*/ 39 w 343"/>
                <a:gd name="T55" fmla="*/ 350 h 350"/>
                <a:gd name="T56" fmla="*/ 26 w 343"/>
                <a:gd name="T57" fmla="*/ 350 h 350"/>
                <a:gd name="T58" fmla="*/ 13 w 343"/>
                <a:gd name="T59" fmla="*/ 337 h 350"/>
                <a:gd name="T60" fmla="*/ 26 w 343"/>
                <a:gd name="T61" fmla="*/ 324 h 350"/>
                <a:gd name="T62" fmla="*/ 53 w 343"/>
                <a:gd name="T63" fmla="*/ 310 h 350"/>
                <a:gd name="T64" fmla="*/ 59 w 343"/>
                <a:gd name="T65" fmla="*/ 304 h 350"/>
                <a:gd name="T66" fmla="*/ 46 w 343"/>
                <a:gd name="T67" fmla="*/ 297 h 350"/>
                <a:gd name="T68" fmla="*/ 13 w 343"/>
                <a:gd name="T69" fmla="*/ 297 h 350"/>
                <a:gd name="T70" fmla="*/ 0 w 343"/>
                <a:gd name="T71" fmla="*/ 284 h 350"/>
                <a:gd name="T72" fmla="*/ 0 w 343"/>
                <a:gd name="T73" fmla="*/ 277 h 350"/>
                <a:gd name="T74" fmla="*/ 20 w 343"/>
                <a:gd name="T75" fmla="*/ 271 h 350"/>
                <a:gd name="T76" fmla="*/ 59 w 343"/>
                <a:gd name="T77" fmla="*/ 277 h 350"/>
                <a:gd name="T78" fmla="*/ 86 w 343"/>
                <a:gd name="T79" fmla="*/ 277 h 350"/>
                <a:gd name="T80" fmla="*/ 105 w 343"/>
                <a:gd name="T81" fmla="*/ 264 h 350"/>
                <a:gd name="T82" fmla="*/ 125 w 343"/>
                <a:gd name="T83" fmla="*/ 264 h 350"/>
                <a:gd name="T84" fmla="*/ 152 w 343"/>
                <a:gd name="T85" fmla="*/ 264 h 350"/>
                <a:gd name="T86" fmla="*/ 185 w 343"/>
                <a:gd name="T87" fmla="*/ 271 h 350"/>
                <a:gd name="T88" fmla="*/ 224 w 343"/>
                <a:gd name="T89" fmla="*/ 277 h 350"/>
                <a:gd name="T90" fmla="*/ 250 w 343"/>
                <a:gd name="T91" fmla="*/ 271 h 350"/>
                <a:gd name="T92" fmla="*/ 270 w 343"/>
                <a:gd name="T93" fmla="*/ 264 h 350"/>
                <a:gd name="T94" fmla="*/ 283 w 343"/>
                <a:gd name="T95" fmla="*/ 258 h 350"/>
                <a:gd name="T96" fmla="*/ 283 w 343"/>
                <a:gd name="T97" fmla="*/ 225 h 350"/>
                <a:gd name="T98" fmla="*/ 250 w 343"/>
                <a:gd name="T99" fmla="*/ 172 h 350"/>
                <a:gd name="T100" fmla="*/ 211 w 343"/>
                <a:gd name="T101" fmla="*/ 119 h 350"/>
                <a:gd name="T102" fmla="*/ 171 w 343"/>
                <a:gd name="T103" fmla="*/ 73 h 350"/>
                <a:gd name="T104" fmla="*/ 152 w 343"/>
                <a:gd name="T105" fmla="*/ 40 h 350"/>
                <a:gd name="T106" fmla="*/ 158 w 343"/>
                <a:gd name="T107" fmla="*/ 14 h 350"/>
                <a:gd name="T108" fmla="*/ 171 w 343"/>
                <a:gd name="T109" fmla="*/ 0 h 350"/>
                <a:gd name="T110" fmla="*/ 191 w 343"/>
                <a:gd name="T111" fmla="*/ 0 h 3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43" h="350">
                  <a:moveTo>
                    <a:pt x="191" y="0"/>
                  </a:moveTo>
                  <a:lnTo>
                    <a:pt x="224" y="20"/>
                  </a:lnTo>
                  <a:lnTo>
                    <a:pt x="250" y="47"/>
                  </a:lnTo>
                  <a:lnTo>
                    <a:pt x="270" y="73"/>
                  </a:lnTo>
                  <a:lnTo>
                    <a:pt x="290" y="119"/>
                  </a:lnTo>
                  <a:lnTo>
                    <a:pt x="316" y="178"/>
                  </a:lnTo>
                  <a:lnTo>
                    <a:pt x="330" y="225"/>
                  </a:lnTo>
                  <a:lnTo>
                    <a:pt x="343" y="264"/>
                  </a:lnTo>
                  <a:lnTo>
                    <a:pt x="343" y="277"/>
                  </a:lnTo>
                  <a:lnTo>
                    <a:pt x="336" y="291"/>
                  </a:lnTo>
                  <a:lnTo>
                    <a:pt x="316" y="304"/>
                  </a:lnTo>
                  <a:lnTo>
                    <a:pt x="290" y="304"/>
                  </a:lnTo>
                  <a:lnTo>
                    <a:pt x="237" y="304"/>
                  </a:lnTo>
                  <a:lnTo>
                    <a:pt x="171" y="291"/>
                  </a:lnTo>
                  <a:lnTo>
                    <a:pt x="138" y="284"/>
                  </a:lnTo>
                  <a:lnTo>
                    <a:pt x="125" y="291"/>
                  </a:lnTo>
                  <a:lnTo>
                    <a:pt x="112" y="297"/>
                  </a:lnTo>
                  <a:lnTo>
                    <a:pt x="112" y="304"/>
                  </a:lnTo>
                  <a:lnTo>
                    <a:pt x="119" y="330"/>
                  </a:lnTo>
                  <a:lnTo>
                    <a:pt x="119" y="343"/>
                  </a:lnTo>
                  <a:lnTo>
                    <a:pt x="112" y="343"/>
                  </a:lnTo>
                  <a:lnTo>
                    <a:pt x="105" y="350"/>
                  </a:lnTo>
                  <a:lnTo>
                    <a:pt x="92" y="350"/>
                  </a:lnTo>
                  <a:lnTo>
                    <a:pt x="86" y="337"/>
                  </a:lnTo>
                  <a:lnTo>
                    <a:pt x="86" y="324"/>
                  </a:lnTo>
                  <a:lnTo>
                    <a:pt x="72" y="324"/>
                  </a:lnTo>
                  <a:lnTo>
                    <a:pt x="53" y="337"/>
                  </a:lnTo>
                  <a:lnTo>
                    <a:pt x="39" y="350"/>
                  </a:lnTo>
                  <a:lnTo>
                    <a:pt x="26" y="350"/>
                  </a:lnTo>
                  <a:lnTo>
                    <a:pt x="13" y="337"/>
                  </a:lnTo>
                  <a:lnTo>
                    <a:pt x="26" y="324"/>
                  </a:lnTo>
                  <a:lnTo>
                    <a:pt x="53" y="310"/>
                  </a:lnTo>
                  <a:lnTo>
                    <a:pt x="59" y="304"/>
                  </a:lnTo>
                  <a:lnTo>
                    <a:pt x="46" y="297"/>
                  </a:lnTo>
                  <a:lnTo>
                    <a:pt x="13" y="297"/>
                  </a:lnTo>
                  <a:lnTo>
                    <a:pt x="0" y="284"/>
                  </a:lnTo>
                  <a:lnTo>
                    <a:pt x="0" y="277"/>
                  </a:lnTo>
                  <a:lnTo>
                    <a:pt x="20" y="271"/>
                  </a:lnTo>
                  <a:lnTo>
                    <a:pt x="59" y="277"/>
                  </a:lnTo>
                  <a:lnTo>
                    <a:pt x="86" y="277"/>
                  </a:lnTo>
                  <a:lnTo>
                    <a:pt x="105" y="264"/>
                  </a:lnTo>
                  <a:lnTo>
                    <a:pt x="125" y="264"/>
                  </a:lnTo>
                  <a:lnTo>
                    <a:pt x="152" y="264"/>
                  </a:lnTo>
                  <a:lnTo>
                    <a:pt x="185" y="271"/>
                  </a:lnTo>
                  <a:lnTo>
                    <a:pt x="224" y="277"/>
                  </a:lnTo>
                  <a:lnTo>
                    <a:pt x="250" y="271"/>
                  </a:lnTo>
                  <a:lnTo>
                    <a:pt x="270" y="264"/>
                  </a:lnTo>
                  <a:lnTo>
                    <a:pt x="283" y="258"/>
                  </a:lnTo>
                  <a:lnTo>
                    <a:pt x="283" y="225"/>
                  </a:lnTo>
                  <a:lnTo>
                    <a:pt x="250" y="172"/>
                  </a:lnTo>
                  <a:lnTo>
                    <a:pt x="211" y="119"/>
                  </a:lnTo>
                  <a:lnTo>
                    <a:pt x="171" y="73"/>
                  </a:lnTo>
                  <a:lnTo>
                    <a:pt x="152" y="40"/>
                  </a:lnTo>
                  <a:lnTo>
                    <a:pt x="158" y="14"/>
                  </a:lnTo>
                  <a:lnTo>
                    <a:pt x="171" y="0"/>
                  </a:lnTo>
                  <a:lnTo>
                    <a:pt x="1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1799" name="Text Box 41"/>
          <p:cNvSpPr txBox="1">
            <a:spLocks noChangeArrowheads="1"/>
          </p:cNvSpPr>
          <p:nvPr/>
        </p:nvSpPr>
        <p:spPr bwMode="auto">
          <a:xfrm>
            <a:off x="1284288" y="3505200"/>
            <a:ext cx="135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subject</a:t>
            </a:r>
            <a:endParaRPr lang="en-US" altLang="en-US" sz="2400">
              <a:solidFill>
                <a:srgbClr val="000000"/>
              </a:solidFill>
              <a:latin typeface="Times" panose="02020603050405020304" pitchFamily="18" charset="0"/>
            </a:endParaRPr>
          </a:p>
        </p:txBody>
      </p:sp>
      <p:sp>
        <p:nvSpPr>
          <p:cNvPr id="161800" name="Text Box 41"/>
          <p:cNvSpPr txBox="1">
            <a:spLocks noChangeArrowheads="1"/>
          </p:cNvSpPr>
          <p:nvPr/>
        </p:nvSpPr>
        <p:spPr bwMode="auto">
          <a:xfrm>
            <a:off x="6400800" y="3505200"/>
            <a:ext cx="163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observer</a:t>
            </a:r>
            <a:endParaRPr lang="en-US" altLang="en-US" sz="2400">
              <a:solidFill>
                <a:srgbClr val="000000"/>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Polling Pseudo-code</a:t>
            </a:r>
          </a:p>
        </p:txBody>
      </p:sp>
      <p:sp>
        <p:nvSpPr>
          <p:cNvPr id="3" name="Content Placeholder 2"/>
          <p:cNvSpPr>
            <a:spLocks noGrp="1"/>
          </p:cNvSpPr>
          <p:nvPr>
            <p:ph idx="1"/>
          </p:nvPr>
        </p:nvSpPr>
        <p:spPr>
          <a:xfrm>
            <a:off x="304800" y="1600200"/>
            <a:ext cx="8610600" cy="4525963"/>
          </a:xfrm>
        </p:spPr>
        <p:txBody>
          <a:bodyPr>
            <a:normAutofit lnSpcReduction="10000"/>
          </a:bodyPr>
          <a:lstStyle/>
          <a:p>
            <a:pPr marL="0" indent="0" eaLnBrk="1" hangingPunct="1">
              <a:buFont typeface="Arial" charset="0"/>
              <a:buNone/>
              <a:defRPr/>
            </a:pPr>
            <a:r>
              <a:rPr lang="en-US" sz="2400" b="1" dirty="0" smtClean="0">
                <a:solidFill>
                  <a:srgbClr val="0000FF"/>
                </a:solidFill>
                <a:latin typeface="Courier New"/>
                <a:cs typeface="Courier New"/>
              </a:rPr>
              <a:t>while</a:t>
            </a:r>
            <a:r>
              <a:rPr lang="en-US" sz="2400" dirty="0" smtClean="0">
                <a:solidFill>
                  <a:srgbClr val="0000FF"/>
                </a:solidFill>
                <a:latin typeface="Courier New"/>
                <a:cs typeface="Courier New"/>
              </a:rPr>
              <a:t> (</a:t>
            </a:r>
            <a:r>
              <a:rPr lang="en-US" sz="2400" b="1" dirty="0" smtClean="0">
                <a:solidFill>
                  <a:srgbClr val="0000FF"/>
                </a:solidFill>
                <a:latin typeface="Courier New"/>
                <a:cs typeface="Courier New"/>
              </a:rPr>
              <a:t>true</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a:t>
            </a:r>
            <a:r>
              <a:rPr lang="en-US" sz="2400" b="1" dirty="0" smtClean="0">
                <a:solidFill>
                  <a:srgbClr val="0000FF"/>
                </a:solidFill>
                <a:latin typeface="Courier New"/>
                <a:cs typeface="Courier New"/>
              </a:rPr>
              <a:t>if</a:t>
            </a:r>
            <a:r>
              <a:rPr lang="en-US" sz="2400" dirty="0" smtClean="0">
                <a:solidFill>
                  <a:srgbClr val="0000FF"/>
                </a:solidFill>
                <a:latin typeface="Courier New"/>
                <a:cs typeface="Courier New"/>
              </a:rPr>
              <a:t> (s</a:t>
            </a:r>
            <a:r>
              <a:rPr lang="en-US" sz="2800" baseline="-25000" dirty="0" smtClean="0">
                <a:solidFill>
                  <a:srgbClr val="0000FF"/>
                </a:solidFill>
                <a:latin typeface="Courier New"/>
                <a:cs typeface="Courier New"/>
              </a:rPr>
              <a:t>0</a:t>
            </a:r>
            <a:r>
              <a:rPr lang="en-US" sz="2400" dirty="0" smtClean="0">
                <a:solidFill>
                  <a:srgbClr val="0000FF"/>
                </a:solidFill>
                <a:latin typeface="Courier New"/>
                <a:cs typeface="Courier New"/>
              </a:rPr>
              <a:t> has experienced an event) {</a:t>
            </a:r>
          </a:p>
          <a:p>
            <a:pPr marL="0" indent="0" eaLnBrk="1" hangingPunct="1">
              <a:buFont typeface="Arial" charset="0"/>
              <a:buNone/>
              <a:defRPr/>
            </a:pPr>
            <a:r>
              <a:rPr lang="en-US" sz="2400" dirty="0" smtClean="0">
                <a:solidFill>
                  <a:srgbClr val="0000FF"/>
                </a:solidFill>
                <a:latin typeface="Courier New"/>
                <a:cs typeface="Courier New"/>
              </a:rPr>
              <a:t>    </a:t>
            </a:r>
            <a:r>
              <a:rPr lang="en-US" sz="2400" b="1" dirty="0" smtClean="0">
                <a:solidFill>
                  <a:srgbClr val="0000FF"/>
                </a:solidFill>
                <a:latin typeface="Courier New"/>
                <a:cs typeface="Courier New"/>
              </a:rPr>
              <a:t>if</a:t>
            </a:r>
            <a:r>
              <a:rPr lang="en-US" sz="2400" dirty="0" smtClean="0">
                <a:solidFill>
                  <a:srgbClr val="0000FF"/>
                </a:solidFill>
                <a:latin typeface="Courier New"/>
                <a:cs typeface="Courier New"/>
              </a:rPr>
              <a:t> (event is e</a:t>
            </a:r>
            <a:r>
              <a:rPr lang="en-US" sz="2800" baseline="-25000" dirty="0" smtClean="0">
                <a:solidFill>
                  <a:srgbClr val="0000FF"/>
                </a:solidFill>
                <a:latin typeface="Courier New"/>
                <a:cs typeface="Courier New"/>
              </a:rPr>
              <a:t>0</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respond to it</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 </a:t>
            </a:r>
            <a:r>
              <a:rPr lang="en-US" sz="2400" b="1" dirty="0" smtClean="0">
                <a:solidFill>
                  <a:srgbClr val="0000FF"/>
                </a:solidFill>
                <a:latin typeface="Courier New"/>
                <a:cs typeface="Courier New"/>
              </a:rPr>
              <a:t>else if </a:t>
            </a:r>
            <a:r>
              <a:rPr lang="en-US" sz="2400" dirty="0" smtClean="0">
                <a:solidFill>
                  <a:srgbClr val="0000FF"/>
                </a:solidFill>
                <a:latin typeface="Courier New"/>
                <a:cs typeface="Courier New"/>
              </a:rPr>
              <a:t>(event is e</a:t>
            </a:r>
            <a:r>
              <a:rPr lang="en-US" sz="2800" baseline="-25000" dirty="0" smtClean="0">
                <a:solidFill>
                  <a:srgbClr val="0000FF"/>
                </a:solidFill>
                <a:latin typeface="Courier New"/>
                <a:cs typeface="Courier New"/>
              </a:rPr>
              <a:t>1</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respond to it</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 </a:t>
            </a:r>
            <a:r>
              <a:rPr lang="en-US" sz="2400" b="1" dirty="0" smtClean="0">
                <a:solidFill>
                  <a:srgbClr val="0000FF"/>
                </a:solidFill>
                <a:latin typeface="Courier New"/>
                <a:cs typeface="Courier New"/>
              </a:rPr>
              <a:t>else</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 </a:t>
            </a:r>
            <a:r>
              <a:rPr lang="en-US" sz="2400" b="1" dirty="0" smtClean="0">
                <a:solidFill>
                  <a:srgbClr val="0000FF"/>
                </a:solidFill>
                <a:latin typeface="Courier New"/>
                <a:cs typeface="Courier New"/>
              </a:rPr>
              <a:t>else</a:t>
            </a:r>
            <a:r>
              <a:rPr lang="en-US" sz="2400" dirty="0" smtClean="0">
                <a:solidFill>
                  <a:srgbClr val="0000FF"/>
                </a:solidFill>
                <a:latin typeface="Courier New"/>
                <a:cs typeface="Courier New"/>
              </a:rPr>
              <a:t> </a:t>
            </a:r>
            <a:r>
              <a:rPr lang="en-US" sz="2400" b="1" dirty="0" smtClean="0">
                <a:solidFill>
                  <a:srgbClr val="0000FF"/>
                </a:solidFill>
                <a:latin typeface="Courier New"/>
                <a:cs typeface="Courier New"/>
              </a:rPr>
              <a:t>if</a:t>
            </a:r>
            <a:r>
              <a:rPr lang="en-US" sz="2400" dirty="0" smtClean="0">
                <a:solidFill>
                  <a:srgbClr val="0000FF"/>
                </a:solidFill>
                <a:latin typeface="Courier New"/>
                <a:cs typeface="Courier New"/>
              </a:rPr>
              <a:t> (s</a:t>
            </a:r>
            <a:r>
              <a:rPr lang="en-US" sz="2800" baseline="-25000" dirty="0" smtClean="0">
                <a:solidFill>
                  <a:srgbClr val="0000FF"/>
                </a:solidFill>
                <a:latin typeface="Courier New"/>
                <a:cs typeface="Courier New"/>
              </a:rPr>
              <a:t>1</a:t>
            </a:r>
            <a:r>
              <a:rPr lang="en-US" sz="2400" dirty="0" smtClean="0">
                <a:solidFill>
                  <a:srgbClr val="0000FF"/>
                </a:solidFill>
                <a:latin typeface="Courier New"/>
                <a:cs typeface="Courier New"/>
              </a:rPr>
              <a:t> </a:t>
            </a:r>
            <a:r>
              <a:rPr lang="en-US" sz="2400" dirty="0">
                <a:solidFill>
                  <a:srgbClr val="0000FF"/>
                </a:solidFill>
                <a:latin typeface="Courier New"/>
                <a:cs typeface="Courier New"/>
              </a:rPr>
              <a:t>has experienced an event</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a:solidFill>
                  <a:srgbClr val="0000FF"/>
                </a:solidFill>
                <a:latin typeface="Courier New"/>
                <a:cs typeface="Courier New"/>
              </a:rPr>
              <a:t> </a:t>
            </a:r>
            <a:r>
              <a:rPr lang="en-US" sz="2400" dirty="0" smtClean="0">
                <a:solidFill>
                  <a:srgbClr val="0000FF"/>
                </a:solidFill>
                <a:latin typeface="Courier New"/>
                <a:cs typeface="Courier New"/>
              </a:rPr>
              <a:t> }</a:t>
            </a:r>
          </a:p>
          <a:p>
            <a:pPr marL="0" indent="0" eaLnBrk="1" hangingPunct="1">
              <a:buFont typeface="Arial" charset="0"/>
              <a:buNone/>
              <a:defRPr/>
            </a:pPr>
            <a:r>
              <a:rPr lang="en-US" sz="2400" dirty="0" smtClean="0">
                <a:solidFill>
                  <a:srgbClr val="0000FF"/>
                </a:solidFill>
                <a:latin typeface="Courier New"/>
                <a:cs typeface="Courier New"/>
              </a:rPr>
              <a:t>} </a:t>
            </a:r>
          </a:p>
          <a:p>
            <a:pPr marL="0" indent="0" eaLnBrk="1" hangingPunct="1">
              <a:buFont typeface="Arial" charset="0"/>
              <a:buNone/>
              <a:defRPr/>
            </a:pPr>
            <a:endParaRPr lang="en-US" sz="2400" dirty="0" smtClean="0">
              <a:solidFill>
                <a:srgbClr val="0000FF"/>
              </a:solidFill>
              <a:latin typeface="Courier New"/>
              <a:cs typeface="Courier New"/>
            </a:endParaRPr>
          </a:p>
        </p:txBody>
      </p:sp>
      <p:sp>
        <p:nvSpPr>
          <p:cNvPr id="163844"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3C5B44AC-F792-488B-B1CE-F20D826E444B}" type="slidenum">
              <a:rPr lang="en-US" altLang="en-US" sz="1200" smtClean="0">
                <a:solidFill>
                  <a:srgbClr val="898989"/>
                </a:solidFill>
                <a:latin typeface="Times" panose="02020603050405020304" pitchFamily="18" charset="0"/>
              </a:rPr>
              <a:pPr eaLnBrk="1" hangingPunct="1">
                <a:spcBef>
                  <a:spcPct val="0"/>
                </a:spcBef>
                <a:buFontTx/>
                <a:buNone/>
              </a:pPr>
              <a:t>6</a:t>
            </a:fld>
            <a:endParaRPr lang="en-US" altLang="en-US" sz="1400" smtClean="0">
              <a:solidFill>
                <a:srgbClr val="898989"/>
              </a:solidFill>
              <a:latin typeface="Times" panose="02020603050405020304" pitchFamily="18" charset="0"/>
            </a:endParaRPr>
          </a:p>
        </p:txBody>
      </p:sp>
      <p:sp>
        <p:nvSpPr>
          <p:cNvPr id="163845" name="Date Placeholder 4"/>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11E98C8B-D205-48BE-AD4B-8F84F6248B4D}"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13"/>
          <p:cNvSpPr>
            <a:spLocks noGrp="1" noRot="1" noChangeArrowheads="1"/>
          </p:cNvSpPr>
          <p:nvPr>
            <p:ph type="title"/>
          </p:nvPr>
        </p:nvSpPr>
        <p:spPr>
          <a:xfrm>
            <a:off x="457200" y="338138"/>
            <a:ext cx="8229600" cy="6223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Solution #2: Use Callbacks</a:t>
            </a:r>
          </a:p>
        </p:txBody>
      </p:sp>
      <p:sp>
        <p:nvSpPr>
          <p:cNvPr id="119822" name="Rectangle 14"/>
          <p:cNvSpPr>
            <a:spLocks noGrp="1" noChangeArrowheads="1"/>
          </p:cNvSpPr>
          <p:nvPr>
            <p:ph idx="1"/>
          </p:nvPr>
        </p:nvSpPr>
        <p:spPr>
          <a:xfrm>
            <a:off x="457200" y="4114800"/>
            <a:ext cx="8229600" cy="2057400"/>
          </a:xfrm>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Each observer (there may be many) registers its interest in a subject’s events, and then waits until the subject </a:t>
            </a:r>
            <a:r>
              <a:rPr lang="en-US" altLang="en-US" b="1" i="1"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calls it back</a:t>
            </a:r>
            <a:r>
              <a:rPr lang="en-US" altLang="en-US" smtClean="0">
                <a:latin typeface="Arial" panose="020B0604020202020204" pitchFamily="34" charset="0"/>
                <a:ea typeface="ＭＳ Ｐゴシック" panose="020B0600070205080204" pitchFamily="34" charset="-128"/>
                <a:cs typeface="Arial" panose="020B0604020202020204" pitchFamily="34" charset="0"/>
              </a:rPr>
              <a:t> to tell it that there has been an event</a:t>
            </a:r>
          </a:p>
        </p:txBody>
      </p:sp>
      <p:sp>
        <p:nvSpPr>
          <p:cNvPr id="164874"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D754E020-648F-4D76-AE84-B4107D3AB5DE}" type="slidenum">
              <a:rPr lang="en-US" altLang="en-US" sz="1200" smtClean="0">
                <a:solidFill>
                  <a:srgbClr val="898989"/>
                </a:solidFill>
                <a:latin typeface="Times" panose="02020603050405020304" pitchFamily="18" charset="0"/>
              </a:rPr>
              <a:pPr eaLnBrk="1" hangingPunct="1">
                <a:spcBef>
                  <a:spcPct val="0"/>
                </a:spcBef>
                <a:buFontTx/>
                <a:buNone/>
              </a:pPr>
              <a:t>7</a:t>
            </a:fld>
            <a:endParaRPr lang="en-US" altLang="en-US" sz="1200" smtClean="0">
              <a:solidFill>
                <a:srgbClr val="898989"/>
              </a:solidFill>
              <a:latin typeface="Times" panose="02020603050405020304" pitchFamily="18" charset="0"/>
            </a:endParaRPr>
          </a:p>
        </p:txBody>
      </p:sp>
      <p:sp>
        <p:nvSpPr>
          <p:cNvPr id="164872"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3F6D7867-9423-4823-B856-9BDC1AF92A86}"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164868" name="Text Box 29"/>
          <p:cNvSpPr txBox="1">
            <a:spLocks noChangeArrowheads="1"/>
          </p:cNvSpPr>
          <p:nvPr/>
        </p:nvSpPr>
        <p:spPr bwMode="auto">
          <a:xfrm>
            <a:off x="1447800" y="373380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subject</a:t>
            </a:r>
            <a:endParaRPr lang="en-US" altLang="en-US" sz="2400">
              <a:solidFill>
                <a:srgbClr val="000000"/>
              </a:solidFill>
              <a:latin typeface="Times" panose="02020603050405020304" pitchFamily="18" charset="0"/>
            </a:endParaRPr>
          </a:p>
        </p:txBody>
      </p:sp>
      <p:grpSp>
        <p:nvGrpSpPr>
          <p:cNvPr id="164869" name="Group 62"/>
          <p:cNvGrpSpPr>
            <a:grpSpLocks/>
          </p:cNvGrpSpPr>
          <p:nvPr/>
        </p:nvGrpSpPr>
        <p:grpSpPr bwMode="auto">
          <a:xfrm>
            <a:off x="6934200" y="1828800"/>
            <a:ext cx="847725" cy="1863725"/>
            <a:chOff x="4643" y="1145"/>
            <a:chExt cx="534" cy="1174"/>
          </a:xfrm>
        </p:grpSpPr>
        <p:sp>
          <p:nvSpPr>
            <p:cNvPr id="164889" name="Freeform 53"/>
            <p:cNvSpPr>
              <a:spLocks/>
            </p:cNvSpPr>
            <p:nvPr/>
          </p:nvSpPr>
          <p:spPr bwMode="auto">
            <a:xfrm>
              <a:off x="4835" y="1145"/>
              <a:ext cx="342" cy="211"/>
            </a:xfrm>
            <a:custGeom>
              <a:avLst/>
              <a:gdLst>
                <a:gd name="T0" fmla="*/ 19 w 342"/>
                <a:gd name="T1" fmla="*/ 39 h 211"/>
                <a:gd name="T2" fmla="*/ 46 w 342"/>
                <a:gd name="T3" fmla="*/ 19 h 211"/>
                <a:gd name="T4" fmla="*/ 98 w 342"/>
                <a:gd name="T5" fmla="*/ 0 h 211"/>
                <a:gd name="T6" fmla="*/ 131 w 342"/>
                <a:gd name="T7" fmla="*/ 6 h 211"/>
                <a:gd name="T8" fmla="*/ 158 w 342"/>
                <a:gd name="T9" fmla="*/ 13 h 211"/>
                <a:gd name="T10" fmla="*/ 211 w 342"/>
                <a:gd name="T11" fmla="*/ 46 h 211"/>
                <a:gd name="T12" fmla="*/ 224 w 342"/>
                <a:gd name="T13" fmla="*/ 52 h 211"/>
                <a:gd name="T14" fmla="*/ 237 w 342"/>
                <a:gd name="T15" fmla="*/ 52 h 211"/>
                <a:gd name="T16" fmla="*/ 257 w 342"/>
                <a:gd name="T17" fmla="*/ 52 h 211"/>
                <a:gd name="T18" fmla="*/ 257 w 342"/>
                <a:gd name="T19" fmla="*/ 52 h 211"/>
                <a:gd name="T20" fmla="*/ 276 w 342"/>
                <a:gd name="T21" fmla="*/ 46 h 211"/>
                <a:gd name="T22" fmla="*/ 283 w 342"/>
                <a:gd name="T23" fmla="*/ 46 h 211"/>
                <a:gd name="T24" fmla="*/ 303 w 342"/>
                <a:gd name="T25" fmla="*/ 39 h 211"/>
                <a:gd name="T26" fmla="*/ 316 w 342"/>
                <a:gd name="T27" fmla="*/ 33 h 211"/>
                <a:gd name="T28" fmla="*/ 329 w 342"/>
                <a:gd name="T29" fmla="*/ 39 h 211"/>
                <a:gd name="T30" fmla="*/ 336 w 342"/>
                <a:gd name="T31" fmla="*/ 46 h 211"/>
                <a:gd name="T32" fmla="*/ 342 w 342"/>
                <a:gd name="T33" fmla="*/ 59 h 211"/>
                <a:gd name="T34" fmla="*/ 336 w 342"/>
                <a:gd name="T35" fmla="*/ 66 h 211"/>
                <a:gd name="T36" fmla="*/ 316 w 342"/>
                <a:gd name="T37" fmla="*/ 79 h 211"/>
                <a:gd name="T38" fmla="*/ 316 w 342"/>
                <a:gd name="T39" fmla="*/ 79 h 211"/>
                <a:gd name="T40" fmla="*/ 290 w 342"/>
                <a:gd name="T41" fmla="*/ 92 h 211"/>
                <a:gd name="T42" fmla="*/ 270 w 342"/>
                <a:gd name="T43" fmla="*/ 92 h 211"/>
                <a:gd name="T44" fmla="*/ 250 w 342"/>
                <a:gd name="T45" fmla="*/ 92 h 211"/>
                <a:gd name="T46" fmla="*/ 250 w 342"/>
                <a:gd name="T47" fmla="*/ 105 h 211"/>
                <a:gd name="T48" fmla="*/ 257 w 342"/>
                <a:gd name="T49" fmla="*/ 132 h 211"/>
                <a:gd name="T50" fmla="*/ 257 w 342"/>
                <a:gd name="T51" fmla="*/ 145 h 211"/>
                <a:gd name="T52" fmla="*/ 250 w 342"/>
                <a:gd name="T53" fmla="*/ 165 h 211"/>
                <a:gd name="T54" fmla="*/ 243 w 342"/>
                <a:gd name="T55" fmla="*/ 178 h 211"/>
                <a:gd name="T56" fmla="*/ 230 w 342"/>
                <a:gd name="T57" fmla="*/ 191 h 211"/>
                <a:gd name="T58" fmla="*/ 204 w 342"/>
                <a:gd name="T59" fmla="*/ 204 h 211"/>
                <a:gd name="T60" fmla="*/ 178 w 342"/>
                <a:gd name="T61" fmla="*/ 211 h 211"/>
                <a:gd name="T62" fmla="*/ 151 w 342"/>
                <a:gd name="T63" fmla="*/ 211 h 211"/>
                <a:gd name="T64" fmla="*/ 138 w 342"/>
                <a:gd name="T65" fmla="*/ 211 h 211"/>
                <a:gd name="T66" fmla="*/ 112 w 342"/>
                <a:gd name="T67" fmla="*/ 198 h 211"/>
                <a:gd name="T68" fmla="*/ 98 w 342"/>
                <a:gd name="T69" fmla="*/ 198 h 211"/>
                <a:gd name="T70" fmla="*/ 92 w 342"/>
                <a:gd name="T71" fmla="*/ 191 h 211"/>
                <a:gd name="T72" fmla="*/ 65 w 342"/>
                <a:gd name="T73" fmla="*/ 178 h 211"/>
                <a:gd name="T74" fmla="*/ 39 w 342"/>
                <a:gd name="T75" fmla="*/ 158 h 211"/>
                <a:gd name="T76" fmla="*/ 32 w 342"/>
                <a:gd name="T77" fmla="*/ 151 h 211"/>
                <a:gd name="T78" fmla="*/ 13 w 342"/>
                <a:gd name="T79" fmla="*/ 132 h 211"/>
                <a:gd name="T80" fmla="*/ 6 w 342"/>
                <a:gd name="T81" fmla="*/ 118 h 211"/>
                <a:gd name="T82" fmla="*/ 6 w 342"/>
                <a:gd name="T83" fmla="*/ 112 h 211"/>
                <a:gd name="T84" fmla="*/ 0 w 342"/>
                <a:gd name="T85" fmla="*/ 85 h 211"/>
                <a:gd name="T86" fmla="*/ 6 w 342"/>
                <a:gd name="T87" fmla="*/ 59 h 2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211">
                  <a:moveTo>
                    <a:pt x="13" y="46"/>
                  </a:moveTo>
                  <a:lnTo>
                    <a:pt x="19" y="39"/>
                  </a:lnTo>
                  <a:lnTo>
                    <a:pt x="26" y="33"/>
                  </a:lnTo>
                  <a:lnTo>
                    <a:pt x="46" y="19"/>
                  </a:lnTo>
                  <a:lnTo>
                    <a:pt x="72" y="6"/>
                  </a:lnTo>
                  <a:lnTo>
                    <a:pt x="85" y="6"/>
                  </a:lnTo>
                  <a:lnTo>
                    <a:pt x="98" y="0"/>
                  </a:lnTo>
                  <a:lnTo>
                    <a:pt x="112" y="0"/>
                  </a:lnTo>
                  <a:lnTo>
                    <a:pt x="125" y="0"/>
                  </a:lnTo>
                  <a:lnTo>
                    <a:pt x="131" y="6"/>
                  </a:lnTo>
                  <a:lnTo>
                    <a:pt x="145" y="6"/>
                  </a:lnTo>
                  <a:lnTo>
                    <a:pt x="151" y="13"/>
                  </a:lnTo>
                  <a:lnTo>
                    <a:pt x="158" y="13"/>
                  </a:lnTo>
                  <a:lnTo>
                    <a:pt x="171" y="19"/>
                  </a:lnTo>
                  <a:lnTo>
                    <a:pt x="191" y="33"/>
                  </a:lnTo>
                  <a:lnTo>
                    <a:pt x="211" y="46"/>
                  </a:lnTo>
                  <a:lnTo>
                    <a:pt x="217" y="46"/>
                  </a:lnTo>
                  <a:lnTo>
                    <a:pt x="224" y="52"/>
                  </a:lnTo>
                  <a:lnTo>
                    <a:pt x="230" y="52"/>
                  </a:lnTo>
                  <a:lnTo>
                    <a:pt x="237" y="52"/>
                  </a:lnTo>
                  <a:lnTo>
                    <a:pt x="243" y="52"/>
                  </a:lnTo>
                  <a:lnTo>
                    <a:pt x="250" y="52"/>
                  </a:lnTo>
                  <a:lnTo>
                    <a:pt x="257" y="52"/>
                  </a:lnTo>
                  <a:lnTo>
                    <a:pt x="270" y="52"/>
                  </a:lnTo>
                  <a:lnTo>
                    <a:pt x="276" y="46"/>
                  </a:lnTo>
                  <a:lnTo>
                    <a:pt x="283" y="46"/>
                  </a:lnTo>
                  <a:lnTo>
                    <a:pt x="290" y="39"/>
                  </a:lnTo>
                  <a:lnTo>
                    <a:pt x="296" y="39"/>
                  </a:lnTo>
                  <a:lnTo>
                    <a:pt x="303" y="39"/>
                  </a:lnTo>
                  <a:lnTo>
                    <a:pt x="303" y="33"/>
                  </a:lnTo>
                  <a:lnTo>
                    <a:pt x="309" y="33"/>
                  </a:lnTo>
                  <a:lnTo>
                    <a:pt x="316" y="33"/>
                  </a:lnTo>
                  <a:lnTo>
                    <a:pt x="323" y="33"/>
                  </a:lnTo>
                  <a:lnTo>
                    <a:pt x="329" y="39"/>
                  </a:lnTo>
                  <a:lnTo>
                    <a:pt x="336" y="39"/>
                  </a:lnTo>
                  <a:lnTo>
                    <a:pt x="336" y="46"/>
                  </a:lnTo>
                  <a:lnTo>
                    <a:pt x="342" y="52"/>
                  </a:lnTo>
                  <a:lnTo>
                    <a:pt x="342" y="59"/>
                  </a:lnTo>
                  <a:lnTo>
                    <a:pt x="342" y="66"/>
                  </a:lnTo>
                  <a:lnTo>
                    <a:pt x="336" y="66"/>
                  </a:lnTo>
                  <a:lnTo>
                    <a:pt x="329" y="72"/>
                  </a:lnTo>
                  <a:lnTo>
                    <a:pt x="316" y="79"/>
                  </a:lnTo>
                  <a:lnTo>
                    <a:pt x="309" y="85"/>
                  </a:lnTo>
                  <a:lnTo>
                    <a:pt x="303" y="85"/>
                  </a:lnTo>
                  <a:lnTo>
                    <a:pt x="290" y="92"/>
                  </a:lnTo>
                  <a:lnTo>
                    <a:pt x="283" y="92"/>
                  </a:lnTo>
                  <a:lnTo>
                    <a:pt x="276" y="92"/>
                  </a:lnTo>
                  <a:lnTo>
                    <a:pt x="270" y="92"/>
                  </a:lnTo>
                  <a:lnTo>
                    <a:pt x="257" y="92"/>
                  </a:lnTo>
                  <a:lnTo>
                    <a:pt x="250" y="92"/>
                  </a:lnTo>
                  <a:lnTo>
                    <a:pt x="243" y="99"/>
                  </a:lnTo>
                  <a:lnTo>
                    <a:pt x="250" y="105"/>
                  </a:lnTo>
                  <a:lnTo>
                    <a:pt x="250" y="112"/>
                  </a:lnTo>
                  <a:lnTo>
                    <a:pt x="250" y="125"/>
                  </a:lnTo>
                  <a:lnTo>
                    <a:pt x="257" y="132"/>
                  </a:lnTo>
                  <a:lnTo>
                    <a:pt x="257" y="138"/>
                  </a:lnTo>
                  <a:lnTo>
                    <a:pt x="257" y="145"/>
                  </a:lnTo>
                  <a:lnTo>
                    <a:pt x="257" y="151"/>
                  </a:lnTo>
                  <a:lnTo>
                    <a:pt x="257" y="158"/>
                  </a:lnTo>
                  <a:lnTo>
                    <a:pt x="250" y="165"/>
                  </a:lnTo>
                  <a:lnTo>
                    <a:pt x="250" y="171"/>
                  </a:lnTo>
                  <a:lnTo>
                    <a:pt x="243" y="178"/>
                  </a:lnTo>
                  <a:lnTo>
                    <a:pt x="237" y="184"/>
                  </a:lnTo>
                  <a:lnTo>
                    <a:pt x="230" y="191"/>
                  </a:lnTo>
                  <a:lnTo>
                    <a:pt x="224" y="198"/>
                  </a:lnTo>
                  <a:lnTo>
                    <a:pt x="211" y="198"/>
                  </a:lnTo>
                  <a:lnTo>
                    <a:pt x="204" y="204"/>
                  </a:lnTo>
                  <a:lnTo>
                    <a:pt x="191" y="211"/>
                  </a:lnTo>
                  <a:lnTo>
                    <a:pt x="184" y="211"/>
                  </a:lnTo>
                  <a:lnTo>
                    <a:pt x="178" y="211"/>
                  </a:lnTo>
                  <a:lnTo>
                    <a:pt x="171" y="211"/>
                  </a:lnTo>
                  <a:lnTo>
                    <a:pt x="164" y="211"/>
                  </a:lnTo>
                  <a:lnTo>
                    <a:pt x="151" y="211"/>
                  </a:lnTo>
                  <a:lnTo>
                    <a:pt x="138" y="211"/>
                  </a:lnTo>
                  <a:lnTo>
                    <a:pt x="131" y="211"/>
                  </a:lnTo>
                  <a:lnTo>
                    <a:pt x="118" y="204"/>
                  </a:lnTo>
                  <a:lnTo>
                    <a:pt x="112" y="198"/>
                  </a:lnTo>
                  <a:lnTo>
                    <a:pt x="105" y="198"/>
                  </a:lnTo>
                  <a:lnTo>
                    <a:pt x="98" y="198"/>
                  </a:lnTo>
                  <a:lnTo>
                    <a:pt x="98" y="191"/>
                  </a:lnTo>
                  <a:lnTo>
                    <a:pt x="92" y="191"/>
                  </a:lnTo>
                  <a:lnTo>
                    <a:pt x="79" y="184"/>
                  </a:lnTo>
                  <a:lnTo>
                    <a:pt x="72" y="178"/>
                  </a:lnTo>
                  <a:lnTo>
                    <a:pt x="65" y="178"/>
                  </a:lnTo>
                  <a:lnTo>
                    <a:pt x="52" y="165"/>
                  </a:lnTo>
                  <a:lnTo>
                    <a:pt x="39" y="158"/>
                  </a:lnTo>
                  <a:lnTo>
                    <a:pt x="32" y="151"/>
                  </a:lnTo>
                  <a:lnTo>
                    <a:pt x="26" y="145"/>
                  </a:lnTo>
                  <a:lnTo>
                    <a:pt x="19" y="138"/>
                  </a:lnTo>
                  <a:lnTo>
                    <a:pt x="13" y="132"/>
                  </a:lnTo>
                  <a:lnTo>
                    <a:pt x="13" y="125"/>
                  </a:lnTo>
                  <a:lnTo>
                    <a:pt x="13" y="118"/>
                  </a:lnTo>
                  <a:lnTo>
                    <a:pt x="6" y="118"/>
                  </a:lnTo>
                  <a:lnTo>
                    <a:pt x="6" y="112"/>
                  </a:lnTo>
                  <a:lnTo>
                    <a:pt x="0" y="99"/>
                  </a:lnTo>
                  <a:lnTo>
                    <a:pt x="0" y="92"/>
                  </a:lnTo>
                  <a:lnTo>
                    <a:pt x="0" y="85"/>
                  </a:lnTo>
                  <a:lnTo>
                    <a:pt x="0" y="72"/>
                  </a:lnTo>
                  <a:lnTo>
                    <a:pt x="6" y="66"/>
                  </a:lnTo>
                  <a:lnTo>
                    <a:pt x="6" y="59"/>
                  </a:lnTo>
                  <a:lnTo>
                    <a:pt x="13" y="52"/>
                  </a:lnTo>
                  <a:lnTo>
                    <a:pt x="1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0" name="Freeform 54"/>
            <p:cNvSpPr>
              <a:spLocks/>
            </p:cNvSpPr>
            <p:nvPr/>
          </p:nvSpPr>
          <p:spPr bwMode="auto">
            <a:xfrm>
              <a:off x="4782" y="1382"/>
              <a:ext cx="303" cy="422"/>
            </a:xfrm>
            <a:custGeom>
              <a:avLst/>
              <a:gdLst>
                <a:gd name="T0" fmla="*/ 158 w 303"/>
                <a:gd name="T1" fmla="*/ 20 h 422"/>
                <a:gd name="T2" fmla="*/ 132 w 303"/>
                <a:gd name="T3" fmla="*/ 33 h 422"/>
                <a:gd name="T4" fmla="*/ 79 w 303"/>
                <a:gd name="T5" fmla="*/ 86 h 422"/>
                <a:gd name="T6" fmla="*/ 53 w 303"/>
                <a:gd name="T7" fmla="*/ 125 h 422"/>
                <a:gd name="T8" fmla="*/ 39 w 303"/>
                <a:gd name="T9" fmla="*/ 158 h 422"/>
                <a:gd name="T10" fmla="*/ 33 w 303"/>
                <a:gd name="T11" fmla="*/ 172 h 422"/>
                <a:gd name="T12" fmla="*/ 13 w 303"/>
                <a:gd name="T13" fmla="*/ 224 h 422"/>
                <a:gd name="T14" fmla="*/ 13 w 303"/>
                <a:gd name="T15" fmla="*/ 238 h 422"/>
                <a:gd name="T16" fmla="*/ 6 w 303"/>
                <a:gd name="T17" fmla="*/ 284 h 422"/>
                <a:gd name="T18" fmla="*/ 0 w 303"/>
                <a:gd name="T19" fmla="*/ 330 h 422"/>
                <a:gd name="T20" fmla="*/ 6 w 303"/>
                <a:gd name="T21" fmla="*/ 350 h 422"/>
                <a:gd name="T22" fmla="*/ 13 w 303"/>
                <a:gd name="T23" fmla="*/ 376 h 422"/>
                <a:gd name="T24" fmla="*/ 26 w 303"/>
                <a:gd name="T25" fmla="*/ 396 h 422"/>
                <a:gd name="T26" fmla="*/ 46 w 303"/>
                <a:gd name="T27" fmla="*/ 416 h 422"/>
                <a:gd name="T28" fmla="*/ 72 w 303"/>
                <a:gd name="T29" fmla="*/ 422 h 422"/>
                <a:gd name="T30" fmla="*/ 99 w 303"/>
                <a:gd name="T31" fmla="*/ 422 h 422"/>
                <a:gd name="T32" fmla="*/ 118 w 303"/>
                <a:gd name="T33" fmla="*/ 422 h 422"/>
                <a:gd name="T34" fmla="*/ 132 w 303"/>
                <a:gd name="T35" fmla="*/ 416 h 422"/>
                <a:gd name="T36" fmla="*/ 138 w 303"/>
                <a:gd name="T37" fmla="*/ 416 h 422"/>
                <a:gd name="T38" fmla="*/ 151 w 303"/>
                <a:gd name="T39" fmla="*/ 409 h 422"/>
                <a:gd name="T40" fmla="*/ 151 w 303"/>
                <a:gd name="T41" fmla="*/ 403 h 422"/>
                <a:gd name="T42" fmla="*/ 165 w 303"/>
                <a:gd name="T43" fmla="*/ 396 h 422"/>
                <a:gd name="T44" fmla="*/ 171 w 303"/>
                <a:gd name="T45" fmla="*/ 383 h 422"/>
                <a:gd name="T46" fmla="*/ 171 w 303"/>
                <a:gd name="T47" fmla="*/ 383 h 422"/>
                <a:gd name="T48" fmla="*/ 178 w 303"/>
                <a:gd name="T49" fmla="*/ 376 h 422"/>
                <a:gd name="T50" fmla="*/ 184 w 303"/>
                <a:gd name="T51" fmla="*/ 370 h 422"/>
                <a:gd name="T52" fmla="*/ 191 w 303"/>
                <a:gd name="T53" fmla="*/ 350 h 422"/>
                <a:gd name="T54" fmla="*/ 191 w 303"/>
                <a:gd name="T55" fmla="*/ 337 h 422"/>
                <a:gd name="T56" fmla="*/ 191 w 303"/>
                <a:gd name="T57" fmla="*/ 317 h 422"/>
                <a:gd name="T58" fmla="*/ 191 w 303"/>
                <a:gd name="T59" fmla="*/ 297 h 422"/>
                <a:gd name="T60" fmla="*/ 184 w 303"/>
                <a:gd name="T61" fmla="*/ 284 h 422"/>
                <a:gd name="T62" fmla="*/ 178 w 303"/>
                <a:gd name="T63" fmla="*/ 264 h 422"/>
                <a:gd name="T64" fmla="*/ 184 w 303"/>
                <a:gd name="T65" fmla="*/ 251 h 422"/>
                <a:gd name="T66" fmla="*/ 191 w 303"/>
                <a:gd name="T67" fmla="*/ 224 h 422"/>
                <a:gd name="T68" fmla="*/ 211 w 303"/>
                <a:gd name="T69" fmla="*/ 205 h 422"/>
                <a:gd name="T70" fmla="*/ 231 w 303"/>
                <a:gd name="T71" fmla="*/ 198 h 422"/>
                <a:gd name="T72" fmla="*/ 250 w 303"/>
                <a:gd name="T73" fmla="*/ 178 h 422"/>
                <a:gd name="T74" fmla="*/ 264 w 303"/>
                <a:gd name="T75" fmla="*/ 172 h 422"/>
                <a:gd name="T76" fmla="*/ 270 w 303"/>
                <a:gd name="T77" fmla="*/ 158 h 422"/>
                <a:gd name="T78" fmla="*/ 277 w 303"/>
                <a:gd name="T79" fmla="*/ 152 h 422"/>
                <a:gd name="T80" fmla="*/ 283 w 303"/>
                <a:gd name="T81" fmla="*/ 139 h 422"/>
                <a:gd name="T82" fmla="*/ 296 w 303"/>
                <a:gd name="T83" fmla="*/ 125 h 422"/>
                <a:gd name="T84" fmla="*/ 303 w 303"/>
                <a:gd name="T85" fmla="*/ 99 h 422"/>
                <a:gd name="T86" fmla="*/ 303 w 303"/>
                <a:gd name="T87" fmla="*/ 73 h 422"/>
                <a:gd name="T88" fmla="*/ 303 w 303"/>
                <a:gd name="T89" fmla="*/ 53 h 422"/>
                <a:gd name="T90" fmla="*/ 290 w 303"/>
                <a:gd name="T91" fmla="*/ 33 h 422"/>
                <a:gd name="T92" fmla="*/ 277 w 303"/>
                <a:gd name="T93" fmla="*/ 20 h 422"/>
                <a:gd name="T94" fmla="*/ 270 w 303"/>
                <a:gd name="T95" fmla="*/ 13 h 422"/>
                <a:gd name="T96" fmla="*/ 250 w 303"/>
                <a:gd name="T97" fmla="*/ 7 h 422"/>
                <a:gd name="T98" fmla="*/ 224 w 303"/>
                <a:gd name="T99" fmla="*/ 7 h 422"/>
                <a:gd name="T100" fmla="*/ 198 w 303"/>
                <a:gd name="T101" fmla="*/ 7 h 4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3" h="422">
                  <a:moveTo>
                    <a:pt x="171" y="13"/>
                  </a:moveTo>
                  <a:lnTo>
                    <a:pt x="165" y="13"/>
                  </a:lnTo>
                  <a:lnTo>
                    <a:pt x="158" y="20"/>
                  </a:lnTo>
                  <a:lnTo>
                    <a:pt x="151" y="20"/>
                  </a:lnTo>
                  <a:lnTo>
                    <a:pt x="145" y="27"/>
                  </a:lnTo>
                  <a:lnTo>
                    <a:pt x="132" y="33"/>
                  </a:lnTo>
                  <a:lnTo>
                    <a:pt x="112" y="53"/>
                  </a:lnTo>
                  <a:lnTo>
                    <a:pt x="92" y="79"/>
                  </a:lnTo>
                  <a:lnTo>
                    <a:pt x="79" y="86"/>
                  </a:lnTo>
                  <a:lnTo>
                    <a:pt x="72" y="99"/>
                  </a:lnTo>
                  <a:lnTo>
                    <a:pt x="66" y="112"/>
                  </a:lnTo>
                  <a:lnTo>
                    <a:pt x="53" y="125"/>
                  </a:lnTo>
                  <a:lnTo>
                    <a:pt x="46" y="139"/>
                  </a:lnTo>
                  <a:lnTo>
                    <a:pt x="39" y="152"/>
                  </a:lnTo>
                  <a:lnTo>
                    <a:pt x="39" y="158"/>
                  </a:lnTo>
                  <a:lnTo>
                    <a:pt x="33" y="165"/>
                  </a:lnTo>
                  <a:lnTo>
                    <a:pt x="33" y="172"/>
                  </a:lnTo>
                  <a:lnTo>
                    <a:pt x="33" y="178"/>
                  </a:lnTo>
                  <a:lnTo>
                    <a:pt x="20" y="198"/>
                  </a:lnTo>
                  <a:lnTo>
                    <a:pt x="13" y="224"/>
                  </a:lnTo>
                  <a:lnTo>
                    <a:pt x="13" y="231"/>
                  </a:lnTo>
                  <a:lnTo>
                    <a:pt x="13" y="238"/>
                  </a:lnTo>
                  <a:lnTo>
                    <a:pt x="6" y="257"/>
                  </a:lnTo>
                  <a:lnTo>
                    <a:pt x="6" y="284"/>
                  </a:lnTo>
                  <a:lnTo>
                    <a:pt x="0" y="304"/>
                  </a:lnTo>
                  <a:lnTo>
                    <a:pt x="0" y="323"/>
                  </a:lnTo>
                  <a:lnTo>
                    <a:pt x="0" y="330"/>
                  </a:lnTo>
                  <a:lnTo>
                    <a:pt x="0" y="337"/>
                  </a:lnTo>
                  <a:lnTo>
                    <a:pt x="0" y="343"/>
                  </a:lnTo>
                  <a:lnTo>
                    <a:pt x="6" y="350"/>
                  </a:lnTo>
                  <a:lnTo>
                    <a:pt x="6" y="356"/>
                  </a:lnTo>
                  <a:lnTo>
                    <a:pt x="13" y="370"/>
                  </a:lnTo>
                  <a:lnTo>
                    <a:pt x="13" y="376"/>
                  </a:lnTo>
                  <a:lnTo>
                    <a:pt x="20" y="383"/>
                  </a:lnTo>
                  <a:lnTo>
                    <a:pt x="20" y="389"/>
                  </a:lnTo>
                  <a:lnTo>
                    <a:pt x="26" y="396"/>
                  </a:lnTo>
                  <a:lnTo>
                    <a:pt x="33" y="409"/>
                  </a:lnTo>
                  <a:lnTo>
                    <a:pt x="39" y="409"/>
                  </a:lnTo>
                  <a:lnTo>
                    <a:pt x="46" y="416"/>
                  </a:lnTo>
                  <a:lnTo>
                    <a:pt x="53" y="416"/>
                  </a:lnTo>
                  <a:lnTo>
                    <a:pt x="59" y="422"/>
                  </a:lnTo>
                  <a:lnTo>
                    <a:pt x="72" y="422"/>
                  </a:lnTo>
                  <a:lnTo>
                    <a:pt x="79" y="422"/>
                  </a:lnTo>
                  <a:lnTo>
                    <a:pt x="85" y="422"/>
                  </a:lnTo>
                  <a:lnTo>
                    <a:pt x="99" y="422"/>
                  </a:lnTo>
                  <a:lnTo>
                    <a:pt x="105" y="422"/>
                  </a:lnTo>
                  <a:lnTo>
                    <a:pt x="118" y="422"/>
                  </a:lnTo>
                  <a:lnTo>
                    <a:pt x="125" y="422"/>
                  </a:lnTo>
                  <a:lnTo>
                    <a:pt x="132" y="416"/>
                  </a:lnTo>
                  <a:lnTo>
                    <a:pt x="138" y="416"/>
                  </a:lnTo>
                  <a:lnTo>
                    <a:pt x="145" y="409"/>
                  </a:lnTo>
                  <a:lnTo>
                    <a:pt x="151" y="409"/>
                  </a:lnTo>
                  <a:lnTo>
                    <a:pt x="151" y="403"/>
                  </a:lnTo>
                  <a:lnTo>
                    <a:pt x="158" y="403"/>
                  </a:lnTo>
                  <a:lnTo>
                    <a:pt x="158" y="396"/>
                  </a:lnTo>
                  <a:lnTo>
                    <a:pt x="165" y="396"/>
                  </a:lnTo>
                  <a:lnTo>
                    <a:pt x="171" y="389"/>
                  </a:lnTo>
                  <a:lnTo>
                    <a:pt x="171" y="383"/>
                  </a:lnTo>
                  <a:lnTo>
                    <a:pt x="178" y="383"/>
                  </a:lnTo>
                  <a:lnTo>
                    <a:pt x="178" y="376"/>
                  </a:lnTo>
                  <a:lnTo>
                    <a:pt x="184" y="370"/>
                  </a:lnTo>
                  <a:lnTo>
                    <a:pt x="184" y="356"/>
                  </a:lnTo>
                  <a:lnTo>
                    <a:pt x="191" y="350"/>
                  </a:lnTo>
                  <a:lnTo>
                    <a:pt x="191" y="343"/>
                  </a:lnTo>
                  <a:lnTo>
                    <a:pt x="191" y="337"/>
                  </a:lnTo>
                  <a:lnTo>
                    <a:pt x="191" y="330"/>
                  </a:lnTo>
                  <a:lnTo>
                    <a:pt x="191" y="323"/>
                  </a:lnTo>
                  <a:lnTo>
                    <a:pt x="191" y="317"/>
                  </a:lnTo>
                  <a:lnTo>
                    <a:pt x="191" y="310"/>
                  </a:lnTo>
                  <a:lnTo>
                    <a:pt x="191" y="304"/>
                  </a:lnTo>
                  <a:lnTo>
                    <a:pt x="191" y="297"/>
                  </a:lnTo>
                  <a:lnTo>
                    <a:pt x="184" y="297"/>
                  </a:lnTo>
                  <a:lnTo>
                    <a:pt x="184" y="290"/>
                  </a:lnTo>
                  <a:lnTo>
                    <a:pt x="184" y="284"/>
                  </a:lnTo>
                  <a:lnTo>
                    <a:pt x="184" y="277"/>
                  </a:lnTo>
                  <a:lnTo>
                    <a:pt x="178" y="271"/>
                  </a:lnTo>
                  <a:lnTo>
                    <a:pt x="178" y="264"/>
                  </a:lnTo>
                  <a:lnTo>
                    <a:pt x="178" y="257"/>
                  </a:lnTo>
                  <a:lnTo>
                    <a:pt x="184" y="251"/>
                  </a:lnTo>
                  <a:lnTo>
                    <a:pt x="184" y="238"/>
                  </a:lnTo>
                  <a:lnTo>
                    <a:pt x="184" y="231"/>
                  </a:lnTo>
                  <a:lnTo>
                    <a:pt x="191" y="224"/>
                  </a:lnTo>
                  <a:lnTo>
                    <a:pt x="198" y="218"/>
                  </a:lnTo>
                  <a:lnTo>
                    <a:pt x="204" y="211"/>
                  </a:lnTo>
                  <a:lnTo>
                    <a:pt x="211" y="205"/>
                  </a:lnTo>
                  <a:lnTo>
                    <a:pt x="217" y="205"/>
                  </a:lnTo>
                  <a:lnTo>
                    <a:pt x="224" y="198"/>
                  </a:lnTo>
                  <a:lnTo>
                    <a:pt x="231" y="198"/>
                  </a:lnTo>
                  <a:lnTo>
                    <a:pt x="237" y="191"/>
                  </a:lnTo>
                  <a:lnTo>
                    <a:pt x="244" y="185"/>
                  </a:lnTo>
                  <a:lnTo>
                    <a:pt x="250" y="178"/>
                  </a:lnTo>
                  <a:lnTo>
                    <a:pt x="257" y="178"/>
                  </a:lnTo>
                  <a:lnTo>
                    <a:pt x="257" y="172"/>
                  </a:lnTo>
                  <a:lnTo>
                    <a:pt x="264" y="172"/>
                  </a:lnTo>
                  <a:lnTo>
                    <a:pt x="264" y="165"/>
                  </a:lnTo>
                  <a:lnTo>
                    <a:pt x="270" y="165"/>
                  </a:lnTo>
                  <a:lnTo>
                    <a:pt x="270" y="158"/>
                  </a:lnTo>
                  <a:lnTo>
                    <a:pt x="277" y="158"/>
                  </a:lnTo>
                  <a:lnTo>
                    <a:pt x="277" y="152"/>
                  </a:lnTo>
                  <a:lnTo>
                    <a:pt x="283" y="145"/>
                  </a:lnTo>
                  <a:lnTo>
                    <a:pt x="283" y="139"/>
                  </a:lnTo>
                  <a:lnTo>
                    <a:pt x="290" y="139"/>
                  </a:lnTo>
                  <a:lnTo>
                    <a:pt x="290" y="132"/>
                  </a:lnTo>
                  <a:lnTo>
                    <a:pt x="296" y="125"/>
                  </a:lnTo>
                  <a:lnTo>
                    <a:pt x="296" y="119"/>
                  </a:lnTo>
                  <a:lnTo>
                    <a:pt x="303" y="112"/>
                  </a:lnTo>
                  <a:lnTo>
                    <a:pt x="303" y="99"/>
                  </a:lnTo>
                  <a:lnTo>
                    <a:pt x="303" y="93"/>
                  </a:lnTo>
                  <a:lnTo>
                    <a:pt x="303" y="86"/>
                  </a:lnTo>
                  <a:lnTo>
                    <a:pt x="303" y="73"/>
                  </a:lnTo>
                  <a:lnTo>
                    <a:pt x="303" y="66"/>
                  </a:lnTo>
                  <a:lnTo>
                    <a:pt x="303" y="60"/>
                  </a:lnTo>
                  <a:lnTo>
                    <a:pt x="303" y="53"/>
                  </a:lnTo>
                  <a:lnTo>
                    <a:pt x="296" y="46"/>
                  </a:lnTo>
                  <a:lnTo>
                    <a:pt x="296" y="40"/>
                  </a:lnTo>
                  <a:lnTo>
                    <a:pt x="290" y="33"/>
                  </a:lnTo>
                  <a:lnTo>
                    <a:pt x="290" y="27"/>
                  </a:lnTo>
                  <a:lnTo>
                    <a:pt x="283" y="27"/>
                  </a:lnTo>
                  <a:lnTo>
                    <a:pt x="277" y="20"/>
                  </a:lnTo>
                  <a:lnTo>
                    <a:pt x="270" y="13"/>
                  </a:lnTo>
                  <a:lnTo>
                    <a:pt x="264" y="13"/>
                  </a:lnTo>
                  <a:lnTo>
                    <a:pt x="257" y="7"/>
                  </a:lnTo>
                  <a:lnTo>
                    <a:pt x="250" y="7"/>
                  </a:lnTo>
                  <a:lnTo>
                    <a:pt x="244" y="7"/>
                  </a:lnTo>
                  <a:lnTo>
                    <a:pt x="237" y="7"/>
                  </a:lnTo>
                  <a:lnTo>
                    <a:pt x="224" y="7"/>
                  </a:lnTo>
                  <a:lnTo>
                    <a:pt x="211" y="0"/>
                  </a:lnTo>
                  <a:lnTo>
                    <a:pt x="204" y="7"/>
                  </a:lnTo>
                  <a:lnTo>
                    <a:pt x="198" y="7"/>
                  </a:lnTo>
                  <a:lnTo>
                    <a:pt x="184" y="7"/>
                  </a:lnTo>
                  <a:lnTo>
                    <a:pt x="17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1" name="Freeform 55"/>
            <p:cNvSpPr>
              <a:spLocks/>
            </p:cNvSpPr>
            <p:nvPr/>
          </p:nvSpPr>
          <p:spPr bwMode="auto">
            <a:xfrm>
              <a:off x="4643" y="1409"/>
              <a:ext cx="284" cy="389"/>
            </a:xfrm>
            <a:custGeom>
              <a:avLst/>
              <a:gdLst>
                <a:gd name="T0" fmla="*/ 277 w 284"/>
                <a:gd name="T1" fmla="*/ 0 h 389"/>
                <a:gd name="T2" fmla="*/ 238 w 284"/>
                <a:gd name="T3" fmla="*/ 13 h 389"/>
                <a:gd name="T4" fmla="*/ 205 w 284"/>
                <a:gd name="T5" fmla="*/ 26 h 389"/>
                <a:gd name="T6" fmla="*/ 172 w 284"/>
                <a:gd name="T7" fmla="*/ 52 h 389"/>
                <a:gd name="T8" fmla="*/ 139 w 284"/>
                <a:gd name="T9" fmla="*/ 85 h 389"/>
                <a:gd name="T10" fmla="*/ 79 w 284"/>
                <a:gd name="T11" fmla="*/ 138 h 389"/>
                <a:gd name="T12" fmla="*/ 46 w 284"/>
                <a:gd name="T13" fmla="*/ 178 h 389"/>
                <a:gd name="T14" fmla="*/ 13 w 284"/>
                <a:gd name="T15" fmla="*/ 211 h 389"/>
                <a:gd name="T16" fmla="*/ 0 w 284"/>
                <a:gd name="T17" fmla="*/ 224 h 389"/>
                <a:gd name="T18" fmla="*/ 0 w 284"/>
                <a:gd name="T19" fmla="*/ 244 h 389"/>
                <a:gd name="T20" fmla="*/ 7 w 284"/>
                <a:gd name="T21" fmla="*/ 257 h 389"/>
                <a:gd name="T22" fmla="*/ 20 w 284"/>
                <a:gd name="T23" fmla="*/ 270 h 389"/>
                <a:gd name="T24" fmla="*/ 60 w 284"/>
                <a:gd name="T25" fmla="*/ 283 h 389"/>
                <a:gd name="T26" fmla="*/ 112 w 284"/>
                <a:gd name="T27" fmla="*/ 290 h 389"/>
                <a:gd name="T28" fmla="*/ 139 w 284"/>
                <a:gd name="T29" fmla="*/ 296 h 389"/>
                <a:gd name="T30" fmla="*/ 145 w 284"/>
                <a:gd name="T31" fmla="*/ 303 h 389"/>
                <a:gd name="T32" fmla="*/ 145 w 284"/>
                <a:gd name="T33" fmla="*/ 316 h 389"/>
                <a:gd name="T34" fmla="*/ 139 w 284"/>
                <a:gd name="T35" fmla="*/ 323 h 389"/>
                <a:gd name="T36" fmla="*/ 126 w 284"/>
                <a:gd name="T37" fmla="*/ 343 h 389"/>
                <a:gd name="T38" fmla="*/ 119 w 284"/>
                <a:gd name="T39" fmla="*/ 356 h 389"/>
                <a:gd name="T40" fmla="*/ 112 w 284"/>
                <a:gd name="T41" fmla="*/ 362 h 389"/>
                <a:gd name="T42" fmla="*/ 119 w 284"/>
                <a:gd name="T43" fmla="*/ 369 h 389"/>
                <a:gd name="T44" fmla="*/ 132 w 284"/>
                <a:gd name="T45" fmla="*/ 369 h 389"/>
                <a:gd name="T46" fmla="*/ 139 w 284"/>
                <a:gd name="T47" fmla="*/ 362 h 389"/>
                <a:gd name="T48" fmla="*/ 152 w 284"/>
                <a:gd name="T49" fmla="*/ 349 h 389"/>
                <a:gd name="T50" fmla="*/ 159 w 284"/>
                <a:gd name="T51" fmla="*/ 349 h 389"/>
                <a:gd name="T52" fmla="*/ 159 w 284"/>
                <a:gd name="T53" fmla="*/ 369 h 389"/>
                <a:gd name="T54" fmla="*/ 159 w 284"/>
                <a:gd name="T55" fmla="*/ 389 h 389"/>
                <a:gd name="T56" fmla="*/ 172 w 284"/>
                <a:gd name="T57" fmla="*/ 389 h 389"/>
                <a:gd name="T58" fmla="*/ 192 w 284"/>
                <a:gd name="T59" fmla="*/ 376 h 389"/>
                <a:gd name="T60" fmla="*/ 185 w 284"/>
                <a:gd name="T61" fmla="*/ 362 h 389"/>
                <a:gd name="T62" fmla="*/ 178 w 284"/>
                <a:gd name="T63" fmla="*/ 349 h 389"/>
                <a:gd name="T64" fmla="*/ 178 w 284"/>
                <a:gd name="T65" fmla="*/ 336 h 389"/>
                <a:gd name="T66" fmla="*/ 192 w 284"/>
                <a:gd name="T67" fmla="*/ 336 h 389"/>
                <a:gd name="T68" fmla="*/ 211 w 284"/>
                <a:gd name="T69" fmla="*/ 343 h 389"/>
                <a:gd name="T70" fmla="*/ 231 w 284"/>
                <a:gd name="T71" fmla="*/ 336 h 389"/>
                <a:gd name="T72" fmla="*/ 231 w 284"/>
                <a:gd name="T73" fmla="*/ 323 h 389"/>
                <a:gd name="T74" fmla="*/ 224 w 284"/>
                <a:gd name="T75" fmla="*/ 316 h 389"/>
                <a:gd name="T76" fmla="*/ 192 w 284"/>
                <a:gd name="T77" fmla="*/ 310 h 389"/>
                <a:gd name="T78" fmla="*/ 178 w 284"/>
                <a:gd name="T79" fmla="*/ 296 h 389"/>
                <a:gd name="T80" fmla="*/ 165 w 284"/>
                <a:gd name="T81" fmla="*/ 283 h 389"/>
                <a:gd name="T82" fmla="*/ 159 w 284"/>
                <a:gd name="T83" fmla="*/ 277 h 389"/>
                <a:gd name="T84" fmla="*/ 139 w 284"/>
                <a:gd name="T85" fmla="*/ 270 h 389"/>
                <a:gd name="T86" fmla="*/ 112 w 284"/>
                <a:gd name="T87" fmla="*/ 263 h 389"/>
                <a:gd name="T88" fmla="*/ 86 w 284"/>
                <a:gd name="T89" fmla="*/ 257 h 389"/>
                <a:gd name="T90" fmla="*/ 66 w 284"/>
                <a:gd name="T91" fmla="*/ 250 h 389"/>
                <a:gd name="T92" fmla="*/ 60 w 284"/>
                <a:gd name="T93" fmla="*/ 237 h 389"/>
                <a:gd name="T94" fmla="*/ 53 w 284"/>
                <a:gd name="T95" fmla="*/ 217 h 389"/>
                <a:gd name="T96" fmla="*/ 73 w 284"/>
                <a:gd name="T97" fmla="*/ 191 h 389"/>
                <a:gd name="T98" fmla="*/ 132 w 284"/>
                <a:gd name="T99" fmla="*/ 151 h 389"/>
                <a:gd name="T100" fmla="*/ 185 w 284"/>
                <a:gd name="T101" fmla="*/ 105 h 389"/>
                <a:gd name="T102" fmla="*/ 244 w 284"/>
                <a:gd name="T103" fmla="*/ 79 h 389"/>
                <a:gd name="T104" fmla="*/ 277 w 284"/>
                <a:gd name="T105" fmla="*/ 46 h 389"/>
                <a:gd name="T106" fmla="*/ 284 w 284"/>
                <a:gd name="T107" fmla="*/ 26 h 389"/>
                <a:gd name="T108" fmla="*/ 284 w 284"/>
                <a:gd name="T109" fmla="*/ 6 h 389"/>
                <a:gd name="T110" fmla="*/ 277 w 284"/>
                <a:gd name="T111" fmla="*/ 0 h 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4" h="389">
                  <a:moveTo>
                    <a:pt x="277" y="0"/>
                  </a:moveTo>
                  <a:lnTo>
                    <a:pt x="238" y="13"/>
                  </a:lnTo>
                  <a:lnTo>
                    <a:pt x="205" y="26"/>
                  </a:lnTo>
                  <a:lnTo>
                    <a:pt x="172" y="52"/>
                  </a:lnTo>
                  <a:lnTo>
                    <a:pt x="139" y="85"/>
                  </a:lnTo>
                  <a:lnTo>
                    <a:pt x="79" y="138"/>
                  </a:lnTo>
                  <a:lnTo>
                    <a:pt x="46" y="178"/>
                  </a:lnTo>
                  <a:lnTo>
                    <a:pt x="13" y="211"/>
                  </a:lnTo>
                  <a:lnTo>
                    <a:pt x="0" y="224"/>
                  </a:lnTo>
                  <a:lnTo>
                    <a:pt x="0" y="244"/>
                  </a:lnTo>
                  <a:lnTo>
                    <a:pt x="7" y="257"/>
                  </a:lnTo>
                  <a:lnTo>
                    <a:pt x="20" y="270"/>
                  </a:lnTo>
                  <a:lnTo>
                    <a:pt x="60" y="283"/>
                  </a:lnTo>
                  <a:lnTo>
                    <a:pt x="112" y="290"/>
                  </a:lnTo>
                  <a:lnTo>
                    <a:pt x="139" y="296"/>
                  </a:lnTo>
                  <a:lnTo>
                    <a:pt x="145" y="303"/>
                  </a:lnTo>
                  <a:lnTo>
                    <a:pt x="145" y="316"/>
                  </a:lnTo>
                  <a:lnTo>
                    <a:pt x="139" y="323"/>
                  </a:lnTo>
                  <a:lnTo>
                    <a:pt x="126" y="343"/>
                  </a:lnTo>
                  <a:lnTo>
                    <a:pt x="119" y="356"/>
                  </a:lnTo>
                  <a:lnTo>
                    <a:pt x="112" y="362"/>
                  </a:lnTo>
                  <a:lnTo>
                    <a:pt x="119" y="369"/>
                  </a:lnTo>
                  <a:lnTo>
                    <a:pt x="132" y="369"/>
                  </a:lnTo>
                  <a:lnTo>
                    <a:pt x="139" y="362"/>
                  </a:lnTo>
                  <a:lnTo>
                    <a:pt x="152" y="349"/>
                  </a:lnTo>
                  <a:lnTo>
                    <a:pt x="159" y="349"/>
                  </a:lnTo>
                  <a:lnTo>
                    <a:pt x="159" y="369"/>
                  </a:lnTo>
                  <a:lnTo>
                    <a:pt x="159" y="389"/>
                  </a:lnTo>
                  <a:lnTo>
                    <a:pt x="172" y="389"/>
                  </a:lnTo>
                  <a:lnTo>
                    <a:pt x="192" y="376"/>
                  </a:lnTo>
                  <a:lnTo>
                    <a:pt x="185" y="362"/>
                  </a:lnTo>
                  <a:lnTo>
                    <a:pt x="178" y="349"/>
                  </a:lnTo>
                  <a:lnTo>
                    <a:pt x="178" y="336"/>
                  </a:lnTo>
                  <a:lnTo>
                    <a:pt x="192" y="336"/>
                  </a:lnTo>
                  <a:lnTo>
                    <a:pt x="211" y="343"/>
                  </a:lnTo>
                  <a:lnTo>
                    <a:pt x="231" y="336"/>
                  </a:lnTo>
                  <a:lnTo>
                    <a:pt x="231" y="323"/>
                  </a:lnTo>
                  <a:lnTo>
                    <a:pt x="224" y="316"/>
                  </a:lnTo>
                  <a:lnTo>
                    <a:pt x="192" y="310"/>
                  </a:lnTo>
                  <a:lnTo>
                    <a:pt x="178" y="296"/>
                  </a:lnTo>
                  <a:lnTo>
                    <a:pt x="165" y="283"/>
                  </a:lnTo>
                  <a:lnTo>
                    <a:pt x="159" y="277"/>
                  </a:lnTo>
                  <a:lnTo>
                    <a:pt x="139" y="270"/>
                  </a:lnTo>
                  <a:lnTo>
                    <a:pt x="112" y="263"/>
                  </a:lnTo>
                  <a:lnTo>
                    <a:pt x="86" y="257"/>
                  </a:lnTo>
                  <a:lnTo>
                    <a:pt x="66" y="250"/>
                  </a:lnTo>
                  <a:lnTo>
                    <a:pt x="60" y="237"/>
                  </a:lnTo>
                  <a:lnTo>
                    <a:pt x="53" y="217"/>
                  </a:lnTo>
                  <a:lnTo>
                    <a:pt x="73" y="191"/>
                  </a:lnTo>
                  <a:lnTo>
                    <a:pt x="132" y="151"/>
                  </a:lnTo>
                  <a:lnTo>
                    <a:pt x="185" y="105"/>
                  </a:lnTo>
                  <a:lnTo>
                    <a:pt x="244" y="79"/>
                  </a:lnTo>
                  <a:lnTo>
                    <a:pt x="277" y="46"/>
                  </a:lnTo>
                  <a:lnTo>
                    <a:pt x="284" y="26"/>
                  </a:lnTo>
                  <a:lnTo>
                    <a:pt x="284" y="6"/>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2" name="Freeform 56"/>
            <p:cNvSpPr>
              <a:spLocks/>
            </p:cNvSpPr>
            <p:nvPr/>
          </p:nvSpPr>
          <p:spPr bwMode="auto">
            <a:xfrm>
              <a:off x="4881" y="1738"/>
              <a:ext cx="283" cy="568"/>
            </a:xfrm>
            <a:custGeom>
              <a:avLst/>
              <a:gdLst>
                <a:gd name="T0" fmla="*/ 46 w 283"/>
                <a:gd name="T1" fmla="*/ 0 h 568"/>
                <a:gd name="T2" fmla="*/ 72 w 283"/>
                <a:gd name="T3" fmla="*/ 0 h 568"/>
                <a:gd name="T4" fmla="*/ 92 w 283"/>
                <a:gd name="T5" fmla="*/ 14 h 568"/>
                <a:gd name="T6" fmla="*/ 138 w 283"/>
                <a:gd name="T7" fmla="*/ 53 h 568"/>
                <a:gd name="T8" fmla="*/ 184 w 283"/>
                <a:gd name="T9" fmla="*/ 99 h 568"/>
                <a:gd name="T10" fmla="*/ 224 w 283"/>
                <a:gd name="T11" fmla="*/ 145 h 568"/>
                <a:gd name="T12" fmla="*/ 257 w 283"/>
                <a:gd name="T13" fmla="*/ 185 h 568"/>
                <a:gd name="T14" fmla="*/ 277 w 283"/>
                <a:gd name="T15" fmla="*/ 218 h 568"/>
                <a:gd name="T16" fmla="*/ 283 w 283"/>
                <a:gd name="T17" fmla="*/ 244 h 568"/>
                <a:gd name="T18" fmla="*/ 277 w 283"/>
                <a:gd name="T19" fmla="*/ 264 h 568"/>
                <a:gd name="T20" fmla="*/ 270 w 283"/>
                <a:gd name="T21" fmla="*/ 291 h 568"/>
                <a:gd name="T22" fmla="*/ 244 w 283"/>
                <a:gd name="T23" fmla="*/ 317 h 568"/>
                <a:gd name="T24" fmla="*/ 211 w 283"/>
                <a:gd name="T25" fmla="*/ 343 h 568"/>
                <a:gd name="T26" fmla="*/ 165 w 283"/>
                <a:gd name="T27" fmla="*/ 383 h 568"/>
                <a:gd name="T28" fmla="*/ 125 w 283"/>
                <a:gd name="T29" fmla="*/ 409 h 568"/>
                <a:gd name="T30" fmla="*/ 99 w 283"/>
                <a:gd name="T31" fmla="*/ 429 h 568"/>
                <a:gd name="T32" fmla="*/ 92 w 283"/>
                <a:gd name="T33" fmla="*/ 449 h 568"/>
                <a:gd name="T34" fmla="*/ 92 w 283"/>
                <a:gd name="T35" fmla="*/ 462 h 568"/>
                <a:gd name="T36" fmla="*/ 105 w 283"/>
                <a:gd name="T37" fmla="*/ 475 h 568"/>
                <a:gd name="T38" fmla="*/ 138 w 283"/>
                <a:gd name="T39" fmla="*/ 495 h 568"/>
                <a:gd name="T40" fmla="*/ 165 w 283"/>
                <a:gd name="T41" fmla="*/ 508 h 568"/>
                <a:gd name="T42" fmla="*/ 197 w 283"/>
                <a:gd name="T43" fmla="*/ 521 h 568"/>
                <a:gd name="T44" fmla="*/ 217 w 283"/>
                <a:gd name="T45" fmla="*/ 528 h 568"/>
                <a:gd name="T46" fmla="*/ 217 w 283"/>
                <a:gd name="T47" fmla="*/ 541 h 568"/>
                <a:gd name="T48" fmla="*/ 211 w 283"/>
                <a:gd name="T49" fmla="*/ 548 h 568"/>
                <a:gd name="T50" fmla="*/ 184 w 283"/>
                <a:gd name="T51" fmla="*/ 561 h 568"/>
                <a:gd name="T52" fmla="*/ 184 w 283"/>
                <a:gd name="T53" fmla="*/ 561 h 568"/>
                <a:gd name="T54" fmla="*/ 145 w 283"/>
                <a:gd name="T55" fmla="*/ 568 h 568"/>
                <a:gd name="T56" fmla="*/ 125 w 283"/>
                <a:gd name="T57" fmla="*/ 568 h 568"/>
                <a:gd name="T58" fmla="*/ 105 w 283"/>
                <a:gd name="T59" fmla="*/ 548 h 568"/>
                <a:gd name="T60" fmla="*/ 92 w 283"/>
                <a:gd name="T61" fmla="*/ 521 h 568"/>
                <a:gd name="T62" fmla="*/ 72 w 283"/>
                <a:gd name="T63" fmla="*/ 508 h 568"/>
                <a:gd name="T64" fmla="*/ 46 w 283"/>
                <a:gd name="T65" fmla="*/ 488 h 568"/>
                <a:gd name="T66" fmla="*/ 26 w 283"/>
                <a:gd name="T67" fmla="*/ 475 h 568"/>
                <a:gd name="T68" fmla="*/ 19 w 283"/>
                <a:gd name="T69" fmla="*/ 449 h 568"/>
                <a:gd name="T70" fmla="*/ 26 w 283"/>
                <a:gd name="T71" fmla="*/ 436 h 568"/>
                <a:gd name="T72" fmla="*/ 46 w 283"/>
                <a:gd name="T73" fmla="*/ 416 h 568"/>
                <a:gd name="T74" fmla="*/ 72 w 283"/>
                <a:gd name="T75" fmla="*/ 403 h 568"/>
                <a:gd name="T76" fmla="*/ 92 w 283"/>
                <a:gd name="T77" fmla="*/ 383 h 568"/>
                <a:gd name="T78" fmla="*/ 118 w 283"/>
                <a:gd name="T79" fmla="*/ 350 h 568"/>
                <a:gd name="T80" fmla="*/ 138 w 283"/>
                <a:gd name="T81" fmla="*/ 317 h 568"/>
                <a:gd name="T82" fmla="*/ 165 w 283"/>
                <a:gd name="T83" fmla="*/ 277 h 568"/>
                <a:gd name="T84" fmla="*/ 191 w 283"/>
                <a:gd name="T85" fmla="*/ 258 h 568"/>
                <a:gd name="T86" fmla="*/ 204 w 283"/>
                <a:gd name="T87" fmla="*/ 251 h 568"/>
                <a:gd name="T88" fmla="*/ 204 w 283"/>
                <a:gd name="T89" fmla="*/ 238 h 568"/>
                <a:gd name="T90" fmla="*/ 191 w 283"/>
                <a:gd name="T91" fmla="*/ 231 h 568"/>
                <a:gd name="T92" fmla="*/ 151 w 283"/>
                <a:gd name="T93" fmla="*/ 198 h 568"/>
                <a:gd name="T94" fmla="*/ 92 w 283"/>
                <a:gd name="T95" fmla="*/ 159 h 568"/>
                <a:gd name="T96" fmla="*/ 46 w 283"/>
                <a:gd name="T97" fmla="*/ 126 h 568"/>
                <a:gd name="T98" fmla="*/ 13 w 283"/>
                <a:gd name="T99" fmla="*/ 86 h 568"/>
                <a:gd name="T100" fmla="*/ 0 w 283"/>
                <a:gd name="T101" fmla="*/ 47 h 568"/>
                <a:gd name="T102" fmla="*/ 0 w 283"/>
                <a:gd name="T103" fmla="*/ 20 h 568"/>
                <a:gd name="T104" fmla="*/ 26 w 283"/>
                <a:gd name="T105" fmla="*/ 7 h 568"/>
                <a:gd name="T106" fmla="*/ 46 w 283"/>
                <a:gd name="T107" fmla="*/ 0 h 5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3" h="568">
                  <a:moveTo>
                    <a:pt x="46" y="0"/>
                  </a:moveTo>
                  <a:lnTo>
                    <a:pt x="72" y="0"/>
                  </a:lnTo>
                  <a:lnTo>
                    <a:pt x="92" y="14"/>
                  </a:lnTo>
                  <a:lnTo>
                    <a:pt x="138" y="53"/>
                  </a:lnTo>
                  <a:lnTo>
                    <a:pt x="184" y="99"/>
                  </a:lnTo>
                  <a:lnTo>
                    <a:pt x="224" y="145"/>
                  </a:lnTo>
                  <a:lnTo>
                    <a:pt x="257" y="185"/>
                  </a:lnTo>
                  <a:lnTo>
                    <a:pt x="277" y="218"/>
                  </a:lnTo>
                  <a:lnTo>
                    <a:pt x="283" y="244"/>
                  </a:lnTo>
                  <a:lnTo>
                    <a:pt x="277" y="264"/>
                  </a:lnTo>
                  <a:lnTo>
                    <a:pt x="270" y="291"/>
                  </a:lnTo>
                  <a:lnTo>
                    <a:pt x="244" y="317"/>
                  </a:lnTo>
                  <a:lnTo>
                    <a:pt x="211" y="343"/>
                  </a:lnTo>
                  <a:lnTo>
                    <a:pt x="165" y="383"/>
                  </a:lnTo>
                  <a:lnTo>
                    <a:pt x="125" y="409"/>
                  </a:lnTo>
                  <a:lnTo>
                    <a:pt x="99" y="429"/>
                  </a:lnTo>
                  <a:lnTo>
                    <a:pt x="92" y="449"/>
                  </a:lnTo>
                  <a:lnTo>
                    <a:pt x="92" y="462"/>
                  </a:lnTo>
                  <a:lnTo>
                    <a:pt x="105" y="475"/>
                  </a:lnTo>
                  <a:lnTo>
                    <a:pt x="138" y="495"/>
                  </a:lnTo>
                  <a:lnTo>
                    <a:pt x="165" y="508"/>
                  </a:lnTo>
                  <a:lnTo>
                    <a:pt x="197" y="521"/>
                  </a:lnTo>
                  <a:lnTo>
                    <a:pt x="217" y="528"/>
                  </a:lnTo>
                  <a:lnTo>
                    <a:pt x="217" y="541"/>
                  </a:lnTo>
                  <a:lnTo>
                    <a:pt x="211" y="548"/>
                  </a:lnTo>
                  <a:lnTo>
                    <a:pt x="184" y="561"/>
                  </a:lnTo>
                  <a:lnTo>
                    <a:pt x="145" y="568"/>
                  </a:lnTo>
                  <a:lnTo>
                    <a:pt x="125" y="568"/>
                  </a:lnTo>
                  <a:lnTo>
                    <a:pt x="105" y="548"/>
                  </a:lnTo>
                  <a:lnTo>
                    <a:pt x="92" y="521"/>
                  </a:lnTo>
                  <a:lnTo>
                    <a:pt x="72" y="508"/>
                  </a:lnTo>
                  <a:lnTo>
                    <a:pt x="46" y="488"/>
                  </a:lnTo>
                  <a:lnTo>
                    <a:pt x="26" y="475"/>
                  </a:lnTo>
                  <a:lnTo>
                    <a:pt x="19" y="449"/>
                  </a:lnTo>
                  <a:lnTo>
                    <a:pt x="26" y="436"/>
                  </a:lnTo>
                  <a:lnTo>
                    <a:pt x="46" y="416"/>
                  </a:lnTo>
                  <a:lnTo>
                    <a:pt x="72" y="403"/>
                  </a:lnTo>
                  <a:lnTo>
                    <a:pt x="92" y="383"/>
                  </a:lnTo>
                  <a:lnTo>
                    <a:pt x="118" y="350"/>
                  </a:lnTo>
                  <a:lnTo>
                    <a:pt x="138" y="317"/>
                  </a:lnTo>
                  <a:lnTo>
                    <a:pt x="165" y="277"/>
                  </a:lnTo>
                  <a:lnTo>
                    <a:pt x="191" y="258"/>
                  </a:lnTo>
                  <a:lnTo>
                    <a:pt x="204" y="251"/>
                  </a:lnTo>
                  <a:lnTo>
                    <a:pt x="204" y="238"/>
                  </a:lnTo>
                  <a:lnTo>
                    <a:pt x="191" y="231"/>
                  </a:lnTo>
                  <a:lnTo>
                    <a:pt x="151" y="198"/>
                  </a:lnTo>
                  <a:lnTo>
                    <a:pt x="92" y="159"/>
                  </a:lnTo>
                  <a:lnTo>
                    <a:pt x="46" y="126"/>
                  </a:lnTo>
                  <a:lnTo>
                    <a:pt x="13" y="86"/>
                  </a:lnTo>
                  <a:lnTo>
                    <a:pt x="0" y="47"/>
                  </a:lnTo>
                  <a:lnTo>
                    <a:pt x="0" y="20"/>
                  </a:lnTo>
                  <a:lnTo>
                    <a:pt x="26" y="7"/>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3" name="Freeform 57"/>
            <p:cNvSpPr>
              <a:spLocks/>
            </p:cNvSpPr>
            <p:nvPr/>
          </p:nvSpPr>
          <p:spPr bwMode="auto">
            <a:xfrm>
              <a:off x="4762" y="1719"/>
              <a:ext cx="119" cy="600"/>
            </a:xfrm>
            <a:custGeom>
              <a:avLst/>
              <a:gdLst>
                <a:gd name="T0" fmla="*/ 33 w 119"/>
                <a:gd name="T1" fmla="*/ 59 h 600"/>
                <a:gd name="T2" fmla="*/ 33 w 119"/>
                <a:gd name="T3" fmla="*/ 26 h 600"/>
                <a:gd name="T4" fmla="*/ 53 w 119"/>
                <a:gd name="T5" fmla="*/ 6 h 600"/>
                <a:gd name="T6" fmla="*/ 79 w 119"/>
                <a:gd name="T7" fmla="*/ 0 h 600"/>
                <a:gd name="T8" fmla="*/ 105 w 119"/>
                <a:gd name="T9" fmla="*/ 6 h 600"/>
                <a:gd name="T10" fmla="*/ 119 w 119"/>
                <a:gd name="T11" fmla="*/ 33 h 600"/>
                <a:gd name="T12" fmla="*/ 119 w 119"/>
                <a:gd name="T13" fmla="*/ 72 h 600"/>
                <a:gd name="T14" fmla="*/ 119 w 119"/>
                <a:gd name="T15" fmla="*/ 138 h 600"/>
                <a:gd name="T16" fmla="*/ 119 w 119"/>
                <a:gd name="T17" fmla="*/ 237 h 600"/>
                <a:gd name="T18" fmla="*/ 112 w 119"/>
                <a:gd name="T19" fmla="*/ 290 h 600"/>
                <a:gd name="T20" fmla="*/ 112 w 119"/>
                <a:gd name="T21" fmla="*/ 336 h 600"/>
                <a:gd name="T22" fmla="*/ 105 w 119"/>
                <a:gd name="T23" fmla="*/ 389 h 600"/>
                <a:gd name="T24" fmla="*/ 105 w 119"/>
                <a:gd name="T25" fmla="*/ 442 h 600"/>
                <a:gd name="T26" fmla="*/ 112 w 119"/>
                <a:gd name="T27" fmla="*/ 474 h 600"/>
                <a:gd name="T28" fmla="*/ 112 w 119"/>
                <a:gd name="T29" fmla="*/ 488 h 600"/>
                <a:gd name="T30" fmla="*/ 112 w 119"/>
                <a:gd name="T31" fmla="*/ 507 h 600"/>
                <a:gd name="T32" fmla="*/ 99 w 119"/>
                <a:gd name="T33" fmla="*/ 521 h 600"/>
                <a:gd name="T34" fmla="*/ 86 w 119"/>
                <a:gd name="T35" fmla="*/ 547 h 600"/>
                <a:gd name="T36" fmla="*/ 86 w 119"/>
                <a:gd name="T37" fmla="*/ 580 h 600"/>
                <a:gd name="T38" fmla="*/ 86 w 119"/>
                <a:gd name="T39" fmla="*/ 600 h 600"/>
                <a:gd name="T40" fmla="*/ 73 w 119"/>
                <a:gd name="T41" fmla="*/ 600 h 600"/>
                <a:gd name="T42" fmla="*/ 26 w 119"/>
                <a:gd name="T43" fmla="*/ 593 h 600"/>
                <a:gd name="T44" fmla="*/ 0 w 119"/>
                <a:gd name="T45" fmla="*/ 567 h 600"/>
                <a:gd name="T46" fmla="*/ 7 w 119"/>
                <a:gd name="T47" fmla="*/ 547 h 600"/>
                <a:gd name="T48" fmla="*/ 26 w 119"/>
                <a:gd name="T49" fmla="*/ 514 h 600"/>
                <a:gd name="T50" fmla="*/ 59 w 119"/>
                <a:gd name="T51" fmla="*/ 494 h 600"/>
                <a:gd name="T52" fmla="*/ 59 w 119"/>
                <a:gd name="T53" fmla="*/ 474 h 600"/>
                <a:gd name="T54" fmla="*/ 59 w 119"/>
                <a:gd name="T55" fmla="*/ 448 h 600"/>
                <a:gd name="T56" fmla="*/ 66 w 119"/>
                <a:gd name="T57" fmla="*/ 422 h 600"/>
                <a:gd name="T58" fmla="*/ 66 w 119"/>
                <a:gd name="T59" fmla="*/ 389 h 600"/>
                <a:gd name="T60" fmla="*/ 59 w 119"/>
                <a:gd name="T61" fmla="*/ 343 h 600"/>
                <a:gd name="T62" fmla="*/ 53 w 119"/>
                <a:gd name="T63" fmla="*/ 283 h 600"/>
                <a:gd name="T64" fmla="*/ 46 w 119"/>
                <a:gd name="T65" fmla="*/ 244 h 600"/>
                <a:gd name="T66" fmla="*/ 46 w 119"/>
                <a:gd name="T67" fmla="*/ 217 h 600"/>
                <a:gd name="T68" fmla="*/ 46 w 119"/>
                <a:gd name="T69" fmla="*/ 178 h 600"/>
                <a:gd name="T70" fmla="*/ 40 w 119"/>
                <a:gd name="T71" fmla="*/ 112 h 600"/>
                <a:gd name="T72" fmla="*/ 33 w 119"/>
                <a:gd name="T73" fmla="*/ 59 h 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600">
                  <a:moveTo>
                    <a:pt x="33" y="59"/>
                  </a:moveTo>
                  <a:lnTo>
                    <a:pt x="33" y="26"/>
                  </a:lnTo>
                  <a:lnTo>
                    <a:pt x="53" y="6"/>
                  </a:lnTo>
                  <a:lnTo>
                    <a:pt x="79" y="0"/>
                  </a:lnTo>
                  <a:lnTo>
                    <a:pt x="105" y="6"/>
                  </a:lnTo>
                  <a:lnTo>
                    <a:pt x="119" y="33"/>
                  </a:lnTo>
                  <a:lnTo>
                    <a:pt x="119" y="72"/>
                  </a:lnTo>
                  <a:lnTo>
                    <a:pt x="119" y="138"/>
                  </a:lnTo>
                  <a:lnTo>
                    <a:pt x="119" y="237"/>
                  </a:lnTo>
                  <a:lnTo>
                    <a:pt x="112" y="290"/>
                  </a:lnTo>
                  <a:lnTo>
                    <a:pt x="112" y="336"/>
                  </a:lnTo>
                  <a:lnTo>
                    <a:pt x="105" y="389"/>
                  </a:lnTo>
                  <a:lnTo>
                    <a:pt x="105" y="442"/>
                  </a:lnTo>
                  <a:lnTo>
                    <a:pt x="112" y="474"/>
                  </a:lnTo>
                  <a:lnTo>
                    <a:pt x="112" y="488"/>
                  </a:lnTo>
                  <a:lnTo>
                    <a:pt x="112" y="507"/>
                  </a:lnTo>
                  <a:lnTo>
                    <a:pt x="99" y="521"/>
                  </a:lnTo>
                  <a:lnTo>
                    <a:pt x="86" y="547"/>
                  </a:lnTo>
                  <a:lnTo>
                    <a:pt x="86" y="580"/>
                  </a:lnTo>
                  <a:lnTo>
                    <a:pt x="86" y="600"/>
                  </a:lnTo>
                  <a:lnTo>
                    <a:pt x="73" y="600"/>
                  </a:lnTo>
                  <a:lnTo>
                    <a:pt x="26" y="593"/>
                  </a:lnTo>
                  <a:lnTo>
                    <a:pt x="0" y="567"/>
                  </a:lnTo>
                  <a:lnTo>
                    <a:pt x="7" y="547"/>
                  </a:lnTo>
                  <a:lnTo>
                    <a:pt x="26" y="514"/>
                  </a:lnTo>
                  <a:lnTo>
                    <a:pt x="59" y="494"/>
                  </a:lnTo>
                  <a:lnTo>
                    <a:pt x="59" y="474"/>
                  </a:lnTo>
                  <a:lnTo>
                    <a:pt x="59" y="448"/>
                  </a:lnTo>
                  <a:lnTo>
                    <a:pt x="66" y="422"/>
                  </a:lnTo>
                  <a:lnTo>
                    <a:pt x="66" y="389"/>
                  </a:lnTo>
                  <a:lnTo>
                    <a:pt x="59" y="343"/>
                  </a:lnTo>
                  <a:lnTo>
                    <a:pt x="53" y="283"/>
                  </a:lnTo>
                  <a:lnTo>
                    <a:pt x="46" y="244"/>
                  </a:lnTo>
                  <a:lnTo>
                    <a:pt x="46" y="217"/>
                  </a:lnTo>
                  <a:lnTo>
                    <a:pt x="46" y="178"/>
                  </a:lnTo>
                  <a:lnTo>
                    <a:pt x="40" y="112"/>
                  </a:lnTo>
                  <a:lnTo>
                    <a:pt x="33"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4" name="Freeform 58"/>
            <p:cNvSpPr>
              <a:spLocks/>
            </p:cNvSpPr>
            <p:nvPr/>
          </p:nvSpPr>
          <p:spPr bwMode="auto">
            <a:xfrm>
              <a:off x="4828" y="1395"/>
              <a:ext cx="343" cy="350"/>
            </a:xfrm>
            <a:custGeom>
              <a:avLst/>
              <a:gdLst>
                <a:gd name="T0" fmla="*/ 191 w 343"/>
                <a:gd name="T1" fmla="*/ 0 h 350"/>
                <a:gd name="T2" fmla="*/ 224 w 343"/>
                <a:gd name="T3" fmla="*/ 20 h 350"/>
                <a:gd name="T4" fmla="*/ 250 w 343"/>
                <a:gd name="T5" fmla="*/ 47 h 350"/>
                <a:gd name="T6" fmla="*/ 270 w 343"/>
                <a:gd name="T7" fmla="*/ 73 h 350"/>
                <a:gd name="T8" fmla="*/ 290 w 343"/>
                <a:gd name="T9" fmla="*/ 119 h 350"/>
                <a:gd name="T10" fmla="*/ 316 w 343"/>
                <a:gd name="T11" fmla="*/ 178 h 350"/>
                <a:gd name="T12" fmla="*/ 330 w 343"/>
                <a:gd name="T13" fmla="*/ 225 h 350"/>
                <a:gd name="T14" fmla="*/ 343 w 343"/>
                <a:gd name="T15" fmla="*/ 264 h 350"/>
                <a:gd name="T16" fmla="*/ 343 w 343"/>
                <a:gd name="T17" fmla="*/ 277 h 350"/>
                <a:gd name="T18" fmla="*/ 336 w 343"/>
                <a:gd name="T19" fmla="*/ 291 h 350"/>
                <a:gd name="T20" fmla="*/ 316 w 343"/>
                <a:gd name="T21" fmla="*/ 304 h 350"/>
                <a:gd name="T22" fmla="*/ 290 w 343"/>
                <a:gd name="T23" fmla="*/ 304 h 350"/>
                <a:gd name="T24" fmla="*/ 237 w 343"/>
                <a:gd name="T25" fmla="*/ 304 h 350"/>
                <a:gd name="T26" fmla="*/ 171 w 343"/>
                <a:gd name="T27" fmla="*/ 291 h 350"/>
                <a:gd name="T28" fmla="*/ 138 w 343"/>
                <a:gd name="T29" fmla="*/ 284 h 350"/>
                <a:gd name="T30" fmla="*/ 125 w 343"/>
                <a:gd name="T31" fmla="*/ 291 h 350"/>
                <a:gd name="T32" fmla="*/ 112 w 343"/>
                <a:gd name="T33" fmla="*/ 297 h 350"/>
                <a:gd name="T34" fmla="*/ 112 w 343"/>
                <a:gd name="T35" fmla="*/ 304 h 350"/>
                <a:gd name="T36" fmla="*/ 119 w 343"/>
                <a:gd name="T37" fmla="*/ 330 h 350"/>
                <a:gd name="T38" fmla="*/ 119 w 343"/>
                <a:gd name="T39" fmla="*/ 343 h 350"/>
                <a:gd name="T40" fmla="*/ 112 w 343"/>
                <a:gd name="T41" fmla="*/ 343 h 350"/>
                <a:gd name="T42" fmla="*/ 105 w 343"/>
                <a:gd name="T43" fmla="*/ 350 h 350"/>
                <a:gd name="T44" fmla="*/ 92 w 343"/>
                <a:gd name="T45" fmla="*/ 350 h 350"/>
                <a:gd name="T46" fmla="*/ 86 w 343"/>
                <a:gd name="T47" fmla="*/ 337 h 350"/>
                <a:gd name="T48" fmla="*/ 86 w 343"/>
                <a:gd name="T49" fmla="*/ 324 h 350"/>
                <a:gd name="T50" fmla="*/ 72 w 343"/>
                <a:gd name="T51" fmla="*/ 324 h 350"/>
                <a:gd name="T52" fmla="*/ 53 w 343"/>
                <a:gd name="T53" fmla="*/ 337 h 350"/>
                <a:gd name="T54" fmla="*/ 39 w 343"/>
                <a:gd name="T55" fmla="*/ 350 h 350"/>
                <a:gd name="T56" fmla="*/ 26 w 343"/>
                <a:gd name="T57" fmla="*/ 350 h 350"/>
                <a:gd name="T58" fmla="*/ 13 w 343"/>
                <a:gd name="T59" fmla="*/ 337 h 350"/>
                <a:gd name="T60" fmla="*/ 26 w 343"/>
                <a:gd name="T61" fmla="*/ 324 h 350"/>
                <a:gd name="T62" fmla="*/ 53 w 343"/>
                <a:gd name="T63" fmla="*/ 310 h 350"/>
                <a:gd name="T64" fmla="*/ 59 w 343"/>
                <a:gd name="T65" fmla="*/ 304 h 350"/>
                <a:gd name="T66" fmla="*/ 46 w 343"/>
                <a:gd name="T67" fmla="*/ 297 h 350"/>
                <a:gd name="T68" fmla="*/ 13 w 343"/>
                <a:gd name="T69" fmla="*/ 297 h 350"/>
                <a:gd name="T70" fmla="*/ 0 w 343"/>
                <a:gd name="T71" fmla="*/ 284 h 350"/>
                <a:gd name="T72" fmla="*/ 0 w 343"/>
                <a:gd name="T73" fmla="*/ 277 h 350"/>
                <a:gd name="T74" fmla="*/ 20 w 343"/>
                <a:gd name="T75" fmla="*/ 271 h 350"/>
                <a:gd name="T76" fmla="*/ 59 w 343"/>
                <a:gd name="T77" fmla="*/ 277 h 350"/>
                <a:gd name="T78" fmla="*/ 86 w 343"/>
                <a:gd name="T79" fmla="*/ 277 h 350"/>
                <a:gd name="T80" fmla="*/ 105 w 343"/>
                <a:gd name="T81" fmla="*/ 264 h 350"/>
                <a:gd name="T82" fmla="*/ 125 w 343"/>
                <a:gd name="T83" fmla="*/ 264 h 350"/>
                <a:gd name="T84" fmla="*/ 152 w 343"/>
                <a:gd name="T85" fmla="*/ 264 h 350"/>
                <a:gd name="T86" fmla="*/ 185 w 343"/>
                <a:gd name="T87" fmla="*/ 271 h 350"/>
                <a:gd name="T88" fmla="*/ 224 w 343"/>
                <a:gd name="T89" fmla="*/ 277 h 350"/>
                <a:gd name="T90" fmla="*/ 250 w 343"/>
                <a:gd name="T91" fmla="*/ 271 h 350"/>
                <a:gd name="T92" fmla="*/ 270 w 343"/>
                <a:gd name="T93" fmla="*/ 264 h 350"/>
                <a:gd name="T94" fmla="*/ 283 w 343"/>
                <a:gd name="T95" fmla="*/ 258 h 350"/>
                <a:gd name="T96" fmla="*/ 283 w 343"/>
                <a:gd name="T97" fmla="*/ 225 h 350"/>
                <a:gd name="T98" fmla="*/ 250 w 343"/>
                <a:gd name="T99" fmla="*/ 172 h 350"/>
                <a:gd name="T100" fmla="*/ 211 w 343"/>
                <a:gd name="T101" fmla="*/ 119 h 350"/>
                <a:gd name="T102" fmla="*/ 171 w 343"/>
                <a:gd name="T103" fmla="*/ 73 h 350"/>
                <a:gd name="T104" fmla="*/ 152 w 343"/>
                <a:gd name="T105" fmla="*/ 40 h 350"/>
                <a:gd name="T106" fmla="*/ 158 w 343"/>
                <a:gd name="T107" fmla="*/ 14 h 350"/>
                <a:gd name="T108" fmla="*/ 171 w 343"/>
                <a:gd name="T109" fmla="*/ 0 h 350"/>
                <a:gd name="T110" fmla="*/ 191 w 343"/>
                <a:gd name="T111" fmla="*/ 0 h 3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43" h="350">
                  <a:moveTo>
                    <a:pt x="191" y="0"/>
                  </a:moveTo>
                  <a:lnTo>
                    <a:pt x="224" y="20"/>
                  </a:lnTo>
                  <a:lnTo>
                    <a:pt x="250" y="47"/>
                  </a:lnTo>
                  <a:lnTo>
                    <a:pt x="270" y="73"/>
                  </a:lnTo>
                  <a:lnTo>
                    <a:pt x="290" y="119"/>
                  </a:lnTo>
                  <a:lnTo>
                    <a:pt x="316" y="178"/>
                  </a:lnTo>
                  <a:lnTo>
                    <a:pt x="330" y="225"/>
                  </a:lnTo>
                  <a:lnTo>
                    <a:pt x="343" y="264"/>
                  </a:lnTo>
                  <a:lnTo>
                    <a:pt x="343" y="277"/>
                  </a:lnTo>
                  <a:lnTo>
                    <a:pt x="336" y="291"/>
                  </a:lnTo>
                  <a:lnTo>
                    <a:pt x="316" y="304"/>
                  </a:lnTo>
                  <a:lnTo>
                    <a:pt x="290" y="304"/>
                  </a:lnTo>
                  <a:lnTo>
                    <a:pt x="237" y="304"/>
                  </a:lnTo>
                  <a:lnTo>
                    <a:pt x="171" y="291"/>
                  </a:lnTo>
                  <a:lnTo>
                    <a:pt x="138" y="284"/>
                  </a:lnTo>
                  <a:lnTo>
                    <a:pt x="125" y="291"/>
                  </a:lnTo>
                  <a:lnTo>
                    <a:pt x="112" y="297"/>
                  </a:lnTo>
                  <a:lnTo>
                    <a:pt x="112" y="304"/>
                  </a:lnTo>
                  <a:lnTo>
                    <a:pt x="119" y="330"/>
                  </a:lnTo>
                  <a:lnTo>
                    <a:pt x="119" y="343"/>
                  </a:lnTo>
                  <a:lnTo>
                    <a:pt x="112" y="343"/>
                  </a:lnTo>
                  <a:lnTo>
                    <a:pt x="105" y="350"/>
                  </a:lnTo>
                  <a:lnTo>
                    <a:pt x="92" y="350"/>
                  </a:lnTo>
                  <a:lnTo>
                    <a:pt x="86" y="337"/>
                  </a:lnTo>
                  <a:lnTo>
                    <a:pt x="86" y="324"/>
                  </a:lnTo>
                  <a:lnTo>
                    <a:pt x="72" y="324"/>
                  </a:lnTo>
                  <a:lnTo>
                    <a:pt x="53" y="337"/>
                  </a:lnTo>
                  <a:lnTo>
                    <a:pt x="39" y="350"/>
                  </a:lnTo>
                  <a:lnTo>
                    <a:pt x="26" y="350"/>
                  </a:lnTo>
                  <a:lnTo>
                    <a:pt x="13" y="337"/>
                  </a:lnTo>
                  <a:lnTo>
                    <a:pt x="26" y="324"/>
                  </a:lnTo>
                  <a:lnTo>
                    <a:pt x="53" y="310"/>
                  </a:lnTo>
                  <a:lnTo>
                    <a:pt x="59" y="304"/>
                  </a:lnTo>
                  <a:lnTo>
                    <a:pt x="46" y="297"/>
                  </a:lnTo>
                  <a:lnTo>
                    <a:pt x="13" y="297"/>
                  </a:lnTo>
                  <a:lnTo>
                    <a:pt x="0" y="284"/>
                  </a:lnTo>
                  <a:lnTo>
                    <a:pt x="0" y="277"/>
                  </a:lnTo>
                  <a:lnTo>
                    <a:pt x="20" y="271"/>
                  </a:lnTo>
                  <a:lnTo>
                    <a:pt x="59" y="277"/>
                  </a:lnTo>
                  <a:lnTo>
                    <a:pt x="86" y="277"/>
                  </a:lnTo>
                  <a:lnTo>
                    <a:pt x="105" y="264"/>
                  </a:lnTo>
                  <a:lnTo>
                    <a:pt x="125" y="264"/>
                  </a:lnTo>
                  <a:lnTo>
                    <a:pt x="152" y="264"/>
                  </a:lnTo>
                  <a:lnTo>
                    <a:pt x="185" y="271"/>
                  </a:lnTo>
                  <a:lnTo>
                    <a:pt x="224" y="277"/>
                  </a:lnTo>
                  <a:lnTo>
                    <a:pt x="250" y="271"/>
                  </a:lnTo>
                  <a:lnTo>
                    <a:pt x="270" y="264"/>
                  </a:lnTo>
                  <a:lnTo>
                    <a:pt x="283" y="258"/>
                  </a:lnTo>
                  <a:lnTo>
                    <a:pt x="283" y="225"/>
                  </a:lnTo>
                  <a:lnTo>
                    <a:pt x="250" y="172"/>
                  </a:lnTo>
                  <a:lnTo>
                    <a:pt x="211" y="119"/>
                  </a:lnTo>
                  <a:lnTo>
                    <a:pt x="171" y="73"/>
                  </a:lnTo>
                  <a:lnTo>
                    <a:pt x="152" y="40"/>
                  </a:lnTo>
                  <a:lnTo>
                    <a:pt x="158" y="14"/>
                  </a:lnTo>
                  <a:lnTo>
                    <a:pt x="171" y="0"/>
                  </a:lnTo>
                  <a:lnTo>
                    <a:pt x="1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870" name="Text Box 41"/>
          <p:cNvSpPr txBox="1">
            <a:spLocks noChangeArrowheads="1"/>
          </p:cNvSpPr>
          <p:nvPr/>
        </p:nvSpPr>
        <p:spPr bwMode="auto">
          <a:xfrm>
            <a:off x="6400800" y="3733800"/>
            <a:ext cx="163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observer</a:t>
            </a:r>
            <a:endParaRPr lang="en-US" altLang="en-US" sz="2400">
              <a:solidFill>
                <a:srgbClr val="000000"/>
              </a:solidFill>
              <a:latin typeface="Times" panose="02020603050405020304" pitchFamily="18" charset="0"/>
            </a:endParaRPr>
          </a:p>
        </p:txBody>
      </p:sp>
      <p:grpSp>
        <p:nvGrpSpPr>
          <p:cNvPr id="119872" name="Group 64"/>
          <p:cNvGrpSpPr>
            <a:grpSpLocks/>
          </p:cNvGrpSpPr>
          <p:nvPr/>
        </p:nvGrpSpPr>
        <p:grpSpPr bwMode="auto">
          <a:xfrm>
            <a:off x="1066800" y="1600200"/>
            <a:ext cx="2768600" cy="2519363"/>
            <a:chOff x="3120" y="960"/>
            <a:chExt cx="1744" cy="1587"/>
          </a:xfrm>
        </p:grpSpPr>
        <p:grpSp>
          <p:nvGrpSpPr>
            <p:cNvPr id="164875" name="Group 63"/>
            <p:cNvGrpSpPr>
              <a:grpSpLocks/>
            </p:cNvGrpSpPr>
            <p:nvPr/>
          </p:nvGrpSpPr>
          <p:grpSpPr bwMode="auto">
            <a:xfrm>
              <a:off x="3120" y="960"/>
              <a:ext cx="1438" cy="1359"/>
              <a:chOff x="3120" y="960"/>
              <a:chExt cx="1438" cy="1359"/>
            </a:xfrm>
          </p:grpSpPr>
          <p:sp>
            <p:nvSpPr>
              <p:cNvPr id="164878" name="Freeform 45"/>
              <p:cNvSpPr>
                <a:spLocks/>
              </p:cNvSpPr>
              <p:nvPr/>
            </p:nvSpPr>
            <p:spPr bwMode="auto">
              <a:xfrm>
                <a:off x="4287" y="1382"/>
                <a:ext cx="271" cy="343"/>
              </a:xfrm>
              <a:custGeom>
                <a:avLst/>
                <a:gdLst>
                  <a:gd name="T0" fmla="*/ 20 w 271"/>
                  <a:gd name="T1" fmla="*/ 264 h 343"/>
                  <a:gd name="T2" fmla="*/ 7 w 271"/>
                  <a:gd name="T3" fmla="*/ 290 h 343"/>
                  <a:gd name="T4" fmla="*/ 7 w 271"/>
                  <a:gd name="T5" fmla="*/ 317 h 343"/>
                  <a:gd name="T6" fmla="*/ 7 w 271"/>
                  <a:gd name="T7" fmla="*/ 330 h 343"/>
                  <a:gd name="T8" fmla="*/ 20 w 271"/>
                  <a:gd name="T9" fmla="*/ 337 h 343"/>
                  <a:gd name="T10" fmla="*/ 46 w 271"/>
                  <a:gd name="T11" fmla="*/ 343 h 343"/>
                  <a:gd name="T12" fmla="*/ 73 w 271"/>
                  <a:gd name="T13" fmla="*/ 343 h 343"/>
                  <a:gd name="T14" fmla="*/ 93 w 271"/>
                  <a:gd name="T15" fmla="*/ 330 h 343"/>
                  <a:gd name="T16" fmla="*/ 99 w 271"/>
                  <a:gd name="T17" fmla="*/ 317 h 343"/>
                  <a:gd name="T18" fmla="*/ 106 w 271"/>
                  <a:gd name="T19" fmla="*/ 317 h 343"/>
                  <a:gd name="T20" fmla="*/ 112 w 271"/>
                  <a:gd name="T21" fmla="*/ 297 h 343"/>
                  <a:gd name="T22" fmla="*/ 125 w 271"/>
                  <a:gd name="T23" fmla="*/ 277 h 343"/>
                  <a:gd name="T24" fmla="*/ 145 w 271"/>
                  <a:gd name="T25" fmla="*/ 238 h 343"/>
                  <a:gd name="T26" fmla="*/ 198 w 271"/>
                  <a:gd name="T27" fmla="*/ 165 h 343"/>
                  <a:gd name="T28" fmla="*/ 264 w 271"/>
                  <a:gd name="T29" fmla="*/ 79 h 343"/>
                  <a:gd name="T30" fmla="*/ 271 w 271"/>
                  <a:gd name="T31" fmla="*/ 66 h 343"/>
                  <a:gd name="T32" fmla="*/ 271 w 271"/>
                  <a:gd name="T33" fmla="*/ 60 h 343"/>
                  <a:gd name="T34" fmla="*/ 264 w 271"/>
                  <a:gd name="T35" fmla="*/ 40 h 343"/>
                  <a:gd name="T36" fmla="*/ 257 w 271"/>
                  <a:gd name="T37" fmla="*/ 20 h 343"/>
                  <a:gd name="T38" fmla="*/ 231 w 271"/>
                  <a:gd name="T39" fmla="*/ 7 h 343"/>
                  <a:gd name="T40" fmla="*/ 178 w 271"/>
                  <a:gd name="T41" fmla="*/ 7 h 343"/>
                  <a:gd name="T42" fmla="*/ 172 w 271"/>
                  <a:gd name="T43" fmla="*/ 20 h 343"/>
                  <a:gd name="T44" fmla="*/ 158 w 271"/>
                  <a:gd name="T45" fmla="*/ 60 h 343"/>
                  <a:gd name="T46" fmla="*/ 139 w 271"/>
                  <a:gd name="T47" fmla="*/ 93 h 343"/>
                  <a:gd name="T48" fmla="*/ 119 w 271"/>
                  <a:gd name="T49" fmla="*/ 119 h 343"/>
                  <a:gd name="T50" fmla="*/ 46 w 271"/>
                  <a:gd name="T51" fmla="*/ 231 h 343"/>
                  <a:gd name="T52" fmla="*/ 33 w 271"/>
                  <a:gd name="T53" fmla="*/ 244 h 343"/>
                  <a:gd name="T54" fmla="*/ 40 w 271"/>
                  <a:gd name="T55" fmla="*/ 264 h 343"/>
                  <a:gd name="T56" fmla="*/ 93 w 271"/>
                  <a:gd name="T57" fmla="*/ 198 h 343"/>
                  <a:gd name="T58" fmla="*/ 145 w 271"/>
                  <a:gd name="T59" fmla="*/ 119 h 343"/>
                  <a:gd name="T60" fmla="*/ 152 w 271"/>
                  <a:gd name="T61" fmla="*/ 99 h 343"/>
                  <a:gd name="T62" fmla="*/ 158 w 271"/>
                  <a:gd name="T63" fmla="*/ 86 h 343"/>
                  <a:gd name="T64" fmla="*/ 191 w 271"/>
                  <a:gd name="T65" fmla="*/ 33 h 343"/>
                  <a:gd name="T66" fmla="*/ 224 w 271"/>
                  <a:gd name="T67" fmla="*/ 20 h 343"/>
                  <a:gd name="T68" fmla="*/ 251 w 271"/>
                  <a:gd name="T69" fmla="*/ 40 h 343"/>
                  <a:gd name="T70" fmla="*/ 244 w 271"/>
                  <a:gd name="T71" fmla="*/ 73 h 343"/>
                  <a:gd name="T72" fmla="*/ 185 w 271"/>
                  <a:gd name="T73" fmla="*/ 152 h 343"/>
                  <a:gd name="T74" fmla="*/ 172 w 271"/>
                  <a:gd name="T75" fmla="*/ 172 h 343"/>
                  <a:gd name="T76" fmla="*/ 139 w 271"/>
                  <a:gd name="T77" fmla="*/ 218 h 343"/>
                  <a:gd name="T78" fmla="*/ 112 w 271"/>
                  <a:gd name="T79" fmla="*/ 264 h 343"/>
                  <a:gd name="T80" fmla="*/ 112 w 271"/>
                  <a:gd name="T81" fmla="*/ 264 h 343"/>
                  <a:gd name="T82" fmla="*/ 99 w 271"/>
                  <a:gd name="T83" fmla="*/ 284 h 343"/>
                  <a:gd name="T84" fmla="*/ 93 w 271"/>
                  <a:gd name="T85" fmla="*/ 304 h 343"/>
                  <a:gd name="T86" fmla="*/ 73 w 271"/>
                  <a:gd name="T87" fmla="*/ 323 h 343"/>
                  <a:gd name="T88" fmla="*/ 46 w 271"/>
                  <a:gd name="T89" fmla="*/ 330 h 343"/>
                  <a:gd name="T90" fmla="*/ 27 w 271"/>
                  <a:gd name="T91" fmla="*/ 323 h 343"/>
                  <a:gd name="T92" fmla="*/ 20 w 271"/>
                  <a:gd name="T93" fmla="*/ 304 h 343"/>
                  <a:gd name="T94" fmla="*/ 33 w 271"/>
                  <a:gd name="T95" fmla="*/ 290 h 343"/>
                  <a:gd name="T96" fmla="*/ 53 w 271"/>
                  <a:gd name="T97" fmla="*/ 290 h 343"/>
                  <a:gd name="T98" fmla="*/ 73 w 271"/>
                  <a:gd name="T99" fmla="*/ 304 h 343"/>
                  <a:gd name="T100" fmla="*/ 79 w 271"/>
                  <a:gd name="T101" fmla="*/ 290 h 343"/>
                  <a:gd name="T102" fmla="*/ 66 w 271"/>
                  <a:gd name="T103" fmla="*/ 277 h 3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1" h="343">
                    <a:moveTo>
                      <a:pt x="33" y="244"/>
                    </a:moveTo>
                    <a:lnTo>
                      <a:pt x="33" y="251"/>
                    </a:lnTo>
                    <a:lnTo>
                      <a:pt x="27" y="251"/>
                    </a:lnTo>
                    <a:lnTo>
                      <a:pt x="27" y="257"/>
                    </a:lnTo>
                    <a:lnTo>
                      <a:pt x="20" y="264"/>
                    </a:lnTo>
                    <a:lnTo>
                      <a:pt x="13" y="271"/>
                    </a:lnTo>
                    <a:lnTo>
                      <a:pt x="13" y="284"/>
                    </a:lnTo>
                    <a:lnTo>
                      <a:pt x="7" y="284"/>
                    </a:lnTo>
                    <a:lnTo>
                      <a:pt x="7" y="290"/>
                    </a:lnTo>
                    <a:lnTo>
                      <a:pt x="7" y="297"/>
                    </a:lnTo>
                    <a:lnTo>
                      <a:pt x="0" y="304"/>
                    </a:lnTo>
                    <a:lnTo>
                      <a:pt x="7" y="304"/>
                    </a:lnTo>
                    <a:lnTo>
                      <a:pt x="7" y="317"/>
                    </a:lnTo>
                    <a:lnTo>
                      <a:pt x="7" y="323"/>
                    </a:lnTo>
                    <a:lnTo>
                      <a:pt x="7" y="330"/>
                    </a:lnTo>
                    <a:lnTo>
                      <a:pt x="13" y="330"/>
                    </a:lnTo>
                    <a:lnTo>
                      <a:pt x="13" y="337"/>
                    </a:lnTo>
                    <a:lnTo>
                      <a:pt x="20" y="337"/>
                    </a:lnTo>
                    <a:lnTo>
                      <a:pt x="27" y="343"/>
                    </a:lnTo>
                    <a:lnTo>
                      <a:pt x="33" y="343"/>
                    </a:lnTo>
                    <a:lnTo>
                      <a:pt x="40" y="343"/>
                    </a:lnTo>
                    <a:lnTo>
                      <a:pt x="46" y="343"/>
                    </a:lnTo>
                    <a:lnTo>
                      <a:pt x="53" y="343"/>
                    </a:lnTo>
                    <a:lnTo>
                      <a:pt x="60" y="343"/>
                    </a:lnTo>
                    <a:lnTo>
                      <a:pt x="66" y="343"/>
                    </a:lnTo>
                    <a:lnTo>
                      <a:pt x="73" y="343"/>
                    </a:lnTo>
                    <a:lnTo>
                      <a:pt x="79" y="337"/>
                    </a:lnTo>
                    <a:lnTo>
                      <a:pt x="86" y="337"/>
                    </a:lnTo>
                    <a:lnTo>
                      <a:pt x="93" y="330"/>
                    </a:lnTo>
                    <a:lnTo>
                      <a:pt x="99" y="323"/>
                    </a:lnTo>
                    <a:lnTo>
                      <a:pt x="99" y="317"/>
                    </a:lnTo>
                    <a:lnTo>
                      <a:pt x="106" y="317"/>
                    </a:lnTo>
                    <a:lnTo>
                      <a:pt x="99" y="317"/>
                    </a:lnTo>
                    <a:lnTo>
                      <a:pt x="106" y="317"/>
                    </a:lnTo>
                    <a:lnTo>
                      <a:pt x="106" y="310"/>
                    </a:lnTo>
                    <a:lnTo>
                      <a:pt x="112" y="297"/>
                    </a:lnTo>
                    <a:lnTo>
                      <a:pt x="119" y="297"/>
                    </a:lnTo>
                    <a:lnTo>
                      <a:pt x="119" y="290"/>
                    </a:lnTo>
                    <a:lnTo>
                      <a:pt x="119" y="284"/>
                    </a:lnTo>
                    <a:lnTo>
                      <a:pt x="125" y="277"/>
                    </a:lnTo>
                    <a:lnTo>
                      <a:pt x="125" y="271"/>
                    </a:lnTo>
                    <a:lnTo>
                      <a:pt x="132" y="264"/>
                    </a:lnTo>
                    <a:lnTo>
                      <a:pt x="139" y="251"/>
                    </a:lnTo>
                    <a:lnTo>
                      <a:pt x="145" y="238"/>
                    </a:lnTo>
                    <a:lnTo>
                      <a:pt x="152" y="231"/>
                    </a:lnTo>
                    <a:lnTo>
                      <a:pt x="158" y="218"/>
                    </a:lnTo>
                    <a:lnTo>
                      <a:pt x="172" y="205"/>
                    </a:lnTo>
                    <a:lnTo>
                      <a:pt x="185" y="185"/>
                    </a:lnTo>
                    <a:lnTo>
                      <a:pt x="198" y="165"/>
                    </a:lnTo>
                    <a:lnTo>
                      <a:pt x="244" y="99"/>
                    </a:lnTo>
                    <a:lnTo>
                      <a:pt x="251" y="93"/>
                    </a:lnTo>
                    <a:lnTo>
                      <a:pt x="257" y="86"/>
                    </a:lnTo>
                    <a:lnTo>
                      <a:pt x="257" y="79"/>
                    </a:lnTo>
                    <a:lnTo>
                      <a:pt x="264" y="79"/>
                    </a:lnTo>
                    <a:lnTo>
                      <a:pt x="264" y="73"/>
                    </a:lnTo>
                    <a:lnTo>
                      <a:pt x="264" y="66"/>
                    </a:lnTo>
                    <a:lnTo>
                      <a:pt x="271" y="66"/>
                    </a:lnTo>
                    <a:lnTo>
                      <a:pt x="271" y="60"/>
                    </a:lnTo>
                    <a:lnTo>
                      <a:pt x="271" y="53"/>
                    </a:lnTo>
                    <a:lnTo>
                      <a:pt x="271" y="46"/>
                    </a:lnTo>
                    <a:lnTo>
                      <a:pt x="271" y="40"/>
                    </a:lnTo>
                    <a:lnTo>
                      <a:pt x="264" y="40"/>
                    </a:lnTo>
                    <a:lnTo>
                      <a:pt x="264" y="33"/>
                    </a:lnTo>
                    <a:lnTo>
                      <a:pt x="264" y="27"/>
                    </a:lnTo>
                    <a:lnTo>
                      <a:pt x="257" y="27"/>
                    </a:lnTo>
                    <a:lnTo>
                      <a:pt x="257" y="20"/>
                    </a:lnTo>
                    <a:lnTo>
                      <a:pt x="251" y="13"/>
                    </a:lnTo>
                    <a:lnTo>
                      <a:pt x="244" y="13"/>
                    </a:lnTo>
                    <a:lnTo>
                      <a:pt x="238" y="7"/>
                    </a:lnTo>
                    <a:lnTo>
                      <a:pt x="231" y="7"/>
                    </a:lnTo>
                    <a:lnTo>
                      <a:pt x="191" y="0"/>
                    </a:lnTo>
                    <a:lnTo>
                      <a:pt x="185" y="7"/>
                    </a:lnTo>
                    <a:lnTo>
                      <a:pt x="178" y="7"/>
                    </a:lnTo>
                    <a:lnTo>
                      <a:pt x="178" y="13"/>
                    </a:lnTo>
                    <a:lnTo>
                      <a:pt x="172" y="13"/>
                    </a:lnTo>
                    <a:lnTo>
                      <a:pt x="172" y="20"/>
                    </a:lnTo>
                    <a:lnTo>
                      <a:pt x="172" y="33"/>
                    </a:lnTo>
                    <a:lnTo>
                      <a:pt x="165" y="40"/>
                    </a:lnTo>
                    <a:lnTo>
                      <a:pt x="165" y="46"/>
                    </a:lnTo>
                    <a:lnTo>
                      <a:pt x="158" y="53"/>
                    </a:lnTo>
                    <a:lnTo>
                      <a:pt x="158" y="60"/>
                    </a:lnTo>
                    <a:lnTo>
                      <a:pt x="152" y="66"/>
                    </a:lnTo>
                    <a:lnTo>
                      <a:pt x="145" y="73"/>
                    </a:lnTo>
                    <a:lnTo>
                      <a:pt x="139" y="86"/>
                    </a:lnTo>
                    <a:lnTo>
                      <a:pt x="139" y="93"/>
                    </a:lnTo>
                    <a:lnTo>
                      <a:pt x="132" y="99"/>
                    </a:lnTo>
                    <a:lnTo>
                      <a:pt x="132" y="106"/>
                    </a:lnTo>
                    <a:lnTo>
                      <a:pt x="125" y="112"/>
                    </a:lnTo>
                    <a:lnTo>
                      <a:pt x="119" y="119"/>
                    </a:lnTo>
                    <a:lnTo>
                      <a:pt x="119" y="125"/>
                    </a:lnTo>
                    <a:lnTo>
                      <a:pt x="106" y="139"/>
                    </a:lnTo>
                    <a:lnTo>
                      <a:pt x="99" y="152"/>
                    </a:lnTo>
                    <a:lnTo>
                      <a:pt x="79" y="178"/>
                    </a:lnTo>
                    <a:lnTo>
                      <a:pt x="46" y="231"/>
                    </a:lnTo>
                    <a:lnTo>
                      <a:pt x="40" y="238"/>
                    </a:lnTo>
                    <a:lnTo>
                      <a:pt x="33" y="244"/>
                    </a:lnTo>
                    <a:lnTo>
                      <a:pt x="60" y="271"/>
                    </a:lnTo>
                    <a:lnTo>
                      <a:pt x="33" y="271"/>
                    </a:lnTo>
                    <a:lnTo>
                      <a:pt x="40" y="264"/>
                    </a:lnTo>
                    <a:lnTo>
                      <a:pt x="60" y="244"/>
                    </a:lnTo>
                    <a:lnTo>
                      <a:pt x="66" y="238"/>
                    </a:lnTo>
                    <a:lnTo>
                      <a:pt x="73" y="224"/>
                    </a:lnTo>
                    <a:lnTo>
                      <a:pt x="79" y="211"/>
                    </a:lnTo>
                    <a:lnTo>
                      <a:pt x="93" y="198"/>
                    </a:lnTo>
                    <a:lnTo>
                      <a:pt x="106" y="172"/>
                    </a:lnTo>
                    <a:lnTo>
                      <a:pt x="119" y="158"/>
                    </a:lnTo>
                    <a:lnTo>
                      <a:pt x="119" y="152"/>
                    </a:lnTo>
                    <a:lnTo>
                      <a:pt x="125" y="145"/>
                    </a:lnTo>
                    <a:lnTo>
                      <a:pt x="145" y="119"/>
                    </a:lnTo>
                    <a:lnTo>
                      <a:pt x="145" y="112"/>
                    </a:lnTo>
                    <a:lnTo>
                      <a:pt x="152" y="99"/>
                    </a:lnTo>
                    <a:lnTo>
                      <a:pt x="152" y="93"/>
                    </a:lnTo>
                    <a:lnTo>
                      <a:pt x="158" y="86"/>
                    </a:lnTo>
                    <a:lnTo>
                      <a:pt x="165" y="79"/>
                    </a:lnTo>
                    <a:lnTo>
                      <a:pt x="172" y="66"/>
                    </a:lnTo>
                    <a:lnTo>
                      <a:pt x="185" y="46"/>
                    </a:lnTo>
                    <a:lnTo>
                      <a:pt x="185" y="40"/>
                    </a:lnTo>
                    <a:lnTo>
                      <a:pt x="191" y="33"/>
                    </a:lnTo>
                    <a:lnTo>
                      <a:pt x="191" y="27"/>
                    </a:lnTo>
                    <a:lnTo>
                      <a:pt x="191" y="20"/>
                    </a:lnTo>
                    <a:lnTo>
                      <a:pt x="224" y="20"/>
                    </a:lnTo>
                    <a:lnTo>
                      <a:pt x="231" y="27"/>
                    </a:lnTo>
                    <a:lnTo>
                      <a:pt x="238" y="27"/>
                    </a:lnTo>
                    <a:lnTo>
                      <a:pt x="244" y="33"/>
                    </a:lnTo>
                    <a:lnTo>
                      <a:pt x="251" y="40"/>
                    </a:lnTo>
                    <a:lnTo>
                      <a:pt x="251" y="46"/>
                    </a:lnTo>
                    <a:lnTo>
                      <a:pt x="251" y="53"/>
                    </a:lnTo>
                    <a:lnTo>
                      <a:pt x="251" y="60"/>
                    </a:lnTo>
                    <a:lnTo>
                      <a:pt x="244" y="73"/>
                    </a:lnTo>
                    <a:lnTo>
                      <a:pt x="224" y="99"/>
                    </a:lnTo>
                    <a:lnTo>
                      <a:pt x="205" y="125"/>
                    </a:lnTo>
                    <a:lnTo>
                      <a:pt x="191" y="152"/>
                    </a:lnTo>
                    <a:lnTo>
                      <a:pt x="185" y="152"/>
                    </a:lnTo>
                    <a:lnTo>
                      <a:pt x="178" y="158"/>
                    </a:lnTo>
                    <a:lnTo>
                      <a:pt x="172" y="165"/>
                    </a:lnTo>
                    <a:lnTo>
                      <a:pt x="172" y="172"/>
                    </a:lnTo>
                    <a:lnTo>
                      <a:pt x="165" y="178"/>
                    </a:lnTo>
                    <a:lnTo>
                      <a:pt x="158" y="191"/>
                    </a:lnTo>
                    <a:lnTo>
                      <a:pt x="152" y="198"/>
                    </a:lnTo>
                    <a:lnTo>
                      <a:pt x="145" y="211"/>
                    </a:lnTo>
                    <a:lnTo>
                      <a:pt x="139" y="218"/>
                    </a:lnTo>
                    <a:lnTo>
                      <a:pt x="139" y="224"/>
                    </a:lnTo>
                    <a:lnTo>
                      <a:pt x="132" y="231"/>
                    </a:lnTo>
                    <a:lnTo>
                      <a:pt x="125" y="238"/>
                    </a:lnTo>
                    <a:lnTo>
                      <a:pt x="125" y="244"/>
                    </a:lnTo>
                    <a:lnTo>
                      <a:pt x="112" y="264"/>
                    </a:lnTo>
                    <a:lnTo>
                      <a:pt x="112" y="271"/>
                    </a:lnTo>
                    <a:lnTo>
                      <a:pt x="106" y="277"/>
                    </a:lnTo>
                    <a:lnTo>
                      <a:pt x="99" y="284"/>
                    </a:lnTo>
                    <a:lnTo>
                      <a:pt x="99" y="290"/>
                    </a:lnTo>
                    <a:lnTo>
                      <a:pt x="99" y="297"/>
                    </a:lnTo>
                    <a:lnTo>
                      <a:pt x="93" y="297"/>
                    </a:lnTo>
                    <a:lnTo>
                      <a:pt x="93" y="304"/>
                    </a:lnTo>
                    <a:lnTo>
                      <a:pt x="86" y="310"/>
                    </a:lnTo>
                    <a:lnTo>
                      <a:pt x="79" y="310"/>
                    </a:lnTo>
                    <a:lnTo>
                      <a:pt x="79" y="317"/>
                    </a:lnTo>
                    <a:lnTo>
                      <a:pt x="73" y="323"/>
                    </a:lnTo>
                    <a:lnTo>
                      <a:pt x="66" y="323"/>
                    </a:lnTo>
                    <a:lnTo>
                      <a:pt x="66" y="330"/>
                    </a:lnTo>
                    <a:lnTo>
                      <a:pt x="60" y="330"/>
                    </a:lnTo>
                    <a:lnTo>
                      <a:pt x="46" y="330"/>
                    </a:lnTo>
                    <a:lnTo>
                      <a:pt x="40" y="330"/>
                    </a:lnTo>
                    <a:lnTo>
                      <a:pt x="33" y="323"/>
                    </a:lnTo>
                    <a:lnTo>
                      <a:pt x="27" y="323"/>
                    </a:lnTo>
                    <a:lnTo>
                      <a:pt x="20" y="317"/>
                    </a:lnTo>
                    <a:lnTo>
                      <a:pt x="20" y="310"/>
                    </a:lnTo>
                    <a:lnTo>
                      <a:pt x="20" y="304"/>
                    </a:lnTo>
                    <a:lnTo>
                      <a:pt x="20" y="297"/>
                    </a:lnTo>
                    <a:lnTo>
                      <a:pt x="27" y="297"/>
                    </a:lnTo>
                    <a:lnTo>
                      <a:pt x="33" y="290"/>
                    </a:lnTo>
                    <a:lnTo>
                      <a:pt x="40" y="290"/>
                    </a:lnTo>
                    <a:lnTo>
                      <a:pt x="46" y="284"/>
                    </a:lnTo>
                    <a:lnTo>
                      <a:pt x="53" y="290"/>
                    </a:lnTo>
                    <a:lnTo>
                      <a:pt x="60" y="290"/>
                    </a:lnTo>
                    <a:lnTo>
                      <a:pt x="66" y="297"/>
                    </a:lnTo>
                    <a:lnTo>
                      <a:pt x="66" y="304"/>
                    </a:lnTo>
                    <a:lnTo>
                      <a:pt x="73" y="304"/>
                    </a:lnTo>
                    <a:lnTo>
                      <a:pt x="79" y="304"/>
                    </a:lnTo>
                    <a:lnTo>
                      <a:pt x="79" y="297"/>
                    </a:lnTo>
                    <a:lnTo>
                      <a:pt x="79" y="290"/>
                    </a:lnTo>
                    <a:lnTo>
                      <a:pt x="79" y="284"/>
                    </a:lnTo>
                    <a:lnTo>
                      <a:pt x="73" y="284"/>
                    </a:lnTo>
                    <a:lnTo>
                      <a:pt x="73" y="277"/>
                    </a:lnTo>
                    <a:lnTo>
                      <a:pt x="66" y="277"/>
                    </a:lnTo>
                    <a:lnTo>
                      <a:pt x="60" y="271"/>
                    </a:lnTo>
                    <a:lnTo>
                      <a:pt x="33" y="244"/>
                    </a:lnTo>
                    <a:close/>
                  </a:path>
                </a:pathLst>
              </a:custGeom>
              <a:solidFill>
                <a:srgbClr val="C0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79" name="Freeform 46"/>
              <p:cNvSpPr>
                <a:spLocks/>
              </p:cNvSpPr>
              <p:nvPr/>
            </p:nvSpPr>
            <p:spPr bwMode="auto">
              <a:xfrm>
                <a:off x="4307" y="1402"/>
                <a:ext cx="231" cy="310"/>
              </a:xfrm>
              <a:custGeom>
                <a:avLst/>
                <a:gdLst>
                  <a:gd name="T0" fmla="*/ 40 w 231"/>
                  <a:gd name="T1" fmla="*/ 251 h 310"/>
                  <a:gd name="T2" fmla="*/ 46 w 231"/>
                  <a:gd name="T3" fmla="*/ 251 h 310"/>
                  <a:gd name="T4" fmla="*/ 53 w 231"/>
                  <a:gd name="T5" fmla="*/ 257 h 310"/>
                  <a:gd name="T6" fmla="*/ 53 w 231"/>
                  <a:gd name="T7" fmla="*/ 264 h 310"/>
                  <a:gd name="T8" fmla="*/ 59 w 231"/>
                  <a:gd name="T9" fmla="*/ 277 h 310"/>
                  <a:gd name="T10" fmla="*/ 59 w 231"/>
                  <a:gd name="T11" fmla="*/ 277 h 310"/>
                  <a:gd name="T12" fmla="*/ 53 w 231"/>
                  <a:gd name="T13" fmla="*/ 284 h 310"/>
                  <a:gd name="T14" fmla="*/ 46 w 231"/>
                  <a:gd name="T15" fmla="*/ 284 h 310"/>
                  <a:gd name="T16" fmla="*/ 40 w 231"/>
                  <a:gd name="T17" fmla="*/ 270 h 310"/>
                  <a:gd name="T18" fmla="*/ 26 w 231"/>
                  <a:gd name="T19" fmla="*/ 270 h 310"/>
                  <a:gd name="T20" fmla="*/ 20 w 231"/>
                  <a:gd name="T21" fmla="*/ 270 h 310"/>
                  <a:gd name="T22" fmla="*/ 13 w 231"/>
                  <a:gd name="T23" fmla="*/ 270 h 310"/>
                  <a:gd name="T24" fmla="*/ 7 w 231"/>
                  <a:gd name="T25" fmla="*/ 277 h 310"/>
                  <a:gd name="T26" fmla="*/ 0 w 231"/>
                  <a:gd name="T27" fmla="*/ 284 h 310"/>
                  <a:gd name="T28" fmla="*/ 0 w 231"/>
                  <a:gd name="T29" fmla="*/ 290 h 310"/>
                  <a:gd name="T30" fmla="*/ 0 w 231"/>
                  <a:gd name="T31" fmla="*/ 297 h 310"/>
                  <a:gd name="T32" fmla="*/ 7 w 231"/>
                  <a:gd name="T33" fmla="*/ 303 h 310"/>
                  <a:gd name="T34" fmla="*/ 13 w 231"/>
                  <a:gd name="T35" fmla="*/ 303 h 310"/>
                  <a:gd name="T36" fmla="*/ 26 w 231"/>
                  <a:gd name="T37" fmla="*/ 310 h 310"/>
                  <a:gd name="T38" fmla="*/ 33 w 231"/>
                  <a:gd name="T39" fmla="*/ 310 h 310"/>
                  <a:gd name="T40" fmla="*/ 46 w 231"/>
                  <a:gd name="T41" fmla="*/ 310 h 310"/>
                  <a:gd name="T42" fmla="*/ 53 w 231"/>
                  <a:gd name="T43" fmla="*/ 303 h 310"/>
                  <a:gd name="T44" fmla="*/ 59 w 231"/>
                  <a:gd name="T45" fmla="*/ 297 h 310"/>
                  <a:gd name="T46" fmla="*/ 66 w 231"/>
                  <a:gd name="T47" fmla="*/ 284 h 310"/>
                  <a:gd name="T48" fmla="*/ 73 w 231"/>
                  <a:gd name="T49" fmla="*/ 277 h 310"/>
                  <a:gd name="T50" fmla="*/ 73 w 231"/>
                  <a:gd name="T51" fmla="*/ 277 h 310"/>
                  <a:gd name="T52" fmla="*/ 79 w 231"/>
                  <a:gd name="T53" fmla="*/ 264 h 310"/>
                  <a:gd name="T54" fmla="*/ 86 w 231"/>
                  <a:gd name="T55" fmla="*/ 257 h 310"/>
                  <a:gd name="T56" fmla="*/ 92 w 231"/>
                  <a:gd name="T57" fmla="*/ 244 h 310"/>
                  <a:gd name="T58" fmla="*/ 92 w 231"/>
                  <a:gd name="T59" fmla="*/ 244 h 310"/>
                  <a:gd name="T60" fmla="*/ 92 w 231"/>
                  <a:gd name="T61" fmla="*/ 244 h 310"/>
                  <a:gd name="T62" fmla="*/ 92 w 231"/>
                  <a:gd name="T63" fmla="*/ 244 h 310"/>
                  <a:gd name="T64" fmla="*/ 105 w 231"/>
                  <a:gd name="T65" fmla="*/ 218 h 310"/>
                  <a:gd name="T66" fmla="*/ 112 w 231"/>
                  <a:gd name="T67" fmla="*/ 198 h 310"/>
                  <a:gd name="T68" fmla="*/ 125 w 231"/>
                  <a:gd name="T69" fmla="*/ 191 h 310"/>
                  <a:gd name="T70" fmla="*/ 138 w 231"/>
                  <a:gd name="T71" fmla="*/ 171 h 310"/>
                  <a:gd name="T72" fmla="*/ 152 w 231"/>
                  <a:gd name="T73" fmla="*/ 152 h 310"/>
                  <a:gd name="T74" fmla="*/ 152 w 231"/>
                  <a:gd name="T75" fmla="*/ 145 h 310"/>
                  <a:gd name="T76" fmla="*/ 158 w 231"/>
                  <a:gd name="T77" fmla="*/ 132 h 310"/>
                  <a:gd name="T78" fmla="*/ 165 w 231"/>
                  <a:gd name="T79" fmla="*/ 132 h 310"/>
                  <a:gd name="T80" fmla="*/ 185 w 231"/>
                  <a:gd name="T81" fmla="*/ 99 h 310"/>
                  <a:gd name="T82" fmla="*/ 224 w 231"/>
                  <a:gd name="T83" fmla="*/ 53 h 310"/>
                  <a:gd name="T84" fmla="*/ 231 w 231"/>
                  <a:gd name="T85" fmla="*/ 33 h 310"/>
                  <a:gd name="T86" fmla="*/ 231 w 231"/>
                  <a:gd name="T87" fmla="*/ 26 h 310"/>
                  <a:gd name="T88" fmla="*/ 224 w 231"/>
                  <a:gd name="T89" fmla="*/ 13 h 310"/>
                  <a:gd name="T90" fmla="*/ 218 w 231"/>
                  <a:gd name="T91" fmla="*/ 7 h 310"/>
                  <a:gd name="T92" fmla="*/ 204 w 231"/>
                  <a:gd name="T93" fmla="*/ 0 h 310"/>
                  <a:gd name="T94" fmla="*/ 171 w 231"/>
                  <a:gd name="T95" fmla="*/ 0 h 310"/>
                  <a:gd name="T96" fmla="*/ 171 w 231"/>
                  <a:gd name="T97" fmla="*/ 7 h 310"/>
                  <a:gd name="T98" fmla="*/ 165 w 231"/>
                  <a:gd name="T99" fmla="*/ 20 h 310"/>
                  <a:gd name="T100" fmla="*/ 152 w 231"/>
                  <a:gd name="T101" fmla="*/ 46 h 310"/>
                  <a:gd name="T102" fmla="*/ 138 w 231"/>
                  <a:gd name="T103" fmla="*/ 66 h 310"/>
                  <a:gd name="T104" fmla="*/ 132 w 231"/>
                  <a:gd name="T105" fmla="*/ 79 h 310"/>
                  <a:gd name="T106" fmla="*/ 132 w 231"/>
                  <a:gd name="T107" fmla="*/ 79 h 310"/>
                  <a:gd name="T108" fmla="*/ 132 w 231"/>
                  <a:gd name="T109" fmla="*/ 79 h 310"/>
                  <a:gd name="T110" fmla="*/ 125 w 231"/>
                  <a:gd name="T111" fmla="*/ 92 h 310"/>
                  <a:gd name="T112" fmla="*/ 125 w 231"/>
                  <a:gd name="T113" fmla="*/ 92 h 310"/>
                  <a:gd name="T114" fmla="*/ 99 w 231"/>
                  <a:gd name="T115" fmla="*/ 132 h 310"/>
                  <a:gd name="T116" fmla="*/ 86 w 231"/>
                  <a:gd name="T117" fmla="*/ 152 h 310"/>
                  <a:gd name="T118" fmla="*/ 59 w 231"/>
                  <a:gd name="T119" fmla="*/ 191 h 310"/>
                  <a:gd name="T120" fmla="*/ 46 w 231"/>
                  <a:gd name="T121" fmla="*/ 211 h 310"/>
                  <a:gd name="T122" fmla="*/ 20 w 231"/>
                  <a:gd name="T123" fmla="*/ 244 h 310"/>
                  <a:gd name="T124" fmla="*/ 33 w 231"/>
                  <a:gd name="T125" fmla="*/ 251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1" h="310">
                    <a:moveTo>
                      <a:pt x="33" y="251"/>
                    </a:moveTo>
                    <a:lnTo>
                      <a:pt x="40" y="251"/>
                    </a:lnTo>
                    <a:lnTo>
                      <a:pt x="46" y="251"/>
                    </a:lnTo>
                    <a:lnTo>
                      <a:pt x="46" y="257"/>
                    </a:lnTo>
                    <a:lnTo>
                      <a:pt x="53" y="257"/>
                    </a:lnTo>
                    <a:lnTo>
                      <a:pt x="53" y="264"/>
                    </a:lnTo>
                    <a:lnTo>
                      <a:pt x="59" y="270"/>
                    </a:lnTo>
                    <a:lnTo>
                      <a:pt x="59" y="277"/>
                    </a:lnTo>
                    <a:lnTo>
                      <a:pt x="53" y="284"/>
                    </a:lnTo>
                    <a:lnTo>
                      <a:pt x="46" y="284"/>
                    </a:lnTo>
                    <a:lnTo>
                      <a:pt x="40" y="277"/>
                    </a:lnTo>
                    <a:lnTo>
                      <a:pt x="40" y="270"/>
                    </a:lnTo>
                    <a:lnTo>
                      <a:pt x="33" y="270"/>
                    </a:lnTo>
                    <a:lnTo>
                      <a:pt x="26" y="270"/>
                    </a:lnTo>
                    <a:lnTo>
                      <a:pt x="26" y="264"/>
                    </a:lnTo>
                    <a:lnTo>
                      <a:pt x="20" y="270"/>
                    </a:lnTo>
                    <a:lnTo>
                      <a:pt x="13" y="270"/>
                    </a:lnTo>
                    <a:lnTo>
                      <a:pt x="7" y="277"/>
                    </a:lnTo>
                    <a:lnTo>
                      <a:pt x="0" y="277"/>
                    </a:lnTo>
                    <a:lnTo>
                      <a:pt x="0" y="284"/>
                    </a:lnTo>
                    <a:lnTo>
                      <a:pt x="0" y="290"/>
                    </a:lnTo>
                    <a:lnTo>
                      <a:pt x="0" y="297"/>
                    </a:lnTo>
                    <a:lnTo>
                      <a:pt x="7" y="303"/>
                    </a:lnTo>
                    <a:lnTo>
                      <a:pt x="13" y="303"/>
                    </a:lnTo>
                    <a:lnTo>
                      <a:pt x="20" y="310"/>
                    </a:lnTo>
                    <a:lnTo>
                      <a:pt x="26" y="310"/>
                    </a:lnTo>
                    <a:lnTo>
                      <a:pt x="33" y="310"/>
                    </a:lnTo>
                    <a:lnTo>
                      <a:pt x="40" y="310"/>
                    </a:lnTo>
                    <a:lnTo>
                      <a:pt x="46" y="310"/>
                    </a:lnTo>
                    <a:lnTo>
                      <a:pt x="46" y="303"/>
                    </a:lnTo>
                    <a:lnTo>
                      <a:pt x="53" y="303"/>
                    </a:lnTo>
                    <a:lnTo>
                      <a:pt x="59" y="297"/>
                    </a:lnTo>
                    <a:lnTo>
                      <a:pt x="59" y="290"/>
                    </a:lnTo>
                    <a:lnTo>
                      <a:pt x="66" y="284"/>
                    </a:lnTo>
                    <a:lnTo>
                      <a:pt x="73" y="284"/>
                    </a:lnTo>
                    <a:lnTo>
                      <a:pt x="73" y="277"/>
                    </a:lnTo>
                    <a:lnTo>
                      <a:pt x="79" y="270"/>
                    </a:lnTo>
                    <a:lnTo>
                      <a:pt x="79" y="264"/>
                    </a:lnTo>
                    <a:lnTo>
                      <a:pt x="86" y="257"/>
                    </a:lnTo>
                    <a:lnTo>
                      <a:pt x="86" y="251"/>
                    </a:lnTo>
                    <a:lnTo>
                      <a:pt x="92" y="244"/>
                    </a:lnTo>
                    <a:lnTo>
                      <a:pt x="99" y="224"/>
                    </a:lnTo>
                    <a:lnTo>
                      <a:pt x="105" y="218"/>
                    </a:lnTo>
                    <a:lnTo>
                      <a:pt x="105" y="211"/>
                    </a:lnTo>
                    <a:lnTo>
                      <a:pt x="112" y="198"/>
                    </a:lnTo>
                    <a:lnTo>
                      <a:pt x="119" y="198"/>
                    </a:lnTo>
                    <a:lnTo>
                      <a:pt x="125" y="191"/>
                    </a:lnTo>
                    <a:lnTo>
                      <a:pt x="132" y="178"/>
                    </a:lnTo>
                    <a:lnTo>
                      <a:pt x="138" y="171"/>
                    </a:lnTo>
                    <a:lnTo>
                      <a:pt x="145" y="158"/>
                    </a:lnTo>
                    <a:lnTo>
                      <a:pt x="152" y="152"/>
                    </a:lnTo>
                    <a:lnTo>
                      <a:pt x="152" y="145"/>
                    </a:lnTo>
                    <a:lnTo>
                      <a:pt x="158" y="138"/>
                    </a:lnTo>
                    <a:lnTo>
                      <a:pt x="158" y="132"/>
                    </a:lnTo>
                    <a:lnTo>
                      <a:pt x="165" y="132"/>
                    </a:lnTo>
                    <a:lnTo>
                      <a:pt x="171" y="125"/>
                    </a:lnTo>
                    <a:lnTo>
                      <a:pt x="185" y="99"/>
                    </a:lnTo>
                    <a:lnTo>
                      <a:pt x="204" y="73"/>
                    </a:lnTo>
                    <a:lnTo>
                      <a:pt x="224" y="53"/>
                    </a:lnTo>
                    <a:lnTo>
                      <a:pt x="231" y="33"/>
                    </a:lnTo>
                    <a:lnTo>
                      <a:pt x="231" y="26"/>
                    </a:lnTo>
                    <a:lnTo>
                      <a:pt x="231" y="20"/>
                    </a:lnTo>
                    <a:lnTo>
                      <a:pt x="224" y="13"/>
                    </a:lnTo>
                    <a:lnTo>
                      <a:pt x="224" y="7"/>
                    </a:lnTo>
                    <a:lnTo>
                      <a:pt x="218" y="7"/>
                    </a:lnTo>
                    <a:lnTo>
                      <a:pt x="211" y="7"/>
                    </a:lnTo>
                    <a:lnTo>
                      <a:pt x="204" y="0"/>
                    </a:lnTo>
                    <a:lnTo>
                      <a:pt x="171" y="0"/>
                    </a:lnTo>
                    <a:lnTo>
                      <a:pt x="171" y="7"/>
                    </a:lnTo>
                    <a:lnTo>
                      <a:pt x="171" y="13"/>
                    </a:lnTo>
                    <a:lnTo>
                      <a:pt x="165" y="20"/>
                    </a:lnTo>
                    <a:lnTo>
                      <a:pt x="165" y="26"/>
                    </a:lnTo>
                    <a:lnTo>
                      <a:pt x="152" y="46"/>
                    </a:lnTo>
                    <a:lnTo>
                      <a:pt x="145" y="53"/>
                    </a:lnTo>
                    <a:lnTo>
                      <a:pt x="138" y="66"/>
                    </a:lnTo>
                    <a:lnTo>
                      <a:pt x="132" y="73"/>
                    </a:lnTo>
                    <a:lnTo>
                      <a:pt x="132" y="79"/>
                    </a:lnTo>
                    <a:lnTo>
                      <a:pt x="125" y="92"/>
                    </a:lnTo>
                    <a:lnTo>
                      <a:pt x="105" y="125"/>
                    </a:lnTo>
                    <a:lnTo>
                      <a:pt x="99" y="132"/>
                    </a:lnTo>
                    <a:lnTo>
                      <a:pt x="99" y="138"/>
                    </a:lnTo>
                    <a:lnTo>
                      <a:pt x="86" y="152"/>
                    </a:lnTo>
                    <a:lnTo>
                      <a:pt x="73" y="178"/>
                    </a:lnTo>
                    <a:lnTo>
                      <a:pt x="59" y="191"/>
                    </a:lnTo>
                    <a:lnTo>
                      <a:pt x="53" y="204"/>
                    </a:lnTo>
                    <a:lnTo>
                      <a:pt x="46" y="211"/>
                    </a:lnTo>
                    <a:lnTo>
                      <a:pt x="33" y="224"/>
                    </a:lnTo>
                    <a:lnTo>
                      <a:pt x="20" y="244"/>
                    </a:lnTo>
                    <a:lnTo>
                      <a:pt x="13" y="251"/>
                    </a:lnTo>
                    <a:lnTo>
                      <a:pt x="33" y="251"/>
                    </a:lnTo>
                    <a:close/>
                  </a:path>
                </a:pathLst>
              </a:custGeom>
              <a:solidFill>
                <a:srgbClr val="FFFF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0" name="Freeform 47"/>
              <p:cNvSpPr>
                <a:spLocks/>
              </p:cNvSpPr>
              <p:nvPr/>
            </p:nvSpPr>
            <p:spPr bwMode="auto">
              <a:xfrm>
                <a:off x="3845" y="1125"/>
                <a:ext cx="291" cy="290"/>
              </a:xfrm>
              <a:custGeom>
                <a:avLst/>
                <a:gdLst>
                  <a:gd name="T0" fmla="*/ 165 w 291"/>
                  <a:gd name="T1" fmla="*/ 20 h 290"/>
                  <a:gd name="T2" fmla="*/ 145 w 291"/>
                  <a:gd name="T3" fmla="*/ 7 h 290"/>
                  <a:gd name="T4" fmla="*/ 126 w 291"/>
                  <a:gd name="T5" fmla="*/ 0 h 290"/>
                  <a:gd name="T6" fmla="*/ 106 w 291"/>
                  <a:gd name="T7" fmla="*/ 0 h 290"/>
                  <a:gd name="T8" fmla="*/ 79 w 291"/>
                  <a:gd name="T9" fmla="*/ 7 h 290"/>
                  <a:gd name="T10" fmla="*/ 60 w 291"/>
                  <a:gd name="T11" fmla="*/ 13 h 290"/>
                  <a:gd name="T12" fmla="*/ 47 w 291"/>
                  <a:gd name="T13" fmla="*/ 26 h 290"/>
                  <a:gd name="T14" fmla="*/ 27 w 291"/>
                  <a:gd name="T15" fmla="*/ 53 h 290"/>
                  <a:gd name="T16" fmla="*/ 14 w 291"/>
                  <a:gd name="T17" fmla="*/ 79 h 290"/>
                  <a:gd name="T18" fmla="*/ 0 w 291"/>
                  <a:gd name="T19" fmla="*/ 112 h 290"/>
                  <a:gd name="T20" fmla="*/ 0 w 291"/>
                  <a:gd name="T21" fmla="*/ 165 h 290"/>
                  <a:gd name="T22" fmla="*/ 7 w 291"/>
                  <a:gd name="T23" fmla="*/ 211 h 290"/>
                  <a:gd name="T24" fmla="*/ 20 w 291"/>
                  <a:gd name="T25" fmla="*/ 237 h 290"/>
                  <a:gd name="T26" fmla="*/ 33 w 291"/>
                  <a:gd name="T27" fmla="*/ 257 h 290"/>
                  <a:gd name="T28" fmla="*/ 40 w 291"/>
                  <a:gd name="T29" fmla="*/ 264 h 290"/>
                  <a:gd name="T30" fmla="*/ 53 w 291"/>
                  <a:gd name="T31" fmla="*/ 277 h 290"/>
                  <a:gd name="T32" fmla="*/ 73 w 291"/>
                  <a:gd name="T33" fmla="*/ 284 h 290"/>
                  <a:gd name="T34" fmla="*/ 106 w 291"/>
                  <a:gd name="T35" fmla="*/ 290 h 290"/>
                  <a:gd name="T36" fmla="*/ 126 w 291"/>
                  <a:gd name="T37" fmla="*/ 284 h 290"/>
                  <a:gd name="T38" fmla="*/ 139 w 291"/>
                  <a:gd name="T39" fmla="*/ 277 h 290"/>
                  <a:gd name="T40" fmla="*/ 145 w 291"/>
                  <a:gd name="T41" fmla="*/ 270 h 290"/>
                  <a:gd name="T42" fmla="*/ 152 w 291"/>
                  <a:gd name="T43" fmla="*/ 264 h 290"/>
                  <a:gd name="T44" fmla="*/ 159 w 291"/>
                  <a:gd name="T45" fmla="*/ 257 h 290"/>
                  <a:gd name="T46" fmla="*/ 185 w 291"/>
                  <a:gd name="T47" fmla="*/ 218 h 290"/>
                  <a:gd name="T48" fmla="*/ 205 w 291"/>
                  <a:gd name="T49" fmla="*/ 185 h 290"/>
                  <a:gd name="T50" fmla="*/ 211 w 291"/>
                  <a:gd name="T51" fmla="*/ 185 h 290"/>
                  <a:gd name="T52" fmla="*/ 218 w 291"/>
                  <a:gd name="T53" fmla="*/ 191 h 290"/>
                  <a:gd name="T54" fmla="*/ 231 w 291"/>
                  <a:gd name="T55" fmla="*/ 211 h 290"/>
                  <a:gd name="T56" fmla="*/ 244 w 291"/>
                  <a:gd name="T57" fmla="*/ 218 h 290"/>
                  <a:gd name="T58" fmla="*/ 258 w 291"/>
                  <a:gd name="T59" fmla="*/ 218 h 290"/>
                  <a:gd name="T60" fmla="*/ 264 w 291"/>
                  <a:gd name="T61" fmla="*/ 218 h 290"/>
                  <a:gd name="T62" fmla="*/ 277 w 291"/>
                  <a:gd name="T63" fmla="*/ 211 h 290"/>
                  <a:gd name="T64" fmla="*/ 284 w 291"/>
                  <a:gd name="T65" fmla="*/ 204 h 290"/>
                  <a:gd name="T66" fmla="*/ 284 w 291"/>
                  <a:gd name="T67" fmla="*/ 198 h 290"/>
                  <a:gd name="T68" fmla="*/ 284 w 291"/>
                  <a:gd name="T69" fmla="*/ 185 h 290"/>
                  <a:gd name="T70" fmla="*/ 277 w 291"/>
                  <a:gd name="T71" fmla="*/ 171 h 290"/>
                  <a:gd name="T72" fmla="*/ 271 w 291"/>
                  <a:gd name="T73" fmla="*/ 165 h 290"/>
                  <a:gd name="T74" fmla="*/ 244 w 291"/>
                  <a:gd name="T75" fmla="*/ 152 h 290"/>
                  <a:gd name="T76" fmla="*/ 225 w 291"/>
                  <a:gd name="T77" fmla="*/ 145 h 290"/>
                  <a:gd name="T78" fmla="*/ 211 w 291"/>
                  <a:gd name="T79" fmla="*/ 132 h 290"/>
                  <a:gd name="T80" fmla="*/ 205 w 291"/>
                  <a:gd name="T81" fmla="*/ 105 h 290"/>
                  <a:gd name="T82" fmla="*/ 198 w 291"/>
                  <a:gd name="T83" fmla="*/ 72 h 290"/>
                  <a:gd name="T84" fmla="*/ 185 w 291"/>
                  <a:gd name="T85" fmla="*/ 46 h 2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1" h="290">
                    <a:moveTo>
                      <a:pt x="172" y="26"/>
                    </a:moveTo>
                    <a:lnTo>
                      <a:pt x="165" y="20"/>
                    </a:lnTo>
                    <a:lnTo>
                      <a:pt x="159" y="13"/>
                    </a:lnTo>
                    <a:lnTo>
                      <a:pt x="145" y="7"/>
                    </a:lnTo>
                    <a:lnTo>
                      <a:pt x="139" y="7"/>
                    </a:lnTo>
                    <a:lnTo>
                      <a:pt x="132" y="0"/>
                    </a:lnTo>
                    <a:lnTo>
                      <a:pt x="126" y="0"/>
                    </a:lnTo>
                    <a:lnTo>
                      <a:pt x="119" y="0"/>
                    </a:lnTo>
                    <a:lnTo>
                      <a:pt x="112" y="0"/>
                    </a:lnTo>
                    <a:lnTo>
                      <a:pt x="106" y="0"/>
                    </a:lnTo>
                    <a:lnTo>
                      <a:pt x="93" y="0"/>
                    </a:lnTo>
                    <a:lnTo>
                      <a:pt x="86" y="0"/>
                    </a:lnTo>
                    <a:lnTo>
                      <a:pt x="79" y="7"/>
                    </a:lnTo>
                    <a:lnTo>
                      <a:pt x="66" y="13"/>
                    </a:lnTo>
                    <a:lnTo>
                      <a:pt x="60" y="13"/>
                    </a:lnTo>
                    <a:lnTo>
                      <a:pt x="53" y="20"/>
                    </a:lnTo>
                    <a:lnTo>
                      <a:pt x="47" y="26"/>
                    </a:lnTo>
                    <a:lnTo>
                      <a:pt x="40" y="33"/>
                    </a:lnTo>
                    <a:lnTo>
                      <a:pt x="33" y="39"/>
                    </a:lnTo>
                    <a:lnTo>
                      <a:pt x="27" y="53"/>
                    </a:lnTo>
                    <a:lnTo>
                      <a:pt x="20" y="59"/>
                    </a:lnTo>
                    <a:lnTo>
                      <a:pt x="14" y="66"/>
                    </a:lnTo>
                    <a:lnTo>
                      <a:pt x="14" y="79"/>
                    </a:lnTo>
                    <a:lnTo>
                      <a:pt x="7" y="86"/>
                    </a:lnTo>
                    <a:lnTo>
                      <a:pt x="7" y="99"/>
                    </a:lnTo>
                    <a:lnTo>
                      <a:pt x="0" y="112"/>
                    </a:lnTo>
                    <a:lnTo>
                      <a:pt x="0" y="132"/>
                    </a:lnTo>
                    <a:lnTo>
                      <a:pt x="0" y="145"/>
                    </a:lnTo>
                    <a:lnTo>
                      <a:pt x="0" y="165"/>
                    </a:lnTo>
                    <a:lnTo>
                      <a:pt x="0" y="185"/>
                    </a:lnTo>
                    <a:lnTo>
                      <a:pt x="0" y="198"/>
                    </a:lnTo>
                    <a:lnTo>
                      <a:pt x="7" y="211"/>
                    </a:lnTo>
                    <a:lnTo>
                      <a:pt x="7" y="218"/>
                    </a:lnTo>
                    <a:lnTo>
                      <a:pt x="14" y="231"/>
                    </a:lnTo>
                    <a:lnTo>
                      <a:pt x="20" y="237"/>
                    </a:lnTo>
                    <a:lnTo>
                      <a:pt x="20" y="244"/>
                    </a:lnTo>
                    <a:lnTo>
                      <a:pt x="27" y="244"/>
                    </a:lnTo>
                    <a:lnTo>
                      <a:pt x="33" y="257"/>
                    </a:lnTo>
                    <a:lnTo>
                      <a:pt x="40" y="264"/>
                    </a:lnTo>
                    <a:lnTo>
                      <a:pt x="47" y="270"/>
                    </a:lnTo>
                    <a:lnTo>
                      <a:pt x="53" y="277"/>
                    </a:lnTo>
                    <a:lnTo>
                      <a:pt x="60" y="277"/>
                    </a:lnTo>
                    <a:lnTo>
                      <a:pt x="66" y="284"/>
                    </a:lnTo>
                    <a:lnTo>
                      <a:pt x="73" y="284"/>
                    </a:lnTo>
                    <a:lnTo>
                      <a:pt x="86" y="290"/>
                    </a:lnTo>
                    <a:lnTo>
                      <a:pt x="93" y="290"/>
                    </a:lnTo>
                    <a:lnTo>
                      <a:pt x="106" y="290"/>
                    </a:lnTo>
                    <a:lnTo>
                      <a:pt x="119" y="290"/>
                    </a:lnTo>
                    <a:lnTo>
                      <a:pt x="126" y="284"/>
                    </a:lnTo>
                    <a:lnTo>
                      <a:pt x="132" y="284"/>
                    </a:lnTo>
                    <a:lnTo>
                      <a:pt x="139" y="277"/>
                    </a:lnTo>
                    <a:lnTo>
                      <a:pt x="145" y="277"/>
                    </a:lnTo>
                    <a:lnTo>
                      <a:pt x="145" y="270"/>
                    </a:lnTo>
                    <a:lnTo>
                      <a:pt x="152" y="270"/>
                    </a:lnTo>
                    <a:lnTo>
                      <a:pt x="152" y="264"/>
                    </a:lnTo>
                    <a:lnTo>
                      <a:pt x="159" y="264"/>
                    </a:lnTo>
                    <a:lnTo>
                      <a:pt x="159" y="257"/>
                    </a:lnTo>
                    <a:lnTo>
                      <a:pt x="165" y="251"/>
                    </a:lnTo>
                    <a:lnTo>
                      <a:pt x="172" y="237"/>
                    </a:lnTo>
                    <a:lnTo>
                      <a:pt x="185" y="218"/>
                    </a:lnTo>
                    <a:lnTo>
                      <a:pt x="192" y="204"/>
                    </a:lnTo>
                    <a:lnTo>
                      <a:pt x="198" y="185"/>
                    </a:lnTo>
                    <a:lnTo>
                      <a:pt x="205" y="185"/>
                    </a:lnTo>
                    <a:lnTo>
                      <a:pt x="211" y="185"/>
                    </a:lnTo>
                    <a:lnTo>
                      <a:pt x="218" y="191"/>
                    </a:lnTo>
                    <a:lnTo>
                      <a:pt x="225" y="198"/>
                    </a:lnTo>
                    <a:lnTo>
                      <a:pt x="231" y="204"/>
                    </a:lnTo>
                    <a:lnTo>
                      <a:pt x="231" y="211"/>
                    </a:lnTo>
                    <a:lnTo>
                      <a:pt x="238" y="211"/>
                    </a:lnTo>
                    <a:lnTo>
                      <a:pt x="244" y="218"/>
                    </a:lnTo>
                    <a:lnTo>
                      <a:pt x="251" y="218"/>
                    </a:lnTo>
                    <a:lnTo>
                      <a:pt x="258" y="218"/>
                    </a:lnTo>
                    <a:lnTo>
                      <a:pt x="264" y="218"/>
                    </a:lnTo>
                    <a:lnTo>
                      <a:pt x="271" y="218"/>
                    </a:lnTo>
                    <a:lnTo>
                      <a:pt x="277" y="211"/>
                    </a:lnTo>
                    <a:lnTo>
                      <a:pt x="284" y="204"/>
                    </a:lnTo>
                    <a:lnTo>
                      <a:pt x="284" y="198"/>
                    </a:lnTo>
                    <a:lnTo>
                      <a:pt x="291" y="191"/>
                    </a:lnTo>
                    <a:lnTo>
                      <a:pt x="284" y="185"/>
                    </a:lnTo>
                    <a:lnTo>
                      <a:pt x="284" y="178"/>
                    </a:lnTo>
                    <a:lnTo>
                      <a:pt x="277" y="171"/>
                    </a:lnTo>
                    <a:lnTo>
                      <a:pt x="271" y="165"/>
                    </a:lnTo>
                    <a:lnTo>
                      <a:pt x="258" y="158"/>
                    </a:lnTo>
                    <a:lnTo>
                      <a:pt x="251" y="158"/>
                    </a:lnTo>
                    <a:lnTo>
                      <a:pt x="244" y="152"/>
                    </a:lnTo>
                    <a:lnTo>
                      <a:pt x="238" y="152"/>
                    </a:lnTo>
                    <a:lnTo>
                      <a:pt x="231" y="145"/>
                    </a:lnTo>
                    <a:lnTo>
                      <a:pt x="225" y="145"/>
                    </a:lnTo>
                    <a:lnTo>
                      <a:pt x="218" y="138"/>
                    </a:lnTo>
                    <a:lnTo>
                      <a:pt x="211" y="132"/>
                    </a:lnTo>
                    <a:lnTo>
                      <a:pt x="211" y="125"/>
                    </a:lnTo>
                    <a:lnTo>
                      <a:pt x="211" y="119"/>
                    </a:lnTo>
                    <a:lnTo>
                      <a:pt x="205" y="105"/>
                    </a:lnTo>
                    <a:lnTo>
                      <a:pt x="205" y="99"/>
                    </a:lnTo>
                    <a:lnTo>
                      <a:pt x="205" y="86"/>
                    </a:lnTo>
                    <a:lnTo>
                      <a:pt x="198" y="72"/>
                    </a:lnTo>
                    <a:lnTo>
                      <a:pt x="198" y="66"/>
                    </a:lnTo>
                    <a:lnTo>
                      <a:pt x="192" y="53"/>
                    </a:lnTo>
                    <a:lnTo>
                      <a:pt x="185" y="46"/>
                    </a:lnTo>
                    <a:lnTo>
                      <a:pt x="178" y="33"/>
                    </a:lnTo>
                    <a:lnTo>
                      <a:pt x="17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1" name="Freeform 48"/>
              <p:cNvSpPr>
                <a:spLocks/>
              </p:cNvSpPr>
              <p:nvPr/>
            </p:nvSpPr>
            <p:spPr bwMode="auto">
              <a:xfrm>
                <a:off x="3654" y="1415"/>
                <a:ext cx="297" cy="449"/>
              </a:xfrm>
              <a:custGeom>
                <a:avLst/>
                <a:gdLst>
                  <a:gd name="T0" fmla="*/ 191 w 297"/>
                  <a:gd name="T1" fmla="*/ 7 h 449"/>
                  <a:gd name="T2" fmla="*/ 158 w 297"/>
                  <a:gd name="T3" fmla="*/ 7 h 449"/>
                  <a:gd name="T4" fmla="*/ 125 w 297"/>
                  <a:gd name="T5" fmla="*/ 20 h 449"/>
                  <a:gd name="T6" fmla="*/ 99 w 297"/>
                  <a:gd name="T7" fmla="*/ 33 h 449"/>
                  <a:gd name="T8" fmla="*/ 73 w 297"/>
                  <a:gd name="T9" fmla="*/ 60 h 449"/>
                  <a:gd name="T10" fmla="*/ 46 w 297"/>
                  <a:gd name="T11" fmla="*/ 92 h 449"/>
                  <a:gd name="T12" fmla="*/ 27 w 297"/>
                  <a:gd name="T13" fmla="*/ 132 h 449"/>
                  <a:gd name="T14" fmla="*/ 13 w 297"/>
                  <a:gd name="T15" fmla="*/ 158 h 449"/>
                  <a:gd name="T16" fmla="*/ 7 w 297"/>
                  <a:gd name="T17" fmla="*/ 198 h 449"/>
                  <a:gd name="T18" fmla="*/ 7 w 297"/>
                  <a:gd name="T19" fmla="*/ 231 h 449"/>
                  <a:gd name="T20" fmla="*/ 7 w 297"/>
                  <a:gd name="T21" fmla="*/ 257 h 449"/>
                  <a:gd name="T22" fmla="*/ 0 w 297"/>
                  <a:gd name="T23" fmla="*/ 290 h 449"/>
                  <a:gd name="T24" fmla="*/ 7 w 297"/>
                  <a:gd name="T25" fmla="*/ 337 h 449"/>
                  <a:gd name="T26" fmla="*/ 7 w 297"/>
                  <a:gd name="T27" fmla="*/ 343 h 449"/>
                  <a:gd name="T28" fmla="*/ 13 w 297"/>
                  <a:gd name="T29" fmla="*/ 356 h 449"/>
                  <a:gd name="T30" fmla="*/ 13 w 297"/>
                  <a:gd name="T31" fmla="*/ 376 h 449"/>
                  <a:gd name="T32" fmla="*/ 27 w 297"/>
                  <a:gd name="T33" fmla="*/ 389 h 449"/>
                  <a:gd name="T34" fmla="*/ 33 w 297"/>
                  <a:gd name="T35" fmla="*/ 403 h 449"/>
                  <a:gd name="T36" fmla="*/ 46 w 297"/>
                  <a:gd name="T37" fmla="*/ 416 h 449"/>
                  <a:gd name="T38" fmla="*/ 66 w 297"/>
                  <a:gd name="T39" fmla="*/ 429 h 449"/>
                  <a:gd name="T40" fmla="*/ 92 w 297"/>
                  <a:gd name="T41" fmla="*/ 442 h 449"/>
                  <a:gd name="T42" fmla="*/ 112 w 297"/>
                  <a:gd name="T43" fmla="*/ 442 h 449"/>
                  <a:gd name="T44" fmla="*/ 132 w 297"/>
                  <a:gd name="T45" fmla="*/ 449 h 449"/>
                  <a:gd name="T46" fmla="*/ 145 w 297"/>
                  <a:gd name="T47" fmla="*/ 442 h 449"/>
                  <a:gd name="T48" fmla="*/ 172 w 297"/>
                  <a:gd name="T49" fmla="*/ 435 h 449"/>
                  <a:gd name="T50" fmla="*/ 185 w 297"/>
                  <a:gd name="T51" fmla="*/ 429 h 449"/>
                  <a:gd name="T52" fmla="*/ 198 w 297"/>
                  <a:gd name="T53" fmla="*/ 416 h 449"/>
                  <a:gd name="T54" fmla="*/ 205 w 297"/>
                  <a:gd name="T55" fmla="*/ 403 h 449"/>
                  <a:gd name="T56" fmla="*/ 205 w 297"/>
                  <a:gd name="T57" fmla="*/ 403 h 449"/>
                  <a:gd name="T58" fmla="*/ 211 w 297"/>
                  <a:gd name="T59" fmla="*/ 396 h 449"/>
                  <a:gd name="T60" fmla="*/ 218 w 297"/>
                  <a:gd name="T61" fmla="*/ 383 h 449"/>
                  <a:gd name="T62" fmla="*/ 218 w 297"/>
                  <a:gd name="T63" fmla="*/ 376 h 449"/>
                  <a:gd name="T64" fmla="*/ 224 w 297"/>
                  <a:gd name="T65" fmla="*/ 363 h 449"/>
                  <a:gd name="T66" fmla="*/ 224 w 297"/>
                  <a:gd name="T67" fmla="*/ 356 h 449"/>
                  <a:gd name="T68" fmla="*/ 224 w 297"/>
                  <a:gd name="T69" fmla="*/ 343 h 449"/>
                  <a:gd name="T70" fmla="*/ 224 w 297"/>
                  <a:gd name="T71" fmla="*/ 330 h 449"/>
                  <a:gd name="T72" fmla="*/ 224 w 297"/>
                  <a:gd name="T73" fmla="*/ 317 h 449"/>
                  <a:gd name="T74" fmla="*/ 224 w 297"/>
                  <a:gd name="T75" fmla="*/ 310 h 449"/>
                  <a:gd name="T76" fmla="*/ 211 w 297"/>
                  <a:gd name="T77" fmla="*/ 284 h 449"/>
                  <a:gd name="T78" fmla="*/ 211 w 297"/>
                  <a:gd name="T79" fmla="*/ 257 h 449"/>
                  <a:gd name="T80" fmla="*/ 211 w 297"/>
                  <a:gd name="T81" fmla="*/ 238 h 449"/>
                  <a:gd name="T82" fmla="*/ 224 w 297"/>
                  <a:gd name="T83" fmla="*/ 211 h 449"/>
                  <a:gd name="T84" fmla="*/ 231 w 297"/>
                  <a:gd name="T85" fmla="*/ 198 h 449"/>
                  <a:gd name="T86" fmla="*/ 251 w 297"/>
                  <a:gd name="T87" fmla="*/ 178 h 449"/>
                  <a:gd name="T88" fmla="*/ 257 w 297"/>
                  <a:gd name="T89" fmla="*/ 165 h 449"/>
                  <a:gd name="T90" fmla="*/ 270 w 297"/>
                  <a:gd name="T91" fmla="*/ 152 h 449"/>
                  <a:gd name="T92" fmla="*/ 284 w 297"/>
                  <a:gd name="T93" fmla="*/ 132 h 449"/>
                  <a:gd name="T94" fmla="*/ 290 w 297"/>
                  <a:gd name="T95" fmla="*/ 112 h 449"/>
                  <a:gd name="T96" fmla="*/ 297 w 297"/>
                  <a:gd name="T97" fmla="*/ 92 h 449"/>
                  <a:gd name="T98" fmla="*/ 297 w 297"/>
                  <a:gd name="T99" fmla="*/ 79 h 449"/>
                  <a:gd name="T100" fmla="*/ 290 w 297"/>
                  <a:gd name="T101" fmla="*/ 66 h 449"/>
                  <a:gd name="T102" fmla="*/ 284 w 297"/>
                  <a:gd name="T103" fmla="*/ 53 h 449"/>
                  <a:gd name="T104" fmla="*/ 277 w 297"/>
                  <a:gd name="T105" fmla="*/ 40 h 449"/>
                  <a:gd name="T106" fmla="*/ 264 w 297"/>
                  <a:gd name="T107" fmla="*/ 27 h 4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7" h="449">
                    <a:moveTo>
                      <a:pt x="251" y="27"/>
                    </a:moveTo>
                    <a:lnTo>
                      <a:pt x="224" y="13"/>
                    </a:lnTo>
                    <a:lnTo>
                      <a:pt x="191" y="7"/>
                    </a:lnTo>
                    <a:lnTo>
                      <a:pt x="185" y="0"/>
                    </a:lnTo>
                    <a:lnTo>
                      <a:pt x="178" y="0"/>
                    </a:lnTo>
                    <a:lnTo>
                      <a:pt x="158" y="7"/>
                    </a:lnTo>
                    <a:lnTo>
                      <a:pt x="152" y="7"/>
                    </a:lnTo>
                    <a:lnTo>
                      <a:pt x="139" y="13"/>
                    </a:lnTo>
                    <a:lnTo>
                      <a:pt x="125" y="20"/>
                    </a:lnTo>
                    <a:lnTo>
                      <a:pt x="119" y="20"/>
                    </a:lnTo>
                    <a:lnTo>
                      <a:pt x="112" y="27"/>
                    </a:lnTo>
                    <a:lnTo>
                      <a:pt x="99" y="33"/>
                    </a:lnTo>
                    <a:lnTo>
                      <a:pt x="92" y="40"/>
                    </a:lnTo>
                    <a:lnTo>
                      <a:pt x="86" y="46"/>
                    </a:lnTo>
                    <a:lnTo>
                      <a:pt x="73" y="60"/>
                    </a:lnTo>
                    <a:lnTo>
                      <a:pt x="66" y="73"/>
                    </a:lnTo>
                    <a:lnTo>
                      <a:pt x="53" y="79"/>
                    </a:lnTo>
                    <a:lnTo>
                      <a:pt x="46" y="92"/>
                    </a:lnTo>
                    <a:lnTo>
                      <a:pt x="40" y="112"/>
                    </a:lnTo>
                    <a:lnTo>
                      <a:pt x="33" y="125"/>
                    </a:lnTo>
                    <a:lnTo>
                      <a:pt x="27" y="132"/>
                    </a:lnTo>
                    <a:lnTo>
                      <a:pt x="20" y="139"/>
                    </a:lnTo>
                    <a:lnTo>
                      <a:pt x="20" y="152"/>
                    </a:lnTo>
                    <a:lnTo>
                      <a:pt x="13" y="158"/>
                    </a:lnTo>
                    <a:lnTo>
                      <a:pt x="13" y="178"/>
                    </a:lnTo>
                    <a:lnTo>
                      <a:pt x="7" y="185"/>
                    </a:lnTo>
                    <a:lnTo>
                      <a:pt x="7" y="198"/>
                    </a:lnTo>
                    <a:lnTo>
                      <a:pt x="7" y="211"/>
                    </a:lnTo>
                    <a:lnTo>
                      <a:pt x="7" y="218"/>
                    </a:lnTo>
                    <a:lnTo>
                      <a:pt x="7" y="231"/>
                    </a:lnTo>
                    <a:lnTo>
                      <a:pt x="7" y="244"/>
                    </a:lnTo>
                    <a:lnTo>
                      <a:pt x="7" y="251"/>
                    </a:lnTo>
                    <a:lnTo>
                      <a:pt x="7" y="257"/>
                    </a:lnTo>
                    <a:lnTo>
                      <a:pt x="7" y="271"/>
                    </a:lnTo>
                    <a:lnTo>
                      <a:pt x="7" y="277"/>
                    </a:lnTo>
                    <a:lnTo>
                      <a:pt x="0" y="290"/>
                    </a:lnTo>
                    <a:lnTo>
                      <a:pt x="0" y="310"/>
                    </a:lnTo>
                    <a:lnTo>
                      <a:pt x="0" y="323"/>
                    </a:lnTo>
                    <a:lnTo>
                      <a:pt x="7" y="337"/>
                    </a:lnTo>
                    <a:lnTo>
                      <a:pt x="7" y="343"/>
                    </a:lnTo>
                    <a:lnTo>
                      <a:pt x="13" y="350"/>
                    </a:lnTo>
                    <a:lnTo>
                      <a:pt x="13" y="356"/>
                    </a:lnTo>
                    <a:lnTo>
                      <a:pt x="13" y="363"/>
                    </a:lnTo>
                    <a:lnTo>
                      <a:pt x="13" y="370"/>
                    </a:lnTo>
                    <a:lnTo>
                      <a:pt x="13" y="376"/>
                    </a:lnTo>
                    <a:lnTo>
                      <a:pt x="20" y="383"/>
                    </a:lnTo>
                    <a:lnTo>
                      <a:pt x="27" y="389"/>
                    </a:lnTo>
                    <a:lnTo>
                      <a:pt x="27" y="396"/>
                    </a:lnTo>
                    <a:lnTo>
                      <a:pt x="27" y="403"/>
                    </a:lnTo>
                    <a:lnTo>
                      <a:pt x="33" y="403"/>
                    </a:lnTo>
                    <a:lnTo>
                      <a:pt x="40" y="409"/>
                    </a:lnTo>
                    <a:lnTo>
                      <a:pt x="40" y="416"/>
                    </a:lnTo>
                    <a:lnTo>
                      <a:pt x="46" y="416"/>
                    </a:lnTo>
                    <a:lnTo>
                      <a:pt x="53" y="422"/>
                    </a:lnTo>
                    <a:lnTo>
                      <a:pt x="59" y="429"/>
                    </a:lnTo>
                    <a:lnTo>
                      <a:pt x="66" y="429"/>
                    </a:lnTo>
                    <a:lnTo>
                      <a:pt x="73" y="435"/>
                    </a:lnTo>
                    <a:lnTo>
                      <a:pt x="79" y="435"/>
                    </a:lnTo>
                    <a:lnTo>
                      <a:pt x="92" y="442"/>
                    </a:lnTo>
                    <a:lnTo>
                      <a:pt x="99" y="442"/>
                    </a:lnTo>
                    <a:lnTo>
                      <a:pt x="106" y="442"/>
                    </a:lnTo>
                    <a:lnTo>
                      <a:pt x="112" y="442"/>
                    </a:lnTo>
                    <a:lnTo>
                      <a:pt x="119" y="449"/>
                    </a:lnTo>
                    <a:lnTo>
                      <a:pt x="125" y="449"/>
                    </a:lnTo>
                    <a:lnTo>
                      <a:pt x="132" y="449"/>
                    </a:lnTo>
                    <a:lnTo>
                      <a:pt x="139" y="442"/>
                    </a:lnTo>
                    <a:lnTo>
                      <a:pt x="145" y="442"/>
                    </a:lnTo>
                    <a:lnTo>
                      <a:pt x="152" y="442"/>
                    </a:lnTo>
                    <a:lnTo>
                      <a:pt x="165" y="435"/>
                    </a:lnTo>
                    <a:lnTo>
                      <a:pt x="172" y="435"/>
                    </a:lnTo>
                    <a:lnTo>
                      <a:pt x="178" y="435"/>
                    </a:lnTo>
                    <a:lnTo>
                      <a:pt x="178" y="429"/>
                    </a:lnTo>
                    <a:lnTo>
                      <a:pt x="185" y="429"/>
                    </a:lnTo>
                    <a:lnTo>
                      <a:pt x="191" y="422"/>
                    </a:lnTo>
                    <a:lnTo>
                      <a:pt x="198" y="416"/>
                    </a:lnTo>
                    <a:lnTo>
                      <a:pt x="198" y="409"/>
                    </a:lnTo>
                    <a:lnTo>
                      <a:pt x="205" y="409"/>
                    </a:lnTo>
                    <a:lnTo>
                      <a:pt x="205" y="403"/>
                    </a:lnTo>
                    <a:lnTo>
                      <a:pt x="211" y="396"/>
                    </a:lnTo>
                    <a:lnTo>
                      <a:pt x="218" y="389"/>
                    </a:lnTo>
                    <a:lnTo>
                      <a:pt x="218" y="383"/>
                    </a:lnTo>
                    <a:lnTo>
                      <a:pt x="218" y="376"/>
                    </a:lnTo>
                    <a:lnTo>
                      <a:pt x="224" y="370"/>
                    </a:lnTo>
                    <a:lnTo>
                      <a:pt x="224" y="363"/>
                    </a:lnTo>
                    <a:lnTo>
                      <a:pt x="224" y="356"/>
                    </a:lnTo>
                    <a:lnTo>
                      <a:pt x="224" y="350"/>
                    </a:lnTo>
                    <a:lnTo>
                      <a:pt x="224" y="343"/>
                    </a:lnTo>
                    <a:lnTo>
                      <a:pt x="224" y="337"/>
                    </a:lnTo>
                    <a:lnTo>
                      <a:pt x="224" y="330"/>
                    </a:lnTo>
                    <a:lnTo>
                      <a:pt x="224" y="323"/>
                    </a:lnTo>
                    <a:lnTo>
                      <a:pt x="224" y="317"/>
                    </a:lnTo>
                    <a:lnTo>
                      <a:pt x="224" y="310"/>
                    </a:lnTo>
                    <a:lnTo>
                      <a:pt x="218" y="297"/>
                    </a:lnTo>
                    <a:lnTo>
                      <a:pt x="218" y="290"/>
                    </a:lnTo>
                    <a:lnTo>
                      <a:pt x="211" y="284"/>
                    </a:lnTo>
                    <a:lnTo>
                      <a:pt x="211" y="277"/>
                    </a:lnTo>
                    <a:lnTo>
                      <a:pt x="211" y="271"/>
                    </a:lnTo>
                    <a:lnTo>
                      <a:pt x="211" y="257"/>
                    </a:lnTo>
                    <a:lnTo>
                      <a:pt x="211" y="251"/>
                    </a:lnTo>
                    <a:lnTo>
                      <a:pt x="211" y="244"/>
                    </a:lnTo>
                    <a:lnTo>
                      <a:pt x="211" y="238"/>
                    </a:lnTo>
                    <a:lnTo>
                      <a:pt x="218" y="231"/>
                    </a:lnTo>
                    <a:lnTo>
                      <a:pt x="218" y="218"/>
                    </a:lnTo>
                    <a:lnTo>
                      <a:pt x="224" y="211"/>
                    </a:lnTo>
                    <a:lnTo>
                      <a:pt x="224" y="205"/>
                    </a:lnTo>
                    <a:lnTo>
                      <a:pt x="231" y="198"/>
                    </a:lnTo>
                    <a:lnTo>
                      <a:pt x="238" y="191"/>
                    </a:lnTo>
                    <a:lnTo>
                      <a:pt x="244" y="185"/>
                    </a:lnTo>
                    <a:lnTo>
                      <a:pt x="251" y="178"/>
                    </a:lnTo>
                    <a:lnTo>
                      <a:pt x="257" y="172"/>
                    </a:lnTo>
                    <a:lnTo>
                      <a:pt x="257" y="165"/>
                    </a:lnTo>
                    <a:lnTo>
                      <a:pt x="264" y="165"/>
                    </a:lnTo>
                    <a:lnTo>
                      <a:pt x="264" y="158"/>
                    </a:lnTo>
                    <a:lnTo>
                      <a:pt x="270" y="152"/>
                    </a:lnTo>
                    <a:lnTo>
                      <a:pt x="277" y="145"/>
                    </a:lnTo>
                    <a:lnTo>
                      <a:pt x="284" y="139"/>
                    </a:lnTo>
                    <a:lnTo>
                      <a:pt x="284" y="132"/>
                    </a:lnTo>
                    <a:lnTo>
                      <a:pt x="290" y="125"/>
                    </a:lnTo>
                    <a:lnTo>
                      <a:pt x="290" y="119"/>
                    </a:lnTo>
                    <a:lnTo>
                      <a:pt x="290" y="112"/>
                    </a:lnTo>
                    <a:lnTo>
                      <a:pt x="297" y="106"/>
                    </a:lnTo>
                    <a:lnTo>
                      <a:pt x="297" y="99"/>
                    </a:lnTo>
                    <a:lnTo>
                      <a:pt x="297" y="92"/>
                    </a:lnTo>
                    <a:lnTo>
                      <a:pt x="297" y="86"/>
                    </a:lnTo>
                    <a:lnTo>
                      <a:pt x="297" y="79"/>
                    </a:lnTo>
                    <a:lnTo>
                      <a:pt x="297" y="73"/>
                    </a:lnTo>
                    <a:lnTo>
                      <a:pt x="290" y="73"/>
                    </a:lnTo>
                    <a:lnTo>
                      <a:pt x="290" y="66"/>
                    </a:lnTo>
                    <a:lnTo>
                      <a:pt x="290" y="60"/>
                    </a:lnTo>
                    <a:lnTo>
                      <a:pt x="284" y="53"/>
                    </a:lnTo>
                    <a:lnTo>
                      <a:pt x="284" y="46"/>
                    </a:lnTo>
                    <a:lnTo>
                      <a:pt x="277" y="40"/>
                    </a:lnTo>
                    <a:lnTo>
                      <a:pt x="270" y="33"/>
                    </a:lnTo>
                    <a:lnTo>
                      <a:pt x="264" y="33"/>
                    </a:lnTo>
                    <a:lnTo>
                      <a:pt x="264" y="27"/>
                    </a:lnTo>
                    <a:lnTo>
                      <a:pt x="257" y="27"/>
                    </a:lnTo>
                    <a:lnTo>
                      <a:pt x="2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2" name="Freeform 49"/>
              <p:cNvSpPr>
                <a:spLocks/>
              </p:cNvSpPr>
              <p:nvPr/>
            </p:nvSpPr>
            <p:spPr bwMode="auto">
              <a:xfrm>
                <a:off x="3859" y="1422"/>
                <a:ext cx="666" cy="198"/>
              </a:xfrm>
              <a:custGeom>
                <a:avLst/>
                <a:gdLst>
                  <a:gd name="T0" fmla="*/ 303 w 666"/>
                  <a:gd name="T1" fmla="*/ 138 h 198"/>
                  <a:gd name="T2" fmla="*/ 257 w 666"/>
                  <a:gd name="T3" fmla="*/ 125 h 198"/>
                  <a:gd name="T4" fmla="*/ 197 w 666"/>
                  <a:gd name="T5" fmla="*/ 92 h 198"/>
                  <a:gd name="T6" fmla="*/ 158 w 666"/>
                  <a:gd name="T7" fmla="*/ 72 h 198"/>
                  <a:gd name="T8" fmla="*/ 125 w 666"/>
                  <a:gd name="T9" fmla="*/ 53 h 198"/>
                  <a:gd name="T10" fmla="*/ 79 w 666"/>
                  <a:gd name="T11" fmla="*/ 33 h 198"/>
                  <a:gd name="T12" fmla="*/ 46 w 666"/>
                  <a:gd name="T13" fmla="*/ 33 h 198"/>
                  <a:gd name="T14" fmla="*/ 19 w 666"/>
                  <a:gd name="T15" fmla="*/ 33 h 198"/>
                  <a:gd name="T16" fmla="*/ 6 w 666"/>
                  <a:gd name="T17" fmla="*/ 46 h 198"/>
                  <a:gd name="T18" fmla="*/ 0 w 666"/>
                  <a:gd name="T19" fmla="*/ 66 h 198"/>
                  <a:gd name="T20" fmla="*/ 6 w 666"/>
                  <a:gd name="T21" fmla="*/ 85 h 198"/>
                  <a:gd name="T22" fmla="*/ 19 w 666"/>
                  <a:gd name="T23" fmla="*/ 99 h 198"/>
                  <a:gd name="T24" fmla="*/ 65 w 666"/>
                  <a:gd name="T25" fmla="*/ 112 h 198"/>
                  <a:gd name="T26" fmla="*/ 138 w 666"/>
                  <a:gd name="T27" fmla="*/ 138 h 198"/>
                  <a:gd name="T28" fmla="*/ 211 w 666"/>
                  <a:gd name="T29" fmla="*/ 171 h 198"/>
                  <a:gd name="T30" fmla="*/ 257 w 666"/>
                  <a:gd name="T31" fmla="*/ 191 h 198"/>
                  <a:gd name="T32" fmla="*/ 290 w 666"/>
                  <a:gd name="T33" fmla="*/ 198 h 198"/>
                  <a:gd name="T34" fmla="*/ 329 w 666"/>
                  <a:gd name="T35" fmla="*/ 198 h 198"/>
                  <a:gd name="T36" fmla="*/ 356 w 666"/>
                  <a:gd name="T37" fmla="*/ 191 h 198"/>
                  <a:gd name="T38" fmla="*/ 494 w 666"/>
                  <a:gd name="T39" fmla="*/ 132 h 198"/>
                  <a:gd name="T40" fmla="*/ 521 w 666"/>
                  <a:gd name="T41" fmla="*/ 132 h 198"/>
                  <a:gd name="T42" fmla="*/ 527 w 666"/>
                  <a:gd name="T43" fmla="*/ 125 h 198"/>
                  <a:gd name="T44" fmla="*/ 540 w 666"/>
                  <a:gd name="T45" fmla="*/ 118 h 198"/>
                  <a:gd name="T46" fmla="*/ 540 w 666"/>
                  <a:gd name="T47" fmla="*/ 112 h 198"/>
                  <a:gd name="T48" fmla="*/ 560 w 666"/>
                  <a:gd name="T49" fmla="*/ 92 h 198"/>
                  <a:gd name="T50" fmla="*/ 586 w 666"/>
                  <a:gd name="T51" fmla="*/ 99 h 198"/>
                  <a:gd name="T52" fmla="*/ 606 w 666"/>
                  <a:gd name="T53" fmla="*/ 105 h 198"/>
                  <a:gd name="T54" fmla="*/ 626 w 666"/>
                  <a:gd name="T55" fmla="*/ 105 h 198"/>
                  <a:gd name="T56" fmla="*/ 639 w 666"/>
                  <a:gd name="T57" fmla="*/ 99 h 198"/>
                  <a:gd name="T58" fmla="*/ 639 w 666"/>
                  <a:gd name="T59" fmla="*/ 92 h 198"/>
                  <a:gd name="T60" fmla="*/ 639 w 666"/>
                  <a:gd name="T61" fmla="*/ 92 h 198"/>
                  <a:gd name="T62" fmla="*/ 639 w 666"/>
                  <a:gd name="T63" fmla="*/ 79 h 198"/>
                  <a:gd name="T64" fmla="*/ 626 w 666"/>
                  <a:gd name="T65" fmla="*/ 66 h 198"/>
                  <a:gd name="T66" fmla="*/ 606 w 666"/>
                  <a:gd name="T67" fmla="*/ 59 h 198"/>
                  <a:gd name="T68" fmla="*/ 593 w 666"/>
                  <a:gd name="T69" fmla="*/ 53 h 198"/>
                  <a:gd name="T70" fmla="*/ 626 w 666"/>
                  <a:gd name="T71" fmla="*/ 39 h 198"/>
                  <a:gd name="T72" fmla="*/ 639 w 666"/>
                  <a:gd name="T73" fmla="*/ 39 h 198"/>
                  <a:gd name="T74" fmla="*/ 659 w 666"/>
                  <a:gd name="T75" fmla="*/ 39 h 198"/>
                  <a:gd name="T76" fmla="*/ 659 w 666"/>
                  <a:gd name="T77" fmla="*/ 33 h 198"/>
                  <a:gd name="T78" fmla="*/ 666 w 666"/>
                  <a:gd name="T79" fmla="*/ 26 h 198"/>
                  <a:gd name="T80" fmla="*/ 666 w 666"/>
                  <a:gd name="T81" fmla="*/ 20 h 198"/>
                  <a:gd name="T82" fmla="*/ 666 w 666"/>
                  <a:gd name="T83" fmla="*/ 20 h 198"/>
                  <a:gd name="T84" fmla="*/ 659 w 666"/>
                  <a:gd name="T85" fmla="*/ 6 h 198"/>
                  <a:gd name="T86" fmla="*/ 646 w 666"/>
                  <a:gd name="T87" fmla="*/ 0 h 198"/>
                  <a:gd name="T88" fmla="*/ 619 w 666"/>
                  <a:gd name="T89" fmla="*/ 6 h 198"/>
                  <a:gd name="T90" fmla="*/ 580 w 666"/>
                  <a:gd name="T91" fmla="*/ 26 h 198"/>
                  <a:gd name="T92" fmla="*/ 567 w 666"/>
                  <a:gd name="T93" fmla="*/ 46 h 198"/>
                  <a:gd name="T94" fmla="*/ 560 w 666"/>
                  <a:gd name="T95" fmla="*/ 46 h 198"/>
                  <a:gd name="T96" fmla="*/ 553 w 666"/>
                  <a:gd name="T97" fmla="*/ 59 h 198"/>
                  <a:gd name="T98" fmla="*/ 540 w 666"/>
                  <a:gd name="T99" fmla="*/ 66 h 198"/>
                  <a:gd name="T100" fmla="*/ 527 w 666"/>
                  <a:gd name="T101" fmla="*/ 66 h 198"/>
                  <a:gd name="T102" fmla="*/ 507 w 666"/>
                  <a:gd name="T103" fmla="*/ 72 h 198"/>
                  <a:gd name="T104" fmla="*/ 488 w 666"/>
                  <a:gd name="T105" fmla="*/ 85 h 198"/>
                  <a:gd name="T106" fmla="*/ 474 w 666"/>
                  <a:gd name="T107" fmla="*/ 92 h 198"/>
                  <a:gd name="T108" fmla="*/ 435 w 666"/>
                  <a:gd name="T109" fmla="*/ 105 h 198"/>
                  <a:gd name="T110" fmla="*/ 389 w 666"/>
                  <a:gd name="T111" fmla="*/ 125 h 198"/>
                  <a:gd name="T112" fmla="*/ 329 w 666"/>
                  <a:gd name="T113" fmla="*/ 138 h 1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6" h="198">
                    <a:moveTo>
                      <a:pt x="329" y="138"/>
                    </a:moveTo>
                    <a:lnTo>
                      <a:pt x="316" y="138"/>
                    </a:lnTo>
                    <a:lnTo>
                      <a:pt x="309" y="138"/>
                    </a:lnTo>
                    <a:lnTo>
                      <a:pt x="303" y="138"/>
                    </a:lnTo>
                    <a:lnTo>
                      <a:pt x="290" y="138"/>
                    </a:lnTo>
                    <a:lnTo>
                      <a:pt x="283" y="132"/>
                    </a:lnTo>
                    <a:lnTo>
                      <a:pt x="277" y="132"/>
                    </a:lnTo>
                    <a:lnTo>
                      <a:pt x="257" y="125"/>
                    </a:lnTo>
                    <a:lnTo>
                      <a:pt x="244" y="118"/>
                    </a:lnTo>
                    <a:lnTo>
                      <a:pt x="224" y="112"/>
                    </a:lnTo>
                    <a:lnTo>
                      <a:pt x="211" y="99"/>
                    </a:lnTo>
                    <a:lnTo>
                      <a:pt x="197" y="92"/>
                    </a:lnTo>
                    <a:lnTo>
                      <a:pt x="184" y="85"/>
                    </a:lnTo>
                    <a:lnTo>
                      <a:pt x="178" y="79"/>
                    </a:lnTo>
                    <a:lnTo>
                      <a:pt x="171" y="79"/>
                    </a:lnTo>
                    <a:lnTo>
                      <a:pt x="158" y="72"/>
                    </a:lnTo>
                    <a:lnTo>
                      <a:pt x="151" y="66"/>
                    </a:lnTo>
                    <a:lnTo>
                      <a:pt x="145" y="59"/>
                    </a:lnTo>
                    <a:lnTo>
                      <a:pt x="131" y="53"/>
                    </a:lnTo>
                    <a:lnTo>
                      <a:pt x="125" y="53"/>
                    </a:lnTo>
                    <a:lnTo>
                      <a:pt x="118" y="46"/>
                    </a:lnTo>
                    <a:lnTo>
                      <a:pt x="105" y="46"/>
                    </a:lnTo>
                    <a:lnTo>
                      <a:pt x="98" y="39"/>
                    </a:lnTo>
                    <a:lnTo>
                      <a:pt x="79" y="33"/>
                    </a:lnTo>
                    <a:lnTo>
                      <a:pt x="72" y="33"/>
                    </a:lnTo>
                    <a:lnTo>
                      <a:pt x="65" y="33"/>
                    </a:lnTo>
                    <a:lnTo>
                      <a:pt x="52" y="33"/>
                    </a:lnTo>
                    <a:lnTo>
                      <a:pt x="46" y="33"/>
                    </a:lnTo>
                    <a:lnTo>
                      <a:pt x="39" y="33"/>
                    </a:lnTo>
                    <a:lnTo>
                      <a:pt x="26" y="33"/>
                    </a:lnTo>
                    <a:lnTo>
                      <a:pt x="19" y="33"/>
                    </a:lnTo>
                    <a:lnTo>
                      <a:pt x="13" y="39"/>
                    </a:lnTo>
                    <a:lnTo>
                      <a:pt x="6" y="39"/>
                    </a:lnTo>
                    <a:lnTo>
                      <a:pt x="6" y="46"/>
                    </a:lnTo>
                    <a:lnTo>
                      <a:pt x="0" y="46"/>
                    </a:lnTo>
                    <a:lnTo>
                      <a:pt x="0" y="53"/>
                    </a:lnTo>
                    <a:lnTo>
                      <a:pt x="0" y="59"/>
                    </a:lnTo>
                    <a:lnTo>
                      <a:pt x="0" y="66"/>
                    </a:lnTo>
                    <a:lnTo>
                      <a:pt x="0" y="72"/>
                    </a:lnTo>
                    <a:lnTo>
                      <a:pt x="0" y="79"/>
                    </a:lnTo>
                    <a:lnTo>
                      <a:pt x="6" y="85"/>
                    </a:lnTo>
                    <a:lnTo>
                      <a:pt x="13" y="92"/>
                    </a:lnTo>
                    <a:lnTo>
                      <a:pt x="19" y="99"/>
                    </a:lnTo>
                    <a:lnTo>
                      <a:pt x="26" y="99"/>
                    </a:lnTo>
                    <a:lnTo>
                      <a:pt x="46" y="105"/>
                    </a:lnTo>
                    <a:lnTo>
                      <a:pt x="65" y="112"/>
                    </a:lnTo>
                    <a:lnTo>
                      <a:pt x="79" y="118"/>
                    </a:lnTo>
                    <a:lnTo>
                      <a:pt x="98" y="125"/>
                    </a:lnTo>
                    <a:lnTo>
                      <a:pt x="118" y="132"/>
                    </a:lnTo>
                    <a:lnTo>
                      <a:pt x="138" y="138"/>
                    </a:lnTo>
                    <a:lnTo>
                      <a:pt x="158" y="145"/>
                    </a:lnTo>
                    <a:lnTo>
                      <a:pt x="171" y="151"/>
                    </a:lnTo>
                    <a:lnTo>
                      <a:pt x="191" y="158"/>
                    </a:lnTo>
                    <a:lnTo>
                      <a:pt x="211" y="171"/>
                    </a:lnTo>
                    <a:lnTo>
                      <a:pt x="230" y="178"/>
                    </a:lnTo>
                    <a:lnTo>
                      <a:pt x="250" y="191"/>
                    </a:lnTo>
                    <a:lnTo>
                      <a:pt x="257" y="191"/>
                    </a:lnTo>
                    <a:lnTo>
                      <a:pt x="263" y="191"/>
                    </a:lnTo>
                    <a:lnTo>
                      <a:pt x="270" y="198"/>
                    </a:lnTo>
                    <a:lnTo>
                      <a:pt x="283" y="198"/>
                    </a:lnTo>
                    <a:lnTo>
                      <a:pt x="290" y="198"/>
                    </a:lnTo>
                    <a:lnTo>
                      <a:pt x="303" y="198"/>
                    </a:lnTo>
                    <a:lnTo>
                      <a:pt x="309" y="198"/>
                    </a:lnTo>
                    <a:lnTo>
                      <a:pt x="316" y="198"/>
                    </a:lnTo>
                    <a:lnTo>
                      <a:pt x="329" y="198"/>
                    </a:lnTo>
                    <a:lnTo>
                      <a:pt x="336" y="191"/>
                    </a:lnTo>
                    <a:lnTo>
                      <a:pt x="342" y="191"/>
                    </a:lnTo>
                    <a:lnTo>
                      <a:pt x="349" y="191"/>
                    </a:lnTo>
                    <a:lnTo>
                      <a:pt x="356" y="191"/>
                    </a:lnTo>
                    <a:lnTo>
                      <a:pt x="362" y="184"/>
                    </a:lnTo>
                    <a:lnTo>
                      <a:pt x="395" y="171"/>
                    </a:lnTo>
                    <a:lnTo>
                      <a:pt x="428" y="158"/>
                    </a:lnTo>
                    <a:lnTo>
                      <a:pt x="494" y="132"/>
                    </a:lnTo>
                    <a:lnTo>
                      <a:pt x="501" y="125"/>
                    </a:lnTo>
                    <a:lnTo>
                      <a:pt x="507" y="125"/>
                    </a:lnTo>
                    <a:lnTo>
                      <a:pt x="514" y="132"/>
                    </a:lnTo>
                    <a:lnTo>
                      <a:pt x="521" y="132"/>
                    </a:lnTo>
                    <a:lnTo>
                      <a:pt x="527" y="125"/>
                    </a:lnTo>
                    <a:lnTo>
                      <a:pt x="534" y="125"/>
                    </a:lnTo>
                    <a:lnTo>
                      <a:pt x="540" y="118"/>
                    </a:lnTo>
                    <a:lnTo>
                      <a:pt x="540" y="112"/>
                    </a:lnTo>
                    <a:lnTo>
                      <a:pt x="547" y="105"/>
                    </a:lnTo>
                    <a:lnTo>
                      <a:pt x="547" y="99"/>
                    </a:lnTo>
                    <a:lnTo>
                      <a:pt x="553" y="99"/>
                    </a:lnTo>
                    <a:lnTo>
                      <a:pt x="560" y="92"/>
                    </a:lnTo>
                    <a:lnTo>
                      <a:pt x="567" y="92"/>
                    </a:lnTo>
                    <a:lnTo>
                      <a:pt x="573" y="92"/>
                    </a:lnTo>
                    <a:lnTo>
                      <a:pt x="580" y="92"/>
                    </a:lnTo>
                    <a:lnTo>
                      <a:pt x="586" y="99"/>
                    </a:lnTo>
                    <a:lnTo>
                      <a:pt x="593" y="99"/>
                    </a:lnTo>
                    <a:lnTo>
                      <a:pt x="600" y="105"/>
                    </a:lnTo>
                    <a:lnTo>
                      <a:pt x="606" y="105"/>
                    </a:lnTo>
                    <a:lnTo>
                      <a:pt x="613" y="105"/>
                    </a:lnTo>
                    <a:lnTo>
                      <a:pt x="619" y="105"/>
                    </a:lnTo>
                    <a:lnTo>
                      <a:pt x="626" y="105"/>
                    </a:lnTo>
                    <a:lnTo>
                      <a:pt x="633" y="105"/>
                    </a:lnTo>
                    <a:lnTo>
                      <a:pt x="633" y="99"/>
                    </a:lnTo>
                    <a:lnTo>
                      <a:pt x="639" y="99"/>
                    </a:lnTo>
                    <a:lnTo>
                      <a:pt x="639" y="92"/>
                    </a:lnTo>
                    <a:lnTo>
                      <a:pt x="639" y="85"/>
                    </a:lnTo>
                    <a:lnTo>
                      <a:pt x="639" y="79"/>
                    </a:lnTo>
                    <a:lnTo>
                      <a:pt x="633" y="72"/>
                    </a:lnTo>
                    <a:lnTo>
                      <a:pt x="633" y="66"/>
                    </a:lnTo>
                    <a:lnTo>
                      <a:pt x="626" y="66"/>
                    </a:lnTo>
                    <a:lnTo>
                      <a:pt x="619" y="59"/>
                    </a:lnTo>
                    <a:lnTo>
                      <a:pt x="613" y="59"/>
                    </a:lnTo>
                    <a:lnTo>
                      <a:pt x="606" y="59"/>
                    </a:lnTo>
                    <a:lnTo>
                      <a:pt x="600" y="53"/>
                    </a:lnTo>
                    <a:lnTo>
                      <a:pt x="593" y="53"/>
                    </a:lnTo>
                    <a:lnTo>
                      <a:pt x="586" y="59"/>
                    </a:lnTo>
                    <a:lnTo>
                      <a:pt x="593" y="53"/>
                    </a:lnTo>
                    <a:lnTo>
                      <a:pt x="600" y="46"/>
                    </a:lnTo>
                    <a:lnTo>
                      <a:pt x="606" y="46"/>
                    </a:lnTo>
                    <a:lnTo>
                      <a:pt x="619" y="39"/>
                    </a:lnTo>
                    <a:lnTo>
                      <a:pt x="626" y="39"/>
                    </a:lnTo>
                    <a:lnTo>
                      <a:pt x="633" y="39"/>
                    </a:lnTo>
                    <a:lnTo>
                      <a:pt x="639" y="39"/>
                    </a:lnTo>
                    <a:lnTo>
                      <a:pt x="652" y="39"/>
                    </a:lnTo>
                    <a:lnTo>
                      <a:pt x="659" y="39"/>
                    </a:lnTo>
                    <a:lnTo>
                      <a:pt x="659" y="33"/>
                    </a:lnTo>
                    <a:lnTo>
                      <a:pt x="666" y="33"/>
                    </a:lnTo>
                    <a:lnTo>
                      <a:pt x="666" y="26"/>
                    </a:lnTo>
                    <a:lnTo>
                      <a:pt x="666" y="20"/>
                    </a:lnTo>
                    <a:lnTo>
                      <a:pt x="666" y="13"/>
                    </a:lnTo>
                    <a:lnTo>
                      <a:pt x="659" y="6"/>
                    </a:lnTo>
                    <a:lnTo>
                      <a:pt x="652" y="0"/>
                    </a:lnTo>
                    <a:lnTo>
                      <a:pt x="646" y="0"/>
                    </a:lnTo>
                    <a:lnTo>
                      <a:pt x="639" y="0"/>
                    </a:lnTo>
                    <a:lnTo>
                      <a:pt x="626" y="0"/>
                    </a:lnTo>
                    <a:lnTo>
                      <a:pt x="619" y="6"/>
                    </a:lnTo>
                    <a:lnTo>
                      <a:pt x="606" y="13"/>
                    </a:lnTo>
                    <a:lnTo>
                      <a:pt x="593" y="20"/>
                    </a:lnTo>
                    <a:lnTo>
                      <a:pt x="586" y="20"/>
                    </a:lnTo>
                    <a:lnTo>
                      <a:pt x="580" y="26"/>
                    </a:lnTo>
                    <a:lnTo>
                      <a:pt x="580" y="33"/>
                    </a:lnTo>
                    <a:lnTo>
                      <a:pt x="573" y="33"/>
                    </a:lnTo>
                    <a:lnTo>
                      <a:pt x="567" y="39"/>
                    </a:lnTo>
                    <a:lnTo>
                      <a:pt x="567" y="46"/>
                    </a:lnTo>
                    <a:lnTo>
                      <a:pt x="560" y="46"/>
                    </a:lnTo>
                    <a:lnTo>
                      <a:pt x="560" y="53"/>
                    </a:lnTo>
                    <a:lnTo>
                      <a:pt x="553" y="53"/>
                    </a:lnTo>
                    <a:lnTo>
                      <a:pt x="553" y="59"/>
                    </a:lnTo>
                    <a:lnTo>
                      <a:pt x="547" y="59"/>
                    </a:lnTo>
                    <a:lnTo>
                      <a:pt x="540" y="59"/>
                    </a:lnTo>
                    <a:lnTo>
                      <a:pt x="540" y="66"/>
                    </a:lnTo>
                    <a:lnTo>
                      <a:pt x="534" y="66"/>
                    </a:lnTo>
                    <a:lnTo>
                      <a:pt x="527" y="66"/>
                    </a:lnTo>
                    <a:lnTo>
                      <a:pt x="514" y="72"/>
                    </a:lnTo>
                    <a:lnTo>
                      <a:pt x="507" y="72"/>
                    </a:lnTo>
                    <a:lnTo>
                      <a:pt x="501" y="79"/>
                    </a:lnTo>
                    <a:lnTo>
                      <a:pt x="494" y="79"/>
                    </a:lnTo>
                    <a:lnTo>
                      <a:pt x="494" y="85"/>
                    </a:lnTo>
                    <a:lnTo>
                      <a:pt x="488" y="85"/>
                    </a:lnTo>
                    <a:lnTo>
                      <a:pt x="474" y="92"/>
                    </a:lnTo>
                    <a:lnTo>
                      <a:pt x="468" y="92"/>
                    </a:lnTo>
                    <a:lnTo>
                      <a:pt x="455" y="99"/>
                    </a:lnTo>
                    <a:lnTo>
                      <a:pt x="448" y="105"/>
                    </a:lnTo>
                    <a:lnTo>
                      <a:pt x="435" y="105"/>
                    </a:lnTo>
                    <a:lnTo>
                      <a:pt x="428" y="112"/>
                    </a:lnTo>
                    <a:lnTo>
                      <a:pt x="408" y="118"/>
                    </a:lnTo>
                    <a:lnTo>
                      <a:pt x="395" y="118"/>
                    </a:lnTo>
                    <a:lnTo>
                      <a:pt x="389" y="125"/>
                    </a:lnTo>
                    <a:lnTo>
                      <a:pt x="369" y="125"/>
                    </a:lnTo>
                    <a:lnTo>
                      <a:pt x="349" y="132"/>
                    </a:lnTo>
                    <a:lnTo>
                      <a:pt x="336" y="132"/>
                    </a:lnTo>
                    <a:lnTo>
                      <a:pt x="329"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3" name="Freeform 50"/>
              <p:cNvSpPr>
                <a:spLocks/>
              </p:cNvSpPr>
              <p:nvPr/>
            </p:nvSpPr>
            <p:spPr bwMode="auto">
              <a:xfrm>
                <a:off x="3437" y="1402"/>
                <a:ext cx="395" cy="402"/>
              </a:xfrm>
              <a:custGeom>
                <a:avLst/>
                <a:gdLst>
                  <a:gd name="T0" fmla="*/ 13 w 395"/>
                  <a:gd name="T1" fmla="*/ 66 h 402"/>
                  <a:gd name="T2" fmla="*/ 6 w 395"/>
                  <a:gd name="T3" fmla="*/ 86 h 402"/>
                  <a:gd name="T4" fmla="*/ 6 w 395"/>
                  <a:gd name="T5" fmla="*/ 132 h 402"/>
                  <a:gd name="T6" fmla="*/ 13 w 395"/>
                  <a:gd name="T7" fmla="*/ 171 h 402"/>
                  <a:gd name="T8" fmla="*/ 26 w 395"/>
                  <a:gd name="T9" fmla="*/ 224 h 402"/>
                  <a:gd name="T10" fmla="*/ 52 w 395"/>
                  <a:gd name="T11" fmla="*/ 284 h 402"/>
                  <a:gd name="T12" fmla="*/ 72 w 395"/>
                  <a:gd name="T13" fmla="*/ 297 h 402"/>
                  <a:gd name="T14" fmla="*/ 92 w 395"/>
                  <a:gd name="T15" fmla="*/ 310 h 402"/>
                  <a:gd name="T16" fmla="*/ 105 w 395"/>
                  <a:gd name="T17" fmla="*/ 330 h 402"/>
                  <a:gd name="T18" fmla="*/ 92 w 395"/>
                  <a:gd name="T19" fmla="*/ 363 h 402"/>
                  <a:gd name="T20" fmla="*/ 92 w 395"/>
                  <a:gd name="T21" fmla="*/ 376 h 402"/>
                  <a:gd name="T22" fmla="*/ 98 w 395"/>
                  <a:gd name="T23" fmla="*/ 383 h 402"/>
                  <a:gd name="T24" fmla="*/ 138 w 395"/>
                  <a:gd name="T25" fmla="*/ 383 h 402"/>
                  <a:gd name="T26" fmla="*/ 145 w 395"/>
                  <a:gd name="T27" fmla="*/ 402 h 402"/>
                  <a:gd name="T28" fmla="*/ 151 w 395"/>
                  <a:gd name="T29" fmla="*/ 402 h 402"/>
                  <a:gd name="T30" fmla="*/ 158 w 395"/>
                  <a:gd name="T31" fmla="*/ 402 h 402"/>
                  <a:gd name="T32" fmla="*/ 164 w 395"/>
                  <a:gd name="T33" fmla="*/ 402 h 402"/>
                  <a:gd name="T34" fmla="*/ 171 w 395"/>
                  <a:gd name="T35" fmla="*/ 396 h 402"/>
                  <a:gd name="T36" fmla="*/ 204 w 395"/>
                  <a:gd name="T37" fmla="*/ 396 h 402"/>
                  <a:gd name="T38" fmla="*/ 204 w 395"/>
                  <a:gd name="T39" fmla="*/ 396 h 402"/>
                  <a:gd name="T40" fmla="*/ 211 w 395"/>
                  <a:gd name="T41" fmla="*/ 383 h 402"/>
                  <a:gd name="T42" fmla="*/ 211 w 395"/>
                  <a:gd name="T43" fmla="*/ 383 h 402"/>
                  <a:gd name="T44" fmla="*/ 211 w 395"/>
                  <a:gd name="T45" fmla="*/ 369 h 402"/>
                  <a:gd name="T46" fmla="*/ 204 w 395"/>
                  <a:gd name="T47" fmla="*/ 356 h 402"/>
                  <a:gd name="T48" fmla="*/ 204 w 395"/>
                  <a:gd name="T49" fmla="*/ 330 h 402"/>
                  <a:gd name="T50" fmla="*/ 197 w 395"/>
                  <a:gd name="T51" fmla="*/ 310 h 402"/>
                  <a:gd name="T52" fmla="*/ 164 w 395"/>
                  <a:gd name="T53" fmla="*/ 284 h 402"/>
                  <a:gd name="T54" fmla="*/ 112 w 395"/>
                  <a:gd name="T55" fmla="*/ 270 h 402"/>
                  <a:gd name="T56" fmla="*/ 98 w 395"/>
                  <a:gd name="T57" fmla="*/ 257 h 402"/>
                  <a:gd name="T58" fmla="*/ 85 w 395"/>
                  <a:gd name="T59" fmla="*/ 244 h 402"/>
                  <a:gd name="T60" fmla="*/ 72 w 395"/>
                  <a:gd name="T61" fmla="*/ 204 h 402"/>
                  <a:gd name="T62" fmla="*/ 65 w 395"/>
                  <a:gd name="T63" fmla="*/ 158 h 402"/>
                  <a:gd name="T64" fmla="*/ 59 w 395"/>
                  <a:gd name="T65" fmla="*/ 119 h 402"/>
                  <a:gd name="T66" fmla="*/ 85 w 395"/>
                  <a:gd name="T67" fmla="*/ 86 h 402"/>
                  <a:gd name="T68" fmla="*/ 145 w 395"/>
                  <a:gd name="T69" fmla="*/ 73 h 402"/>
                  <a:gd name="T70" fmla="*/ 197 w 395"/>
                  <a:gd name="T71" fmla="*/ 73 h 402"/>
                  <a:gd name="T72" fmla="*/ 283 w 395"/>
                  <a:gd name="T73" fmla="*/ 92 h 402"/>
                  <a:gd name="T74" fmla="*/ 356 w 395"/>
                  <a:gd name="T75" fmla="*/ 105 h 402"/>
                  <a:gd name="T76" fmla="*/ 362 w 395"/>
                  <a:gd name="T77" fmla="*/ 105 h 402"/>
                  <a:gd name="T78" fmla="*/ 375 w 395"/>
                  <a:gd name="T79" fmla="*/ 99 h 402"/>
                  <a:gd name="T80" fmla="*/ 389 w 395"/>
                  <a:gd name="T81" fmla="*/ 86 h 402"/>
                  <a:gd name="T82" fmla="*/ 395 w 395"/>
                  <a:gd name="T83" fmla="*/ 66 h 402"/>
                  <a:gd name="T84" fmla="*/ 395 w 395"/>
                  <a:gd name="T85" fmla="*/ 40 h 402"/>
                  <a:gd name="T86" fmla="*/ 395 w 395"/>
                  <a:gd name="T87" fmla="*/ 33 h 402"/>
                  <a:gd name="T88" fmla="*/ 382 w 395"/>
                  <a:gd name="T89" fmla="*/ 20 h 402"/>
                  <a:gd name="T90" fmla="*/ 336 w 395"/>
                  <a:gd name="T91" fmla="*/ 7 h 402"/>
                  <a:gd name="T92" fmla="*/ 276 w 395"/>
                  <a:gd name="T93" fmla="*/ 0 h 402"/>
                  <a:gd name="T94" fmla="*/ 211 w 395"/>
                  <a:gd name="T95" fmla="*/ 7 h 402"/>
                  <a:gd name="T96" fmla="*/ 79 w 395"/>
                  <a:gd name="T97" fmla="*/ 33 h 4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5" h="402">
                    <a:moveTo>
                      <a:pt x="26" y="53"/>
                    </a:moveTo>
                    <a:lnTo>
                      <a:pt x="19" y="59"/>
                    </a:lnTo>
                    <a:lnTo>
                      <a:pt x="13" y="66"/>
                    </a:lnTo>
                    <a:lnTo>
                      <a:pt x="6" y="73"/>
                    </a:lnTo>
                    <a:lnTo>
                      <a:pt x="6" y="79"/>
                    </a:lnTo>
                    <a:lnTo>
                      <a:pt x="6" y="86"/>
                    </a:lnTo>
                    <a:lnTo>
                      <a:pt x="6" y="92"/>
                    </a:lnTo>
                    <a:lnTo>
                      <a:pt x="0" y="99"/>
                    </a:lnTo>
                    <a:lnTo>
                      <a:pt x="0" y="112"/>
                    </a:lnTo>
                    <a:lnTo>
                      <a:pt x="6" y="132"/>
                    </a:lnTo>
                    <a:lnTo>
                      <a:pt x="6" y="138"/>
                    </a:lnTo>
                    <a:lnTo>
                      <a:pt x="6" y="152"/>
                    </a:lnTo>
                    <a:lnTo>
                      <a:pt x="6" y="158"/>
                    </a:lnTo>
                    <a:lnTo>
                      <a:pt x="13" y="171"/>
                    </a:lnTo>
                    <a:lnTo>
                      <a:pt x="13" y="185"/>
                    </a:lnTo>
                    <a:lnTo>
                      <a:pt x="19" y="198"/>
                    </a:lnTo>
                    <a:lnTo>
                      <a:pt x="26" y="211"/>
                    </a:lnTo>
                    <a:lnTo>
                      <a:pt x="26" y="224"/>
                    </a:lnTo>
                    <a:lnTo>
                      <a:pt x="39" y="244"/>
                    </a:lnTo>
                    <a:lnTo>
                      <a:pt x="46" y="270"/>
                    </a:lnTo>
                    <a:lnTo>
                      <a:pt x="46" y="277"/>
                    </a:lnTo>
                    <a:lnTo>
                      <a:pt x="52" y="284"/>
                    </a:lnTo>
                    <a:lnTo>
                      <a:pt x="59" y="290"/>
                    </a:lnTo>
                    <a:lnTo>
                      <a:pt x="65" y="297"/>
                    </a:lnTo>
                    <a:lnTo>
                      <a:pt x="72" y="297"/>
                    </a:lnTo>
                    <a:lnTo>
                      <a:pt x="72" y="303"/>
                    </a:lnTo>
                    <a:lnTo>
                      <a:pt x="85" y="310"/>
                    </a:lnTo>
                    <a:lnTo>
                      <a:pt x="92" y="310"/>
                    </a:lnTo>
                    <a:lnTo>
                      <a:pt x="98" y="317"/>
                    </a:lnTo>
                    <a:lnTo>
                      <a:pt x="105" y="323"/>
                    </a:lnTo>
                    <a:lnTo>
                      <a:pt x="105" y="330"/>
                    </a:lnTo>
                    <a:lnTo>
                      <a:pt x="98" y="336"/>
                    </a:lnTo>
                    <a:lnTo>
                      <a:pt x="98" y="343"/>
                    </a:lnTo>
                    <a:lnTo>
                      <a:pt x="92" y="356"/>
                    </a:lnTo>
                    <a:lnTo>
                      <a:pt x="92" y="363"/>
                    </a:lnTo>
                    <a:lnTo>
                      <a:pt x="85" y="363"/>
                    </a:lnTo>
                    <a:lnTo>
                      <a:pt x="85" y="369"/>
                    </a:lnTo>
                    <a:lnTo>
                      <a:pt x="92" y="376"/>
                    </a:lnTo>
                    <a:lnTo>
                      <a:pt x="92" y="383"/>
                    </a:lnTo>
                    <a:lnTo>
                      <a:pt x="98" y="383"/>
                    </a:lnTo>
                    <a:lnTo>
                      <a:pt x="105" y="389"/>
                    </a:lnTo>
                    <a:lnTo>
                      <a:pt x="112" y="389"/>
                    </a:lnTo>
                    <a:lnTo>
                      <a:pt x="118" y="389"/>
                    </a:lnTo>
                    <a:lnTo>
                      <a:pt x="138" y="383"/>
                    </a:lnTo>
                    <a:lnTo>
                      <a:pt x="138" y="396"/>
                    </a:lnTo>
                    <a:lnTo>
                      <a:pt x="145" y="396"/>
                    </a:lnTo>
                    <a:lnTo>
                      <a:pt x="145" y="402"/>
                    </a:lnTo>
                    <a:lnTo>
                      <a:pt x="151" y="402"/>
                    </a:lnTo>
                    <a:lnTo>
                      <a:pt x="158" y="402"/>
                    </a:lnTo>
                    <a:lnTo>
                      <a:pt x="164" y="402"/>
                    </a:lnTo>
                    <a:lnTo>
                      <a:pt x="164" y="396"/>
                    </a:lnTo>
                    <a:lnTo>
                      <a:pt x="171" y="396"/>
                    </a:lnTo>
                    <a:lnTo>
                      <a:pt x="178" y="396"/>
                    </a:lnTo>
                    <a:lnTo>
                      <a:pt x="184" y="402"/>
                    </a:lnTo>
                    <a:lnTo>
                      <a:pt x="204" y="396"/>
                    </a:lnTo>
                    <a:lnTo>
                      <a:pt x="211" y="389"/>
                    </a:lnTo>
                    <a:lnTo>
                      <a:pt x="211" y="383"/>
                    </a:lnTo>
                    <a:lnTo>
                      <a:pt x="211" y="376"/>
                    </a:lnTo>
                    <a:lnTo>
                      <a:pt x="211" y="369"/>
                    </a:lnTo>
                    <a:lnTo>
                      <a:pt x="211" y="363"/>
                    </a:lnTo>
                    <a:lnTo>
                      <a:pt x="204" y="363"/>
                    </a:lnTo>
                    <a:lnTo>
                      <a:pt x="204" y="356"/>
                    </a:lnTo>
                    <a:lnTo>
                      <a:pt x="204" y="350"/>
                    </a:lnTo>
                    <a:lnTo>
                      <a:pt x="204" y="343"/>
                    </a:lnTo>
                    <a:lnTo>
                      <a:pt x="204" y="336"/>
                    </a:lnTo>
                    <a:lnTo>
                      <a:pt x="204" y="330"/>
                    </a:lnTo>
                    <a:lnTo>
                      <a:pt x="204" y="323"/>
                    </a:lnTo>
                    <a:lnTo>
                      <a:pt x="197" y="317"/>
                    </a:lnTo>
                    <a:lnTo>
                      <a:pt x="197" y="310"/>
                    </a:lnTo>
                    <a:lnTo>
                      <a:pt x="191" y="303"/>
                    </a:lnTo>
                    <a:lnTo>
                      <a:pt x="184" y="297"/>
                    </a:lnTo>
                    <a:lnTo>
                      <a:pt x="178" y="290"/>
                    </a:lnTo>
                    <a:lnTo>
                      <a:pt x="164" y="284"/>
                    </a:lnTo>
                    <a:lnTo>
                      <a:pt x="145" y="277"/>
                    </a:lnTo>
                    <a:lnTo>
                      <a:pt x="131" y="270"/>
                    </a:lnTo>
                    <a:lnTo>
                      <a:pt x="125" y="270"/>
                    </a:lnTo>
                    <a:lnTo>
                      <a:pt x="112" y="270"/>
                    </a:lnTo>
                    <a:lnTo>
                      <a:pt x="112" y="264"/>
                    </a:lnTo>
                    <a:lnTo>
                      <a:pt x="105" y="264"/>
                    </a:lnTo>
                    <a:lnTo>
                      <a:pt x="98" y="257"/>
                    </a:lnTo>
                    <a:lnTo>
                      <a:pt x="92" y="257"/>
                    </a:lnTo>
                    <a:lnTo>
                      <a:pt x="92" y="251"/>
                    </a:lnTo>
                    <a:lnTo>
                      <a:pt x="85" y="244"/>
                    </a:lnTo>
                    <a:lnTo>
                      <a:pt x="79" y="237"/>
                    </a:lnTo>
                    <a:lnTo>
                      <a:pt x="79" y="231"/>
                    </a:lnTo>
                    <a:lnTo>
                      <a:pt x="79" y="224"/>
                    </a:lnTo>
                    <a:lnTo>
                      <a:pt x="72" y="204"/>
                    </a:lnTo>
                    <a:lnTo>
                      <a:pt x="72" y="191"/>
                    </a:lnTo>
                    <a:lnTo>
                      <a:pt x="65" y="178"/>
                    </a:lnTo>
                    <a:lnTo>
                      <a:pt x="65" y="165"/>
                    </a:lnTo>
                    <a:lnTo>
                      <a:pt x="65" y="158"/>
                    </a:lnTo>
                    <a:lnTo>
                      <a:pt x="65" y="145"/>
                    </a:lnTo>
                    <a:lnTo>
                      <a:pt x="65" y="132"/>
                    </a:lnTo>
                    <a:lnTo>
                      <a:pt x="65" y="125"/>
                    </a:lnTo>
                    <a:lnTo>
                      <a:pt x="59" y="119"/>
                    </a:lnTo>
                    <a:lnTo>
                      <a:pt x="59" y="99"/>
                    </a:lnTo>
                    <a:lnTo>
                      <a:pt x="65" y="92"/>
                    </a:lnTo>
                    <a:lnTo>
                      <a:pt x="79" y="92"/>
                    </a:lnTo>
                    <a:lnTo>
                      <a:pt x="85" y="86"/>
                    </a:lnTo>
                    <a:lnTo>
                      <a:pt x="92" y="86"/>
                    </a:lnTo>
                    <a:lnTo>
                      <a:pt x="118" y="79"/>
                    </a:lnTo>
                    <a:lnTo>
                      <a:pt x="138" y="73"/>
                    </a:lnTo>
                    <a:lnTo>
                      <a:pt x="145" y="73"/>
                    </a:lnTo>
                    <a:lnTo>
                      <a:pt x="158" y="73"/>
                    </a:lnTo>
                    <a:lnTo>
                      <a:pt x="171" y="73"/>
                    </a:lnTo>
                    <a:lnTo>
                      <a:pt x="184" y="73"/>
                    </a:lnTo>
                    <a:lnTo>
                      <a:pt x="197" y="73"/>
                    </a:lnTo>
                    <a:lnTo>
                      <a:pt x="211" y="79"/>
                    </a:lnTo>
                    <a:lnTo>
                      <a:pt x="224" y="79"/>
                    </a:lnTo>
                    <a:lnTo>
                      <a:pt x="230" y="79"/>
                    </a:lnTo>
                    <a:lnTo>
                      <a:pt x="283" y="92"/>
                    </a:lnTo>
                    <a:lnTo>
                      <a:pt x="316" y="99"/>
                    </a:lnTo>
                    <a:lnTo>
                      <a:pt x="342" y="105"/>
                    </a:lnTo>
                    <a:lnTo>
                      <a:pt x="349" y="105"/>
                    </a:lnTo>
                    <a:lnTo>
                      <a:pt x="356" y="105"/>
                    </a:lnTo>
                    <a:lnTo>
                      <a:pt x="362" y="105"/>
                    </a:lnTo>
                    <a:lnTo>
                      <a:pt x="369" y="99"/>
                    </a:lnTo>
                    <a:lnTo>
                      <a:pt x="375" y="99"/>
                    </a:lnTo>
                    <a:lnTo>
                      <a:pt x="382" y="92"/>
                    </a:lnTo>
                    <a:lnTo>
                      <a:pt x="389" y="86"/>
                    </a:lnTo>
                    <a:lnTo>
                      <a:pt x="389" y="79"/>
                    </a:lnTo>
                    <a:lnTo>
                      <a:pt x="395" y="73"/>
                    </a:lnTo>
                    <a:lnTo>
                      <a:pt x="395" y="66"/>
                    </a:lnTo>
                    <a:lnTo>
                      <a:pt x="395" y="59"/>
                    </a:lnTo>
                    <a:lnTo>
                      <a:pt x="395" y="53"/>
                    </a:lnTo>
                    <a:lnTo>
                      <a:pt x="395" y="46"/>
                    </a:lnTo>
                    <a:lnTo>
                      <a:pt x="395" y="40"/>
                    </a:lnTo>
                    <a:lnTo>
                      <a:pt x="395" y="33"/>
                    </a:lnTo>
                    <a:lnTo>
                      <a:pt x="389" y="26"/>
                    </a:lnTo>
                    <a:lnTo>
                      <a:pt x="382" y="20"/>
                    </a:lnTo>
                    <a:lnTo>
                      <a:pt x="375" y="20"/>
                    </a:lnTo>
                    <a:lnTo>
                      <a:pt x="356" y="13"/>
                    </a:lnTo>
                    <a:lnTo>
                      <a:pt x="336" y="7"/>
                    </a:lnTo>
                    <a:lnTo>
                      <a:pt x="316" y="7"/>
                    </a:lnTo>
                    <a:lnTo>
                      <a:pt x="296" y="7"/>
                    </a:lnTo>
                    <a:lnTo>
                      <a:pt x="283" y="0"/>
                    </a:lnTo>
                    <a:lnTo>
                      <a:pt x="276" y="0"/>
                    </a:lnTo>
                    <a:lnTo>
                      <a:pt x="257" y="0"/>
                    </a:lnTo>
                    <a:lnTo>
                      <a:pt x="244" y="0"/>
                    </a:lnTo>
                    <a:lnTo>
                      <a:pt x="230" y="0"/>
                    </a:lnTo>
                    <a:lnTo>
                      <a:pt x="211" y="7"/>
                    </a:lnTo>
                    <a:lnTo>
                      <a:pt x="178" y="7"/>
                    </a:lnTo>
                    <a:lnTo>
                      <a:pt x="145" y="13"/>
                    </a:lnTo>
                    <a:lnTo>
                      <a:pt x="112" y="26"/>
                    </a:lnTo>
                    <a:lnTo>
                      <a:pt x="79" y="33"/>
                    </a:lnTo>
                    <a:lnTo>
                      <a:pt x="52" y="46"/>
                    </a:lnTo>
                    <a:lnTo>
                      <a:pt x="2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4" name="Freeform 51"/>
              <p:cNvSpPr>
                <a:spLocks/>
              </p:cNvSpPr>
              <p:nvPr/>
            </p:nvSpPr>
            <p:spPr bwMode="auto">
              <a:xfrm>
                <a:off x="3786" y="1765"/>
                <a:ext cx="659" cy="554"/>
              </a:xfrm>
              <a:custGeom>
                <a:avLst/>
                <a:gdLst>
                  <a:gd name="T0" fmla="*/ 0 w 659"/>
                  <a:gd name="T1" fmla="*/ 66 h 554"/>
                  <a:gd name="T2" fmla="*/ 7 w 659"/>
                  <a:gd name="T3" fmla="*/ 85 h 554"/>
                  <a:gd name="T4" fmla="*/ 26 w 659"/>
                  <a:gd name="T5" fmla="*/ 99 h 554"/>
                  <a:gd name="T6" fmla="*/ 59 w 659"/>
                  <a:gd name="T7" fmla="*/ 112 h 554"/>
                  <a:gd name="T8" fmla="*/ 237 w 659"/>
                  <a:gd name="T9" fmla="*/ 171 h 554"/>
                  <a:gd name="T10" fmla="*/ 277 w 659"/>
                  <a:gd name="T11" fmla="*/ 184 h 554"/>
                  <a:gd name="T12" fmla="*/ 290 w 659"/>
                  <a:gd name="T13" fmla="*/ 204 h 554"/>
                  <a:gd name="T14" fmla="*/ 290 w 659"/>
                  <a:gd name="T15" fmla="*/ 231 h 554"/>
                  <a:gd name="T16" fmla="*/ 284 w 659"/>
                  <a:gd name="T17" fmla="*/ 264 h 554"/>
                  <a:gd name="T18" fmla="*/ 284 w 659"/>
                  <a:gd name="T19" fmla="*/ 297 h 554"/>
                  <a:gd name="T20" fmla="*/ 297 w 659"/>
                  <a:gd name="T21" fmla="*/ 310 h 554"/>
                  <a:gd name="T22" fmla="*/ 317 w 659"/>
                  <a:gd name="T23" fmla="*/ 356 h 554"/>
                  <a:gd name="T24" fmla="*/ 350 w 659"/>
                  <a:gd name="T25" fmla="*/ 409 h 554"/>
                  <a:gd name="T26" fmla="*/ 376 w 659"/>
                  <a:gd name="T27" fmla="*/ 442 h 554"/>
                  <a:gd name="T28" fmla="*/ 396 w 659"/>
                  <a:gd name="T29" fmla="*/ 481 h 554"/>
                  <a:gd name="T30" fmla="*/ 409 w 659"/>
                  <a:gd name="T31" fmla="*/ 514 h 554"/>
                  <a:gd name="T32" fmla="*/ 422 w 659"/>
                  <a:gd name="T33" fmla="*/ 534 h 554"/>
                  <a:gd name="T34" fmla="*/ 435 w 659"/>
                  <a:gd name="T35" fmla="*/ 547 h 554"/>
                  <a:gd name="T36" fmla="*/ 448 w 659"/>
                  <a:gd name="T37" fmla="*/ 554 h 554"/>
                  <a:gd name="T38" fmla="*/ 468 w 659"/>
                  <a:gd name="T39" fmla="*/ 554 h 554"/>
                  <a:gd name="T40" fmla="*/ 475 w 659"/>
                  <a:gd name="T41" fmla="*/ 547 h 554"/>
                  <a:gd name="T42" fmla="*/ 481 w 659"/>
                  <a:gd name="T43" fmla="*/ 547 h 554"/>
                  <a:gd name="T44" fmla="*/ 495 w 659"/>
                  <a:gd name="T45" fmla="*/ 514 h 554"/>
                  <a:gd name="T46" fmla="*/ 495 w 659"/>
                  <a:gd name="T47" fmla="*/ 508 h 554"/>
                  <a:gd name="T48" fmla="*/ 508 w 659"/>
                  <a:gd name="T49" fmla="*/ 488 h 554"/>
                  <a:gd name="T50" fmla="*/ 554 w 659"/>
                  <a:gd name="T51" fmla="*/ 455 h 554"/>
                  <a:gd name="T52" fmla="*/ 600 w 659"/>
                  <a:gd name="T53" fmla="*/ 442 h 554"/>
                  <a:gd name="T54" fmla="*/ 640 w 659"/>
                  <a:gd name="T55" fmla="*/ 435 h 554"/>
                  <a:gd name="T56" fmla="*/ 646 w 659"/>
                  <a:gd name="T57" fmla="*/ 435 h 554"/>
                  <a:gd name="T58" fmla="*/ 653 w 659"/>
                  <a:gd name="T59" fmla="*/ 428 h 554"/>
                  <a:gd name="T60" fmla="*/ 659 w 659"/>
                  <a:gd name="T61" fmla="*/ 422 h 554"/>
                  <a:gd name="T62" fmla="*/ 659 w 659"/>
                  <a:gd name="T63" fmla="*/ 415 h 554"/>
                  <a:gd name="T64" fmla="*/ 659 w 659"/>
                  <a:gd name="T65" fmla="*/ 402 h 554"/>
                  <a:gd name="T66" fmla="*/ 659 w 659"/>
                  <a:gd name="T67" fmla="*/ 396 h 554"/>
                  <a:gd name="T68" fmla="*/ 653 w 659"/>
                  <a:gd name="T69" fmla="*/ 382 h 554"/>
                  <a:gd name="T70" fmla="*/ 633 w 659"/>
                  <a:gd name="T71" fmla="*/ 363 h 554"/>
                  <a:gd name="T72" fmla="*/ 607 w 659"/>
                  <a:gd name="T73" fmla="*/ 356 h 554"/>
                  <a:gd name="T74" fmla="*/ 580 w 659"/>
                  <a:gd name="T75" fmla="*/ 363 h 554"/>
                  <a:gd name="T76" fmla="*/ 554 w 659"/>
                  <a:gd name="T77" fmla="*/ 376 h 554"/>
                  <a:gd name="T78" fmla="*/ 495 w 659"/>
                  <a:gd name="T79" fmla="*/ 422 h 554"/>
                  <a:gd name="T80" fmla="*/ 468 w 659"/>
                  <a:gd name="T81" fmla="*/ 448 h 554"/>
                  <a:gd name="T82" fmla="*/ 455 w 659"/>
                  <a:gd name="T83" fmla="*/ 468 h 554"/>
                  <a:gd name="T84" fmla="*/ 435 w 659"/>
                  <a:gd name="T85" fmla="*/ 435 h 554"/>
                  <a:gd name="T86" fmla="*/ 409 w 659"/>
                  <a:gd name="T87" fmla="*/ 396 h 554"/>
                  <a:gd name="T88" fmla="*/ 389 w 659"/>
                  <a:gd name="T89" fmla="*/ 336 h 554"/>
                  <a:gd name="T90" fmla="*/ 369 w 659"/>
                  <a:gd name="T91" fmla="*/ 277 h 554"/>
                  <a:gd name="T92" fmla="*/ 363 w 659"/>
                  <a:gd name="T93" fmla="*/ 231 h 554"/>
                  <a:gd name="T94" fmla="*/ 356 w 659"/>
                  <a:gd name="T95" fmla="*/ 184 h 554"/>
                  <a:gd name="T96" fmla="*/ 363 w 659"/>
                  <a:gd name="T97" fmla="*/ 165 h 554"/>
                  <a:gd name="T98" fmla="*/ 350 w 659"/>
                  <a:gd name="T99" fmla="*/ 145 h 554"/>
                  <a:gd name="T100" fmla="*/ 317 w 659"/>
                  <a:gd name="T101" fmla="*/ 118 h 554"/>
                  <a:gd name="T102" fmla="*/ 284 w 659"/>
                  <a:gd name="T103" fmla="*/ 99 h 554"/>
                  <a:gd name="T104" fmla="*/ 270 w 659"/>
                  <a:gd name="T105" fmla="*/ 92 h 554"/>
                  <a:gd name="T106" fmla="*/ 152 w 659"/>
                  <a:gd name="T107" fmla="*/ 33 h 554"/>
                  <a:gd name="T108" fmla="*/ 112 w 659"/>
                  <a:gd name="T109" fmla="*/ 13 h 554"/>
                  <a:gd name="T110" fmla="*/ 46 w 659"/>
                  <a:gd name="T111" fmla="*/ 0 h 554"/>
                  <a:gd name="T112" fmla="*/ 20 w 659"/>
                  <a:gd name="T113" fmla="*/ 6 h 554"/>
                  <a:gd name="T114" fmla="*/ 7 w 659"/>
                  <a:gd name="T115" fmla="*/ 20 h 554"/>
                  <a:gd name="T116" fmla="*/ 0 w 659"/>
                  <a:gd name="T117" fmla="*/ 39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59" h="554">
                    <a:moveTo>
                      <a:pt x="0" y="53"/>
                    </a:moveTo>
                    <a:lnTo>
                      <a:pt x="0" y="53"/>
                    </a:lnTo>
                    <a:lnTo>
                      <a:pt x="0" y="59"/>
                    </a:lnTo>
                    <a:lnTo>
                      <a:pt x="0" y="66"/>
                    </a:lnTo>
                    <a:lnTo>
                      <a:pt x="7" y="72"/>
                    </a:lnTo>
                    <a:lnTo>
                      <a:pt x="7" y="79"/>
                    </a:lnTo>
                    <a:lnTo>
                      <a:pt x="7" y="85"/>
                    </a:lnTo>
                    <a:lnTo>
                      <a:pt x="13" y="85"/>
                    </a:lnTo>
                    <a:lnTo>
                      <a:pt x="13" y="92"/>
                    </a:lnTo>
                    <a:lnTo>
                      <a:pt x="20" y="92"/>
                    </a:lnTo>
                    <a:lnTo>
                      <a:pt x="26" y="99"/>
                    </a:lnTo>
                    <a:lnTo>
                      <a:pt x="33" y="105"/>
                    </a:lnTo>
                    <a:lnTo>
                      <a:pt x="40" y="105"/>
                    </a:lnTo>
                    <a:lnTo>
                      <a:pt x="59" y="112"/>
                    </a:lnTo>
                    <a:lnTo>
                      <a:pt x="86" y="125"/>
                    </a:lnTo>
                    <a:lnTo>
                      <a:pt x="158" y="145"/>
                    </a:lnTo>
                    <a:lnTo>
                      <a:pt x="231" y="165"/>
                    </a:lnTo>
                    <a:lnTo>
                      <a:pt x="237" y="171"/>
                    </a:lnTo>
                    <a:lnTo>
                      <a:pt x="244" y="171"/>
                    </a:lnTo>
                    <a:lnTo>
                      <a:pt x="257" y="178"/>
                    </a:lnTo>
                    <a:lnTo>
                      <a:pt x="264" y="178"/>
                    </a:lnTo>
                    <a:lnTo>
                      <a:pt x="277" y="184"/>
                    </a:lnTo>
                    <a:lnTo>
                      <a:pt x="277" y="191"/>
                    </a:lnTo>
                    <a:lnTo>
                      <a:pt x="284" y="198"/>
                    </a:lnTo>
                    <a:lnTo>
                      <a:pt x="290" y="204"/>
                    </a:lnTo>
                    <a:lnTo>
                      <a:pt x="290" y="211"/>
                    </a:lnTo>
                    <a:lnTo>
                      <a:pt x="290" y="217"/>
                    </a:lnTo>
                    <a:lnTo>
                      <a:pt x="290" y="224"/>
                    </a:lnTo>
                    <a:lnTo>
                      <a:pt x="290" y="231"/>
                    </a:lnTo>
                    <a:lnTo>
                      <a:pt x="290" y="237"/>
                    </a:lnTo>
                    <a:lnTo>
                      <a:pt x="284" y="237"/>
                    </a:lnTo>
                    <a:lnTo>
                      <a:pt x="284" y="264"/>
                    </a:lnTo>
                    <a:lnTo>
                      <a:pt x="284" y="283"/>
                    </a:lnTo>
                    <a:lnTo>
                      <a:pt x="284" y="290"/>
                    </a:lnTo>
                    <a:lnTo>
                      <a:pt x="284" y="297"/>
                    </a:lnTo>
                    <a:lnTo>
                      <a:pt x="284" y="303"/>
                    </a:lnTo>
                    <a:lnTo>
                      <a:pt x="290" y="303"/>
                    </a:lnTo>
                    <a:lnTo>
                      <a:pt x="297" y="310"/>
                    </a:lnTo>
                    <a:lnTo>
                      <a:pt x="297" y="323"/>
                    </a:lnTo>
                    <a:lnTo>
                      <a:pt x="310" y="343"/>
                    </a:lnTo>
                    <a:lnTo>
                      <a:pt x="310" y="349"/>
                    </a:lnTo>
                    <a:lnTo>
                      <a:pt x="317" y="356"/>
                    </a:lnTo>
                    <a:lnTo>
                      <a:pt x="323" y="369"/>
                    </a:lnTo>
                    <a:lnTo>
                      <a:pt x="336" y="382"/>
                    </a:lnTo>
                    <a:lnTo>
                      <a:pt x="343" y="396"/>
                    </a:lnTo>
                    <a:lnTo>
                      <a:pt x="350" y="409"/>
                    </a:lnTo>
                    <a:lnTo>
                      <a:pt x="363" y="422"/>
                    </a:lnTo>
                    <a:lnTo>
                      <a:pt x="363" y="428"/>
                    </a:lnTo>
                    <a:lnTo>
                      <a:pt x="369" y="435"/>
                    </a:lnTo>
                    <a:lnTo>
                      <a:pt x="376" y="442"/>
                    </a:lnTo>
                    <a:lnTo>
                      <a:pt x="382" y="448"/>
                    </a:lnTo>
                    <a:lnTo>
                      <a:pt x="389" y="461"/>
                    </a:lnTo>
                    <a:lnTo>
                      <a:pt x="389" y="468"/>
                    </a:lnTo>
                    <a:lnTo>
                      <a:pt x="396" y="481"/>
                    </a:lnTo>
                    <a:lnTo>
                      <a:pt x="402" y="488"/>
                    </a:lnTo>
                    <a:lnTo>
                      <a:pt x="402" y="501"/>
                    </a:lnTo>
                    <a:lnTo>
                      <a:pt x="409" y="508"/>
                    </a:lnTo>
                    <a:lnTo>
                      <a:pt x="409" y="514"/>
                    </a:lnTo>
                    <a:lnTo>
                      <a:pt x="409" y="521"/>
                    </a:lnTo>
                    <a:lnTo>
                      <a:pt x="415" y="527"/>
                    </a:lnTo>
                    <a:lnTo>
                      <a:pt x="422" y="534"/>
                    </a:lnTo>
                    <a:lnTo>
                      <a:pt x="422" y="541"/>
                    </a:lnTo>
                    <a:lnTo>
                      <a:pt x="429" y="541"/>
                    </a:lnTo>
                    <a:lnTo>
                      <a:pt x="435" y="547"/>
                    </a:lnTo>
                    <a:lnTo>
                      <a:pt x="442" y="547"/>
                    </a:lnTo>
                    <a:lnTo>
                      <a:pt x="448" y="554"/>
                    </a:lnTo>
                    <a:lnTo>
                      <a:pt x="455" y="554"/>
                    </a:lnTo>
                    <a:lnTo>
                      <a:pt x="468" y="554"/>
                    </a:lnTo>
                    <a:lnTo>
                      <a:pt x="475" y="547"/>
                    </a:lnTo>
                    <a:lnTo>
                      <a:pt x="481" y="547"/>
                    </a:lnTo>
                    <a:lnTo>
                      <a:pt x="481" y="534"/>
                    </a:lnTo>
                    <a:lnTo>
                      <a:pt x="488" y="527"/>
                    </a:lnTo>
                    <a:lnTo>
                      <a:pt x="495" y="514"/>
                    </a:lnTo>
                    <a:lnTo>
                      <a:pt x="495" y="508"/>
                    </a:lnTo>
                    <a:lnTo>
                      <a:pt x="501" y="501"/>
                    </a:lnTo>
                    <a:lnTo>
                      <a:pt x="508" y="494"/>
                    </a:lnTo>
                    <a:lnTo>
                      <a:pt x="508" y="488"/>
                    </a:lnTo>
                    <a:lnTo>
                      <a:pt x="514" y="481"/>
                    </a:lnTo>
                    <a:lnTo>
                      <a:pt x="528" y="468"/>
                    </a:lnTo>
                    <a:lnTo>
                      <a:pt x="541" y="461"/>
                    </a:lnTo>
                    <a:lnTo>
                      <a:pt x="554" y="455"/>
                    </a:lnTo>
                    <a:lnTo>
                      <a:pt x="567" y="448"/>
                    </a:lnTo>
                    <a:lnTo>
                      <a:pt x="580" y="448"/>
                    </a:lnTo>
                    <a:lnTo>
                      <a:pt x="594" y="442"/>
                    </a:lnTo>
                    <a:lnTo>
                      <a:pt x="600" y="442"/>
                    </a:lnTo>
                    <a:lnTo>
                      <a:pt x="613" y="435"/>
                    </a:lnTo>
                    <a:lnTo>
                      <a:pt x="626" y="435"/>
                    </a:lnTo>
                    <a:lnTo>
                      <a:pt x="640" y="435"/>
                    </a:lnTo>
                    <a:lnTo>
                      <a:pt x="646" y="435"/>
                    </a:lnTo>
                    <a:lnTo>
                      <a:pt x="653" y="435"/>
                    </a:lnTo>
                    <a:lnTo>
                      <a:pt x="653" y="428"/>
                    </a:lnTo>
                    <a:lnTo>
                      <a:pt x="659" y="428"/>
                    </a:lnTo>
                    <a:lnTo>
                      <a:pt x="659" y="422"/>
                    </a:lnTo>
                    <a:lnTo>
                      <a:pt x="659" y="415"/>
                    </a:lnTo>
                    <a:lnTo>
                      <a:pt x="659" y="409"/>
                    </a:lnTo>
                    <a:lnTo>
                      <a:pt x="659" y="402"/>
                    </a:lnTo>
                    <a:lnTo>
                      <a:pt x="659" y="396"/>
                    </a:lnTo>
                    <a:lnTo>
                      <a:pt x="653" y="389"/>
                    </a:lnTo>
                    <a:lnTo>
                      <a:pt x="653" y="382"/>
                    </a:lnTo>
                    <a:lnTo>
                      <a:pt x="646" y="376"/>
                    </a:lnTo>
                    <a:lnTo>
                      <a:pt x="640" y="369"/>
                    </a:lnTo>
                    <a:lnTo>
                      <a:pt x="633" y="363"/>
                    </a:lnTo>
                    <a:lnTo>
                      <a:pt x="626" y="356"/>
                    </a:lnTo>
                    <a:lnTo>
                      <a:pt x="620" y="356"/>
                    </a:lnTo>
                    <a:lnTo>
                      <a:pt x="613" y="356"/>
                    </a:lnTo>
                    <a:lnTo>
                      <a:pt x="607" y="356"/>
                    </a:lnTo>
                    <a:lnTo>
                      <a:pt x="600" y="356"/>
                    </a:lnTo>
                    <a:lnTo>
                      <a:pt x="594" y="356"/>
                    </a:lnTo>
                    <a:lnTo>
                      <a:pt x="587" y="356"/>
                    </a:lnTo>
                    <a:lnTo>
                      <a:pt x="580" y="363"/>
                    </a:lnTo>
                    <a:lnTo>
                      <a:pt x="574" y="363"/>
                    </a:lnTo>
                    <a:lnTo>
                      <a:pt x="567" y="369"/>
                    </a:lnTo>
                    <a:lnTo>
                      <a:pt x="561" y="369"/>
                    </a:lnTo>
                    <a:lnTo>
                      <a:pt x="554" y="376"/>
                    </a:lnTo>
                    <a:lnTo>
                      <a:pt x="528" y="396"/>
                    </a:lnTo>
                    <a:lnTo>
                      <a:pt x="508" y="415"/>
                    </a:lnTo>
                    <a:lnTo>
                      <a:pt x="495" y="415"/>
                    </a:lnTo>
                    <a:lnTo>
                      <a:pt x="495" y="422"/>
                    </a:lnTo>
                    <a:lnTo>
                      <a:pt x="488" y="428"/>
                    </a:lnTo>
                    <a:lnTo>
                      <a:pt x="481" y="435"/>
                    </a:lnTo>
                    <a:lnTo>
                      <a:pt x="475" y="442"/>
                    </a:lnTo>
                    <a:lnTo>
                      <a:pt x="468" y="448"/>
                    </a:lnTo>
                    <a:lnTo>
                      <a:pt x="468" y="461"/>
                    </a:lnTo>
                    <a:lnTo>
                      <a:pt x="462" y="468"/>
                    </a:lnTo>
                    <a:lnTo>
                      <a:pt x="455" y="468"/>
                    </a:lnTo>
                    <a:lnTo>
                      <a:pt x="448" y="455"/>
                    </a:lnTo>
                    <a:lnTo>
                      <a:pt x="442" y="448"/>
                    </a:lnTo>
                    <a:lnTo>
                      <a:pt x="435" y="435"/>
                    </a:lnTo>
                    <a:lnTo>
                      <a:pt x="429" y="428"/>
                    </a:lnTo>
                    <a:lnTo>
                      <a:pt x="422" y="415"/>
                    </a:lnTo>
                    <a:lnTo>
                      <a:pt x="415" y="409"/>
                    </a:lnTo>
                    <a:lnTo>
                      <a:pt x="409" y="396"/>
                    </a:lnTo>
                    <a:lnTo>
                      <a:pt x="409" y="382"/>
                    </a:lnTo>
                    <a:lnTo>
                      <a:pt x="402" y="369"/>
                    </a:lnTo>
                    <a:lnTo>
                      <a:pt x="396" y="356"/>
                    </a:lnTo>
                    <a:lnTo>
                      <a:pt x="389" y="336"/>
                    </a:lnTo>
                    <a:lnTo>
                      <a:pt x="382" y="323"/>
                    </a:lnTo>
                    <a:lnTo>
                      <a:pt x="382" y="316"/>
                    </a:lnTo>
                    <a:lnTo>
                      <a:pt x="376" y="297"/>
                    </a:lnTo>
                    <a:lnTo>
                      <a:pt x="369" y="277"/>
                    </a:lnTo>
                    <a:lnTo>
                      <a:pt x="369" y="270"/>
                    </a:lnTo>
                    <a:lnTo>
                      <a:pt x="363" y="270"/>
                    </a:lnTo>
                    <a:lnTo>
                      <a:pt x="363" y="250"/>
                    </a:lnTo>
                    <a:lnTo>
                      <a:pt x="363" y="231"/>
                    </a:lnTo>
                    <a:lnTo>
                      <a:pt x="356" y="211"/>
                    </a:lnTo>
                    <a:lnTo>
                      <a:pt x="356" y="198"/>
                    </a:lnTo>
                    <a:lnTo>
                      <a:pt x="356" y="191"/>
                    </a:lnTo>
                    <a:lnTo>
                      <a:pt x="356" y="184"/>
                    </a:lnTo>
                    <a:lnTo>
                      <a:pt x="363" y="178"/>
                    </a:lnTo>
                    <a:lnTo>
                      <a:pt x="363" y="171"/>
                    </a:lnTo>
                    <a:lnTo>
                      <a:pt x="363" y="165"/>
                    </a:lnTo>
                    <a:lnTo>
                      <a:pt x="356" y="158"/>
                    </a:lnTo>
                    <a:lnTo>
                      <a:pt x="356" y="151"/>
                    </a:lnTo>
                    <a:lnTo>
                      <a:pt x="350" y="145"/>
                    </a:lnTo>
                    <a:lnTo>
                      <a:pt x="343" y="138"/>
                    </a:lnTo>
                    <a:lnTo>
                      <a:pt x="336" y="132"/>
                    </a:lnTo>
                    <a:lnTo>
                      <a:pt x="330" y="125"/>
                    </a:lnTo>
                    <a:lnTo>
                      <a:pt x="317" y="118"/>
                    </a:lnTo>
                    <a:lnTo>
                      <a:pt x="310" y="112"/>
                    </a:lnTo>
                    <a:lnTo>
                      <a:pt x="303" y="105"/>
                    </a:lnTo>
                    <a:lnTo>
                      <a:pt x="290" y="99"/>
                    </a:lnTo>
                    <a:lnTo>
                      <a:pt x="284" y="99"/>
                    </a:lnTo>
                    <a:lnTo>
                      <a:pt x="277" y="99"/>
                    </a:lnTo>
                    <a:lnTo>
                      <a:pt x="277" y="92"/>
                    </a:lnTo>
                    <a:lnTo>
                      <a:pt x="270" y="92"/>
                    </a:lnTo>
                    <a:lnTo>
                      <a:pt x="237" y="79"/>
                    </a:lnTo>
                    <a:lnTo>
                      <a:pt x="211" y="66"/>
                    </a:lnTo>
                    <a:lnTo>
                      <a:pt x="185" y="53"/>
                    </a:lnTo>
                    <a:lnTo>
                      <a:pt x="152" y="33"/>
                    </a:lnTo>
                    <a:lnTo>
                      <a:pt x="138" y="26"/>
                    </a:lnTo>
                    <a:lnTo>
                      <a:pt x="125" y="20"/>
                    </a:lnTo>
                    <a:lnTo>
                      <a:pt x="119" y="20"/>
                    </a:lnTo>
                    <a:lnTo>
                      <a:pt x="112" y="13"/>
                    </a:lnTo>
                    <a:lnTo>
                      <a:pt x="92" y="13"/>
                    </a:lnTo>
                    <a:lnTo>
                      <a:pt x="79" y="6"/>
                    </a:lnTo>
                    <a:lnTo>
                      <a:pt x="66" y="6"/>
                    </a:lnTo>
                    <a:lnTo>
                      <a:pt x="46" y="0"/>
                    </a:lnTo>
                    <a:lnTo>
                      <a:pt x="40" y="0"/>
                    </a:lnTo>
                    <a:lnTo>
                      <a:pt x="33" y="0"/>
                    </a:lnTo>
                    <a:lnTo>
                      <a:pt x="20" y="6"/>
                    </a:lnTo>
                    <a:lnTo>
                      <a:pt x="13" y="6"/>
                    </a:lnTo>
                    <a:lnTo>
                      <a:pt x="7" y="13"/>
                    </a:lnTo>
                    <a:lnTo>
                      <a:pt x="7" y="20"/>
                    </a:lnTo>
                    <a:lnTo>
                      <a:pt x="0" y="26"/>
                    </a:lnTo>
                    <a:lnTo>
                      <a:pt x="0" y="33"/>
                    </a:lnTo>
                    <a:lnTo>
                      <a:pt x="0" y="39"/>
                    </a:lnTo>
                    <a:lnTo>
                      <a:pt x="0" y="46"/>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5" name="Freeform 52"/>
              <p:cNvSpPr>
                <a:spLocks/>
              </p:cNvSpPr>
              <p:nvPr/>
            </p:nvSpPr>
            <p:spPr bwMode="auto">
              <a:xfrm>
                <a:off x="3120" y="1745"/>
                <a:ext cx="646" cy="363"/>
              </a:xfrm>
              <a:custGeom>
                <a:avLst/>
                <a:gdLst>
                  <a:gd name="T0" fmla="*/ 646 w 646"/>
                  <a:gd name="T1" fmla="*/ 73 h 363"/>
                  <a:gd name="T2" fmla="*/ 633 w 646"/>
                  <a:gd name="T3" fmla="*/ 40 h 363"/>
                  <a:gd name="T4" fmla="*/ 613 w 646"/>
                  <a:gd name="T5" fmla="*/ 26 h 363"/>
                  <a:gd name="T6" fmla="*/ 587 w 646"/>
                  <a:gd name="T7" fmla="*/ 20 h 363"/>
                  <a:gd name="T8" fmla="*/ 567 w 646"/>
                  <a:gd name="T9" fmla="*/ 33 h 363"/>
                  <a:gd name="T10" fmla="*/ 521 w 646"/>
                  <a:gd name="T11" fmla="*/ 92 h 363"/>
                  <a:gd name="T12" fmla="*/ 462 w 646"/>
                  <a:gd name="T13" fmla="*/ 178 h 363"/>
                  <a:gd name="T14" fmla="*/ 435 w 646"/>
                  <a:gd name="T15" fmla="*/ 237 h 363"/>
                  <a:gd name="T16" fmla="*/ 415 w 646"/>
                  <a:gd name="T17" fmla="*/ 264 h 363"/>
                  <a:gd name="T18" fmla="*/ 389 w 646"/>
                  <a:gd name="T19" fmla="*/ 277 h 363"/>
                  <a:gd name="T20" fmla="*/ 349 w 646"/>
                  <a:gd name="T21" fmla="*/ 237 h 363"/>
                  <a:gd name="T22" fmla="*/ 303 w 646"/>
                  <a:gd name="T23" fmla="*/ 191 h 363"/>
                  <a:gd name="T24" fmla="*/ 244 w 646"/>
                  <a:gd name="T25" fmla="*/ 152 h 363"/>
                  <a:gd name="T26" fmla="*/ 211 w 646"/>
                  <a:gd name="T27" fmla="*/ 119 h 363"/>
                  <a:gd name="T28" fmla="*/ 185 w 646"/>
                  <a:gd name="T29" fmla="*/ 79 h 363"/>
                  <a:gd name="T30" fmla="*/ 158 w 646"/>
                  <a:gd name="T31" fmla="*/ 20 h 363"/>
                  <a:gd name="T32" fmla="*/ 145 w 646"/>
                  <a:gd name="T33" fmla="*/ 7 h 363"/>
                  <a:gd name="T34" fmla="*/ 125 w 646"/>
                  <a:gd name="T35" fmla="*/ 0 h 363"/>
                  <a:gd name="T36" fmla="*/ 99 w 646"/>
                  <a:gd name="T37" fmla="*/ 20 h 363"/>
                  <a:gd name="T38" fmla="*/ 92 w 646"/>
                  <a:gd name="T39" fmla="*/ 53 h 363"/>
                  <a:gd name="T40" fmla="*/ 92 w 646"/>
                  <a:gd name="T41" fmla="*/ 79 h 363"/>
                  <a:gd name="T42" fmla="*/ 86 w 646"/>
                  <a:gd name="T43" fmla="*/ 105 h 363"/>
                  <a:gd name="T44" fmla="*/ 73 w 646"/>
                  <a:gd name="T45" fmla="*/ 125 h 363"/>
                  <a:gd name="T46" fmla="*/ 59 w 646"/>
                  <a:gd name="T47" fmla="*/ 138 h 363"/>
                  <a:gd name="T48" fmla="*/ 20 w 646"/>
                  <a:gd name="T49" fmla="*/ 185 h 363"/>
                  <a:gd name="T50" fmla="*/ 0 w 646"/>
                  <a:gd name="T51" fmla="*/ 224 h 363"/>
                  <a:gd name="T52" fmla="*/ 0 w 646"/>
                  <a:gd name="T53" fmla="*/ 237 h 363"/>
                  <a:gd name="T54" fmla="*/ 26 w 646"/>
                  <a:gd name="T55" fmla="*/ 251 h 363"/>
                  <a:gd name="T56" fmla="*/ 40 w 646"/>
                  <a:gd name="T57" fmla="*/ 251 h 363"/>
                  <a:gd name="T58" fmla="*/ 59 w 646"/>
                  <a:gd name="T59" fmla="*/ 237 h 363"/>
                  <a:gd name="T60" fmla="*/ 73 w 646"/>
                  <a:gd name="T61" fmla="*/ 224 h 363"/>
                  <a:gd name="T62" fmla="*/ 79 w 646"/>
                  <a:gd name="T63" fmla="*/ 224 h 363"/>
                  <a:gd name="T64" fmla="*/ 92 w 646"/>
                  <a:gd name="T65" fmla="*/ 198 h 363"/>
                  <a:gd name="T66" fmla="*/ 106 w 646"/>
                  <a:gd name="T67" fmla="*/ 178 h 363"/>
                  <a:gd name="T68" fmla="*/ 112 w 646"/>
                  <a:gd name="T69" fmla="*/ 145 h 363"/>
                  <a:gd name="T70" fmla="*/ 119 w 646"/>
                  <a:gd name="T71" fmla="*/ 112 h 363"/>
                  <a:gd name="T72" fmla="*/ 138 w 646"/>
                  <a:gd name="T73" fmla="*/ 99 h 363"/>
                  <a:gd name="T74" fmla="*/ 152 w 646"/>
                  <a:gd name="T75" fmla="*/ 112 h 363"/>
                  <a:gd name="T76" fmla="*/ 165 w 646"/>
                  <a:gd name="T77" fmla="*/ 132 h 363"/>
                  <a:gd name="T78" fmla="*/ 204 w 646"/>
                  <a:gd name="T79" fmla="*/ 185 h 363"/>
                  <a:gd name="T80" fmla="*/ 303 w 646"/>
                  <a:gd name="T81" fmla="*/ 277 h 363"/>
                  <a:gd name="T82" fmla="*/ 349 w 646"/>
                  <a:gd name="T83" fmla="*/ 317 h 363"/>
                  <a:gd name="T84" fmla="*/ 369 w 646"/>
                  <a:gd name="T85" fmla="*/ 343 h 363"/>
                  <a:gd name="T86" fmla="*/ 402 w 646"/>
                  <a:gd name="T87" fmla="*/ 363 h 363"/>
                  <a:gd name="T88" fmla="*/ 422 w 646"/>
                  <a:gd name="T89" fmla="*/ 356 h 363"/>
                  <a:gd name="T90" fmla="*/ 462 w 646"/>
                  <a:gd name="T91" fmla="*/ 336 h 363"/>
                  <a:gd name="T92" fmla="*/ 475 w 646"/>
                  <a:gd name="T93" fmla="*/ 323 h 363"/>
                  <a:gd name="T94" fmla="*/ 528 w 646"/>
                  <a:gd name="T95" fmla="*/ 257 h 363"/>
                  <a:gd name="T96" fmla="*/ 567 w 646"/>
                  <a:gd name="T97" fmla="*/ 211 h 363"/>
                  <a:gd name="T98" fmla="*/ 587 w 646"/>
                  <a:gd name="T99" fmla="*/ 191 h 363"/>
                  <a:gd name="T100" fmla="*/ 620 w 646"/>
                  <a:gd name="T101" fmla="*/ 138 h 363"/>
                  <a:gd name="T102" fmla="*/ 640 w 646"/>
                  <a:gd name="T103" fmla="*/ 92 h 3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46" h="363">
                    <a:moveTo>
                      <a:pt x="640" y="92"/>
                    </a:moveTo>
                    <a:lnTo>
                      <a:pt x="640" y="86"/>
                    </a:lnTo>
                    <a:lnTo>
                      <a:pt x="646" y="79"/>
                    </a:lnTo>
                    <a:lnTo>
                      <a:pt x="646" y="73"/>
                    </a:lnTo>
                    <a:lnTo>
                      <a:pt x="646" y="66"/>
                    </a:lnTo>
                    <a:lnTo>
                      <a:pt x="646" y="53"/>
                    </a:lnTo>
                    <a:lnTo>
                      <a:pt x="640" y="53"/>
                    </a:lnTo>
                    <a:lnTo>
                      <a:pt x="640" y="46"/>
                    </a:lnTo>
                    <a:lnTo>
                      <a:pt x="633" y="40"/>
                    </a:lnTo>
                    <a:lnTo>
                      <a:pt x="633" y="33"/>
                    </a:lnTo>
                    <a:lnTo>
                      <a:pt x="626" y="33"/>
                    </a:lnTo>
                    <a:lnTo>
                      <a:pt x="620" y="26"/>
                    </a:lnTo>
                    <a:lnTo>
                      <a:pt x="613" y="26"/>
                    </a:lnTo>
                    <a:lnTo>
                      <a:pt x="613" y="20"/>
                    </a:lnTo>
                    <a:lnTo>
                      <a:pt x="607" y="20"/>
                    </a:lnTo>
                    <a:lnTo>
                      <a:pt x="593" y="20"/>
                    </a:lnTo>
                    <a:lnTo>
                      <a:pt x="587" y="20"/>
                    </a:lnTo>
                    <a:lnTo>
                      <a:pt x="580" y="20"/>
                    </a:lnTo>
                    <a:lnTo>
                      <a:pt x="574" y="26"/>
                    </a:lnTo>
                    <a:lnTo>
                      <a:pt x="567" y="26"/>
                    </a:lnTo>
                    <a:lnTo>
                      <a:pt x="567" y="33"/>
                    </a:lnTo>
                    <a:lnTo>
                      <a:pt x="554" y="46"/>
                    </a:lnTo>
                    <a:lnTo>
                      <a:pt x="547" y="53"/>
                    </a:lnTo>
                    <a:lnTo>
                      <a:pt x="534" y="66"/>
                    </a:lnTo>
                    <a:lnTo>
                      <a:pt x="528" y="79"/>
                    </a:lnTo>
                    <a:lnTo>
                      <a:pt x="521" y="92"/>
                    </a:lnTo>
                    <a:lnTo>
                      <a:pt x="508" y="105"/>
                    </a:lnTo>
                    <a:lnTo>
                      <a:pt x="495" y="125"/>
                    </a:lnTo>
                    <a:lnTo>
                      <a:pt x="475" y="152"/>
                    </a:lnTo>
                    <a:lnTo>
                      <a:pt x="468" y="165"/>
                    </a:lnTo>
                    <a:lnTo>
                      <a:pt x="462" y="178"/>
                    </a:lnTo>
                    <a:lnTo>
                      <a:pt x="455" y="198"/>
                    </a:lnTo>
                    <a:lnTo>
                      <a:pt x="448" y="211"/>
                    </a:lnTo>
                    <a:lnTo>
                      <a:pt x="442" y="218"/>
                    </a:lnTo>
                    <a:lnTo>
                      <a:pt x="442" y="224"/>
                    </a:lnTo>
                    <a:lnTo>
                      <a:pt x="435" y="237"/>
                    </a:lnTo>
                    <a:lnTo>
                      <a:pt x="429" y="244"/>
                    </a:lnTo>
                    <a:lnTo>
                      <a:pt x="429" y="251"/>
                    </a:lnTo>
                    <a:lnTo>
                      <a:pt x="422" y="257"/>
                    </a:lnTo>
                    <a:lnTo>
                      <a:pt x="415" y="264"/>
                    </a:lnTo>
                    <a:lnTo>
                      <a:pt x="409" y="270"/>
                    </a:lnTo>
                    <a:lnTo>
                      <a:pt x="402" y="277"/>
                    </a:lnTo>
                    <a:lnTo>
                      <a:pt x="396" y="284"/>
                    </a:lnTo>
                    <a:lnTo>
                      <a:pt x="389" y="277"/>
                    </a:lnTo>
                    <a:lnTo>
                      <a:pt x="382" y="270"/>
                    </a:lnTo>
                    <a:lnTo>
                      <a:pt x="369" y="257"/>
                    </a:lnTo>
                    <a:lnTo>
                      <a:pt x="363" y="251"/>
                    </a:lnTo>
                    <a:lnTo>
                      <a:pt x="363" y="244"/>
                    </a:lnTo>
                    <a:lnTo>
                      <a:pt x="349" y="237"/>
                    </a:lnTo>
                    <a:lnTo>
                      <a:pt x="343" y="224"/>
                    </a:lnTo>
                    <a:lnTo>
                      <a:pt x="330" y="218"/>
                    </a:lnTo>
                    <a:lnTo>
                      <a:pt x="323" y="204"/>
                    </a:lnTo>
                    <a:lnTo>
                      <a:pt x="310" y="198"/>
                    </a:lnTo>
                    <a:lnTo>
                      <a:pt x="303" y="191"/>
                    </a:lnTo>
                    <a:lnTo>
                      <a:pt x="290" y="185"/>
                    </a:lnTo>
                    <a:lnTo>
                      <a:pt x="277" y="178"/>
                    </a:lnTo>
                    <a:lnTo>
                      <a:pt x="264" y="165"/>
                    </a:lnTo>
                    <a:lnTo>
                      <a:pt x="257" y="158"/>
                    </a:lnTo>
                    <a:lnTo>
                      <a:pt x="244" y="152"/>
                    </a:lnTo>
                    <a:lnTo>
                      <a:pt x="231" y="145"/>
                    </a:lnTo>
                    <a:lnTo>
                      <a:pt x="224" y="138"/>
                    </a:lnTo>
                    <a:lnTo>
                      <a:pt x="218" y="125"/>
                    </a:lnTo>
                    <a:lnTo>
                      <a:pt x="211" y="125"/>
                    </a:lnTo>
                    <a:lnTo>
                      <a:pt x="211" y="119"/>
                    </a:lnTo>
                    <a:lnTo>
                      <a:pt x="204" y="119"/>
                    </a:lnTo>
                    <a:lnTo>
                      <a:pt x="204" y="112"/>
                    </a:lnTo>
                    <a:lnTo>
                      <a:pt x="198" y="105"/>
                    </a:lnTo>
                    <a:lnTo>
                      <a:pt x="191" y="92"/>
                    </a:lnTo>
                    <a:lnTo>
                      <a:pt x="185" y="79"/>
                    </a:lnTo>
                    <a:lnTo>
                      <a:pt x="178" y="66"/>
                    </a:lnTo>
                    <a:lnTo>
                      <a:pt x="171" y="59"/>
                    </a:lnTo>
                    <a:lnTo>
                      <a:pt x="171" y="46"/>
                    </a:lnTo>
                    <a:lnTo>
                      <a:pt x="165" y="33"/>
                    </a:lnTo>
                    <a:lnTo>
                      <a:pt x="158" y="20"/>
                    </a:lnTo>
                    <a:lnTo>
                      <a:pt x="158" y="13"/>
                    </a:lnTo>
                    <a:lnTo>
                      <a:pt x="152" y="13"/>
                    </a:lnTo>
                    <a:lnTo>
                      <a:pt x="152" y="7"/>
                    </a:lnTo>
                    <a:lnTo>
                      <a:pt x="145" y="7"/>
                    </a:lnTo>
                    <a:lnTo>
                      <a:pt x="138" y="7"/>
                    </a:lnTo>
                    <a:lnTo>
                      <a:pt x="132" y="0"/>
                    </a:lnTo>
                    <a:lnTo>
                      <a:pt x="125" y="0"/>
                    </a:lnTo>
                    <a:lnTo>
                      <a:pt x="119" y="7"/>
                    </a:lnTo>
                    <a:lnTo>
                      <a:pt x="112" y="7"/>
                    </a:lnTo>
                    <a:lnTo>
                      <a:pt x="106" y="13"/>
                    </a:lnTo>
                    <a:lnTo>
                      <a:pt x="99" y="13"/>
                    </a:lnTo>
                    <a:lnTo>
                      <a:pt x="99" y="20"/>
                    </a:lnTo>
                    <a:lnTo>
                      <a:pt x="92" y="26"/>
                    </a:lnTo>
                    <a:lnTo>
                      <a:pt x="92" y="33"/>
                    </a:lnTo>
                    <a:lnTo>
                      <a:pt x="92" y="40"/>
                    </a:lnTo>
                    <a:lnTo>
                      <a:pt x="92" y="53"/>
                    </a:lnTo>
                    <a:lnTo>
                      <a:pt x="99" y="59"/>
                    </a:lnTo>
                    <a:lnTo>
                      <a:pt x="99" y="66"/>
                    </a:lnTo>
                    <a:lnTo>
                      <a:pt x="92" y="73"/>
                    </a:lnTo>
                    <a:lnTo>
                      <a:pt x="92" y="79"/>
                    </a:lnTo>
                    <a:lnTo>
                      <a:pt x="92" y="86"/>
                    </a:lnTo>
                    <a:lnTo>
                      <a:pt x="92" y="92"/>
                    </a:lnTo>
                    <a:lnTo>
                      <a:pt x="86" y="99"/>
                    </a:lnTo>
                    <a:lnTo>
                      <a:pt x="86" y="105"/>
                    </a:lnTo>
                    <a:lnTo>
                      <a:pt x="79" y="112"/>
                    </a:lnTo>
                    <a:lnTo>
                      <a:pt x="79" y="119"/>
                    </a:lnTo>
                    <a:lnTo>
                      <a:pt x="73" y="125"/>
                    </a:lnTo>
                    <a:lnTo>
                      <a:pt x="66" y="132"/>
                    </a:lnTo>
                    <a:lnTo>
                      <a:pt x="59" y="138"/>
                    </a:lnTo>
                    <a:lnTo>
                      <a:pt x="46" y="152"/>
                    </a:lnTo>
                    <a:lnTo>
                      <a:pt x="40" y="165"/>
                    </a:lnTo>
                    <a:lnTo>
                      <a:pt x="26" y="171"/>
                    </a:lnTo>
                    <a:lnTo>
                      <a:pt x="26" y="178"/>
                    </a:lnTo>
                    <a:lnTo>
                      <a:pt x="20" y="185"/>
                    </a:lnTo>
                    <a:lnTo>
                      <a:pt x="13" y="191"/>
                    </a:lnTo>
                    <a:lnTo>
                      <a:pt x="7" y="204"/>
                    </a:lnTo>
                    <a:lnTo>
                      <a:pt x="0" y="211"/>
                    </a:lnTo>
                    <a:lnTo>
                      <a:pt x="0" y="218"/>
                    </a:lnTo>
                    <a:lnTo>
                      <a:pt x="0" y="224"/>
                    </a:lnTo>
                    <a:lnTo>
                      <a:pt x="0" y="231"/>
                    </a:lnTo>
                    <a:lnTo>
                      <a:pt x="0" y="237"/>
                    </a:lnTo>
                    <a:lnTo>
                      <a:pt x="0" y="244"/>
                    </a:lnTo>
                    <a:lnTo>
                      <a:pt x="7" y="251"/>
                    </a:lnTo>
                    <a:lnTo>
                      <a:pt x="13" y="251"/>
                    </a:lnTo>
                    <a:lnTo>
                      <a:pt x="20" y="251"/>
                    </a:lnTo>
                    <a:lnTo>
                      <a:pt x="26" y="251"/>
                    </a:lnTo>
                    <a:lnTo>
                      <a:pt x="33" y="251"/>
                    </a:lnTo>
                    <a:lnTo>
                      <a:pt x="40" y="251"/>
                    </a:lnTo>
                    <a:lnTo>
                      <a:pt x="40" y="244"/>
                    </a:lnTo>
                    <a:lnTo>
                      <a:pt x="46" y="244"/>
                    </a:lnTo>
                    <a:lnTo>
                      <a:pt x="53" y="244"/>
                    </a:lnTo>
                    <a:lnTo>
                      <a:pt x="53" y="237"/>
                    </a:lnTo>
                    <a:lnTo>
                      <a:pt x="59" y="237"/>
                    </a:lnTo>
                    <a:lnTo>
                      <a:pt x="59" y="231"/>
                    </a:lnTo>
                    <a:lnTo>
                      <a:pt x="66" y="231"/>
                    </a:lnTo>
                    <a:lnTo>
                      <a:pt x="73" y="224"/>
                    </a:lnTo>
                    <a:lnTo>
                      <a:pt x="79" y="224"/>
                    </a:lnTo>
                    <a:lnTo>
                      <a:pt x="86" y="211"/>
                    </a:lnTo>
                    <a:lnTo>
                      <a:pt x="92" y="204"/>
                    </a:lnTo>
                    <a:lnTo>
                      <a:pt x="92" y="198"/>
                    </a:lnTo>
                    <a:lnTo>
                      <a:pt x="99" y="198"/>
                    </a:lnTo>
                    <a:lnTo>
                      <a:pt x="106" y="178"/>
                    </a:lnTo>
                    <a:lnTo>
                      <a:pt x="106" y="165"/>
                    </a:lnTo>
                    <a:lnTo>
                      <a:pt x="112" y="158"/>
                    </a:lnTo>
                    <a:lnTo>
                      <a:pt x="112" y="152"/>
                    </a:lnTo>
                    <a:lnTo>
                      <a:pt x="112" y="145"/>
                    </a:lnTo>
                    <a:lnTo>
                      <a:pt x="112" y="138"/>
                    </a:lnTo>
                    <a:lnTo>
                      <a:pt x="112" y="132"/>
                    </a:lnTo>
                    <a:lnTo>
                      <a:pt x="112" y="125"/>
                    </a:lnTo>
                    <a:lnTo>
                      <a:pt x="119" y="119"/>
                    </a:lnTo>
                    <a:lnTo>
                      <a:pt x="119" y="112"/>
                    </a:lnTo>
                    <a:lnTo>
                      <a:pt x="125" y="105"/>
                    </a:lnTo>
                    <a:lnTo>
                      <a:pt x="125" y="99"/>
                    </a:lnTo>
                    <a:lnTo>
                      <a:pt x="132" y="99"/>
                    </a:lnTo>
                    <a:lnTo>
                      <a:pt x="138" y="99"/>
                    </a:lnTo>
                    <a:lnTo>
                      <a:pt x="145" y="99"/>
                    </a:lnTo>
                    <a:lnTo>
                      <a:pt x="145" y="105"/>
                    </a:lnTo>
                    <a:lnTo>
                      <a:pt x="152" y="105"/>
                    </a:lnTo>
                    <a:lnTo>
                      <a:pt x="152" y="112"/>
                    </a:lnTo>
                    <a:lnTo>
                      <a:pt x="158" y="112"/>
                    </a:lnTo>
                    <a:lnTo>
                      <a:pt x="158" y="119"/>
                    </a:lnTo>
                    <a:lnTo>
                      <a:pt x="158" y="125"/>
                    </a:lnTo>
                    <a:lnTo>
                      <a:pt x="165" y="132"/>
                    </a:lnTo>
                    <a:lnTo>
                      <a:pt x="171" y="145"/>
                    </a:lnTo>
                    <a:lnTo>
                      <a:pt x="185" y="158"/>
                    </a:lnTo>
                    <a:lnTo>
                      <a:pt x="191" y="171"/>
                    </a:lnTo>
                    <a:lnTo>
                      <a:pt x="198" y="185"/>
                    </a:lnTo>
                    <a:lnTo>
                      <a:pt x="204" y="185"/>
                    </a:lnTo>
                    <a:lnTo>
                      <a:pt x="211" y="191"/>
                    </a:lnTo>
                    <a:lnTo>
                      <a:pt x="218" y="204"/>
                    </a:lnTo>
                    <a:lnTo>
                      <a:pt x="264" y="244"/>
                    </a:lnTo>
                    <a:lnTo>
                      <a:pt x="290" y="264"/>
                    </a:lnTo>
                    <a:lnTo>
                      <a:pt x="303" y="277"/>
                    </a:lnTo>
                    <a:lnTo>
                      <a:pt x="317" y="284"/>
                    </a:lnTo>
                    <a:lnTo>
                      <a:pt x="323" y="290"/>
                    </a:lnTo>
                    <a:lnTo>
                      <a:pt x="336" y="297"/>
                    </a:lnTo>
                    <a:lnTo>
                      <a:pt x="343" y="310"/>
                    </a:lnTo>
                    <a:lnTo>
                      <a:pt x="349" y="317"/>
                    </a:lnTo>
                    <a:lnTo>
                      <a:pt x="356" y="317"/>
                    </a:lnTo>
                    <a:lnTo>
                      <a:pt x="356" y="323"/>
                    </a:lnTo>
                    <a:lnTo>
                      <a:pt x="363" y="330"/>
                    </a:lnTo>
                    <a:lnTo>
                      <a:pt x="369" y="336"/>
                    </a:lnTo>
                    <a:lnTo>
                      <a:pt x="369" y="343"/>
                    </a:lnTo>
                    <a:lnTo>
                      <a:pt x="376" y="350"/>
                    </a:lnTo>
                    <a:lnTo>
                      <a:pt x="382" y="356"/>
                    </a:lnTo>
                    <a:lnTo>
                      <a:pt x="389" y="356"/>
                    </a:lnTo>
                    <a:lnTo>
                      <a:pt x="402" y="363"/>
                    </a:lnTo>
                    <a:lnTo>
                      <a:pt x="409" y="363"/>
                    </a:lnTo>
                    <a:lnTo>
                      <a:pt x="415" y="363"/>
                    </a:lnTo>
                    <a:lnTo>
                      <a:pt x="422" y="356"/>
                    </a:lnTo>
                    <a:lnTo>
                      <a:pt x="429" y="356"/>
                    </a:lnTo>
                    <a:lnTo>
                      <a:pt x="435" y="350"/>
                    </a:lnTo>
                    <a:lnTo>
                      <a:pt x="442" y="343"/>
                    </a:lnTo>
                    <a:lnTo>
                      <a:pt x="448" y="336"/>
                    </a:lnTo>
                    <a:lnTo>
                      <a:pt x="462" y="336"/>
                    </a:lnTo>
                    <a:lnTo>
                      <a:pt x="468" y="330"/>
                    </a:lnTo>
                    <a:lnTo>
                      <a:pt x="468" y="323"/>
                    </a:lnTo>
                    <a:lnTo>
                      <a:pt x="475" y="323"/>
                    </a:lnTo>
                    <a:lnTo>
                      <a:pt x="481" y="317"/>
                    </a:lnTo>
                    <a:lnTo>
                      <a:pt x="488" y="310"/>
                    </a:lnTo>
                    <a:lnTo>
                      <a:pt x="508" y="284"/>
                    </a:lnTo>
                    <a:lnTo>
                      <a:pt x="528" y="257"/>
                    </a:lnTo>
                    <a:lnTo>
                      <a:pt x="534" y="251"/>
                    </a:lnTo>
                    <a:lnTo>
                      <a:pt x="541" y="251"/>
                    </a:lnTo>
                    <a:lnTo>
                      <a:pt x="541" y="244"/>
                    </a:lnTo>
                    <a:lnTo>
                      <a:pt x="554" y="231"/>
                    </a:lnTo>
                    <a:lnTo>
                      <a:pt x="567" y="211"/>
                    </a:lnTo>
                    <a:lnTo>
                      <a:pt x="574" y="204"/>
                    </a:lnTo>
                    <a:lnTo>
                      <a:pt x="574" y="198"/>
                    </a:lnTo>
                    <a:lnTo>
                      <a:pt x="580" y="198"/>
                    </a:lnTo>
                    <a:lnTo>
                      <a:pt x="580" y="191"/>
                    </a:lnTo>
                    <a:lnTo>
                      <a:pt x="587" y="191"/>
                    </a:lnTo>
                    <a:lnTo>
                      <a:pt x="587" y="185"/>
                    </a:lnTo>
                    <a:lnTo>
                      <a:pt x="593" y="178"/>
                    </a:lnTo>
                    <a:lnTo>
                      <a:pt x="600" y="165"/>
                    </a:lnTo>
                    <a:lnTo>
                      <a:pt x="607" y="158"/>
                    </a:lnTo>
                    <a:lnTo>
                      <a:pt x="620" y="138"/>
                    </a:lnTo>
                    <a:lnTo>
                      <a:pt x="626" y="125"/>
                    </a:lnTo>
                    <a:lnTo>
                      <a:pt x="626" y="119"/>
                    </a:lnTo>
                    <a:lnTo>
                      <a:pt x="626" y="112"/>
                    </a:lnTo>
                    <a:lnTo>
                      <a:pt x="633" y="105"/>
                    </a:lnTo>
                    <a:lnTo>
                      <a:pt x="64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6" name="Freeform 59"/>
              <p:cNvSpPr>
                <a:spLocks/>
              </p:cNvSpPr>
              <p:nvPr/>
            </p:nvSpPr>
            <p:spPr bwMode="auto">
              <a:xfrm>
                <a:off x="3984" y="967"/>
                <a:ext cx="46" cy="99"/>
              </a:xfrm>
              <a:custGeom>
                <a:avLst/>
                <a:gdLst>
                  <a:gd name="T0" fmla="*/ 0 w 46"/>
                  <a:gd name="T1" fmla="*/ 99 h 99"/>
                  <a:gd name="T2" fmla="*/ 46 w 46"/>
                  <a:gd name="T3" fmla="*/ 33 h 99"/>
                  <a:gd name="T4" fmla="*/ 46 w 46"/>
                  <a:gd name="T5" fmla="*/ 13 h 99"/>
                  <a:gd name="T6" fmla="*/ 39 w 46"/>
                  <a:gd name="T7" fmla="*/ 0 h 99"/>
                  <a:gd name="T8" fmla="*/ 26 w 46"/>
                  <a:gd name="T9" fmla="*/ 0 h 99"/>
                  <a:gd name="T10" fmla="*/ 20 w 46"/>
                  <a:gd name="T11" fmla="*/ 13 h 99"/>
                  <a:gd name="T12" fmla="*/ 13 w 46"/>
                  <a:gd name="T13" fmla="*/ 33 h 99"/>
                  <a:gd name="T14" fmla="*/ 0 w 46"/>
                  <a:gd name="T15" fmla="*/ 99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99">
                    <a:moveTo>
                      <a:pt x="0" y="99"/>
                    </a:moveTo>
                    <a:lnTo>
                      <a:pt x="46" y="33"/>
                    </a:lnTo>
                    <a:lnTo>
                      <a:pt x="46" y="13"/>
                    </a:lnTo>
                    <a:lnTo>
                      <a:pt x="39" y="0"/>
                    </a:lnTo>
                    <a:lnTo>
                      <a:pt x="26" y="0"/>
                    </a:lnTo>
                    <a:lnTo>
                      <a:pt x="20" y="13"/>
                    </a:lnTo>
                    <a:lnTo>
                      <a:pt x="13" y="33"/>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7" name="Freeform 60"/>
              <p:cNvSpPr>
                <a:spLocks/>
              </p:cNvSpPr>
              <p:nvPr/>
            </p:nvSpPr>
            <p:spPr bwMode="auto">
              <a:xfrm>
                <a:off x="3832" y="960"/>
                <a:ext cx="60" cy="86"/>
              </a:xfrm>
              <a:custGeom>
                <a:avLst/>
                <a:gdLst>
                  <a:gd name="T0" fmla="*/ 60 w 60"/>
                  <a:gd name="T1" fmla="*/ 86 h 86"/>
                  <a:gd name="T2" fmla="*/ 33 w 60"/>
                  <a:gd name="T3" fmla="*/ 7 h 86"/>
                  <a:gd name="T4" fmla="*/ 20 w 60"/>
                  <a:gd name="T5" fmla="*/ 0 h 86"/>
                  <a:gd name="T6" fmla="*/ 0 w 60"/>
                  <a:gd name="T7" fmla="*/ 0 h 86"/>
                  <a:gd name="T8" fmla="*/ 0 w 60"/>
                  <a:gd name="T9" fmla="*/ 20 h 86"/>
                  <a:gd name="T10" fmla="*/ 20 w 60"/>
                  <a:gd name="T11" fmla="*/ 40 h 86"/>
                  <a:gd name="T12" fmla="*/ 60 w 60"/>
                  <a:gd name="T13" fmla="*/ 86 h 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86">
                    <a:moveTo>
                      <a:pt x="60" y="86"/>
                    </a:moveTo>
                    <a:lnTo>
                      <a:pt x="33" y="7"/>
                    </a:lnTo>
                    <a:lnTo>
                      <a:pt x="20" y="0"/>
                    </a:lnTo>
                    <a:lnTo>
                      <a:pt x="0" y="0"/>
                    </a:lnTo>
                    <a:lnTo>
                      <a:pt x="0" y="20"/>
                    </a:lnTo>
                    <a:lnTo>
                      <a:pt x="20" y="40"/>
                    </a:lnTo>
                    <a:lnTo>
                      <a:pt x="6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8" name="Freeform 61"/>
              <p:cNvSpPr>
                <a:spLocks/>
              </p:cNvSpPr>
              <p:nvPr/>
            </p:nvSpPr>
            <p:spPr bwMode="auto">
              <a:xfrm>
                <a:off x="3694" y="1066"/>
                <a:ext cx="112" cy="72"/>
              </a:xfrm>
              <a:custGeom>
                <a:avLst/>
                <a:gdLst>
                  <a:gd name="T0" fmla="*/ 112 w 112"/>
                  <a:gd name="T1" fmla="*/ 72 h 72"/>
                  <a:gd name="T2" fmla="*/ 33 w 112"/>
                  <a:gd name="T3" fmla="*/ 0 h 72"/>
                  <a:gd name="T4" fmla="*/ 13 w 112"/>
                  <a:gd name="T5" fmla="*/ 0 h 72"/>
                  <a:gd name="T6" fmla="*/ 0 w 112"/>
                  <a:gd name="T7" fmla="*/ 6 h 72"/>
                  <a:gd name="T8" fmla="*/ 0 w 112"/>
                  <a:gd name="T9" fmla="*/ 19 h 72"/>
                  <a:gd name="T10" fmla="*/ 13 w 112"/>
                  <a:gd name="T11" fmla="*/ 26 h 72"/>
                  <a:gd name="T12" fmla="*/ 112 w 112"/>
                  <a:gd name="T13" fmla="*/ 72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 h="72">
                    <a:moveTo>
                      <a:pt x="112" y="72"/>
                    </a:moveTo>
                    <a:lnTo>
                      <a:pt x="33" y="0"/>
                    </a:lnTo>
                    <a:lnTo>
                      <a:pt x="13" y="0"/>
                    </a:lnTo>
                    <a:lnTo>
                      <a:pt x="0" y="6"/>
                    </a:lnTo>
                    <a:lnTo>
                      <a:pt x="0" y="19"/>
                    </a:lnTo>
                    <a:lnTo>
                      <a:pt x="13" y="26"/>
                    </a:lnTo>
                    <a:lnTo>
                      <a:pt x="11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876" name="Text Box 43"/>
            <p:cNvSpPr txBox="1">
              <a:spLocks noChangeArrowheads="1"/>
            </p:cNvSpPr>
            <p:nvPr/>
          </p:nvSpPr>
          <p:spPr bwMode="auto">
            <a:xfrm>
              <a:off x="3744" y="225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endParaRPr lang="en-US" altLang="en-US" sz="2400">
                <a:solidFill>
                  <a:srgbClr val="000000"/>
                </a:solidFill>
                <a:latin typeface="Times" panose="02020603050405020304" pitchFamily="18" charset="0"/>
              </a:endParaRPr>
            </a:p>
          </p:txBody>
        </p:sp>
        <p:sp>
          <p:nvSpPr>
            <p:cNvPr id="164877" name="Text Box 44"/>
            <p:cNvSpPr txBox="1">
              <a:spLocks noChangeArrowheads="1"/>
            </p:cNvSpPr>
            <p:nvPr/>
          </p:nvSpPr>
          <p:spPr bwMode="auto">
            <a:xfrm>
              <a:off x="4128" y="1104"/>
              <a:ext cx="7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US" altLang="en-US" sz="2800" i="1">
                  <a:solidFill>
                    <a:srgbClr val="000000"/>
                  </a:solidFill>
                </a:rPr>
                <a:t>event</a:t>
              </a:r>
              <a:endParaRPr lang="en-US" altLang="en-US" sz="2400" i="1">
                <a:solidFill>
                  <a:srgbClr val="000000"/>
                </a:solidFill>
                <a:latin typeface="Times" panose="02020603050405020304" pitchFamily="18"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13"/>
          <p:cNvSpPr>
            <a:spLocks noGrp="1" noRot="1" noChangeArrowheads="1"/>
          </p:cNvSpPr>
          <p:nvPr>
            <p:ph type="title"/>
          </p:nvPr>
        </p:nvSpPr>
        <p:spPr>
          <a:xfrm>
            <a:off x="428256" y="281781"/>
            <a:ext cx="8229600" cy="738188"/>
          </a:xfrm>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Solution #2: Use Callbacks</a:t>
            </a:r>
          </a:p>
        </p:txBody>
      </p:sp>
      <p:sp>
        <p:nvSpPr>
          <p:cNvPr id="119822" name="Rectangle 14"/>
          <p:cNvSpPr>
            <a:spLocks noGrp="1" noChangeArrowheads="1"/>
          </p:cNvSpPr>
          <p:nvPr>
            <p:ph idx="1"/>
          </p:nvPr>
        </p:nvSpPr>
        <p:spPr>
          <a:xfrm>
            <a:off x="457200" y="4191000"/>
            <a:ext cx="8229600" cy="20574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observer (there may be many) registers its interest in a subject’s events, and then waits until the subject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calls it back</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to tell it that there has been an event</a:t>
            </a:r>
          </a:p>
        </p:txBody>
      </p:sp>
      <p:sp>
        <p:nvSpPr>
          <p:cNvPr id="166922"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C5D9ED35-7812-49FA-8CF7-845BA4E4D73A}" type="slidenum">
              <a:rPr lang="en-US" altLang="en-US" sz="1200" smtClean="0">
                <a:solidFill>
                  <a:srgbClr val="898989"/>
                </a:solidFill>
                <a:latin typeface="Times" panose="02020603050405020304" pitchFamily="18" charset="0"/>
              </a:rPr>
              <a:pPr eaLnBrk="1" hangingPunct="1">
                <a:spcBef>
                  <a:spcPct val="0"/>
                </a:spcBef>
                <a:buFontTx/>
                <a:buNone/>
              </a:pPr>
              <a:t>8</a:t>
            </a:fld>
            <a:endParaRPr lang="en-US" altLang="en-US" sz="1200" smtClean="0">
              <a:solidFill>
                <a:srgbClr val="898989"/>
              </a:solidFill>
              <a:latin typeface="Times" panose="02020603050405020304" pitchFamily="18" charset="0"/>
            </a:endParaRPr>
          </a:p>
        </p:txBody>
      </p:sp>
      <p:sp>
        <p:nvSpPr>
          <p:cNvPr id="166920"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8EC38B96-285D-455B-B366-41BD3731F4B1}"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
        <p:nvSpPr>
          <p:cNvPr id="166916" name="Text Box 29"/>
          <p:cNvSpPr txBox="1">
            <a:spLocks noChangeArrowheads="1"/>
          </p:cNvSpPr>
          <p:nvPr/>
        </p:nvSpPr>
        <p:spPr bwMode="auto">
          <a:xfrm>
            <a:off x="1447800" y="373380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subject</a:t>
            </a:r>
            <a:endParaRPr lang="en-US" altLang="en-US" sz="2400">
              <a:solidFill>
                <a:srgbClr val="000000"/>
              </a:solidFill>
              <a:latin typeface="Times" panose="02020603050405020304" pitchFamily="18" charset="0"/>
            </a:endParaRPr>
          </a:p>
        </p:txBody>
      </p:sp>
      <p:grpSp>
        <p:nvGrpSpPr>
          <p:cNvPr id="166917" name="Group 62"/>
          <p:cNvGrpSpPr>
            <a:grpSpLocks/>
          </p:cNvGrpSpPr>
          <p:nvPr/>
        </p:nvGrpSpPr>
        <p:grpSpPr bwMode="auto">
          <a:xfrm>
            <a:off x="6934200" y="1828800"/>
            <a:ext cx="847725" cy="1863725"/>
            <a:chOff x="4643" y="1145"/>
            <a:chExt cx="534" cy="1174"/>
          </a:xfrm>
        </p:grpSpPr>
        <p:sp>
          <p:nvSpPr>
            <p:cNvPr id="166938" name="Freeform 53"/>
            <p:cNvSpPr>
              <a:spLocks/>
            </p:cNvSpPr>
            <p:nvPr/>
          </p:nvSpPr>
          <p:spPr bwMode="auto">
            <a:xfrm>
              <a:off x="4835" y="1145"/>
              <a:ext cx="342" cy="211"/>
            </a:xfrm>
            <a:custGeom>
              <a:avLst/>
              <a:gdLst>
                <a:gd name="T0" fmla="*/ 19 w 342"/>
                <a:gd name="T1" fmla="*/ 39 h 211"/>
                <a:gd name="T2" fmla="*/ 46 w 342"/>
                <a:gd name="T3" fmla="*/ 19 h 211"/>
                <a:gd name="T4" fmla="*/ 98 w 342"/>
                <a:gd name="T5" fmla="*/ 0 h 211"/>
                <a:gd name="T6" fmla="*/ 131 w 342"/>
                <a:gd name="T7" fmla="*/ 6 h 211"/>
                <a:gd name="T8" fmla="*/ 158 w 342"/>
                <a:gd name="T9" fmla="*/ 13 h 211"/>
                <a:gd name="T10" fmla="*/ 211 w 342"/>
                <a:gd name="T11" fmla="*/ 46 h 211"/>
                <a:gd name="T12" fmla="*/ 224 w 342"/>
                <a:gd name="T13" fmla="*/ 52 h 211"/>
                <a:gd name="T14" fmla="*/ 237 w 342"/>
                <a:gd name="T15" fmla="*/ 52 h 211"/>
                <a:gd name="T16" fmla="*/ 257 w 342"/>
                <a:gd name="T17" fmla="*/ 52 h 211"/>
                <a:gd name="T18" fmla="*/ 257 w 342"/>
                <a:gd name="T19" fmla="*/ 52 h 211"/>
                <a:gd name="T20" fmla="*/ 276 w 342"/>
                <a:gd name="T21" fmla="*/ 46 h 211"/>
                <a:gd name="T22" fmla="*/ 283 w 342"/>
                <a:gd name="T23" fmla="*/ 46 h 211"/>
                <a:gd name="T24" fmla="*/ 303 w 342"/>
                <a:gd name="T25" fmla="*/ 39 h 211"/>
                <a:gd name="T26" fmla="*/ 316 w 342"/>
                <a:gd name="T27" fmla="*/ 33 h 211"/>
                <a:gd name="T28" fmla="*/ 329 w 342"/>
                <a:gd name="T29" fmla="*/ 39 h 211"/>
                <a:gd name="T30" fmla="*/ 336 w 342"/>
                <a:gd name="T31" fmla="*/ 46 h 211"/>
                <a:gd name="T32" fmla="*/ 342 w 342"/>
                <a:gd name="T33" fmla="*/ 59 h 211"/>
                <a:gd name="T34" fmla="*/ 336 w 342"/>
                <a:gd name="T35" fmla="*/ 66 h 211"/>
                <a:gd name="T36" fmla="*/ 316 w 342"/>
                <a:gd name="T37" fmla="*/ 79 h 211"/>
                <a:gd name="T38" fmla="*/ 316 w 342"/>
                <a:gd name="T39" fmla="*/ 79 h 211"/>
                <a:gd name="T40" fmla="*/ 290 w 342"/>
                <a:gd name="T41" fmla="*/ 92 h 211"/>
                <a:gd name="T42" fmla="*/ 270 w 342"/>
                <a:gd name="T43" fmla="*/ 92 h 211"/>
                <a:gd name="T44" fmla="*/ 250 w 342"/>
                <a:gd name="T45" fmla="*/ 92 h 211"/>
                <a:gd name="T46" fmla="*/ 250 w 342"/>
                <a:gd name="T47" fmla="*/ 105 h 211"/>
                <a:gd name="T48" fmla="*/ 257 w 342"/>
                <a:gd name="T49" fmla="*/ 132 h 211"/>
                <a:gd name="T50" fmla="*/ 257 w 342"/>
                <a:gd name="T51" fmla="*/ 145 h 211"/>
                <a:gd name="T52" fmla="*/ 250 w 342"/>
                <a:gd name="T53" fmla="*/ 165 h 211"/>
                <a:gd name="T54" fmla="*/ 243 w 342"/>
                <a:gd name="T55" fmla="*/ 178 h 211"/>
                <a:gd name="T56" fmla="*/ 230 w 342"/>
                <a:gd name="T57" fmla="*/ 191 h 211"/>
                <a:gd name="T58" fmla="*/ 204 w 342"/>
                <a:gd name="T59" fmla="*/ 204 h 211"/>
                <a:gd name="T60" fmla="*/ 178 w 342"/>
                <a:gd name="T61" fmla="*/ 211 h 211"/>
                <a:gd name="T62" fmla="*/ 151 w 342"/>
                <a:gd name="T63" fmla="*/ 211 h 211"/>
                <a:gd name="T64" fmla="*/ 138 w 342"/>
                <a:gd name="T65" fmla="*/ 211 h 211"/>
                <a:gd name="T66" fmla="*/ 112 w 342"/>
                <a:gd name="T67" fmla="*/ 198 h 211"/>
                <a:gd name="T68" fmla="*/ 98 w 342"/>
                <a:gd name="T69" fmla="*/ 198 h 211"/>
                <a:gd name="T70" fmla="*/ 92 w 342"/>
                <a:gd name="T71" fmla="*/ 191 h 211"/>
                <a:gd name="T72" fmla="*/ 65 w 342"/>
                <a:gd name="T73" fmla="*/ 178 h 211"/>
                <a:gd name="T74" fmla="*/ 39 w 342"/>
                <a:gd name="T75" fmla="*/ 158 h 211"/>
                <a:gd name="T76" fmla="*/ 32 w 342"/>
                <a:gd name="T77" fmla="*/ 151 h 211"/>
                <a:gd name="T78" fmla="*/ 13 w 342"/>
                <a:gd name="T79" fmla="*/ 132 h 211"/>
                <a:gd name="T80" fmla="*/ 6 w 342"/>
                <a:gd name="T81" fmla="*/ 118 h 211"/>
                <a:gd name="T82" fmla="*/ 6 w 342"/>
                <a:gd name="T83" fmla="*/ 112 h 211"/>
                <a:gd name="T84" fmla="*/ 0 w 342"/>
                <a:gd name="T85" fmla="*/ 85 h 211"/>
                <a:gd name="T86" fmla="*/ 6 w 342"/>
                <a:gd name="T87" fmla="*/ 59 h 2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42" h="211">
                  <a:moveTo>
                    <a:pt x="13" y="46"/>
                  </a:moveTo>
                  <a:lnTo>
                    <a:pt x="19" y="39"/>
                  </a:lnTo>
                  <a:lnTo>
                    <a:pt x="26" y="33"/>
                  </a:lnTo>
                  <a:lnTo>
                    <a:pt x="46" y="19"/>
                  </a:lnTo>
                  <a:lnTo>
                    <a:pt x="72" y="6"/>
                  </a:lnTo>
                  <a:lnTo>
                    <a:pt x="85" y="6"/>
                  </a:lnTo>
                  <a:lnTo>
                    <a:pt x="98" y="0"/>
                  </a:lnTo>
                  <a:lnTo>
                    <a:pt x="112" y="0"/>
                  </a:lnTo>
                  <a:lnTo>
                    <a:pt x="125" y="0"/>
                  </a:lnTo>
                  <a:lnTo>
                    <a:pt x="131" y="6"/>
                  </a:lnTo>
                  <a:lnTo>
                    <a:pt x="145" y="6"/>
                  </a:lnTo>
                  <a:lnTo>
                    <a:pt x="151" y="13"/>
                  </a:lnTo>
                  <a:lnTo>
                    <a:pt x="158" y="13"/>
                  </a:lnTo>
                  <a:lnTo>
                    <a:pt x="171" y="19"/>
                  </a:lnTo>
                  <a:lnTo>
                    <a:pt x="191" y="33"/>
                  </a:lnTo>
                  <a:lnTo>
                    <a:pt x="211" y="46"/>
                  </a:lnTo>
                  <a:lnTo>
                    <a:pt x="217" y="46"/>
                  </a:lnTo>
                  <a:lnTo>
                    <a:pt x="224" y="52"/>
                  </a:lnTo>
                  <a:lnTo>
                    <a:pt x="230" y="52"/>
                  </a:lnTo>
                  <a:lnTo>
                    <a:pt x="237" y="52"/>
                  </a:lnTo>
                  <a:lnTo>
                    <a:pt x="243" y="52"/>
                  </a:lnTo>
                  <a:lnTo>
                    <a:pt x="250" y="52"/>
                  </a:lnTo>
                  <a:lnTo>
                    <a:pt x="257" y="52"/>
                  </a:lnTo>
                  <a:lnTo>
                    <a:pt x="270" y="52"/>
                  </a:lnTo>
                  <a:lnTo>
                    <a:pt x="276" y="46"/>
                  </a:lnTo>
                  <a:lnTo>
                    <a:pt x="283" y="46"/>
                  </a:lnTo>
                  <a:lnTo>
                    <a:pt x="290" y="39"/>
                  </a:lnTo>
                  <a:lnTo>
                    <a:pt x="296" y="39"/>
                  </a:lnTo>
                  <a:lnTo>
                    <a:pt x="303" y="39"/>
                  </a:lnTo>
                  <a:lnTo>
                    <a:pt x="303" y="33"/>
                  </a:lnTo>
                  <a:lnTo>
                    <a:pt x="309" y="33"/>
                  </a:lnTo>
                  <a:lnTo>
                    <a:pt x="316" y="33"/>
                  </a:lnTo>
                  <a:lnTo>
                    <a:pt x="323" y="33"/>
                  </a:lnTo>
                  <a:lnTo>
                    <a:pt x="329" y="39"/>
                  </a:lnTo>
                  <a:lnTo>
                    <a:pt x="336" y="39"/>
                  </a:lnTo>
                  <a:lnTo>
                    <a:pt x="336" y="46"/>
                  </a:lnTo>
                  <a:lnTo>
                    <a:pt x="342" y="52"/>
                  </a:lnTo>
                  <a:lnTo>
                    <a:pt x="342" y="59"/>
                  </a:lnTo>
                  <a:lnTo>
                    <a:pt x="342" y="66"/>
                  </a:lnTo>
                  <a:lnTo>
                    <a:pt x="336" y="66"/>
                  </a:lnTo>
                  <a:lnTo>
                    <a:pt x="329" y="72"/>
                  </a:lnTo>
                  <a:lnTo>
                    <a:pt x="316" y="79"/>
                  </a:lnTo>
                  <a:lnTo>
                    <a:pt x="309" y="85"/>
                  </a:lnTo>
                  <a:lnTo>
                    <a:pt x="303" y="85"/>
                  </a:lnTo>
                  <a:lnTo>
                    <a:pt x="290" y="92"/>
                  </a:lnTo>
                  <a:lnTo>
                    <a:pt x="283" y="92"/>
                  </a:lnTo>
                  <a:lnTo>
                    <a:pt x="276" y="92"/>
                  </a:lnTo>
                  <a:lnTo>
                    <a:pt x="270" y="92"/>
                  </a:lnTo>
                  <a:lnTo>
                    <a:pt x="257" y="92"/>
                  </a:lnTo>
                  <a:lnTo>
                    <a:pt x="250" y="92"/>
                  </a:lnTo>
                  <a:lnTo>
                    <a:pt x="243" y="99"/>
                  </a:lnTo>
                  <a:lnTo>
                    <a:pt x="250" y="105"/>
                  </a:lnTo>
                  <a:lnTo>
                    <a:pt x="250" y="112"/>
                  </a:lnTo>
                  <a:lnTo>
                    <a:pt x="250" y="125"/>
                  </a:lnTo>
                  <a:lnTo>
                    <a:pt x="257" y="132"/>
                  </a:lnTo>
                  <a:lnTo>
                    <a:pt x="257" y="138"/>
                  </a:lnTo>
                  <a:lnTo>
                    <a:pt x="257" y="145"/>
                  </a:lnTo>
                  <a:lnTo>
                    <a:pt x="257" y="151"/>
                  </a:lnTo>
                  <a:lnTo>
                    <a:pt x="257" y="158"/>
                  </a:lnTo>
                  <a:lnTo>
                    <a:pt x="250" y="165"/>
                  </a:lnTo>
                  <a:lnTo>
                    <a:pt x="250" y="171"/>
                  </a:lnTo>
                  <a:lnTo>
                    <a:pt x="243" y="178"/>
                  </a:lnTo>
                  <a:lnTo>
                    <a:pt x="237" y="184"/>
                  </a:lnTo>
                  <a:lnTo>
                    <a:pt x="230" y="191"/>
                  </a:lnTo>
                  <a:lnTo>
                    <a:pt x="224" y="198"/>
                  </a:lnTo>
                  <a:lnTo>
                    <a:pt x="211" y="198"/>
                  </a:lnTo>
                  <a:lnTo>
                    <a:pt x="204" y="204"/>
                  </a:lnTo>
                  <a:lnTo>
                    <a:pt x="191" y="211"/>
                  </a:lnTo>
                  <a:lnTo>
                    <a:pt x="184" y="211"/>
                  </a:lnTo>
                  <a:lnTo>
                    <a:pt x="178" y="211"/>
                  </a:lnTo>
                  <a:lnTo>
                    <a:pt x="171" y="211"/>
                  </a:lnTo>
                  <a:lnTo>
                    <a:pt x="164" y="211"/>
                  </a:lnTo>
                  <a:lnTo>
                    <a:pt x="151" y="211"/>
                  </a:lnTo>
                  <a:lnTo>
                    <a:pt x="138" y="211"/>
                  </a:lnTo>
                  <a:lnTo>
                    <a:pt x="131" y="211"/>
                  </a:lnTo>
                  <a:lnTo>
                    <a:pt x="118" y="204"/>
                  </a:lnTo>
                  <a:lnTo>
                    <a:pt x="112" y="198"/>
                  </a:lnTo>
                  <a:lnTo>
                    <a:pt x="105" y="198"/>
                  </a:lnTo>
                  <a:lnTo>
                    <a:pt x="98" y="198"/>
                  </a:lnTo>
                  <a:lnTo>
                    <a:pt x="98" y="191"/>
                  </a:lnTo>
                  <a:lnTo>
                    <a:pt x="92" y="191"/>
                  </a:lnTo>
                  <a:lnTo>
                    <a:pt x="79" y="184"/>
                  </a:lnTo>
                  <a:lnTo>
                    <a:pt x="72" y="178"/>
                  </a:lnTo>
                  <a:lnTo>
                    <a:pt x="65" y="178"/>
                  </a:lnTo>
                  <a:lnTo>
                    <a:pt x="52" y="165"/>
                  </a:lnTo>
                  <a:lnTo>
                    <a:pt x="39" y="158"/>
                  </a:lnTo>
                  <a:lnTo>
                    <a:pt x="32" y="151"/>
                  </a:lnTo>
                  <a:lnTo>
                    <a:pt x="26" y="145"/>
                  </a:lnTo>
                  <a:lnTo>
                    <a:pt x="19" y="138"/>
                  </a:lnTo>
                  <a:lnTo>
                    <a:pt x="13" y="132"/>
                  </a:lnTo>
                  <a:lnTo>
                    <a:pt x="13" y="125"/>
                  </a:lnTo>
                  <a:lnTo>
                    <a:pt x="13" y="118"/>
                  </a:lnTo>
                  <a:lnTo>
                    <a:pt x="6" y="118"/>
                  </a:lnTo>
                  <a:lnTo>
                    <a:pt x="6" y="112"/>
                  </a:lnTo>
                  <a:lnTo>
                    <a:pt x="0" y="99"/>
                  </a:lnTo>
                  <a:lnTo>
                    <a:pt x="0" y="92"/>
                  </a:lnTo>
                  <a:lnTo>
                    <a:pt x="0" y="85"/>
                  </a:lnTo>
                  <a:lnTo>
                    <a:pt x="0" y="72"/>
                  </a:lnTo>
                  <a:lnTo>
                    <a:pt x="6" y="66"/>
                  </a:lnTo>
                  <a:lnTo>
                    <a:pt x="6" y="59"/>
                  </a:lnTo>
                  <a:lnTo>
                    <a:pt x="13" y="52"/>
                  </a:lnTo>
                  <a:lnTo>
                    <a:pt x="1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9" name="Freeform 54"/>
            <p:cNvSpPr>
              <a:spLocks/>
            </p:cNvSpPr>
            <p:nvPr/>
          </p:nvSpPr>
          <p:spPr bwMode="auto">
            <a:xfrm>
              <a:off x="4782" y="1382"/>
              <a:ext cx="303" cy="422"/>
            </a:xfrm>
            <a:custGeom>
              <a:avLst/>
              <a:gdLst>
                <a:gd name="T0" fmla="*/ 158 w 303"/>
                <a:gd name="T1" fmla="*/ 20 h 422"/>
                <a:gd name="T2" fmla="*/ 132 w 303"/>
                <a:gd name="T3" fmla="*/ 33 h 422"/>
                <a:gd name="T4" fmla="*/ 79 w 303"/>
                <a:gd name="T5" fmla="*/ 86 h 422"/>
                <a:gd name="T6" fmla="*/ 53 w 303"/>
                <a:gd name="T7" fmla="*/ 125 h 422"/>
                <a:gd name="T8" fmla="*/ 39 w 303"/>
                <a:gd name="T9" fmla="*/ 158 h 422"/>
                <a:gd name="T10" fmla="*/ 33 w 303"/>
                <a:gd name="T11" fmla="*/ 172 h 422"/>
                <a:gd name="T12" fmla="*/ 13 w 303"/>
                <a:gd name="T13" fmla="*/ 224 h 422"/>
                <a:gd name="T14" fmla="*/ 13 w 303"/>
                <a:gd name="T15" fmla="*/ 238 h 422"/>
                <a:gd name="T16" fmla="*/ 6 w 303"/>
                <a:gd name="T17" fmla="*/ 284 h 422"/>
                <a:gd name="T18" fmla="*/ 0 w 303"/>
                <a:gd name="T19" fmla="*/ 330 h 422"/>
                <a:gd name="T20" fmla="*/ 6 w 303"/>
                <a:gd name="T21" fmla="*/ 350 h 422"/>
                <a:gd name="T22" fmla="*/ 13 w 303"/>
                <a:gd name="T23" fmla="*/ 376 h 422"/>
                <a:gd name="T24" fmla="*/ 26 w 303"/>
                <a:gd name="T25" fmla="*/ 396 h 422"/>
                <a:gd name="T26" fmla="*/ 46 w 303"/>
                <a:gd name="T27" fmla="*/ 416 h 422"/>
                <a:gd name="T28" fmla="*/ 72 w 303"/>
                <a:gd name="T29" fmla="*/ 422 h 422"/>
                <a:gd name="T30" fmla="*/ 99 w 303"/>
                <a:gd name="T31" fmla="*/ 422 h 422"/>
                <a:gd name="T32" fmla="*/ 118 w 303"/>
                <a:gd name="T33" fmla="*/ 422 h 422"/>
                <a:gd name="T34" fmla="*/ 132 w 303"/>
                <a:gd name="T35" fmla="*/ 416 h 422"/>
                <a:gd name="T36" fmla="*/ 138 w 303"/>
                <a:gd name="T37" fmla="*/ 416 h 422"/>
                <a:gd name="T38" fmla="*/ 151 w 303"/>
                <a:gd name="T39" fmla="*/ 409 h 422"/>
                <a:gd name="T40" fmla="*/ 151 w 303"/>
                <a:gd name="T41" fmla="*/ 403 h 422"/>
                <a:gd name="T42" fmla="*/ 165 w 303"/>
                <a:gd name="T43" fmla="*/ 396 h 422"/>
                <a:gd name="T44" fmla="*/ 171 w 303"/>
                <a:gd name="T45" fmla="*/ 383 h 422"/>
                <a:gd name="T46" fmla="*/ 171 w 303"/>
                <a:gd name="T47" fmla="*/ 383 h 422"/>
                <a:gd name="T48" fmla="*/ 178 w 303"/>
                <a:gd name="T49" fmla="*/ 376 h 422"/>
                <a:gd name="T50" fmla="*/ 184 w 303"/>
                <a:gd name="T51" fmla="*/ 370 h 422"/>
                <a:gd name="T52" fmla="*/ 191 w 303"/>
                <a:gd name="T53" fmla="*/ 350 h 422"/>
                <a:gd name="T54" fmla="*/ 191 w 303"/>
                <a:gd name="T55" fmla="*/ 337 h 422"/>
                <a:gd name="T56" fmla="*/ 191 w 303"/>
                <a:gd name="T57" fmla="*/ 317 h 422"/>
                <a:gd name="T58" fmla="*/ 191 w 303"/>
                <a:gd name="T59" fmla="*/ 297 h 422"/>
                <a:gd name="T60" fmla="*/ 184 w 303"/>
                <a:gd name="T61" fmla="*/ 284 h 422"/>
                <a:gd name="T62" fmla="*/ 178 w 303"/>
                <a:gd name="T63" fmla="*/ 264 h 422"/>
                <a:gd name="T64" fmla="*/ 184 w 303"/>
                <a:gd name="T65" fmla="*/ 251 h 422"/>
                <a:gd name="T66" fmla="*/ 191 w 303"/>
                <a:gd name="T67" fmla="*/ 224 h 422"/>
                <a:gd name="T68" fmla="*/ 211 w 303"/>
                <a:gd name="T69" fmla="*/ 205 h 422"/>
                <a:gd name="T70" fmla="*/ 231 w 303"/>
                <a:gd name="T71" fmla="*/ 198 h 422"/>
                <a:gd name="T72" fmla="*/ 250 w 303"/>
                <a:gd name="T73" fmla="*/ 178 h 422"/>
                <a:gd name="T74" fmla="*/ 264 w 303"/>
                <a:gd name="T75" fmla="*/ 172 h 422"/>
                <a:gd name="T76" fmla="*/ 270 w 303"/>
                <a:gd name="T77" fmla="*/ 158 h 422"/>
                <a:gd name="T78" fmla="*/ 277 w 303"/>
                <a:gd name="T79" fmla="*/ 152 h 422"/>
                <a:gd name="T80" fmla="*/ 283 w 303"/>
                <a:gd name="T81" fmla="*/ 139 h 422"/>
                <a:gd name="T82" fmla="*/ 296 w 303"/>
                <a:gd name="T83" fmla="*/ 125 h 422"/>
                <a:gd name="T84" fmla="*/ 303 w 303"/>
                <a:gd name="T85" fmla="*/ 99 h 422"/>
                <a:gd name="T86" fmla="*/ 303 w 303"/>
                <a:gd name="T87" fmla="*/ 73 h 422"/>
                <a:gd name="T88" fmla="*/ 303 w 303"/>
                <a:gd name="T89" fmla="*/ 53 h 422"/>
                <a:gd name="T90" fmla="*/ 290 w 303"/>
                <a:gd name="T91" fmla="*/ 33 h 422"/>
                <a:gd name="T92" fmla="*/ 277 w 303"/>
                <a:gd name="T93" fmla="*/ 20 h 422"/>
                <a:gd name="T94" fmla="*/ 270 w 303"/>
                <a:gd name="T95" fmla="*/ 13 h 422"/>
                <a:gd name="T96" fmla="*/ 250 w 303"/>
                <a:gd name="T97" fmla="*/ 7 h 422"/>
                <a:gd name="T98" fmla="*/ 224 w 303"/>
                <a:gd name="T99" fmla="*/ 7 h 422"/>
                <a:gd name="T100" fmla="*/ 198 w 303"/>
                <a:gd name="T101" fmla="*/ 7 h 4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3" h="422">
                  <a:moveTo>
                    <a:pt x="171" y="13"/>
                  </a:moveTo>
                  <a:lnTo>
                    <a:pt x="165" y="13"/>
                  </a:lnTo>
                  <a:lnTo>
                    <a:pt x="158" y="20"/>
                  </a:lnTo>
                  <a:lnTo>
                    <a:pt x="151" y="20"/>
                  </a:lnTo>
                  <a:lnTo>
                    <a:pt x="145" y="27"/>
                  </a:lnTo>
                  <a:lnTo>
                    <a:pt x="132" y="33"/>
                  </a:lnTo>
                  <a:lnTo>
                    <a:pt x="112" y="53"/>
                  </a:lnTo>
                  <a:lnTo>
                    <a:pt x="92" y="79"/>
                  </a:lnTo>
                  <a:lnTo>
                    <a:pt x="79" y="86"/>
                  </a:lnTo>
                  <a:lnTo>
                    <a:pt x="72" y="99"/>
                  </a:lnTo>
                  <a:lnTo>
                    <a:pt x="66" y="112"/>
                  </a:lnTo>
                  <a:lnTo>
                    <a:pt x="53" y="125"/>
                  </a:lnTo>
                  <a:lnTo>
                    <a:pt x="46" y="139"/>
                  </a:lnTo>
                  <a:lnTo>
                    <a:pt x="39" y="152"/>
                  </a:lnTo>
                  <a:lnTo>
                    <a:pt x="39" y="158"/>
                  </a:lnTo>
                  <a:lnTo>
                    <a:pt x="33" y="165"/>
                  </a:lnTo>
                  <a:lnTo>
                    <a:pt x="33" y="172"/>
                  </a:lnTo>
                  <a:lnTo>
                    <a:pt x="33" y="178"/>
                  </a:lnTo>
                  <a:lnTo>
                    <a:pt x="20" y="198"/>
                  </a:lnTo>
                  <a:lnTo>
                    <a:pt x="13" y="224"/>
                  </a:lnTo>
                  <a:lnTo>
                    <a:pt x="13" y="231"/>
                  </a:lnTo>
                  <a:lnTo>
                    <a:pt x="13" y="238"/>
                  </a:lnTo>
                  <a:lnTo>
                    <a:pt x="6" y="257"/>
                  </a:lnTo>
                  <a:lnTo>
                    <a:pt x="6" y="284"/>
                  </a:lnTo>
                  <a:lnTo>
                    <a:pt x="0" y="304"/>
                  </a:lnTo>
                  <a:lnTo>
                    <a:pt x="0" y="323"/>
                  </a:lnTo>
                  <a:lnTo>
                    <a:pt x="0" y="330"/>
                  </a:lnTo>
                  <a:lnTo>
                    <a:pt x="0" y="337"/>
                  </a:lnTo>
                  <a:lnTo>
                    <a:pt x="0" y="343"/>
                  </a:lnTo>
                  <a:lnTo>
                    <a:pt x="6" y="350"/>
                  </a:lnTo>
                  <a:lnTo>
                    <a:pt x="6" y="356"/>
                  </a:lnTo>
                  <a:lnTo>
                    <a:pt x="13" y="370"/>
                  </a:lnTo>
                  <a:lnTo>
                    <a:pt x="13" y="376"/>
                  </a:lnTo>
                  <a:lnTo>
                    <a:pt x="20" y="383"/>
                  </a:lnTo>
                  <a:lnTo>
                    <a:pt x="20" y="389"/>
                  </a:lnTo>
                  <a:lnTo>
                    <a:pt x="26" y="396"/>
                  </a:lnTo>
                  <a:lnTo>
                    <a:pt x="33" y="409"/>
                  </a:lnTo>
                  <a:lnTo>
                    <a:pt x="39" y="409"/>
                  </a:lnTo>
                  <a:lnTo>
                    <a:pt x="46" y="416"/>
                  </a:lnTo>
                  <a:lnTo>
                    <a:pt x="53" y="416"/>
                  </a:lnTo>
                  <a:lnTo>
                    <a:pt x="59" y="422"/>
                  </a:lnTo>
                  <a:lnTo>
                    <a:pt x="72" y="422"/>
                  </a:lnTo>
                  <a:lnTo>
                    <a:pt x="79" y="422"/>
                  </a:lnTo>
                  <a:lnTo>
                    <a:pt x="85" y="422"/>
                  </a:lnTo>
                  <a:lnTo>
                    <a:pt x="99" y="422"/>
                  </a:lnTo>
                  <a:lnTo>
                    <a:pt x="105" y="422"/>
                  </a:lnTo>
                  <a:lnTo>
                    <a:pt x="118" y="422"/>
                  </a:lnTo>
                  <a:lnTo>
                    <a:pt x="125" y="422"/>
                  </a:lnTo>
                  <a:lnTo>
                    <a:pt x="132" y="416"/>
                  </a:lnTo>
                  <a:lnTo>
                    <a:pt x="138" y="416"/>
                  </a:lnTo>
                  <a:lnTo>
                    <a:pt x="145" y="409"/>
                  </a:lnTo>
                  <a:lnTo>
                    <a:pt x="151" y="409"/>
                  </a:lnTo>
                  <a:lnTo>
                    <a:pt x="151" y="403"/>
                  </a:lnTo>
                  <a:lnTo>
                    <a:pt x="158" y="403"/>
                  </a:lnTo>
                  <a:lnTo>
                    <a:pt x="158" y="396"/>
                  </a:lnTo>
                  <a:lnTo>
                    <a:pt x="165" y="396"/>
                  </a:lnTo>
                  <a:lnTo>
                    <a:pt x="171" y="389"/>
                  </a:lnTo>
                  <a:lnTo>
                    <a:pt x="171" y="383"/>
                  </a:lnTo>
                  <a:lnTo>
                    <a:pt x="178" y="383"/>
                  </a:lnTo>
                  <a:lnTo>
                    <a:pt x="178" y="376"/>
                  </a:lnTo>
                  <a:lnTo>
                    <a:pt x="184" y="370"/>
                  </a:lnTo>
                  <a:lnTo>
                    <a:pt x="184" y="356"/>
                  </a:lnTo>
                  <a:lnTo>
                    <a:pt x="191" y="350"/>
                  </a:lnTo>
                  <a:lnTo>
                    <a:pt x="191" y="343"/>
                  </a:lnTo>
                  <a:lnTo>
                    <a:pt x="191" y="337"/>
                  </a:lnTo>
                  <a:lnTo>
                    <a:pt x="191" y="330"/>
                  </a:lnTo>
                  <a:lnTo>
                    <a:pt x="191" y="323"/>
                  </a:lnTo>
                  <a:lnTo>
                    <a:pt x="191" y="317"/>
                  </a:lnTo>
                  <a:lnTo>
                    <a:pt x="191" y="310"/>
                  </a:lnTo>
                  <a:lnTo>
                    <a:pt x="191" y="304"/>
                  </a:lnTo>
                  <a:lnTo>
                    <a:pt x="191" y="297"/>
                  </a:lnTo>
                  <a:lnTo>
                    <a:pt x="184" y="297"/>
                  </a:lnTo>
                  <a:lnTo>
                    <a:pt x="184" y="290"/>
                  </a:lnTo>
                  <a:lnTo>
                    <a:pt x="184" y="284"/>
                  </a:lnTo>
                  <a:lnTo>
                    <a:pt x="184" y="277"/>
                  </a:lnTo>
                  <a:lnTo>
                    <a:pt x="178" y="271"/>
                  </a:lnTo>
                  <a:lnTo>
                    <a:pt x="178" y="264"/>
                  </a:lnTo>
                  <a:lnTo>
                    <a:pt x="178" y="257"/>
                  </a:lnTo>
                  <a:lnTo>
                    <a:pt x="184" y="251"/>
                  </a:lnTo>
                  <a:lnTo>
                    <a:pt x="184" y="238"/>
                  </a:lnTo>
                  <a:lnTo>
                    <a:pt x="184" y="231"/>
                  </a:lnTo>
                  <a:lnTo>
                    <a:pt x="191" y="224"/>
                  </a:lnTo>
                  <a:lnTo>
                    <a:pt x="198" y="218"/>
                  </a:lnTo>
                  <a:lnTo>
                    <a:pt x="204" y="211"/>
                  </a:lnTo>
                  <a:lnTo>
                    <a:pt x="211" y="205"/>
                  </a:lnTo>
                  <a:lnTo>
                    <a:pt x="217" y="205"/>
                  </a:lnTo>
                  <a:lnTo>
                    <a:pt x="224" y="198"/>
                  </a:lnTo>
                  <a:lnTo>
                    <a:pt x="231" y="198"/>
                  </a:lnTo>
                  <a:lnTo>
                    <a:pt x="237" y="191"/>
                  </a:lnTo>
                  <a:lnTo>
                    <a:pt x="244" y="185"/>
                  </a:lnTo>
                  <a:lnTo>
                    <a:pt x="250" y="178"/>
                  </a:lnTo>
                  <a:lnTo>
                    <a:pt x="257" y="178"/>
                  </a:lnTo>
                  <a:lnTo>
                    <a:pt x="257" y="172"/>
                  </a:lnTo>
                  <a:lnTo>
                    <a:pt x="264" y="172"/>
                  </a:lnTo>
                  <a:lnTo>
                    <a:pt x="264" y="165"/>
                  </a:lnTo>
                  <a:lnTo>
                    <a:pt x="270" y="165"/>
                  </a:lnTo>
                  <a:lnTo>
                    <a:pt x="270" y="158"/>
                  </a:lnTo>
                  <a:lnTo>
                    <a:pt x="277" y="158"/>
                  </a:lnTo>
                  <a:lnTo>
                    <a:pt x="277" y="152"/>
                  </a:lnTo>
                  <a:lnTo>
                    <a:pt x="283" y="145"/>
                  </a:lnTo>
                  <a:lnTo>
                    <a:pt x="283" y="139"/>
                  </a:lnTo>
                  <a:lnTo>
                    <a:pt x="290" y="139"/>
                  </a:lnTo>
                  <a:lnTo>
                    <a:pt x="290" y="132"/>
                  </a:lnTo>
                  <a:lnTo>
                    <a:pt x="296" y="125"/>
                  </a:lnTo>
                  <a:lnTo>
                    <a:pt x="296" y="119"/>
                  </a:lnTo>
                  <a:lnTo>
                    <a:pt x="303" y="112"/>
                  </a:lnTo>
                  <a:lnTo>
                    <a:pt x="303" y="99"/>
                  </a:lnTo>
                  <a:lnTo>
                    <a:pt x="303" y="93"/>
                  </a:lnTo>
                  <a:lnTo>
                    <a:pt x="303" y="86"/>
                  </a:lnTo>
                  <a:lnTo>
                    <a:pt x="303" y="73"/>
                  </a:lnTo>
                  <a:lnTo>
                    <a:pt x="303" y="66"/>
                  </a:lnTo>
                  <a:lnTo>
                    <a:pt x="303" y="60"/>
                  </a:lnTo>
                  <a:lnTo>
                    <a:pt x="303" y="53"/>
                  </a:lnTo>
                  <a:lnTo>
                    <a:pt x="296" y="46"/>
                  </a:lnTo>
                  <a:lnTo>
                    <a:pt x="296" y="40"/>
                  </a:lnTo>
                  <a:lnTo>
                    <a:pt x="290" y="33"/>
                  </a:lnTo>
                  <a:lnTo>
                    <a:pt x="290" y="27"/>
                  </a:lnTo>
                  <a:lnTo>
                    <a:pt x="283" y="27"/>
                  </a:lnTo>
                  <a:lnTo>
                    <a:pt x="277" y="20"/>
                  </a:lnTo>
                  <a:lnTo>
                    <a:pt x="270" y="13"/>
                  </a:lnTo>
                  <a:lnTo>
                    <a:pt x="264" y="13"/>
                  </a:lnTo>
                  <a:lnTo>
                    <a:pt x="257" y="7"/>
                  </a:lnTo>
                  <a:lnTo>
                    <a:pt x="250" y="7"/>
                  </a:lnTo>
                  <a:lnTo>
                    <a:pt x="244" y="7"/>
                  </a:lnTo>
                  <a:lnTo>
                    <a:pt x="237" y="7"/>
                  </a:lnTo>
                  <a:lnTo>
                    <a:pt x="224" y="7"/>
                  </a:lnTo>
                  <a:lnTo>
                    <a:pt x="211" y="0"/>
                  </a:lnTo>
                  <a:lnTo>
                    <a:pt x="204" y="7"/>
                  </a:lnTo>
                  <a:lnTo>
                    <a:pt x="198" y="7"/>
                  </a:lnTo>
                  <a:lnTo>
                    <a:pt x="184" y="7"/>
                  </a:lnTo>
                  <a:lnTo>
                    <a:pt x="17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40" name="Freeform 55"/>
            <p:cNvSpPr>
              <a:spLocks/>
            </p:cNvSpPr>
            <p:nvPr/>
          </p:nvSpPr>
          <p:spPr bwMode="auto">
            <a:xfrm>
              <a:off x="4643" y="1409"/>
              <a:ext cx="284" cy="389"/>
            </a:xfrm>
            <a:custGeom>
              <a:avLst/>
              <a:gdLst>
                <a:gd name="T0" fmla="*/ 277 w 284"/>
                <a:gd name="T1" fmla="*/ 0 h 389"/>
                <a:gd name="T2" fmla="*/ 238 w 284"/>
                <a:gd name="T3" fmla="*/ 13 h 389"/>
                <a:gd name="T4" fmla="*/ 205 w 284"/>
                <a:gd name="T5" fmla="*/ 26 h 389"/>
                <a:gd name="T6" fmla="*/ 172 w 284"/>
                <a:gd name="T7" fmla="*/ 52 h 389"/>
                <a:gd name="T8" fmla="*/ 139 w 284"/>
                <a:gd name="T9" fmla="*/ 85 h 389"/>
                <a:gd name="T10" fmla="*/ 79 w 284"/>
                <a:gd name="T11" fmla="*/ 138 h 389"/>
                <a:gd name="T12" fmla="*/ 46 w 284"/>
                <a:gd name="T13" fmla="*/ 178 h 389"/>
                <a:gd name="T14" fmla="*/ 13 w 284"/>
                <a:gd name="T15" fmla="*/ 211 h 389"/>
                <a:gd name="T16" fmla="*/ 0 w 284"/>
                <a:gd name="T17" fmla="*/ 224 h 389"/>
                <a:gd name="T18" fmla="*/ 0 w 284"/>
                <a:gd name="T19" fmla="*/ 244 h 389"/>
                <a:gd name="T20" fmla="*/ 7 w 284"/>
                <a:gd name="T21" fmla="*/ 257 h 389"/>
                <a:gd name="T22" fmla="*/ 20 w 284"/>
                <a:gd name="T23" fmla="*/ 270 h 389"/>
                <a:gd name="T24" fmla="*/ 60 w 284"/>
                <a:gd name="T25" fmla="*/ 283 h 389"/>
                <a:gd name="T26" fmla="*/ 112 w 284"/>
                <a:gd name="T27" fmla="*/ 290 h 389"/>
                <a:gd name="T28" fmla="*/ 139 w 284"/>
                <a:gd name="T29" fmla="*/ 296 h 389"/>
                <a:gd name="T30" fmla="*/ 145 w 284"/>
                <a:gd name="T31" fmla="*/ 303 h 389"/>
                <a:gd name="T32" fmla="*/ 145 w 284"/>
                <a:gd name="T33" fmla="*/ 316 h 389"/>
                <a:gd name="T34" fmla="*/ 139 w 284"/>
                <a:gd name="T35" fmla="*/ 323 h 389"/>
                <a:gd name="T36" fmla="*/ 126 w 284"/>
                <a:gd name="T37" fmla="*/ 343 h 389"/>
                <a:gd name="T38" fmla="*/ 119 w 284"/>
                <a:gd name="T39" fmla="*/ 356 h 389"/>
                <a:gd name="T40" fmla="*/ 112 w 284"/>
                <a:gd name="T41" fmla="*/ 362 h 389"/>
                <a:gd name="T42" fmla="*/ 119 w 284"/>
                <a:gd name="T43" fmla="*/ 369 h 389"/>
                <a:gd name="T44" fmla="*/ 132 w 284"/>
                <a:gd name="T45" fmla="*/ 369 h 389"/>
                <a:gd name="T46" fmla="*/ 139 w 284"/>
                <a:gd name="T47" fmla="*/ 362 h 389"/>
                <a:gd name="T48" fmla="*/ 152 w 284"/>
                <a:gd name="T49" fmla="*/ 349 h 389"/>
                <a:gd name="T50" fmla="*/ 159 w 284"/>
                <a:gd name="T51" fmla="*/ 349 h 389"/>
                <a:gd name="T52" fmla="*/ 159 w 284"/>
                <a:gd name="T53" fmla="*/ 369 h 389"/>
                <a:gd name="T54" fmla="*/ 159 w 284"/>
                <a:gd name="T55" fmla="*/ 389 h 389"/>
                <a:gd name="T56" fmla="*/ 172 w 284"/>
                <a:gd name="T57" fmla="*/ 389 h 389"/>
                <a:gd name="T58" fmla="*/ 192 w 284"/>
                <a:gd name="T59" fmla="*/ 376 h 389"/>
                <a:gd name="T60" fmla="*/ 185 w 284"/>
                <a:gd name="T61" fmla="*/ 362 h 389"/>
                <a:gd name="T62" fmla="*/ 178 w 284"/>
                <a:gd name="T63" fmla="*/ 349 h 389"/>
                <a:gd name="T64" fmla="*/ 178 w 284"/>
                <a:gd name="T65" fmla="*/ 336 h 389"/>
                <a:gd name="T66" fmla="*/ 192 w 284"/>
                <a:gd name="T67" fmla="*/ 336 h 389"/>
                <a:gd name="T68" fmla="*/ 211 w 284"/>
                <a:gd name="T69" fmla="*/ 343 h 389"/>
                <a:gd name="T70" fmla="*/ 231 w 284"/>
                <a:gd name="T71" fmla="*/ 336 h 389"/>
                <a:gd name="T72" fmla="*/ 231 w 284"/>
                <a:gd name="T73" fmla="*/ 323 h 389"/>
                <a:gd name="T74" fmla="*/ 224 w 284"/>
                <a:gd name="T75" fmla="*/ 316 h 389"/>
                <a:gd name="T76" fmla="*/ 192 w 284"/>
                <a:gd name="T77" fmla="*/ 310 h 389"/>
                <a:gd name="T78" fmla="*/ 178 w 284"/>
                <a:gd name="T79" fmla="*/ 296 h 389"/>
                <a:gd name="T80" fmla="*/ 165 w 284"/>
                <a:gd name="T81" fmla="*/ 283 h 389"/>
                <a:gd name="T82" fmla="*/ 159 w 284"/>
                <a:gd name="T83" fmla="*/ 277 h 389"/>
                <a:gd name="T84" fmla="*/ 139 w 284"/>
                <a:gd name="T85" fmla="*/ 270 h 389"/>
                <a:gd name="T86" fmla="*/ 112 w 284"/>
                <a:gd name="T87" fmla="*/ 263 h 389"/>
                <a:gd name="T88" fmla="*/ 86 w 284"/>
                <a:gd name="T89" fmla="*/ 257 h 389"/>
                <a:gd name="T90" fmla="*/ 66 w 284"/>
                <a:gd name="T91" fmla="*/ 250 h 389"/>
                <a:gd name="T92" fmla="*/ 60 w 284"/>
                <a:gd name="T93" fmla="*/ 237 h 389"/>
                <a:gd name="T94" fmla="*/ 53 w 284"/>
                <a:gd name="T95" fmla="*/ 217 h 389"/>
                <a:gd name="T96" fmla="*/ 73 w 284"/>
                <a:gd name="T97" fmla="*/ 191 h 389"/>
                <a:gd name="T98" fmla="*/ 132 w 284"/>
                <a:gd name="T99" fmla="*/ 151 h 389"/>
                <a:gd name="T100" fmla="*/ 185 w 284"/>
                <a:gd name="T101" fmla="*/ 105 h 389"/>
                <a:gd name="T102" fmla="*/ 244 w 284"/>
                <a:gd name="T103" fmla="*/ 79 h 389"/>
                <a:gd name="T104" fmla="*/ 277 w 284"/>
                <a:gd name="T105" fmla="*/ 46 h 389"/>
                <a:gd name="T106" fmla="*/ 284 w 284"/>
                <a:gd name="T107" fmla="*/ 26 h 389"/>
                <a:gd name="T108" fmla="*/ 284 w 284"/>
                <a:gd name="T109" fmla="*/ 6 h 389"/>
                <a:gd name="T110" fmla="*/ 277 w 284"/>
                <a:gd name="T111" fmla="*/ 0 h 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4" h="389">
                  <a:moveTo>
                    <a:pt x="277" y="0"/>
                  </a:moveTo>
                  <a:lnTo>
                    <a:pt x="238" y="13"/>
                  </a:lnTo>
                  <a:lnTo>
                    <a:pt x="205" y="26"/>
                  </a:lnTo>
                  <a:lnTo>
                    <a:pt x="172" y="52"/>
                  </a:lnTo>
                  <a:lnTo>
                    <a:pt x="139" y="85"/>
                  </a:lnTo>
                  <a:lnTo>
                    <a:pt x="79" y="138"/>
                  </a:lnTo>
                  <a:lnTo>
                    <a:pt x="46" y="178"/>
                  </a:lnTo>
                  <a:lnTo>
                    <a:pt x="13" y="211"/>
                  </a:lnTo>
                  <a:lnTo>
                    <a:pt x="0" y="224"/>
                  </a:lnTo>
                  <a:lnTo>
                    <a:pt x="0" y="244"/>
                  </a:lnTo>
                  <a:lnTo>
                    <a:pt x="7" y="257"/>
                  </a:lnTo>
                  <a:lnTo>
                    <a:pt x="20" y="270"/>
                  </a:lnTo>
                  <a:lnTo>
                    <a:pt x="60" y="283"/>
                  </a:lnTo>
                  <a:lnTo>
                    <a:pt x="112" y="290"/>
                  </a:lnTo>
                  <a:lnTo>
                    <a:pt x="139" y="296"/>
                  </a:lnTo>
                  <a:lnTo>
                    <a:pt x="145" y="303"/>
                  </a:lnTo>
                  <a:lnTo>
                    <a:pt x="145" y="316"/>
                  </a:lnTo>
                  <a:lnTo>
                    <a:pt x="139" y="323"/>
                  </a:lnTo>
                  <a:lnTo>
                    <a:pt x="126" y="343"/>
                  </a:lnTo>
                  <a:lnTo>
                    <a:pt x="119" y="356"/>
                  </a:lnTo>
                  <a:lnTo>
                    <a:pt x="112" y="362"/>
                  </a:lnTo>
                  <a:lnTo>
                    <a:pt x="119" y="369"/>
                  </a:lnTo>
                  <a:lnTo>
                    <a:pt x="132" y="369"/>
                  </a:lnTo>
                  <a:lnTo>
                    <a:pt x="139" y="362"/>
                  </a:lnTo>
                  <a:lnTo>
                    <a:pt x="152" y="349"/>
                  </a:lnTo>
                  <a:lnTo>
                    <a:pt x="159" y="349"/>
                  </a:lnTo>
                  <a:lnTo>
                    <a:pt x="159" y="369"/>
                  </a:lnTo>
                  <a:lnTo>
                    <a:pt x="159" y="389"/>
                  </a:lnTo>
                  <a:lnTo>
                    <a:pt x="172" y="389"/>
                  </a:lnTo>
                  <a:lnTo>
                    <a:pt x="192" y="376"/>
                  </a:lnTo>
                  <a:lnTo>
                    <a:pt x="185" y="362"/>
                  </a:lnTo>
                  <a:lnTo>
                    <a:pt x="178" y="349"/>
                  </a:lnTo>
                  <a:lnTo>
                    <a:pt x="178" y="336"/>
                  </a:lnTo>
                  <a:lnTo>
                    <a:pt x="192" y="336"/>
                  </a:lnTo>
                  <a:lnTo>
                    <a:pt x="211" y="343"/>
                  </a:lnTo>
                  <a:lnTo>
                    <a:pt x="231" y="336"/>
                  </a:lnTo>
                  <a:lnTo>
                    <a:pt x="231" y="323"/>
                  </a:lnTo>
                  <a:lnTo>
                    <a:pt x="224" y="316"/>
                  </a:lnTo>
                  <a:lnTo>
                    <a:pt x="192" y="310"/>
                  </a:lnTo>
                  <a:lnTo>
                    <a:pt x="178" y="296"/>
                  </a:lnTo>
                  <a:lnTo>
                    <a:pt x="165" y="283"/>
                  </a:lnTo>
                  <a:lnTo>
                    <a:pt x="159" y="277"/>
                  </a:lnTo>
                  <a:lnTo>
                    <a:pt x="139" y="270"/>
                  </a:lnTo>
                  <a:lnTo>
                    <a:pt x="112" y="263"/>
                  </a:lnTo>
                  <a:lnTo>
                    <a:pt x="86" y="257"/>
                  </a:lnTo>
                  <a:lnTo>
                    <a:pt x="66" y="250"/>
                  </a:lnTo>
                  <a:lnTo>
                    <a:pt x="60" y="237"/>
                  </a:lnTo>
                  <a:lnTo>
                    <a:pt x="53" y="217"/>
                  </a:lnTo>
                  <a:lnTo>
                    <a:pt x="73" y="191"/>
                  </a:lnTo>
                  <a:lnTo>
                    <a:pt x="132" y="151"/>
                  </a:lnTo>
                  <a:lnTo>
                    <a:pt x="185" y="105"/>
                  </a:lnTo>
                  <a:lnTo>
                    <a:pt x="244" y="79"/>
                  </a:lnTo>
                  <a:lnTo>
                    <a:pt x="277" y="46"/>
                  </a:lnTo>
                  <a:lnTo>
                    <a:pt x="284" y="26"/>
                  </a:lnTo>
                  <a:lnTo>
                    <a:pt x="284" y="6"/>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41" name="Freeform 56"/>
            <p:cNvSpPr>
              <a:spLocks/>
            </p:cNvSpPr>
            <p:nvPr/>
          </p:nvSpPr>
          <p:spPr bwMode="auto">
            <a:xfrm>
              <a:off x="4881" y="1738"/>
              <a:ext cx="283" cy="568"/>
            </a:xfrm>
            <a:custGeom>
              <a:avLst/>
              <a:gdLst>
                <a:gd name="T0" fmla="*/ 46 w 283"/>
                <a:gd name="T1" fmla="*/ 0 h 568"/>
                <a:gd name="T2" fmla="*/ 72 w 283"/>
                <a:gd name="T3" fmla="*/ 0 h 568"/>
                <a:gd name="T4" fmla="*/ 92 w 283"/>
                <a:gd name="T5" fmla="*/ 14 h 568"/>
                <a:gd name="T6" fmla="*/ 138 w 283"/>
                <a:gd name="T7" fmla="*/ 53 h 568"/>
                <a:gd name="T8" fmla="*/ 184 w 283"/>
                <a:gd name="T9" fmla="*/ 99 h 568"/>
                <a:gd name="T10" fmla="*/ 224 w 283"/>
                <a:gd name="T11" fmla="*/ 145 h 568"/>
                <a:gd name="T12" fmla="*/ 257 w 283"/>
                <a:gd name="T13" fmla="*/ 185 h 568"/>
                <a:gd name="T14" fmla="*/ 277 w 283"/>
                <a:gd name="T15" fmla="*/ 218 h 568"/>
                <a:gd name="T16" fmla="*/ 283 w 283"/>
                <a:gd name="T17" fmla="*/ 244 h 568"/>
                <a:gd name="T18" fmla="*/ 277 w 283"/>
                <a:gd name="T19" fmla="*/ 264 h 568"/>
                <a:gd name="T20" fmla="*/ 270 w 283"/>
                <a:gd name="T21" fmla="*/ 291 h 568"/>
                <a:gd name="T22" fmla="*/ 244 w 283"/>
                <a:gd name="T23" fmla="*/ 317 h 568"/>
                <a:gd name="T24" fmla="*/ 211 w 283"/>
                <a:gd name="T25" fmla="*/ 343 h 568"/>
                <a:gd name="T26" fmla="*/ 165 w 283"/>
                <a:gd name="T27" fmla="*/ 383 h 568"/>
                <a:gd name="T28" fmla="*/ 125 w 283"/>
                <a:gd name="T29" fmla="*/ 409 h 568"/>
                <a:gd name="T30" fmla="*/ 99 w 283"/>
                <a:gd name="T31" fmla="*/ 429 h 568"/>
                <a:gd name="T32" fmla="*/ 92 w 283"/>
                <a:gd name="T33" fmla="*/ 449 h 568"/>
                <a:gd name="T34" fmla="*/ 92 w 283"/>
                <a:gd name="T35" fmla="*/ 462 h 568"/>
                <a:gd name="T36" fmla="*/ 105 w 283"/>
                <a:gd name="T37" fmla="*/ 475 h 568"/>
                <a:gd name="T38" fmla="*/ 138 w 283"/>
                <a:gd name="T39" fmla="*/ 495 h 568"/>
                <a:gd name="T40" fmla="*/ 165 w 283"/>
                <a:gd name="T41" fmla="*/ 508 h 568"/>
                <a:gd name="T42" fmla="*/ 197 w 283"/>
                <a:gd name="T43" fmla="*/ 521 h 568"/>
                <a:gd name="T44" fmla="*/ 217 w 283"/>
                <a:gd name="T45" fmla="*/ 528 h 568"/>
                <a:gd name="T46" fmla="*/ 217 w 283"/>
                <a:gd name="T47" fmla="*/ 541 h 568"/>
                <a:gd name="T48" fmla="*/ 211 w 283"/>
                <a:gd name="T49" fmla="*/ 548 h 568"/>
                <a:gd name="T50" fmla="*/ 184 w 283"/>
                <a:gd name="T51" fmla="*/ 561 h 568"/>
                <a:gd name="T52" fmla="*/ 184 w 283"/>
                <a:gd name="T53" fmla="*/ 561 h 568"/>
                <a:gd name="T54" fmla="*/ 145 w 283"/>
                <a:gd name="T55" fmla="*/ 568 h 568"/>
                <a:gd name="T56" fmla="*/ 125 w 283"/>
                <a:gd name="T57" fmla="*/ 568 h 568"/>
                <a:gd name="T58" fmla="*/ 105 w 283"/>
                <a:gd name="T59" fmla="*/ 548 h 568"/>
                <a:gd name="T60" fmla="*/ 92 w 283"/>
                <a:gd name="T61" fmla="*/ 521 h 568"/>
                <a:gd name="T62" fmla="*/ 72 w 283"/>
                <a:gd name="T63" fmla="*/ 508 h 568"/>
                <a:gd name="T64" fmla="*/ 46 w 283"/>
                <a:gd name="T65" fmla="*/ 488 h 568"/>
                <a:gd name="T66" fmla="*/ 26 w 283"/>
                <a:gd name="T67" fmla="*/ 475 h 568"/>
                <a:gd name="T68" fmla="*/ 19 w 283"/>
                <a:gd name="T69" fmla="*/ 449 h 568"/>
                <a:gd name="T70" fmla="*/ 26 w 283"/>
                <a:gd name="T71" fmla="*/ 436 h 568"/>
                <a:gd name="T72" fmla="*/ 46 w 283"/>
                <a:gd name="T73" fmla="*/ 416 h 568"/>
                <a:gd name="T74" fmla="*/ 72 w 283"/>
                <a:gd name="T75" fmla="*/ 403 h 568"/>
                <a:gd name="T76" fmla="*/ 92 w 283"/>
                <a:gd name="T77" fmla="*/ 383 h 568"/>
                <a:gd name="T78" fmla="*/ 118 w 283"/>
                <a:gd name="T79" fmla="*/ 350 h 568"/>
                <a:gd name="T80" fmla="*/ 138 w 283"/>
                <a:gd name="T81" fmla="*/ 317 h 568"/>
                <a:gd name="T82" fmla="*/ 165 w 283"/>
                <a:gd name="T83" fmla="*/ 277 h 568"/>
                <a:gd name="T84" fmla="*/ 191 w 283"/>
                <a:gd name="T85" fmla="*/ 258 h 568"/>
                <a:gd name="T86" fmla="*/ 204 w 283"/>
                <a:gd name="T87" fmla="*/ 251 h 568"/>
                <a:gd name="T88" fmla="*/ 204 w 283"/>
                <a:gd name="T89" fmla="*/ 238 h 568"/>
                <a:gd name="T90" fmla="*/ 191 w 283"/>
                <a:gd name="T91" fmla="*/ 231 h 568"/>
                <a:gd name="T92" fmla="*/ 151 w 283"/>
                <a:gd name="T93" fmla="*/ 198 h 568"/>
                <a:gd name="T94" fmla="*/ 92 w 283"/>
                <a:gd name="T95" fmla="*/ 159 h 568"/>
                <a:gd name="T96" fmla="*/ 46 w 283"/>
                <a:gd name="T97" fmla="*/ 126 h 568"/>
                <a:gd name="T98" fmla="*/ 13 w 283"/>
                <a:gd name="T99" fmla="*/ 86 h 568"/>
                <a:gd name="T100" fmla="*/ 0 w 283"/>
                <a:gd name="T101" fmla="*/ 47 h 568"/>
                <a:gd name="T102" fmla="*/ 0 w 283"/>
                <a:gd name="T103" fmla="*/ 20 h 568"/>
                <a:gd name="T104" fmla="*/ 26 w 283"/>
                <a:gd name="T105" fmla="*/ 7 h 568"/>
                <a:gd name="T106" fmla="*/ 46 w 283"/>
                <a:gd name="T107" fmla="*/ 0 h 5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3" h="568">
                  <a:moveTo>
                    <a:pt x="46" y="0"/>
                  </a:moveTo>
                  <a:lnTo>
                    <a:pt x="72" y="0"/>
                  </a:lnTo>
                  <a:lnTo>
                    <a:pt x="92" y="14"/>
                  </a:lnTo>
                  <a:lnTo>
                    <a:pt x="138" y="53"/>
                  </a:lnTo>
                  <a:lnTo>
                    <a:pt x="184" y="99"/>
                  </a:lnTo>
                  <a:lnTo>
                    <a:pt x="224" y="145"/>
                  </a:lnTo>
                  <a:lnTo>
                    <a:pt x="257" y="185"/>
                  </a:lnTo>
                  <a:lnTo>
                    <a:pt x="277" y="218"/>
                  </a:lnTo>
                  <a:lnTo>
                    <a:pt x="283" y="244"/>
                  </a:lnTo>
                  <a:lnTo>
                    <a:pt x="277" y="264"/>
                  </a:lnTo>
                  <a:lnTo>
                    <a:pt x="270" y="291"/>
                  </a:lnTo>
                  <a:lnTo>
                    <a:pt x="244" y="317"/>
                  </a:lnTo>
                  <a:lnTo>
                    <a:pt x="211" y="343"/>
                  </a:lnTo>
                  <a:lnTo>
                    <a:pt x="165" y="383"/>
                  </a:lnTo>
                  <a:lnTo>
                    <a:pt x="125" y="409"/>
                  </a:lnTo>
                  <a:lnTo>
                    <a:pt x="99" y="429"/>
                  </a:lnTo>
                  <a:lnTo>
                    <a:pt x="92" y="449"/>
                  </a:lnTo>
                  <a:lnTo>
                    <a:pt x="92" y="462"/>
                  </a:lnTo>
                  <a:lnTo>
                    <a:pt x="105" y="475"/>
                  </a:lnTo>
                  <a:lnTo>
                    <a:pt x="138" y="495"/>
                  </a:lnTo>
                  <a:lnTo>
                    <a:pt x="165" y="508"/>
                  </a:lnTo>
                  <a:lnTo>
                    <a:pt x="197" y="521"/>
                  </a:lnTo>
                  <a:lnTo>
                    <a:pt x="217" y="528"/>
                  </a:lnTo>
                  <a:lnTo>
                    <a:pt x="217" y="541"/>
                  </a:lnTo>
                  <a:lnTo>
                    <a:pt x="211" y="548"/>
                  </a:lnTo>
                  <a:lnTo>
                    <a:pt x="184" y="561"/>
                  </a:lnTo>
                  <a:lnTo>
                    <a:pt x="145" y="568"/>
                  </a:lnTo>
                  <a:lnTo>
                    <a:pt x="125" y="568"/>
                  </a:lnTo>
                  <a:lnTo>
                    <a:pt x="105" y="548"/>
                  </a:lnTo>
                  <a:lnTo>
                    <a:pt x="92" y="521"/>
                  </a:lnTo>
                  <a:lnTo>
                    <a:pt x="72" y="508"/>
                  </a:lnTo>
                  <a:lnTo>
                    <a:pt x="46" y="488"/>
                  </a:lnTo>
                  <a:lnTo>
                    <a:pt x="26" y="475"/>
                  </a:lnTo>
                  <a:lnTo>
                    <a:pt x="19" y="449"/>
                  </a:lnTo>
                  <a:lnTo>
                    <a:pt x="26" y="436"/>
                  </a:lnTo>
                  <a:lnTo>
                    <a:pt x="46" y="416"/>
                  </a:lnTo>
                  <a:lnTo>
                    <a:pt x="72" y="403"/>
                  </a:lnTo>
                  <a:lnTo>
                    <a:pt x="92" y="383"/>
                  </a:lnTo>
                  <a:lnTo>
                    <a:pt x="118" y="350"/>
                  </a:lnTo>
                  <a:lnTo>
                    <a:pt x="138" y="317"/>
                  </a:lnTo>
                  <a:lnTo>
                    <a:pt x="165" y="277"/>
                  </a:lnTo>
                  <a:lnTo>
                    <a:pt x="191" y="258"/>
                  </a:lnTo>
                  <a:lnTo>
                    <a:pt x="204" y="251"/>
                  </a:lnTo>
                  <a:lnTo>
                    <a:pt x="204" y="238"/>
                  </a:lnTo>
                  <a:lnTo>
                    <a:pt x="191" y="231"/>
                  </a:lnTo>
                  <a:lnTo>
                    <a:pt x="151" y="198"/>
                  </a:lnTo>
                  <a:lnTo>
                    <a:pt x="92" y="159"/>
                  </a:lnTo>
                  <a:lnTo>
                    <a:pt x="46" y="126"/>
                  </a:lnTo>
                  <a:lnTo>
                    <a:pt x="13" y="86"/>
                  </a:lnTo>
                  <a:lnTo>
                    <a:pt x="0" y="47"/>
                  </a:lnTo>
                  <a:lnTo>
                    <a:pt x="0" y="20"/>
                  </a:lnTo>
                  <a:lnTo>
                    <a:pt x="26" y="7"/>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42" name="Freeform 57"/>
            <p:cNvSpPr>
              <a:spLocks/>
            </p:cNvSpPr>
            <p:nvPr/>
          </p:nvSpPr>
          <p:spPr bwMode="auto">
            <a:xfrm>
              <a:off x="4762" y="1719"/>
              <a:ext cx="119" cy="600"/>
            </a:xfrm>
            <a:custGeom>
              <a:avLst/>
              <a:gdLst>
                <a:gd name="T0" fmla="*/ 33 w 119"/>
                <a:gd name="T1" fmla="*/ 59 h 600"/>
                <a:gd name="T2" fmla="*/ 33 w 119"/>
                <a:gd name="T3" fmla="*/ 26 h 600"/>
                <a:gd name="T4" fmla="*/ 53 w 119"/>
                <a:gd name="T5" fmla="*/ 6 h 600"/>
                <a:gd name="T6" fmla="*/ 79 w 119"/>
                <a:gd name="T7" fmla="*/ 0 h 600"/>
                <a:gd name="T8" fmla="*/ 105 w 119"/>
                <a:gd name="T9" fmla="*/ 6 h 600"/>
                <a:gd name="T10" fmla="*/ 119 w 119"/>
                <a:gd name="T11" fmla="*/ 33 h 600"/>
                <a:gd name="T12" fmla="*/ 119 w 119"/>
                <a:gd name="T13" fmla="*/ 72 h 600"/>
                <a:gd name="T14" fmla="*/ 119 w 119"/>
                <a:gd name="T15" fmla="*/ 138 h 600"/>
                <a:gd name="T16" fmla="*/ 119 w 119"/>
                <a:gd name="T17" fmla="*/ 237 h 600"/>
                <a:gd name="T18" fmla="*/ 112 w 119"/>
                <a:gd name="T19" fmla="*/ 290 h 600"/>
                <a:gd name="T20" fmla="*/ 112 w 119"/>
                <a:gd name="T21" fmla="*/ 336 h 600"/>
                <a:gd name="T22" fmla="*/ 105 w 119"/>
                <a:gd name="T23" fmla="*/ 389 h 600"/>
                <a:gd name="T24" fmla="*/ 105 w 119"/>
                <a:gd name="T25" fmla="*/ 442 h 600"/>
                <a:gd name="T26" fmla="*/ 112 w 119"/>
                <a:gd name="T27" fmla="*/ 474 h 600"/>
                <a:gd name="T28" fmla="*/ 112 w 119"/>
                <a:gd name="T29" fmla="*/ 488 h 600"/>
                <a:gd name="T30" fmla="*/ 112 w 119"/>
                <a:gd name="T31" fmla="*/ 507 h 600"/>
                <a:gd name="T32" fmla="*/ 99 w 119"/>
                <a:gd name="T33" fmla="*/ 521 h 600"/>
                <a:gd name="T34" fmla="*/ 86 w 119"/>
                <a:gd name="T35" fmla="*/ 547 h 600"/>
                <a:gd name="T36" fmla="*/ 86 w 119"/>
                <a:gd name="T37" fmla="*/ 580 h 600"/>
                <a:gd name="T38" fmla="*/ 86 w 119"/>
                <a:gd name="T39" fmla="*/ 600 h 600"/>
                <a:gd name="T40" fmla="*/ 73 w 119"/>
                <a:gd name="T41" fmla="*/ 600 h 600"/>
                <a:gd name="T42" fmla="*/ 26 w 119"/>
                <a:gd name="T43" fmla="*/ 593 h 600"/>
                <a:gd name="T44" fmla="*/ 0 w 119"/>
                <a:gd name="T45" fmla="*/ 567 h 600"/>
                <a:gd name="T46" fmla="*/ 7 w 119"/>
                <a:gd name="T47" fmla="*/ 547 h 600"/>
                <a:gd name="T48" fmla="*/ 26 w 119"/>
                <a:gd name="T49" fmla="*/ 514 h 600"/>
                <a:gd name="T50" fmla="*/ 59 w 119"/>
                <a:gd name="T51" fmla="*/ 494 h 600"/>
                <a:gd name="T52" fmla="*/ 59 w 119"/>
                <a:gd name="T53" fmla="*/ 474 h 600"/>
                <a:gd name="T54" fmla="*/ 59 w 119"/>
                <a:gd name="T55" fmla="*/ 448 h 600"/>
                <a:gd name="T56" fmla="*/ 66 w 119"/>
                <a:gd name="T57" fmla="*/ 422 h 600"/>
                <a:gd name="T58" fmla="*/ 66 w 119"/>
                <a:gd name="T59" fmla="*/ 389 h 600"/>
                <a:gd name="T60" fmla="*/ 59 w 119"/>
                <a:gd name="T61" fmla="*/ 343 h 600"/>
                <a:gd name="T62" fmla="*/ 53 w 119"/>
                <a:gd name="T63" fmla="*/ 283 h 600"/>
                <a:gd name="T64" fmla="*/ 46 w 119"/>
                <a:gd name="T65" fmla="*/ 244 h 600"/>
                <a:gd name="T66" fmla="*/ 46 w 119"/>
                <a:gd name="T67" fmla="*/ 217 h 600"/>
                <a:gd name="T68" fmla="*/ 46 w 119"/>
                <a:gd name="T69" fmla="*/ 178 h 600"/>
                <a:gd name="T70" fmla="*/ 40 w 119"/>
                <a:gd name="T71" fmla="*/ 112 h 600"/>
                <a:gd name="T72" fmla="*/ 33 w 119"/>
                <a:gd name="T73" fmla="*/ 59 h 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600">
                  <a:moveTo>
                    <a:pt x="33" y="59"/>
                  </a:moveTo>
                  <a:lnTo>
                    <a:pt x="33" y="26"/>
                  </a:lnTo>
                  <a:lnTo>
                    <a:pt x="53" y="6"/>
                  </a:lnTo>
                  <a:lnTo>
                    <a:pt x="79" y="0"/>
                  </a:lnTo>
                  <a:lnTo>
                    <a:pt x="105" y="6"/>
                  </a:lnTo>
                  <a:lnTo>
                    <a:pt x="119" y="33"/>
                  </a:lnTo>
                  <a:lnTo>
                    <a:pt x="119" y="72"/>
                  </a:lnTo>
                  <a:lnTo>
                    <a:pt x="119" y="138"/>
                  </a:lnTo>
                  <a:lnTo>
                    <a:pt x="119" y="237"/>
                  </a:lnTo>
                  <a:lnTo>
                    <a:pt x="112" y="290"/>
                  </a:lnTo>
                  <a:lnTo>
                    <a:pt x="112" y="336"/>
                  </a:lnTo>
                  <a:lnTo>
                    <a:pt x="105" y="389"/>
                  </a:lnTo>
                  <a:lnTo>
                    <a:pt x="105" y="442"/>
                  </a:lnTo>
                  <a:lnTo>
                    <a:pt x="112" y="474"/>
                  </a:lnTo>
                  <a:lnTo>
                    <a:pt x="112" y="488"/>
                  </a:lnTo>
                  <a:lnTo>
                    <a:pt x="112" y="507"/>
                  </a:lnTo>
                  <a:lnTo>
                    <a:pt x="99" y="521"/>
                  </a:lnTo>
                  <a:lnTo>
                    <a:pt x="86" y="547"/>
                  </a:lnTo>
                  <a:lnTo>
                    <a:pt x="86" y="580"/>
                  </a:lnTo>
                  <a:lnTo>
                    <a:pt x="86" y="600"/>
                  </a:lnTo>
                  <a:lnTo>
                    <a:pt x="73" y="600"/>
                  </a:lnTo>
                  <a:lnTo>
                    <a:pt x="26" y="593"/>
                  </a:lnTo>
                  <a:lnTo>
                    <a:pt x="0" y="567"/>
                  </a:lnTo>
                  <a:lnTo>
                    <a:pt x="7" y="547"/>
                  </a:lnTo>
                  <a:lnTo>
                    <a:pt x="26" y="514"/>
                  </a:lnTo>
                  <a:lnTo>
                    <a:pt x="59" y="494"/>
                  </a:lnTo>
                  <a:lnTo>
                    <a:pt x="59" y="474"/>
                  </a:lnTo>
                  <a:lnTo>
                    <a:pt x="59" y="448"/>
                  </a:lnTo>
                  <a:lnTo>
                    <a:pt x="66" y="422"/>
                  </a:lnTo>
                  <a:lnTo>
                    <a:pt x="66" y="389"/>
                  </a:lnTo>
                  <a:lnTo>
                    <a:pt x="59" y="343"/>
                  </a:lnTo>
                  <a:lnTo>
                    <a:pt x="53" y="283"/>
                  </a:lnTo>
                  <a:lnTo>
                    <a:pt x="46" y="244"/>
                  </a:lnTo>
                  <a:lnTo>
                    <a:pt x="46" y="217"/>
                  </a:lnTo>
                  <a:lnTo>
                    <a:pt x="46" y="178"/>
                  </a:lnTo>
                  <a:lnTo>
                    <a:pt x="40" y="112"/>
                  </a:lnTo>
                  <a:lnTo>
                    <a:pt x="33"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43" name="Freeform 58"/>
            <p:cNvSpPr>
              <a:spLocks/>
            </p:cNvSpPr>
            <p:nvPr/>
          </p:nvSpPr>
          <p:spPr bwMode="auto">
            <a:xfrm>
              <a:off x="4828" y="1395"/>
              <a:ext cx="343" cy="350"/>
            </a:xfrm>
            <a:custGeom>
              <a:avLst/>
              <a:gdLst>
                <a:gd name="T0" fmla="*/ 191 w 343"/>
                <a:gd name="T1" fmla="*/ 0 h 350"/>
                <a:gd name="T2" fmla="*/ 224 w 343"/>
                <a:gd name="T3" fmla="*/ 20 h 350"/>
                <a:gd name="T4" fmla="*/ 250 w 343"/>
                <a:gd name="T5" fmla="*/ 47 h 350"/>
                <a:gd name="T6" fmla="*/ 270 w 343"/>
                <a:gd name="T7" fmla="*/ 73 h 350"/>
                <a:gd name="T8" fmla="*/ 290 w 343"/>
                <a:gd name="T9" fmla="*/ 119 h 350"/>
                <a:gd name="T10" fmla="*/ 316 w 343"/>
                <a:gd name="T11" fmla="*/ 178 h 350"/>
                <a:gd name="T12" fmla="*/ 330 w 343"/>
                <a:gd name="T13" fmla="*/ 225 h 350"/>
                <a:gd name="T14" fmla="*/ 343 w 343"/>
                <a:gd name="T15" fmla="*/ 264 h 350"/>
                <a:gd name="T16" fmla="*/ 343 w 343"/>
                <a:gd name="T17" fmla="*/ 277 h 350"/>
                <a:gd name="T18" fmla="*/ 336 w 343"/>
                <a:gd name="T19" fmla="*/ 291 h 350"/>
                <a:gd name="T20" fmla="*/ 316 w 343"/>
                <a:gd name="T21" fmla="*/ 304 h 350"/>
                <a:gd name="T22" fmla="*/ 290 w 343"/>
                <a:gd name="T23" fmla="*/ 304 h 350"/>
                <a:gd name="T24" fmla="*/ 237 w 343"/>
                <a:gd name="T25" fmla="*/ 304 h 350"/>
                <a:gd name="T26" fmla="*/ 171 w 343"/>
                <a:gd name="T27" fmla="*/ 291 h 350"/>
                <a:gd name="T28" fmla="*/ 138 w 343"/>
                <a:gd name="T29" fmla="*/ 284 h 350"/>
                <a:gd name="T30" fmla="*/ 125 w 343"/>
                <a:gd name="T31" fmla="*/ 291 h 350"/>
                <a:gd name="T32" fmla="*/ 112 w 343"/>
                <a:gd name="T33" fmla="*/ 297 h 350"/>
                <a:gd name="T34" fmla="*/ 112 w 343"/>
                <a:gd name="T35" fmla="*/ 304 h 350"/>
                <a:gd name="T36" fmla="*/ 119 w 343"/>
                <a:gd name="T37" fmla="*/ 330 h 350"/>
                <a:gd name="T38" fmla="*/ 119 w 343"/>
                <a:gd name="T39" fmla="*/ 343 h 350"/>
                <a:gd name="T40" fmla="*/ 112 w 343"/>
                <a:gd name="T41" fmla="*/ 343 h 350"/>
                <a:gd name="T42" fmla="*/ 105 w 343"/>
                <a:gd name="T43" fmla="*/ 350 h 350"/>
                <a:gd name="T44" fmla="*/ 92 w 343"/>
                <a:gd name="T45" fmla="*/ 350 h 350"/>
                <a:gd name="T46" fmla="*/ 86 w 343"/>
                <a:gd name="T47" fmla="*/ 337 h 350"/>
                <a:gd name="T48" fmla="*/ 86 w 343"/>
                <a:gd name="T49" fmla="*/ 324 h 350"/>
                <a:gd name="T50" fmla="*/ 72 w 343"/>
                <a:gd name="T51" fmla="*/ 324 h 350"/>
                <a:gd name="T52" fmla="*/ 53 w 343"/>
                <a:gd name="T53" fmla="*/ 337 h 350"/>
                <a:gd name="T54" fmla="*/ 39 w 343"/>
                <a:gd name="T55" fmla="*/ 350 h 350"/>
                <a:gd name="T56" fmla="*/ 26 w 343"/>
                <a:gd name="T57" fmla="*/ 350 h 350"/>
                <a:gd name="T58" fmla="*/ 13 w 343"/>
                <a:gd name="T59" fmla="*/ 337 h 350"/>
                <a:gd name="T60" fmla="*/ 26 w 343"/>
                <a:gd name="T61" fmla="*/ 324 h 350"/>
                <a:gd name="T62" fmla="*/ 53 w 343"/>
                <a:gd name="T63" fmla="*/ 310 h 350"/>
                <a:gd name="T64" fmla="*/ 59 w 343"/>
                <a:gd name="T65" fmla="*/ 304 h 350"/>
                <a:gd name="T66" fmla="*/ 46 w 343"/>
                <a:gd name="T67" fmla="*/ 297 h 350"/>
                <a:gd name="T68" fmla="*/ 13 w 343"/>
                <a:gd name="T69" fmla="*/ 297 h 350"/>
                <a:gd name="T70" fmla="*/ 0 w 343"/>
                <a:gd name="T71" fmla="*/ 284 h 350"/>
                <a:gd name="T72" fmla="*/ 0 w 343"/>
                <a:gd name="T73" fmla="*/ 277 h 350"/>
                <a:gd name="T74" fmla="*/ 20 w 343"/>
                <a:gd name="T75" fmla="*/ 271 h 350"/>
                <a:gd name="T76" fmla="*/ 59 w 343"/>
                <a:gd name="T77" fmla="*/ 277 h 350"/>
                <a:gd name="T78" fmla="*/ 86 w 343"/>
                <a:gd name="T79" fmla="*/ 277 h 350"/>
                <a:gd name="T80" fmla="*/ 105 w 343"/>
                <a:gd name="T81" fmla="*/ 264 h 350"/>
                <a:gd name="T82" fmla="*/ 125 w 343"/>
                <a:gd name="T83" fmla="*/ 264 h 350"/>
                <a:gd name="T84" fmla="*/ 152 w 343"/>
                <a:gd name="T85" fmla="*/ 264 h 350"/>
                <a:gd name="T86" fmla="*/ 185 w 343"/>
                <a:gd name="T87" fmla="*/ 271 h 350"/>
                <a:gd name="T88" fmla="*/ 224 w 343"/>
                <a:gd name="T89" fmla="*/ 277 h 350"/>
                <a:gd name="T90" fmla="*/ 250 w 343"/>
                <a:gd name="T91" fmla="*/ 271 h 350"/>
                <a:gd name="T92" fmla="*/ 270 w 343"/>
                <a:gd name="T93" fmla="*/ 264 h 350"/>
                <a:gd name="T94" fmla="*/ 283 w 343"/>
                <a:gd name="T95" fmla="*/ 258 h 350"/>
                <a:gd name="T96" fmla="*/ 283 w 343"/>
                <a:gd name="T97" fmla="*/ 225 h 350"/>
                <a:gd name="T98" fmla="*/ 250 w 343"/>
                <a:gd name="T99" fmla="*/ 172 h 350"/>
                <a:gd name="T100" fmla="*/ 211 w 343"/>
                <a:gd name="T101" fmla="*/ 119 h 350"/>
                <a:gd name="T102" fmla="*/ 171 w 343"/>
                <a:gd name="T103" fmla="*/ 73 h 350"/>
                <a:gd name="T104" fmla="*/ 152 w 343"/>
                <a:gd name="T105" fmla="*/ 40 h 350"/>
                <a:gd name="T106" fmla="*/ 158 w 343"/>
                <a:gd name="T107" fmla="*/ 14 h 350"/>
                <a:gd name="T108" fmla="*/ 171 w 343"/>
                <a:gd name="T109" fmla="*/ 0 h 350"/>
                <a:gd name="T110" fmla="*/ 191 w 343"/>
                <a:gd name="T111" fmla="*/ 0 h 3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43" h="350">
                  <a:moveTo>
                    <a:pt x="191" y="0"/>
                  </a:moveTo>
                  <a:lnTo>
                    <a:pt x="224" y="20"/>
                  </a:lnTo>
                  <a:lnTo>
                    <a:pt x="250" y="47"/>
                  </a:lnTo>
                  <a:lnTo>
                    <a:pt x="270" y="73"/>
                  </a:lnTo>
                  <a:lnTo>
                    <a:pt x="290" y="119"/>
                  </a:lnTo>
                  <a:lnTo>
                    <a:pt x="316" y="178"/>
                  </a:lnTo>
                  <a:lnTo>
                    <a:pt x="330" y="225"/>
                  </a:lnTo>
                  <a:lnTo>
                    <a:pt x="343" y="264"/>
                  </a:lnTo>
                  <a:lnTo>
                    <a:pt x="343" y="277"/>
                  </a:lnTo>
                  <a:lnTo>
                    <a:pt x="336" y="291"/>
                  </a:lnTo>
                  <a:lnTo>
                    <a:pt x="316" y="304"/>
                  </a:lnTo>
                  <a:lnTo>
                    <a:pt x="290" y="304"/>
                  </a:lnTo>
                  <a:lnTo>
                    <a:pt x="237" y="304"/>
                  </a:lnTo>
                  <a:lnTo>
                    <a:pt x="171" y="291"/>
                  </a:lnTo>
                  <a:lnTo>
                    <a:pt x="138" y="284"/>
                  </a:lnTo>
                  <a:lnTo>
                    <a:pt x="125" y="291"/>
                  </a:lnTo>
                  <a:lnTo>
                    <a:pt x="112" y="297"/>
                  </a:lnTo>
                  <a:lnTo>
                    <a:pt x="112" y="304"/>
                  </a:lnTo>
                  <a:lnTo>
                    <a:pt x="119" y="330"/>
                  </a:lnTo>
                  <a:lnTo>
                    <a:pt x="119" y="343"/>
                  </a:lnTo>
                  <a:lnTo>
                    <a:pt x="112" y="343"/>
                  </a:lnTo>
                  <a:lnTo>
                    <a:pt x="105" y="350"/>
                  </a:lnTo>
                  <a:lnTo>
                    <a:pt x="92" y="350"/>
                  </a:lnTo>
                  <a:lnTo>
                    <a:pt x="86" y="337"/>
                  </a:lnTo>
                  <a:lnTo>
                    <a:pt x="86" y="324"/>
                  </a:lnTo>
                  <a:lnTo>
                    <a:pt x="72" y="324"/>
                  </a:lnTo>
                  <a:lnTo>
                    <a:pt x="53" y="337"/>
                  </a:lnTo>
                  <a:lnTo>
                    <a:pt x="39" y="350"/>
                  </a:lnTo>
                  <a:lnTo>
                    <a:pt x="26" y="350"/>
                  </a:lnTo>
                  <a:lnTo>
                    <a:pt x="13" y="337"/>
                  </a:lnTo>
                  <a:lnTo>
                    <a:pt x="26" y="324"/>
                  </a:lnTo>
                  <a:lnTo>
                    <a:pt x="53" y="310"/>
                  </a:lnTo>
                  <a:lnTo>
                    <a:pt x="59" y="304"/>
                  </a:lnTo>
                  <a:lnTo>
                    <a:pt x="46" y="297"/>
                  </a:lnTo>
                  <a:lnTo>
                    <a:pt x="13" y="297"/>
                  </a:lnTo>
                  <a:lnTo>
                    <a:pt x="0" y="284"/>
                  </a:lnTo>
                  <a:lnTo>
                    <a:pt x="0" y="277"/>
                  </a:lnTo>
                  <a:lnTo>
                    <a:pt x="20" y="271"/>
                  </a:lnTo>
                  <a:lnTo>
                    <a:pt x="59" y="277"/>
                  </a:lnTo>
                  <a:lnTo>
                    <a:pt x="86" y="277"/>
                  </a:lnTo>
                  <a:lnTo>
                    <a:pt x="105" y="264"/>
                  </a:lnTo>
                  <a:lnTo>
                    <a:pt x="125" y="264"/>
                  </a:lnTo>
                  <a:lnTo>
                    <a:pt x="152" y="264"/>
                  </a:lnTo>
                  <a:lnTo>
                    <a:pt x="185" y="271"/>
                  </a:lnTo>
                  <a:lnTo>
                    <a:pt x="224" y="277"/>
                  </a:lnTo>
                  <a:lnTo>
                    <a:pt x="250" y="271"/>
                  </a:lnTo>
                  <a:lnTo>
                    <a:pt x="270" y="264"/>
                  </a:lnTo>
                  <a:lnTo>
                    <a:pt x="283" y="258"/>
                  </a:lnTo>
                  <a:lnTo>
                    <a:pt x="283" y="225"/>
                  </a:lnTo>
                  <a:lnTo>
                    <a:pt x="250" y="172"/>
                  </a:lnTo>
                  <a:lnTo>
                    <a:pt x="211" y="119"/>
                  </a:lnTo>
                  <a:lnTo>
                    <a:pt x="171" y="73"/>
                  </a:lnTo>
                  <a:lnTo>
                    <a:pt x="152" y="40"/>
                  </a:lnTo>
                  <a:lnTo>
                    <a:pt x="158" y="14"/>
                  </a:lnTo>
                  <a:lnTo>
                    <a:pt x="171" y="0"/>
                  </a:lnTo>
                  <a:lnTo>
                    <a:pt x="1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6918" name="Text Box 41"/>
          <p:cNvSpPr txBox="1">
            <a:spLocks noChangeArrowheads="1"/>
          </p:cNvSpPr>
          <p:nvPr/>
        </p:nvSpPr>
        <p:spPr bwMode="auto">
          <a:xfrm>
            <a:off x="6400800" y="3733800"/>
            <a:ext cx="163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spcBef>
                <a:spcPct val="0"/>
              </a:spcBef>
              <a:buFontTx/>
              <a:buNone/>
            </a:pPr>
            <a:r>
              <a:rPr lang="en-US" altLang="en-US" sz="2800" i="1">
                <a:solidFill>
                  <a:srgbClr val="000000"/>
                </a:solidFill>
              </a:rPr>
              <a:t>observer</a:t>
            </a:r>
            <a:endParaRPr lang="en-US" altLang="en-US" sz="2400">
              <a:solidFill>
                <a:srgbClr val="000000"/>
              </a:solidFill>
              <a:latin typeface="Times" panose="02020603050405020304" pitchFamily="18" charset="0"/>
            </a:endParaRPr>
          </a:p>
        </p:txBody>
      </p:sp>
      <p:grpSp>
        <p:nvGrpSpPr>
          <p:cNvPr id="119872" name="Group 64"/>
          <p:cNvGrpSpPr>
            <a:grpSpLocks/>
          </p:cNvGrpSpPr>
          <p:nvPr/>
        </p:nvGrpSpPr>
        <p:grpSpPr bwMode="auto">
          <a:xfrm>
            <a:off x="1066800" y="1600200"/>
            <a:ext cx="2768600" cy="2519363"/>
            <a:chOff x="3120" y="960"/>
            <a:chExt cx="1744" cy="1587"/>
          </a:xfrm>
        </p:grpSpPr>
        <p:grpSp>
          <p:nvGrpSpPr>
            <p:cNvPr id="166924" name="Group 63"/>
            <p:cNvGrpSpPr>
              <a:grpSpLocks/>
            </p:cNvGrpSpPr>
            <p:nvPr/>
          </p:nvGrpSpPr>
          <p:grpSpPr bwMode="auto">
            <a:xfrm>
              <a:off x="3120" y="960"/>
              <a:ext cx="1438" cy="1359"/>
              <a:chOff x="3120" y="960"/>
              <a:chExt cx="1438" cy="1359"/>
            </a:xfrm>
          </p:grpSpPr>
          <p:sp>
            <p:nvSpPr>
              <p:cNvPr id="166927" name="Freeform 45"/>
              <p:cNvSpPr>
                <a:spLocks/>
              </p:cNvSpPr>
              <p:nvPr/>
            </p:nvSpPr>
            <p:spPr bwMode="auto">
              <a:xfrm>
                <a:off x="4287" y="1382"/>
                <a:ext cx="271" cy="343"/>
              </a:xfrm>
              <a:custGeom>
                <a:avLst/>
                <a:gdLst>
                  <a:gd name="T0" fmla="*/ 20 w 271"/>
                  <a:gd name="T1" fmla="*/ 264 h 343"/>
                  <a:gd name="T2" fmla="*/ 7 w 271"/>
                  <a:gd name="T3" fmla="*/ 290 h 343"/>
                  <a:gd name="T4" fmla="*/ 7 w 271"/>
                  <a:gd name="T5" fmla="*/ 317 h 343"/>
                  <a:gd name="T6" fmla="*/ 7 w 271"/>
                  <a:gd name="T7" fmla="*/ 330 h 343"/>
                  <a:gd name="T8" fmla="*/ 20 w 271"/>
                  <a:gd name="T9" fmla="*/ 337 h 343"/>
                  <a:gd name="T10" fmla="*/ 46 w 271"/>
                  <a:gd name="T11" fmla="*/ 343 h 343"/>
                  <a:gd name="T12" fmla="*/ 73 w 271"/>
                  <a:gd name="T13" fmla="*/ 343 h 343"/>
                  <a:gd name="T14" fmla="*/ 93 w 271"/>
                  <a:gd name="T15" fmla="*/ 330 h 343"/>
                  <a:gd name="T16" fmla="*/ 99 w 271"/>
                  <a:gd name="T17" fmla="*/ 317 h 343"/>
                  <a:gd name="T18" fmla="*/ 106 w 271"/>
                  <a:gd name="T19" fmla="*/ 317 h 343"/>
                  <a:gd name="T20" fmla="*/ 112 w 271"/>
                  <a:gd name="T21" fmla="*/ 297 h 343"/>
                  <a:gd name="T22" fmla="*/ 125 w 271"/>
                  <a:gd name="T23" fmla="*/ 277 h 343"/>
                  <a:gd name="T24" fmla="*/ 145 w 271"/>
                  <a:gd name="T25" fmla="*/ 238 h 343"/>
                  <a:gd name="T26" fmla="*/ 198 w 271"/>
                  <a:gd name="T27" fmla="*/ 165 h 343"/>
                  <a:gd name="T28" fmla="*/ 264 w 271"/>
                  <a:gd name="T29" fmla="*/ 79 h 343"/>
                  <a:gd name="T30" fmla="*/ 271 w 271"/>
                  <a:gd name="T31" fmla="*/ 66 h 343"/>
                  <a:gd name="T32" fmla="*/ 271 w 271"/>
                  <a:gd name="T33" fmla="*/ 60 h 343"/>
                  <a:gd name="T34" fmla="*/ 264 w 271"/>
                  <a:gd name="T35" fmla="*/ 40 h 343"/>
                  <a:gd name="T36" fmla="*/ 257 w 271"/>
                  <a:gd name="T37" fmla="*/ 20 h 343"/>
                  <a:gd name="T38" fmla="*/ 231 w 271"/>
                  <a:gd name="T39" fmla="*/ 7 h 343"/>
                  <a:gd name="T40" fmla="*/ 178 w 271"/>
                  <a:gd name="T41" fmla="*/ 7 h 343"/>
                  <a:gd name="T42" fmla="*/ 172 w 271"/>
                  <a:gd name="T43" fmla="*/ 20 h 343"/>
                  <a:gd name="T44" fmla="*/ 158 w 271"/>
                  <a:gd name="T45" fmla="*/ 60 h 343"/>
                  <a:gd name="T46" fmla="*/ 139 w 271"/>
                  <a:gd name="T47" fmla="*/ 93 h 343"/>
                  <a:gd name="T48" fmla="*/ 119 w 271"/>
                  <a:gd name="T49" fmla="*/ 119 h 343"/>
                  <a:gd name="T50" fmla="*/ 46 w 271"/>
                  <a:gd name="T51" fmla="*/ 231 h 343"/>
                  <a:gd name="T52" fmla="*/ 33 w 271"/>
                  <a:gd name="T53" fmla="*/ 244 h 343"/>
                  <a:gd name="T54" fmla="*/ 40 w 271"/>
                  <a:gd name="T55" fmla="*/ 264 h 343"/>
                  <a:gd name="T56" fmla="*/ 93 w 271"/>
                  <a:gd name="T57" fmla="*/ 198 h 343"/>
                  <a:gd name="T58" fmla="*/ 145 w 271"/>
                  <a:gd name="T59" fmla="*/ 119 h 343"/>
                  <a:gd name="T60" fmla="*/ 152 w 271"/>
                  <a:gd name="T61" fmla="*/ 99 h 343"/>
                  <a:gd name="T62" fmla="*/ 158 w 271"/>
                  <a:gd name="T63" fmla="*/ 86 h 343"/>
                  <a:gd name="T64" fmla="*/ 191 w 271"/>
                  <a:gd name="T65" fmla="*/ 33 h 343"/>
                  <a:gd name="T66" fmla="*/ 224 w 271"/>
                  <a:gd name="T67" fmla="*/ 20 h 343"/>
                  <a:gd name="T68" fmla="*/ 251 w 271"/>
                  <a:gd name="T69" fmla="*/ 40 h 343"/>
                  <a:gd name="T70" fmla="*/ 244 w 271"/>
                  <a:gd name="T71" fmla="*/ 73 h 343"/>
                  <a:gd name="T72" fmla="*/ 185 w 271"/>
                  <a:gd name="T73" fmla="*/ 152 h 343"/>
                  <a:gd name="T74" fmla="*/ 172 w 271"/>
                  <a:gd name="T75" fmla="*/ 172 h 343"/>
                  <a:gd name="T76" fmla="*/ 139 w 271"/>
                  <a:gd name="T77" fmla="*/ 218 h 343"/>
                  <a:gd name="T78" fmla="*/ 112 w 271"/>
                  <a:gd name="T79" fmla="*/ 264 h 343"/>
                  <a:gd name="T80" fmla="*/ 112 w 271"/>
                  <a:gd name="T81" fmla="*/ 264 h 343"/>
                  <a:gd name="T82" fmla="*/ 99 w 271"/>
                  <a:gd name="T83" fmla="*/ 284 h 343"/>
                  <a:gd name="T84" fmla="*/ 93 w 271"/>
                  <a:gd name="T85" fmla="*/ 304 h 343"/>
                  <a:gd name="T86" fmla="*/ 73 w 271"/>
                  <a:gd name="T87" fmla="*/ 323 h 343"/>
                  <a:gd name="T88" fmla="*/ 46 w 271"/>
                  <a:gd name="T89" fmla="*/ 330 h 343"/>
                  <a:gd name="T90" fmla="*/ 27 w 271"/>
                  <a:gd name="T91" fmla="*/ 323 h 343"/>
                  <a:gd name="T92" fmla="*/ 20 w 271"/>
                  <a:gd name="T93" fmla="*/ 304 h 343"/>
                  <a:gd name="T94" fmla="*/ 33 w 271"/>
                  <a:gd name="T95" fmla="*/ 290 h 343"/>
                  <a:gd name="T96" fmla="*/ 53 w 271"/>
                  <a:gd name="T97" fmla="*/ 290 h 343"/>
                  <a:gd name="T98" fmla="*/ 73 w 271"/>
                  <a:gd name="T99" fmla="*/ 304 h 343"/>
                  <a:gd name="T100" fmla="*/ 79 w 271"/>
                  <a:gd name="T101" fmla="*/ 290 h 343"/>
                  <a:gd name="T102" fmla="*/ 66 w 271"/>
                  <a:gd name="T103" fmla="*/ 277 h 3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1" h="343">
                    <a:moveTo>
                      <a:pt x="33" y="244"/>
                    </a:moveTo>
                    <a:lnTo>
                      <a:pt x="33" y="251"/>
                    </a:lnTo>
                    <a:lnTo>
                      <a:pt x="27" y="251"/>
                    </a:lnTo>
                    <a:lnTo>
                      <a:pt x="27" y="257"/>
                    </a:lnTo>
                    <a:lnTo>
                      <a:pt x="20" y="264"/>
                    </a:lnTo>
                    <a:lnTo>
                      <a:pt x="13" y="271"/>
                    </a:lnTo>
                    <a:lnTo>
                      <a:pt x="13" y="284"/>
                    </a:lnTo>
                    <a:lnTo>
                      <a:pt x="7" y="284"/>
                    </a:lnTo>
                    <a:lnTo>
                      <a:pt x="7" y="290"/>
                    </a:lnTo>
                    <a:lnTo>
                      <a:pt x="7" y="297"/>
                    </a:lnTo>
                    <a:lnTo>
                      <a:pt x="0" y="304"/>
                    </a:lnTo>
                    <a:lnTo>
                      <a:pt x="7" y="304"/>
                    </a:lnTo>
                    <a:lnTo>
                      <a:pt x="7" y="317"/>
                    </a:lnTo>
                    <a:lnTo>
                      <a:pt x="7" y="323"/>
                    </a:lnTo>
                    <a:lnTo>
                      <a:pt x="7" y="330"/>
                    </a:lnTo>
                    <a:lnTo>
                      <a:pt x="13" y="330"/>
                    </a:lnTo>
                    <a:lnTo>
                      <a:pt x="13" y="337"/>
                    </a:lnTo>
                    <a:lnTo>
                      <a:pt x="20" y="337"/>
                    </a:lnTo>
                    <a:lnTo>
                      <a:pt x="27" y="343"/>
                    </a:lnTo>
                    <a:lnTo>
                      <a:pt x="33" y="343"/>
                    </a:lnTo>
                    <a:lnTo>
                      <a:pt x="40" y="343"/>
                    </a:lnTo>
                    <a:lnTo>
                      <a:pt x="46" y="343"/>
                    </a:lnTo>
                    <a:lnTo>
                      <a:pt x="53" y="343"/>
                    </a:lnTo>
                    <a:lnTo>
                      <a:pt x="60" y="343"/>
                    </a:lnTo>
                    <a:lnTo>
                      <a:pt x="66" y="343"/>
                    </a:lnTo>
                    <a:lnTo>
                      <a:pt x="73" y="343"/>
                    </a:lnTo>
                    <a:lnTo>
                      <a:pt x="79" y="337"/>
                    </a:lnTo>
                    <a:lnTo>
                      <a:pt x="86" y="337"/>
                    </a:lnTo>
                    <a:lnTo>
                      <a:pt x="93" y="330"/>
                    </a:lnTo>
                    <a:lnTo>
                      <a:pt x="99" y="323"/>
                    </a:lnTo>
                    <a:lnTo>
                      <a:pt x="99" y="317"/>
                    </a:lnTo>
                    <a:lnTo>
                      <a:pt x="106" y="317"/>
                    </a:lnTo>
                    <a:lnTo>
                      <a:pt x="99" y="317"/>
                    </a:lnTo>
                    <a:lnTo>
                      <a:pt x="106" y="317"/>
                    </a:lnTo>
                    <a:lnTo>
                      <a:pt x="106" y="310"/>
                    </a:lnTo>
                    <a:lnTo>
                      <a:pt x="112" y="297"/>
                    </a:lnTo>
                    <a:lnTo>
                      <a:pt x="119" y="297"/>
                    </a:lnTo>
                    <a:lnTo>
                      <a:pt x="119" y="290"/>
                    </a:lnTo>
                    <a:lnTo>
                      <a:pt x="119" y="284"/>
                    </a:lnTo>
                    <a:lnTo>
                      <a:pt x="125" y="277"/>
                    </a:lnTo>
                    <a:lnTo>
                      <a:pt x="125" y="271"/>
                    </a:lnTo>
                    <a:lnTo>
                      <a:pt x="132" y="264"/>
                    </a:lnTo>
                    <a:lnTo>
                      <a:pt x="139" y="251"/>
                    </a:lnTo>
                    <a:lnTo>
                      <a:pt x="145" y="238"/>
                    </a:lnTo>
                    <a:lnTo>
                      <a:pt x="152" y="231"/>
                    </a:lnTo>
                    <a:lnTo>
                      <a:pt x="158" y="218"/>
                    </a:lnTo>
                    <a:lnTo>
                      <a:pt x="172" y="205"/>
                    </a:lnTo>
                    <a:lnTo>
                      <a:pt x="185" y="185"/>
                    </a:lnTo>
                    <a:lnTo>
                      <a:pt x="198" y="165"/>
                    </a:lnTo>
                    <a:lnTo>
                      <a:pt x="244" y="99"/>
                    </a:lnTo>
                    <a:lnTo>
                      <a:pt x="251" y="93"/>
                    </a:lnTo>
                    <a:lnTo>
                      <a:pt x="257" y="86"/>
                    </a:lnTo>
                    <a:lnTo>
                      <a:pt x="257" y="79"/>
                    </a:lnTo>
                    <a:lnTo>
                      <a:pt x="264" y="79"/>
                    </a:lnTo>
                    <a:lnTo>
                      <a:pt x="264" y="73"/>
                    </a:lnTo>
                    <a:lnTo>
                      <a:pt x="264" y="66"/>
                    </a:lnTo>
                    <a:lnTo>
                      <a:pt x="271" y="66"/>
                    </a:lnTo>
                    <a:lnTo>
                      <a:pt x="271" y="60"/>
                    </a:lnTo>
                    <a:lnTo>
                      <a:pt x="271" y="53"/>
                    </a:lnTo>
                    <a:lnTo>
                      <a:pt x="271" y="46"/>
                    </a:lnTo>
                    <a:lnTo>
                      <a:pt x="271" y="40"/>
                    </a:lnTo>
                    <a:lnTo>
                      <a:pt x="264" y="40"/>
                    </a:lnTo>
                    <a:lnTo>
                      <a:pt x="264" y="33"/>
                    </a:lnTo>
                    <a:lnTo>
                      <a:pt x="264" y="27"/>
                    </a:lnTo>
                    <a:lnTo>
                      <a:pt x="257" y="27"/>
                    </a:lnTo>
                    <a:lnTo>
                      <a:pt x="257" y="20"/>
                    </a:lnTo>
                    <a:lnTo>
                      <a:pt x="251" y="13"/>
                    </a:lnTo>
                    <a:lnTo>
                      <a:pt x="244" y="13"/>
                    </a:lnTo>
                    <a:lnTo>
                      <a:pt x="238" y="7"/>
                    </a:lnTo>
                    <a:lnTo>
                      <a:pt x="231" y="7"/>
                    </a:lnTo>
                    <a:lnTo>
                      <a:pt x="191" y="0"/>
                    </a:lnTo>
                    <a:lnTo>
                      <a:pt x="185" y="7"/>
                    </a:lnTo>
                    <a:lnTo>
                      <a:pt x="178" y="7"/>
                    </a:lnTo>
                    <a:lnTo>
                      <a:pt x="178" y="13"/>
                    </a:lnTo>
                    <a:lnTo>
                      <a:pt x="172" y="13"/>
                    </a:lnTo>
                    <a:lnTo>
                      <a:pt x="172" y="20"/>
                    </a:lnTo>
                    <a:lnTo>
                      <a:pt x="172" y="33"/>
                    </a:lnTo>
                    <a:lnTo>
                      <a:pt x="165" y="40"/>
                    </a:lnTo>
                    <a:lnTo>
                      <a:pt x="165" y="46"/>
                    </a:lnTo>
                    <a:lnTo>
                      <a:pt x="158" y="53"/>
                    </a:lnTo>
                    <a:lnTo>
                      <a:pt x="158" y="60"/>
                    </a:lnTo>
                    <a:lnTo>
                      <a:pt x="152" y="66"/>
                    </a:lnTo>
                    <a:lnTo>
                      <a:pt x="145" y="73"/>
                    </a:lnTo>
                    <a:lnTo>
                      <a:pt x="139" y="86"/>
                    </a:lnTo>
                    <a:lnTo>
                      <a:pt x="139" y="93"/>
                    </a:lnTo>
                    <a:lnTo>
                      <a:pt x="132" y="99"/>
                    </a:lnTo>
                    <a:lnTo>
                      <a:pt x="132" y="106"/>
                    </a:lnTo>
                    <a:lnTo>
                      <a:pt x="125" y="112"/>
                    </a:lnTo>
                    <a:lnTo>
                      <a:pt x="119" y="119"/>
                    </a:lnTo>
                    <a:lnTo>
                      <a:pt x="119" y="125"/>
                    </a:lnTo>
                    <a:lnTo>
                      <a:pt x="106" y="139"/>
                    </a:lnTo>
                    <a:lnTo>
                      <a:pt x="99" y="152"/>
                    </a:lnTo>
                    <a:lnTo>
                      <a:pt x="79" y="178"/>
                    </a:lnTo>
                    <a:lnTo>
                      <a:pt x="46" y="231"/>
                    </a:lnTo>
                    <a:lnTo>
                      <a:pt x="40" y="238"/>
                    </a:lnTo>
                    <a:lnTo>
                      <a:pt x="33" y="244"/>
                    </a:lnTo>
                    <a:lnTo>
                      <a:pt x="60" y="271"/>
                    </a:lnTo>
                    <a:lnTo>
                      <a:pt x="33" y="271"/>
                    </a:lnTo>
                    <a:lnTo>
                      <a:pt x="40" y="264"/>
                    </a:lnTo>
                    <a:lnTo>
                      <a:pt x="60" y="244"/>
                    </a:lnTo>
                    <a:lnTo>
                      <a:pt x="66" y="238"/>
                    </a:lnTo>
                    <a:lnTo>
                      <a:pt x="73" y="224"/>
                    </a:lnTo>
                    <a:lnTo>
                      <a:pt x="79" y="211"/>
                    </a:lnTo>
                    <a:lnTo>
                      <a:pt x="93" y="198"/>
                    </a:lnTo>
                    <a:lnTo>
                      <a:pt x="106" y="172"/>
                    </a:lnTo>
                    <a:lnTo>
                      <a:pt x="119" y="158"/>
                    </a:lnTo>
                    <a:lnTo>
                      <a:pt x="119" y="152"/>
                    </a:lnTo>
                    <a:lnTo>
                      <a:pt x="125" y="145"/>
                    </a:lnTo>
                    <a:lnTo>
                      <a:pt x="145" y="119"/>
                    </a:lnTo>
                    <a:lnTo>
                      <a:pt x="145" y="112"/>
                    </a:lnTo>
                    <a:lnTo>
                      <a:pt x="152" y="99"/>
                    </a:lnTo>
                    <a:lnTo>
                      <a:pt x="152" y="93"/>
                    </a:lnTo>
                    <a:lnTo>
                      <a:pt x="158" y="86"/>
                    </a:lnTo>
                    <a:lnTo>
                      <a:pt x="165" y="79"/>
                    </a:lnTo>
                    <a:lnTo>
                      <a:pt x="172" y="66"/>
                    </a:lnTo>
                    <a:lnTo>
                      <a:pt x="185" y="46"/>
                    </a:lnTo>
                    <a:lnTo>
                      <a:pt x="185" y="40"/>
                    </a:lnTo>
                    <a:lnTo>
                      <a:pt x="191" y="33"/>
                    </a:lnTo>
                    <a:lnTo>
                      <a:pt x="191" y="27"/>
                    </a:lnTo>
                    <a:lnTo>
                      <a:pt x="191" y="20"/>
                    </a:lnTo>
                    <a:lnTo>
                      <a:pt x="224" y="20"/>
                    </a:lnTo>
                    <a:lnTo>
                      <a:pt x="231" y="27"/>
                    </a:lnTo>
                    <a:lnTo>
                      <a:pt x="238" y="27"/>
                    </a:lnTo>
                    <a:lnTo>
                      <a:pt x="244" y="33"/>
                    </a:lnTo>
                    <a:lnTo>
                      <a:pt x="251" y="40"/>
                    </a:lnTo>
                    <a:lnTo>
                      <a:pt x="251" y="46"/>
                    </a:lnTo>
                    <a:lnTo>
                      <a:pt x="251" y="53"/>
                    </a:lnTo>
                    <a:lnTo>
                      <a:pt x="251" y="60"/>
                    </a:lnTo>
                    <a:lnTo>
                      <a:pt x="244" y="73"/>
                    </a:lnTo>
                    <a:lnTo>
                      <a:pt x="224" y="99"/>
                    </a:lnTo>
                    <a:lnTo>
                      <a:pt x="205" y="125"/>
                    </a:lnTo>
                    <a:lnTo>
                      <a:pt x="191" y="152"/>
                    </a:lnTo>
                    <a:lnTo>
                      <a:pt x="185" y="152"/>
                    </a:lnTo>
                    <a:lnTo>
                      <a:pt x="178" y="158"/>
                    </a:lnTo>
                    <a:lnTo>
                      <a:pt x="172" y="165"/>
                    </a:lnTo>
                    <a:lnTo>
                      <a:pt x="172" y="172"/>
                    </a:lnTo>
                    <a:lnTo>
                      <a:pt x="165" y="178"/>
                    </a:lnTo>
                    <a:lnTo>
                      <a:pt x="158" y="191"/>
                    </a:lnTo>
                    <a:lnTo>
                      <a:pt x="152" y="198"/>
                    </a:lnTo>
                    <a:lnTo>
                      <a:pt x="145" y="211"/>
                    </a:lnTo>
                    <a:lnTo>
                      <a:pt x="139" y="218"/>
                    </a:lnTo>
                    <a:lnTo>
                      <a:pt x="139" y="224"/>
                    </a:lnTo>
                    <a:lnTo>
                      <a:pt x="132" y="231"/>
                    </a:lnTo>
                    <a:lnTo>
                      <a:pt x="125" y="238"/>
                    </a:lnTo>
                    <a:lnTo>
                      <a:pt x="125" y="244"/>
                    </a:lnTo>
                    <a:lnTo>
                      <a:pt x="112" y="264"/>
                    </a:lnTo>
                    <a:lnTo>
                      <a:pt x="112" y="271"/>
                    </a:lnTo>
                    <a:lnTo>
                      <a:pt x="106" y="277"/>
                    </a:lnTo>
                    <a:lnTo>
                      <a:pt x="99" y="284"/>
                    </a:lnTo>
                    <a:lnTo>
                      <a:pt x="99" y="290"/>
                    </a:lnTo>
                    <a:lnTo>
                      <a:pt x="99" y="297"/>
                    </a:lnTo>
                    <a:lnTo>
                      <a:pt x="93" y="297"/>
                    </a:lnTo>
                    <a:lnTo>
                      <a:pt x="93" y="304"/>
                    </a:lnTo>
                    <a:lnTo>
                      <a:pt x="86" y="310"/>
                    </a:lnTo>
                    <a:lnTo>
                      <a:pt x="79" y="310"/>
                    </a:lnTo>
                    <a:lnTo>
                      <a:pt x="79" y="317"/>
                    </a:lnTo>
                    <a:lnTo>
                      <a:pt x="73" y="323"/>
                    </a:lnTo>
                    <a:lnTo>
                      <a:pt x="66" y="323"/>
                    </a:lnTo>
                    <a:lnTo>
                      <a:pt x="66" y="330"/>
                    </a:lnTo>
                    <a:lnTo>
                      <a:pt x="60" y="330"/>
                    </a:lnTo>
                    <a:lnTo>
                      <a:pt x="46" y="330"/>
                    </a:lnTo>
                    <a:lnTo>
                      <a:pt x="40" y="330"/>
                    </a:lnTo>
                    <a:lnTo>
                      <a:pt x="33" y="323"/>
                    </a:lnTo>
                    <a:lnTo>
                      <a:pt x="27" y="323"/>
                    </a:lnTo>
                    <a:lnTo>
                      <a:pt x="20" y="317"/>
                    </a:lnTo>
                    <a:lnTo>
                      <a:pt x="20" y="310"/>
                    </a:lnTo>
                    <a:lnTo>
                      <a:pt x="20" y="304"/>
                    </a:lnTo>
                    <a:lnTo>
                      <a:pt x="20" y="297"/>
                    </a:lnTo>
                    <a:lnTo>
                      <a:pt x="27" y="297"/>
                    </a:lnTo>
                    <a:lnTo>
                      <a:pt x="33" y="290"/>
                    </a:lnTo>
                    <a:lnTo>
                      <a:pt x="40" y="290"/>
                    </a:lnTo>
                    <a:lnTo>
                      <a:pt x="46" y="284"/>
                    </a:lnTo>
                    <a:lnTo>
                      <a:pt x="53" y="290"/>
                    </a:lnTo>
                    <a:lnTo>
                      <a:pt x="60" y="290"/>
                    </a:lnTo>
                    <a:lnTo>
                      <a:pt x="66" y="297"/>
                    </a:lnTo>
                    <a:lnTo>
                      <a:pt x="66" y="304"/>
                    </a:lnTo>
                    <a:lnTo>
                      <a:pt x="73" y="304"/>
                    </a:lnTo>
                    <a:lnTo>
                      <a:pt x="79" y="304"/>
                    </a:lnTo>
                    <a:lnTo>
                      <a:pt x="79" y="297"/>
                    </a:lnTo>
                    <a:lnTo>
                      <a:pt x="79" y="290"/>
                    </a:lnTo>
                    <a:lnTo>
                      <a:pt x="79" y="284"/>
                    </a:lnTo>
                    <a:lnTo>
                      <a:pt x="73" y="284"/>
                    </a:lnTo>
                    <a:lnTo>
                      <a:pt x="73" y="277"/>
                    </a:lnTo>
                    <a:lnTo>
                      <a:pt x="66" y="277"/>
                    </a:lnTo>
                    <a:lnTo>
                      <a:pt x="60" y="271"/>
                    </a:lnTo>
                    <a:lnTo>
                      <a:pt x="33" y="244"/>
                    </a:lnTo>
                    <a:close/>
                  </a:path>
                </a:pathLst>
              </a:custGeom>
              <a:solidFill>
                <a:srgbClr val="C0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28" name="Freeform 46"/>
              <p:cNvSpPr>
                <a:spLocks/>
              </p:cNvSpPr>
              <p:nvPr/>
            </p:nvSpPr>
            <p:spPr bwMode="auto">
              <a:xfrm>
                <a:off x="4307" y="1402"/>
                <a:ext cx="231" cy="310"/>
              </a:xfrm>
              <a:custGeom>
                <a:avLst/>
                <a:gdLst>
                  <a:gd name="T0" fmla="*/ 40 w 231"/>
                  <a:gd name="T1" fmla="*/ 251 h 310"/>
                  <a:gd name="T2" fmla="*/ 46 w 231"/>
                  <a:gd name="T3" fmla="*/ 251 h 310"/>
                  <a:gd name="T4" fmla="*/ 53 w 231"/>
                  <a:gd name="T5" fmla="*/ 257 h 310"/>
                  <a:gd name="T6" fmla="*/ 53 w 231"/>
                  <a:gd name="T7" fmla="*/ 264 h 310"/>
                  <a:gd name="T8" fmla="*/ 59 w 231"/>
                  <a:gd name="T9" fmla="*/ 277 h 310"/>
                  <a:gd name="T10" fmla="*/ 59 w 231"/>
                  <a:gd name="T11" fmla="*/ 277 h 310"/>
                  <a:gd name="T12" fmla="*/ 53 w 231"/>
                  <a:gd name="T13" fmla="*/ 284 h 310"/>
                  <a:gd name="T14" fmla="*/ 46 w 231"/>
                  <a:gd name="T15" fmla="*/ 284 h 310"/>
                  <a:gd name="T16" fmla="*/ 40 w 231"/>
                  <a:gd name="T17" fmla="*/ 270 h 310"/>
                  <a:gd name="T18" fmla="*/ 26 w 231"/>
                  <a:gd name="T19" fmla="*/ 270 h 310"/>
                  <a:gd name="T20" fmla="*/ 20 w 231"/>
                  <a:gd name="T21" fmla="*/ 270 h 310"/>
                  <a:gd name="T22" fmla="*/ 13 w 231"/>
                  <a:gd name="T23" fmla="*/ 270 h 310"/>
                  <a:gd name="T24" fmla="*/ 7 w 231"/>
                  <a:gd name="T25" fmla="*/ 277 h 310"/>
                  <a:gd name="T26" fmla="*/ 0 w 231"/>
                  <a:gd name="T27" fmla="*/ 284 h 310"/>
                  <a:gd name="T28" fmla="*/ 0 w 231"/>
                  <a:gd name="T29" fmla="*/ 290 h 310"/>
                  <a:gd name="T30" fmla="*/ 0 w 231"/>
                  <a:gd name="T31" fmla="*/ 297 h 310"/>
                  <a:gd name="T32" fmla="*/ 7 w 231"/>
                  <a:gd name="T33" fmla="*/ 303 h 310"/>
                  <a:gd name="T34" fmla="*/ 13 w 231"/>
                  <a:gd name="T35" fmla="*/ 303 h 310"/>
                  <a:gd name="T36" fmla="*/ 26 w 231"/>
                  <a:gd name="T37" fmla="*/ 310 h 310"/>
                  <a:gd name="T38" fmla="*/ 33 w 231"/>
                  <a:gd name="T39" fmla="*/ 310 h 310"/>
                  <a:gd name="T40" fmla="*/ 46 w 231"/>
                  <a:gd name="T41" fmla="*/ 310 h 310"/>
                  <a:gd name="T42" fmla="*/ 53 w 231"/>
                  <a:gd name="T43" fmla="*/ 303 h 310"/>
                  <a:gd name="T44" fmla="*/ 59 w 231"/>
                  <a:gd name="T45" fmla="*/ 297 h 310"/>
                  <a:gd name="T46" fmla="*/ 66 w 231"/>
                  <a:gd name="T47" fmla="*/ 284 h 310"/>
                  <a:gd name="T48" fmla="*/ 73 w 231"/>
                  <a:gd name="T49" fmla="*/ 277 h 310"/>
                  <a:gd name="T50" fmla="*/ 73 w 231"/>
                  <a:gd name="T51" fmla="*/ 277 h 310"/>
                  <a:gd name="T52" fmla="*/ 79 w 231"/>
                  <a:gd name="T53" fmla="*/ 264 h 310"/>
                  <a:gd name="T54" fmla="*/ 86 w 231"/>
                  <a:gd name="T55" fmla="*/ 257 h 310"/>
                  <a:gd name="T56" fmla="*/ 92 w 231"/>
                  <a:gd name="T57" fmla="*/ 244 h 310"/>
                  <a:gd name="T58" fmla="*/ 92 w 231"/>
                  <a:gd name="T59" fmla="*/ 244 h 310"/>
                  <a:gd name="T60" fmla="*/ 92 w 231"/>
                  <a:gd name="T61" fmla="*/ 244 h 310"/>
                  <a:gd name="T62" fmla="*/ 92 w 231"/>
                  <a:gd name="T63" fmla="*/ 244 h 310"/>
                  <a:gd name="T64" fmla="*/ 105 w 231"/>
                  <a:gd name="T65" fmla="*/ 218 h 310"/>
                  <a:gd name="T66" fmla="*/ 112 w 231"/>
                  <a:gd name="T67" fmla="*/ 198 h 310"/>
                  <a:gd name="T68" fmla="*/ 125 w 231"/>
                  <a:gd name="T69" fmla="*/ 191 h 310"/>
                  <a:gd name="T70" fmla="*/ 138 w 231"/>
                  <a:gd name="T71" fmla="*/ 171 h 310"/>
                  <a:gd name="T72" fmla="*/ 152 w 231"/>
                  <a:gd name="T73" fmla="*/ 152 h 310"/>
                  <a:gd name="T74" fmla="*/ 152 w 231"/>
                  <a:gd name="T75" fmla="*/ 145 h 310"/>
                  <a:gd name="T76" fmla="*/ 158 w 231"/>
                  <a:gd name="T77" fmla="*/ 132 h 310"/>
                  <a:gd name="T78" fmla="*/ 165 w 231"/>
                  <a:gd name="T79" fmla="*/ 132 h 310"/>
                  <a:gd name="T80" fmla="*/ 185 w 231"/>
                  <a:gd name="T81" fmla="*/ 99 h 310"/>
                  <a:gd name="T82" fmla="*/ 224 w 231"/>
                  <a:gd name="T83" fmla="*/ 53 h 310"/>
                  <a:gd name="T84" fmla="*/ 231 w 231"/>
                  <a:gd name="T85" fmla="*/ 33 h 310"/>
                  <a:gd name="T86" fmla="*/ 231 w 231"/>
                  <a:gd name="T87" fmla="*/ 26 h 310"/>
                  <a:gd name="T88" fmla="*/ 224 w 231"/>
                  <a:gd name="T89" fmla="*/ 13 h 310"/>
                  <a:gd name="T90" fmla="*/ 218 w 231"/>
                  <a:gd name="T91" fmla="*/ 7 h 310"/>
                  <a:gd name="T92" fmla="*/ 204 w 231"/>
                  <a:gd name="T93" fmla="*/ 0 h 310"/>
                  <a:gd name="T94" fmla="*/ 171 w 231"/>
                  <a:gd name="T95" fmla="*/ 0 h 310"/>
                  <a:gd name="T96" fmla="*/ 171 w 231"/>
                  <a:gd name="T97" fmla="*/ 7 h 310"/>
                  <a:gd name="T98" fmla="*/ 165 w 231"/>
                  <a:gd name="T99" fmla="*/ 20 h 310"/>
                  <a:gd name="T100" fmla="*/ 152 w 231"/>
                  <a:gd name="T101" fmla="*/ 46 h 310"/>
                  <a:gd name="T102" fmla="*/ 138 w 231"/>
                  <a:gd name="T103" fmla="*/ 66 h 310"/>
                  <a:gd name="T104" fmla="*/ 132 w 231"/>
                  <a:gd name="T105" fmla="*/ 79 h 310"/>
                  <a:gd name="T106" fmla="*/ 132 w 231"/>
                  <a:gd name="T107" fmla="*/ 79 h 310"/>
                  <a:gd name="T108" fmla="*/ 132 w 231"/>
                  <a:gd name="T109" fmla="*/ 79 h 310"/>
                  <a:gd name="T110" fmla="*/ 125 w 231"/>
                  <a:gd name="T111" fmla="*/ 92 h 310"/>
                  <a:gd name="T112" fmla="*/ 125 w 231"/>
                  <a:gd name="T113" fmla="*/ 92 h 310"/>
                  <a:gd name="T114" fmla="*/ 99 w 231"/>
                  <a:gd name="T115" fmla="*/ 132 h 310"/>
                  <a:gd name="T116" fmla="*/ 86 w 231"/>
                  <a:gd name="T117" fmla="*/ 152 h 310"/>
                  <a:gd name="T118" fmla="*/ 59 w 231"/>
                  <a:gd name="T119" fmla="*/ 191 h 310"/>
                  <a:gd name="T120" fmla="*/ 46 w 231"/>
                  <a:gd name="T121" fmla="*/ 211 h 310"/>
                  <a:gd name="T122" fmla="*/ 20 w 231"/>
                  <a:gd name="T123" fmla="*/ 244 h 310"/>
                  <a:gd name="T124" fmla="*/ 33 w 231"/>
                  <a:gd name="T125" fmla="*/ 251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1" h="310">
                    <a:moveTo>
                      <a:pt x="33" y="251"/>
                    </a:moveTo>
                    <a:lnTo>
                      <a:pt x="40" y="251"/>
                    </a:lnTo>
                    <a:lnTo>
                      <a:pt x="46" y="251"/>
                    </a:lnTo>
                    <a:lnTo>
                      <a:pt x="46" y="257"/>
                    </a:lnTo>
                    <a:lnTo>
                      <a:pt x="53" y="257"/>
                    </a:lnTo>
                    <a:lnTo>
                      <a:pt x="53" y="264"/>
                    </a:lnTo>
                    <a:lnTo>
                      <a:pt x="59" y="270"/>
                    </a:lnTo>
                    <a:lnTo>
                      <a:pt x="59" y="277"/>
                    </a:lnTo>
                    <a:lnTo>
                      <a:pt x="53" y="284"/>
                    </a:lnTo>
                    <a:lnTo>
                      <a:pt x="46" y="284"/>
                    </a:lnTo>
                    <a:lnTo>
                      <a:pt x="40" y="277"/>
                    </a:lnTo>
                    <a:lnTo>
                      <a:pt x="40" y="270"/>
                    </a:lnTo>
                    <a:lnTo>
                      <a:pt x="33" y="270"/>
                    </a:lnTo>
                    <a:lnTo>
                      <a:pt x="26" y="270"/>
                    </a:lnTo>
                    <a:lnTo>
                      <a:pt x="26" y="264"/>
                    </a:lnTo>
                    <a:lnTo>
                      <a:pt x="20" y="270"/>
                    </a:lnTo>
                    <a:lnTo>
                      <a:pt x="13" y="270"/>
                    </a:lnTo>
                    <a:lnTo>
                      <a:pt x="7" y="277"/>
                    </a:lnTo>
                    <a:lnTo>
                      <a:pt x="0" y="277"/>
                    </a:lnTo>
                    <a:lnTo>
                      <a:pt x="0" y="284"/>
                    </a:lnTo>
                    <a:lnTo>
                      <a:pt x="0" y="290"/>
                    </a:lnTo>
                    <a:lnTo>
                      <a:pt x="0" y="297"/>
                    </a:lnTo>
                    <a:lnTo>
                      <a:pt x="7" y="303"/>
                    </a:lnTo>
                    <a:lnTo>
                      <a:pt x="13" y="303"/>
                    </a:lnTo>
                    <a:lnTo>
                      <a:pt x="20" y="310"/>
                    </a:lnTo>
                    <a:lnTo>
                      <a:pt x="26" y="310"/>
                    </a:lnTo>
                    <a:lnTo>
                      <a:pt x="33" y="310"/>
                    </a:lnTo>
                    <a:lnTo>
                      <a:pt x="40" y="310"/>
                    </a:lnTo>
                    <a:lnTo>
                      <a:pt x="46" y="310"/>
                    </a:lnTo>
                    <a:lnTo>
                      <a:pt x="46" y="303"/>
                    </a:lnTo>
                    <a:lnTo>
                      <a:pt x="53" y="303"/>
                    </a:lnTo>
                    <a:lnTo>
                      <a:pt x="59" y="297"/>
                    </a:lnTo>
                    <a:lnTo>
                      <a:pt x="59" y="290"/>
                    </a:lnTo>
                    <a:lnTo>
                      <a:pt x="66" y="284"/>
                    </a:lnTo>
                    <a:lnTo>
                      <a:pt x="73" y="284"/>
                    </a:lnTo>
                    <a:lnTo>
                      <a:pt x="73" y="277"/>
                    </a:lnTo>
                    <a:lnTo>
                      <a:pt x="79" y="270"/>
                    </a:lnTo>
                    <a:lnTo>
                      <a:pt x="79" y="264"/>
                    </a:lnTo>
                    <a:lnTo>
                      <a:pt x="86" y="257"/>
                    </a:lnTo>
                    <a:lnTo>
                      <a:pt x="86" y="251"/>
                    </a:lnTo>
                    <a:lnTo>
                      <a:pt x="92" y="244"/>
                    </a:lnTo>
                    <a:lnTo>
                      <a:pt x="99" y="224"/>
                    </a:lnTo>
                    <a:lnTo>
                      <a:pt x="105" y="218"/>
                    </a:lnTo>
                    <a:lnTo>
                      <a:pt x="105" y="211"/>
                    </a:lnTo>
                    <a:lnTo>
                      <a:pt x="112" y="198"/>
                    </a:lnTo>
                    <a:lnTo>
                      <a:pt x="119" y="198"/>
                    </a:lnTo>
                    <a:lnTo>
                      <a:pt x="125" y="191"/>
                    </a:lnTo>
                    <a:lnTo>
                      <a:pt x="132" y="178"/>
                    </a:lnTo>
                    <a:lnTo>
                      <a:pt x="138" y="171"/>
                    </a:lnTo>
                    <a:lnTo>
                      <a:pt x="145" y="158"/>
                    </a:lnTo>
                    <a:lnTo>
                      <a:pt x="152" y="152"/>
                    </a:lnTo>
                    <a:lnTo>
                      <a:pt x="152" y="145"/>
                    </a:lnTo>
                    <a:lnTo>
                      <a:pt x="158" y="138"/>
                    </a:lnTo>
                    <a:lnTo>
                      <a:pt x="158" y="132"/>
                    </a:lnTo>
                    <a:lnTo>
                      <a:pt x="165" y="132"/>
                    </a:lnTo>
                    <a:lnTo>
                      <a:pt x="171" y="125"/>
                    </a:lnTo>
                    <a:lnTo>
                      <a:pt x="185" y="99"/>
                    </a:lnTo>
                    <a:lnTo>
                      <a:pt x="204" y="73"/>
                    </a:lnTo>
                    <a:lnTo>
                      <a:pt x="224" y="53"/>
                    </a:lnTo>
                    <a:lnTo>
                      <a:pt x="231" y="33"/>
                    </a:lnTo>
                    <a:lnTo>
                      <a:pt x="231" y="26"/>
                    </a:lnTo>
                    <a:lnTo>
                      <a:pt x="231" y="20"/>
                    </a:lnTo>
                    <a:lnTo>
                      <a:pt x="224" y="13"/>
                    </a:lnTo>
                    <a:lnTo>
                      <a:pt x="224" y="7"/>
                    </a:lnTo>
                    <a:lnTo>
                      <a:pt x="218" y="7"/>
                    </a:lnTo>
                    <a:lnTo>
                      <a:pt x="211" y="7"/>
                    </a:lnTo>
                    <a:lnTo>
                      <a:pt x="204" y="0"/>
                    </a:lnTo>
                    <a:lnTo>
                      <a:pt x="171" y="0"/>
                    </a:lnTo>
                    <a:lnTo>
                      <a:pt x="171" y="7"/>
                    </a:lnTo>
                    <a:lnTo>
                      <a:pt x="171" y="13"/>
                    </a:lnTo>
                    <a:lnTo>
                      <a:pt x="165" y="20"/>
                    </a:lnTo>
                    <a:lnTo>
                      <a:pt x="165" y="26"/>
                    </a:lnTo>
                    <a:lnTo>
                      <a:pt x="152" y="46"/>
                    </a:lnTo>
                    <a:lnTo>
                      <a:pt x="145" y="53"/>
                    </a:lnTo>
                    <a:lnTo>
                      <a:pt x="138" y="66"/>
                    </a:lnTo>
                    <a:lnTo>
                      <a:pt x="132" y="73"/>
                    </a:lnTo>
                    <a:lnTo>
                      <a:pt x="132" y="79"/>
                    </a:lnTo>
                    <a:lnTo>
                      <a:pt x="125" y="92"/>
                    </a:lnTo>
                    <a:lnTo>
                      <a:pt x="105" y="125"/>
                    </a:lnTo>
                    <a:lnTo>
                      <a:pt x="99" y="132"/>
                    </a:lnTo>
                    <a:lnTo>
                      <a:pt x="99" y="138"/>
                    </a:lnTo>
                    <a:lnTo>
                      <a:pt x="86" y="152"/>
                    </a:lnTo>
                    <a:lnTo>
                      <a:pt x="73" y="178"/>
                    </a:lnTo>
                    <a:lnTo>
                      <a:pt x="59" y="191"/>
                    </a:lnTo>
                    <a:lnTo>
                      <a:pt x="53" y="204"/>
                    </a:lnTo>
                    <a:lnTo>
                      <a:pt x="46" y="211"/>
                    </a:lnTo>
                    <a:lnTo>
                      <a:pt x="33" y="224"/>
                    </a:lnTo>
                    <a:lnTo>
                      <a:pt x="20" y="244"/>
                    </a:lnTo>
                    <a:lnTo>
                      <a:pt x="13" y="251"/>
                    </a:lnTo>
                    <a:lnTo>
                      <a:pt x="33" y="251"/>
                    </a:lnTo>
                    <a:close/>
                  </a:path>
                </a:pathLst>
              </a:custGeom>
              <a:solidFill>
                <a:srgbClr val="FFFF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29" name="Freeform 47"/>
              <p:cNvSpPr>
                <a:spLocks/>
              </p:cNvSpPr>
              <p:nvPr/>
            </p:nvSpPr>
            <p:spPr bwMode="auto">
              <a:xfrm>
                <a:off x="3845" y="1125"/>
                <a:ext cx="291" cy="290"/>
              </a:xfrm>
              <a:custGeom>
                <a:avLst/>
                <a:gdLst>
                  <a:gd name="T0" fmla="*/ 165 w 291"/>
                  <a:gd name="T1" fmla="*/ 20 h 290"/>
                  <a:gd name="T2" fmla="*/ 145 w 291"/>
                  <a:gd name="T3" fmla="*/ 7 h 290"/>
                  <a:gd name="T4" fmla="*/ 126 w 291"/>
                  <a:gd name="T5" fmla="*/ 0 h 290"/>
                  <a:gd name="T6" fmla="*/ 106 w 291"/>
                  <a:gd name="T7" fmla="*/ 0 h 290"/>
                  <a:gd name="T8" fmla="*/ 79 w 291"/>
                  <a:gd name="T9" fmla="*/ 7 h 290"/>
                  <a:gd name="T10" fmla="*/ 60 w 291"/>
                  <a:gd name="T11" fmla="*/ 13 h 290"/>
                  <a:gd name="T12" fmla="*/ 47 w 291"/>
                  <a:gd name="T13" fmla="*/ 26 h 290"/>
                  <a:gd name="T14" fmla="*/ 27 w 291"/>
                  <a:gd name="T15" fmla="*/ 53 h 290"/>
                  <a:gd name="T16" fmla="*/ 14 w 291"/>
                  <a:gd name="T17" fmla="*/ 79 h 290"/>
                  <a:gd name="T18" fmla="*/ 0 w 291"/>
                  <a:gd name="T19" fmla="*/ 112 h 290"/>
                  <a:gd name="T20" fmla="*/ 0 w 291"/>
                  <a:gd name="T21" fmla="*/ 165 h 290"/>
                  <a:gd name="T22" fmla="*/ 7 w 291"/>
                  <a:gd name="T23" fmla="*/ 211 h 290"/>
                  <a:gd name="T24" fmla="*/ 20 w 291"/>
                  <a:gd name="T25" fmla="*/ 237 h 290"/>
                  <a:gd name="T26" fmla="*/ 33 w 291"/>
                  <a:gd name="T27" fmla="*/ 257 h 290"/>
                  <a:gd name="T28" fmla="*/ 40 w 291"/>
                  <a:gd name="T29" fmla="*/ 264 h 290"/>
                  <a:gd name="T30" fmla="*/ 53 w 291"/>
                  <a:gd name="T31" fmla="*/ 277 h 290"/>
                  <a:gd name="T32" fmla="*/ 73 w 291"/>
                  <a:gd name="T33" fmla="*/ 284 h 290"/>
                  <a:gd name="T34" fmla="*/ 106 w 291"/>
                  <a:gd name="T35" fmla="*/ 290 h 290"/>
                  <a:gd name="T36" fmla="*/ 126 w 291"/>
                  <a:gd name="T37" fmla="*/ 284 h 290"/>
                  <a:gd name="T38" fmla="*/ 139 w 291"/>
                  <a:gd name="T39" fmla="*/ 277 h 290"/>
                  <a:gd name="T40" fmla="*/ 145 w 291"/>
                  <a:gd name="T41" fmla="*/ 270 h 290"/>
                  <a:gd name="T42" fmla="*/ 152 w 291"/>
                  <a:gd name="T43" fmla="*/ 264 h 290"/>
                  <a:gd name="T44" fmla="*/ 159 w 291"/>
                  <a:gd name="T45" fmla="*/ 257 h 290"/>
                  <a:gd name="T46" fmla="*/ 185 w 291"/>
                  <a:gd name="T47" fmla="*/ 218 h 290"/>
                  <a:gd name="T48" fmla="*/ 205 w 291"/>
                  <a:gd name="T49" fmla="*/ 185 h 290"/>
                  <a:gd name="T50" fmla="*/ 211 w 291"/>
                  <a:gd name="T51" fmla="*/ 185 h 290"/>
                  <a:gd name="T52" fmla="*/ 218 w 291"/>
                  <a:gd name="T53" fmla="*/ 191 h 290"/>
                  <a:gd name="T54" fmla="*/ 231 w 291"/>
                  <a:gd name="T55" fmla="*/ 211 h 290"/>
                  <a:gd name="T56" fmla="*/ 244 w 291"/>
                  <a:gd name="T57" fmla="*/ 218 h 290"/>
                  <a:gd name="T58" fmla="*/ 258 w 291"/>
                  <a:gd name="T59" fmla="*/ 218 h 290"/>
                  <a:gd name="T60" fmla="*/ 264 w 291"/>
                  <a:gd name="T61" fmla="*/ 218 h 290"/>
                  <a:gd name="T62" fmla="*/ 277 w 291"/>
                  <a:gd name="T63" fmla="*/ 211 h 290"/>
                  <a:gd name="T64" fmla="*/ 284 w 291"/>
                  <a:gd name="T65" fmla="*/ 204 h 290"/>
                  <a:gd name="T66" fmla="*/ 284 w 291"/>
                  <a:gd name="T67" fmla="*/ 198 h 290"/>
                  <a:gd name="T68" fmla="*/ 284 w 291"/>
                  <a:gd name="T69" fmla="*/ 185 h 290"/>
                  <a:gd name="T70" fmla="*/ 277 w 291"/>
                  <a:gd name="T71" fmla="*/ 171 h 290"/>
                  <a:gd name="T72" fmla="*/ 271 w 291"/>
                  <a:gd name="T73" fmla="*/ 165 h 290"/>
                  <a:gd name="T74" fmla="*/ 244 w 291"/>
                  <a:gd name="T75" fmla="*/ 152 h 290"/>
                  <a:gd name="T76" fmla="*/ 225 w 291"/>
                  <a:gd name="T77" fmla="*/ 145 h 290"/>
                  <a:gd name="T78" fmla="*/ 211 w 291"/>
                  <a:gd name="T79" fmla="*/ 132 h 290"/>
                  <a:gd name="T80" fmla="*/ 205 w 291"/>
                  <a:gd name="T81" fmla="*/ 105 h 290"/>
                  <a:gd name="T82" fmla="*/ 198 w 291"/>
                  <a:gd name="T83" fmla="*/ 72 h 290"/>
                  <a:gd name="T84" fmla="*/ 185 w 291"/>
                  <a:gd name="T85" fmla="*/ 46 h 2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1" h="290">
                    <a:moveTo>
                      <a:pt x="172" y="26"/>
                    </a:moveTo>
                    <a:lnTo>
                      <a:pt x="165" y="20"/>
                    </a:lnTo>
                    <a:lnTo>
                      <a:pt x="159" y="13"/>
                    </a:lnTo>
                    <a:lnTo>
                      <a:pt x="145" y="7"/>
                    </a:lnTo>
                    <a:lnTo>
                      <a:pt x="139" y="7"/>
                    </a:lnTo>
                    <a:lnTo>
                      <a:pt x="132" y="0"/>
                    </a:lnTo>
                    <a:lnTo>
                      <a:pt x="126" y="0"/>
                    </a:lnTo>
                    <a:lnTo>
                      <a:pt x="119" y="0"/>
                    </a:lnTo>
                    <a:lnTo>
                      <a:pt x="112" y="0"/>
                    </a:lnTo>
                    <a:lnTo>
                      <a:pt x="106" y="0"/>
                    </a:lnTo>
                    <a:lnTo>
                      <a:pt x="93" y="0"/>
                    </a:lnTo>
                    <a:lnTo>
                      <a:pt x="86" y="0"/>
                    </a:lnTo>
                    <a:lnTo>
                      <a:pt x="79" y="7"/>
                    </a:lnTo>
                    <a:lnTo>
                      <a:pt x="66" y="13"/>
                    </a:lnTo>
                    <a:lnTo>
                      <a:pt x="60" y="13"/>
                    </a:lnTo>
                    <a:lnTo>
                      <a:pt x="53" y="20"/>
                    </a:lnTo>
                    <a:lnTo>
                      <a:pt x="47" y="26"/>
                    </a:lnTo>
                    <a:lnTo>
                      <a:pt x="40" y="33"/>
                    </a:lnTo>
                    <a:lnTo>
                      <a:pt x="33" y="39"/>
                    </a:lnTo>
                    <a:lnTo>
                      <a:pt x="27" y="53"/>
                    </a:lnTo>
                    <a:lnTo>
                      <a:pt x="20" y="59"/>
                    </a:lnTo>
                    <a:lnTo>
                      <a:pt x="14" y="66"/>
                    </a:lnTo>
                    <a:lnTo>
                      <a:pt x="14" y="79"/>
                    </a:lnTo>
                    <a:lnTo>
                      <a:pt x="7" y="86"/>
                    </a:lnTo>
                    <a:lnTo>
                      <a:pt x="7" y="99"/>
                    </a:lnTo>
                    <a:lnTo>
                      <a:pt x="0" y="112"/>
                    </a:lnTo>
                    <a:lnTo>
                      <a:pt x="0" y="132"/>
                    </a:lnTo>
                    <a:lnTo>
                      <a:pt x="0" y="145"/>
                    </a:lnTo>
                    <a:lnTo>
                      <a:pt x="0" y="165"/>
                    </a:lnTo>
                    <a:lnTo>
                      <a:pt x="0" y="185"/>
                    </a:lnTo>
                    <a:lnTo>
                      <a:pt x="0" y="198"/>
                    </a:lnTo>
                    <a:lnTo>
                      <a:pt x="7" y="211"/>
                    </a:lnTo>
                    <a:lnTo>
                      <a:pt x="7" y="218"/>
                    </a:lnTo>
                    <a:lnTo>
                      <a:pt x="14" y="231"/>
                    </a:lnTo>
                    <a:lnTo>
                      <a:pt x="20" y="237"/>
                    </a:lnTo>
                    <a:lnTo>
                      <a:pt x="20" y="244"/>
                    </a:lnTo>
                    <a:lnTo>
                      <a:pt x="27" y="244"/>
                    </a:lnTo>
                    <a:lnTo>
                      <a:pt x="33" y="257"/>
                    </a:lnTo>
                    <a:lnTo>
                      <a:pt x="40" y="264"/>
                    </a:lnTo>
                    <a:lnTo>
                      <a:pt x="47" y="270"/>
                    </a:lnTo>
                    <a:lnTo>
                      <a:pt x="53" y="277"/>
                    </a:lnTo>
                    <a:lnTo>
                      <a:pt x="60" y="277"/>
                    </a:lnTo>
                    <a:lnTo>
                      <a:pt x="66" y="284"/>
                    </a:lnTo>
                    <a:lnTo>
                      <a:pt x="73" y="284"/>
                    </a:lnTo>
                    <a:lnTo>
                      <a:pt x="86" y="290"/>
                    </a:lnTo>
                    <a:lnTo>
                      <a:pt x="93" y="290"/>
                    </a:lnTo>
                    <a:lnTo>
                      <a:pt x="106" y="290"/>
                    </a:lnTo>
                    <a:lnTo>
                      <a:pt x="119" y="290"/>
                    </a:lnTo>
                    <a:lnTo>
                      <a:pt x="126" y="284"/>
                    </a:lnTo>
                    <a:lnTo>
                      <a:pt x="132" y="284"/>
                    </a:lnTo>
                    <a:lnTo>
                      <a:pt x="139" y="277"/>
                    </a:lnTo>
                    <a:lnTo>
                      <a:pt x="145" y="277"/>
                    </a:lnTo>
                    <a:lnTo>
                      <a:pt x="145" y="270"/>
                    </a:lnTo>
                    <a:lnTo>
                      <a:pt x="152" y="270"/>
                    </a:lnTo>
                    <a:lnTo>
                      <a:pt x="152" y="264"/>
                    </a:lnTo>
                    <a:lnTo>
                      <a:pt x="159" y="264"/>
                    </a:lnTo>
                    <a:lnTo>
                      <a:pt x="159" y="257"/>
                    </a:lnTo>
                    <a:lnTo>
                      <a:pt x="165" y="251"/>
                    </a:lnTo>
                    <a:lnTo>
                      <a:pt x="172" y="237"/>
                    </a:lnTo>
                    <a:lnTo>
                      <a:pt x="185" y="218"/>
                    </a:lnTo>
                    <a:lnTo>
                      <a:pt x="192" y="204"/>
                    </a:lnTo>
                    <a:lnTo>
                      <a:pt x="198" y="185"/>
                    </a:lnTo>
                    <a:lnTo>
                      <a:pt x="205" y="185"/>
                    </a:lnTo>
                    <a:lnTo>
                      <a:pt x="211" y="185"/>
                    </a:lnTo>
                    <a:lnTo>
                      <a:pt x="218" y="191"/>
                    </a:lnTo>
                    <a:lnTo>
                      <a:pt x="225" y="198"/>
                    </a:lnTo>
                    <a:lnTo>
                      <a:pt x="231" y="204"/>
                    </a:lnTo>
                    <a:lnTo>
                      <a:pt x="231" y="211"/>
                    </a:lnTo>
                    <a:lnTo>
                      <a:pt x="238" y="211"/>
                    </a:lnTo>
                    <a:lnTo>
                      <a:pt x="244" y="218"/>
                    </a:lnTo>
                    <a:lnTo>
                      <a:pt x="251" y="218"/>
                    </a:lnTo>
                    <a:lnTo>
                      <a:pt x="258" y="218"/>
                    </a:lnTo>
                    <a:lnTo>
                      <a:pt x="264" y="218"/>
                    </a:lnTo>
                    <a:lnTo>
                      <a:pt x="271" y="218"/>
                    </a:lnTo>
                    <a:lnTo>
                      <a:pt x="277" y="211"/>
                    </a:lnTo>
                    <a:lnTo>
                      <a:pt x="284" y="204"/>
                    </a:lnTo>
                    <a:lnTo>
                      <a:pt x="284" y="198"/>
                    </a:lnTo>
                    <a:lnTo>
                      <a:pt x="291" y="191"/>
                    </a:lnTo>
                    <a:lnTo>
                      <a:pt x="284" y="185"/>
                    </a:lnTo>
                    <a:lnTo>
                      <a:pt x="284" y="178"/>
                    </a:lnTo>
                    <a:lnTo>
                      <a:pt x="277" y="171"/>
                    </a:lnTo>
                    <a:lnTo>
                      <a:pt x="271" y="165"/>
                    </a:lnTo>
                    <a:lnTo>
                      <a:pt x="258" y="158"/>
                    </a:lnTo>
                    <a:lnTo>
                      <a:pt x="251" y="158"/>
                    </a:lnTo>
                    <a:lnTo>
                      <a:pt x="244" y="152"/>
                    </a:lnTo>
                    <a:lnTo>
                      <a:pt x="238" y="152"/>
                    </a:lnTo>
                    <a:lnTo>
                      <a:pt x="231" y="145"/>
                    </a:lnTo>
                    <a:lnTo>
                      <a:pt x="225" y="145"/>
                    </a:lnTo>
                    <a:lnTo>
                      <a:pt x="218" y="138"/>
                    </a:lnTo>
                    <a:lnTo>
                      <a:pt x="211" y="132"/>
                    </a:lnTo>
                    <a:lnTo>
                      <a:pt x="211" y="125"/>
                    </a:lnTo>
                    <a:lnTo>
                      <a:pt x="211" y="119"/>
                    </a:lnTo>
                    <a:lnTo>
                      <a:pt x="205" y="105"/>
                    </a:lnTo>
                    <a:lnTo>
                      <a:pt x="205" y="99"/>
                    </a:lnTo>
                    <a:lnTo>
                      <a:pt x="205" y="86"/>
                    </a:lnTo>
                    <a:lnTo>
                      <a:pt x="198" y="72"/>
                    </a:lnTo>
                    <a:lnTo>
                      <a:pt x="198" y="66"/>
                    </a:lnTo>
                    <a:lnTo>
                      <a:pt x="192" y="53"/>
                    </a:lnTo>
                    <a:lnTo>
                      <a:pt x="185" y="46"/>
                    </a:lnTo>
                    <a:lnTo>
                      <a:pt x="178" y="33"/>
                    </a:lnTo>
                    <a:lnTo>
                      <a:pt x="17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0" name="Freeform 48"/>
              <p:cNvSpPr>
                <a:spLocks/>
              </p:cNvSpPr>
              <p:nvPr/>
            </p:nvSpPr>
            <p:spPr bwMode="auto">
              <a:xfrm>
                <a:off x="3654" y="1415"/>
                <a:ext cx="297" cy="449"/>
              </a:xfrm>
              <a:custGeom>
                <a:avLst/>
                <a:gdLst>
                  <a:gd name="T0" fmla="*/ 191 w 297"/>
                  <a:gd name="T1" fmla="*/ 7 h 449"/>
                  <a:gd name="T2" fmla="*/ 158 w 297"/>
                  <a:gd name="T3" fmla="*/ 7 h 449"/>
                  <a:gd name="T4" fmla="*/ 125 w 297"/>
                  <a:gd name="T5" fmla="*/ 20 h 449"/>
                  <a:gd name="T6" fmla="*/ 99 w 297"/>
                  <a:gd name="T7" fmla="*/ 33 h 449"/>
                  <a:gd name="T8" fmla="*/ 73 w 297"/>
                  <a:gd name="T9" fmla="*/ 60 h 449"/>
                  <a:gd name="T10" fmla="*/ 46 w 297"/>
                  <a:gd name="T11" fmla="*/ 92 h 449"/>
                  <a:gd name="T12" fmla="*/ 27 w 297"/>
                  <a:gd name="T13" fmla="*/ 132 h 449"/>
                  <a:gd name="T14" fmla="*/ 13 w 297"/>
                  <a:gd name="T15" fmla="*/ 158 h 449"/>
                  <a:gd name="T16" fmla="*/ 7 w 297"/>
                  <a:gd name="T17" fmla="*/ 198 h 449"/>
                  <a:gd name="T18" fmla="*/ 7 w 297"/>
                  <a:gd name="T19" fmla="*/ 231 h 449"/>
                  <a:gd name="T20" fmla="*/ 7 w 297"/>
                  <a:gd name="T21" fmla="*/ 257 h 449"/>
                  <a:gd name="T22" fmla="*/ 0 w 297"/>
                  <a:gd name="T23" fmla="*/ 290 h 449"/>
                  <a:gd name="T24" fmla="*/ 7 w 297"/>
                  <a:gd name="T25" fmla="*/ 337 h 449"/>
                  <a:gd name="T26" fmla="*/ 7 w 297"/>
                  <a:gd name="T27" fmla="*/ 343 h 449"/>
                  <a:gd name="T28" fmla="*/ 13 w 297"/>
                  <a:gd name="T29" fmla="*/ 356 h 449"/>
                  <a:gd name="T30" fmla="*/ 13 w 297"/>
                  <a:gd name="T31" fmla="*/ 376 h 449"/>
                  <a:gd name="T32" fmla="*/ 27 w 297"/>
                  <a:gd name="T33" fmla="*/ 389 h 449"/>
                  <a:gd name="T34" fmla="*/ 33 w 297"/>
                  <a:gd name="T35" fmla="*/ 403 h 449"/>
                  <a:gd name="T36" fmla="*/ 46 w 297"/>
                  <a:gd name="T37" fmla="*/ 416 h 449"/>
                  <a:gd name="T38" fmla="*/ 66 w 297"/>
                  <a:gd name="T39" fmla="*/ 429 h 449"/>
                  <a:gd name="T40" fmla="*/ 92 w 297"/>
                  <a:gd name="T41" fmla="*/ 442 h 449"/>
                  <a:gd name="T42" fmla="*/ 112 w 297"/>
                  <a:gd name="T43" fmla="*/ 442 h 449"/>
                  <a:gd name="T44" fmla="*/ 132 w 297"/>
                  <a:gd name="T45" fmla="*/ 449 h 449"/>
                  <a:gd name="T46" fmla="*/ 145 w 297"/>
                  <a:gd name="T47" fmla="*/ 442 h 449"/>
                  <a:gd name="T48" fmla="*/ 172 w 297"/>
                  <a:gd name="T49" fmla="*/ 435 h 449"/>
                  <a:gd name="T50" fmla="*/ 185 w 297"/>
                  <a:gd name="T51" fmla="*/ 429 h 449"/>
                  <a:gd name="T52" fmla="*/ 198 w 297"/>
                  <a:gd name="T53" fmla="*/ 416 h 449"/>
                  <a:gd name="T54" fmla="*/ 205 w 297"/>
                  <a:gd name="T55" fmla="*/ 403 h 449"/>
                  <a:gd name="T56" fmla="*/ 205 w 297"/>
                  <a:gd name="T57" fmla="*/ 403 h 449"/>
                  <a:gd name="T58" fmla="*/ 211 w 297"/>
                  <a:gd name="T59" fmla="*/ 396 h 449"/>
                  <a:gd name="T60" fmla="*/ 218 w 297"/>
                  <a:gd name="T61" fmla="*/ 383 h 449"/>
                  <a:gd name="T62" fmla="*/ 218 w 297"/>
                  <a:gd name="T63" fmla="*/ 376 h 449"/>
                  <a:gd name="T64" fmla="*/ 224 w 297"/>
                  <a:gd name="T65" fmla="*/ 363 h 449"/>
                  <a:gd name="T66" fmla="*/ 224 w 297"/>
                  <a:gd name="T67" fmla="*/ 356 h 449"/>
                  <a:gd name="T68" fmla="*/ 224 w 297"/>
                  <a:gd name="T69" fmla="*/ 343 h 449"/>
                  <a:gd name="T70" fmla="*/ 224 w 297"/>
                  <a:gd name="T71" fmla="*/ 330 h 449"/>
                  <a:gd name="T72" fmla="*/ 224 w 297"/>
                  <a:gd name="T73" fmla="*/ 317 h 449"/>
                  <a:gd name="T74" fmla="*/ 224 w 297"/>
                  <a:gd name="T75" fmla="*/ 310 h 449"/>
                  <a:gd name="T76" fmla="*/ 211 w 297"/>
                  <a:gd name="T77" fmla="*/ 284 h 449"/>
                  <a:gd name="T78" fmla="*/ 211 w 297"/>
                  <a:gd name="T79" fmla="*/ 257 h 449"/>
                  <a:gd name="T80" fmla="*/ 211 w 297"/>
                  <a:gd name="T81" fmla="*/ 238 h 449"/>
                  <a:gd name="T82" fmla="*/ 224 w 297"/>
                  <a:gd name="T83" fmla="*/ 211 h 449"/>
                  <a:gd name="T84" fmla="*/ 231 w 297"/>
                  <a:gd name="T85" fmla="*/ 198 h 449"/>
                  <a:gd name="T86" fmla="*/ 251 w 297"/>
                  <a:gd name="T87" fmla="*/ 178 h 449"/>
                  <a:gd name="T88" fmla="*/ 257 w 297"/>
                  <a:gd name="T89" fmla="*/ 165 h 449"/>
                  <a:gd name="T90" fmla="*/ 270 w 297"/>
                  <a:gd name="T91" fmla="*/ 152 h 449"/>
                  <a:gd name="T92" fmla="*/ 284 w 297"/>
                  <a:gd name="T93" fmla="*/ 132 h 449"/>
                  <a:gd name="T94" fmla="*/ 290 w 297"/>
                  <a:gd name="T95" fmla="*/ 112 h 449"/>
                  <a:gd name="T96" fmla="*/ 297 w 297"/>
                  <a:gd name="T97" fmla="*/ 92 h 449"/>
                  <a:gd name="T98" fmla="*/ 297 w 297"/>
                  <a:gd name="T99" fmla="*/ 79 h 449"/>
                  <a:gd name="T100" fmla="*/ 290 w 297"/>
                  <a:gd name="T101" fmla="*/ 66 h 449"/>
                  <a:gd name="T102" fmla="*/ 284 w 297"/>
                  <a:gd name="T103" fmla="*/ 53 h 449"/>
                  <a:gd name="T104" fmla="*/ 277 w 297"/>
                  <a:gd name="T105" fmla="*/ 40 h 449"/>
                  <a:gd name="T106" fmla="*/ 264 w 297"/>
                  <a:gd name="T107" fmla="*/ 27 h 4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7" h="449">
                    <a:moveTo>
                      <a:pt x="251" y="27"/>
                    </a:moveTo>
                    <a:lnTo>
                      <a:pt x="224" y="13"/>
                    </a:lnTo>
                    <a:lnTo>
                      <a:pt x="191" y="7"/>
                    </a:lnTo>
                    <a:lnTo>
                      <a:pt x="185" y="0"/>
                    </a:lnTo>
                    <a:lnTo>
                      <a:pt x="178" y="0"/>
                    </a:lnTo>
                    <a:lnTo>
                      <a:pt x="158" y="7"/>
                    </a:lnTo>
                    <a:lnTo>
                      <a:pt x="152" y="7"/>
                    </a:lnTo>
                    <a:lnTo>
                      <a:pt x="139" y="13"/>
                    </a:lnTo>
                    <a:lnTo>
                      <a:pt x="125" y="20"/>
                    </a:lnTo>
                    <a:lnTo>
                      <a:pt x="119" y="20"/>
                    </a:lnTo>
                    <a:lnTo>
                      <a:pt x="112" y="27"/>
                    </a:lnTo>
                    <a:lnTo>
                      <a:pt x="99" y="33"/>
                    </a:lnTo>
                    <a:lnTo>
                      <a:pt x="92" y="40"/>
                    </a:lnTo>
                    <a:lnTo>
                      <a:pt x="86" y="46"/>
                    </a:lnTo>
                    <a:lnTo>
                      <a:pt x="73" y="60"/>
                    </a:lnTo>
                    <a:lnTo>
                      <a:pt x="66" y="73"/>
                    </a:lnTo>
                    <a:lnTo>
                      <a:pt x="53" y="79"/>
                    </a:lnTo>
                    <a:lnTo>
                      <a:pt x="46" y="92"/>
                    </a:lnTo>
                    <a:lnTo>
                      <a:pt x="40" y="112"/>
                    </a:lnTo>
                    <a:lnTo>
                      <a:pt x="33" y="125"/>
                    </a:lnTo>
                    <a:lnTo>
                      <a:pt x="27" y="132"/>
                    </a:lnTo>
                    <a:lnTo>
                      <a:pt x="20" y="139"/>
                    </a:lnTo>
                    <a:lnTo>
                      <a:pt x="20" y="152"/>
                    </a:lnTo>
                    <a:lnTo>
                      <a:pt x="13" y="158"/>
                    </a:lnTo>
                    <a:lnTo>
                      <a:pt x="13" y="178"/>
                    </a:lnTo>
                    <a:lnTo>
                      <a:pt x="7" y="185"/>
                    </a:lnTo>
                    <a:lnTo>
                      <a:pt x="7" y="198"/>
                    </a:lnTo>
                    <a:lnTo>
                      <a:pt x="7" y="211"/>
                    </a:lnTo>
                    <a:lnTo>
                      <a:pt x="7" y="218"/>
                    </a:lnTo>
                    <a:lnTo>
                      <a:pt x="7" y="231"/>
                    </a:lnTo>
                    <a:lnTo>
                      <a:pt x="7" y="244"/>
                    </a:lnTo>
                    <a:lnTo>
                      <a:pt x="7" y="251"/>
                    </a:lnTo>
                    <a:lnTo>
                      <a:pt x="7" y="257"/>
                    </a:lnTo>
                    <a:lnTo>
                      <a:pt x="7" y="271"/>
                    </a:lnTo>
                    <a:lnTo>
                      <a:pt x="7" y="277"/>
                    </a:lnTo>
                    <a:lnTo>
                      <a:pt x="0" y="290"/>
                    </a:lnTo>
                    <a:lnTo>
                      <a:pt x="0" y="310"/>
                    </a:lnTo>
                    <a:lnTo>
                      <a:pt x="0" y="323"/>
                    </a:lnTo>
                    <a:lnTo>
                      <a:pt x="7" y="337"/>
                    </a:lnTo>
                    <a:lnTo>
                      <a:pt x="7" y="343"/>
                    </a:lnTo>
                    <a:lnTo>
                      <a:pt x="13" y="350"/>
                    </a:lnTo>
                    <a:lnTo>
                      <a:pt x="13" y="356"/>
                    </a:lnTo>
                    <a:lnTo>
                      <a:pt x="13" y="363"/>
                    </a:lnTo>
                    <a:lnTo>
                      <a:pt x="13" y="370"/>
                    </a:lnTo>
                    <a:lnTo>
                      <a:pt x="13" y="376"/>
                    </a:lnTo>
                    <a:lnTo>
                      <a:pt x="20" y="383"/>
                    </a:lnTo>
                    <a:lnTo>
                      <a:pt x="27" y="389"/>
                    </a:lnTo>
                    <a:lnTo>
                      <a:pt x="27" y="396"/>
                    </a:lnTo>
                    <a:lnTo>
                      <a:pt x="27" y="403"/>
                    </a:lnTo>
                    <a:lnTo>
                      <a:pt x="33" y="403"/>
                    </a:lnTo>
                    <a:lnTo>
                      <a:pt x="40" y="409"/>
                    </a:lnTo>
                    <a:lnTo>
                      <a:pt x="40" y="416"/>
                    </a:lnTo>
                    <a:lnTo>
                      <a:pt x="46" y="416"/>
                    </a:lnTo>
                    <a:lnTo>
                      <a:pt x="53" y="422"/>
                    </a:lnTo>
                    <a:lnTo>
                      <a:pt x="59" y="429"/>
                    </a:lnTo>
                    <a:lnTo>
                      <a:pt x="66" y="429"/>
                    </a:lnTo>
                    <a:lnTo>
                      <a:pt x="73" y="435"/>
                    </a:lnTo>
                    <a:lnTo>
                      <a:pt x="79" y="435"/>
                    </a:lnTo>
                    <a:lnTo>
                      <a:pt x="92" y="442"/>
                    </a:lnTo>
                    <a:lnTo>
                      <a:pt x="99" y="442"/>
                    </a:lnTo>
                    <a:lnTo>
                      <a:pt x="106" y="442"/>
                    </a:lnTo>
                    <a:lnTo>
                      <a:pt x="112" y="442"/>
                    </a:lnTo>
                    <a:lnTo>
                      <a:pt x="119" y="449"/>
                    </a:lnTo>
                    <a:lnTo>
                      <a:pt x="125" y="449"/>
                    </a:lnTo>
                    <a:lnTo>
                      <a:pt x="132" y="449"/>
                    </a:lnTo>
                    <a:lnTo>
                      <a:pt x="139" y="442"/>
                    </a:lnTo>
                    <a:lnTo>
                      <a:pt x="145" y="442"/>
                    </a:lnTo>
                    <a:lnTo>
                      <a:pt x="152" y="442"/>
                    </a:lnTo>
                    <a:lnTo>
                      <a:pt x="165" y="435"/>
                    </a:lnTo>
                    <a:lnTo>
                      <a:pt x="172" y="435"/>
                    </a:lnTo>
                    <a:lnTo>
                      <a:pt x="178" y="435"/>
                    </a:lnTo>
                    <a:lnTo>
                      <a:pt x="178" y="429"/>
                    </a:lnTo>
                    <a:lnTo>
                      <a:pt x="185" y="429"/>
                    </a:lnTo>
                    <a:lnTo>
                      <a:pt x="191" y="422"/>
                    </a:lnTo>
                    <a:lnTo>
                      <a:pt x="198" y="416"/>
                    </a:lnTo>
                    <a:lnTo>
                      <a:pt x="198" y="409"/>
                    </a:lnTo>
                    <a:lnTo>
                      <a:pt x="205" y="409"/>
                    </a:lnTo>
                    <a:lnTo>
                      <a:pt x="205" y="403"/>
                    </a:lnTo>
                    <a:lnTo>
                      <a:pt x="211" y="396"/>
                    </a:lnTo>
                    <a:lnTo>
                      <a:pt x="218" y="389"/>
                    </a:lnTo>
                    <a:lnTo>
                      <a:pt x="218" y="383"/>
                    </a:lnTo>
                    <a:lnTo>
                      <a:pt x="218" y="376"/>
                    </a:lnTo>
                    <a:lnTo>
                      <a:pt x="224" y="370"/>
                    </a:lnTo>
                    <a:lnTo>
                      <a:pt x="224" y="363"/>
                    </a:lnTo>
                    <a:lnTo>
                      <a:pt x="224" y="356"/>
                    </a:lnTo>
                    <a:lnTo>
                      <a:pt x="224" y="350"/>
                    </a:lnTo>
                    <a:lnTo>
                      <a:pt x="224" y="343"/>
                    </a:lnTo>
                    <a:lnTo>
                      <a:pt x="224" y="337"/>
                    </a:lnTo>
                    <a:lnTo>
                      <a:pt x="224" y="330"/>
                    </a:lnTo>
                    <a:lnTo>
                      <a:pt x="224" y="323"/>
                    </a:lnTo>
                    <a:lnTo>
                      <a:pt x="224" y="317"/>
                    </a:lnTo>
                    <a:lnTo>
                      <a:pt x="224" y="310"/>
                    </a:lnTo>
                    <a:lnTo>
                      <a:pt x="218" y="297"/>
                    </a:lnTo>
                    <a:lnTo>
                      <a:pt x="218" y="290"/>
                    </a:lnTo>
                    <a:lnTo>
                      <a:pt x="211" y="284"/>
                    </a:lnTo>
                    <a:lnTo>
                      <a:pt x="211" y="277"/>
                    </a:lnTo>
                    <a:lnTo>
                      <a:pt x="211" y="271"/>
                    </a:lnTo>
                    <a:lnTo>
                      <a:pt x="211" y="257"/>
                    </a:lnTo>
                    <a:lnTo>
                      <a:pt x="211" y="251"/>
                    </a:lnTo>
                    <a:lnTo>
                      <a:pt x="211" y="244"/>
                    </a:lnTo>
                    <a:lnTo>
                      <a:pt x="211" y="238"/>
                    </a:lnTo>
                    <a:lnTo>
                      <a:pt x="218" y="231"/>
                    </a:lnTo>
                    <a:lnTo>
                      <a:pt x="218" y="218"/>
                    </a:lnTo>
                    <a:lnTo>
                      <a:pt x="224" y="211"/>
                    </a:lnTo>
                    <a:lnTo>
                      <a:pt x="224" y="205"/>
                    </a:lnTo>
                    <a:lnTo>
                      <a:pt x="231" y="198"/>
                    </a:lnTo>
                    <a:lnTo>
                      <a:pt x="238" y="191"/>
                    </a:lnTo>
                    <a:lnTo>
                      <a:pt x="244" y="185"/>
                    </a:lnTo>
                    <a:lnTo>
                      <a:pt x="251" y="178"/>
                    </a:lnTo>
                    <a:lnTo>
                      <a:pt x="257" y="172"/>
                    </a:lnTo>
                    <a:lnTo>
                      <a:pt x="257" y="165"/>
                    </a:lnTo>
                    <a:lnTo>
                      <a:pt x="264" y="165"/>
                    </a:lnTo>
                    <a:lnTo>
                      <a:pt x="264" y="158"/>
                    </a:lnTo>
                    <a:lnTo>
                      <a:pt x="270" y="152"/>
                    </a:lnTo>
                    <a:lnTo>
                      <a:pt x="277" y="145"/>
                    </a:lnTo>
                    <a:lnTo>
                      <a:pt x="284" y="139"/>
                    </a:lnTo>
                    <a:lnTo>
                      <a:pt x="284" y="132"/>
                    </a:lnTo>
                    <a:lnTo>
                      <a:pt x="290" y="125"/>
                    </a:lnTo>
                    <a:lnTo>
                      <a:pt x="290" y="119"/>
                    </a:lnTo>
                    <a:lnTo>
                      <a:pt x="290" y="112"/>
                    </a:lnTo>
                    <a:lnTo>
                      <a:pt x="297" y="106"/>
                    </a:lnTo>
                    <a:lnTo>
                      <a:pt x="297" y="99"/>
                    </a:lnTo>
                    <a:lnTo>
                      <a:pt x="297" y="92"/>
                    </a:lnTo>
                    <a:lnTo>
                      <a:pt x="297" y="86"/>
                    </a:lnTo>
                    <a:lnTo>
                      <a:pt x="297" y="79"/>
                    </a:lnTo>
                    <a:lnTo>
                      <a:pt x="297" y="73"/>
                    </a:lnTo>
                    <a:lnTo>
                      <a:pt x="290" y="73"/>
                    </a:lnTo>
                    <a:lnTo>
                      <a:pt x="290" y="66"/>
                    </a:lnTo>
                    <a:lnTo>
                      <a:pt x="290" y="60"/>
                    </a:lnTo>
                    <a:lnTo>
                      <a:pt x="284" y="53"/>
                    </a:lnTo>
                    <a:lnTo>
                      <a:pt x="284" y="46"/>
                    </a:lnTo>
                    <a:lnTo>
                      <a:pt x="277" y="40"/>
                    </a:lnTo>
                    <a:lnTo>
                      <a:pt x="270" y="33"/>
                    </a:lnTo>
                    <a:lnTo>
                      <a:pt x="264" y="33"/>
                    </a:lnTo>
                    <a:lnTo>
                      <a:pt x="264" y="27"/>
                    </a:lnTo>
                    <a:lnTo>
                      <a:pt x="257" y="27"/>
                    </a:lnTo>
                    <a:lnTo>
                      <a:pt x="2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1" name="Freeform 49"/>
              <p:cNvSpPr>
                <a:spLocks/>
              </p:cNvSpPr>
              <p:nvPr/>
            </p:nvSpPr>
            <p:spPr bwMode="auto">
              <a:xfrm>
                <a:off x="3859" y="1422"/>
                <a:ext cx="666" cy="198"/>
              </a:xfrm>
              <a:custGeom>
                <a:avLst/>
                <a:gdLst>
                  <a:gd name="T0" fmla="*/ 303 w 666"/>
                  <a:gd name="T1" fmla="*/ 138 h 198"/>
                  <a:gd name="T2" fmla="*/ 257 w 666"/>
                  <a:gd name="T3" fmla="*/ 125 h 198"/>
                  <a:gd name="T4" fmla="*/ 197 w 666"/>
                  <a:gd name="T5" fmla="*/ 92 h 198"/>
                  <a:gd name="T6" fmla="*/ 158 w 666"/>
                  <a:gd name="T7" fmla="*/ 72 h 198"/>
                  <a:gd name="T8" fmla="*/ 125 w 666"/>
                  <a:gd name="T9" fmla="*/ 53 h 198"/>
                  <a:gd name="T10" fmla="*/ 79 w 666"/>
                  <a:gd name="T11" fmla="*/ 33 h 198"/>
                  <a:gd name="T12" fmla="*/ 46 w 666"/>
                  <a:gd name="T13" fmla="*/ 33 h 198"/>
                  <a:gd name="T14" fmla="*/ 19 w 666"/>
                  <a:gd name="T15" fmla="*/ 33 h 198"/>
                  <a:gd name="T16" fmla="*/ 6 w 666"/>
                  <a:gd name="T17" fmla="*/ 46 h 198"/>
                  <a:gd name="T18" fmla="*/ 0 w 666"/>
                  <a:gd name="T19" fmla="*/ 66 h 198"/>
                  <a:gd name="T20" fmla="*/ 6 w 666"/>
                  <a:gd name="T21" fmla="*/ 85 h 198"/>
                  <a:gd name="T22" fmla="*/ 19 w 666"/>
                  <a:gd name="T23" fmla="*/ 99 h 198"/>
                  <a:gd name="T24" fmla="*/ 65 w 666"/>
                  <a:gd name="T25" fmla="*/ 112 h 198"/>
                  <a:gd name="T26" fmla="*/ 138 w 666"/>
                  <a:gd name="T27" fmla="*/ 138 h 198"/>
                  <a:gd name="T28" fmla="*/ 211 w 666"/>
                  <a:gd name="T29" fmla="*/ 171 h 198"/>
                  <a:gd name="T30" fmla="*/ 257 w 666"/>
                  <a:gd name="T31" fmla="*/ 191 h 198"/>
                  <a:gd name="T32" fmla="*/ 290 w 666"/>
                  <a:gd name="T33" fmla="*/ 198 h 198"/>
                  <a:gd name="T34" fmla="*/ 329 w 666"/>
                  <a:gd name="T35" fmla="*/ 198 h 198"/>
                  <a:gd name="T36" fmla="*/ 356 w 666"/>
                  <a:gd name="T37" fmla="*/ 191 h 198"/>
                  <a:gd name="T38" fmla="*/ 494 w 666"/>
                  <a:gd name="T39" fmla="*/ 132 h 198"/>
                  <a:gd name="T40" fmla="*/ 521 w 666"/>
                  <a:gd name="T41" fmla="*/ 132 h 198"/>
                  <a:gd name="T42" fmla="*/ 527 w 666"/>
                  <a:gd name="T43" fmla="*/ 125 h 198"/>
                  <a:gd name="T44" fmla="*/ 540 w 666"/>
                  <a:gd name="T45" fmla="*/ 118 h 198"/>
                  <a:gd name="T46" fmla="*/ 540 w 666"/>
                  <a:gd name="T47" fmla="*/ 112 h 198"/>
                  <a:gd name="T48" fmla="*/ 560 w 666"/>
                  <a:gd name="T49" fmla="*/ 92 h 198"/>
                  <a:gd name="T50" fmla="*/ 586 w 666"/>
                  <a:gd name="T51" fmla="*/ 99 h 198"/>
                  <a:gd name="T52" fmla="*/ 606 w 666"/>
                  <a:gd name="T53" fmla="*/ 105 h 198"/>
                  <a:gd name="T54" fmla="*/ 626 w 666"/>
                  <a:gd name="T55" fmla="*/ 105 h 198"/>
                  <a:gd name="T56" fmla="*/ 639 w 666"/>
                  <a:gd name="T57" fmla="*/ 99 h 198"/>
                  <a:gd name="T58" fmla="*/ 639 w 666"/>
                  <a:gd name="T59" fmla="*/ 92 h 198"/>
                  <a:gd name="T60" fmla="*/ 639 w 666"/>
                  <a:gd name="T61" fmla="*/ 92 h 198"/>
                  <a:gd name="T62" fmla="*/ 639 w 666"/>
                  <a:gd name="T63" fmla="*/ 79 h 198"/>
                  <a:gd name="T64" fmla="*/ 626 w 666"/>
                  <a:gd name="T65" fmla="*/ 66 h 198"/>
                  <a:gd name="T66" fmla="*/ 606 w 666"/>
                  <a:gd name="T67" fmla="*/ 59 h 198"/>
                  <a:gd name="T68" fmla="*/ 593 w 666"/>
                  <a:gd name="T69" fmla="*/ 53 h 198"/>
                  <a:gd name="T70" fmla="*/ 626 w 666"/>
                  <a:gd name="T71" fmla="*/ 39 h 198"/>
                  <a:gd name="T72" fmla="*/ 639 w 666"/>
                  <a:gd name="T73" fmla="*/ 39 h 198"/>
                  <a:gd name="T74" fmla="*/ 659 w 666"/>
                  <a:gd name="T75" fmla="*/ 39 h 198"/>
                  <a:gd name="T76" fmla="*/ 659 w 666"/>
                  <a:gd name="T77" fmla="*/ 33 h 198"/>
                  <a:gd name="T78" fmla="*/ 666 w 666"/>
                  <a:gd name="T79" fmla="*/ 26 h 198"/>
                  <a:gd name="T80" fmla="*/ 666 w 666"/>
                  <a:gd name="T81" fmla="*/ 20 h 198"/>
                  <a:gd name="T82" fmla="*/ 666 w 666"/>
                  <a:gd name="T83" fmla="*/ 20 h 198"/>
                  <a:gd name="T84" fmla="*/ 659 w 666"/>
                  <a:gd name="T85" fmla="*/ 6 h 198"/>
                  <a:gd name="T86" fmla="*/ 646 w 666"/>
                  <a:gd name="T87" fmla="*/ 0 h 198"/>
                  <a:gd name="T88" fmla="*/ 619 w 666"/>
                  <a:gd name="T89" fmla="*/ 6 h 198"/>
                  <a:gd name="T90" fmla="*/ 580 w 666"/>
                  <a:gd name="T91" fmla="*/ 26 h 198"/>
                  <a:gd name="T92" fmla="*/ 567 w 666"/>
                  <a:gd name="T93" fmla="*/ 46 h 198"/>
                  <a:gd name="T94" fmla="*/ 560 w 666"/>
                  <a:gd name="T95" fmla="*/ 46 h 198"/>
                  <a:gd name="T96" fmla="*/ 553 w 666"/>
                  <a:gd name="T97" fmla="*/ 59 h 198"/>
                  <a:gd name="T98" fmla="*/ 540 w 666"/>
                  <a:gd name="T99" fmla="*/ 66 h 198"/>
                  <a:gd name="T100" fmla="*/ 527 w 666"/>
                  <a:gd name="T101" fmla="*/ 66 h 198"/>
                  <a:gd name="T102" fmla="*/ 507 w 666"/>
                  <a:gd name="T103" fmla="*/ 72 h 198"/>
                  <a:gd name="T104" fmla="*/ 488 w 666"/>
                  <a:gd name="T105" fmla="*/ 85 h 198"/>
                  <a:gd name="T106" fmla="*/ 474 w 666"/>
                  <a:gd name="T107" fmla="*/ 92 h 198"/>
                  <a:gd name="T108" fmla="*/ 435 w 666"/>
                  <a:gd name="T109" fmla="*/ 105 h 198"/>
                  <a:gd name="T110" fmla="*/ 389 w 666"/>
                  <a:gd name="T111" fmla="*/ 125 h 198"/>
                  <a:gd name="T112" fmla="*/ 329 w 666"/>
                  <a:gd name="T113" fmla="*/ 138 h 1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66" h="198">
                    <a:moveTo>
                      <a:pt x="329" y="138"/>
                    </a:moveTo>
                    <a:lnTo>
                      <a:pt x="316" y="138"/>
                    </a:lnTo>
                    <a:lnTo>
                      <a:pt x="309" y="138"/>
                    </a:lnTo>
                    <a:lnTo>
                      <a:pt x="303" y="138"/>
                    </a:lnTo>
                    <a:lnTo>
                      <a:pt x="290" y="138"/>
                    </a:lnTo>
                    <a:lnTo>
                      <a:pt x="283" y="132"/>
                    </a:lnTo>
                    <a:lnTo>
                      <a:pt x="277" y="132"/>
                    </a:lnTo>
                    <a:lnTo>
                      <a:pt x="257" y="125"/>
                    </a:lnTo>
                    <a:lnTo>
                      <a:pt x="244" y="118"/>
                    </a:lnTo>
                    <a:lnTo>
                      <a:pt x="224" y="112"/>
                    </a:lnTo>
                    <a:lnTo>
                      <a:pt x="211" y="99"/>
                    </a:lnTo>
                    <a:lnTo>
                      <a:pt x="197" y="92"/>
                    </a:lnTo>
                    <a:lnTo>
                      <a:pt x="184" y="85"/>
                    </a:lnTo>
                    <a:lnTo>
                      <a:pt x="178" y="79"/>
                    </a:lnTo>
                    <a:lnTo>
                      <a:pt x="171" y="79"/>
                    </a:lnTo>
                    <a:lnTo>
                      <a:pt x="158" y="72"/>
                    </a:lnTo>
                    <a:lnTo>
                      <a:pt x="151" y="66"/>
                    </a:lnTo>
                    <a:lnTo>
                      <a:pt x="145" y="59"/>
                    </a:lnTo>
                    <a:lnTo>
                      <a:pt x="131" y="53"/>
                    </a:lnTo>
                    <a:lnTo>
                      <a:pt x="125" y="53"/>
                    </a:lnTo>
                    <a:lnTo>
                      <a:pt x="118" y="46"/>
                    </a:lnTo>
                    <a:lnTo>
                      <a:pt x="105" y="46"/>
                    </a:lnTo>
                    <a:lnTo>
                      <a:pt x="98" y="39"/>
                    </a:lnTo>
                    <a:lnTo>
                      <a:pt x="79" y="33"/>
                    </a:lnTo>
                    <a:lnTo>
                      <a:pt x="72" y="33"/>
                    </a:lnTo>
                    <a:lnTo>
                      <a:pt x="65" y="33"/>
                    </a:lnTo>
                    <a:lnTo>
                      <a:pt x="52" y="33"/>
                    </a:lnTo>
                    <a:lnTo>
                      <a:pt x="46" y="33"/>
                    </a:lnTo>
                    <a:lnTo>
                      <a:pt x="39" y="33"/>
                    </a:lnTo>
                    <a:lnTo>
                      <a:pt x="26" y="33"/>
                    </a:lnTo>
                    <a:lnTo>
                      <a:pt x="19" y="33"/>
                    </a:lnTo>
                    <a:lnTo>
                      <a:pt x="13" y="39"/>
                    </a:lnTo>
                    <a:lnTo>
                      <a:pt x="6" y="39"/>
                    </a:lnTo>
                    <a:lnTo>
                      <a:pt x="6" y="46"/>
                    </a:lnTo>
                    <a:lnTo>
                      <a:pt x="0" y="46"/>
                    </a:lnTo>
                    <a:lnTo>
                      <a:pt x="0" y="53"/>
                    </a:lnTo>
                    <a:lnTo>
                      <a:pt x="0" y="59"/>
                    </a:lnTo>
                    <a:lnTo>
                      <a:pt x="0" y="66"/>
                    </a:lnTo>
                    <a:lnTo>
                      <a:pt x="0" y="72"/>
                    </a:lnTo>
                    <a:lnTo>
                      <a:pt x="0" y="79"/>
                    </a:lnTo>
                    <a:lnTo>
                      <a:pt x="6" y="85"/>
                    </a:lnTo>
                    <a:lnTo>
                      <a:pt x="13" y="92"/>
                    </a:lnTo>
                    <a:lnTo>
                      <a:pt x="19" y="99"/>
                    </a:lnTo>
                    <a:lnTo>
                      <a:pt x="26" y="99"/>
                    </a:lnTo>
                    <a:lnTo>
                      <a:pt x="46" y="105"/>
                    </a:lnTo>
                    <a:lnTo>
                      <a:pt x="65" y="112"/>
                    </a:lnTo>
                    <a:lnTo>
                      <a:pt x="79" y="118"/>
                    </a:lnTo>
                    <a:lnTo>
                      <a:pt x="98" y="125"/>
                    </a:lnTo>
                    <a:lnTo>
                      <a:pt x="118" y="132"/>
                    </a:lnTo>
                    <a:lnTo>
                      <a:pt x="138" y="138"/>
                    </a:lnTo>
                    <a:lnTo>
                      <a:pt x="158" y="145"/>
                    </a:lnTo>
                    <a:lnTo>
                      <a:pt x="171" y="151"/>
                    </a:lnTo>
                    <a:lnTo>
                      <a:pt x="191" y="158"/>
                    </a:lnTo>
                    <a:lnTo>
                      <a:pt x="211" y="171"/>
                    </a:lnTo>
                    <a:lnTo>
                      <a:pt x="230" y="178"/>
                    </a:lnTo>
                    <a:lnTo>
                      <a:pt x="250" y="191"/>
                    </a:lnTo>
                    <a:lnTo>
                      <a:pt x="257" y="191"/>
                    </a:lnTo>
                    <a:lnTo>
                      <a:pt x="263" y="191"/>
                    </a:lnTo>
                    <a:lnTo>
                      <a:pt x="270" y="198"/>
                    </a:lnTo>
                    <a:lnTo>
                      <a:pt x="283" y="198"/>
                    </a:lnTo>
                    <a:lnTo>
                      <a:pt x="290" y="198"/>
                    </a:lnTo>
                    <a:lnTo>
                      <a:pt x="303" y="198"/>
                    </a:lnTo>
                    <a:lnTo>
                      <a:pt x="309" y="198"/>
                    </a:lnTo>
                    <a:lnTo>
                      <a:pt x="316" y="198"/>
                    </a:lnTo>
                    <a:lnTo>
                      <a:pt x="329" y="198"/>
                    </a:lnTo>
                    <a:lnTo>
                      <a:pt x="336" y="191"/>
                    </a:lnTo>
                    <a:lnTo>
                      <a:pt x="342" y="191"/>
                    </a:lnTo>
                    <a:lnTo>
                      <a:pt x="349" y="191"/>
                    </a:lnTo>
                    <a:lnTo>
                      <a:pt x="356" y="191"/>
                    </a:lnTo>
                    <a:lnTo>
                      <a:pt x="362" y="184"/>
                    </a:lnTo>
                    <a:lnTo>
                      <a:pt x="395" y="171"/>
                    </a:lnTo>
                    <a:lnTo>
                      <a:pt x="428" y="158"/>
                    </a:lnTo>
                    <a:lnTo>
                      <a:pt x="494" y="132"/>
                    </a:lnTo>
                    <a:lnTo>
                      <a:pt x="501" y="125"/>
                    </a:lnTo>
                    <a:lnTo>
                      <a:pt x="507" y="125"/>
                    </a:lnTo>
                    <a:lnTo>
                      <a:pt x="514" y="132"/>
                    </a:lnTo>
                    <a:lnTo>
                      <a:pt x="521" y="132"/>
                    </a:lnTo>
                    <a:lnTo>
                      <a:pt x="527" y="125"/>
                    </a:lnTo>
                    <a:lnTo>
                      <a:pt x="534" y="125"/>
                    </a:lnTo>
                    <a:lnTo>
                      <a:pt x="540" y="118"/>
                    </a:lnTo>
                    <a:lnTo>
                      <a:pt x="540" y="112"/>
                    </a:lnTo>
                    <a:lnTo>
                      <a:pt x="547" y="105"/>
                    </a:lnTo>
                    <a:lnTo>
                      <a:pt x="547" y="99"/>
                    </a:lnTo>
                    <a:lnTo>
                      <a:pt x="553" y="99"/>
                    </a:lnTo>
                    <a:lnTo>
                      <a:pt x="560" y="92"/>
                    </a:lnTo>
                    <a:lnTo>
                      <a:pt x="567" y="92"/>
                    </a:lnTo>
                    <a:lnTo>
                      <a:pt x="573" y="92"/>
                    </a:lnTo>
                    <a:lnTo>
                      <a:pt x="580" y="92"/>
                    </a:lnTo>
                    <a:lnTo>
                      <a:pt x="586" y="99"/>
                    </a:lnTo>
                    <a:lnTo>
                      <a:pt x="593" y="99"/>
                    </a:lnTo>
                    <a:lnTo>
                      <a:pt x="600" y="105"/>
                    </a:lnTo>
                    <a:lnTo>
                      <a:pt x="606" y="105"/>
                    </a:lnTo>
                    <a:lnTo>
                      <a:pt x="613" y="105"/>
                    </a:lnTo>
                    <a:lnTo>
                      <a:pt x="619" y="105"/>
                    </a:lnTo>
                    <a:lnTo>
                      <a:pt x="626" y="105"/>
                    </a:lnTo>
                    <a:lnTo>
                      <a:pt x="633" y="105"/>
                    </a:lnTo>
                    <a:lnTo>
                      <a:pt x="633" y="99"/>
                    </a:lnTo>
                    <a:lnTo>
                      <a:pt x="639" y="99"/>
                    </a:lnTo>
                    <a:lnTo>
                      <a:pt x="639" y="92"/>
                    </a:lnTo>
                    <a:lnTo>
                      <a:pt x="639" y="85"/>
                    </a:lnTo>
                    <a:lnTo>
                      <a:pt x="639" y="79"/>
                    </a:lnTo>
                    <a:lnTo>
                      <a:pt x="633" y="72"/>
                    </a:lnTo>
                    <a:lnTo>
                      <a:pt x="633" y="66"/>
                    </a:lnTo>
                    <a:lnTo>
                      <a:pt x="626" y="66"/>
                    </a:lnTo>
                    <a:lnTo>
                      <a:pt x="619" y="59"/>
                    </a:lnTo>
                    <a:lnTo>
                      <a:pt x="613" y="59"/>
                    </a:lnTo>
                    <a:lnTo>
                      <a:pt x="606" y="59"/>
                    </a:lnTo>
                    <a:lnTo>
                      <a:pt x="600" y="53"/>
                    </a:lnTo>
                    <a:lnTo>
                      <a:pt x="593" y="53"/>
                    </a:lnTo>
                    <a:lnTo>
                      <a:pt x="586" y="59"/>
                    </a:lnTo>
                    <a:lnTo>
                      <a:pt x="593" y="53"/>
                    </a:lnTo>
                    <a:lnTo>
                      <a:pt x="600" y="46"/>
                    </a:lnTo>
                    <a:lnTo>
                      <a:pt x="606" y="46"/>
                    </a:lnTo>
                    <a:lnTo>
                      <a:pt x="619" y="39"/>
                    </a:lnTo>
                    <a:lnTo>
                      <a:pt x="626" y="39"/>
                    </a:lnTo>
                    <a:lnTo>
                      <a:pt x="633" y="39"/>
                    </a:lnTo>
                    <a:lnTo>
                      <a:pt x="639" y="39"/>
                    </a:lnTo>
                    <a:lnTo>
                      <a:pt x="652" y="39"/>
                    </a:lnTo>
                    <a:lnTo>
                      <a:pt x="659" y="39"/>
                    </a:lnTo>
                    <a:lnTo>
                      <a:pt x="659" y="33"/>
                    </a:lnTo>
                    <a:lnTo>
                      <a:pt x="666" y="33"/>
                    </a:lnTo>
                    <a:lnTo>
                      <a:pt x="666" y="26"/>
                    </a:lnTo>
                    <a:lnTo>
                      <a:pt x="666" y="20"/>
                    </a:lnTo>
                    <a:lnTo>
                      <a:pt x="666" y="13"/>
                    </a:lnTo>
                    <a:lnTo>
                      <a:pt x="659" y="6"/>
                    </a:lnTo>
                    <a:lnTo>
                      <a:pt x="652" y="0"/>
                    </a:lnTo>
                    <a:lnTo>
                      <a:pt x="646" y="0"/>
                    </a:lnTo>
                    <a:lnTo>
                      <a:pt x="639" y="0"/>
                    </a:lnTo>
                    <a:lnTo>
                      <a:pt x="626" y="0"/>
                    </a:lnTo>
                    <a:lnTo>
                      <a:pt x="619" y="6"/>
                    </a:lnTo>
                    <a:lnTo>
                      <a:pt x="606" y="13"/>
                    </a:lnTo>
                    <a:lnTo>
                      <a:pt x="593" y="20"/>
                    </a:lnTo>
                    <a:lnTo>
                      <a:pt x="586" y="20"/>
                    </a:lnTo>
                    <a:lnTo>
                      <a:pt x="580" y="26"/>
                    </a:lnTo>
                    <a:lnTo>
                      <a:pt x="580" y="33"/>
                    </a:lnTo>
                    <a:lnTo>
                      <a:pt x="573" y="33"/>
                    </a:lnTo>
                    <a:lnTo>
                      <a:pt x="567" y="39"/>
                    </a:lnTo>
                    <a:lnTo>
                      <a:pt x="567" y="46"/>
                    </a:lnTo>
                    <a:lnTo>
                      <a:pt x="560" y="46"/>
                    </a:lnTo>
                    <a:lnTo>
                      <a:pt x="560" y="53"/>
                    </a:lnTo>
                    <a:lnTo>
                      <a:pt x="553" y="53"/>
                    </a:lnTo>
                    <a:lnTo>
                      <a:pt x="553" y="59"/>
                    </a:lnTo>
                    <a:lnTo>
                      <a:pt x="547" y="59"/>
                    </a:lnTo>
                    <a:lnTo>
                      <a:pt x="540" y="59"/>
                    </a:lnTo>
                    <a:lnTo>
                      <a:pt x="540" y="66"/>
                    </a:lnTo>
                    <a:lnTo>
                      <a:pt x="534" y="66"/>
                    </a:lnTo>
                    <a:lnTo>
                      <a:pt x="527" y="66"/>
                    </a:lnTo>
                    <a:lnTo>
                      <a:pt x="514" y="72"/>
                    </a:lnTo>
                    <a:lnTo>
                      <a:pt x="507" y="72"/>
                    </a:lnTo>
                    <a:lnTo>
                      <a:pt x="501" y="79"/>
                    </a:lnTo>
                    <a:lnTo>
                      <a:pt x="494" y="79"/>
                    </a:lnTo>
                    <a:lnTo>
                      <a:pt x="494" y="85"/>
                    </a:lnTo>
                    <a:lnTo>
                      <a:pt x="488" y="85"/>
                    </a:lnTo>
                    <a:lnTo>
                      <a:pt x="474" y="92"/>
                    </a:lnTo>
                    <a:lnTo>
                      <a:pt x="468" y="92"/>
                    </a:lnTo>
                    <a:lnTo>
                      <a:pt x="455" y="99"/>
                    </a:lnTo>
                    <a:lnTo>
                      <a:pt x="448" y="105"/>
                    </a:lnTo>
                    <a:lnTo>
                      <a:pt x="435" y="105"/>
                    </a:lnTo>
                    <a:lnTo>
                      <a:pt x="428" y="112"/>
                    </a:lnTo>
                    <a:lnTo>
                      <a:pt x="408" y="118"/>
                    </a:lnTo>
                    <a:lnTo>
                      <a:pt x="395" y="118"/>
                    </a:lnTo>
                    <a:lnTo>
                      <a:pt x="389" y="125"/>
                    </a:lnTo>
                    <a:lnTo>
                      <a:pt x="369" y="125"/>
                    </a:lnTo>
                    <a:lnTo>
                      <a:pt x="349" y="132"/>
                    </a:lnTo>
                    <a:lnTo>
                      <a:pt x="336" y="132"/>
                    </a:lnTo>
                    <a:lnTo>
                      <a:pt x="329"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2" name="Freeform 50"/>
              <p:cNvSpPr>
                <a:spLocks/>
              </p:cNvSpPr>
              <p:nvPr/>
            </p:nvSpPr>
            <p:spPr bwMode="auto">
              <a:xfrm>
                <a:off x="3437" y="1402"/>
                <a:ext cx="395" cy="402"/>
              </a:xfrm>
              <a:custGeom>
                <a:avLst/>
                <a:gdLst>
                  <a:gd name="T0" fmla="*/ 13 w 395"/>
                  <a:gd name="T1" fmla="*/ 66 h 402"/>
                  <a:gd name="T2" fmla="*/ 6 w 395"/>
                  <a:gd name="T3" fmla="*/ 86 h 402"/>
                  <a:gd name="T4" fmla="*/ 6 w 395"/>
                  <a:gd name="T5" fmla="*/ 132 h 402"/>
                  <a:gd name="T6" fmla="*/ 13 w 395"/>
                  <a:gd name="T7" fmla="*/ 171 h 402"/>
                  <a:gd name="T8" fmla="*/ 26 w 395"/>
                  <a:gd name="T9" fmla="*/ 224 h 402"/>
                  <a:gd name="T10" fmla="*/ 52 w 395"/>
                  <a:gd name="T11" fmla="*/ 284 h 402"/>
                  <a:gd name="T12" fmla="*/ 72 w 395"/>
                  <a:gd name="T13" fmla="*/ 297 h 402"/>
                  <a:gd name="T14" fmla="*/ 92 w 395"/>
                  <a:gd name="T15" fmla="*/ 310 h 402"/>
                  <a:gd name="T16" fmla="*/ 105 w 395"/>
                  <a:gd name="T17" fmla="*/ 330 h 402"/>
                  <a:gd name="T18" fmla="*/ 92 w 395"/>
                  <a:gd name="T19" fmla="*/ 363 h 402"/>
                  <a:gd name="T20" fmla="*/ 92 w 395"/>
                  <a:gd name="T21" fmla="*/ 376 h 402"/>
                  <a:gd name="T22" fmla="*/ 98 w 395"/>
                  <a:gd name="T23" fmla="*/ 383 h 402"/>
                  <a:gd name="T24" fmla="*/ 138 w 395"/>
                  <a:gd name="T25" fmla="*/ 383 h 402"/>
                  <a:gd name="T26" fmla="*/ 145 w 395"/>
                  <a:gd name="T27" fmla="*/ 402 h 402"/>
                  <a:gd name="T28" fmla="*/ 151 w 395"/>
                  <a:gd name="T29" fmla="*/ 402 h 402"/>
                  <a:gd name="T30" fmla="*/ 158 w 395"/>
                  <a:gd name="T31" fmla="*/ 402 h 402"/>
                  <a:gd name="T32" fmla="*/ 164 w 395"/>
                  <a:gd name="T33" fmla="*/ 402 h 402"/>
                  <a:gd name="T34" fmla="*/ 171 w 395"/>
                  <a:gd name="T35" fmla="*/ 396 h 402"/>
                  <a:gd name="T36" fmla="*/ 204 w 395"/>
                  <a:gd name="T37" fmla="*/ 396 h 402"/>
                  <a:gd name="T38" fmla="*/ 204 w 395"/>
                  <a:gd name="T39" fmla="*/ 396 h 402"/>
                  <a:gd name="T40" fmla="*/ 211 w 395"/>
                  <a:gd name="T41" fmla="*/ 383 h 402"/>
                  <a:gd name="T42" fmla="*/ 211 w 395"/>
                  <a:gd name="T43" fmla="*/ 383 h 402"/>
                  <a:gd name="T44" fmla="*/ 211 w 395"/>
                  <a:gd name="T45" fmla="*/ 369 h 402"/>
                  <a:gd name="T46" fmla="*/ 204 w 395"/>
                  <a:gd name="T47" fmla="*/ 356 h 402"/>
                  <a:gd name="T48" fmla="*/ 204 w 395"/>
                  <a:gd name="T49" fmla="*/ 330 h 402"/>
                  <a:gd name="T50" fmla="*/ 197 w 395"/>
                  <a:gd name="T51" fmla="*/ 310 h 402"/>
                  <a:gd name="T52" fmla="*/ 164 w 395"/>
                  <a:gd name="T53" fmla="*/ 284 h 402"/>
                  <a:gd name="T54" fmla="*/ 112 w 395"/>
                  <a:gd name="T55" fmla="*/ 270 h 402"/>
                  <a:gd name="T56" fmla="*/ 98 w 395"/>
                  <a:gd name="T57" fmla="*/ 257 h 402"/>
                  <a:gd name="T58" fmla="*/ 85 w 395"/>
                  <a:gd name="T59" fmla="*/ 244 h 402"/>
                  <a:gd name="T60" fmla="*/ 72 w 395"/>
                  <a:gd name="T61" fmla="*/ 204 h 402"/>
                  <a:gd name="T62" fmla="*/ 65 w 395"/>
                  <a:gd name="T63" fmla="*/ 158 h 402"/>
                  <a:gd name="T64" fmla="*/ 59 w 395"/>
                  <a:gd name="T65" fmla="*/ 119 h 402"/>
                  <a:gd name="T66" fmla="*/ 85 w 395"/>
                  <a:gd name="T67" fmla="*/ 86 h 402"/>
                  <a:gd name="T68" fmla="*/ 145 w 395"/>
                  <a:gd name="T69" fmla="*/ 73 h 402"/>
                  <a:gd name="T70" fmla="*/ 197 w 395"/>
                  <a:gd name="T71" fmla="*/ 73 h 402"/>
                  <a:gd name="T72" fmla="*/ 283 w 395"/>
                  <a:gd name="T73" fmla="*/ 92 h 402"/>
                  <a:gd name="T74" fmla="*/ 356 w 395"/>
                  <a:gd name="T75" fmla="*/ 105 h 402"/>
                  <a:gd name="T76" fmla="*/ 362 w 395"/>
                  <a:gd name="T77" fmla="*/ 105 h 402"/>
                  <a:gd name="T78" fmla="*/ 375 w 395"/>
                  <a:gd name="T79" fmla="*/ 99 h 402"/>
                  <a:gd name="T80" fmla="*/ 389 w 395"/>
                  <a:gd name="T81" fmla="*/ 86 h 402"/>
                  <a:gd name="T82" fmla="*/ 395 w 395"/>
                  <a:gd name="T83" fmla="*/ 66 h 402"/>
                  <a:gd name="T84" fmla="*/ 395 w 395"/>
                  <a:gd name="T85" fmla="*/ 40 h 402"/>
                  <a:gd name="T86" fmla="*/ 395 w 395"/>
                  <a:gd name="T87" fmla="*/ 33 h 402"/>
                  <a:gd name="T88" fmla="*/ 382 w 395"/>
                  <a:gd name="T89" fmla="*/ 20 h 402"/>
                  <a:gd name="T90" fmla="*/ 336 w 395"/>
                  <a:gd name="T91" fmla="*/ 7 h 402"/>
                  <a:gd name="T92" fmla="*/ 276 w 395"/>
                  <a:gd name="T93" fmla="*/ 0 h 402"/>
                  <a:gd name="T94" fmla="*/ 211 w 395"/>
                  <a:gd name="T95" fmla="*/ 7 h 402"/>
                  <a:gd name="T96" fmla="*/ 79 w 395"/>
                  <a:gd name="T97" fmla="*/ 33 h 4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5" h="402">
                    <a:moveTo>
                      <a:pt x="26" y="53"/>
                    </a:moveTo>
                    <a:lnTo>
                      <a:pt x="19" y="59"/>
                    </a:lnTo>
                    <a:lnTo>
                      <a:pt x="13" y="66"/>
                    </a:lnTo>
                    <a:lnTo>
                      <a:pt x="6" y="73"/>
                    </a:lnTo>
                    <a:lnTo>
                      <a:pt x="6" y="79"/>
                    </a:lnTo>
                    <a:lnTo>
                      <a:pt x="6" y="86"/>
                    </a:lnTo>
                    <a:lnTo>
                      <a:pt x="6" y="92"/>
                    </a:lnTo>
                    <a:lnTo>
                      <a:pt x="0" y="99"/>
                    </a:lnTo>
                    <a:lnTo>
                      <a:pt x="0" y="112"/>
                    </a:lnTo>
                    <a:lnTo>
                      <a:pt x="6" y="132"/>
                    </a:lnTo>
                    <a:lnTo>
                      <a:pt x="6" y="138"/>
                    </a:lnTo>
                    <a:lnTo>
                      <a:pt x="6" y="152"/>
                    </a:lnTo>
                    <a:lnTo>
                      <a:pt x="6" y="158"/>
                    </a:lnTo>
                    <a:lnTo>
                      <a:pt x="13" y="171"/>
                    </a:lnTo>
                    <a:lnTo>
                      <a:pt x="13" y="185"/>
                    </a:lnTo>
                    <a:lnTo>
                      <a:pt x="19" y="198"/>
                    </a:lnTo>
                    <a:lnTo>
                      <a:pt x="26" y="211"/>
                    </a:lnTo>
                    <a:lnTo>
                      <a:pt x="26" y="224"/>
                    </a:lnTo>
                    <a:lnTo>
                      <a:pt x="39" y="244"/>
                    </a:lnTo>
                    <a:lnTo>
                      <a:pt x="46" y="270"/>
                    </a:lnTo>
                    <a:lnTo>
                      <a:pt x="46" y="277"/>
                    </a:lnTo>
                    <a:lnTo>
                      <a:pt x="52" y="284"/>
                    </a:lnTo>
                    <a:lnTo>
                      <a:pt x="59" y="290"/>
                    </a:lnTo>
                    <a:lnTo>
                      <a:pt x="65" y="297"/>
                    </a:lnTo>
                    <a:lnTo>
                      <a:pt x="72" y="297"/>
                    </a:lnTo>
                    <a:lnTo>
                      <a:pt x="72" y="303"/>
                    </a:lnTo>
                    <a:lnTo>
                      <a:pt x="85" y="310"/>
                    </a:lnTo>
                    <a:lnTo>
                      <a:pt x="92" y="310"/>
                    </a:lnTo>
                    <a:lnTo>
                      <a:pt x="98" y="317"/>
                    </a:lnTo>
                    <a:lnTo>
                      <a:pt x="105" y="323"/>
                    </a:lnTo>
                    <a:lnTo>
                      <a:pt x="105" y="330"/>
                    </a:lnTo>
                    <a:lnTo>
                      <a:pt x="98" y="336"/>
                    </a:lnTo>
                    <a:lnTo>
                      <a:pt x="98" y="343"/>
                    </a:lnTo>
                    <a:lnTo>
                      <a:pt x="92" y="356"/>
                    </a:lnTo>
                    <a:lnTo>
                      <a:pt x="92" y="363"/>
                    </a:lnTo>
                    <a:lnTo>
                      <a:pt x="85" y="363"/>
                    </a:lnTo>
                    <a:lnTo>
                      <a:pt x="85" y="369"/>
                    </a:lnTo>
                    <a:lnTo>
                      <a:pt x="92" y="376"/>
                    </a:lnTo>
                    <a:lnTo>
                      <a:pt x="92" y="383"/>
                    </a:lnTo>
                    <a:lnTo>
                      <a:pt x="98" y="383"/>
                    </a:lnTo>
                    <a:lnTo>
                      <a:pt x="105" y="389"/>
                    </a:lnTo>
                    <a:lnTo>
                      <a:pt x="112" y="389"/>
                    </a:lnTo>
                    <a:lnTo>
                      <a:pt x="118" y="389"/>
                    </a:lnTo>
                    <a:lnTo>
                      <a:pt x="138" y="383"/>
                    </a:lnTo>
                    <a:lnTo>
                      <a:pt x="138" y="396"/>
                    </a:lnTo>
                    <a:lnTo>
                      <a:pt x="145" y="396"/>
                    </a:lnTo>
                    <a:lnTo>
                      <a:pt x="145" y="402"/>
                    </a:lnTo>
                    <a:lnTo>
                      <a:pt x="151" y="402"/>
                    </a:lnTo>
                    <a:lnTo>
                      <a:pt x="158" y="402"/>
                    </a:lnTo>
                    <a:lnTo>
                      <a:pt x="164" y="402"/>
                    </a:lnTo>
                    <a:lnTo>
                      <a:pt x="164" y="396"/>
                    </a:lnTo>
                    <a:lnTo>
                      <a:pt x="171" y="396"/>
                    </a:lnTo>
                    <a:lnTo>
                      <a:pt x="178" y="396"/>
                    </a:lnTo>
                    <a:lnTo>
                      <a:pt x="184" y="402"/>
                    </a:lnTo>
                    <a:lnTo>
                      <a:pt x="204" y="396"/>
                    </a:lnTo>
                    <a:lnTo>
                      <a:pt x="211" y="389"/>
                    </a:lnTo>
                    <a:lnTo>
                      <a:pt x="211" y="383"/>
                    </a:lnTo>
                    <a:lnTo>
                      <a:pt x="211" y="376"/>
                    </a:lnTo>
                    <a:lnTo>
                      <a:pt x="211" y="369"/>
                    </a:lnTo>
                    <a:lnTo>
                      <a:pt x="211" y="363"/>
                    </a:lnTo>
                    <a:lnTo>
                      <a:pt x="204" y="363"/>
                    </a:lnTo>
                    <a:lnTo>
                      <a:pt x="204" y="356"/>
                    </a:lnTo>
                    <a:lnTo>
                      <a:pt x="204" y="350"/>
                    </a:lnTo>
                    <a:lnTo>
                      <a:pt x="204" y="343"/>
                    </a:lnTo>
                    <a:lnTo>
                      <a:pt x="204" y="336"/>
                    </a:lnTo>
                    <a:lnTo>
                      <a:pt x="204" y="330"/>
                    </a:lnTo>
                    <a:lnTo>
                      <a:pt x="204" y="323"/>
                    </a:lnTo>
                    <a:lnTo>
                      <a:pt x="197" y="317"/>
                    </a:lnTo>
                    <a:lnTo>
                      <a:pt x="197" y="310"/>
                    </a:lnTo>
                    <a:lnTo>
                      <a:pt x="191" y="303"/>
                    </a:lnTo>
                    <a:lnTo>
                      <a:pt x="184" y="297"/>
                    </a:lnTo>
                    <a:lnTo>
                      <a:pt x="178" y="290"/>
                    </a:lnTo>
                    <a:lnTo>
                      <a:pt x="164" y="284"/>
                    </a:lnTo>
                    <a:lnTo>
                      <a:pt x="145" y="277"/>
                    </a:lnTo>
                    <a:lnTo>
                      <a:pt x="131" y="270"/>
                    </a:lnTo>
                    <a:lnTo>
                      <a:pt x="125" y="270"/>
                    </a:lnTo>
                    <a:lnTo>
                      <a:pt x="112" y="270"/>
                    </a:lnTo>
                    <a:lnTo>
                      <a:pt x="112" y="264"/>
                    </a:lnTo>
                    <a:lnTo>
                      <a:pt x="105" y="264"/>
                    </a:lnTo>
                    <a:lnTo>
                      <a:pt x="98" y="257"/>
                    </a:lnTo>
                    <a:lnTo>
                      <a:pt x="92" y="257"/>
                    </a:lnTo>
                    <a:lnTo>
                      <a:pt x="92" y="251"/>
                    </a:lnTo>
                    <a:lnTo>
                      <a:pt x="85" y="244"/>
                    </a:lnTo>
                    <a:lnTo>
                      <a:pt x="79" y="237"/>
                    </a:lnTo>
                    <a:lnTo>
                      <a:pt x="79" y="231"/>
                    </a:lnTo>
                    <a:lnTo>
                      <a:pt x="79" y="224"/>
                    </a:lnTo>
                    <a:lnTo>
                      <a:pt x="72" y="204"/>
                    </a:lnTo>
                    <a:lnTo>
                      <a:pt x="72" y="191"/>
                    </a:lnTo>
                    <a:lnTo>
                      <a:pt x="65" y="178"/>
                    </a:lnTo>
                    <a:lnTo>
                      <a:pt x="65" y="165"/>
                    </a:lnTo>
                    <a:lnTo>
                      <a:pt x="65" y="158"/>
                    </a:lnTo>
                    <a:lnTo>
                      <a:pt x="65" y="145"/>
                    </a:lnTo>
                    <a:lnTo>
                      <a:pt x="65" y="132"/>
                    </a:lnTo>
                    <a:lnTo>
                      <a:pt x="65" y="125"/>
                    </a:lnTo>
                    <a:lnTo>
                      <a:pt x="59" y="119"/>
                    </a:lnTo>
                    <a:lnTo>
                      <a:pt x="59" y="99"/>
                    </a:lnTo>
                    <a:lnTo>
                      <a:pt x="65" y="92"/>
                    </a:lnTo>
                    <a:lnTo>
                      <a:pt x="79" y="92"/>
                    </a:lnTo>
                    <a:lnTo>
                      <a:pt x="85" y="86"/>
                    </a:lnTo>
                    <a:lnTo>
                      <a:pt x="92" y="86"/>
                    </a:lnTo>
                    <a:lnTo>
                      <a:pt x="118" y="79"/>
                    </a:lnTo>
                    <a:lnTo>
                      <a:pt x="138" y="73"/>
                    </a:lnTo>
                    <a:lnTo>
                      <a:pt x="145" y="73"/>
                    </a:lnTo>
                    <a:lnTo>
                      <a:pt x="158" y="73"/>
                    </a:lnTo>
                    <a:lnTo>
                      <a:pt x="171" y="73"/>
                    </a:lnTo>
                    <a:lnTo>
                      <a:pt x="184" y="73"/>
                    </a:lnTo>
                    <a:lnTo>
                      <a:pt x="197" y="73"/>
                    </a:lnTo>
                    <a:lnTo>
                      <a:pt x="211" y="79"/>
                    </a:lnTo>
                    <a:lnTo>
                      <a:pt x="224" y="79"/>
                    </a:lnTo>
                    <a:lnTo>
                      <a:pt x="230" y="79"/>
                    </a:lnTo>
                    <a:lnTo>
                      <a:pt x="283" y="92"/>
                    </a:lnTo>
                    <a:lnTo>
                      <a:pt x="316" y="99"/>
                    </a:lnTo>
                    <a:lnTo>
                      <a:pt x="342" y="105"/>
                    </a:lnTo>
                    <a:lnTo>
                      <a:pt x="349" y="105"/>
                    </a:lnTo>
                    <a:lnTo>
                      <a:pt x="356" y="105"/>
                    </a:lnTo>
                    <a:lnTo>
                      <a:pt x="362" y="105"/>
                    </a:lnTo>
                    <a:lnTo>
                      <a:pt x="369" y="99"/>
                    </a:lnTo>
                    <a:lnTo>
                      <a:pt x="375" y="99"/>
                    </a:lnTo>
                    <a:lnTo>
                      <a:pt x="382" y="92"/>
                    </a:lnTo>
                    <a:lnTo>
                      <a:pt x="389" y="86"/>
                    </a:lnTo>
                    <a:lnTo>
                      <a:pt x="389" y="79"/>
                    </a:lnTo>
                    <a:lnTo>
                      <a:pt x="395" y="73"/>
                    </a:lnTo>
                    <a:lnTo>
                      <a:pt x="395" y="66"/>
                    </a:lnTo>
                    <a:lnTo>
                      <a:pt x="395" y="59"/>
                    </a:lnTo>
                    <a:lnTo>
                      <a:pt x="395" y="53"/>
                    </a:lnTo>
                    <a:lnTo>
                      <a:pt x="395" y="46"/>
                    </a:lnTo>
                    <a:lnTo>
                      <a:pt x="395" y="40"/>
                    </a:lnTo>
                    <a:lnTo>
                      <a:pt x="395" y="33"/>
                    </a:lnTo>
                    <a:lnTo>
                      <a:pt x="389" y="26"/>
                    </a:lnTo>
                    <a:lnTo>
                      <a:pt x="382" y="20"/>
                    </a:lnTo>
                    <a:lnTo>
                      <a:pt x="375" y="20"/>
                    </a:lnTo>
                    <a:lnTo>
                      <a:pt x="356" y="13"/>
                    </a:lnTo>
                    <a:lnTo>
                      <a:pt x="336" y="7"/>
                    </a:lnTo>
                    <a:lnTo>
                      <a:pt x="316" y="7"/>
                    </a:lnTo>
                    <a:lnTo>
                      <a:pt x="296" y="7"/>
                    </a:lnTo>
                    <a:lnTo>
                      <a:pt x="283" y="0"/>
                    </a:lnTo>
                    <a:lnTo>
                      <a:pt x="276" y="0"/>
                    </a:lnTo>
                    <a:lnTo>
                      <a:pt x="257" y="0"/>
                    </a:lnTo>
                    <a:lnTo>
                      <a:pt x="244" y="0"/>
                    </a:lnTo>
                    <a:lnTo>
                      <a:pt x="230" y="0"/>
                    </a:lnTo>
                    <a:lnTo>
                      <a:pt x="211" y="7"/>
                    </a:lnTo>
                    <a:lnTo>
                      <a:pt x="178" y="7"/>
                    </a:lnTo>
                    <a:lnTo>
                      <a:pt x="145" y="13"/>
                    </a:lnTo>
                    <a:lnTo>
                      <a:pt x="112" y="26"/>
                    </a:lnTo>
                    <a:lnTo>
                      <a:pt x="79" y="33"/>
                    </a:lnTo>
                    <a:lnTo>
                      <a:pt x="52" y="46"/>
                    </a:lnTo>
                    <a:lnTo>
                      <a:pt x="2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3" name="Freeform 51"/>
              <p:cNvSpPr>
                <a:spLocks/>
              </p:cNvSpPr>
              <p:nvPr/>
            </p:nvSpPr>
            <p:spPr bwMode="auto">
              <a:xfrm>
                <a:off x="3786" y="1765"/>
                <a:ext cx="659" cy="554"/>
              </a:xfrm>
              <a:custGeom>
                <a:avLst/>
                <a:gdLst>
                  <a:gd name="T0" fmla="*/ 0 w 659"/>
                  <a:gd name="T1" fmla="*/ 66 h 554"/>
                  <a:gd name="T2" fmla="*/ 7 w 659"/>
                  <a:gd name="T3" fmla="*/ 85 h 554"/>
                  <a:gd name="T4" fmla="*/ 26 w 659"/>
                  <a:gd name="T5" fmla="*/ 99 h 554"/>
                  <a:gd name="T6" fmla="*/ 59 w 659"/>
                  <a:gd name="T7" fmla="*/ 112 h 554"/>
                  <a:gd name="T8" fmla="*/ 237 w 659"/>
                  <a:gd name="T9" fmla="*/ 171 h 554"/>
                  <a:gd name="T10" fmla="*/ 277 w 659"/>
                  <a:gd name="T11" fmla="*/ 184 h 554"/>
                  <a:gd name="T12" fmla="*/ 290 w 659"/>
                  <a:gd name="T13" fmla="*/ 204 h 554"/>
                  <a:gd name="T14" fmla="*/ 290 w 659"/>
                  <a:gd name="T15" fmla="*/ 231 h 554"/>
                  <a:gd name="T16" fmla="*/ 284 w 659"/>
                  <a:gd name="T17" fmla="*/ 264 h 554"/>
                  <a:gd name="T18" fmla="*/ 284 w 659"/>
                  <a:gd name="T19" fmla="*/ 297 h 554"/>
                  <a:gd name="T20" fmla="*/ 297 w 659"/>
                  <a:gd name="T21" fmla="*/ 310 h 554"/>
                  <a:gd name="T22" fmla="*/ 317 w 659"/>
                  <a:gd name="T23" fmla="*/ 356 h 554"/>
                  <a:gd name="T24" fmla="*/ 350 w 659"/>
                  <a:gd name="T25" fmla="*/ 409 h 554"/>
                  <a:gd name="T26" fmla="*/ 376 w 659"/>
                  <a:gd name="T27" fmla="*/ 442 h 554"/>
                  <a:gd name="T28" fmla="*/ 396 w 659"/>
                  <a:gd name="T29" fmla="*/ 481 h 554"/>
                  <a:gd name="T30" fmla="*/ 409 w 659"/>
                  <a:gd name="T31" fmla="*/ 514 h 554"/>
                  <a:gd name="T32" fmla="*/ 422 w 659"/>
                  <a:gd name="T33" fmla="*/ 534 h 554"/>
                  <a:gd name="T34" fmla="*/ 435 w 659"/>
                  <a:gd name="T35" fmla="*/ 547 h 554"/>
                  <a:gd name="T36" fmla="*/ 448 w 659"/>
                  <a:gd name="T37" fmla="*/ 554 h 554"/>
                  <a:gd name="T38" fmla="*/ 468 w 659"/>
                  <a:gd name="T39" fmla="*/ 554 h 554"/>
                  <a:gd name="T40" fmla="*/ 475 w 659"/>
                  <a:gd name="T41" fmla="*/ 547 h 554"/>
                  <a:gd name="T42" fmla="*/ 481 w 659"/>
                  <a:gd name="T43" fmla="*/ 547 h 554"/>
                  <a:gd name="T44" fmla="*/ 495 w 659"/>
                  <a:gd name="T45" fmla="*/ 514 h 554"/>
                  <a:gd name="T46" fmla="*/ 495 w 659"/>
                  <a:gd name="T47" fmla="*/ 508 h 554"/>
                  <a:gd name="T48" fmla="*/ 508 w 659"/>
                  <a:gd name="T49" fmla="*/ 488 h 554"/>
                  <a:gd name="T50" fmla="*/ 554 w 659"/>
                  <a:gd name="T51" fmla="*/ 455 h 554"/>
                  <a:gd name="T52" fmla="*/ 600 w 659"/>
                  <a:gd name="T53" fmla="*/ 442 h 554"/>
                  <a:gd name="T54" fmla="*/ 640 w 659"/>
                  <a:gd name="T55" fmla="*/ 435 h 554"/>
                  <a:gd name="T56" fmla="*/ 646 w 659"/>
                  <a:gd name="T57" fmla="*/ 435 h 554"/>
                  <a:gd name="T58" fmla="*/ 653 w 659"/>
                  <a:gd name="T59" fmla="*/ 428 h 554"/>
                  <a:gd name="T60" fmla="*/ 659 w 659"/>
                  <a:gd name="T61" fmla="*/ 422 h 554"/>
                  <a:gd name="T62" fmla="*/ 659 w 659"/>
                  <a:gd name="T63" fmla="*/ 415 h 554"/>
                  <a:gd name="T64" fmla="*/ 659 w 659"/>
                  <a:gd name="T65" fmla="*/ 402 h 554"/>
                  <a:gd name="T66" fmla="*/ 659 w 659"/>
                  <a:gd name="T67" fmla="*/ 396 h 554"/>
                  <a:gd name="T68" fmla="*/ 653 w 659"/>
                  <a:gd name="T69" fmla="*/ 382 h 554"/>
                  <a:gd name="T70" fmla="*/ 633 w 659"/>
                  <a:gd name="T71" fmla="*/ 363 h 554"/>
                  <a:gd name="T72" fmla="*/ 607 w 659"/>
                  <a:gd name="T73" fmla="*/ 356 h 554"/>
                  <a:gd name="T74" fmla="*/ 580 w 659"/>
                  <a:gd name="T75" fmla="*/ 363 h 554"/>
                  <a:gd name="T76" fmla="*/ 554 w 659"/>
                  <a:gd name="T77" fmla="*/ 376 h 554"/>
                  <a:gd name="T78" fmla="*/ 495 w 659"/>
                  <a:gd name="T79" fmla="*/ 422 h 554"/>
                  <a:gd name="T80" fmla="*/ 468 w 659"/>
                  <a:gd name="T81" fmla="*/ 448 h 554"/>
                  <a:gd name="T82" fmla="*/ 455 w 659"/>
                  <a:gd name="T83" fmla="*/ 468 h 554"/>
                  <a:gd name="T84" fmla="*/ 435 w 659"/>
                  <a:gd name="T85" fmla="*/ 435 h 554"/>
                  <a:gd name="T86" fmla="*/ 409 w 659"/>
                  <a:gd name="T87" fmla="*/ 396 h 554"/>
                  <a:gd name="T88" fmla="*/ 389 w 659"/>
                  <a:gd name="T89" fmla="*/ 336 h 554"/>
                  <a:gd name="T90" fmla="*/ 369 w 659"/>
                  <a:gd name="T91" fmla="*/ 277 h 554"/>
                  <a:gd name="T92" fmla="*/ 363 w 659"/>
                  <a:gd name="T93" fmla="*/ 231 h 554"/>
                  <a:gd name="T94" fmla="*/ 356 w 659"/>
                  <a:gd name="T95" fmla="*/ 184 h 554"/>
                  <a:gd name="T96" fmla="*/ 363 w 659"/>
                  <a:gd name="T97" fmla="*/ 165 h 554"/>
                  <a:gd name="T98" fmla="*/ 350 w 659"/>
                  <a:gd name="T99" fmla="*/ 145 h 554"/>
                  <a:gd name="T100" fmla="*/ 317 w 659"/>
                  <a:gd name="T101" fmla="*/ 118 h 554"/>
                  <a:gd name="T102" fmla="*/ 284 w 659"/>
                  <a:gd name="T103" fmla="*/ 99 h 554"/>
                  <a:gd name="T104" fmla="*/ 270 w 659"/>
                  <a:gd name="T105" fmla="*/ 92 h 554"/>
                  <a:gd name="T106" fmla="*/ 152 w 659"/>
                  <a:gd name="T107" fmla="*/ 33 h 554"/>
                  <a:gd name="T108" fmla="*/ 112 w 659"/>
                  <a:gd name="T109" fmla="*/ 13 h 554"/>
                  <a:gd name="T110" fmla="*/ 46 w 659"/>
                  <a:gd name="T111" fmla="*/ 0 h 554"/>
                  <a:gd name="T112" fmla="*/ 20 w 659"/>
                  <a:gd name="T113" fmla="*/ 6 h 554"/>
                  <a:gd name="T114" fmla="*/ 7 w 659"/>
                  <a:gd name="T115" fmla="*/ 20 h 554"/>
                  <a:gd name="T116" fmla="*/ 0 w 659"/>
                  <a:gd name="T117" fmla="*/ 39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59" h="554">
                    <a:moveTo>
                      <a:pt x="0" y="53"/>
                    </a:moveTo>
                    <a:lnTo>
                      <a:pt x="0" y="53"/>
                    </a:lnTo>
                    <a:lnTo>
                      <a:pt x="0" y="59"/>
                    </a:lnTo>
                    <a:lnTo>
                      <a:pt x="0" y="66"/>
                    </a:lnTo>
                    <a:lnTo>
                      <a:pt x="7" y="72"/>
                    </a:lnTo>
                    <a:lnTo>
                      <a:pt x="7" y="79"/>
                    </a:lnTo>
                    <a:lnTo>
                      <a:pt x="7" y="85"/>
                    </a:lnTo>
                    <a:lnTo>
                      <a:pt x="13" y="85"/>
                    </a:lnTo>
                    <a:lnTo>
                      <a:pt x="13" y="92"/>
                    </a:lnTo>
                    <a:lnTo>
                      <a:pt x="20" y="92"/>
                    </a:lnTo>
                    <a:lnTo>
                      <a:pt x="26" y="99"/>
                    </a:lnTo>
                    <a:lnTo>
                      <a:pt x="33" y="105"/>
                    </a:lnTo>
                    <a:lnTo>
                      <a:pt x="40" y="105"/>
                    </a:lnTo>
                    <a:lnTo>
                      <a:pt x="59" y="112"/>
                    </a:lnTo>
                    <a:lnTo>
                      <a:pt x="86" y="125"/>
                    </a:lnTo>
                    <a:lnTo>
                      <a:pt x="158" y="145"/>
                    </a:lnTo>
                    <a:lnTo>
                      <a:pt x="231" y="165"/>
                    </a:lnTo>
                    <a:lnTo>
                      <a:pt x="237" y="171"/>
                    </a:lnTo>
                    <a:lnTo>
                      <a:pt x="244" y="171"/>
                    </a:lnTo>
                    <a:lnTo>
                      <a:pt x="257" y="178"/>
                    </a:lnTo>
                    <a:lnTo>
                      <a:pt x="264" y="178"/>
                    </a:lnTo>
                    <a:lnTo>
                      <a:pt x="277" y="184"/>
                    </a:lnTo>
                    <a:lnTo>
                      <a:pt x="277" y="191"/>
                    </a:lnTo>
                    <a:lnTo>
                      <a:pt x="284" y="198"/>
                    </a:lnTo>
                    <a:lnTo>
                      <a:pt x="290" y="204"/>
                    </a:lnTo>
                    <a:lnTo>
                      <a:pt x="290" y="211"/>
                    </a:lnTo>
                    <a:lnTo>
                      <a:pt x="290" y="217"/>
                    </a:lnTo>
                    <a:lnTo>
                      <a:pt x="290" y="224"/>
                    </a:lnTo>
                    <a:lnTo>
                      <a:pt x="290" y="231"/>
                    </a:lnTo>
                    <a:lnTo>
                      <a:pt x="290" y="237"/>
                    </a:lnTo>
                    <a:lnTo>
                      <a:pt x="284" y="237"/>
                    </a:lnTo>
                    <a:lnTo>
                      <a:pt x="284" y="264"/>
                    </a:lnTo>
                    <a:lnTo>
                      <a:pt x="284" y="283"/>
                    </a:lnTo>
                    <a:lnTo>
                      <a:pt x="284" y="290"/>
                    </a:lnTo>
                    <a:lnTo>
                      <a:pt x="284" y="297"/>
                    </a:lnTo>
                    <a:lnTo>
                      <a:pt x="284" y="303"/>
                    </a:lnTo>
                    <a:lnTo>
                      <a:pt x="290" y="303"/>
                    </a:lnTo>
                    <a:lnTo>
                      <a:pt x="297" y="310"/>
                    </a:lnTo>
                    <a:lnTo>
                      <a:pt x="297" y="323"/>
                    </a:lnTo>
                    <a:lnTo>
                      <a:pt x="310" y="343"/>
                    </a:lnTo>
                    <a:lnTo>
                      <a:pt x="310" y="349"/>
                    </a:lnTo>
                    <a:lnTo>
                      <a:pt x="317" y="356"/>
                    </a:lnTo>
                    <a:lnTo>
                      <a:pt x="323" y="369"/>
                    </a:lnTo>
                    <a:lnTo>
                      <a:pt x="336" y="382"/>
                    </a:lnTo>
                    <a:lnTo>
                      <a:pt x="343" y="396"/>
                    </a:lnTo>
                    <a:lnTo>
                      <a:pt x="350" y="409"/>
                    </a:lnTo>
                    <a:lnTo>
                      <a:pt x="363" y="422"/>
                    </a:lnTo>
                    <a:lnTo>
                      <a:pt x="363" y="428"/>
                    </a:lnTo>
                    <a:lnTo>
                      <a:pt x="369" y="435"/>
                    </a:lnTo>
                    <a:lnTo>
                      <a:pt x="376" y="442"/>
                    </a:lnTo>
                    <a:lnTo>
                      <a:pt x="382" y="448"/>
                    </a:lnTo>
                    <a:lnTo>
                      <a:pt x="389" y="461"/>
                    </a:lnTo>
                    <a:lnTo>
                      <a:pt x="389" y="468"/>
                    </a:lnTo>
                    <a:lnTo>
                      <a:pt x="396" y="481"/>
                    </a:lnTo>
                    <a:lnTo>
                      <a:pt x="402" y="488"/>
                    </a:lnTo>
                    <a:lnTo>
                      <a:pt x="402" y="501"/>
                    </a:lnTo>
                    <a:lnTo>
                      <a:pt x="409" y="508"/>
                    </a:lnTo>
                    <a:lnTo>
                      <a:pt x="409" y="514"/>
                    </a:lnTo>
                    <a:lnTo>
                      <a:pt x="409" y="521"/>
                    </a:lnTo>
                    <a:lnTo>
                      <a:pt x="415" y="527"/>
                    </a:lnTo>
                    <a:lnTo>
                      <a:pt x="422" y="534"/>
                    </a:lnTo>
                    <a:lnTo>
                      <a:pt x="422" y="541"/>
                    </a:lnTo>
                    <a:lnTo>
                      <a:pt x="429" y="541"/>
                    </a:lnTo>
                    <a:lnTo>
                      <a:pt x="435" y="547"/>
                    </a:lnTo>
                    <a:lnTo>
                      <a:pt x="442" y="547"/>
                    </a:lnTo>
                    <a:lnTo>
                      <a:pt x="448" y="554"/>
                    </a:lnTo>
                    <a:lnTo>
                      <a:pt x="455" y="554"/>
                    </a:lnTo>
                    <a:lnTo>
                      <a:pt x="468" y="554"/>
                    </a:lnTo>
                    <a:lnTo>
                      <a:pt x="475" y="547"/>
                    </a:lnTo>
                    <a:lnTo>
                      <a:pt x="481" y="547"/>
                    </a:lnTo>
                    <a:lnTo>
                      <a:pt x="481" y="534"/>
                    </a:lnTo>
                    <a:lnTo>
                      <a:pt x="488" y="527"/>
                    </a:lnTo>
                    <a:lnTo>
                      <a:pt x="495" y="514"/>
                    </a:lnTo>
                    <a:lnTo>
                      <a:pt x="495" y="508"/>
                    </a:lnTo>
                    <a:lnTo>
                      <a:pt x="501" y="501"/>
                    </a:lnTo>
                    <a:lnTo>
                      <a:pt x="508" y="494"/>
                    </a:lnTo>
                    <a:lnTo>
                      <a:pt x="508" y="488"/>
                    </a:lnTo>
                    <a:lnTo>
                      <a:pt x="514" y="481"/>
                    </a:lnTo>
                    <a:lnTo>
                      <a:pt x="528" y="468"/>
                    </a:lnTo>
                    <a:lnTo>
                      <a:pt x="541" y="461"/>
                    </a:lnTo>
                    <a:lnTo>
                      <a:pt x="554" y="455"/>
                    </a:lnTo>
                    <a:lnTo>
                      <a:pt x="567" y="448"/>
                    </a:lnTo>
                    <a:lnTo>
                      <a:pt x="580" y="448"/>
                    </a:lnTo>
                    <a:lnTo>
                      <a:pt x="594" y="442"/>
                    </a:lnTo>
                    <a:lnTo>
                      <a:pt x="600" y="442"/>
                    </a:lnTo>
                    <a:lnTo>
                      <a:pt x="613" y="435"/>
                    </a:lnTo>
                    <a:lnTo>
                      <a:pt x="626" y="435"/>
                    </a:lnTo>
                    <a:lnTo>
                      <a:pt x="640" y="435"/>
                    </a:lnTo>
                    <a:lnTo>
                      <a:pt x="646" y="435"/>
                    </a:lnTo>
                    <a:lnTo>
                      <a:pt x="653" y="435"/>
                    </a:lnTo>
                    <a:lnTo>
                      <a:pt x="653" y="428"/>
                    </a:lnTo>
                    <a:lnTo>
                      <a:pt x="659" y="428"/>
                    </a:lnTo>
                    <a:lnTo>
                      <a:pt x="659" y="422"/>
                    </a:lnTo>
                    <a:lnTo>
                      <a:pt x="659" y="415"/>
                    </a:lnTo>
                    <a:lnTo>
                      <a:pt x="659" y="409"/>
                    </a:lnTo>
                    <a:lnTo>
                      <a:pt x="659" y="402"/>
                    </a:lnTo>
                    <a:lnTo>
                      <a:pt x="659" y="396"/>
                    </a:lnTo>
                    <a:lnTo>
                      <a:pt x="653" y="389"/>
                    </a:lnTo>
                    <a:lnTo>
                      <a:pt x="653" y="382"/>
                    </a:lnTo>
                    <a:lnTo>
                      <a:pt x="646" y="376"/>
                    </a:lnTo>
                    <a:lnTo>
                      <a:pt x="640" y="369"/>
                    </a:lnTo>
                    <a:lnTo>
                      <a:pt x="633" y="363"/>
                    </a:lnTo>
                    <a:lnTo>
                      <a:pt x="626" y="356"/>
                    </a:lnTo>
                    <a:lnTo>
                      <a:pt x="620" y="356"/>
                    </a:lnTo>
                    <a:lnTo>
                      <a:pt x="613" y="356"/>
                    </a:lnTo>
                    <a:lnTo>
                      <a:pt x="607" y="356"/>
                    </a:lnTo>
                    <a:lnTo>
                      <a:pt x="600" y="356"/>
                    </a:lnTo>
                    <a:lnTo>
                      <a:pt x="594" y="356"/>
                    </a:lnTo>
                    <a:lnTo>
                      <a:pt x="587" y="356"/>
                    </a:lnTo>
                    <a:lnTo>
                      <a:pt x="580" y="363"/>
                    </a:lnTo>
                    <a:lnTo>
                      <a:pt x="574" y="363"/>
                    </a:lnTo>
                    <a:lnTo>
                      <a:pt x="567" y="369"/>
                    </a:lnTo>
                    <a:lnTo>
                      <a:pt x="561" y="369"/>
                    </a:lnTo>
                    <a:lnTo>
                      <a:pt x="554" y="376"/>
                    </a:lnTo>
                    <a:lnTo>
                      <a:pt x="528" y="396"/>
                    </a:lnTo>
                    <a:lnTo>
                      <a:pt x="508" y="415"/>
                    </a:lnTo>
                    <a:lnTo>
                      <a:pt x="495" y="415"/>
                    </a:lnTo>
                    <a:lnTo>
                      <a:pt x="495" y="422"/>
                    </a:lnTo>
                    <a:lnTo>
                      <a:pt x="488" y="428"/>
                    </a:lnTo>
                    <a:lnTo>
                      <a:pt x="481" y="435"/>
                    </a:lnTo>
                    <a:lnTo>
                      <a:pt x="475" y="442"/>
                    </a:lnTo>
                    <a:lnTo>
                      <a:pt x="468" y="448"/>
                    </a:lnTo>
                    <a:lnTo>
                      <a:pt x="468" y="461"/>
                    </a:lnTo>
                    <a:lnTo>
                      <a:pt x="462" y="468"/>
                    </a:lnTo>
                    <a:lnTo>
                      <a:pt x="455" y="468"/>
                    </a:lnTo>
                    <a:lnTo>
                      <a:pt x="448" y="455"/>
                    </a:lnTo>
                    <a:lnTo>
                      <a:pt x="442" y="448"/>
                    </a:lnTo>
                    <a:lnTo>
                      <a:pt x="435" y="435"/>
                    </a:lnTo>
                    <a:lnTo>
                      <a:pt x="429" y="428"/>
                    </a:lnTo>
                    <a:lnTo>
                      <a:pt x="422" y="415"/>
                    </a:lnTo>
                    <a:lnTo>
                      <a:pt x="415" y="409"/>
                    </a:lnTo>
                    <a:lnTo>
                      <a:pt x="409" y="396"/>
                    </a:lnTo>
                    <a:lnTo>
                      <a:pt x="409" y="382"/>
                    </a:lnTo>
                    <a:lnTo>
                      <a:pt x="402" y="369"/>
                    </a:lnTo>
                    <a:lnTo>
                      <a:pt x="396" y="356"/>
                    </a:lnTo>
                    <a:lnTo>
                      <a:pt x="389" y="336"/>
                    </a:lnTo>
                    <a:lnTo>
                      <a:pt x="382" y="323"/>
                    </a:lnTo>
                    <a:lnTo>
                      <a:pt x="382" y="316"/>
                    </a:lnTo>
                    <a:lnTo>
                      <a:pt x="376" y="297"/>
                    </a:lnTo>
                    <a:lnTo>
                      <a:pt x="369" y="277"/>
                    </a:lnTo>
                    <a:lnTo>
                      <a:pt x="369" y="270"/>
                    </a:lnTo>
                    <a:lnTo>
                      <a:pt x="363" y="270"/>
                    </a:lnTo>
                    <a:lnTo>
                      <a:pt x="363" y="250"/>
                    </a:lnTo>
                    <a:lnTo>
                      <a:pt x="363" y="231"/>
                    </a:lnTo>
                    <a:lnTo>
                      <a:pt x="356" y="211"/>
                    </a:lnTo>
                    <a:lnTo>
                      <a:pt x="356" y="198"/>
                    </a:lnTo>
                    <a:lnTo>
                      <a:pt x="356" y="191"/>
                    </a:lnTo>
                    <a:lnTo>
                      <a:pt x="356" y="184"/>
                    </a:lnTo>
                    <a:lnTo>
                      <a:pt x="363" y="178"/>
                    </a:lnTo>
                    <a:lnTo>
                      <a:pt x="363" y="171"/>
                    </a:lnTo>
                    <a:lnTo>
                      <a:pt x="363" y="165"/>
                    </a:lnTo>
                    <a:lnTo>
                      <a:pt x="356" y="158"/>
                    </a:lnTo>
                    <a:lnTo>
                      <a:pt x="356" y="151"/>
                    </a:lnTo>
                    <a:lnTo>
                      <a:pt x="350" y="145"/>
                    </a:lnTo>
                    <a:lnTo>
                      <a:pt x="343" y="138"/>
                    </a:lnTo>
                    <a:lnTo>
                      <a:pt x="336" y="132"/>
                    </a:lnTo>
                    <a:lnTo>
                      <a:pt x="330" y="125"/>
                    </a:lnTo>
                    <a:lnTo>
                      <a:pt x="317" y="118"/>
                    </a:lnTo>
                    <a:lnTo>
                      <a:pt x="310" y="112"/>
                    </a:lnTo>
                    <a:lnTo>
                      <a:pt x="303" y="105"/>
                    </a:lnTo>
                    <a:lnTo>
                      <a:pt x="290" y="99"/>
                    </a:lnTo>
                    <a:lnTo>
                      <a:pt x="284" y="99"/>
                    </a:lnTo>
                    <a:lnTo>
                      <a:pt x="277" y="99"/>
                    </a:lnTo>
                    <a:lnTo>
                      <a:pt x="277" y="92"/>
                    </a:lnTo>
                    <a:lnTo>
                      <a:pt x="270" y="92"/>
                    </a:lnTo>
                    <a:lnTo>
                      <a:pt x="237" y="79"/>
                    </a:lnTo>
                    <a:lnTo>
                      <a:pt x="211" y="66"/>
                    </a:lnTo>
                    <a:lnTo>
                      <a:pt x="185" y="53"/>
                    </a:lnTo>
                    <a:lnTo>
                      <a:pt x="152" y="33"/>
                    </a:lnTo>
                    <a:lnTo>
                      <a:pt x="138" y="26"/>
                    </a:lnTo>
                    <a:lnTo>
                      <a:pt x="125" y="20"/>
                    </a:lnTo>
                    <a:lnTo>
                      <a:pt x="119" y="20"/>
                    </a:lnTo>
                    <a:lnTo>
                      <a:pt x="112" y="13"/>
                    </a:lnTo>
                    <a:lnTo>
                      <a:pt x="92" y="13"/>
                    </a:lnTo>
                    <a:lnTo>
                      <a:pt x="79" y="6"/>
                    </a:lnTo>
                    <a:lnTo>
                      <a:pt x="66" y="6"/>
                    </a:lnTo>
                    <a:lnTo>
                      <a:pt x="46" y="0"/>
                    </a:lnTo>
                    <a:lnTo>
                      <a:pt x="40" y="0"/>
                    </a:lnTo>
                    <a:lnTo>
                      <a:pt x="33" y="0"/>
                    </a:lnTo>
                    <a:lnTo>
                      <a:pt x="20" y="6"/>
                    </a:lnTo>
                    <a:lnTo>
                      <a:pt x="13" y="6"/>
                    </a:lnTo>
                    <a:lnTo>
                      <a:pt x="7" y="13"/>
                    </a:lnTo>
                    <a:lnTo>
                      <a:pt x="7" y="20"/>
                    </a:lnTo>
                    <a:lnTo>
                      <a:pt x="0" y="26"/>
                    </a:lnTo>
                    <a:lnTo>
                      <a:pt x="0" y="33"/>
                    </a:lnTo>
                    <a:lnTo>
                      <a:pt x="0" y="39"/>
                    </a:lnTo>
                    <a:lnTo>
                      <a:pt x="0" y="46"/>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4" name="Freeform 52"/>
              <p:cNvSpPr>
                <a:spLocks/>
              </p:cNvSpPr>
              <p:nvPr/>
            </p:nvSpPr>
            <p:spPr bwMode="auto">
              <a:xfrm>
                <a:off x="3120" y="1745"/>
                <a:ext cx="646" cy="363"/>
              </a:xfrm>
              <a:custGeom>
                <a:avLst/>
                <a:gdLst>
                  <a:gd name="T0" fmla="*/ 646 w 646"/>
                  <a:gd name="T1" fmla="*/ 73 h 363"/>
                  <a:gd name="T2" fmla="*/ 633 w 646"/>
                  <a:gd name="T3" fmla="*/ 40 h 363"/>
                  <a:gd name="T4" fmla="*/ 613 w 646"/>
                  <a:gd name="T5" fmla="*/ 26 h 363"/>
                  <a:gd name="T6" fmla="*/ 587 w 646"/>
                  <a:gd name="T7" fmla="*/ 20 h 363"/>
                  <a:gd name="T8" fmla="*/ 567 w 646"/>
                  <a:gd name="T9" fmla="*/ 33 h 363"/>
                  <a:gd name="T10" fmla="*/ 521 w 646"/>
                  <a:gd name="T11" fmla="*/ 92 h 363"/>
                  <a:gd name="T12" fmla="*/ 462 w 646"/>
                  <a:gd name="T13" fmla="*/ 178 h 363"/>
                  <a:gd name="T14" fmla="*/ 435 w 646"/>
                  <a:gd name="T15" fmla="*/ 237 h 363"/>
                  <a:gd name="T16" fmla="*/ 415 w 646"/>
                  <a:gd name="T17" fmla="*/ 264 h 363"/>
                  <a:gd name="T18" fmla="*/ 389 w 646"/>
                  <a:gd name="T19" fmla="*/ 277 h 363"/>
                  <a:gd name="T20" fmla="*/ 349 w 646"/>
                  <a:gd name="T21" fmla="*/ 237 h 363"/>
                  <a:gd name="T22" fmla="*/ 303 w 646"/>
                  <a:gd name="T23" fmla="*/ 191 h 363"/>
                  <a:gd name="T24" fmla="*/ 244 w 646"/>
                  <a:gd name="T25" fmla="*/ 152 h 363"/>
                  <a:gd name="T26" fmla="*/ 211 w 646"/>
                  <a:gd name="T27" fmla="*/ 119 h 363"/>
                  <a:gd name="T28" fmla="*/ 185 w 646"/>
                  <a:gd name="T29" fmla="*/ 79 h 363"/>
                  <a:gd name="T30" fmla="*/ 158 w 646"/>
                  <a:gd name="T31" fmla="*/ 20 h 363"/>
                  <a:gd name="T32" fmla="*/ 145 w 646"/>
                  <a:gd name="T33" fmla="*/ 7 h 363"/>
                  <a:gd name="T34" fmla="*/ 125 w 646"/>
                  <a:gd name="T35" fmla="*/ 0 h 363"/>
                  <a:gd name="T36" fmla="*/ 99 w 646"/>
                  <a:gd name="T37" fmla="*/ 20 h 363"/>
                  <a:gd name="T38" fmla="*/ 92 w 646"/>
                  <a:gd name="T39" fmla="*/ 53 h 363"/>
                  <a:gd name="T40" fmla="*/ 92 w 646"/>
                  <a:gd name="T41" fmla="*/ 79 h 363"/>
                  <a:gd name="T42" fmla="*/ 86 w 646"/>
                  <a:gd name="T43" fmla="*/ 105 h 363"/>
                  <a:gd name="T44" fmla="*/ 73 w 646"/>
                  <a:gd name="T45" fmla="*/ 125 h 363"/>
                  <a:gd name="T46" fmla="*/ 59 w 646"/>
                  <a:gd name="T47" fmla="*/ 138 h 363"/>
                  <a:gd name="T48" fmla="*/ 20 w 646"/>
                  <a:gd name="T49" fmla="*/ 185 h 363"/>
                  <a:gd name="T50" fmla="*/ 0 w 646"/>
                  <a:gd name="T51" fmla="*/ 224 h 363"/>
                  <a:gd name="T52" fmla="*/ 0 w 646"/>
                  <a:gd name="T53" fmla="*/ 237 h 363"/>
                  <a:gd name="T54" fmla="*/ 26 w 646"/>
                  <a:gd name="T55" fmla="*/ 251 h 363"/>
                  <a:gd name="T56" fmla="*/ 40 w 646"/>
                  <a:gd name="T57" fmla="*/ 251 h 363"/>
                  <a:gd name="T58" fmla="*/ 59 w 646"/>
                  <a:gd name="T59" fmla="*/ 237 h 363"/>
                  <a:gd name="T60" fmla="*/ 73 w 646"/>
                  <a:gd name="T61" fmla="*/ 224 h 363"/>
                  <a:gd name="T62" fmla="*/ 79 w 646"/>
                  <a:gd name="T63" fmla="*/ 224 h 363"/>
                  <a:gd name="T64" fmla="*/ 92 w 646"/>
                  <a:gd name="T65" fmla="*/ 198 h 363"/>
                  <a:gd name="T66" fmla="*/ 106 w 646"/>
                  <a:gd name="T67" fmla="*/ 178 h 363"/>
                  <a:gd name="T68" fmla="*/ 112 w 646"/>
                  <a:gd name="T69" fmla="*/ 145 h 363"/>
                  <a:gd name="T70" fmla="*/ 119 w 646"/>
                  <a:gd name="T71" fmla="*/ 112 h 363"/>
                  <a:gd name="T72" fmla="*/ 138 w 646"/>
                  <a:gd name="T73" fmla="*/ 99 h 363"/>
                  <a:gd name="T74" fmla="*/ 152 w 646"/>
                  <a:gd name="T75" fmla="*/ 112 h 363"/>
                  <a:gd name="T76" fmla="*/ 165 w 646"/>
                  <a:gd name="T77" fmla="*/ 132 h 363"/>
                  <a:gd name="T78" fmla="*/ 204 w 646"/>
                  <a:gd name="T79" fmla="*/ 185 h 363"/>
                  <a:gd name="T80" fmla="*/ 303 w 646"/>
                  <a:gd name="T81" fmla="*/ 277 h 363"/>
                  <a:gd name="T82" fmla="*/ 349 w 646"/>
                  <a:gd name="T83" fmla="*/ 317 h 363"/>
                  <a:gd name="T84" fmla="*/ 369 w 646"/>
                  <a:gd name="T85" fmla="*/ 343 h 363"/>
                  <a:gd name="T86" fmla="*/ 402 w 646"/>
                  <a:gd name="T87" fmla="*/ 363 h 363"/>
                  <a:gd name="T88" fmla="*/ 422 w 646"/>
                  <a:gd name="T89" fmla="*/ 356 h 363"/>
                  <a:gd name="T90" fmla="*/ 462 w 646"/>
                  <a:gd name="T91" fmla="*/ 336 h 363"/>
                  <a:gd name="T92" fmla="*/ 475 w 646"/>
                  <a:gd name="T93" fmla="*/ 323 h 363"/>
                  <a:gd name="T94" fmla="*/ 528 w 646"/>
                  <a:gd name="T95" fmla="*/ 257 h 363"/>
                  <a:gd name="T96" fmla="*/ 567 w 646"/>
                  <a:gd name="T97" fmla="*/ 211 h 363"/>
                  <a:gd name="T98" fmla="*/ 587 w 646"/>
                  <a:gd name="T99" fmla="*/ 191 h 363"/>
                  <a:gd name="T100" fmla="*/ 620 w 646"/>
                  <a:gd name="T101" fmla="*/ 138 h 363"/>
                  <a:gd name="T102" fmla="*/ 640 w 646"/>
                  <a:gd name="T103" fmla="*/ 92 h 3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46" h="363">
                    <a:moveTo>
                      <a:pt x="640" y="92"/>
                    </a:moveTo>
                    <a:lnTo>
                      <a:pt x="640" y="86"/>
                    </a:lnTo>
                    <a:lnTo>
                      <a:pt x="646" y="79"/>
                    </a:lnTo>
                    <a:lnTo>
                      <a:pt x="646" y="73"/>
                    </a:lnTo>
                    <a:lnTo>
                      <a:pt x="646" y="66"/>
                    </a:lnTo>
                    <a:lnTo>
                      <a:pt x="646" y="53"/>
                    </a:lnTo>
                    <a:lnTo>
                      <a:pt x="640" y="53"/>
                    </a:lnTo>
                    <a:lnTo>
                      <a:pt x="640" y="46"/>
                    </a:lnTo>
                    <a:lnTo>
                      <a:pt x="633" y="40"/>
                    </a:lnTo>
                    <a:lnTo>
                      <a:pt x="633" y="33"/>
                    </a:lnTo>
                    <a:lnTo>
                      <a:pt x="626" y="33"/>
                    </a:lnTo>
                    <a:lnTo>
                      <a:pt x="620" y="26"/>
                    </a:lnTo>
                    <a:lnTo>
                      <a:pt x="613" y="26"/>
                    </a:lnTo>
                    <a:lnTo>
                      <a:pt x="613" y="20"/>
                    </a:lnTo>
                    <a:lnTo>
                      <a:pt x="607" y="20"/>
                    </a:lnTo>
                    <a:lnTo>
                      <a:pt x="593" y="20"/>
                    </a:lnTo>
                    <a:lnTo>
                      <a:pt x="587" y="20"/>
                    </a:lnTo>
                    <a:lnTo>
                      <a:pt x="580" y="20"/>
                    </a:lnTo>
                    <a:lnTo>
                      <a:pt x="574" y="26"/>
                    </a:lnTo>
                    <a:lnTo>
                      <a:pt x="567" y="26"/>
                    </a:lnTo>
                    <a:lnTo>
                      <a:pt x="567" y="33"/>
                    </a:lnTo>
                    <a:lnTo>
                      <a:pt x="554" y="46"/>
                    </a:lnTo>
                    <a:lnTo>
                      <a:pt x="547" y="53"/>
                    </a:lnTo>
                    <a:lnTo>
                      <a:pt x="534" y="66"/>
                    </a:lnTo>
                    <a:lnTo>
                      <a:pt x="528" y="79"/>
                    </a:lnTo>
                    <a:lnTo>
                      <a:pt x="521" y="92"/>
                    </a:lnTo>
                    <a:lnTo>
                      <a:pt x="508" y="105"/>
                    </a:lnTo>
                    <a:lnTo>
                      <a:pt x="495" y="125"/>
                    </a:lnTo>
                    <a:lnTo>
                      <a:pt x="475" y="152"/>
                    </a:lnTo>
                    <a:lnTo>
                      <a:pt x="468" y="165"/>
                    </a:lnTo>
                    <a:lnTo>
                      <a:pt x="462" y="178"/>
                    </a:lnTo>
                    <a:lnTo>
                      <a:pt x="455" y="198"/>
                    </a:lnTo>
                    <a:lnTo>
                      <a:pt x="448" y="211"/>
                    </a:lnTo>
                    <a:lnTo>
                      <a:pt x="442" y="218"/>
                    </a:lnTo>
                    <a:lnTo>
                      <a:pt x="442" y="224"/>
                    </a:lnTo>
                    <a:lnTo>
                      <a:pt x="435" y="237"/>
                    </a:lnTo>
                    <a:lnTo>
                      <a:pt x="429" y="244"/>
                    </a:lnTo>
                    <a:lnTo>
                      <a:pt x="429" y="251"/>
                    </a:lnTo>
                    <a:lnTo>
                      <a:pt x="422" y="257"/>
                    </a:lnTo>
                    <a:lnTo>
                      <a:pt x="415" y="264"/>
                    </a:lnTo>
                    <a:lnTo>
                      <a:pt x="409" y="270"/>
                    </a:lnTo>
                    <a:lnTo>
                      <a:pt x="402" y="277"/>
                    </a:lnTo>
                    <a:lnTo>
                      <a:pt x="396" y="284"/>
                    </a:lnTo>
                    <a:lnTo>
                      <a:pt x="389" y="277"/>
                    </a:lnTo>
                    <a:lnTo>
                      <a:pt x="382" y="270"/>
                    </a:lnTo>
                    <a:lnTo>
                      <a:pt x="369" y="257"/>
                    </a:lnTo>
                    <a:lnTo>
                      <a:pt x="363" y="251"/>
                    </a:lnTo>
                    <a:lnTo>
                      <a:pt x="363" y="244"/>
                    </a:lnTo>
                    <a:lnTo>
                      <a:pt x="349" y="237"/>
                    </a:lnTo>
                    <a:lnTo>
                      <a:pt x="343" y="224"/>
                    </a:lnTo>
                    <a:lnTo>
                      <a:pt x="330" y="218"/>
                    </a:lnTo>
                    <a:lnTo>
                      <a:pt x="323" y="204"/>
                    </a:lnTo>
                    <a:lnTo>
                      <a:pt x="310" y="198"/>
                    </a:lnTo>
                    <a:lnTo>
                      <a:pt x="303" y="191"/>
                    </a:lnTo>
                    <a:lnTo>
                      <a:pt x="290" y="185"/>
                    </a:lnTo>
                    <a:lnTo>
                      <a:pt x="277" y="178"/>
                    </a:lnTo>
                    <a:lnTo>
                      <a:pt x="264" y="165"/>
                    </a:lnTo>
                    <a:lnTo>
                      <a:pt x="257" y="158"/>
                    </a:lnTo>
                    <a:lnTo>
                      <a:pt x="244" y="152"/>
                    </a:lnTo>
                    <a:lnTo>
                      <a:pt x="231" y="145"/>
                    </a:lnTo>
                    <a:lnTo>
                      <a:pt x="224" y="138"/>
                    </a:lnTo>
                    <a:lnTo>
                      <a:pt x="218" y="125"/>
                    </a:lnTo>
                    <a:lnTo>
                      <a:pt x="211" y="125"/>
                    </a:lnTo>
                    <a:lnTo>
                      <a:pt x="211" y="119"/>
                    </a:lnTo>
                    <a:lnTo>
                      <a:pt x="204" y="119"/>
                    </a:lnTo>
                    <a:lnTo>
                      <a:pt x="204" y="112"/>
                    </a:lnTo>
                    <a:lnTo>
                      <a:pt x="198" y="105"/>
                    </a:lnTo>
                    <a:lnTo>
                      <a:pt x="191" y="92"/>
                    </a:lnTo>
                    <a:lnTo>
                      <a:pt x="185" y="79"/>
                    </a:lnTo>
                    <a:lnTo>
                      <a:pt x="178" y="66"/>
                    </a:lnTo>
                    <a:lnTo>
                      <a:pt x="171" y="59"/>
                    </a:lnTo>
                    <a:lnTo>
                      <a:pt x="171" y="46"/>
                    </a:lnTo>
                    <a:lnTo>
                      <a:pt x="165" y="33"/>
                    </a:lnTo>
                    <a:lnTo>
                      <a:pt x="158" y="20"/>
                    </a:lnTo>
                    <a:lnTo>
                      <a:pt x="158" y="13"/>
                    </a:lnTo>
                    <a:lnTo>
                      <a:pt x="152" y="13"/>
                    </a:lnTo>
                    <a:lnTo>
                      <a:pt x="152" y="7"/>
                    </a:lnTo>
                    <a:lnTo>
                      <a:pt x="145" y="7"/>
                    </a:lnTo>
                    <a:lnTo>
                      <a:pt x="138" y="7"/>
                    </a:lnTo>
                    <a:lnTo>
                      <a:pt x="132" y="0"/>
                    </a:lnTo>
                    <a:lnTo>
                      <a:pt x="125" y="0"/>
                    </a:lnTo>
                    <a:lnTo>
                      <a:pt x="119" y="7"/>
                    </a:lnTo>
                    <a:lnTo>
                      <a:pt x="112" y="7"/>
                    </a:lnTo>
                    <a:lnTo>
                      <a:pt x="106" y="13"/>
                    </a:lnTo>
                    <a:lnTo>
                      <a:pt x="99" y="13"/>
                    </a:lnTo>
                    <a:lnTo>
                      <a:pt x="99" y="20"/>
                    </a:lnTo>
                    <a:lnTo>
                      <a:pt x="92" y="26"/>
                    </a:lnTo>
                    <a:lnTo>
                      <a:pt x="92" y="33"/>
                    </a:lnTo>
                    <a:lnTo>
                      <a:pt x="92" y="40"/>
                    </a:lnTo>
                    <a:lnTo>
                      <a:pt x="92" y="53"/>
                    </a:lnTo>
                    <a:lnTo>
                      <a:pt x="99" y="59"/>
                    </a:lnTo>
                    <a:lnTo>
                      <a:pt x="99" y="66"/>
                    </a:lnTo>
                    <a:lnTo>
                      <a:pt x="92" y="73"/>
                    </a:lnTo>
                    <a:lnTo>
                      <a:pt x="92" y="79"/>
                    </a:lnTo>
                    <a:lnTo>
                      <a:pt x="92" y="86"/>
                    </a:lnTo>
                    <a:lnTo>
                      <a:pt x="92" y="92"/>
                    </a:lnTo>
                    <a:lnTo>
                      <a:pt x="86" y="99"/>
                    </a:lnTo>
                    <a:lnTo>
                      <a:pt x="86" y="105"/>
                    </a:lnTo>
                    <a:lnTo>
                      <a:pt x="79" y="112"/>
                    </a:lnTo>
                    <a:lnTo>
                      <a:pt x="79" y="119"/>
                    </a:lnTo>
                    <a:lnTo>
                      <a:pt x="73" y="125"/>
                    </a:lnTo>
                    <a:lnTo>
                      <a:pt x="66" y="132"/>
                    </a:lnTo>
                    <a:lnTo>
                      <a:pt x="59" y="138"/>
                    </a:lnTo>
                    <a:lnTo>
                      <a:pt x="46" y="152"/>
                    </a:lnTo>
                    <a:lnTo>
                      <a:pt x="40" y="165"/>
                    </a:lnTo>
                    <a:lnTo>
                      <a:pt x="26" y="171"/>
                    </a:lnTo>
                    <a:lnTo>
                      <a:pt x="26" y="178"/>
                    </a:lnTo>
                    <a:lnTo>
                      <a:pt x="20" y="185"/>
                    </a:lnTo>
                    <a:lnTo>
                      <a:pt x="13" y="191"/>
                    </a:lnTo>
                    <a:lnTo>
                      <a:pt x="7" y="204"/>
                    </a:lnTo>
                    <a:lnTo>
                      <a:pt x="0" y="211"/>
                    </a:lnTo>
                    <a:lnTo>
                      <a:pt x="0" y="218"/>
                    </a:lnTo>
                    <a:lnTo>
                      <a:pt x="0" y="224"/>
                    </a:lnTo>
                    <a:lnTo>
                      <a:pt x="0" y="231"/>
                    </a:lnTo>
                    <a:lnTo>
                      <a:pt x="0" y="237"/>
                    </a:lnTo>
                    <a:lnTo>
                      <a:pt x="0" y="244"/>
                    </a:lnTo>
                    <a:lnTo>
                      <a:pt x="7" y="251"/>
                    </a:lnTo>
                    <a:lnTo>
                      <a:pt x="13" y="251"/>
                    </a:lnTo>
                    <a:lnTo>
                      <a:pt x="20" y="251"/>
                    </a:lnTo>
                    <a:lnTo>
                      <a:pt x="26" y="251"/>
                    </a:lnTo>
                    <a:lnTo>
                      <a:pt x="33" y="251"/>
                    </a:lnTo>
                    <a:lnTo>
                      <a:pt x="40" y="251"/>
                    </a:lnTo>
                    <a:lnTo>
                      <a:pt x="40" y="244"/>
                    </a:lnTo>
                    <a:lnTo>
                      <a:pt x="46" y="244"/>
                    </a:lnTo>
                    <a:lnTo>
                      <a:pt x="53" y="244"/>
                    </a:lnTo>
                    <a:lnTo>
                      <a:pt x="53" y="237"/>
                    </a:lnTo>
                    <a:lnTo>
                      <a:pt x="59" y="237"/>
                    </a:lnTo>
                    <a:lnTo>
                      <a:pt x="59" y="231"/>
                    </a:lnTo>
                    <a:lnTo>
                      <a:pt x="66" y="231"/>
                    </a:lnTo>
                    <a:lnTo>
                      <a:pt x="73" y="224"/>
                    </a:lnTo>
                    <a:lnTo>
                      <a:pt x="79" y="224"/>
                    </a:lnTo>
                    <a:lnTo>
                      <a:pt x="86" y="211"/>
                    </a:lnTo>
                    <a:lnTo>
                      <a:pt x="92" y="204"/>
                    </a:lnTo>
                    <a:lnTo>
                      <a:pt x="92" y="198"/>
                    </a:lnTo>
                    <a:lnTo>
                      <a:pt x="99" y="198"/>
                    </a:lnTo>
                    <a:lnTo>
                      <a:pt x="106" y="178"/>
                    </a:lnTo>
                    <a:lnTo>
                      <a:pt x="106" y="165"/>
                    </a:lnTo>
                    <a:lnTo>
                      <a:pt x="112" y="158"/>
                    </a:lnTo>
                    <a:lnTo>
                      <a:pt x="112" y="152"/>
                    </a:lnTo>
                    <a:lnTo>
                      <a:pt x="112" y="145"/>
                    </a:lnTo>
                    <a:lnTo>
                      <a:pt x="112" y="138"/>
                    </a:lnTo>
                    <a:lnTo>
                      <a:pt x="112" y="132"/>
                    </a:lnTo>
                    <a:lnTo>
                      <a:pt x="112" y="125"/>
                    </a:lnTo>
                    <a:lnTo>
                      <a:pt x="119" y="119"/>
                    </a:lnTo>
                    <a:lnTo>
                      <a:pt x="119" y="112"/>
                    </a:lnTo>
                    <a:lnTo>
                      <a:pt x="125" y="105"/>
                    </a:lnTo>
                    <a:lnTo>
                      <a:pt x="125" y="99"/>
                    </a:lnTo>
                    <a:lnTo>
                      <a:pt x="132" y="99"/>
                    </a:lnTo>
                    <a:lnTo>
                      <a:pt x="138" y="99"/>
                    </a:lnTo>
                    <a:lnTo>
                      <a:pt x="145" y="99"/>
                    </a:lnTo>
                    <a:lnTo>
                      <a:pt x="145" y="105"/>
                    </a:lnTo>
                    <a:lnTo>
                      <a:pt x="152" y="105"/>
                    </a:lnTo>
                    <a:lnTo>
                      <a:pt x="152" y="112"/>
                    </a:lnTo>
                    <a:lnTo>
                      <a:pt x="158" y="112"/>
                    </a:lnTo>
                    <a:lnTo>
                      <a:pt x="158" y="119"/>
                    </a:lnTo>
                    <a:lnTo>
                      <a:pt x="158" y="125"/>
                    </a:lnTo>
                    <a:lnTo>
                      <a:pt x="165" y="132"/>
                    </a:lnTo>
                    <a:lnTo>
                      <a:pt x="171" y="145"/>
                    </a:lnTo>
                    <a:lnTo>
                      <a:pt x="185" y="158"/>
                    </a:lnTo>
                    <a:lnTo>
                      <a:pt x="191" y="171"/>
                    </a:lnTo>
                    <a:lnTo>
                      <a:pt x="198" y="185"/>
                    </a:lnTo>
                    <a:lnTo>
                      <a:pt x="204" y="185"/>
                    </a:lnTo>
                    <a:lnTo>
                      <a:pt x="211" y="191"/>
                    </a:lnTo>
                    <a:lnTo>
                      <a:pt x="218" y="204"/>
                    </a:lnTo>
                    <a:lnTo>
                      <a:pt x="264" y="244"/>
                    </a:lnTo>
                    <a:lnTo>
                      <a:pt x="290" y="264"/>
                    </a:lnTo>
                    <a:lnTo>
                      <a:pt x="303" y="277"/>
                    </a:lnTo>
                    <a:lnTo>
                      <a:pt x="317" y="284"/>
                    </a:lnTo>
                    <a:lnTo>
                      <a:pt x="323" y="290"/>
                    </a:lnTo>
                    <a:lnTo>
                      <a:pt x="336" y="297"/>
                    </a:lnTo>
                    <a:lnTo>
                      <a:pt x="343" y="310"/>
                    </a:lnTo>
                    <a:lnTo>
                      <a:pt x="349" y="317"/>
                    </a:lnTo>
                    <a:lnTo>
                      <a:pt x="356" y="317"/>
                    </a:lnTo>
                    <a:lnTo>
                      <a:pt x="356" y="323"/>
                    </a:lnTo>
                    <a:lnTo>
                      <a:pt x="363" y="330"/>
                    </a:lnTo>
                    <a:lnTo>
                      <a:pt x="369" y="336"/>
                    </a:lnTo>
                    <a:lnTo>
                      <a:pt x="369" y="343"/>
                    </a:lnTo>
                    <a:lnTo>
                      <a:pt x="376" y="350"/>
                    </a:lnTo>
                    <a:lnTo>
                      <a:pt x="382" y="356"/>
                    </a:lnTo>
                    <a:lnTo>
                      <a:pt x="389" y="356"/>
                    </a:lnTo>
                    <a:lnTo>
                      <a:pt x="402" y="363"/>
                    </a:lnTo>
                    <a:lnTo>
                      <a:pt x="409" y="363"/>
                    </a:lnTo>
                    <a:lnTo>
                      <a:pt x="415" y="363"/>
                    </a:lnTo>
                    <a:lnTo>
                      <a:pt x="422" y="356"/>
                    </a:lnTo>
                    <a:lnTo>
                      <a:pt x="429" y="356"/>
                    </a:lnTo>
                    <a:lnTo>
                      <a:pt x="435" y="350"/>
                    </a:lnTo>
                    <a:lnTo>
                      <a:pt x="442" y="343"/>
                    </a:lnTo>
                    <a:lnTo>
                      <a:pt x="448" y="336"/>
                    </a:lnTo>
                    <a:lnTo>
                      <a:pt x="462" y="336"/>
                    </a:lnTo>
                    <a:lnTo>
                      <a:pt x="468" y="330"/>
                    </a:lnTo>
                    <a:lnTo>
                      <a:pt x="468" y="323"/>
                    </a:lnTo>
                    <a:lnTo>
                      <a:pt x="475" y="323"/>
                    </a:lnTo>
                    <a:lnTo>
                      <a:pt x="481" y="317"/>
                    </a:lnTo>
                    <a:lnTo>
                      <a:pt x="488" y="310"/>
                    </a:lnTo>
                    <a:lnTo>
                      <a:pt x="508" y="284"/>
                    </a:lnTo>
                    <a:lnTo>
                      <a:pt x="528" y="257"/>
                    </a:lnTo>
                    <a:lnTo>
                      <a:pt x="534" y="251"/>
                    </a:lnTo>
                    <a:lnTo>
                      <a:pt x="541" y="251"/>
                    </a:lnTo>
                    <a:lnTo>
                      <a:pt x="541" y="244"/>
                    </a:lnTo>
                    <a:lnTo>
                      <a:pt x="554" y="231"/>
                    </a:lnTo>
                    <a:lnTo>
                      <a:pt x="567" y="211"/>
                    </a:lnTo>
                    <a:lnTo>
                      <a:pt x="574" y="204"/>
                    </a:lnTo>
                    <a:lnTo>
                      <a:pt x="574" y="198"/>
                    </a:lnTo>
                    <a:lnTo>
                      <a:pt x="580" y="198"/>
                    </a:lnTo>
                    <a:lnTo>
                      <a:pt x="580" y="191"/>
                    </a:lnTo>
                    <a:lnTo>
                      <a:pt x="587" y="191"/>
                    </a:lnTo>
                    <a:lnTo>
                      <a:pt x="587" y="185"/>
                    </a:lnTo>
                    <a:lnTo>
                      <a:pt x="593" y="178"/>
                    </a:lnTo>
                    <a:lnTo>
                      <a:pt x="600" y="165"/>
                    </a:lnTo>
                    <a:lnTo>
                      <a:pt x="607" y="158"/>
                    </a:lnTo>
                    <a:lnTo>
                      <a:pt x="620" y="138"/>
                    </a:lnTo>
                    <a:lnTo>
                      <a:pt x="626" y="125"/>
                    </a:lnTo>
                    <a:lnTo>
                      <a:pt x="626" y="119"/>
                    </a:lnTo>
                    <a:lnTo>
                      <a:pt x="626" y="112"/>
                    </a:lnTo>
                    <a:lnTo>
                      <a:pt x="633" y="105"/>
                    </a:lnTo>
                    <a:lnTo>
                      <a:pt x="64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5" name="Freeform 59"/>
              <p:cNvSpPr>
                <a:spLocks/>
              </p:cNvSpPr>
              <p:nvPr/>
            </p:nvSpPr>
            <p:spPr bwMode="auto">
              <a:xfrm>
                <a:off x="3984" y="967"/>
                <a:ext cx="46" cy="99"/>
              </a:xfrm>
              <a:custGeom>
                <a:avLst/>
                <a:gdLst>
                  <a:gd name="T0" fmla="*/ 0 w 46"/>
                  <a:gd name="T1" fmla="*/ 99 h 99"/>
                  <a:gd name="T2" fmla="*/ 46 w 46"/>
                  <a:gd name="T3" fmla="*/ 33 h 99"/>
                  <a:gd name="T4" fmla="*/ 46 w 46"/>
                  <a:gd name="T5" fmla="*/ 13 h 99"/>
                  <a:gd name="T6" fmla="*/ 39 w 46"/>
                  <a:gd name="T7" fmla="*/ 0 h 99"/>
                  <a:gd name="T8" fmla="*/ 26 w 46"/>
                  <a:gd name="T9" fmla="*/ 0 h 99"/>
                  <a:gd name="T10" fmla="*/ 20 w 46"/>
                  <a:gd name="T11" fmla="*/ 13 h 99"/>
                  <a:gd name="T12" fmla="*/ 13 w 46"/>
                  <a:gd name="T13" fmla="*/ 33 h 99"/>
                  <a:gd name="T14" fmla="*/ 0 w 46"/>
                  <a:gd name="T15" fmla="*/ 99 h 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99">
                    <a:moveTo>
                      <a:pt x="0" y="99"/>
                    </a:moveTo>
                    <a:lnTo>
                      <a:pt x="46" y="33"/>
                    </a:lnTo>
                    <a:lnTo>
                      <a:pt x="46" y="13"/>
                    </a:lnTo>
                    <a:lnTo>
                      <a:pt x="39" y="0"/>
                    </a:lnTo>
                    <a:lnTo>
                      <a:pt x="26" y="0"/>
                    </a:lnTo>
                    <a:lnTo>
                      <a:pt x="20" y="13"/>
                    </a:lnTo>
                    <a:lnTo>
                      <a:pt x="13" y="33"/>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6" name="Freeform 60"/>
              <p:cNvSpPr>
                <a:spLocks/>
              </p:cNvSpPr>
              <p:nvPr/>
            </p:nvSpPr>
            <p:spPr bwMode="auto">
              <a:xfrm>
                <a:off x="3832" y="960"/>
                <a:ext cx="60" cy="86"/>
              </a:xfrm>
              <a:custGeom>
                <a:avLst/>
                <a:gdLst>
                  <a:gd name="T0" fmla="*/ 60 w 60"/>
                  <a:gd name="T1" fmla="*/ 86 h 86"/>
                  <a:gd name="T2" fmla="*/ 33 w 60"/>
                  <a:gd name="T3" fmla="*/ 7 h 86"/>
                  <a:gd name="T4" fmla="*/ 20 w 60"/>
                  <a:gd name="T5" fmla="*/ 0 h 86"/>
                  <a:gd name="T6" fmla="*/ 0 w 60"/>
                  <a:gd name="T7" fmla="*/ 0 h 86"/>
                  <a:gd name="T8" fmla="*/ 0 w 60"/>
                  <a:gd name="T9" fmla="*/ 20 h 86"/>
                  <a:gd name="T10" fmla="*/ 20 w 60"/>
                  <a:gd name="T11" fmla="*/ 40 h 86"/>
                  <a:gd name="T12" fmla="*/ 60 w 60"/>
                  <a:gd name="T13" fmla="*/ 86 h 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86">
                    <a:moveTo>
                      <a:pt x="60" y="86"/>
                    </a:moveTo>
                    <a:lnTo>
                      <a:pt x="33" y="7"/>
                    </a:lnTo>
                    <a:lnTo>
                      <a:pt x="20" y="0"/>
                    </a:lnTo>
                    <a:lnTo>
                      <a:pt x="0" y="0"/>
                    </a:lnTo>
                    <a:lnTo>
                      <a:pt x="0" y="20"/>
                    </a:lnTo>
                    <a:lnTo>
                      <a:pt x="20" y="40"/>
                    </a:lnTo>
                    <a:lnTo>
                      <a:pt x="6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937" name="Freeform 61"/>
              <p:cNvSpPr>
                <a:spLocks/>
              </p:cNvSpPr>
              <p:nvPr/>
            </p:nvSpPr>
            <p:spPr bwMode="auto">
              <a:xfrm>
                <a:off x="3694" y="1066"/>
                <a:ext cx="112" cy="72"/>
              </a:xfrm>
              <a:custGeom>
                <a:avLst/>
                <a:gdLst>
                  <a:gd name="T0" fmla="*/ 112 w 112"/>
                  <a:gd name="T1" fmla="*/ 72 h 72"/>
                  <a:gd name="T2" fmla="*/ 33 w 112"/>
                  <a:gd name="T3" fmla="*/ 0 h 72"/>
                  <a:gd name="T4" fmla="*/ 13 w 112"/>
                  <a:gd name="T5" fmla="*/ 0 h 72"/>
                  <a:gd name="T6" fmla="*/ 0 w 112"/>
                  <a:gd name="T7" fmla="*/ 6 h 72"/>
                  <a:gd name="T8" fmla="*/ 0 w 112"/>
                  <a:gd name="T9" fmla="*/ 19 h 72"/>
                  <a:gd name="T10" fmla="*/ 13 w 112"/>
                  <a:gd name="T11" fmla="*/ 26 h 72"/>
                  <a:gd name="T12" fmla="*/ 112 w 112"/>
                  <a:gd name="T13" fmla="*/ 72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 h="72">
                    <a:moveTo>
                      <a:pt x="112" y="72"/>
                    </a:moveTo>
                    <a:lnTo>
                      <a:pt x="33" y="0"/>
                    </a:lnTo>
                    <a:lnTo>
                      <a:pt x="13" y="0"/>
                    </a:lnTo>
                    <a:lnTo>
                      <a:pt x="0" y="6"/>
                    </a:lnTo>
                    <a:lnTo>
                      <a:pt x="0" y="19"/>
                    </a:lnTo>
                    <a:lnTo>
                      <a:pt x="13" y="26"/>
                    </a:lnTo>
                    <a:lnTo>
                      <a:pt x="11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6925" name="Text Box 43"/>
            <p:cNvSpPr txBox="1">
              <a:spLocks noChangeArrowheads="1"/>
            </p:cNvSpPr>
            <p:nvPr/>
          </p:nvSpPr>
          <p:spPr bwMode="auto">
            <a:xfrm>
              <a:off x="3744" y="225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endParaRPr lang="en-US" altLang="en-US" sz="2400">
                <a:solidFill>
                  <a:srgbClr val="000000"/>
                </a:solidFill>
                <a:latin typeface="Times" panose="02020603050405020304" pitchFamily="18" charset="0"/>
              </a:endParaRPr>
            </a:p>
          </p:txBody>
        </p:sp>
        <p:sp>
          <p:nvSpPr>
            <p:cNvPr id="166926" name="Text Box 44"/>
            <p:cNvSpPr txBox="1">
              <a:spLocks noChangeArrowheads="1"/>
            </p:cNvSpPr>
            <p:nvPr/>
          </p:nvSpPr>
          <p:spPr bwMode="auto">
            <a:xfrm>
              <a:off x="4128" y="1104"/>
              <a:ext cx="7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r>
                <a:rPr lang="en-US" altLang="en-US" sz="2800" i="1">
                  <a:solidFill>
                    <a:srgbClr val="000000"/>
                  </a:solidFill>
                </a:rPr>
                <a:t>event</a:t>
              </a:r>
              <a:endParaRPr lang="en-US" altLang="en-US" sz="2400" i="1">
                <a:solidFill>
                  <a:srgbClr val="000000"/>
                </a:solidFill>
                <a:latin typeface="Times" panose="02020603050405020304" pitchFamily="18" charset="0"/>
              </a:endParaRPr>
            </a:p>
          </p:txBody>
        </p:sp>
      </p:grpSp>
      <p:sp>
        <p:nvSpPr>
          <p:cNvPr id="31" name="Rounded Rectangular Callout 30"/>
          <p:cNvSpPr/>
          <p:nvPr/>
        </p:nvSpPr>
        <p:spPr>
          <a:xfrm>
            <a:off x="3733800" y="1447800"/>
            <a:ext cx="3048000" cy="1219200"/>
          </a:xfrm>
          <a:prstGeom prst="wedgeRoundRectCallout">
            <a:avLst>
              <a:gd name="adj1" fmla="val 44086"/>
              <a:gd name="adj2" fmla="val 259077"/>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But how?  What does this mean?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Rot="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Observer Pattern</a:t>
            </a:r>
          </a:p>
        </p:txBody>
      </p:sp>
      <p:sp>
        <p:nvSpPr>
          <p:cNvPr id="121859" name="Rectangle 3"/>
          <p:cNvSpPr>
            <a:spLocks noGrp="1" noChangeArrowheads="1"/>
          </p:cNvSpPr>
          <p:nvPr>
            <p:ph idx="1"/>
          </p:nvPr>
        </p:nvSpPr>
        <p:spPr>
          <a:xfrm>
            <a:off x="457200" y="1447800"/>
            <a:ext cx="8229600" cy="4648200"/>
          </a:xfrm>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expects each observer (listener) to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register</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itself with that subject if it is interested in the subject’s events</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subject keeps track of its own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set of interested observers</a:t>
            </a:r>
            <a:endPar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Whenever an event occurs, the subject invokes a specific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callback method</a:t>
            </a:r>
            <a:r>
              <a:rPr lang="en-US" altLang="en-US" b="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for </a:t>
            </a:r>
            <a:r>
              <a:rPr lang="en-US" altLang="en-US" i="1" dirty="0" smtClean="0">
                <a:latin typeface="Arial" panose="020B0604020202020204" pitchFamily="34" charset="0"/>
                <a:ea typeface="ＭＳ Ｐゴシック" panose="020B0600070205080204" pitchFamily="34" charset="-128"/>
                <a:cs typeface="Arial" panose="020B0604020202020204" pitchFamily="34" charset="0"/>
              </a:rPr>
              <a:t>each</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registered observer, passing an </a:t>
            </a:r>
            <a:r>
              <a:rPr lang="en-US" altLang="en-US" b="1" i="1"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a:t>
            </a:r>
            <a:r>
              <a:rPr lang="en-US" altLang="en-US" dirty="0" smtClean="0">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argument that describes the event</a:t>
            </a:r>
          </a:p>
        </p:txBody>
      </p:sp>
      <p:sp>
        <p:nvSpPr>
          <p:cNvPr id="168966" name="Slide Number Placeholder 3"/>
          <p:cNvSpPr>
            <a:spLocks noGrp="1"/>
          </p:cNvSpPr>
          <p:nvPr>
            <p:ph type="sldNum" sz="quarter" idx="10"/>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FA496883-FBFE-4F0A-831D-D43648A88D76}" type="slidenum">
              <a:rPr lang="en-US" altLang="en-US" sz="1200" smtClean="0">
                <a:solidFill>
                  <a:srgbClr val="898989"/>
                </a:solidFill>
                <a:latin typeface="Times" panose="02020603050405020304" pitchFamily="18" charset="0"/>
              </a:rPr>
              <a:pPr eaLnBrk="1" hangingPunct="1">
                <a:spcBef>
                  <a:spcPct val="0"/>
                </a:spcBef>
                <a:buFontTx/>
                <a:buNone/>
              </a:pPr>
              <a:t>9</a:t>
            </a:fld>
            <a:endParaRPr lang="en-US" altLang="en-US" sz="1200" smtClean="0">
              <a:solidFill>
                <a:srgbClr val="898989"/>
              </a:solidFill>
              <a:latin typeface="Times" panose="02020603050405020304" pitchFamily="18" charset="0"/>
            </a:endParaRPr>
          </a:p>
        </p:txBody>
      </p:sp>
      <p:sp>
        <p:nvSpPr>
          <p:cNvPr id="168964" name="Date Placeholder 1"/>
          <p:cNvSpPr>
            <a:spLocks noGrp="1"/>
          </p:cNvSpPr>
          <p:nvPr>
            <p:ph type="dt" sz="quarter" idx="4294967295"/>
          </p:nvPr>
        </p:nvSpPr>
        <p:spPr bwMode="auto">
          <a:xfrm>
            <a:off x="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eaLnBrk="1" hangingPunct="1">
              <a:spcBef>
                <a:spcPct val="0"/>
              </a:spcBef>
              <a:buFontTx/>
              <a:buNone/>
            </a:pPr>
            <a:fld id="{242AFED5-0705-4332-BB48-0553F0FB2943}" type="datetime3">
              <a:rPr lang="en-US" altLang="en-US" sz="1200" smtClean="0">
                <a:solidFill>
                  <a:srgbClr val="898989"/>
                </a:solidFill>
                <a:latin typeface="Times" panose="02020603050405020304" pitchFamily="18" charset="0"/>
              </a:rPr>
              <a:pPr eaLnBrk="1" hangingPunct="1">
                <a:spcBef>
                  <a:spcPct val="0"/>
                </a:spcBef>
                <a:buFontTx/>
                <a:buNone/>
              </a:pPr>
              <a:t>2 July 2019</a:t>
            </a:fld>
            <a:endParaRPr lang="en-US" altLang="en-US" sz="1200" smtClean="0">
              <a:solidFill>
                <a:srgbClr val="898989"/>
              </a:solidFill>
              <a:latin typeface="Times"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themeOverride>
</file>

<file path=ppt/theme/themeOverride2.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34516</TotalTime>
  <Words>1042</Words>
  <Application>Microsoft Office PowerPoint</Application>
  <PresentationFormat>On-screen Show (4:3)</PresentationFormat>
  <Paragraphs>144</Paragraphs>
  <Slides>20</Slides>
  <Notes>7</Notes>
  <HiddenSlides>0</HiddenSlides>
  <MMClips>0</MMClips>
  <ScaleCrop>false</ScaleCrop>
  <HeadingPairs>
    <vt:vector size="6" baseType="variant">
      <vt:variant>
        <vt:lpstr>Fonts Used</vt:lpstr>
      </vt:variant>
      <vt:variant>
        <vt:i4>11</vt:i4>
      </vt:variant>
      <vt:variant>
        <vt:lpstr>Theme</vt:lpstr>
      </vt:variant>
      <vt:variant>
        <vt:i4>18</vt:i4>
      </vt:variant>
      <vt:variant>
        <vt:lpstr>Slide Titles</vt:lpstr>
      </vt:variant>
      <vt:variant>
        <vt:i4>20</vt:i4>
      </vt:variant>
    </vt:vector>
  </HeadingPairs>
  <TitlesOfParts>
    <vt:vector size="49" baseType="lpstr">
      <vt:lpstr>ＭＳ Ｐゴシック</vt:lpstr>
      <vt:lpstr>宋体</vt:lpstr>
      <vt:lpstr>Arial</vt:lpstr>
      <vt:lpstr>Calibri</vt:lpstr>
      <vt:lpstr>Courier New</vt:lpstr>
      <vt:lpstr>Dijkstra</vt:lpstr>
      <vt:lpstr>Georgia</vt:lpstr>
      <vt:lpstr>Times</vt:lpstr>
      <vt:lpstr>Times New Roman</vt:lpstr>
      <vt:lpstr>Verdana</vt:lpstr>
      <vt:lpstr>Wingdings</vt:lpstr>
      <vt:lpstr>Profile</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The Observer Pattern</vt:lpstr>
      <vt:lpstr>PowerPoint Presentation</vt:lpstr>
      <vt:lpstr>PowerPoint Presentation</vt:lpstr>
      <vt:lpstr>Terminology</vt:lpstr>
      <vt:lpstr>Solution #1: Use Polling</vt:lpstr>
      <vt:lpstr>Polling Pseudo-code</vt:lpstr>
      <vt:lpstr>Solution #2: Use Callbacks</vt:lpstr>
      <vt:lpstr>Solution #2: Use Callbacks</vt:lpstr>
      <vt:lpstr>The Observer Pattern</vt:lpstr>
      <vt:lpstr>The Observer Pattern</vt:lpstr>
      <vt:lpstr>The Observer Pattern</vt:lpstr>
      <vt:lpstr>The Observer Pattern</vt:lpstr>
      <vt:lpstr>The Observer Pattern</vt:lpstr>
      <vt:lpstr>PowerPoint Presentation</vt:lpstr>
      <vt:lpstr>The Observer Pattern</vt:lpstr>
      <vt:lpstr>The observer pattern and GUIs</vt:lpstr>
      <vt:lpstr>The observer pattern and GUIs</vt:lpstr>
      <vt:lpstr>Set Up by DemoGUI Constructor</vt:lpstr>
      <vt:lpstr>Set Up by DemoGUI Constructor</vt:lpstr>
      <vt:lpstr>Set Up by DemoGUI Constructor</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Kevin Anton Plis</cp:lastModifiedBy>
  <cp:revision>500</cp:revision>
  <dcterms:created xsi:type="dcterms:W3CDTF">2005-03-22T22:30:11Z</dcterms:created>
  <dcterms:modified xsi:type="dcterms:W3CDTF">2019-07-02T17:54:03Z</dcterms:modified>
</cp:coreProperties>
</file>