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2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3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4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5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6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7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7" r:id="rId2"/>
    <p:sldMasterId id="2147483670" r:id="rId3"/>
    <p:sldMasterId id="2147483672" r:id="rId4"/>
    <p:sldMasterId id="2147483958" r:id="rId5"/>
    <p:sldMasterId id="2147483959" r:id="rId6"/>
    <p:sldMasterId id="2147483960" r:id="rId7"/>
    <p:sldMasterId id="2147483961" r:id="rId8"/>
    <p:sldMasterId id="2147483962" r:id="rId9"/>
    <p:sldMasterId id="2147483963" r:id="rId10"/>
    <p:sldMasterId id="2147483964" r:id="rId11"/>
    <p:sldMasterId id="2147483965" r:id="rId12"/>
    <p:sldMasterId id="2147483966" r:id="rId13"/>
    <p:sldMasterId id="2147483967" r:id="rId14"/>
    <p:sldMasterId id="2147483968" r:id="rId15"/>
    <p:sldMasterId id="2147483969" r:id="rId16"/>
    <p:sldMasterId id="2147483970" r:id="rId17"/>
    <p:sldMasterId id="2147483971" r:id="rId18"/>
  </p:sldMasterIdLst>
  <p:notesMasterIdLst>
    <p:notesMasterId r:id="rId53"/>
  </p:notesMasterIdLst>
  <p:handoutMasterIdLst>
    <p:handoutMasterId r:id="rId54"/>
  </p:handoutMasterIdLst>
  <p:sldIdLst>
    <p:sldId id="657" r:id="rId19"/>
    <p:sldId id="724" r:id="rId20"/>
    <p:sldId id="660" r:id="rId21"/>
    <p:sldId id="661" r:id="rId22"/>
    <p:sldId id="662" r:id="rId23"/>
    <p:sldId id="663" r:id="rId24"/>
    <p:sldId id="664" r:id="rId25"/>
    <p:sldId id="689" r:id="rId26"/>
    <p:sldId id="690" r:id="rId27"/>
    <p:sldId id="691" r:id="rId28"/>
    <p:sldId id="692" r:id="rId29"/>
    <p:sldId id="693" r:id="rId30"/>
    <p:sldId id="694" r:id="rId31"/>
    <p:sldId id="696" r:id="rId32"/>
    <p:sldId id="697" r:id="rId33"/>
    <p:sldId id="698" r:id="rId34"/>
    <p:sldId id="695" r:id="rId35"/>
    <p:sldId id="699" r:id="rId36"/>
    <p:sldId id="700" r:id="rId37"/>
    <p:sldId id="701" r:id="rId38"/>
    <p:sldId id="702" r:id="rId39"/>
    <p:sldId id="704" r:id="rId40"/>
    <p:sldId id="705" r:id="rId41"/>
    <p:sldId id="706" r:id="rId42"/>
    <p:sldId id="707" r:id="rId43"/>
    <p:sldId id="708" r:id="rId44"/>
    <p:sldId id="726" r:id="rId45"/>
    <p:sldId id="728" r:id="rId46"/>
    <p:sldId id="729" r:id="rId47"/>
    <p:sldId id="731" r:id="rId48"/>
    <p:sldId id="732" r:id="rId49"/>
    <p:sldId id="733" r:id="rId50"/>
    <p:sldId id="734" r:id="rId51"/>
    <p:sldId id="665" r:id="rId52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FC8"/>
    <a:srgbClr val="FF9797"/>
    <a:srgbClr val="FFFFFF"/>
    <a:srgbClr val="99FF66"/>
    <a:srgbClr val="66FF66"/>
    <a:srgbClr val="FF9933"/>
    <a:srgbClr val="66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33" autoAdjust="0"/>
    <p:restoredTop sz="94636" autoAdjust="0"/>
  </p:normalViewPr>
  <p:slideViewPr>
    <p:cSldViewPr>
      <p:cViewPr varScale="1">
        <p:scale>
          <a:sx n="84" d="100"/>
          <a:sy n="84" d="100"/>
        </p:scale>
        <p:origin x="1090" y="72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9" Type="http://schemas.openxmlformats.org/officeDocument/2006/relationships/slide" Target="slides/slide21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slide" Target="slides/slide24.xml"/><Relationship Id="rId47" Type="http://schemas.openxmlformats.org/officeDocument/2006/relationships/slide" Target="slides/slide29.xml"/><Relationship Id="rId50" Type="http://schemas.openxmlformats.org/officeDocument/2006/relationships/slide" Target="slides/slide32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1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40" Type="http://schemas.openxmlformats.org/officeDocument/2006/relationships/slide" Target="slides/slide22.xml"/><Relationship Id="rId45" Type="http://schemas.openxmlformats.org/officeDocument/2006/relationships/slide" Target="slides/slide27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slide" Target="slides/slide25.xml"/><Relationship Id="rId48" Type="http://schemas.openxmlformats.org/officeDocument/2006/relationships/slide" Target="slides/slide30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slide" Target="slides/slide20.xml"/><Relationship Id="rId46" Type="http://schemas.openxmlformats.org/officeDocument/2006/relationships/slide" Target="slides/slide28.xml"/><Relationship Id="rId20" Type="http://schemas.openxmlformats.org/officeDocument/2006/relationships/slide" Target="slides/slide2.xml"/><Relationship Id="rId41" Type="http://schemas.openxmlformats.org/officeDocument/2006/relationships/slide" Target="slides/slide23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49" Type="http://schemas.openxmlformats.org/officeDocument/2006/relationships/slide" Target="slides/slide31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3.xml"/><Relationship Id="rId44" Type="http://schemas.openxmlformats.org/officeDocument/2006/relationships/slide" Target="slides/slide26.xml"/><Relationship Id="rId52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2B5FDBF-00EB-49CC-AD76-DBDAC18D5F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921D2FC-6FD8-4099-B1EC-A06BCAE042CB}" type="datetimeFigureOut">
              <a:rPr lang="en-US"/>
              <a:pPr>
                <a:defRPr/>
              </a:pPr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33A178-DED2-40BB-B92E-459DF107B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ACC16B2-F93C-4EAA-B6BF-7433237BCCC3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0957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B8731FA-A148-423B-B0AA-164330EAD87D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/>
              <a:t>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5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Distinction</a:t>
            </a:r>
            <a:r>
              <a:rPr lang="en-US" baseline="0" dirty="0" smtClean="0"/>
              <a:t> between User interface and Java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33A178-DED2-40BB-B92E-459DF107B6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8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Entity objects represent real world ideas,</a:t>
            </a:r>
            <a:r>
              <a:rPr lang="en-US" baseline="0" dirty="0" smtClean="0"/>
              <a:t> car, employee, </a:t>
            </a:r>
            <a:r>
              <a:rPr lang="en-US" baseline="0" dirty="0" err="1" smtClean="0"/>
              <a:t>gameboard</a:t>
            </a:r>
            <a:endParaRPr lang="en-US" baseline="0" dirty="0" smtClean="0"/>
          </a:p>
          <a:p>
            <a:r>
              <a:rPr lang="en-US" baseline="0" dirty="0" err="1" smtClean="0"/>
              <a:t>Gameboard</a:t>
            </a:r>
            <a:r>
              <a:rPr lang="en-US" baseline="0" dirty="0" smtClean="0"/>
              <a:t> has </a:t>
            </a:r>
            <a:r>
              <a:rPr lang="en-US" baseline="0" dirty="0" err="1" smtClean="0"/>
              <a:t>toString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33A178-DED2-40BB-B92E-459DF107B6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4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GameScreen.java is a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33A178-DED2-40BB-B92E-459DF107B68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84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Changing</a:t>
            </a:r>
            <a:r>
              <a:rPr lang="en-US" baseline="0" dirty="0" smtClean="0"/>
              <a:t> UI – port to OS , OS updates, make mobile or web client, update so it doesn’t look ridiculous (space jam website)</a:t>
            </a:r>
          </a:p>
          <a:p>
            <a:r>
              <a:rPr lang="en-US" baseline="0" dirty="0" smtClean="0"/>
              <a:t>Controller may or may not change, because a wildly different UI can change the method of control</a:t>
            </a:r>
          </a:p>
          <a:p>
            <a:r>
              <a:rPr lang="en-US" dirty="0" smtClean="0"/>
              <a:t>Make Java</a:t>
            </a:r>
            <a:r>
              <a:rPr lang="en-US" baseline="0" dirty="0" smtClean="0"/>
              <a:t> interfaces for model view and control objects and code to the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33A178-DED2-40BB-B92E-459DF107B68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2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the methods general “</a:t>
            </a:r>
            <a:r>
              <a:rPr lang="en-US" dirty="0" err="1" smtClean="0"/>
              <a:t>ShowTextToUser</a:t>
            </a:r>
            <a:r>
              <a:rPr lang="en-US" dirty="0" smtClean="0"/>
              <a:t>” not “</a:t>
            </a:r>
            <a:r>
              <a:rPr lang="en-US" dirty="0" err="1" smtClean="0"/>
              <a:t>SetOutputTextBox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33A178-DED2-40BB-B92E-459DF107B68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95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73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2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57200" y="2670175"/>
            <a:ext cx="8686800" cy="227013"/>
            <a:chOff x="288" y="1682"/>
            <a:chExt cx="5472" cy="239"/>
          </a:xfrm>
        </p:grpSpPr>
        <p:sp>
          <p:nvSpPr>
            <p:cNvPr id="5" name="AutoShape 10"/>
            <p:cNvSpPr>
              <a:spLocks noChangeArrowheads="1"/>
            </p:cNvSpPr>
            <p:nvPr userDrawn="1"/>
          </p:nvSpPr>
          <p:spPr bwMode="auto">
            <a:xfrm>
              <a:off x="288" y="1682"/>
              <a:ext cx="5472" cy="150"/>
            </a:xfrm>
            <a:custGeom>
              <a:avLst/>
              <a:gdLst>
                <a:gd name="G0" fmla="+- 585 0 0"/>
              </a:gdLst>
              <a:ahLst/>
              <a:cxnLst>
                <a:cxn ang="0">
                  <a:pos x="0" y="0"/>
                </a:cxn>
                <a:cxn ang="0">
                  <a:pos x="585" y="0"/>
                </a:cxn>
                <a:cxn ang="0">
                  <a:pos x="585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 stroke="0">
                  <a:moveTo>
                    <a:pt x="0" y="0"/>
                  </a:moveTo>
                  <a:lnTo>
                    <a:pt x="585" y="0"/>
                  </a:lnTo>
                  <a:lnTo>
                    <a:pt x="585" y="1000"/>
                  </a:lnTo>
                  <a:lnTo>
                    <a:pt x="0" y="1000"/>
                  </a:lnTo>
                  <a:close/>
                </a:path>
                <a:path w="1000" h="1000">
                  <a:moveTo>
                    <a:pt x="0" y="0"/>
                  </a:moveTo>
                  <a:lnTo>
                    <a:pt x="1000" y="0"/>
                  </a:lnTo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sz="16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 userDrawn="1"/>
          </p:nvSpPr>
          <p:spPr bwMode="auto">
            <a:xfrm>
              <a:off x="3597" y="1682"/>
              <a:ext cx="17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sz="600" b="1" smtClean="0">
                  <a:latin typeface="Georgia" panose="02040502050405020303" pitchFamily="18" charset="0"/>
                </a:rPr>
                <a:t>Computer Science  </a:t>
              </a:r>
              <a:r>
                <a:rPr lang="en-US" sz="600" smtClean="0">
                  <a:solidFill>
                    <a:schemeClr val="accent2"/>
                  </a:solidFill>
                  <a:latin typeface="Georgia" panose="02040502050405020303" pitchFamily="18" charset="0"/>
                  <a:sym typeface="Wingdings" panose="05000000000000000000" pitchFamily="2" charset="2"/>
                </a:rPr>
                <a:t></a:t>
              </a:r>
              <a:r>
                <a:rPr lang="en-US" sz="600" b="1" smtClean="0">
                  <a:latin typeface="Georgia" panose="02040502050405020303" pitchFamily="18" charset="0"/>
                </a:rPr>
                <a:t>  School of Computing  </a:t>
              </a:r>
              <a:r>
                <a:rPr lang="en-US" sz="600" smtClean="0">
                  <a:solidFill>
                    <a:schemeClr val="accent2"/>
                  </a:solidFill>
                  <a:latin typeface="Georgia" panose="02040502050405020303" pitchFamily="18" charset="0"/>
                  <a:sym typeface="Wingdings" panose="05000000000000000000" pitchFamily="2" charset="2"/>
                </a:rPr>
                <a:t></a:t>
              </a:r>
              <a:r>
                <a:rPr lang="en-US" sz="600" b="1" smtClean="0">
                  <a:latin typeface="Georgia" panose="02040502050405020303" pitchFamily="18" charset="0"/>
                </a:rPr>
                <a:t>  Clemson University</a:t>
              </a:r>
            </a:p>
          </p:txBody>
        </p:sp>
        <p:sp>
          <p:nvSpPr>
            <p:cNvPr id="7" name="Line 12"/>
            <p:cNvSpPr>
              <a:spLocks noChangeShapeType="1"/>
            </p:cNvSpPr>
            <p:nvPr userDrawn="1"/>
          </p:nvSpPr>
          <p:spPr bwMode="auto">
            <a:xfrm flipV="1">
              <a:off x="288" y="1921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0F50CD-0BB0-44E3-8EE8-DC229F3F23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37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2027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570DF-9D63-4F5C-A038-647BBCD73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5769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00A39-A721-4955-AB82-470863DC4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507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313B6-56D2-4427-B5B0-9702B1408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2955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04BD2-9089-41EC-BB4D-2AE2D1324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697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16973-9E3B-4469-9043-D9CCE28ACC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4715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283AA-AD43-4EE4-9A5B-FD2A01E65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1851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DD221-1D86-4278-8C8C-BF492ECEC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0638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428B2-FF8E-4350-9C07-11C08071B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0745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2AD12-E8E4-478A-BC5E-A3FF611AC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0007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EF4A6-944C-4465-AAE9-142C44207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8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722478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AE1E5-3965-4B67-A9BD-319DE246E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9379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FD4E9-4ED2-4BFA-BA81-D7A28EC06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9940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E1B58-B166-4E27-AD31-963A3DA81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8103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BA778-52C5-4D56-B256-5D41CB958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01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FA7C8-BB8E-43AD-A924-9F6212BB2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2616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F8B1D-C62B-4CAD-84EC-C055D3E98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511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8C817-34A4-4ECD-BA90-D3841E804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9240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CC7B4-FE7E-40B6-8D42-DE0982DCF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1163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B2971-542C-45A6-8E45-4C23C6FCD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302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4CD1C-946E-4401-BF23-86CA8A38C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4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303020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40CB-C7DF-437F-AA3A-262328F8E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429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61A76-8D5F-4C6F-8DC2-79C4A1E0F1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5759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8C430-1517-4404-9CAA-334495B259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7970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D85A3-9706-4A4B-A4CD-17E02507B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9513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47739-8AF6-4735-A7D9-A84B7C55B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746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48E29-203B-40AD-B09A-9759E94F79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9132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02C2A-C0A3-471C-933A-B6B67D072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2337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625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FAE92-96D4-40FA-948A-384FD547B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3747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105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1671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806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87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B7262-0B74-43A1-9462-B5A45F97E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9269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C2728-7F00-454A-9CDE-43C77D753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725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AFD6B-D861-4FF3-AE90-B9A4661A1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1851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174966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52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8020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0943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55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7487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697661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27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0067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7108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88412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028600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61579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9426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1336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77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3AEC426-4D2B-4DF9-B118-554ACADD1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5180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2252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6558111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31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578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8773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790252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861950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734382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5653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94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456BA249-B3E9-4AB8-A0F9-C82806C9D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4197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9157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449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677945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3436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3856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3623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73715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5437325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123661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66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79758F3-C18E-487C-8F44-DDE012C19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53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549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7A4A-8354-4DDB-A8CF-7B1D0F8D1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6190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B2A02-CD9D-44ED-AD7C-255A874B9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623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459C0-7514-43FC-908A-A72A18F7B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206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B2632-D631-4CB5-B712-EECA4DE59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4728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4BC7A-35FD-4EF8-B9DF-27421AFC7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55436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D15D9-894F-41AC-ACAA-081E20A96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7487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36213-E3C7-48D5-8D09-99DB687F7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6828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185EE-74EF-428B-8E9D-FCB2977A9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4236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FDA96-CEFC-40CA-916D-EC97AD4BD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4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0455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4EC93-5192-4197-A74D-4208A61C3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9734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7E93A-3A0B-4534-AFEA-21B9E57E0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2375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C7DD6-F66E-4898-A9B0-41466C537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9086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09943-0443-41E6-8F1F-A18E14CA6D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055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26CBE-0331-4C60-B70C-709D7ABFF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6305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C0C62-4B2A-4EB5-96F7-D57DB481A1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05769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B1730-BCBB-4D07-BB98-C2AF7B4EC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5028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82650-DB27-4C76-BB58-73BCAF42D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3488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A5C9A-6366-4AFA-8B76-B31A818C5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5579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BD488-22C8-4B90-9B6D-FEE6766E8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8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639456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5E389-B253-4641-9856-0A9F79996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53738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0E14D-310A-4D8D-BC01-46CC64B12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29101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D4BF4-DD22-4AA9-A6D3-E4D66FDDD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4494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D6511-4ADB-4907-A582-61FE64F31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58478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25CD1-29AD-4450-9312-54225E485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4257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729C7-2A98-4C8C-97BD-0DC3EBD69C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6723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FC33F-1DBE-44C5-8BF5-2910C0898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29166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8D580-259F-40F8-B71F-3B978B605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9067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F971F-C59B-45C9-A5A1-51C0C68DC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7709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94F56-5E17-47C6-BC96-F7D9B4F32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5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E618-75AD-4B5B-B496-CADEFF6312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47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046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B5007-89DD-458A-8AC2-060E6D580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0358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B3285-AF03-4E7F-841A-E2CDD885F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1475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0B2CD-01B0-4E20-9AFB-0968E17532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308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D7B0E-482A-4DA7-9834-4F5F9C669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64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61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993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048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84043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7973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657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64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B769745-48E6-45DA-9D2C-3DEAB6828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63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5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15263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87282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54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462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4142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06805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2284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600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011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F463309-691C-4BBC-BB62-C4C76FC4B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7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232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96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886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755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141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710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670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54915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33755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698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1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32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665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12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37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991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229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497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084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24259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439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9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047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625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600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091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30089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36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972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5119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13879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280066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024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AE823-E138-42A9-9943-98C06457A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234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388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7793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64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769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18406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9417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15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6055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03387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57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0B55E-CEEB-4C60-AB4F-F787124537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718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368943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788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6929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3918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4099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5790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760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556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99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50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7245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399514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719559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4994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6083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B7BD5-26F0-4E5B-9759-5329324148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4922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279E1-457C-4BEF-8267-63882520E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322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2E74-6A59-4F64-9265-F00F6C25F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6397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82372-C015-418C-9226-F97220CD7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6542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0497B-3146-49DF-A2B6-F4B4CB978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8931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3A714-594B-459C-8FE2-80E47C42C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3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0" Type="http://schemas.openxmlformats.org/officeDocument/2006/relationships/slideLayout" Target="../slideLayouts/slideLayout191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21955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School of Computing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Clemson University</a:t>
            </a:r>
          </a:p>
        </p:txBody>
      </p:sp>
      <p:sp>
        <p:nvSpPr>
          <p:cNvPr id="1030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D3A412-6F69-4AA5-B982-771A8ACA5A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784" r:id="rId1"/>
    <p:sldLayoutId id="2147492604" r:id="rId2"/>
    <p:sldLayoutId id="2147492785" r:id="rId3"/>
    <p:sldLayoutId id="2147492786" r:id="rId4"/>
    <p:sldLayoutId id="2147492787" r:id="rId5"/>
    <p:sldLayoutId id="2147492788" r:id="rId6"/>
    <p:sldLayoutId id="2147492605" r:id="rId7"/>
    <p:sldLayoutId id="2147492606" r:id="rId8"/>
    <p:sldLayoutId id="2147492789" r:id="rId9"/>
    <p:sldLayoutId id="2147492790" r:id="rId10"/>
    <p:sldLayoutId id="2147492791" r:id="rId11"/>
    <p:sldLayoutId id="2147492792" r:id="rId12"/>
    <p:sldLayoutId id="2147492793" r:id="rId13"/>
    <p:sldLayoutId id="2147492794" r:id="rId14"/>
    <p:sldLayoutId id="2147492824" r:id="rId15"/>
    <p:sldLayoutId id="2147492835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0248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0250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0249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CDCFADC-181C-4275-831F-3F2C2E058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692" r:id="rId1"/>
    <p:sldLayoutId id="2147492693" r:id="rId2"/>
    <p:sldLayoutId id="2147492694" r:id="rId3"/>
    <p:sldLayoutId id="2147492695" r:id="rId4"/>
    <p:sldLayoutId id="2147492696" r:id="rId5"/>
    <p:sldLayoutId id="2147492697" r:id="rId6"/>
    <p:sldLayoutId id="2147492698" r:id="rId7"/>
    <p:sldLayoutId id="2147492699" r:id="rId8"/>
    <p:sldLayoutId id="2147492700" r:id="rId9"/>
    <p:sldLayoutId id="2147492701" r:id="rId10"/>
    <p:sldLayoutId id="214749270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127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127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127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5004FB7-A0E4-4E3A-9E9D-405C55C11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703" r:id="rId1"/>
    <p:sldLayoutId id="2147492704" r:id="rId2"/>
    <p:sldLayoutId id="2147492705" r:id="rId3"/>
    <p:sldLayoutId id="2147492706" r:id="rId4"/>
    <p:sldLayoutId id="2147492707" r:id="rId5"/>
    <p:sldLayoutId id="2147492708" r:id="rId6"/>
    <p:sldLayoutId id="2147492709" r:id="rId7"/>
    <p:sldLayoutId id="2147492710" r:id="rId8"/>
    <p:sldLayoutId id="2147492711" r:id="rId9"/>
    <p:sldLayoutId id="2147492712" r:id="rId10"/>
    <p:sldLayoutId id="214749271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D8FA0-948A-45B7-B49B-66C5C3DA2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798" r:id="rId1"/>
    <p:sldLayoutId id="2147492714" r:id="rId2"/>
    <p:sldLayoutId id="2147492799" r:id="rId3"/>
    <p:sldLayoutId id="2147492800" r:id="rId4"/>
    <p:sldLayoutId id="2147492801" r:id="rId5"/>
    <p:sldLayoutId id="2147492715" r:id="rId6"/>
    <p:sldLayoutId id="2147492716" r:id="rId7"/>
    <p:sldLayoutId id="2147492717" r:id="rId8"/>
    <p:sldLayoutId id="2147492802" r:id="rId9"/>
    <p:sldLayoutId id="2147492803" r:id="rId10"/>
    <p:sldLayoutId id="214749280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ED142-B797-4E13-BDA5-9E88402DEE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805" r:id="rId1"/>
    <p:sldLayoutId id="2147492806" r:id="rId2"/>
    <p:sldLayoutId id="2147492807" r:id="rId3"/>
    <p:sldLayoutId id="2147492808" r:id="rId4"/>
    <p:sldLayoutId id="2147492809" r:id="rId5"/>
    <p:sldLayoutId id="2147492810" r:id="rId6"/>
    <p:sldLayoutId id="2147492811" r:id="rId7"/>
    <p:sldLayoutId id="2147492812" r:id="rId8"/>
    <p:sldLayoutId id="2147492813" r:id="rId9"/>
    <p:sldLayoutId id="2147492814" r:id="rId10"/>
    <p:sldLayoutId id="214749281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718" r:id="rId1"/>
    <p:sldLayoutId id="2147492719" r:id="rId2"/>
    <p:sldLayoutId id="2147492720" r:id="rId3"/>
    <p:sldLayoutId id="2147492721" r:id="rId4"/>
    <p:sldLayoutId id="2147492722" r:id="rId5"/>
    <p:sldLayoutId id="2147492723" r:id="rId6"/>
    <p:sldLayoutId id="2147492724" r:id="rId7"/>
    <p:sldLayoutId id="2147492725" r:id="rId8"/>
    <p:sldLayoutId id="2147492726" r:id="rId9"/>
    <p:sldLayoutId id="2147492727" r:id="rId10"/>
    <p:sldLayoutId id="214749272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729" r:id="rId1"/>
    <p:sldLayoutId id="2147492730" r:id="rId2"/>
    <p:sldLayoutId id="2147492731" r:id="rId3"/>
    <p:sldLayoutId id="2147492732" r:id="rId4"/>
    <p:sldLayoutId id="2147492733" r:id="rId5"/>
    <p:sldLayoutId id="2147492734" r:id="rId6"/>
    <p:sldLayoutId id="2147492735" r:id="rId7"/>
    <p:sldLayoutId id="2147492736" r:id="rId8"/>
    <p:sldLayoutId id="2147492737" r:id="rId9"/>
    <p:sldLayoutId id="2147492738" r:id="rId10"/>
    <p:sldLayoutId id="214749273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639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639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F48BAE-C2D9-42C4-A5E5-2DA70D081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740" r:id="rId1"/>
    <p:sldLayoutId id="2147492741" r:id="rId2"/>
    <p:sldLayoutId id="2147492742" r:id="rId3"/>
    <p:sldLayoutId id="2147492743" r:id="rId4"/>
    <p:sldLayoutId id="2147492744" r:id="rId5"/>
    <p:sldLayoutId id="2147492745" r:id="rId6"/>
    <p:sldLayoutId id="2147492746" r:id="rId7"/>
    <p:sldLayoutId id="2147492747" r:id="rId8"/>
    <p:sldLayoutId id="2147492748" r:id="rId9"/>
    <p:sldLayoutId id="2147492749" r:id="rId10"/>
    <p:sldLayoutId id="214749275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7416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7418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7417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5DCF99-E094-4154-A24C-33A6DDD58D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751" r:id="rId1"/>
    <p:sldLayoutId id="2147492752" r:id="rId2"/>
    <p:sldLayoutId id="2147492753" r:id="rId3"/>
    <p:sldLayoutId id="2147492754" r:id="rId4"/>
    <p:sldLayoutId id="2147492755" r:id="rId5"/>
    <p:sldLayoutId id="2147492756" r:id="rId6"/>
    <p:sldLayoutId id="2147492757" r:id="rId7"/>
    <p:sldLayoutId id="2147492758" r:id="rId8"/>
    <p:sldLayoutId id="2147492759" r:id="rId9"/>
    <p:sldLayoutId id="2147492760" r:id="rId10"/>
    <p:sldLayoutId id="214749276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8440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8442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3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8441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4A14F5-1856-4A2C-9DC9-5FB8B6A3B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762" r:id="rId1"/>
    <p:sldLayoutId id="2147492763" r:id="rId2"/>
    <p:sldLayoutId id="2147492764" r:id="rId3"/>
    <p:sldLayoutId id="2147492765" r:id="rId4"/>
    <p:sldLayoutId id="2147492766" r:id="rId5"/>
    <p:sldLayoutId id="2147492767" r:id="rId6"/>
    <p:sldLayoutId id="2147492768" r:id="rId7"/>
    <p:sldLayoutId id="2147492769" r:id="rId8"/>
    <p:sldLayoutId id="2147492770" r:id="rId9"/>
    <p:sldLayoutId id="2147492771" r:id="rId10"/>
    <p:sldLayoutId id="21474927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795" r:id="rId1"/>
    <p:sldLayoutId id="2147492607" r:id="rId2"/>
    <p:sldLayoutId id="2147492608" r:id="rId3"/>
    <p:sldLayoutId id="2147492609" r:id="rId4"/>
    <p:sldLayoutId id="2147492610" r:id="rId5"/>
    <p:sldLayoutId id="2147492611" r:id="rId6"/>
    <p:sldLayoutId id="2147492612" r:id="rId7"/>
    <p:sldLayoutId id="2147492613" r:id="rId8"/>
    <p:sldLayoutId id="2147492614" r:id="rId9"/>
    <p:sldLayoutId id="2147492615" r:id="rId10"/>
    <p:sldLayoutId id="214749261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796" r:id="rId1"/>
    <p:sldLayoutId id="2147492617" r:id="rId2"/>
    <p:sldLayoutId id="2147492618" r:id="rId3"/>
    <p:sldLayoutId id="2147492619" r:id="rId4"/>
    <p:sldLayoutId id="2147492620" r:id="rId5"/>
    <p:sldLayoutId id="2147492621" r:id="rId6"/>
    <p:sldLayoutId id="2147492622" r:id="rId7"/>
    <p:sldLayoutId id="2147492623" r:id="rId8"/>
    <p:sldLayoutId id="2147492624" r:id="rId9"/>
    <p:sldLayoutId id="2147492625" r:id="rId10"/>
    <p:sldLayoutId id="214749262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797" r:id="rId1"/>
    <p:sldLayoutId id="2147492627" r:id="rId2"/>
    <p:sldLayoutId id="2147492628" r:id="rId3"/>
    <p:sldLayoutId id="2147492629" r:id="rId4"/>
    <p:sldLayoutId id="2147492630" r:id="rId5"/>
    <p:sldLayoutId id="2147492631" r:id="rId6"/>
    <p:sldLayoutId id="2147492632" r:id="rId7"/>
    <p:sldLayoutId id="2147492633" r:id="rId8"/>
    <p:sldLayoutId id="2147492634" r:id="rId9"/>
    <p:sldLayoutId id="2147492635" r:id="rId10"/>
    <p:sldLayoutId id="214749263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637" r:id="rId1"/>
    <p:sldLayoutId id="2147492638" r:id="rId2"/>
    <p:sldLayoutId id="2147492639" r:id="rId3"/>
    <p:sldLayoutId id="2147492640" r:id="rId4"/>
    <p:sldLayoutId id="2147492641" r:id="rId5"/>
    <p:sldLayoutId id="2147492642" r:id="rId6"/>
    <p:sldLayoutId id="2147492643" r:id="rId7"/>
    <p:sldLayoutId id="2147492644" r:id="rId8"/>
    <p:sldLayoutId id="2147492645" r:id="rId9"/>
    <p:sldLayoutId id="2147492646" r:id="rId10"/>
    <p:sldLayoutId id="214749264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648" r:id="rId1"/>
    <p:sldLayoutId id="2147492649" r:id="rId2"/>
    <p:sldLayoutId id="2147492650" r:id="rId3"/>
    <p:sldLayoutId id="2147492651" r:id="rId4"/>
    <p:sldLayoutId id="2147492652" r:id="rId5"/>
    <p:sldLayoutId id="2147492653" r:id="rId6"/>
    <p:sldLayoutId id="2147492654" r:id="rId7"/>
    <p:sldLayoutId id="2147492655" r:id="rId8"/>
    <p:sldLayoutId id="2147492656" r:id="rId9"/>
    <p:sldLayoutId id="2147492657" r:id="rId10"/>
    <p:sldLayoutId id="214749265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659" r:id="rId1"/>
    <p:sldLayoutId id="2147492660" r:id="rId2"/>
    <p:sldLayoutId id="2147492661" r:id="rId3"/>
    <p:sldLayoutId id="2147492662" r:id="rId4"/>
    <p:sldLayoutId id="2147492663" r:id="rId5"/>
    <p:sldLayoutId id="2147492664" r:id="rId6"/>
    <p:sldLayoutId id="2147492665" r:id="rId7"/>
    <p:sldLayoutId id="2147492666" r:id="rId8"/>
    <p:sldLayoutId id="2147492667" r:id="rId9"/>
    <p:sldLayoutId id="2147492668" r:id="rId10"/>
    <p:sldLayoutId id="214749266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670" r:id="rId1"/>
    <p:sldLayoutId id="2147492671" r:id="rId2"/>
    <p:sldLayoutId id="2147492672" r:id="rId3"/>
    <p:sldLayoutId id="2147492673" r:id="rId4"/>
    <p:sldLayoutId id="2147492674" r:id="rId5"/>
    <p:sldLayoutId id="2147492675" r:id="rId6"/>
    <p:sldLayoutId id="2147492676" r:id="rId7"/>
    <p:sldLayoutId id="2147492677" r:id="rId8"/>
    <p:sldLayoutId id="2147492678" r:id="rId9"/>
    <p:sldLayoutId id="2147492679" r:id="rId10"/>
    <p:sldLayoutId id="214749268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9224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9226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2147483646 w 1000"/>
                  <a:gd name="T3" fmla="*/ 0 h 1000"/>
                  <a:gd name="T4" fmla="*/ 2147483646 w 1000"/>
                  <a:gd name="T5" fmla="*/ 0 h 1000"/>
                  <a:gd name="T6" fmla="*/ 0 w 1000"/>
                  <a:gd name="T7" fmla="*/ 0 h 1000"/>
                  <a:gd name="T8" fmla="*/ 0 w 1000"/>
                  <a:gd name="T9" fmla="*/ 0 h 1000"/>
                  <a:gd name="T10" fmla="*/ 2147483646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9225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Clemson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CA001E4-3A34-4826-94E4-9C19B0C62B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681" r:id="rId1"/>
    <p:sldLayoutId id="2147492682" r:id="rId2"/>
    <p:sldLayoutId id="2147492683" r:id="rId3"/>
    <p:sldLayoutId id="2147492684" r:id="rId4"/>
    <p:sldLayoutId id="2147492685" r:id="rId5"/>
    <p:sldLayoutId id="2147492686" r:id="rId6"/>
    <p:sldLayoutId id="2147492687" r:id="rId7"/>
    <p:sldLayoutId id="2147492688" r:id="rId8"/>
    <p:sldLayoutId id="2147492689" r:id="rId9"/>
    <p:sldLayoutId id="2147492690" r:id="rId10"/>
    <p:sldLayoutId id="214749269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66788"/>
            <a:ext cx="7772400" cy="13954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Model View Controller</a:t>
            </a:r>
          </a:p>
        </p:txBody>
      </p:sp>
      <p:sp>
        <p:nvSpPr>
          <p:cNvPr id="104451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CPSC 2150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Patterns and GUIs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classes for our different screens will all be a part of our View</a:t>
            </a:r>
          </a:p>
          <a:p>
            <a:r>
              <a:rPr lang="en-US" dirty="0" smtClean="0"/>
              <a:t>Their responsibilities are simple</a:t>
            </a:r>
          </a:p>
          <a:p>
            <a:pPr lvl="1"/>
            <a:r>
              <a:rPr lang="en-US" dirty="0" smtClean="0"/>
              <a:t>Display the screen correctly to the user</a:t>
            </a:r>
          </a:p>
          <a:p>
            <a:pPr lvl="1"/>
            <a:r>
              <a:rPr lang="en-US" dirty="0" smtClean="0"/>
              <a:t>Detect any events</a:t>
            </a:r>
          </a:p>
          <a:p>
            <a:pPr lvl="1"/>
            <a:r>
              <a:rPr lang="en-US" dirty="0" smtClean="0"/>
              <a:t>Inform the Controller of any events</a:t>
            </a:r>
          </a:p>
          <a:p>
            <a:pPr lvl="1"/>
            <a:r>
              <a:rPr lang="en-US" dirty="0" smtClean="0"/>
              <a:t>Allow for the Controller to display output to the screen</a:t>
            </a:r>
          </a:p>
          <a:p>
            <a:r>
              <a:rPr lang="en-US" dirty="0" smtClean="0"/>
              <a:t>How does our code do this?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the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different types of “widgets” are all different classes as well, with defined properties and methods</a:t>
            </a:r>
          </a:p>
          <a:p>
            <a:r>
              <a:rPr lang="en-US" sz="2400" dirty="0" smtClean="0"/>
              <a:t>Your screen class is extending the </a:t>
            </a:r>
            <a:r>
              <a:rPr lang="en-US" sz="2400" dirty="0" err="1" smtClean="0"/>
              <a:t>Jframe</a:t>
            </a:r>
            <a:r>
              <a:rPr lang="en-US" sz="2400" dirty="0" smtClean="0"/>
              <a:t> class (in Swing), which creates a basic, blank-slate window</a:t>
            </a:r>
          </a:p>
          <a:p>
            <a:r>
              <a:rPr lang="en-US" sz="2400" dirty="0" smtClean="0"/>
              <a:t>You then add instances of the different “widget” classes to your screen class by declaring a variable and calling the constructor</a:t>
            </a:r>
          </a:p>
          <a:p>
            <a:pPr lvl="1"/>
            <a:r>
              <a:rPr lang="en-US" sz="2000" dirty="0" smtClean="0"/>
              <a:t>Buttons, textboxes,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1"/>
            <a:r>
              <a:rPr lang="en-US" sz="2000" dirty="0" smtClean="0"/>
              <a:t>This will add them inside the </a:t>
            </a:r>
            <a:r>
              <a:rPr lang="en-US" sz="2000" dirty="0" err="1" smtClean="0"/>
              <a:t>Jframe</a:t>
            </a:r>
            <a:r>
              <a:rPr lang="en-US" sz="2000" dirty="0" smtClean="0"/>
              <a:t>, and display them to the user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11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any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our screen to know when a user interacts with a widget</a:t>
            </a:r>
          </a:p>
          <a:p>
            <a:pPr lvl="1"/>
            <a:r>
              <a:rPr lang="en-US" dirty="0" smtClean="0"/>
              <a:t>Each widget is an instance of a class</a:t>
            </a:r>
          </a:p>
          <a:p>
            <a:pPr lvl="1"/>
            <a:r>
              <a:rPr lang="en-US" dirty="0" smtClean="0"/>
              <a:t>How do we know when this happens?</a:t>
            </a:r>
          </a:p>
          <a:p>
            <a:r>
              <a:rPr lang="en-US" dirty="0" smtClean="0"/>
              <a:t>Our Observer pattern!</a:t>
            </a:r>
          </a:p>
          <a:p>
            <a:pPr lvl="1"/>
            <a:r>
              <a:rPr lang="en-US" dirty="0" smtClean="0"/>
              <a:t>Each widget is a subject</a:t>
            </a:r>
          </a:p>
          <a:p>
            <a:pPr lvl="1"/>
            <a:r>
              <a:rPr lang="en-US" dirty="0" smtClean="0"/>
              <a:t>The screen class is our observer</a:t>
            </a:r>
          </a:p>
          <a:p>
            <a:r>
              <a:rPr lang="en-US" dirty="0" smtClean="0"/>
              <a:t>After adding an instance of the widget as a variable to the screen class, the screen class registers as an observer for that widget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81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an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Screen class also defines a callback method</a:t>
            </a:r>
          </a:p>
          <a:p>
            <a:pPr lvl="1"/>
            <a:r>
              <a:rPr lang="en-US" dirty="0" smtClean="0"/>
              <a:t>Takes in a subject and an event</a:t>
            </a:r>
          </a:p>
          <a:p>
            <a:pPr lvl="2"/>
            <a:r>
              <a:rPr lang="en-US" dirty="0" smtClean="0"/>
              <a:t>Subject – which widget had the event</a:t>
            </a:r>
          </a:p>
          <a:p>
            <a:pPr lvl="2"/>
            <a:r>
              <a:rPr lang="en-US" dirty="0" smtClean="0"/>
              <a:t>Event – what happened to the widget</a:t>
            </a:r>
          </a:p>
          <a:p>
            <a:pPr lvl="3"/>
            <a:r>
              <a:rPr lang="en-US" dirty="0" smtClean="0"/>
              <a:t>Click, hover over, etc.</a:t>
            </a:r>
          </a:p>
          <a:p>
            <a:pPr lvl="1"/>
            <a:r>
              <a:rPr lang="en-US" dirty="0" smtClean="0"/>
              <a:t>Checks to see what happened to what widget and responds to that event</a:t>
            </a:r>
          </a:p>
          <a:p>
            <a:pPr lvl="2"/>
            <a:r>
              <a:rPr lang="en-US" dirty="0" smtClean="0"/>
              <a:t>Usually by calling a method in the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by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DemoGUI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352800" y="3200400"/>
            <a:ext cx="2438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copyButton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4191000" y="26670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90800" y="1295400"/>
            <a:ext cx="3886200" cy="4419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 bwMode="auto">
          <a:xfrm>
            <a:off x="-7434" y="4343400"/>
            <a:ext cx="281940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endParaRPr lang="en-US" dirty="0" smtClean="0">
              <a:ln>
                <a:solidFill>
                  <a:srgbClr val="0000FF"/>
                </a:solidFill>
              </a:ln>
              <a:solidFill>
                <a:srgbClr val="0000FF"/>
              </a:solidFill>
              <a:latin typeface="Courier New"/>
              <a:cs typeface="Courier New"/>
            </a:endParaRPr>
          </a:p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DemoGUI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1059366" y="38100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6" idx="2"/>
          </p:cNvCxnSpPr>
          <p:nvPr/>
        </p:nvCxnSpPr>
        <p:spPr>
          <a:xfrm flipV="1">
            <a:off x="1440366" y="3505200"/>
            <a:ext cx="1150434" cy="6858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>
            <a:off x="3352800" y="1981200"/>
            <a:ext cx="2438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resetButton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4191000" y="14478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 bwMode="auto">
          <a:xfrm>
            <a:off x="3048000" y="3962400"/>
            <a:ext cx="2971800" cy="12003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(and</a:t>
            </a:r>
          </a:p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other</a:t>
            </a:r>
          </a:p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widgets)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354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by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DemoGUI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86600" y="1295400"/>
            <a:ext cx="1600200" cy="990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86600" y="2514600"/>
            <a:ext cx="1600200" cy="990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352800" y="3200400"/>
            <a:ext cx="2438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copyButton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4191000" y="26670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12" idx="2"/>
          </p:cNvCxnSpPr>
          <p:nvPr/>
        </p:nvCxnSpPr>
        <p:spPr>
          <a:xfrm flipV="1">
            <a:off x="4495800" y="3009900"/>
            <a:ext cx="2590800" cy="381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90800" y="1295400"/>
            <a:ext cx="3886200" cy="4419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 bwMode="auto">
          <a:xfrm>
            <a:off x="-7434" y="4343400"/>
            <a:ext cx="281940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endParaRPr lang="en-US" dirty="0" smtClean="0">
              <a:ln>
                <a:solidFill>
                  <a:srgbClr val="0000FF"/>
                </a:solidFill>
              </a:ln>
              <a:solidFill>
                <a:srgbClr val="0000FF"/>
              </a:solidFill>
              <a:latin typeface="Courier New"/>
              <a:cs typeface="Courier New"/>
            </a:endParaRPr>
          </a:p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DemoGUI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1059366" y="38100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6" idx="2"/>
          </p:cNvCxnSpPr>
          <p:nvPr/>
        </p:nvCxnSpPr>
        <p:spPr>
          <a:xfrm flipV="1">
            <a:off x="1440366" y="3505200"/>
            <a:ext cx="1150434" cy="6858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>
            <a:off x="3352800" y="1981200"/>
            <a:ext cx="2438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resetButton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4191000" y="14478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7" idx="2"/>
          </p:cNvCxnSpPr>
          <p:nvPr/>
        </p:nvCxnSpPr>
        <p:spPr>
          <a:xfrm flipV="1">
            <a:off x="4495800" y="1790700"/>
            <a:ext cx="2590800" cy="381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3048000" y="3962400"/>
            <a:ext cx="2971800" cy="12003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(and</a:t>
            </a:r>
          </a:p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other</a:t>
            </a:r>
          </a:p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widgets)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304800" y="533400"/>
            <a:ext cx="2895600" cy="1828800"/>
          </a:xfrm>
          <a:prstGeom prst="wedgeRoundRectCallout">
            <a:avLst>
              <a:gd name="adj1" fmla="val 75639"/>
              <a:gd name="adj2" fmla="val -5702"/>
              <a:gd name="adj3" fmla="val 16667"/>
            </a:avLst>
          </a:prstGeom>
          <a:solidFill>
            <a:srgbClr val="9BFFC8"/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tx1"/>
                </a:solidFill>
                <a:latin typeface="Arial"/>
                <a:cs typeface="Arial"/>
              </a:rPr>
              <a:t>Before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registration of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as an observer of the buttons.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9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by </a:t>
            </a:r>
            <a:r>
              <a:rPr lang="en-US" dirty="0" err="1">
                <a:solidFill>
                  <a:srgbClr val="0000FF"/>
                </a:solidFill>
                <a:latin typeface="Courier New"/>
                <a:cs typeface="Courier New"/>
              </a:rPr>
              <a:t>DemoGUI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86600" y="1295400"/>
            <a:ext cx="1600200" cy="990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86600" y="2514600"/>
            <a:ext cx="1600200" cy="990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352800" y="3200400"/>
            <a:ext cx="2438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copyButton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4191000" y="26670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12" idx="2"/>
          </p:cNvCxnSpPr>
          <p:nvPr/>
        </p:nvCxnSpPr>
        <p:spPr>
          <a:xfrm flipV="1">
            <a:off x="4495800" y="3009900"/>
            <a:ext cx="2590800" cy="381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90800" y="1295400"/>
            <a:ext cx="3886200" cy="4419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 bwMode="auto">
          <a:xfrm>
            <a:off x="-7434" y="4343400"/>
            <a:ext cx="281940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endParaRPr lang="en-US" dirty="0" smtClean="0">
              <a:ln>
                <a:solidFill>
                  <a:srgbClr val="0000FF"/>
                </a:solidFill>
              </a:ln>
              <a:solidFill>
                <a:srgbClr val="0000FF"/>
              </a:solidFill>
              <a:latin typeface="Courier New"/>
              <a:cs typeface="Courier New"/>
            </a:endParaRPr>
          </a:p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DemoGUI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1059366" y="38100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6" idx="2"/>
          </p:cNvCxnSpPr>
          <p:nvPr/>
        </p:nvCxnSpPr>
        <p:spPr>
          <a:xfrm flipV="1">
            <a:off x="1440366" y="3505200"/>
            <a:ext cx="1150434" cy="6858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>
            <a:off x="3352800" y="1981200"/>
            <a:ext cx="2438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resetButton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4191000" y="14478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7" idx="2"/>
          </p:cNvCxnSpPr>
          <p:nvPr/>
        </p:nvCxnSpPr>
        <p:spPr>
          <a:xfrm flipV="1">
            <a:off x="4495800" y="1790700"/>
            <a:ext cx="2590800" cy="381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3048000" y="3962400"/>
            <a:ext cx="2971800" cy="12003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(and</a:t>
            </a:r>
          </a:p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other</a:t>
            </a:r>
          </a:p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widgets)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304800" y="533400"/>
            <a:ext cx="2895600" cy="1828800"/>
          </a:xfrm>
          <a:prstGeom prst="wedgeRoundRectCallout">
            <a:avLst>
              <a:gd name="adj1" fmla="val 75639"/>
              <a:gd name="adj2" fmla="val -5702"/>
              <a:gd name="adj3" fmla="val 16667"/>
            </a:avLst>
          </a:prstGeom>
          <a:solidFill>
            <a:srgbClr val="9BFFC8"/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tx1"/>
                </a:solidFill>
                <a:latin typeface="Arial"/>
                <a:cs typeface="Arial"/>
              </a:rPr>
              <a:t>After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registration of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as an observer of the buttons.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Isosceles Triangle 19"/>
          <p:cNvSpPr/>
          <p:nvPr/>
        </p:nvSpPr>
        <p:spPr>
          <a:xfrm>
            <a:off x="7543800" y="14478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7543800" y="26670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6" idx="6"/>
          </p:cNvCxnSpPr>
          <p:nvPr/>
        </p:nvCxnSpPr>
        <p:spPr>
          <a:xfrm flipH="1">
            <a:off x="6477000" y="3048002"/>
            <a:ext cx="1371600" cy="457198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172200" y="1828802"/>
            <a:ext cx="1676400" cy="533398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5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Allowing Controller to display output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Screen class calls a class in the Controller section of the code</a:t>
            </a:r>
          </a:p>
          <a:p>
            <a:pPr lvl="1"/>
            <a:r>
              <a:rPr lang="en-US" dirty="0" smtClean="0"/>
              <a:t>That Controller will call any code in the Model that is necessary</a:t>
            </a:r>
          </a:p>
          <a:p>
            <a:pPr lvl="1"/>
            <a:r>
              <a:rPr lang="en-US" dirty="0" smtClean="0"/>
              <a:t>The Controller needs to be able to provide output to the screen.</a:t>
            </a:r>
          </a:p>
          <a:p>
            <a:r>
              <a:rPr lang="en-US" dirty="0" smtClean="0"/>
              <a:t>Our Screen class just needs to provide methods for displaying information to the user</a:t>
            </a:r>
          </a:p>
          <a:p>
            <a:pPr lvl="1"/>
            <a:r>
              <a:rPr lang="en-US" dirty="0" smtClean="0"/>
              <a:t>Controller calls those methods</a:t>
            </a:r>
          </a:p>
          <a:p>
            <a:pPr lvl="1"/>
            <a:r>
              <a:rPr lang="en-US" dirty="0" smtClean="0"/>
              <a:t>Methods could be specified in an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in GUIs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Our Observer pattern occurs entirely in the View section of our code</a:t>
            </a:r>
          </a:p>
          <a:p>
            <a:pPr lvl="1"/>
            <a:r>
              <a:rPr lang="en-US" sz="2400" dirty="0" smtClean="0"/>
              <a:t>Our screen observes our widgets to detect event</a:t>
            </a:r>
          </a:p>
          <a:p>
            <a:r>
              <a:rPr lang="en-US" sz="2800" dirty="0" smtClean="0"/>
              <a:t>Our classes in our View section of the code also have corresponding Controller objects</a:t>
            </a:r>
          </a:p>
          <a:p>
            <a:pPr lvl="1"/>
            <a:r>
              <a:rPr lang="en-US" sz="2400" dirty="0" smtClean="0"/>
              <a:t>Needs to be able to call methods on the controller object</a:t>
            </a:r>
          </a:p>
          <a:p>
            <a:pPr lvl="1"/>
            <a:r>
              <a:rPr lang="en-US" sz="2400" dirty="0" smtClean="0"/>
              <a:t>Controller object needs to be able to call methods on the screen class</a:t>
            </a:r>
          </a:p>
          <a:p>
            <a:pPr lvl="1"/>
            <a:r>
              <a:rPr lang="en-US" sz="2400" dirty="0" smtClean="0"/>
              <a:t>They need references to each other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09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Just like the View section of our code could have multiple files, our Controller section will have multiple files</a:t>
            </a:r>
          </a:p>
          <a:p>
            <a:pPr lvl="1"/>
            <a:r>
              <a:rPr lang="en-US" sz="2400" dirty="0" smtClean="0"/>
              <a:t>They control the flow of different tasks in our system</a:t>
            </a:r>
          </a:p>
          <a:p>
            <a:pPr lvl="2"/>
            <a:r>
              <a:rPr lang="en-US" sz="2100" dirty="0" smtClean="0"/>
              <a:t>Can Create new screens (views) and new controller objects to pass control</a:t>
            </a:r>
          </a:p>
          <a:p>
            <a:pPr lvl="1"/>
            <a:r>
              <a:rPr lang="en-US" sz="2400" dirty="0" smtClean="0"/>
              <a:t>Often tied to different screens that can appear</a:t>
            </a:r>
          </a:p>
          <a:p>
            <a:pPr lvl="1"/>
            <a:r>
              <a:rPr lang="en-US" sz="2400" dirty="0" smtClean="0"/>
              <a:t>Each Control object will have a reference to the instance of the screen class that allows to user to complete that particular task</a:t>
            </a:r>
          </a:p>
          <a:p>
            <a:pPr lvl="2"/>
            <a:r>
              <a:rPr lang="en-US" sz="2000" dirty="0" smtClean="0"/>
              <a:t>That object also needs a reference back to the Control 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ChangeArrowheads="1"/>
          </p:cNvSpPr>
          <p:nvPr/>
        </p:nvSpPr>
        <p:spPr bwMode="auto">
          <a:xfrm>
            <a:off x="533400" y="2514600"/>
            <a:ext cx="7924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ct val="75000"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Design patterns specify a solution for a particular problem within a larger program.</a:t>
            </a:r>
          </a:p>
          <a:p>
            <a:pPr>
              <a:spcBef>
                <a:spcPct val="0"/>
              </a:spcBef>
              <a:buSzPct val="75000"/>
              <a:buFontTx/>
              <a:buNone/>
            </a:pPr>
            <a:endParaRPr lang="en-US" altLang="en-US" sz="24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SzPct val="75000"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Verdana" panose="020B0604030504040204" pitchFamily="34" charset="0"/>
              </a:rPr>
              <a:t>Architectural patterns specify a solution for the entirety of a program (or at least a significant portion of it).</a:t>
            </a:r>
          </a:p>
        </p:txBody>
      </p:sp>
      <p:sp>
        <p:nvSpPr>
          <p:cNvPr id="108547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4702F"/>
                </a:solidFill>
                <a:latin typeface="Verdana" panose="020B0604030504040204" pitchFamily="34" charset="0"/>
              </a:rPr>
              <a:t>Design Patterns vs. Architectural Patterns</a:t>
            </a:r>
          </a:p>
        </p:txBody>
      </p:sp>
      <p:pic>
        <p:nvPicPr>
          <p:cNvPr id="108548" name="Picture 3" descr="wordmark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575"/>
            <a:ext cx="2362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955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Objects can also contain instances of Entity Objects</a:t>
            </a:r>
          </a:p>
          <a:p>
            <a:pPr lvl="1"/>
            <a:r>
              <a:rPr lang="en-US" dirty="0" smtClean="0"/>
              <a:t>The classes for entity objects are part of our Model Section of code</a:t>
            </a:r>
          </a:p>
          <a:p>
            <a:r>
              <a:rPr lang="en-US" dirty="0" smtClean="0"/>
              <a:t>The Control Object gathers input from the user via the View/Screen object</a:t>
            </a:r>
          </a:p>
          <a:p>
            <a:pPr lvl="1"/>
            <a:r>
              <a:rPr lang="en-US" dirty="0" smtClean="0"/>
              <a:t>Uses that input to create/use entity objects in the Model</a:t>
            </a:r>
          </a:p>
          <a:p>
            <a:pPr lvl="1"/>
            <a:r>
              <a:rPr lang="en-US" dirty="0" smtClean="0"/>
              <a:t>Gets output from the Entity Objects</a:t>
            </a:r>
          </a:p>
          <a:p>
            <a:pPr lvl="1"/>
            <a:r>
              <a:rPr lang="en-US" dirty="0" smtClean="0"/>
              <a:t>Passes output back to the View/Screen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295400" y="1597967"/>
            <a:ext cx="5486400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676400" y="1597967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Swing Components</a:t>
            </a:r>
            <a:endParaRPr lang="en-US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85" y="343404"/>
            <a:ext cx="8686800" cy="644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Simple MVC GUI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578" name="Oval 28"/>
          <p:cNvSpPr>
            <a:spLocks noChangeArrowheads="1"/>
          </p:cNvSpPr>
          <p:nvPr/>
        </p:nvSpPr>
        <p:spPr bwMode="auto">
          <a:xfrm>
            <a:off x="3886200" y="2131367"/>
            <a:ext cx="2743200" cy="1143000"/>
          </a:xfrm>
          <a:prstGeom prst="ellipse">
            <a:avLst/>
          </a:prstGeom>
          <a:noFill/>
          <a:ln w="38100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err="1" smtClean="0">
                <a:solidFill>
                  <a:srgbClr val="008000"/>
                </a:solidFill>
                <a:latin typeface="Arial" charset="0"/>
              </a:rPr>
              <a:t>ActionListener</a:t>
            </a:r>
            <a:endParaRPr lang="en-US" i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4579" name="Line 15"/>
          <p:cNvSpPr>
            <a:spLocks noChangeShapeType="1"/>
          </p:cNvSpPr>
          <p:nvPr/>
        </p:nvSpPr>
        <p:spPr bwMode="auto">
          <a:xfrm flipV="1">
            <a:off x="2438400" y="3274367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3810000" y="3579167"/>
            <a:ext cx="175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implements</a:t>
            </a:r>
          </a:p>
        </p:txBody>
      </p:sp>
      <p:sp>
        <p:nvSpPr>
          <p:cNvPr id="24581" name="Rectangle 18"/>
          <p:cNvSpPr>
            <a:spLocks noChangeArrowheads="1"/>
          </p:cNvSpPr>
          <p:nvPr/>
        </p:nvSpPr>
        <p:spPr bwMode="auto">
          <a:xfrm>
            <a:off x="1524000" y="2131367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0000FF"/>
                </a:solidFill>
                <a:latin typeface="Arial" charset="0"/>
              </a:rPr>
              <a:t>JFrame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4582" name="Line 15"/>
          <p:cNvSpPr>
            <a:spLocks noChangeShapeType="1"/>
          </p:cNvSpPr>
          <p:nvPr/>
        </p:nvSpPr>
        <p:spPr bwMode="auto">
          <a:xfrm flipV="1">
            <a:off x="3276600" y="3121967"/>
            <a:ext cx="990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3" name="Text Box 16"/>
          <p:cNvSpPr txBox="1">
            <a:spLocks noChangeArrowheads="1"/>
          </p:cNvSpPr>
          <p:nvPr/>
        </p:nvSpPr>
        <p:spPr bwMode="auto">
          <a:xfrm>
            <a:off x="2362200" y="3579167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Arial" charset="0"/>
              </a:rPr>
              <a:t>extends</a:t>
            </a:r>
          </a:p>
        </p:txBody>
      </p:sp>
      <p:sp>
        <p:nvSpPr>
          <p:cNvPr id="24584" name="Rectangle 18"/>
          <p:cNvSpPr>
            <a:spLocks noChangeArrowheads="1"/>
          </p:cNvSpPr>
          <p:nvPr/>
        </p:nvSpPr>
        <p:spPr bwMode="auto">
          <a:xfrm>
            <a:off x="1524000" y="4417367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View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8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429000" y="1295400"/>
            <a:ext cx="5486400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810000" y="1295400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Swing Components</a:t>
            </a:r>
            <a:endParaRPr lang="en-US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dirty="0" smtClean="0"/>
              <a:t>Example: Simple MVC GUI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578" name="Oval 28"/>
          <p:cNvSpPr>
            <a:spLocks noChangeArrowheads="1"/>
          </p:cNvSpPr>
          <p:nvPr/>
        </p:nvSpPr>
        <p:spPr bwMode="auto">
          <a:xfrm>
            <a:off x="6019800" y="1828800"/>
            <a:ext cx="2743200" cy="1143000"/>
          </a:xfrm>
          <a:prstGeom prst="ellipse">
            <a:avLst/>
          </a:prstGeom>
          <a:noFill/>
          <a:ln w="38100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err="1" smtClean="0">
                <a:solidFill>
                  <a:srgbClr val="008000"/>
                </a:solidFill>
                <a:latin typeface="Arial" charset="0"/>
              </a:rPr>
              <a:t>ActionListener</a:t>
            </a:r>
            <a:endParaRPr lang="en-US" i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4579" name="Line 15"/>
          <p:cNvSpPr>
            <a:spLocks noChangeShapeType="1"/>
          </p:cNvSpPr>
          <p:nvPr/>
        </p:nvSpPr>
        <p:spPr bwMode="auto">
          <a:xfrm flipV="1">
            <a:off x="4572000" y="2971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1" name="Rectangle 18"/>
          <p:cNvSpPr>
            <a:spLocks noChangeArrowheads="1"/>
          </p:cNvSpPr>
          <p:nvPr/>
        </p:nvSpPr>
        <p:spPr bwMode="auto">
          <a:xfrm>
            <a:off x="36576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0000FF"/>
                </a:solidFill>
                <a:latin typeface="Arial" charset="0"/>
              </a:rPr>
              <a:t>JFrame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4582" name="Line 15"/>
          <p:cNvSpPr>
            <a:spLocks noChangeShapeType="1"/>
          </p:cNvSpPr>
          <p:nvPr/>
        </p:nvSpPr>
        <p:spPr bwMode="auto">
          <a:xfrm flipV="1">
            <a:off x="5410200" y="2819400"/>
            <a:ext cx="990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4" name="Rectangle 18"/>
          <p:cNvSpPr>
            <a:spLocks noChangeArrowheads="1"/>
          </p:cNvSpPr>
          <p:nvPr/>
        </p:nvSpPr>
        <p:spPr bwMode="auto">
          <a:xfrm>
            <a:off x="36576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View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638800" y="3810000"/>
            <a:ext cx="3276600" cy="1981200"/>
          </a:xfrm>
          <a:prstGeom prst="wedgeRoundRectCallout">
            <a:avLst>
              <a:gd name="adj1" fmla="val -56475"/>
              <a:gd name="adj2" fmla="val -21766"/>
              <a:gd name="adj3" fmla="val 16667"/>
            </a:avLst>
          </a:prstGeom>
          <a:solidFill>
            <a:srgbClr val="9BFFC8"/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Code </a:t>
            </a: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related to setting up and using GUI widgets is in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View</a:t>
            </a: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; but </a:t>
            </a: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that’s all.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943600" y="3276600"/>
            <a:ext cx="175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implements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495800" y="32766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Arial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73857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429000" y="1295400"/>
            <a:ext cx="5486400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810000" y="1295400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Swing Components</a:t>
            </a:r>
            <a:endParaRPr lang="en-US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dirty="0" smtClean="0"/>
              <a:t>Example: Simple MVC GUI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578" name="Oval 28"/>
          <p:cNvSpPr>
            <a:spLocks noChangeArrowheads="1"/>
          </p:cNvSpPr>
          <p:nvPr/>
        </p:nvSpPr>
        <p:spPr bwMode="auto">
          <a:xfrm>
            <a:off x="6019800" y="1828800"/>
            <a:ext cx="2743200" cy="1143000"/>
          </a:xfrm>
          <a:prstGeom prst="ellipse">
            <a:avLst/>
          </a:prstGeom>
          <a:noFill/>
          <a:ln w="38100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err="1" smtClean="0">
                <a:solidFill>
                  <a:srgbClr val="008000"/>
                </a:solidFill>
                <a:latin typeface="Arial" charset="0"/>
              </a:rPr>
              <a:t>ActionListener</a:t>
            </a:r>
            <a:endParaRPr lang="en-US" i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4579" name="Line 15"/>
          <p:cNvSpPr>
            <a:spLocks noChangeShapeType="1"/>
          </p:cNvSpPr>
          <p:nvPr/>
        </p:nvSpPr>
        <p:spPr bwMode="auto">
          <a:xfrm flipV="1">
            <a:off x="4572000" y="2971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1" name="Rectangle 18"/>
          <p:cNvSpPr>
            <a:spLocks noChangeArrowheads="1"/>
          </p:cNvSpPr>
          <p:nvPr/>
        </p:nvSpPr>
        <p:spPr bwMode="auto">
          <a:xfrm>
            <a:off x="36576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0000FF"/>
                </a:solidFill>
                <a:latin typeface="Arial" charset="0"/>
              </a:rPr>
              <a:t>JFrame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4582" name="Line 15"/>
          <p:cNvSpPr>
            <a:spLocks noChangeShapeType="1"/>
          </p:cNvSpPr>
          <p:nvPr/>
        </p:nvSpPr>
        <p:spPr bwMode="auto">
          <a:xfrm flipV="1">
            <a:off x="5410200" y="2819400"/>
            <a:ext cx="990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4" name="Rectangle 18"/>
          <p:cNvSpPr>
            <a:spLocks noChangeArrowheads="1"/>
          </p:cNvSpPr>
          <p:nvPr/>
        </p:nvSpPr>
        <p:spPr bwMode="auto">
          <a:xfrm>
            <a:off x="36576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View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620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Controller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7620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Model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943600" y="3276600"/>
            <a:ext cx="175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implements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495800" y="32766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Arial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23901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429000" y="1295400"/>
            <a:ext cx="5486400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810000" y="1295400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Swing Components</a:t>
            </a:r>
            <a:endParaRPr lang="en-US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dirty="0" smtClean="0"/>
              <a:t>Example: Simple MVC GUI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578" name="Oval 28"/>
          <p:cNvSpPr>
            <a:spLocks noChangeArrowheads="1"/>
          </p:cNvSpPr>
          <p:nvPr/>
        </p:nvSpPr>
        <p:spPr bwMode="auto">
          <a:xfrm>
            <a:off x="6019800" y="1828800"/>
            <a:ext cx="2743200" cy="1143000"/>
          </a:xfrm>
          <a:prstGeom prst="ellipse">
            <a:avLst/>
          </a:prstGeom>
          <a:noFill/>
          <a:ln w="38100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err="1" smtClean="0">
                <a:solidFill>
                  <a:srgbClr val="008000"/>
                </a:solidFill>
                <a:latin typeface="Arial" charset="0"/>
              </a:rPr>
              <a:t>ActionListener</a:t>
            </a:r>
            <a:endParaRPr lang="en-US" i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4579" name="Line 15"/>
          <p:cNvSpPr>
            <a:spLocks noChangeShapeType="1"/>
          </p:cNvSpPr>
          <p:nvPr/>
        </p:nvSpPr>
        <p:spPr bwMode="auto">
          <a:xfrm flipV="1">
            <a:off x="4572000" y="2971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1" name="Rectangle 18"/>
          <p:cNvSpPr>
            <a:spLocks noChangeArrowheads="1"/>
          </p:cNvSpPr>
          <p:nvPr/>
        </p:nvSpPr>
        <p:spPr bwMode="auto">
          <a:xfrm>
            <a:off x="36576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0000FF"/>
                </a:solidFill>
                <a:latin typeface="Arial" charset="0"/>
              </a:rPr>
              <a:t>JFrame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4582" name="Line 15"/>
          <p:cNvSpPr>
            <a:spLocks noChangeShapeType="1"/>
          </p:cNvSpPr>
          <p:nvPr/>
        </p:nvSpPr>
        <p:spPr bwMode="auto">
          <a:xfrm flipV="1">
            <a:off x="5410200" y="2819400"/>
            <a:ext cx="990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4" name="Rectangle 18"/>
          <p:cNvSpPr>
            <a:spLocks noChangeArrowheads="1"/>
          </p:cNvSpPr>
          <p:nvPr/>
        </p:nvSpPr>
        <p:spPr bwMode="auto">
          <a:xfrm>
            <a:off x="36576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View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620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Controller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7620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Model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2993" y="235116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5638800" y="3810000"/>
            <a:ext cx="3276600" cy="1981200"/>
          </a:xfrm>
          <a:prstGeom prst="wedgeRoundRectCallout">
            <a:avLst>
              <a:gd name="adj1" fmla="val -144880"/>
              <a:gd name="adj2" fmla="val -24414"/>
              <a:gd name="adj3" fmla="val 16667"/>
            </a:avLst>
          </a:prstGeom>
          <a:solidFill>
            <a:srgbClr val="9BFFC8"/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Code </a:t>
            </a: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related to the “model”, or non-GUI aspects, is in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Model</a:t>
            </a: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943600" y="3276600"/>
            <a:ext cx="175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implements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4495800" y="32766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Arial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0371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429000" y="1295400"/>
            <a:ext cx="5486400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810000" y="1295400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Swing Components</a:t>
            </a:r>
            <a:endParaRPr lang="en-US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dirty="0" smtClean="0"/>
              <a:t>Example: Simple MVC GUI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578" name="Oval 28"/>
          <p:cNvSpPr>
            <a:spLocks noChangeArrowheads="1"/>
          </p:cNvSpPr>
          <p:nvPr/>
        </p:nvSpPr>
        <p:spPr bwMode="auto">
          <a:xfrm>
            <a:off x="6019800" y="1828800"/>
            <a:ext cx="2743200" cy="1143000"/>
          </a:xfrm>
          <a:prstGeom prst="ellipse">
            <a:avLst/>
          </a:prstGeom>
          <a:noFill/>
          <a:ln w="38100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err="1" smtClean="0">
                <a:solidFill>
                  <a:srgbClr val="008000"/>
                </a:solidFill>
                <a:latin typeface="Arial" charset="0"/>
              </a:rPr>
              <a:t>ActionListener</a:t>
            </a:r>
            <a:endParaRPr lang="en-US" i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4579" name="Line 15"/>
          <p:cNvSpPr>
            <a:spLocks noChangeShapeType="1"/>
          </p:cNvSpPr>
          <p:nvPr/>
        </p:nvSpPr>
        <p:spPr bwMode="auto">
          <a:xfrm flipV="1">
            <a:off x="4572000" y="2971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1" name="Rectangle 18"/>
          <p:cNvSpPr>
            <a:spLocks noChangeArrowheads="1"/>
          </p:cNvSpPr>
          <p:nvPr/>
        </p:nvSpPr>
        <p:spPr bwMode="auto">
          <a:xfrm>
            <a:off x="36576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0000FF"/>
                </a:solidFill>
                <a:latin typeface="Arial" charset="0"/>
              </a:rPr>
              <a:t>JFrame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4582" name="Line 15"/>
          <p:cNvSpPr>
            <a:spLocks noChangeShapeType="1"/>
          </p:cNvSpPr>
          <p:nvPr/>
        </p:nvSpPr>
        <p:spPr bwMode="auto">
          <a:xfrm flipV="1">
            <a:off x="5410200" y="2819400"/>
            <a:ext cx="990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4" name="Rectangle 18"/>
          <p:cNvSpPr>
            <a:spLocks noChangeArrowheads="1"/>
          </p:cNvSpPr>
          <p:nvPr/>
        </p:nvSpPr>
        <p:spPr bwMode="auto">
          <a:xfrm>
            <a:off x="36576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View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638800" y="3810000"/>
            <a:ext cx="3276600" cy="1981200"/>
          </a:xfrm>
          <a:prstGeom prst="wedgeRoundRectCallout">
            <a:avLst>
              <a:gd name="adj1" fmla="val -144880"/>
              <a:gd name="adj2" fmla="val -107592"/>
              <a:gd name="adj3" fmla="val 16667"/>
            </a:avLst>
          </a:prstGeom>
          <a:solidFill>
            <a:srgbClr val="9BFFC8"/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Code that “mediates” between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Model</a:t>
            </a: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 and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View</a:t>
            </a: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—often called “business logic”—is in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Controller</a:t>
            </a: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620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Controller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7620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Model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2993" y="235116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943600" y="3276600"/>
            <a:ext cx="175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implements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495800" y="32766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Arial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20927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429000" y="1295400"/>
            <a:ext cx="5486400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810000" y="1295400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Swing Components</a:t>
            </a:r>
            <a:endParaRPr lang="en-US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dirty="0" smtClean="0"/>
              <a:t>Example: Simple MVC GUI 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578" name="Oval 28"/>
          <p:cNvSpPr>
            <a:spLocks noChangeArrowheads="1"/>
          </p:cNvSpPr>
          <p:nvPr/>
        </p:nvSpPr>
        <p:spPr bwMode="auto">
          <a:xfrm>
            <a:off x="6019800" y="1828800"/>
            <a:ext cx="2743200" cy="1143000"/>
          </a:xfrm>
          <a:prstGeom prst="ellipse">
            <a:avLst/>
          </a:prstGeom>
          <a:noFill/>
          <a:ln w="38100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 err="1" smtClean="0">
                <a:solidFill>
                  <a:srgbClr val="008000"/>
                </a:solidFill>
                <a:latin typeface="Arial" charset="0"/>
              </a:rPr>
              <a:t>ActionListener</a:t>
            </a:r>
            <a:endParaRPr lang="en-US" i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24579" name="Line 15"/>
          <p:cNvSpPr>
            <a:spLocks noChangeShapeType="1"/>
          </p:cNvSpPr>
          <p:nvPr/>
        </p:nvSpPr>
        <p:spPr bwMode="auto">
          <a:xfrm flipV="1">
            <a:off x="4572000" y="2971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1" name="Rectangle 18"/>
          <p:cNvSpPr>
            <a:spLocks noChangeArrowheads="1"/>
          </p:cNvSpPr>
          <p:nvPr/>
        </p:nvSpPr>
        <p:spPr bwMode="auto">
          <a:xfrm>
            <a:off x="36576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rgbClr val="0000FF"/>
                </a:solidFill>
                <a:latin typeface="Arial" charset="0"/>
              </a:rPr>
              <a:t>JFrame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4582" name="Line 15"/>
          <p:cNvSpPr>
            <a:spLocks noChangeShapeType="1"/>
          </p:cNvSpPr>
          <p:nvPr/>
        </p:nvSpPr>
        <p:spPr bwMode="auto">
          <a:xfrm flipV="1">
            <a:off x="5410200" y="2819400"/>
            <a:ext cx="990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584" name="Rectangle 18"/>
          <p:cNvSpPr>
            <a:spLocks noChangeArrowheads="1"/>
          </p:cNvSpPr>
          <p:nvPr/>
        </p:nvSpPr>
        <p:spPr bwMode="auto">
          <a:xfrm>
            <a:off x="36576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View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62000" y="1828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Controller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762000" y="4114800"/>
            <a:ext cx="1752600" cy="1143000"/>
          </a:xfrm>
          <a:prstGeom prst="rect">
            <a:avLst/>
          </a:prstGeom>
          <a:noFill/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Model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2993" y="235116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172200" y="4572000"/>
            <a:ext cx="2362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diamond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674703" y="4572000"/>
            <a:ext cx="3161292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“instance of this class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holds </a:t>
            </a:r>
            <a:r>
              <a:rPr lang="en-US" dirty="0">
                <a:solidFill>
                  <a:prstClr val="black"/>
                </a:solidFill>
                <a:latin typeface="Arial" charset="0"/>
              </a:rPr>
              <a:t>a reference </a:t>
            </a: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to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instance of that class”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2133600" y="2971800"/>
            <a:ext cx="1524000" cy="1447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diamond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endCxn id="17" idx="0"/>
          </p:cNvCxnSpPr>
          <p:nvPr/>
        </p:nvCxnSpPr>
        <p:spPr bwMode="auto">
          <a:xfrm>
            <a:off x="1600200" y="3048000"/>
            <a:ext cx="38100" cy="1066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diamond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 flipH="1" flipV="1">
            <a:off x="2514600" y="2819400"/>
            <a:ext cx="1371600" cy="129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diamond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5943600" y="3276600"/>
            <a:ext cx="175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implements</a:t>
            </a: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4495800" y="3276600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Arial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55347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 how does this actually run?</a:t>
            </a:r>
          </a:p>
          <a:p>
            <a:r>
              <a:rPr lang="en-US" sz="2400" dirty="0" smtClean="0"/>
              <a:t>We still need a main class and method</a:t>
            </a:r>
          </a:p>
          <a:p>
            <a:pPr lvl="1"/>
            <a:r>
              <a:rPr lang="en-US" sz="2000" dirty="0" smtClean="0"/>
              <a:t>The main method is the entry point of the program</a:t>
            </a:r>
          </a:p>
          <a:p>
            <a:r>
              <a:rPr lang="en-US" sz="2400" dirty="0" smtClean="0"/>
              <a:t>Main method must:</a:t>
            </a:r>
          </a:p>
          <a:p>
            <a:pPr lvl="1"/>
            <a:r>
              <a:rPr lang="en-US" sz="2000" dirty="0" smtClean="0"/>
              <a:t>Create our view instance</a:t>
            </a:r>
          </a:p>
          <a:p>
            <a:pPr lvl="1"/>
            <a:r>
              <a:rPr lang="en-US" sz="2000" dirty="0" smtClean="0"/>
              <a:t>Create our controller instance, passing in the view to the constructor</a:t>
            </a:r>
          </a:p>
          <a:p>
            <a:pPr lvl="1"/>
            <a:r>
              <a:rPr lang="en-US" sz="2000" dirty="0" smtClean="0"/>
              <a:t>Register our controller as an observer of our view</a:t>
            </a:r>
          </a:p>
          <a:p>
            <a:pPr lvl="2"/>
            <a:r>
              <a:rPr lang="en-US" sz="1800" dirty="0" smtClean="0"/>
              <a:t>So view can call methods of the controller class to react to events</a:t>
            </a:r>
          </a:p>
          <a:p>
            <a:r>
              <a:rPr lang="en-US" sz="2400" dirty="0" smtClean="0"/>
              <a:t>Main method might</a:t>
            </a:r>
          </a:p>
          <a:p>
            <a:pPr lvl="1"/>
            <a:r>
              <a:rPr lang="en-US" sz="2000" dirty="0" smtClean="0"/>
              <a:t>Create our model instance as well</a:t>
            </a:r>
          </a:p>
          <a:p>
            <a:pPr lvl="1"/>
            <a:r>
              <a:rPr lang="en-US" sz="2000" dirty="0" smtClean="0"/>
              <a:t>Often done by the controller since it knows what model object it will need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 anchor="t"/>
          <a:lstStyle/>
          <a:p>
            <a:r>
              <a:rPr lang="en-US" sz="4000" dirty="0" smtClean="0"/>
              <a:t>Set-up by </a:t>
            </a:r>
            <a:r>
              <a:rPr lang="en-US" sz="4000" dirty="0" smtClean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lang="en-US" sz="4000" dirty="0" smtClean="0"/>
              <a:t>: Create view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96000" y="3733800"/>
            <a:ext cx="2438400" cy="1752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724400" y="5410200"/>
            <a:ext cx="16002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view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34" name="Isosceles Triangle 33"/>
          <p:cNvSpPr/>
          <p:nvPr/>
        </p:nvSpPr>
        <p:spPr>
          <a:xfrm>
            <a:off x="5174166" y="48768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555166" y="4876800"/>
            <a:ext cx="617034" cy="3810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3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 anchor="t"/>
          <a:lstStyle/>
          <a:p>
            <a:r>
              <a:rPr lang="en-US" sz="3600" dirty="0" smtClean="0"/>
              <a:t>Set-up by </a:t>
            </a:r>
            <a:r>
              <a:rPr lang="en-US" sz="3600" dirty="0" smtClean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lang="en-US" sz="3600" dirty="0" smtClean="0"/>
              <a:t>: create controller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96000" y="3733800"/>
            <a:ext cx="2438400" cy="1752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724400" y="5410200"/>
            <a:ext cx="16002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view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34" name="Isosceles Triangle 33"/>
          <p:cNvSpPr/>
          <p:nvPr/>
        </p:nvSpPr>
        <p:spPr>
          <a:xfrm>
            <a:off x="5174166" y="48768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555166" y="4876800"/>
            <a:ext cx="617034" cy="3810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86200" y="1371600"/>
            <a:ext cx="2438400" cy="1752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2209800" y="3048000"/>
            <a:ext cx="22098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controller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2964366" y="25146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345366" y="2514600"/>
            <a:ext cx="617034" cy="3810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3886200" y="2209800"/>
            <a:ext cx="16002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model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4884234" y="2209800"/>
            <a:ext cx="16002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view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4" name="Isosceles Triangle 43"/>
          <p:cNvSpPr/>
          <p:nvPr/>
        </p:nvSpPr>
        <p:spPr>
          <a:xfrm>
            <a:off x="5334000" y="16764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715000" y="2057402"/>
            <a:ext cx="533400" cy="2133598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7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Model View Controller Pattern</a:t>
            </a:r>
          </a:p>
        </p:txBody>
      </p:sp>
      <p:sp>
        <p:nvSpPr>
          <p:cNvPr id="17715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One of the most common Architectural patterns is the Model View Controller design pattern</a:t>
            </a:r>
          </a:p>
          <a:p>
            <a:r>
              <a:rPr lang="en-US" altLang="en-US" dirty="0" smtClean="0"/>
              <a:t>We use this to separate our user interface from our code.</a:t>
            </a:r>
          </a:p>
          <a:p>
            <a:r>
              <a:rPr lang="en-US" altLang="en-US" dirty="0" smtClean="0"/>
              <a:t>This becomes increasingly important with Graphical User Interfaces (GUIs)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After </a:t>
            </a:r>
            <a:r>
              <a:rPr lang="en-US" sz="4000" smtClean="0">
                <a:solidFill>
                  <a:srgbClr val="0000FF"/>
                </a:solidFill>
                <a:latin typeface="Courier New"/>
                <a:cs typeface="Courier New"/>
              </a:rPr>
              <a:t>view.registerObserver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096000" y="3733800"/>
            <a:ext cx="2438400" cy="1752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724400" y="5410200"/>
            <a:ext cx="16002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view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5174166" y="48768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555166" y="4876800"/>
            <a:ext cx="617034" cy="3810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886200" y="1371600"/>
            <a:ext cx="2438400" cy="1752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884234" y="2209800"/>
            <a:ext cx="16002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view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35" name="Isosceles Triangle 34"/>
          <p:cNvSpPr/>
          <p:nvPr/>
        </p:nvSpPr>
        <p:spPr>
          <a:xfrm>
            <a:off x="5334000" y="16764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715000" y="2057402"/>
            <a:ext cx="533400" cy="2133598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 bwMode="auto">
          <a:xfrm>
            <a:off x="6255834" y="4572000"/>
            <a:ext cx="22098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controller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7010400" y="40386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248400" y="2514600"/>
            <a:ext cx="1143000" cy="19050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43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Who’s In Charge?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Note: when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main </a:t>
            </a:r>
            <a:r>
              <a:rPr lang="en-US" sz="2400" dirty="0" smtClean="0"/>
              <a:t>is executed:</a:t>
            </a:r>
          </a:p>
          <a:p>
            <a:pPr lvl="1"/>
            <a:r>
              <a:rPr lang="en-US" sz="2400" dirty="0" smtClean="0"/>
              <a:t>Calls all constructors</a:t>
            </a:r>
          </a:p>
          <a:p>
            <a:pPr lvl="1"/>
            <a:r>
              <a:rPr lang="en-US" sz="2400" dirty="0" smtClean="0"/>
              <a:t>Registers the controller as an observer of view</a:t>
            </a:r>
          </a:p>
          <a:p>
            <a:pPr lvl="1"/>
            <a:r>
              <a:rPr lang="en-US" sz="2400" dirty="0" smtClean="0"/>
              <a:t>Then returns to main, and there is no more code</a:t>
            </a:r>
          </a:p>
          <a:p>
            <a:r>
              <a:rPr lang="en-US" sz="2400" dirty="0" smtClean="0"/>
              <a:t>After that, what code is executing?</a:t>
            </a:r>
          </a:p>
          <a:p>
            <a:pPr lvl="1"/>
            <a:r>
              <a:rPr lang="en-US" sz="2000" dirty="0" smtClean="0"/>
              <a:t>Depends on the program</a:t>
            </a:r>
          </a:p>
          <a:p>
            <a:pPr lvl="1"/>
            <a:r>
              <a:rPr lang="en-US" sz="2000" dirty="0" smtClean="0"/>
              <a:t>A GUI based program will then wait for user interactions (View handles with the Observer Pattern</a:t>
            </a:r>
          </a:p>
          <a:p>
            <a:pPr lvl="1"/>
            <a:r>
              <a:rPr lang="en-US" sz="2000" dirty="0" smtClean="0"/>
              <a:t>Other code may pass control to the controller object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7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After </a:t>
            </a:r>
            <a:r>
              <a:rPr lang="en-US" sz="2800" dirty="0" smtClean="0">
                <a:solidFill>
                  <a:srgbClr val="0000FF"/>
                </a:solidFill>
                <a:latin typeface="Courier New"/>
                <a:cs typeface="Courier New"/>
              </a:rPr>
              <a:t>Controller declares model object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096000" y="3733800"/>
            <a:ext cx="2438400" cy="1752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724400" y="5410200"/>
            <a:ext cx="16002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view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5174166" y="48768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555166" y="4876800"/>
            <a:ext cx="617034" cy="3810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886200" y="1371600"/>
            <a:ext cx="2438400" cy="1752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209800" y="3048000"/>
            <a:ext cx="22098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controller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2964366" y="25146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345366" y="2514600"/>
            <a:ext cx="617034" cy="3810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3886200" y="2209800"/>
            <a:ext cx="16002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model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4335966" y="16764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884234" y="2209800"/>
            <a:ext cx="16002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view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35" name="Isosceles Triangle 34"/>
          <p:cNvSpPr/>
          <p:nvPr/>
        </p:nvSpPr>
        <p:spPr>
          <a:xfrm>
            <a:off x="5334000" y="16764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715000" y="2057402"/>
            <a:ext cx="533400" cy="2133598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 bwMode="auto">
          <a:xfrm>
            <a:off x="6255834" y="4572000"/>
            <a:ext cx="22098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controller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7010400" y="40386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248400" y="2514600"/>
            <a:ext cx="1143000" cy="19050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4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After </a:t>
            </a:r>
            <a:r>
              <a:rPr lang="en-US" sz="4000" dirty="0" smtClean="0">
                <a:solidFill>
                  <a:srgbClr val="0000FF"/>
                </a:solidFill>
                <a:latin typeface="Courier New"/>
                <a:cs typeface="Courier New"/>
              </a:rPr>
              <a:t>model constructor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981200" y="3733800"/>
            <a:ext cx="2438400" cy="1752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096000" y="3733800"/>
            <a:ext cx="2438400" cy="1752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724400" y="5410200"/>
            <a:ext cx="16002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view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5174166" y="48768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555166" y="4876800"/>
            <a:ext cx="617034" cy="3810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886200" y="1371600"/>
            <a:ext cx="2438400" cy="17526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209800" y="3048000"/>
            <a:ext cx="22098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controller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2964366" y="25146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345366" y="2514600"/>
            <a:ext cx="617034" cy="3810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3886200" y="2209800"/>
            <a:ext cx="16002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model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4335966" y="16764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267200" y="2057402"/>
            <a:ext cx="449766" cy="2133598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4884234" y="2209800"/>
            <a:ext cx="16002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view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35" name="Isosceles Triangle 34"/>
          <p:cNvSpPr/>
          <p:nvPr/>
        </p:nvSpPr>
        <p:spPr>
          <a:xfrm>
            <a:off x="5334000" y="16764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715000" y="2057402"/>
            <a:ext cx="533400" cy="2133598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 bwMode="auto">
          <a:xfrm>
            <a:off x="6255834" y="4572000"/>
            <a:ext cx="22098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8000"/>
                </a:solidFill>
                <a:latin typeface="Courier New"/>
                <a:cs typeface="Courier New"/>
              </a:rPr>
              <a:t>controller</a:t>
            </a:r>
            <a:endParaRPr lang="en-US" dirty="0">
              <a:ln>
                <a:solidFill>
                  <a:srgbClr val="0000FF"/>
                </a:solidFill>
              </a:ln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7010400" y="4038600"/>
            <a:ext cx="707136" cy="609600"/>
          </a:xfrm>
          <a:prstGeom prst="triangl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248400" y="2514600"/>
            <a:ext cx="1143000" cy="190500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74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MVC and GUIs</a:t>
            </a:r>
          </a:p>
        </p:txBody>
      </p:sp>
      <p:sp>
        <p:nvSpPr>
          <p:cNvPr id="18329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Next lecture we will discuss graphical user interfaces</a:t>
            </a:r>
          </a:p>
          <a:p>
            <a:r>
              <a:rPr lang="en-US" altLang="en-US" dirty="0" smtClean="0"/>
              <a:t>We will see how Java uses the Model View Controller design pattern to create and work with GUIs using the Java Swing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Model</a:t>
            </a:r>
          </a:p>
        </p:txBody>
      </p:sp>
      <p:sp>
        <p:nvSpPr>
          <p:cNvPr id="17817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 smtClean="0"/>
              <a:t>The Model in our code is the lower level model that would work with any user interface</a:t>
            </a:r>
          </a:p>
          <a:p>
            <a:pPr lvl="1"/>
            <a:r>
              <a:rPr lang="en-US" altLang="en-US" sz="2400" dirty="0" smtClean="0"/>
              <a:t>Contains our entity objects</a:t>
            </a:r>
          </a:p>
          <a:p>
            <a:r>
              <a:rPr lang="en-US" altLang="en-US" sz="2400" dirty="0" smtClean="0"/>
              <a:t>By separating the model out it’s reusable</a:t>
            </a:r>
          </a:p>
          <a:p>
            <a:r>
              <a:rPr lang="en-US" altLang="en-US" sz="2400" dirty="0" smtClean="0"/>
              <a:t>Our Model code cannot refer to the user interface at all</a:t>
            </a:r>
          </a:p>
          <a:p>
            <a:r>
              <a:rPr lang="en-US" altLang="en-US" sz="2400" dirty="0" smtClean="0"/>
              <a:t>Our Model is a layer of our architecture, not an individual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View</a:t>
            </a:r>
          </a:p>
        </p:txBody>
      </p:sp>
      <p:sp>
        <p:nvSpPr>
          <p:cNvPr id="17920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The view is our user interface code</a:t>
            </a:r>
          </a:p>
          <a:p>
            <a:r>
              <a:rPr lang="en-US" altLang="en-US" dirty="0" smtClean="0"/>
              <a:t>How the user views and interacts with our system</a:t>
            </a:r>
          </a:p>
          <a:p>
            <a:pPr lvl="1"/>
            <a:r>
              <a:rPr lang="en-US" altLang="en-US" dirty="0" smtClean="0"/>
              <a:t>Our Boundary Objects</a:t>
            </a:r>
          </a:p>
          <a:p>
            <a:r>
              <a:rPr lang="en-US" altLang="en-US" dirty="0" smtClean="0"/>
              <a:t>Our views have always been command line prompts, and we haven’t thought about them much</a:t>
            </a:r>
          </a:p>
          <a:p>
            <a:r>
              <a:rPr lang="en-US" altLang="en-US" dirty="0" smtClean="0"/>
              <a:t>If we have a GUI, our view would become much more complex</a:t>
            </a:r>
          </a:p>
          <a:p>
            <a:pPr lvl="1"/>
            <a:r>
              <a:rPr lang="en-US" altLang="en-US" dirty="0" smtClean="0"/>
              <a:t>All of these code files would go into our view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Controller</a:t>
            </a:r>
          </a:p>
        </p:txBody>
      </p:sp>
      <p:sp>
        <p:nvSpPr>
          <p:cNvPr id="18022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Our controller is the code that connects our user interface and our model</a:t>
            </a:r>
          </a:p>
          <a:p>
            <a:pPr lvl="1"/>
            <a:r>
              <a:rPr lang="en-US" altLang="en-US" dirty="0" smtClean="0"/>
              <a:t>Our controller observes the UI</a:t>
            </a:r>
          </a:p>
          <a:p>
            <a:pPr lvl="1"/>
            <a:r>
              <a:rPr lang="en-US" altLang="en-US" dirty="0" smtClean="0"/>
              <a:t>Our Control Objects</a:t>
            </a:r>
          </a:p>
          <a:p>
            <a:r>
              <a:rPr lang="en-US" altLang="en-US" dirty="0" smtClean="0"/>
              <a:t>It passes information back and forth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Changing a user interface</a:t>
            </a:r>
          </a:p>
        </p:txBody>
      </p:sp>
      <p:sp>
        <p:nvSpPr>
          <p:cNvPr id="18125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 smtClean="0"/>
              <a:t>The user interface of a program changes more often than any other part.</a:t>
            </a:r>
          </a:p>
          <a:p>
            <a:r>
              <a:rPr lang="en-US" altLang="en-US" sz="2000" dirty="0" smtClean="0"/>
              <a:t>Thanks to MVC, our changes are limited</a:t>
            </a:r>
          </a:p>
          <a:p>
            <a:pPr lvl="1"/>
            <a:r>
              <a:rPr lang="en-US" altLang="en-US" sz="2000" dirty="0" smtClean="0"/>
              <a:t>View will change to have the new UI</a:t>
            </a:r>
          </a:p>
          <a:p>
            <a:pPr lvl="1"/>
            <a:r>
              <a:rPr lang="en-US" altLang="en-US" sz="2000" dirty="0" smtClean="0"/>
              <a:t>Controller may require minor changes to work with the UI, but all of the logic is the same</a:t>
            </a:r>
          </a:p>
          <a:p>
            <a:pPr lvl="2"/>
            <a:r>
              <a:rPr lang="en-US" altLang="en-US" sz="1700" dirty="0" smtClean="0"/>
              <a:t>Linear vs event driven control</a:t>
            </a:r>
          </a:p>
          <a:p>
            <a:pPr lvl="1"/>
            <a:r>
              <a:rPr lang="en-US" altLang="en-US" sz="2000" dirty="0" smtClean="0"/>
              <a:t>Model is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Design Patterns and GUIs</a:t>
            </a:r>
          </a:p>
        </p:txBody>
      </p:sp>
      <p:sp>
        <p:nvSpPr>
          <p:cNvPr id="18227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Model View Controller helps us separate our GUI from the bulk of our code</a:t>
            </a:r>
          </a:p>
          <a:p>
            <a:pPr lvl="1"/>
            <a:r>
              <a:rPr lang="en-US" altLang="en-US" dirty="0" smtClean="0"/>
              <a:t>Helps adapt to changes in the GUI</a:t>
            </a:r>
          </a:p>
          <a:p>
            <a:r>
              <a:rPr lang="en-US" altLang="en-US" dirty="0" smtClean="0"/>
              <a:t>The Observer Pattern helps us handle complex GUIs</a:t>
            </a:r>
          </a:p>
          <a:p>
            <a:pPr lvl="1"/>
            <a:r>
              <a:rPr lang="en-US" altLang="en-US" dirty="0" smtClean="0"/>
              <a:t>Can’t control what the user does next</a:t>
            </a:r>
          </a:p>
          <a:p>
            <a:pPr lvl="1"/>
            <a:r>
              <a:rPr lang="en-US" altLang="en-US" dirty="0" smtClean="0"/>
              <a:t>Handle different types of Events</a:t>
            </a:r>
          </a:p>
          <a:p>
            <a:r>
              <a:rPr lang="en-US" altLang="en-US" dirty="0" smtClean="0"/>
              <a:t>You can use multiple design patterns in one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Patterns in GUIs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i="1" dirty="0" smtClean="0"/>
              <a:t>everything</a:t>
            </a:r>
            <a:r>
              <a:rPr lang="en-US" dirty="0" smtClean="0"/>
              <a:t> in Java is a class (or an interface)</a:t>
            </a:r>
          </a:p>
          <a:p>
            <a:r>
              <a:rPr lang="en-US" dirty="0" smtClean="0"/>
              <a:t>This means that our GUIs have to be a class as well!</a:t>
            </a:r>
          </a:p>
          <a:p>
            <a:r>
              <a:rPr lang="en-US" dirty="0" smtClean="0"/>
              <a:t>We’ll create a class for the screen we want to display to the user</a:t>
            </a:r>
          </a:p>
          <a:p>
            <a:pPr lvl="1"/>
            <a:r>
              <a:rPr lang="en-US" dirty="0" smtClean="0"/>
              <a:t>A program with multiple screens for the user to interact with will have multiple classes – one for each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11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DAA1DB"/>
      </a:accent1>
      <a:accent2>
        <a:srgbClr val="FF6600"/>
      </a:accent2>
      <a:accent3>
        <a:srgbClr val="FFFFFF"/>
      </a:accent3>
      <a:accent4>
        <a:srgbClr val="000000"/>
      </a:accent4>
      <a:accent5>
        <a:srgbClr val="EACDEA"/>
      </a:accent5>
      <a:accent6>
        <a:srgbClr val="E75C00"/>
      </a:accent6>
      <a:hlink>
        <a:srgbClr val="9933FF"/>
      </a:hlink>
      <a:folHlink>
        <a:srgbClr val="6600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3_Profile">
  <a:themeElements>
    <a:clrScheme name="1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4_Profile">
  <a:themeElements>
    <a:clrScheme name="14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4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4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5_Profile">
  <a:themeElements>
    <a:clrScheme name="15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5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5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6_Profile">
  <a:themeElements>
    <a:clrScheme name="16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6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6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7_Profile">
  <a:themeElements>
    <a:clrScheme name="17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7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7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8_Profile">
  <a:themeElements>
    <a:clrScheme name="1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9_Profile">
  <a:themeElements>
    <a:clrScheme name="1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0_Profile">
  <a:themeElements>
    <a:clrScheme name="2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1_Profile">
  <a:themeElements>
    <a:clrScheme name="2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ofile">
  <a:themeElements>
    <a:clrScheme name="1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rofile">
  <a:themeElements>
    <a:clrScheme name="2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8_Profile">
  <a:themeElements>
    <a:clrScheme name="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Profile">
  <a:themeElements>
    <a:clrScheme name="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Profile">
  <a:themeElements>
    <a:clrScheme name="1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Profile">
  <a:themeElements>
    <a:clrScheme name="1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2_Profile">
  <a:themeElements>
    <a:clrScheme name="1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2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4_Profile 10">
    <a:dk1>
      <a:srgbClr val="000000"/>
    </a:dk1>
    <a:lt1>
      <a:srgbClr val="FFFFFF"/>
    </a:lt1>
    <a:dk2>
      <a:srgbClr val="000000"/>
    </a:dk2>
    <a:lt2>
      <a:srgbClr val="DDDDDD"/>
    </a:lt2>
    <a:accent1>
      <a:srgbClr val="B499CB"/>
    </a:accent1>
    <a:accent2>
      <a:srgbClr val="FF6600"/>
    </a:accent2>
    <a:accent3>
      <a:srgbClr val="FFFFFF"/>
    </a:accent3>
    <a:accent4>
      <a:srgbClr val="000000"/>
    </a:accent4>
    <a:accent5>
      <a:srgbClr val="D6CAE2"/>
    </a:accent5>
    <a:accent6>
      <a:srgbClr val="E75C00"/>
    </a:accent6>
    <a:hlink>
      <a:srgbClr val="9933FF"/>
    </a:hlink>
    <a:folHlink>
      <a:srgbClr val="6600CC"/>
    </a:folHlink>
  </a:clrScheme>
</a:themeOverride>
</file>

<file path=ppt/theme/themeOverride2.xml><?xml version="1.0" encoding="utf-8"?>
<a:themeOverride xmlns:a="http://schemas.openxmlformats.org/drawingml/2006/main">
  <a:clrScheme name="1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2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34616</TotalTime>
  <Words>1538</Words>
  <Application>Microsoft Office PowerPoint</Application>
  <PresentationFormat>On-screen Show (4:3)</PresentationFormat>
  <Paragraphs>265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18</vt:i4>
      </vt:variant>
      <vt:variant>
        <vt:lpstr>Slide Titles</vt:lpstr>
      </vt:variant>
      <vt:variant>
        <vt:i4>34</vt:i4>
      </vt:variant>
    </vt:vector>
  </HeadingPairs>
  <TitlesOfParts>
    <vt:vector size="62" baseType="lpstr">
      <vt:lpstr>ＭＳ Ｐゴシック</vt:lpstr>
      <vt:lpstr>宋体</vt:lpstr>
      <vt:lpstr>Arial</vt:lpstr>
      <vt:lpstr>Calibri</vt:lpstr>
      <vt:lpstr>Courier New</vt:lpstr>
      <vt:lpstr>Dijkstra</vt:lpstr>
      <vt:lpstr>Georgia</vt:lpstr>
      <vt:lpstr>Times New Roman</vt:lpstr>
      <vt:lpstr>Verdana</vt:lpstr>
      <vt:lpstr>Wingdings</vt:lpstr>
      <vt:lpstr>Profile</vt:lpstr>
      <vt:lpstr>1_Profile</vt:lpstr>
      <vt:lpstr>2_Profile</vt:lpstr>
      <vt:lpstr>3_Profile</vt:lpstr>
      <vt:lpstr>8_Profile</vt:lpstr>
      <vt:lpstr>9_Profile</vt:lpstr>
      <vt:lpstr>10_Profile</vt:lpstr>
      <vt:lpstr>11_Profile</vt:lpstr>
      <vt:lpstr>12_Profile</vt:lpstr>
      <vt:lpstr>13_Profile</vt:lpstr>
      <vt:lpstr>14_Profile</vt:lpstr>
      <vt:lpstr>15_Profile</vt:lpstr>
      <vt:lpstr>16_Profile</vt:lpstr>
      <vt:lpstr>17_Profile</vt:lpstr>
      <vt:lpstr>18_Profile</vt:lpstr>
      <vt:lpstr>19_Profile</vt:lpstr>
      <vt:lpstr>20_Profile</vt:lpstr>
      <vt:lpstr>21_Profile</vt:lpstr>
      <vt:lpstr>Model View Controller</vt:lpstr>
      <vt:lpstr>PowerPoint Presentation</vt:lpstr>
      <vt:lpstr>Model View Controller Pattern</vt:lpstr>
      <vt:lpstr>Model</vt:lpstr>
      <vt:lpstr>View</vt:lpstr>
      <vt:lpstr>Controller</vt:lpstr>
      <vt:lpstr>Changing a user interface</vt:lpstr>
      <vt:lpstr>Design Patterns and GUIs</vt:lpstr>
      <vt:lpstr>Using Patterns in GUIs</vt:lpstr>
      <vt:lpstr>Using Patterns and GUIs</vt:lpstr>
      <vt:lpstr>Displaying the screen</vt:lpstr>
      <vt:lpstr>Detecting any events</vt:lpstr>
      <vt:lpstr>Detecting an event</vt:lpstr>
      <vt:lpstr>Set Up by DemoGUI Constructor</vt:lpstr>
      <vt:lpstr>Set Up by DemoGUI Constructor</vt:lpstr>
      <vt:lpstr>Set Up by DemoGUI Constructor</vt:lpstr>
      <vt:lpstr>Allowing Controller to display output</vt:lpstr>
      <vt:lpstr>Design Patterns in GUIs</vt:lpstr>
      <vt:lpstr>Controller Objects</vt:lpstr>
      <vt:lpstr>Controller Objects</vt:lpstr>
      <vt:lpstr>Example: Simple MVC GUI Demo</vt:lpstr>
      <vt:lpstr>Example: Simple MVC GUI Demo</vt:lpstr>
      <vt:lpstr>Example: Simple MVC GUI Demo</vt:lpstr>
      <vt:lpstr>Example: Simple MVC GUI Demo</vt:lpstr>
      <vt:lpstr>Example: Simple MVC GUI Demo</vt:lpstr>
      <vt:lpstr>Example: Simple MVC GUI Demo</vt:lpstr>
      <vt:lpstr>Our main function</vt:lpstr>
      <vt:lpstr>Set-up by main: Create view</vt:lpstr>
      <vt:lpstr>Set-up by main: create controller</vt:lpstr>
      <vt:lpstr>After view.registerObserver</vt:lpstr>
      <vt:lpstr>Now, Who’s In Charge?</vt:lpstr>
      <vt:lpstr>After Controller declares model object</vt:lpstr>
      <vt:lpstr>After model constructor</vt:lpstr>
      <vt:lpstr>MVC and GUIs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Paul Sivilotti</dc:creator>
  <cp:lastModifiedBy>Kevin Anton Plis</cp:lastModifiedBy>
  <cp:revision>505</cp:revision>
  <dcterms:created xsi:type="dcterms:W3CDTF">2005-03-22T22:30:11Z</dcterms:created>
  <dcterms:modified xsi:type="dcterms:W3CDTF">2019-10-24T16:29:34Z</dcterms:modified>
</cp:coreProperties>
</file>