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8" r:id="rId1"/>
  </p:sldMasterIdLst>
  <p:notesMasterIdLst>
    <p:notesMasterId r:id="rId75"/>
  </p:notesMasterIdLst>
  <p:handoutMasterIdLst>
    <p:handoutMasterId r:id="rId76"/>
  </p:handoutMasterIdLst>
  <p:sldIdLst>
    <p:sldId id="517" r:id="rId2"/>
    <p:sldId id="450" r:id="rId3"/>
    <p:sldId id="558" r:id="rId4"/>
    <p:sldId id="559" r:id="rId5"/>
    <p:sldId id="560" r:id="rId6"/>
    <p:sldId id="561" r:id="rId7"/>
    <p:sldId id="462" r:id="rId8"/>
    <p:sldId id="468" r:id="rId9"/>
    <p:sldId id="465" r:id="rId10"/>
    <p:sldId id="466" r:id="rId11"/>
    <p:sldId id="467" r:id="rId12"/>
    <p:sldId id="563" r:id="rId13"/>
    <p:sldId id="564" r:id="rId14"/>
    <p:sldId id="565" r:id="rId15"/>
    <p:sldId id="562" r:id="rId16"/>
    <p:sldId id="566" r:id="rId17"/>
    <p:sldId id="471" r:id="rId18"/>
    <p:sldId id="477" r:id="rId19"/>
    <p:sldId id="487" r:id="rId20"/>
    <p:sldId id="479" r:id="rId21"/>
    <p:sldId id="480" r:id="rId22"/>
    <p:sldId id="481" r:id="rId23"/>
    <p:sldId id="494" r:id="rId24"/>
    <p:sldId id="490" r:id="rId25"/>
    <p:sldId id="495" r:id="rId26"/>
    <p:sldId id="567" r:id="rId27"/>
    <p:sldId id="568" r:id="rId28"/>
    <p:sldId id="569" r:id="rId29"/>
    <p:sldId id="570" r:id="rId30"/>
    <p:sldId id="571" r:id="rId31"/>
    <p:sldId id="572" r:id="rId32"/>
    <p:sldId id="573" r:id="rId33"/>
    <p:sldId id="574" r:id="rId34"/>
    <p:sldId id="575" r:id="rId35"/>
    <p:sldId id="576" r:id="rId36"/>
    <p:sldId id="577" r:id="rId37"/>
    <p:sldId id="578" r:id="rId38"/>
    <p:sldId id="579" r:id="rId39"/>
    <p:sldId id="580" r:id="rId40"/>
    <p:sldId id="581" r:id="rId41"/>
    <p:sldId id="582" r:id="rId42"/>
    <p:sldId id="583" r:id="rId43"/>
    <p:sldId id="584" r:id="rId44"/>
    <p:sldId id="585" r:id="rId45"/>
    <p:sldId id="586" r:id="rId46"/>
    <p:sldId id="587" r:id="rId47"/>
    <p:sldId id="588" r:id="rId48"/>
    <p:sldId id="589" r:id="rId49"/>
    <p:sldId id="590" r:id="rId50"/>
    <p:sldId id="591" r:id="rId51"/>
    <p:sldId id="592" r:id="rId52"/>
    <p:sldId id="593" r:id="rId53"/>
    <p:sldId id="594" r:id="rId54"/>
    <p:sldId id="595" r:id="rId55"/>
    <p:sldId id="596" r:id="rId56"/>
    <p:sldId id="597" r:id="rId57"/>
    <p:sldId id="598" r:id="rId58"/>
    <p:sldId id="614" r:id="rId59"/>
    <p:sldId id="615" r:id="rId60"/>
    <p:sldId id="616" r:id="rId61"/>
    <p:sldId id="617" r:id="rId62"/>
    <p:sldId id="618" r:id="rId63"/>
    <p:sldId id="498" r:id="rId64"/>
    <p:sldId id="497" r:id="rId65"/>
    <p:sldId id="501" r:id="rId66"/>
    <p:sldId id="503" r:id="rId67"/>
    <p:sldId id="504" r:id="rId68"/>
    <p:sldId id="509" r:id="rId69"/>
    <p:sldId id="511" r:id="rId70"/>
    <p:sldId id="512" r:id="rId71"/>
    <p:sldId id="514" r:id="rId72"/>
    <p:sldId id="515" r:id="rId73"/>
    <p:sldId id="448" r:id="rId74"/>
  </p:sldIdLst>
  <p:sldSz cx="9144000" cy="6858000" type="letter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540952"/>
    <a:srgbClr val="001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649" autoAdjust="0"/>
  </p:normalViewPr>
  <p:slideViewPr>
    <p:cSldViewPr>
      <p:cViewPr varScale="1">
        <p:scale>
          <a:sx n="82" d="100"/>
          <a:sy n="82" d="100"/>
        </p:scale>
        <p:origin x="24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1912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4816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54" tIns="46988" rIns="95654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4410793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buSzPct val="100000"/>
      <a:buChar char="•"/>
      <a:defRPr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Declares</a:t>
            </a:r>
            <a:r>
              <a:rPr lang="en-US" baseline="0" dirty="0" smtClean="0"/>
              <a:t> and manipulates variables, just new variable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10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2" tIns="48326" rIns="96652" bIns="48326"/>
          <a:lstStyle/>
          <a:p>
            <a:pPr>
              <a:defRPr/>
            </a:pPr>
            <a:r>
              <a:rPr lang="en-US" smtClean="0">
                <a:cs typeface="+mn-cs"/>
              </a:rPr>
              <a:t>This is a simple sample application that uses most (if not all) the fatures you</a:t>
            </a:r>
            <a:r>
              <a:rPr lang="ja-JP" altLang="en-US" smtClean="0">
                <a:latin typeface="Arial"/>
                <a:cs typeface="+mn-cs"/>
              </a:rPr>
              <a:t>’</a:t>
            </a:r>
            <a:r>
              <a:rPr lang="en-US" smtClean="0">
                <a:cs typeface="+mn-cs"/>
              </a:rPr>
              <a:t>ll need for the calculator application</a:t>
            </a:r>
          </a:p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381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2" tIns="48326" rIns="96652" bIns="48326"/>
          <a:lstStyle/>
          <a:p>
            <a:pPr>
              <a:defRPr/>
            </a:pPr>
            <a:r>
              <a:rPr lang="en-US" smtClean="0">
                <a:cs typeface="+mn-cs"/>
              </a:rPr>
              <a:t>This is a simple sample application that uses most (if not all) the fatures you</a:t>
            </a:r>
            <a:r>
              <a:rPr lang="ja-JP" altLang="en-US" smtClean="0">
                <a:latin typeface="Arial"/>
                <a:cs typeface="+mn-cs"/>
              </a:rPr>
              <a:t>’</a:t>
            </a:r>
            <a:r>
              <a:rPr lang="en-US" smtClean="0">
                <a:cs typeface="+mn-cs"/>
              </a:rPr>
              <a:t>ll need for the calculator application</a:t>
            </a:r>
          </a:p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186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2" tIns="48326" rIns="96652" bIns="48326"/>
          <a:lstStyle/>
          <a:p>
            <a:pPr>
              <a:defRPr/>
            </a:pPr>
            <a:r>
              <a:rPr lang="en-US" smtClean="0">
                <a:cs typeface="+mn-cs"/>
              </a:rPr>
              <a:t>This is a simple sample application that uses most (if not all) the fatures you</a:t>
            </a:r>
            <a:r>
              <a:rPr lang="ja-JP" altLang="en-US" smtClean="0">
                <a:latin typeface="Arial"/>
                <a:cs typeface="+mn-cs"/>
              </a:rPr>
              <a:t>’</a:t>
            </a:r>
            <a:r>
              <a:rPr lang="en-US" smtClean="0">
                <a:cs typeface="+mn-cs"/>
              </a:rPr>
              <a:t>ll need for the calculator application</a:t>
            </a:r>
          </a:p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060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2" tIns="48326" rIns="96652" bIns="48326"/>
          <a:lstStyle/>
          <a:p>
            <a:pPr>
              <a:defRPr/>
            </a:pPr>
            <a:r>
              <a:rPr lang="en-US" smtClean="0">
                <a:cs typeface="+mn-cs"/>
              </a:rPr>
              <a:t>This is a simple sample application that uses most (if not all) the fatures you</a:t>
            </a:r>
            <a:r>
              <a:rPr lang="ja-JP" altLang="en-US" smtClean="0">
                <a:latin typeface="Arial"/>
                <a:cs typeface="+mn-cs"/>
              </a:rPr>
              <a:t>’</a:t>
            </a:r>
            <a:r>
              <a:rPr lang="en-US" smtClean="0">
                <a:cs typeface="+mn-cs"/>
              </a:rPr>
              <a:t>ll need for the calculator application</a:t>
            </a:r>
          </a:p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697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119" y="4560249"/>
            <a:ext cx="5362964" cy="43198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37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2" tIns="48326" rIns="96652" bIns="48326"/>
          <a:lstStyle/>
          <a:p>
            <a:pPr>
              <a:defRPr/>
            </a:pPr>
            <a:r>
              <a:rPr lang="en-US" smtClean="0">
                <a:cs typeface="+mn-cs"/>
              </a:rPr>
              <a:t>This is a simple sample application that uses most (if not all) the fatures you</a:t>
            </a:r>
            <a:r>
              <a:rPr lang="ja-JP" altLang="en-US" smtClean="0">
                <a:latin typeface="Arial"/>
                <a:cs typeface="+mn-cs"/>
              </a:rPr>
              <a:t>’</a:t>
            </a:r>
            <a:r>
              <a:rPr lang="en-US" smtClean="0">
                <a:cs typeface="+mn-cs"/>
              </a:rPr>
              <a:t>ll need for the calculator application</a:t>
            </a:r>
          </a:p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554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2" tIns="48326" rIns="96652" bIns="48326"/>
          <a:lstStyle/>
          <a:p>
            <a:pPr>
              <a:defRPr/>
            </a:pPr>
            <a:r>
              <a:rPr lang="en-US" smtClean="0">
                <a:cs typeface="+mn-cs"/>
              </a:rPr>
              <a:t>This is a simple sample application that uses most (if not all) the fatures you</a:t>
            </a:r>
            <a:r>
              <a:rPr lang="ja-JP" altLang="en-US" smtClean="0">
                <a:latin typeface="Arial"/>
                <a:cs typeface="+mn-cs"/>
              </a:rPr>
              <a:t>’</a:t>
            </a:r>
            <a:r>
              <a:rPr lang="en-US" smtClean="0">
                <a:cs typeface="+mn-cs"/>
              </a:rPr>
              <a:t>ll need for the calculator application</a:t>
            </a:r>
          </a:p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326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119" y="4560249"/>
            <a:ext cx="5362964" cy="43198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66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119" y="4560249"/>
            <a:ext cx="5362964" cy="43198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99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2" tIns="48326" rIns="96652" bIns="48326"/>
          <a:lstStyle/>
          <a:p>
            <a:pPr>
              <a:defRPr/>
            </a:pPr>
            <a:r>
              <a:rPr lang="en-US" smtClean="0">
                <a:cs typeface="+mn-cs"/>
              </a:rPr>
              <a:t>This is a simple sample application that uses most (if not all) the fatures you</a:t>
            </a:r>
            <a:r>
              <a:rPr lang="ja-JP" altLang="en-US" smtClean="0">
                <a:latin typeface="Arial"/>
                <a:cs typeface="+mn-cs"/>
              </a:rPr>
              <a:t>’</a:t>
            </a:r>
            <a:r>
              <a:rPr lang="en-US" smtClean="0">
                <a:cs typeface="+mn-cs"/>
              </a:rPr>
              <a:t>ll need for the calculator application</a:t>
            </a:r>
          </a:p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642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not have all the code to respond to the event, just determine which even it was and call the method on the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34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2" tIns="48326" rIns="96652" bIns="48326"/>
          <a:lstStyle/>
          <a:p>
            <a:pPr>
              <a:defRPr/>
            </a:pPr>
            <a:r>
              <a:rPr lang="en-US" smtClean="0">
                <a:cs typeface="+mn-cs"/>
              </a:rPr>
              <a:t>This is a simple sample application that uses most (if not all) the fatures you</a:t>
            </a:r>
            <a:r>
              <a:rPr lang="ja-JP" altLang="en-US" smtClean="0">
                <a:latin typeface="Arial"/>
                <a:cs typeface="+mn-cs"/>
              </a:rPr>
              <a:t>’</a:t>
            </a:r>
            <a:r>
              <a:rPr lang="en-US" smtClean="0">
                <a:cs typeface="+mn-cs"/>
              </a:rPr>
              <a:t>ll need for the calculator application</a:t>
            </a:r>
          </a:p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3983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119" y="4560249"/>
            <a:ext cx="5362964" cy="43198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62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2" tIns="48326" rIns="96652" bIns="48326"/>
          <a:lstStyle/>
          <a:p>
            <a:pPr>
              <a:defRPr/>
            </a:pPr>
            <a:r>
              <a:rPr lang="en-US" smtClean="0">
                <a:cs typeface="+mn-cs"/>
              </a:rPr>
              <a:t>This is a simple sample application that uses most (if not all) the fatures you</a:t>
            </a:r>
            <a:r>
              <a:rPr lang="ja-JP" altLang="en-US" smtClean="0">
                <a:latin typeface="Arial"/>
                <a:cs typeface="+mn-cs"/>
              </a:rPr>
              <a:t>’</a:t>
            </a:r>
            <a:r>
              <a:rPr lang="en-US" smtClean="0">
                <a:cs typeface="+mn-cs"/>
              </a:rPr>
              <a:t>ll need for the calculator application</a:t>
            </a:r>
          </a:p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2933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119" y="4560249"/>
            <a:ext cx="5362964" cy="43198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08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119" y="4560249"/>
            <a:ext cx="5362964" cy="43198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19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2" tIns="48326" rIns="96652" bIns="48326"/>
          <a:lstStyle/>
          <a:p>
            <a:pPr>
              <a:defRPr/>
            </a:pPr>
            <a:r>
              <a:rPr lang="en-US" smtClean="0">
                <a:cs typeface="+mn-cs"/>
              </a:rPr>
              <a:t>This is a simple sample application that uses most (if not all) the fatures you</a:t>
            </a:r>
            <a:r>
              <a:rPr lang="ja-JP" altLang="en-US" smtClean="0">
                <a:latin typeface="Arial"/>
                <a:cs typeface="+mn-cs"/>
              </a:rPr>
              <a:t>’</a:t>
            </a:r>
            <a:r>
              <a:rPr lang="en-US" smtClean="0">
                <a:cs typeface="+mn-cs"/>
              </a:rPr>
              <a:t>ll need for the calculator application</a:t>
            </a:r>
          </a:p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9800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119" y="4560249"/>
            <a:ext cx="5362964" cy="43198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13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119" y="4560249"/>
            <a:ext cx="5362964" cy="43198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09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119" y="4560249"/>
            <a:ext cx="5362964" cy="43198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662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2" tIns="48326" rIns="96652" bIns="48326"/>
          <a:lstStyle/>
          <a:p>
            <a:pPr>
              <a:defRPr/>
            </a:pPr>
            <a:r>
              <a:rPr lang="en-US" smtClean="0">
                <a:cs typeface="+mn-cs"/>
              </a:rPr>
              <a:t>This is a simple sample application that uses most (if not all) the fatures you</a:t>
            </a:r>
            <a:r>
              <a:rPr lang="ja-JP" altLang="en-US" smtClean="0">
                <a:latin typeface="Arial"/>
                <a:cs typeface="+mn-cs"/>
              </a:rPr>
              <a:t>’</a:t>
            </a:r>
            <a:r>
              <a:rPr lang="en-US" smtClean="0">
                <a:cs typeface="+mn-cs"/>
              </a:rPr>
              <a:t>ll need for the calculator application</a:t>
            </a:r>
          </a:p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1006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an event happens to a widget, it will put the type of even and itself into </a:t>
            </a:r>
            <a:r>
              <a:rPr lang="en-US" dirty="0" err="1" smtClean="0"/>
              <a:t>ActionEvent</a:t>
            </a:r>
            <a:r>
              <a:rPr lang="en-US" dirty="0" smtClean="0"/>
              <a:t>, then pass it to </a:t>
            </a:r>
            <a:r>
              <a:rPr lang="en-US" dirty="0" err="1" smtClean="0"/>
              <a:t>action</a:t>
            </a:r>
            <a:r>
              <a:rPr lang="en-US" baseline="0" dirty="0" err="1" smtClean="0"/>
              <a:t>Performed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273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2" tIns="48326" rIns="96652" bIns="48326"/>
          <a:lstStyle/>
          <a:p>
            <a:pPr>
              <a:defRPr/>
            </a:pPr>
            <a:r>
              <a:rPr lang="en-US" smtClean="0">
                <a:cs typeface="+mn-cs"/>
              </a:rPr>
              <a:t>This is a simple sample application that uses most (if not all) the fatures you</a:t>
            </a:r>
            <a:r>
              <a:rPr lang="ja-JP" altLang="en-US" smtClean="0">
                <a:latin typeface="Arial"/>
                <a:cs typeface="+mn-cs"/>
              </a:rPr>
              <a:t>’</a:t>
            </a:r>
            <a:r>
              <a:rPr lang="en-US" smtClean="0">
                <a:cs typeface="+mn-cs"/>
              </a:rPr>
              <a:t>ll need for the calculator application</a:t>
            </a:r>
          </a:p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8361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119" y="4560249"/>
            <a:ext cx="5362964" cy="43198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94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119" y="4560249"/>
            <a:ext cx="5362964" cy="43198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296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2" tIns="48326" rIns="96652" bIns="48326"/>
          <a:lstStyle/>
          <a:p>
            <a:pPr>
              <a:defRPr/>
            </a:pPr>
            <a:r>
              <a:rPr lang="en-US" smtClean="0">
                <a:cs typeface="+mn-cs"/>
              </a:rPr>
              <a:t>This is a simple sample application that uses most (if not all) the fatures you</a:t>
            </a:r>
            <a:r>
              <a:rPr lang="ja-JP" altLang="en-US" smtClean="0">
                <a:latin typeface="Arial"/>
                <a:cs typeface="+mn-cs"/>
              </a:rPr>
              <a:t>’</a:t>
            </a:r>
            <a:r>
              <a:rPr lang="en-US" smtClean="0">
                <a:cs typeface="+mn-cs"/>
              </a:rPr>
              <a:t>ll need for the calculator application</a:t>
            </a:r>
          </a:p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273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2" tIns="48326" rIns="96652" bIns="48326"/>
          <a:lstStyle/>
          <a:p>
            <a:pPr>
              <a:defRPr/>
            </a:pPr>
            <a:r>
              <a:rPr lang="en-US" smtClean="0">
                <a:cs typeface="+mn-cs"/>
              </a:rPr>
              <a:t>This is a simple sample application that uses most (if not all) the fatures you</a:t>
            </a:r>
            <a:r>
              <a:rPr lang="ja-JP" altLang="en-US" smtClean="0">
                <a:latin typeface="Arial"/>
                <a:cs typeface="+mn-cs"/>
              </a:rPr>
              <a:t>’</a:t>
            </a:r>
            <a:r>
              <a:rPr lang="en-US" smtClean="0">
                <a:cs typeface="+mn-cs"/>
              </a:rPr>
              <a:t>ll need for the calculator application</a:t>
            </a:r>
          </a:p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8951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658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669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45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2" tIns="48326" rIns="96652" bIns="48326"/>
          <a:lstStyle/>
          <a:p>
            <a:pPr>
              <a:defRPr/>
            </a:pPr>
            <a:r>
              <a:rPr lang="en-US" smtClean="0">
                <a:cs typeface="+mn-cs"/>
              </a:rPr>
              <a:t>These are the main packages for GUI stuff</a:t>
            </a:r>
          </a:p>
          <a:p>
            <a:pPr>
              <a:defRPr/>
            </a:pPr>
            <a:r>
              <a:rPr lang="en-US" smtClean="0">
                <a:cs typeface="+mn-cs"/>
              </a:rPr>
              <a:t>There are others, but these should be the primary places where you should look in the documentation when you need information</a:t>
            </a:r>
          </a:p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891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46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9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2" tIns="48326" rIns="96652" bIns="48326"/>
          <a:lstStyle/>
          <a:p>
            <a:pPr>
              <a:defRPr/>
            </a:pPr>
            <a:r>
              <a:rPr lang="en-US" smtClean="0">
                <a:cs typeface="+mn-cs"/>
              </a:rPr>
              <a:t>Briefly describe each of those listed drawing pictures to explain the difference in how they arrange components</a:t>
            </a:r>
          </a:p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4553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2" tIns="48326" rIns="96652" bIns="48326"/>
          <a:lstStyle/>
          <a:p>
            <a:pPr>
              <a:defRPr/>
            </a:pPr>
            <a:r>
              <a:rPr lang="en-US" smtClean="0">
                <a:cs typeface="+mn-cs"/>
              </a:rPr>
              <a:t>This is a simple sample application that uses most (if not all) the fatures you</a:t>
            </a:r>
            <a:r>
              <a:rPr lang="ja-JP" altLang="en-US" smtClean="0">
                <a:latin typeface="Arial"/>
                <a:cs typeface="+mn-cs"/>
              </a:rPr>
              <a:t>’</a:t>
            </a:r>
            <a:r>
              <a:rPr lang="en-US" smtClean="0">
                <a:cs typeface="+mn-cs"/>
              </a:rPr>
              <a:t>ll need for the calculator application</a:t>
            </a:r>
          </a:p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28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2" tIns="48326" rIns="96652" bIns="48326"/>
          <a:lstStyle/>
          <a:p>
            <a:pPr>
              <a:defRPr/>
            </a:pPr>
            <a:r>
              <a:rPr lang="en-US" smtClean="0">
                <a:cs typeface="+mn-cs"/>
              </a:rPr>
              <a:t>This is a simple sample application that uses most (if not all) the fatures you</a:t>
            </a:r>
            <a:r>
              <a:rPr lang="ja-JP" altLang="en-US" smtClean="0">
                <a:latin typeface="Arial"/>
                <a:cs typeface="+mn-cs"/>
              </a:rPr>
              <a:t>’</a:t>
            </a:r>
            <a:r>
              <a:rPr lang="en-US" smtClean="0">
                <a:cs typeface="+mn-cs"/>
              </a:rPr>
              <a:t>ll need for the calculator application</a:t>
            </a:r>
          </a:p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94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B5816D-23E2-446F-9343-6EDFDBCAA59E}" type="datetime1">
              <a:rPr lang="en-US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11/1/2019</a:t>
            </a:fld>
            <a:endParaRPr lang="en-US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OSU CSE</a:t>
            </a:r>
            <a:endParaRPr lang="en-US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60B632-EEC3-48C6-ADB9-90495D701509}" type="slidenum">
              <a:rPr lang="en-US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4A8CAA4-A2C8-4C41-8CB2-2598C261EB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888B61F-9CB4-43F3-95C2-F3B61687EF2B}" type="datetime1">
              <a:rPr lang="en-US" smtClean="0"/>
              <a:t>11/1/2019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uiswing/layout/visual.html" TargetMode="External"/><Relationship Id="rId2" Type="http://schemas.openxmlformats.org/officeDocument/2006/relationships/hyperlink" Target="http://docs.oracle.com/javase/tutorial/uiswing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Observer_patter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GUIs with Java Swing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60B632-EEC3-48C6-ADB9-90495D701509}" type="slidenum">
              <a:rPr lang="en-US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0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1295400"/>
            <a:ext cx="7162800" cy="1828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1371600" y="1295400"/>
            <a:ext cx="640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Components from Java’s </a:t>
            </a:r>
            <a:r>
              <a:rPr lang="en-US" b="1" i="1" dirty="0" smtClean="0">
                <a:solidFill>
                  <a:srgbClr val="FF0000"/>
                </a:solidFill>
                <a:latin typeface="Arial" charset="0"/>
              </a:rPr>
              <a:t>Swing Framework</a:t>
            </a:r>
            <a:endParaRPr lang="en-US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Simple GUI 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V="1">
            <a:off x="2971800" y="29718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419600" y="3352800"/>
            <a:ext cx="175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implements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57400" y="1828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chemeClr val="hlink"/>
                </a:solidFill>
                <a:latin typeface="Arial" charset="0"/>
              </a:rPr>
              <a:t>JFrame</a:t>
            </a:r>
            <a:endParaRPr lang="en-US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3810000" y="2819400"/>
            <a:ext cx="1371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752600" y="33528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</a:rPr>
              <a:t>extends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57400" y="4114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hlink"/>
                </a:solidFill>
                <a:latin typeface="Arial" charset="0"/>
              </a:rPr>
              <a:t>DemoGUI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5105400" y="3886200"/>
            <a:ext cx="3733800" cy="1828800"/>
          </a:xfrm>
          <a:prstGeom prst="wedgeRoundRectCallout">
            <a:avLst>
              <a:gd name="adj1" fmla="val -22369"/>
              <a:gd name="adj2" fmla="val -97076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This interface declares the callback method: 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actionPerformed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24" name="Oval 28"/>
          <p:cNvSpPr>
            <a:spLocks noChangeArrowheads="1"/>
          </p:cNvSpPr>
          <p:nvPr/>
        </p:nvSpPr>
        <p:spPr bwMode="auto">
          <a:xfrm>
            <a:off x="4800600" y="1828800"/>
            <a:ext cx="2743200" cy="1143000"/>
          </a:xfrm>
          <a:prstGeom prst="ellipse">
            <a:avLst/>
          </a:prstGeom>
          <a:noFill/>
          <a:ln w="38100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 err="1" smtClean="0">
                <a:solidFill>
                  <a:srgbClr val="008000"/>
                </a:solidFill>
                <a:latin typeface="Arial" charset="0"/>
              </a:rPr>
              <a:t>ActionListener</a:t>
            </a:r>
            <a:endParaRPr lang="en-US" i="1" dirty="0">
              <a:solidFill>
                <a:srgbClr val="00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5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1295400"/>
            <a:ext cx="7162800" cy="1828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1371600" y="1295400"/>
            <a:ext cx="640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Components from Java’s </a:t>
            </a:r>
            <a:r>
              <a:rPr lang="en-US" b="1" i="1" dirty="0" smtClean="0">
                <a:solidFill>
                  <a:srgbClr val="FF0000"/>
                </a:solidFill>
                <a:latin typeface="Arial" charset="0"/>
              </a:rPr>
              <a:t>Swing Framework</a:t>
            </a:r>
            <a:endParaRPr lang="en-US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Simple GUI 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V="1">
            <a:off x="2971800" y="29718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419600" y="3352800"/>
            <a:ext cx="175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implements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57400" y="1828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chemeClr val="hlink"/>
                </a:solidFill>
                <a:latin typeface="Arial" charset="0"/>
              </a:rPr>
              <a:t>JFrame</a:t>
            </a:r>
            <a:endParaRPr lang="en-US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3810000" y="2819400"/>
            <a:ext cx="1371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752600" y="33528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</a:rPr>
              <a:t>extends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57400" y="4114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hlink"/>
                </a:solidFill>
                <a:latin typeface="Arial" charset="0"/>
              </a:rPr>
              <a:t>DemoGUI</a:t>
            </a:r>
          </a:p>
        </p:txBody>
      </p:sp>
      <p:sp>
        <p:nvSpPr>
          <p:cNvPr id="23" name="Oval 28"/>
          <p:cNvSpPr>
            <a:spLocks noChangeArrowheads="1"/>
          </p:cNvSpPr>
          <p:nvPr/>
        </p:nvSpPr>
        <p:spPr bwMode="auto">
          <a:xfrm>
            <a:off x="4800600" y="1828800"/>
            <a:ext cx="2743200" cy="1143000"/>
          </a:xfrm>
          <a:prstGeom prst="ellipse">
            <a:avLst/>
          </a:prstGeom>
          <a:noFill/>
          <a:ln w="38100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 err="1" smtClean="0">
                <a:solidFill>
                  <a:srgbClr val="008000"/>
                </a:solidFill>
                <a:latin typeface="Arial" charset="0"/>
              </a:rPr>
              <a:t>ActionListener</a:t>
            </a:r>
            <a:endParaRPr lang="en-US" i="1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648200" y="3352800"/>
            <a:ext cx="4267200" cy="2895600"/>
          </a:xfrm>
          <a:prstGeom prst="wedgeRoundRectCallout">
            <a:avLst>
              <a:gd name="adj1" fmla="val -69089"/>
              <a:gd name="adj2" fmla="val -10996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This class (our code) contains the </a:t>
            </a:r>
            <a:r>
              <a:rPr lang="en-US" b="1" i="1" dirty="0" smtClean="0">
                <a:solidFill>
                  <a:srgbClr val="FF0000"/>
                </a:solidFill>
                <a:latin typeface="Arial"/>
                <a:cs typeface="Arial"/>
              </a:rPr>
              <a:t>body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of the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actionPerformed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method, based on the program’s intent, and other code to set up the GUI.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47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Java Swing Widgets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charset="0"/>
              <a:buChar char="•"/>
              <a:defRPr/>
            </a:pPr>
            <a:r>
              <a:rPr lang="en-US" sz="3200" dirty="0" smtClean="0"/>
              <a:t>Some important classes in </a:t>
            </a:r>
            <a:r>
              <a:rPr lang="en-US" sz="32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javax.swing</a:t>
            </a:r>
            <a:r>
              <a:rPr lang="en-US" sz="3200" dirty="0" smtClean="0"/>
              <a:t>:</a:t>
            </a:r>
          </a:p>
          <a:p>
            <a:pPr lvl="1">
              <a:defRPr/>
            </a:pP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JFrame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JPanel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JButton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JScrollPane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JTextArea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JCheckBox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JComboBox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...</a:t>
            </a:r>
          </a:p>
          <a:p>
            <a:pPr lvl="1">
              <a:defRPr/>
            </a:pP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Widgets have many important methods to help us control how the user interface looks</a:t>
            </a:r>
          </a:p>
          <a:p>
            <a:pPr lvl="1"/>
            <a:r>
              <a:rPr lang="en-US" dirty="0" smtClean="0"/>
              <a:t>Sizing of the widget</a:t>
            </a:r>
          </a:p>
          <a:p>
            <a:pPr lvl="2"/>
            <a:r>
              <a:rPr lang="en-US" dirty="0" smtClean="0"/>
              <a:t>Often can’t set an exact size, which makes the screen more dynamic</a:t>
            </a:r>
          </a:p>
          <a:p>
            <a:pPr lvl="2"/>
            <a:r>
              <a:rPr lang="en-US" dirty="0" smtClean="0"/>
              <a:t>Can set minimum and maximum sizes</a:t>
            </a:r>
          </a:p>
          <a:p>
            <a:pPr lvl="2"/>
            <a:r>
              <a:rPr lang="en-US" dirty="0" smtClean="0"/>
              <a:t>Can set a preferred size</a:t>
            </a:r>
          </a:p>
          <a:p>
            <a:pPr lvl="1"/>
            <a:r>
              <a:rPr lang="en-US" dirty="0" smtClean="0"/>
              <a:t>Text on the widget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Border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These methods are thoroughly documented</a:t>
            </a:r>
          </a:p>
          <a:p>
            <a:pPr marL="11430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0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widgets to our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a widget to our screen, we declare a variable of that widget type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submitButton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(“Submit”)</a:t>
            </a:r>
          </a:p>
          <a:p>
            <a:r>
              <a:rPr lang="en-US" dirty="0" smtClean="0"/>
              <a:t>Then we add it to our screen using the add method provided by </a:t>
            </a:r>
            <a:r>
              <a:rPr lang="en-US" dirty="0" err="1" smtClean="0"/>
              <a:t>JFrame</a:t>
            </a:r>
            <a:endParaRPr lang="en-US" dirty="0" smtClean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submitButton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/>
              <a:t>Where is appears on our screen will be determined by our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LayoutManager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and any panels or panes we add</a:t>
            </a:r>
          </a:p>
          <a:p>
            <a:r>
              <a:rPr lang="en-US" dirty="0" smtClean="0"/>
              <a:t>We also need to register as an observer, so we will be notified when someone uses the widget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submitButton.addActionListener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</a:p>
          <a:p>
            <a:r>
              <a:rPr lang="en-US" dirty="0" smtClean="0"/>
              <a:t>All of this happens in our constructor for our screen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5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Variables can be declared:</a:t>
            </a:r>
          </a:p>
          <a:p>
            <a:pPr lvl="1"/>
            <a:r>
              <a:rPr lang="en-US" sz="3000" dirty="0" smtClean="0"/>
              <a:t>in method bodies: </a:t>
            </a:r>
            <a:r>
              <a:rPr lang="en-US" sz="3000" b="1" i="1" dirty="0" smtClean="0">
                <a:solidFill>
                  <a:srgbClr val="FF0000"/>
                </a:solidFill>
              </a:rPr>
              <a:t>local variables</a:t>
            </a:r>
          </a:p>
          <a:p>
            <a:pPr lvl="1"/>
            <a:r>
              <a:rPr lang="en-US" sz="3000" dirty="0" smtClean="0"/>
              <a:t>in method headers: </a:t>
            </a:r>
            <a:r>
              <a:rPr lang="en-US" sz="3000" b="1" i="1" dirty="0" smtClean="0">
                <a:solidFill>
                  <a:srgbClr val="FF0000"/>
                </a:solidFill>
              </a:rPr>
              <a:t>formal parameters</a:t>
            </a:r>
          </a:p>
          <a:p>
            <a:pPr lvl="1"/>
            <a:r>
              <a:rPr lang="en-US" sz="3000" dirty="0"/>
              <a:t>i</a:t>
            </a:r>
            <a:r>
              <a:rPr lang="en-US" sz="3000" dirty="0" smtClean="0"/>
              <a:t>n classes: </a:t>
            </a:r>
            <a:r>
              <a:rPr lang="en-US" sz="3000" b="1" i="1" dirty="0" smtClean="0">
                <a:solidFill>
                  <a:srgbClr val="FF0000"/>
                </a:solidFill>
              </a:rPr>
              <a:t>fields</a:t>
            </a:r>
            <a:r>
              <a:rPr lang="en-US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 smtClean="0"/>
              <a:t>or </a:t>
            </a:r>
            <a:r>
              <a:rPr lang="en-US" sz="3000" b="1" i="1" dirty="0" smtClean="0">
                <a:solidFill>
                  <a:srgbClr val="FF0000"/>
                </a:solidFill>
              </a:rPr>
              <a:t>instance variables</a:t>
            </a:r>
            <a:endParaRPr lang="en-US" sz="3000" dirty="0" smtClean="0"/>
          </a:p>
          <a:p>
            <a:r>
              <a:rPr lang="en-US" sz="3000" dirty="0" smtClean="0"/>
              <a:t>Examples of instance variables:</a:t>
            </a:r>
          </a:p>
          <a:p>
            <a:pPr lvl="1"/>
            <a:r>
              <a:rPr lang="en-US" sz="3000" dirty="0" err="1" smtClean="0"/>
              <a:t>resetButton</a:t>
            </a:r>
            <a:r>
              <a:rPr lang="en-US" sz="3000" dirty="0" smtClean="0"/>
              <a:t>, </a:t>
            </a:r>
            <a:r>
              <a:rPr lang="en-US" sz="3000" dirty="0" err="1" smtClean="0"/>
              <a:t>copyButton</a:t>
            </a:r>
            <a:r>
              <a:rPr lang="en-US" sz="3000" dirty="0" smtClean="0"/>
              <a:t>, </a:t>
            </a:r>
            <a:r>
              <a:rPr lang="en-US" sz="3000" dirty="0" err="1" smtClean="0"/>
              <a:t>inputText</a:t>
            </a:r>
            <a:r>
              <a:rPr lang="en-US" sz="3000" dirty="0" smtClean="0"/>
              <a:t>, </a:t>
            </a:r>
            <a:r>
              <a:rPr lang="en-US" sz="3000" dirty="0" err="1" smtClean="0"/>
              <a:t>outputText</a:t>
            </a:r>
            <a:r>
              <a:rPr lang="en-US" sz="3000" dirty="0" smtClean="0"/>
              <a:t>, input, output</a:t>
            </a:r>
          </a:p>
          <a:p>
            <a:r>
              <a:rPr lang="en-US" sz="3000" dirty="0" smtClean="0"/>
              <a:t>Instance variables are essentially </a:t>
            </a:r>
            <a:r>
              <a:rPr lang="en-US" sz="3000" i="1" dirty="0" smtClean="0"/>
              <a:t>global</a:t>
            </a:r>
            <a:r>
              <a:rPr lang="en-US" sz="3000" dirty="0" smtClean="0"/>
              <a:t> variables that are shared by and can be accessed from all instance methods in the class</a:t>
            </a:r>
          </a:p>
          <a:p>
            <a:endParaRPr lang="en-US" dirty="0"/>
          </a:p>
          <a:p>
            <a:pPr marL="0" indent="0">
              <a:buNone/>
            </a:pPr>
            <a:endParaRPr lang="en-US" b="1" i="1" dirty="0" smtClean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Layout Managers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 </a:t>
            </a:r>
            <a:r>
              <a:rPr lang="en-US" b="1" i="1" dirty="0" smtClean="0">
                <a:solidFill>
                  <a:srgbClr val="FF0000"/>
                </a:solidFill>
              </a:rPr>
              <a:t>layout manager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allows you to arrange widgets without providing specific location coordinates</a:t>
            </a:r>
          </a:p>
          <a:p>
            <a:pPr lvl="1" eaLnBrk="1" hangingPunct="1">
              <a:defRPr/>
            </a:pP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GridLayout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(simplest?; used in 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DemoGUI</a:t>
            </a:r>
            <a:r>
              <a:rPr lang="en-US" dirty="0" smtClean="0"/>
              <a:t>)</a:t>
            </a:r>
          </a:p>
          <a:p>
            <a:pPr lvl="2">
              <a:defRPr/>
            </a:pPr>
            <a:r>
              <a:rPr lang="en-US" dirty="0" smtClean="0"/>
              <a:t>Define a number of rows and columns</a:t>
            </a:r>
          </a:p>
          <a:p>
            <a:pPr lvl="2">
              <a:defRPr/>
            </a:pPr>
            <a:r>
              <a:rPr lang="en-US" dirty="0" smtClean="0"/>
              <a:t>As you add a widget it fills in the screen row by row</a:t>
            </a:r>
          </a:p>
          <a:p>
            <a:pPr lvl="1" eaLnBrk="1" hangingPunct="1">
              <a:defRPr/>
            </a:pP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FlowLayout</a:t>
            </a:r>
            <a:r>
              <a:rPr lang="en-US" dirty="0" smtClean="0"/>
              <a:t> (default for 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JPanel</a:t>
            </a:r>
            <a:r>
              <a:rPr lang="en-US" dirty="0" smtClean="0"/>
              <a:t>)</a:t>
            </a:r>
          </a:p>
          <a:p>
            <a:pPr lvl="1" eaLnBrk="1" hangingPunct="1">
              <a:defRPr/>
            </a:pP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BorderLayout</a:t>
            </a:r>
            <a:r>
              <a:rPr lang="en-US" dirty="0" smtClean="0"/>
              <a:t> (default for 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JFrame</a:t>
            </a:r>
            <a:r>
              <a:rPr lang="en-US" dirty="0" smtClean="0"/>
              <a:t>)</a:t>
            </a:r>
          </a:p>
          <a:p>
            <a:pPr lvl="1" eaLnBrk="1" hangingPunct="1">
              <a:defRPr/>
            </a:pPr>
            <a:r>
              <a:rPr lang="en-US" dirty="0" smtClean="0"/>
              <a:t>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11-10 at 11.02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13698"/>
            <a:ext cx="4495800" cy="3604833"/>
          </a:xfrm>
          <a:prstGeom prst="rect">
            <a:avLst/>
          </a:prstGeom>
        </p:spPr>
      </p:pic>
      <p:sp>
        <p:nvSpPr>
          <p:cNvPr id="178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Fundamentals: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DemoGUI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7010400" y="3429000"/>
            <a:ext cx="1693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JButton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82" name="Line 6"/>
          <p:cNvSpPr>
            <a:spLocks noChangeShapeType="1"/>
          </p:cNvSpPr>
          <p:nvPr/>
        </p:nvSpPr>
        <p:spPr bwMode="auto">
          <a:xfrm flipH="1" flipV="1">
            <a:off x="3124200" y="2590800"/>
            <a:ext cx="1066800" cy="32766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1828800" y="5715000"/>
            <a:ext cx="53561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JTextArea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in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JScrollPane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86" name="Line 10"/>
          <p:cNvSpPr>
            <a:spLocks noChangeShapeType="1"/>
          </p:cNvSpPr>
          <p:nvPr/>
        </p:nvSpPr>
        <p:spPr bwMode="auto">
          <a:xfrm flipH="1" flipV="1">
            <a:off x="3809999" y="3581400"/>
            <a:ext cx="3200399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8187" name="Line 11"/>
          <p:cNvSpPr>
            <a:spLocks noChangeShapeType="1"/>
          </p:cNvSpPr>
          <p:nvPr/>
        </p:nvSpPr>
        <p:spPr bwMode="auto">
          <a:xfrm flipH="1">
            <a:off x="6096000" y="3810000"/>
            <a:ext cx="9144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609600" y="2133600"/>
            <a:ext cx="1477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JFrame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89" name="Line 13"/>
          <p:cNvSpPr>
            <a:spLocks noChangeShapeType="1"/>
          </p:cNvSpPr>
          <p:nvPr/>
        </p:nvSpPr>
        <p:spPr bwMode="auto">
          <a:xfrm flipV="1">
            <a:off x="1600200" y="1905000"/>
            <a:ext cx="685800" cy="3810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457200" y="3352800"/>
            <a:ext cx="1477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JPanel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93" name="Line 17"/>
          <p:cNvSpPr>
            <a:spLocks noChangeShapeType="1"/>
          </p:cNvSpPr>
          <p:nvPr/>
        </p:nvSpPr>
        <p:spPr bwMode="auto">
          <a:xfrm>
            <a:off x="1828800" y="3657600"/>
            <a:ext cx="4572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 flipV="1">
            <a:off x="4343400" y="4724398"/>
            <a:ext cx="1066800" cy="1143001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62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11-10 at 11.02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13698"/>
            <a:ext cx="4495800" cy="3604833"/>
          </a:xfrm>
          <a:prstGeom prst="rect">
            <a:avLst/>
          </a:prstGeom>
        </p:spPr>
      </p:pic>
      <p:sp>
        <p:nvSpPr>
          <p:cNvPr id="178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Fundamentals: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DemoGUI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7010400" y="3429000"/>
            <a:ext cx="1693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JButton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82" name="Line 6"/>
          <p:cNvSpPr>
            <a:spLocks noChangeShapeType="1"/>
          </p:cNvSpPr>
          <p:nvPr/>
        </p:nvSpPr>
        <p:spPr bwMode="auto">
          <a:xfrm flipH="1" flipV="1">
            <a:off x="3124200" y="2590800"/>
            <a:ext cx="1066800" cy="32766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1828800" y="5715000"/>
            <a:ext cx="53561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JTextArea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in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JScrollPane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86" name="Line 10"/>
          <p:cNvSpPr>
            <a:spLocks noChangeShapeType="1"/>
          </p:cNvSpPr>
          <p:nvPr/>
        </p:nvSpPr>
        <p:spPr bwMode="auto">
          <a:xfrm flipH="1" flipV="1">
            <a:off x="3809999" y="3581400"/>
            <a:ext cx="3200399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8187" name="Line 11"/>
          <p:cNvSpPr>
            <a:spLocks noChangeShapeType="1"/>
          </p:cNvSpPr>
          <p:nvPr/>
        </p:nvSpPr>
        <p:spPr bwMode="auto">
          <a:xfrm flipH="1">
            <a:off x="6096000" y="3810000"/>
            <a:ext cx="9144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609600" y="2133600"/>
            <a:ext cx="1477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JFrame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89" name="Line 13"/>
          <p:cNvSpPr>
            <a:spLocks noChangeShapeType="1"/>
          </p:cNvSpPr>
          <p:nvPr/>
        </p:nvSpPr>
        <p:spPr bwMode="auto">
          <a:xfrm flipV="1">
            <a:off x="1600200" y="1905000"/>
            <a:ext cx="685800" cy="3810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457200" y="3352800"/>
            <a:ext cx="1477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JPanel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93" name="Line 17"/>
          <p:cNvSpPr>
            <a:spLocks noChangeShapeType="1"/>
          </p:cNvSpPr>
          <p:nvPr/>
        </p:nvSpPr>
        <p:spPr bwMode="auto">
          <a:xfrm>
            <a:off x="1828800" y="3657600"/>
            <a:ext cx="4572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 flipV="1">
            <a:off x="4343400" y="4724398"/>
            <a:ext cx="1066800" cy="1143001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1828800"/>
            <a:ext cx="4495800" cy="3581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1371600" y="457200"/>
            <a:ext cx="6248400" cy="1219200"/>
          </a:xfrm>
          <a:prstGeom prst="wedgeRoundRectCallout">
            <a:avLst>
              <a:gd name="adj1" fmla="val -39504"/>
              <a:gd name="adj2" fmla="val 11061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This is the underlying type of the main window of a GUI application using Swing.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055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11-10 at 11.02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28800"/>
            <a:ext cx="4495800" cy="3604833"/>
          </a:xfrm>
          <a:prstGeom prst="rect">
            <a:avLst/>
          </a:prstGeom>
        </p:spPr>
      </p:pic>
      <p:sp>
        <p:nvSpPr>
          <p:cNvPr id="178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Fundamentals: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DemoGUI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7010400" y="3429000"/>
            <a:ext cx="1693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JButton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82" name="Line 6"/>
          <p:cNvSpPr>
            <a:spLocks noChangeShapeType="1"/>
          </p:cNvSpPr>
          <p:nvPr/>
        </p:nvSpPr>
        <p:spPr bwMode="auto">
          <a:xfrm flipH="1" flipV="1">
            <a:off x="3124200" y="2590800"/>
            <a:ext cx="1066800" cy="32766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1828800" y="5715000"/>
            <a:ext cx="53561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JTextArea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in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JScrollPane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86" name="Line 10"/>
          <p:cNvSpPr>
            <a:spLocks noChangeShapeType="1"/>
          </p:cNvSpPr>
          <p:nvPr/>
        </p:nvSpPr>
        <p:spPr bwMode="auto">
          <a:xfrm flipH="1" flipV="1">
            <a:off x="3809999" y="3581400"/>
            <a:ext cx="3200399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8187" name="Line 11"/>
          <p:cNvSpPr>
            <a:spLocks noChangeShapeType="1"/>
          </p:cNvSpPr>
          <p:nvPr/>
        </p:nvSpPr>
        <p:spPr bwMode="auto">
          <a:xfrm flipH="1">
            <a:off x="6096000" y="3810000"/>
            <a:ext cx="9144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609600" y="2133600"/>
            <a:ext cx="1477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JFrame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89" name="Line 13"/>
          <p:cNvSpPr>
            <a:spLocks noChangeShapeType="1"/>
          </p:cNvSpPr>
          <p:nvPr/>
        </p:nvSpPr>
        <p:spPr bwMode="auto">
          <a:xfrm flipV="1">
            <a:off x="1600200" y="1905000"/>
            <a:ext cx="685800" cy="3810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457200" y="3352800"/>
            <a:ext cx="1477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JPanel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93" name="Line 17"/>
          <p:cNvSpPr>
            <a:spLocks noChangeShapeType="1"/>
          </p:cNvSpPr>
          <p:nvPr/>
        </p:nvSpPr>
        <p:spPr bwMode="auto">
          <a:xfrm>
            <a:off x="1828800" y="3657600"/>
            <a:ext cx="4572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 flipV="1">
            <a:off x="4343400" y="4724398"/>
            <a:ext cx="1066800" cy="1143001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1371600" y="457200"/>
            <a:ext cx="6248400" cy="1219200"/>
          </a:xfrm>
          <a:prstGeom prst="wedgeRoundRectCallout">
            <a:avLst>
              <a:gd name="adj1" fmla="val 17750"/>
              <a:gd name="adj2" fmla="val 77356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Nested inside a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JFrame</a:t>
            </a:r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’s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Arial"/>
                <a:cs typeface="Arial"/>
              </a:rPr>
              <a:t>content pane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, you can put any number of things … 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0" y="2057400"/>
            <a:ext cx="4495800" cy="33528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 With GUIs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Java program with a </a:t>
            </a:r>
            <a:r>
              <a:rPr lang="en-US" b="1" i="1" dirty="0" smtClean="0">
                <a:solidFill>
                  <a:srgbClr val="FF0000"/>
                </a:solidFill>
              </a:rPr>
              <a:t>GUI</a:t>
            </a:r>
            <a:r>
              <a:rPr lang="en-US" dirty="0" smtClean="0"/>
              <a:t>, or </a:t>
            </a:r>
            <a:r>
              <a:rPr lang="en-US" b="1" i="1" dirty="0">
                <a:solidFill>
                  <a:srgbClr val="FF0000"/>
                </a:solidFill>
              </a:rPr>
              <a:t>graphical user interface</a:t>
            </a:r>
            <a:r>
              <a:rPr lang="en-US" dirty="0" smtClean="0"/>
              <a:t>, is pretty routine in most respects</a:t>
            </a:r>
          </a:p>
          <a:p>
            <a:r>
              <a:rPr lang="en-US" dirty="0" smtClean="0"/>
              <a:t>There is just one (big) issue</a:t>
            </a:r>
            <a:endParaRPr lang="en-US" dirty="0"/>
          </a:p>
          <a:p>
            <a:pPr lvl="1"/>
            <a:r>
              <a:rPr lang="en-US" dirty="0" smtClean="0"/>
              <a:t>How to handle the user interaction problem?</a:t>
            </a:r>
          </a:p>
          <a:p>
            <a:pPr lvl="1"/>
            <a:r>
              <a:rPr lang="en-US" dirty="0" smtClean="0"/>
              <a:t>The User can interact with any user interface object at any time</a:t>
            </a:r>
          </a:p>
          <a:p>
            <a:pPr lvl="2"/>
            <a:r>
              <a:rPr lang="en-US" dirty="0" smtClean="0"/>
              <a:t>How can we react to different events?</a:t>
            </a:r>
          </a:p>
          <a:p>
            <a:r>
              <a:rPr lang="en-US" dirty="0" smtClean="0"/>
              <a:t>We saw how we can use the observer pattern to solve this problem</a:t>
            </a:r>
          </a:p>
          <a:p>
            <a:r>
              <a:rPr lang="en-US" dirty="0" smtClean="0"/>
              <a:t>Today we talk about how the Java Swing library is used to create programs with GUIs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11-10 at 11.02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28800"/>
            <a:ext cx="4495800" cy="3604833"/>
          </a:xfrm>
          <a:prstGeom prst="rect">
            <a:avLst/>
          </a:prstGeom>
        </p:spPr>
      </p:pic>
      <p:sp>
        <p:nvSpPr>
          <p:cNvPr id="178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Fundamentals: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DemoGUI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7010400" y="3429000"/>
            <a:ext cx="1693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JButton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82" name="Line 6"/>
          <p:cNvSpPr>
            <a:spLocks noChangeShapeType="1"/>
          </p:cNvSpPr>
          <p:nvPr/>
        </p:nvSpPr>
        <p:spPr bwMode="auto">
          <a:xfrm flipH="1" flipV="1">
            <a:off x="3124200" y="2590800"/>
            <a:ext cx="1066800" cy="32766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1828800" y="5715000"/>
            <a:ext cx="53561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JTextArea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in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JScrollPane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86" name="Line 10"/>
          <p:cNvSpPr>
            <a:spLocks noChangeShapeType="1"/>
          </p:cNvSpPr>
          <p:nvPr/>
        </p:nvSpPr>
        <p:spPr bwMode="auto">
          <a:xfrm flipH="1" flipV="1">
            <a:off x="3809999" y="3581400"/>
            <a:ext cx="3200399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8187" name="Line 11"/>
          <p:cNvSpPr>
            <a:spLocks noChangeShapeType="1"/>
          </p:cNvSpPr>
          <p:nvPr/>
        </p:nvSpPr>
        <p:spPr bwMode="auto">
          <a:xfrm flipH="1">
            <a:off x="6096000" y="3810000"/>
            <a:ext cx="9144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609600" y="2133600"/>
            <a:ext cx="1477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JFrame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89" name="Line 13"/>
          <p:cNvSpPr>
            <a:spLocks noChangeShapeType="1"/>
          </p:cNvSpPr>
          <p:nvPr/>
        </p:nvSpPr>
        <p:spPr bwMode="auto">
          <a:xfrm flipV="1">
            <a:off x="1600200" y="1905000"/>
            <a:ext cx="685800" cy="3810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457200" y="3352800"/>
            <a:ext cx="1477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JPanel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93" name="Line 17"/>
          <p:cNvSpPr>
            <a:spLocks noChangeShapeType="1"/>
          </p:cNvSpPr>
          <p:nvPr/>
        </p:nvSpPr>
        <p:spPr bwMode="auto">
          <a:xfrm>
            <a:off x="1828800" y="3657600"/>
            <a:ext cx="4572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 flipV="1">
            <a:off x="4343400" y="4724398"/>
            <a:ext cx="1066800" cy="1143001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1371600" y="457200"/>
            <a:ext cx="6248400" cy="1219200"/>
          </a:xfrm>
          <a:prstGeom prst="wedgeRoundRectCallout">
            <a:avLst>
              <a:gd name="adj1" fmla="val -51117"/>
              <a:gd name="adj2" fmla="val 19358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… such as a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JPanel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… 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0" y="3124200"/>
            <a:ext cx="4495800" cy="11430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11-10 at 11.02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28800"/>
            <a:ext cx="4495800" cy="3604833"/>
          </a:xfrm>
          <a:prstGeom prst="rect">
            <a:avLst/>
          </a:prstGeom>
        </p:spPr>
      </p:pic>
      <p:sp>
        <p:nvSpPr>
          <p:cNvPr id="178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Fundamentals: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DemoGUI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7010400" y="3429000"/>
            <a:ext cx="1693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JButton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82" name="Line 6"/>
          <p:cNvSpPr>
            <a:spLocks noChangeShapeType="1"/>
          </p:cNvSpPr>
          <p:nvPr/>
        </p:nvSpPr>
        <p:spPr bwMode="auto">
          <a:xfrm flipH="1" flipV="1">
            <a:off x="3124200" y="2590800"/>
            <a:ext cx="1066800" cy="32766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1828800" y="5715000"/>
            <a:ext cx="53561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JTextArea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in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JScrollPane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86" name="Line 10"/>
          <p:cNvSpPr>
            <a:spLocks noChangeShapeType="1"/>
          </p:cNvSpPr>
          <p:nvPr/>
        </p:nvSpPr>
        <p:spPr bwMode="auto">
          <a:xfrm flipH="1" flipV="1">
            <a:off x="3809999" y="3581400"/>
            <a:ext cx="3200399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8187" name="Line 11"/>
          <p:cNvSpPr>
            <a:spLocks noChangeShapeType="1"/>
          </p:cNvSpPr>
          <p:nvPr/>
        </p:nvSpPr>
        <p:spPr bwMode="auto">
          <a:xfrm flipH="1">
            <a:off x="6096000" y="3810000"/>
            <a:ext cx="9144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609600" y="2133600"/>
            <a:ext cx="1477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JFrame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89" name="Line 13"/>
          <p:cNvSpPr>
            <a:spLocks noChangeShapeType="1"/>
          </p:cNvSpPr>
          <p:nvPr/>
        </p:nvSpPr>
        <p:spPr bwMode="auto">
          <a:xfrm flipV="1">
            <a:off x="1600200" y="1905000"/>
            <a:ext cx="685800" cy="3810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457200" y="3352800"/>
            <a:ext cx="1477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JPanel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93" name="Line 17"/>
          <p:cNvSpPr>
            <a:spLocks noChangeShapeType="1"/>
          </p:cNvSpPr>
          <p:nvPr/>
        </p:nvSpPr>
        <p:spPr bwMode="auto">
          <a:xfrm>
            <a:off x="1828800" y="3657600"/>
            <a:ext cx="4572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 flipV="1">
            <a:off x="4343400" y="4724398"/>
            <a:ext cx="1066800" cy="1143001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1371600" y="457200"/>
            <a:ext cx="6248400" cy="1219200"/>
          </a:xfrm>
          <a:prstGeom prst="wedgeRoundRectCallout">
            <a:avLst>
              <a:gd name="adj1" fmla="val 54255"/>
              <a:gd name="adj2" fmla="val 20167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… and nested inside a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JPanel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, you can put any number of, e.g.,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JButton</a:t>
            </a:r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. 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62200" y="3200400"/>
            <a:ext cx="2133600" cy="10668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72000" y="3200400"/>
            <a:ext cx="2133600" cy="10668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11-10 at 11.02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28800"/>
            <a:ext cx="4495800" cy="3604833"/>
          </a:xfrm>
          <a:prstGeom prst="rect">
            <a:avLst/>
          </a:prstGeom>
        </p:spPr>
      </p:pic>
      <p:sp>
        <p:nvSpPr>
          <p:cNvPr id="178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Fundamentals: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DemoGUI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7010400" y="3429000"/>
            <a:ext cx="1693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JButton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82" name="Line 6"/>
          <p:cNvSpPr>
            <a:spLocks noChangeShapeType="1"/>
          </p:cNvSpPr>
          <p:nvPr/>
        </p:nvSpPr>
        <p:spPr bwMode="auto">
          <a:xfrm flipH="1" flipV="1">
            <a:off x="3124200" y="2590800"/>
            <a:ext cx="1066800" cy="32766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1828800" y="5715000"/>
            <a:ext cx="53561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JTextArea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in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JScrollPane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86" name="Line 10"/>
          <p:cNvSpPr>
            <a:spLocks noChangeShapeType="1"/>
          </p:cNvSpPr>
          <p:nvPr/>
        </p:nvSpPr>
        <p:spPr bwMode="auto">
          <a:xfrm flipH="1" flipV="1">
            <a:off x="3809999" y="3581400"/>
            <a:ext cx="3200399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8187" name="Line 11"/>
          <p:cNvSpPr>
            <a:spLocks noChangeShapeType="1"/>
          </p:cNvSpPr>
          <p:nvPr/>
        </p:nvSpPr>
        <p:spPr bwMode="auto">
          <a:xfrm flipH="1">
            <a:off x="6096000" y="3810000"/>
            <a:ext cx="9144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609600" y="2133600"/>
            <a:ext cx="1477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JFrame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89" name="Line 13"/>
          <p:cNvSpPr>
            <a:spLocks noChangeShapeType="1"/>
          </p:cNvSpPr>
          <p:nvPr/>
        </p:nvSpPr>
        <p:spPr bwMode="auto">
          <a:xfrm flipV="1">
            <a:off x="1600200" y="1905000"/>
            <a:ext cx="685800" cy="3810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457200" y="3352800"/>
            <a:ext cx="1477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JPanel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93" name="Line 17"/>
          <p:cNvSpPr>
            <a:spLocks noChangeShapeType="1"/>
          </p:cNvSpPr>
          <p:nvPr/>
        </p:nvSpPr>
        <p:spPr bwMode="auto">
          <a:xfrm>
            <a:off x="1828800" y="3657600"/>
            <a:ext cx="4572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 flipV="1">
            <a:off x="4343400" y="4724398"/>
            <a:ext cx="1066800" cy="1143001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0" y="2057400"/>
            <a:ext cx="4495800" cy="10668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286000" y="4343400"/>
            <a:ext cx="4495800" cy="10668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1371600" y="457200"/>
            <a:ext cx="6248400" cy="1219200"/>
          </a:xfrm>
          <a:prstGeom prst="wedgeRoundRectCallout">
            <a:avLst>
              <a:gd name="adj1" fmla="val 19900"/>
              <a:gd name="adj2" fmla="val 383433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You can also put in a 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JFrame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JScrollPane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with, e.g., a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JTextArea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. 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268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by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DemoGUI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3352800" y="3200400"/>
            <a:ext cx="2438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err="1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copyButton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4191000" y="26670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90800" y="1295400"/>
            <a:ext cx="3886200" cy="4419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 bwMode="auto">
          <a:xfrm>
            <a:off x="-7434" y="4343400"/>
            <a:ext cx="281940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endParaRPr lang="en-US" dirty="0" smtClean="0">
              <a:ln>
                <a:solidFill>
                  <a:srgbClr val="0000FF"/>
                </a:solidFill>
              </a:ln>
              <a:solidFill>
                <a:srgbClr val="0000FF"/>
              </a:solidFill>
              <a:latin typeface="Courier New"/>
              <a:cs typeface="Courier New"/>
            </a:endParaRPr>
          </a:p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DemoGUI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1059366" y="38100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6" idx="2"/>
          </p:cNvCxnSpPr>
          <p:nvPr/>
        </p:nvCxnSpPr>
        <p:spPr>
          <a:xfrm flipV="1">
            <a:off x="1440366" y="3505200"/>
            <a:ext cx="1150434" cy="68580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 bwMode="auto">
          <a:xfrm>
            <a:off x="3352800" y="1981200"/>
            <a:ext cx="2438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err="1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resetButton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4191000" y="14478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 bwMode="auto">
          <a:xfrm>
            <a:off x="3048000" y="3962400"/>
            <a:ext cx="2971800" cy="120032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(and</a:t>
            </a:r>
          </a:p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other</a:t>
            </a:r>
          </a:p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widgets)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455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by 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DemoGUI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Constructor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86600" y="1295400"/>
            <a:ext cx="1600200" cy="990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86600" y="2514600"/>
            <a:ext cx="1600200" cy="990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3352800" y="3200400"/>
            <a:ext cx="2438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err="1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copyButton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4191000" y="26670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12" idx="2"/>
          </p:cNvCxnSpPr>
          <p:nvPr/>
        </p:nvCxnSpPr>
        <p:spPr>
          <a:xfrm flipV="1">
            <a:off x="4495800" y="3009900"/>
            <a:ext cx="2590800" cy="381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590800" y="1295400"/>
            <a:ext cx="3886200" cy="4419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 bwMode="auto">
          <a:xfrm>
            <a:off x="-7434" y="4343400"/>
            <a:ext cx="281940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endParaRPr lang="en-US" dirty="0" smtClean="0">
              <a:ln>
                <a:solidFill>
                  <a:srgbClr val="0000FF"/>
                </a:solidFill>
              </a:ln>
              <a:solidFill>
                <a:srgbClr val="0000FF"/>
              </a:solidFill>
              <a:latin typeface="Courier New"/>
              <a:cs typeface="Courier New"/>
            </a:endParaRPr>
          </a:p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DemoGUI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1059366" y="38100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6" idx="2"/>
          </p:cNvCxnSpPr>
          <p:nvPr/>
        </p:nvCxnSpPr>
        <p:spPr>
          <a:xfrm flipV="1">
            <a:off x="1440366" y="3505200"/>
            <a:ext cx="1150434" cy="68580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 bwMode="auto">
          <a:xfrm>
            <a:off x="3352800" y="1981200"/>
            <a:ext cx="2438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err="1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resetButton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4191000" y="14478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7" idx="2"/>
          </p:cNvCxnSpPr>
          <p:nvPr/>
        </p:nvCxnSpPr>
        <p:spPr>
          <a:xfrm flipV="1">
            <a:off x="4495800" y="1790700"/>
            <a:ext cx="2590800" cy="381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3048000" y="3962400"/>
            <a:ext cx="2971800" cy="120032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(and</a:t>
            </a:r>
          </a:p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other</a:t>
            </a:r>
          </a:p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widgets)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36" name="Rounded Rectangular Callout 35"/>
          <p:cNvSpPr/>
          <p:nvPr/>
        </p:nvSpPr>
        <p:spPr>
          <a:xfrm>
            <a:off x="304800" y="533400"/>
            <a:ext cx="2895600" cy="1828800"/>
          </a:xfrm>
          <a:prstGeom prst="wedgeRoundRectCallout">
            <a:avLst>
              <a:gd name="adj1" fmla="val 75639"/>
              <a:gd name="adj2" fmla="val -570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tx1"/>
                </a:solidFill>
                <a:latin typeface="Arial"/>
                <a:cs typeface="Arial"/>
              </a:rPr>
              <a:t>Before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registration of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as an observer of the buttons.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40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by 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DemoGUI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Constructor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86600" y="1295400"/>
            <a:ext cx="1600200" cy="990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86600" y="2514600"/>
            <a:ext cx="1600200" cy="990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3352800" y="3200400"/>
            <a:ext cx="2438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err="1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copyButton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4191000" y="26670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12" idx="2"/>
          </p:cNvCxnSpPr>
          <p:nvPr/>
        </p:nvCxnSpPr>
        <p:spPr>
          <a:xfrm flipV="1">
            <a:off x="4495800" y="3009900"/>
            <a:ext cx="2590800" cy="381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590800" y="1295400"/>
            <a:ext cx="3886200" cy="4419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 bwMode="auto">
          <a:xfrm>
            <a:off x="-7434" y="4343400"/>
            <a:ext cx="281940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endParaRPr lang="en-US" dirty="0" smtClean="0">
              <a:ln>
                <a:solidFill>
                  <a:srgbClr val="0000FF"/>
                </a:solidFill>
              </a:ln>
              <a:solidFill>
                <a:srgbClr val="0000FF"/>
              </a:solidFill>
              <a:latin typeface="Courier New"/>
              <a:cs typeface="Courier New"/>
            </a:endParaRPr>
          </a:p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DemoGUI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1059366" y="38100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6" idx="2"/>
          </p:cNvCxnSpPr>
          <p:nvPr/>
        </p:nvCxnSpPr>
        <p:spPr>
          <a:xfrm flipV="1">
            <a:off x="1440366" y="3505200"/>
            <a:ext cx="1150434" cy="68580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 bwMode="auto">
          <a:xfrm>
            <a:off x="3352800" y="1981200"/>
            <a:ext cx="2438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err="1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resetButton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4191000" y="14478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7" idx="2"/>
          </p:cNvCxnSpPr>
          <p:nvPr/>
        </p:nvCxnSpPr>
        <p:spPr>
          <a:xfrm flipV="1">
            <a:off x="4495800" y="1790700"/>
            <a:ext cx="2590800" cy="381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3048000" y="3962400"/>
            <a:ext cx="2971800" cy="120032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(and</a:t>
            </a:r>
          </a:p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other</a:t>
            </a:r>
          </a:p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widgets)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36" name="Rounded Rectangular Callout 35"/>
          <p:cNvSpPr/>
          <p:nvPr/>
        </p:nvSpPr>
        <p:spPr>
          <a:xfrm>
            <a:off x="304800" y="533400"/>
            <a:ext cx="2895600" cy="1828800"/>
          </a:xfrm>
          <a:prstGeom prst="wedgeRoundRectCallout">
            <a:avLst>
              <a:gd name="adj1" fmla="val 75639"/>
              <a:gd name="adj2" fmla="val -570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tx1"/>
                </a:solidFill>
                <a:latin typeface="Arial"/>
                <a:cs typeface="Arial"/>
              </a:rPr>
              <a:t>After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registration of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as an observer of the buttons.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Isosceles Triangle 19"/>
          <p:cNvSpPr/>
          <p:nvPr/>
        </p:nvSpPr>
        <p:spPr>
          <a:xfrm>
            <a:off x="7543800" y="14478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7543800" y="26670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6" idx="6"/>
          </p:cNvCxnSpPr>
          <p:nvPr/>
        </p:nvCxnSpPr>
        <p:spPr>
          <a:xfrm flipH="1">
            <a:off x="6477000" y="3048002"/>
            <a:ext cx="1371600" cy="457198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172200" y="1828802"/>
            <a:ext cx="1676400" cy="533398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276600" y="4572000"/>
            <a:ext cx="1219200" cy="1143000"/>
          </a:xfrm>
          <a:prstGeom prst="rect">
            <a:avLst/>
          </a:prstGeom>
          <a:noFill/>
          <a:ln w="6350" cmpd="sng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Constructor for View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B8BC-CE4C-3043-AE9D-BDF0BD3D39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Java-ico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648200"/>
            <a:ext cx="1066800" cy="990600"/>
          </a:xfrm>
          <a:prstGeom prst="rect">
            <a:avLst/>
          </a:prstGeom>
        </p:spPr>
      </p:pic>
      <p:pic>
        <p:nvPicPr>
          <p:cNvPr id="15" name="Picture 14" descr="light-bulb-icon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648200"/>
            <a:ext cx="1066800" cy="990600"/>
          </a:xfrm>
          <a:prstGeom prst="rect">
            <a:avLst/>
          </a:prstGeom>
        </p:spPr>
      </p:pic>
      <p:pic>
        <p:nvPicPr>
          <p:cNvPr id="11" name="Picture 10" descr="tools-icon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648200"/>
            <a:ext cx="1066800" cy="990600"/>
          </a:xfrm>
          <a:prstGeom prst="rect">
            <a:avLst/>
          </a:prstGeom>
        </p:spPr>
      </p:pic>
      <p:pic>
        <p:nvPicPr>
          <p:cNvPr id="13" name="Picture 12" descr="practices-icon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648200"/>
            <a:ext cx="765463" cy="99059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905000" y="4572000"/>
            <a:ext cx="1219200" cy="1143000"/>
          </a:xfrm>
          <a:prstGeom prst="rect">
            <a:avLst/>
          </a:prstGeom>
          <a:noFill/>
          <a:ln w="6350" cmpd="sng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54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To Be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simple constructor for the </a:t>
            </a:r>
            <a:r>
              <a:rPr lang="en-US" sz="2800" b="1" i="1" dirty="0" smtClean="0">
                <a:solidFill>
                  <a:srgbClr val="FF0000"/>
                </a:solidFill>
              </a:rPr>
              <a:t>view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class has four main jobs: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Create the </a:t>
            </a:r>
            <a:r>
              <a:rPr lang="en-US" sz="2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JFrame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being extended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Set up the GUI widgets to be used and “lay out” these widgets in the main application window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Set up the observers</a:t>
            </a:r>
            <a:r>
              <a:rPr lang="en-US" sz="2400" dirty="0"/>
              <a:t> by registering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smtClean="0"/>
              <a:t>in our examples) the object being constructed, i.e.,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400" dirty="0" smtClean="0"/>
              <a:t>, with each of the GUI widgets that might have events of interest to the application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Start the main application window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18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dirty="0" smtClean="0"/>
              <a:t>1: Create the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JFrame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6768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0000FF"/>
                </a:solidFill>
                <a:latin typeface="Courier New"/>
                <a:cs typeface="Courier New"/>
              </a:rPr>
              <a:t>super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("Simple GUI Demo");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25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External (GUI) Effect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609600" y="1371600"/>
            <a:ext cx="1046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endParaRPr lang="en-US" sz="2800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89" name="Line 13"/>
          <p:cNvSpPr>
            <a:spLocks noChangeShapeType="1"/>
          </p:cNvSpPr>
          <p:nvPr/>
        </p:nvSpPr>
        <p:spPr bwMode="auto">
          <a:xfrm flipV="1">
            <a:off x="1676400" y="1676400"/>
            <a:ext cx="2209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pic>
        <p:nvPicPr>
          <p:cNvPr id="8" name="Picture 7" descr="Screen Shot 2012-11-23 at 8.29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47800"/>
            <a:ext cx="4572000" cy="3581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86200" y="1676400"/>
            <a:ext cx="4572000" cy="335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6200" y="1447800"/>
            <a:ext cx="4572000" cy="3581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01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Swing is a library used to create programs with GUIs</a:t>
            </a:r>
          </a:p>
          <a:p>
            <a:pPr lvl="1"/>
            <a:r>
              <a:rPr lang="en-US" dirty="0" smtClean="0"/>
              <a:t>JavaFX is another library</a:t>
            </a:r>
          </a:p>
          <a:p>
            <a:pPr lvl="2"/>
            <a:r>
              <a:rPr lang="en-US" dirty="0" smtClean="0"/>
              <a:t>Concepts are very similar</a:t>
            </a:r>
          </a:p>
          <a:p>
            <a:pPr lvl="2"/>
            <a:r>
              <a:rPr lang="en-US" dirty="0" smtClean="0"/>
              <a:t>JavaFX is more powerful</a:t>
            </a:r>
          </a:p>
          <a:p>
            <a:pPr lvl="3"/>
            <a:r>
              <a:rPr lang="en-US" dirty="0" smtClean="0"/>
              <a:t>And also much more complicated</a:t>
            </a:r>
          </a:p>
          <a:p>
            <a:pPr lvl="3"/>
            <a:r>
              <a:rPr lang="en-US" dirty="0" smtClean="0"/>
              <a:t>Has all the swing functionality</a:t>
            </a:r>
          </a:p>
          <a:p>
            <a:pPr lvl="2"/>
            <a:r>
              <a:rPr lang="en-US" dirty="0" smtClean="0"/>
              <a:t>Java Swing is much easier to learn first</a:t>
            </a:r>
          </a:p>
          <a:p>
            <a:r>
              <a:rPr lang="en-US" dirty="0" smtClean="0"/>
              <a:t>Inside that library, we have some important interfaces and classes</a:t>
            </a:r>
          </a:p>
          <a:p>
            <a:pPr lvl="1"/>
            <a:r>
              <a:rPr lang="en-US" dirty="0" err="1" smtClean="0"/>
              <a:t>JFrame</a:t>
            </a:r>
            <a:endParaRPr lang="en-US" dirty="0" smtClean="0"/>
          </a:p>
          <a:p>
            <a:pPr lvl="1"/>
            <a:r>
              <a:rPr lang="en-US" dirty="0" err="1" smtClean="0"/>
              <a:t>ActionListener</a:t>
            </a:r>
            <a:endParaRPr lang="en-US" dirty="0" smtClean="0"/>
          </a:p>
          <a:p>
            <a:pPr lvl="1"/>
            <a:r>
              <a:rPr lang="en-US" dirty="0" err="1" smtClean="0"/>
              <a:t>ActionEvent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External (GUI) Effect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609600" y="1371600"/>
            <a:ext cx="1046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endParaRPr lang="en-US" sz="2800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89" name="Line 13"/>
          <p:cNvSpPr>
            <a:spLocks noChangeShapeType="1"/>
          </p:cNvSpPr>
          <p:nvPr/>
        </p:nvSpPr>
        <p:spPr bwMode="auto">
          <a:xfrm flipV="1">
            <a:off x="1676400" y="1676400"/>
            <a:ext cx="2209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pic>
        <p:nvPicPr>
          <p:cNvPr id="8" name="Picture 7" descr="Screen Shot 2012-11-23 at 8.29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47800"/>
            <a:ext cx="4572000" cy="3581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86200" y="1676400"/>
            <a:ext cx="4572000" cy="335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6200" y="1447800"/>
            <a:ext cx="4572000" cy="3581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57200" y="2590800"/>
            <a:ext cx="3276600" cy="1905000"/>
          </a:xfrm>
          <a:prstGeom prst="wedgeRoundRectCallout">
            <a:avLst>
              <a:gd name="adj1" fmla="val 52505"/>
              <a:gd name="adj2" fmla="val -7693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Nothing illustrated in these slides actually becomes visible to the user until later! </a:t>
            </a:r>
            <a:endParaRPr 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196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dirty="0" smtClean="0"/>
              <a:t>2: Set Up GUI Widgets (Text)...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6768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.inputText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JTextArea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(""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LINES_IN_TEXT_AREAS,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LINE_LENGTHS_IN_TEXT_AREAS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JScrollPane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inputTextScrollPane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JScrollPane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28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.inputText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7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dirty="0" smtClean="0"/>
              <a:t>2: Set Up GUI Widgets (Text)...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6768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.inputText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JTextArea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(""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LINES_IN_TEXT_AREAS,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LINE_LENGTHS_IN_TEXT_AREAS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JScrollPane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inputTextScrollPane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JScrollPane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28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.inputText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867400" y="3657600"/>
            <a:ext cx="2743200" cy="1066800"/>
          </a:xfrm>
          <a:prstGeom prst="wedgeRoundRectCallout">
            <a:avLst>
              <a:gd name="adj1" fmla="val -53599"/>
              <a:gd name="adj2" fmla="val -100314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5 lines,</a:t>
            </a:r>
          </a:p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each of length 20</a:t>
            </a:r>
            <a:endParaRPr 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881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11-23 at 8.42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38400"/>
            <a:ext cx="4572000" cy="1119021"/>
          </a:xfrm>
          <a:prstGeom prst="rect">
            <a:avLst/>
          </a:prstGeom>
        </p:spPr>
      </p:pic>
      <p:sp>
        <p:nvSpPr>
          <p:cNvPr id="178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External (GUI) Effect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5410200" y="1524000"/>
            <a:ext cx="32013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.inputText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89" name="Line 13"/>
          <p:cNvSpPr>
            <a:spLocks noChangeShapeType="1"/>
          </p:cNvSpPr>
          <p:nvPr/>
        </p:nvSpPr>
        <p:spPr bwMode="auto">
          <a:xfrm flipH="1">
            <a:off x="3657600" y="2057400"/>
            <a:ext cx="3048000" cy="8382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2362200"/>
            <a:ext cx="4572000" cy="12192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191000" y="3962400"/>
            <a:ext cx="42787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inputTextScrollPane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 flipV="1">
            <a:off x="5105400" y="3124200"/>
            <a:ext cx="1600200" cy="9144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23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11-23 at 8.42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38400"/>
            <a:ext cx="4572000" cy="1119021"/>
          </a:xfrm>
          <a:prstGeom prst="rect">
            <a:avLst/>
          </a:prstGeom>
        </p:spPr>
      </p:pic>
      <p:sp>
        <p:nvSpPr>
          <p:cNvPr id="178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External (GUI) Effect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5410200" y="1524000"/>
            <a:ext cx="32013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.inputText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89" name="Line 13"/>
          <p:cNvSpPr>
            <a:spLocks noChangeShapeType="1"/>
          </p:cNvSpPr>
          <p:nvPr/>
        </p:nvSpPr>
        <p:spPr bwMode="auto">
          <a:xfrm flipH="1">
            <a:off x="3657600" y="2057400"/>
            <a:ext cx="3048000" cy="8382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2362200"/>
            <a:ext cx="4572000" cy="12192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191000" y="3962400"/>
            <a:ext cx="42787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inputTextScrollPane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 flipV="1">
            <a:off x="5105400" y="3124200"/>
            <a:ext cx="1600200" cy="9144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85800" y="3810000"/>
            <a:ext cx="3505200" cy="2438400"/>
          </a:xfrm>
          <a:prstGeom prst="wedgeRoundRectCallout">
            <a:avLst>
              <a:gd name="adj1" fmla="val 69833"/>
              <a:gd name="adj2" fmla="val -81988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The scrollbars in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JScrollPane</a:t>
            </a:r>
            <a:r>
              <a:rPr lang="en-US" dirty="0" err="1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 actually arise only when needed; not needed yet, but illustrated here. </a:t>
            </a:r>
            <a:endParaRPr 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96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en-US" dirty="0" smtClean="0"/>
              <a:t>2: Set Up GUI Widgets (Buttons)...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6768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.copyButton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  <a:cs typeface="Courier New"/>
              </a:rPr>
              <a:t> new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JButton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("Copy Input");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11-23 at 8.47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81400"/>
            <a:ext cx="2286000" cy="1219200"/>
          </a:xfrm>
          <a:prstGeom prst="rect">
            <a:avLst/>
          </a:prstGeom>
        </p:spPr>
      </p:pic>
      <p:sp>
        <p:nvSpPr>
          <p:cNvPr id="178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External (GUI) Effect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533400" y="1676400"/>
            <a:ext cx="34168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.copyButton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89" name="Line 13"/>
          <p:cNvSpPr>
            <a:spLocks noChangeShapeType="1"/>
          </p:cNvSpPr>
          <p:nvPr/>
        </p:nvSpPr>
        <p:spPr bwMode="auto">
          <a:xfrm>
            <a:off x="2438400" y="2286000"/>
            <a:ext cx="0" cy="12192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95400" y="3581400"/>
            <a:ext cx="2286000" cy="12192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94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dirty="0" smtClean="0"/>
              <a:t>2: ... and Lay Out GUI Widgets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6768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JPanel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buttonPanel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  <a:cs typeface="Courier New"/>
              </a:rPr>
              <a:t> new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JPanel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GridLayout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    ROWS_IN_BUTTON_PANEL_GRID,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    COLUMNS_IN_BUTTON_PANEL_GRID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))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buttonPanel.add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28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.resetButton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buttonPanel.add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28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.copyButton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dirty="0" smtClean="0"/>
              <a:t>2: ... and Lay Out GUI Widgets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6768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JPanel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buttonPanel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  <a:cs typeface="Courier New"/>
              </a:rPr>
              <a:t> new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JPanel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GridLayout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    ROWS_IN_BUTTON_PANEL_GRID,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    COLUMNS_IN_BUTTON_PANEL_GRID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))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buttonPanel.add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28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.resetButton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buttonPanel.add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28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.copyButton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791200" y="1524000"/>
            <a:ext cx="2743200" cy="1066800"/>
          </a:xfrm>
          <a:prstGeom prst="wedgeRoundRectCallout">
            <a:avLst>
              <a:gd name="adj1" fmla="val -73876"/>
              <a:gd name="adj2" fmla="val 10237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1 row,</a:t>
            </a:r>
          </a:p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2 columns</a:t>
            </a:r>
            <a:endParaRPr 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66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External (GUI) Effect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4724400" y="1676400"/>
            <a:ext cx="25549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buttonPanel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89" name="Line 13"/>
          <p:cNvSpPr>
            <a:spLocks noChangeShapeType="1"/>
          </p:cNvSpPr>
          <p:nvPr/>
        </p:nvSpPr>
        <p:spPr bwMode="auto">
          <a:xfrm flipH="1">
            <a:off x="3733800" y="2209800"/>
            <a:ext cx="2209800" cy="13716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pic>
        <p:nvPicPr>
          <p:cNvPr id="2" name="Picture 1" descr="Screen Shot 2012-11-23 at 9.10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581400"/>
            <a:ext cx="4572000" cy="12192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7800" y="3581400"/>
            <a:ext cx="4572000" cy="12192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73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JFrame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JFrame</a:t>
            </a:r>
            <a:r>
              <a:rPr lang="en-US" dirty="0" smtClean="0"/>
              <a:t> class represents the screen that will be displayed on the window</a:t>
            </a:r>
          </a:p>
          <a:p>
            <a:pPr lvl="1"/>
            <a:r>
              <a:rPr lang="en-US" dirty="0" smtClean="0"/>
              <a:t>Has functionality to re-size, minimize and close</a:t>
            </a:r>
          </a:p>
          <a:p>
            <a:pPr lvl="1"/>
            <a:r>
              <a:rPr lang="en-US" dirty="0" smtClean="0"/>
              <a:t>Has a larger area for us to add widgets in</a:t>
            </a:r>
          </a:p>
          <a:p>
            <a:pPr lvl="1"/>
            <a:r>
              <a:rPr lang="en-US" dirty="0" smtClean="0"/>
              <a:t>Has a title bar on the top of the window</a:t>
            </a:r>
          </a:p>
          <a:p>
            <a:r>
              <a:rPr lang="en-US" dirty="0" smtClean="0"/>
              <a:t>Every time we want to make a new screen in our program, we’ll add a new class that extends the </a:t>
            </a:r>
            <a:r>
              <a:rPr lang="en-US" dirty="0" err="1" smtClean="0"/>
              <a:t>JFrame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Inherits the basic functionality we need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8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dirty="0" smtClean="0"/>
              <a:t>2: ... and Lay Out GUI Widgets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6768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.setLayout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GridLayout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  ROWS_IN_THIS_GRID,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  COLUMNS_IN_THIS_GRID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))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.add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inputTextScrollPane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.add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buttonPanel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b="1" dirty="0" err="1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.add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outputTextScrollPane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8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dirty="0" smtClean="0"/>
              <a:t>2: ... and Lay Out GUI Widgets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6768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.setLayout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GridLayout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  ROWS_IN_THIS_GRID,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  COLUMNS_IN_THIS_GRID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))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.add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inputTextScrollPane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.add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buttonPanel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b="1" dirty="0" err="1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.add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outputTextScrollPane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791200" y="1524000"/>
            <a:ext cx="2743200" cy="1066800"/>
          </a:xfrm>
          <a:prstGeom prst="wedgeRoundRectCallout">
            <a:avLst>
              <a:gd name="adj1" fmla="val -85354"/>
              <a:gd name="adj2" fmla="val 58094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3 rows,</a:t>
            </a:r>
          </a:p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1 column</a:t>
            </a:r>
            <a:endParaRPr 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688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dirty="0" smtClean="0"/>
              <a:t>2: ... and Lay Out GUI Widgets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6768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.setLayout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GridLayout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  ROWS_IN_THIS_GRID,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  COLUMNS_IN_THIS_GRID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))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.add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inputTextScrollPane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.add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buttonPanel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b="1" dirty="0" err="1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.add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outputTextScrollPane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791200" y="1524000"/>
            <a:ext cx="2743200" cy="1600200"/>
          </a:xfrm>
          <a:prstGeom prst="wedgeRoundRectCallout">
            <a:avLst>
              <a:gd name="adj1" fmla="val -133943"/>
              <a:gd name="adj2" fmla="val 15451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Remember:</a:t>
            </a:r>
          </a:p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the two buttons are in this panel.</a:t>
            </a:r>
            <a:endParaRPr 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82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External (GUI) Effect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609600" y="1371600"/>
            <a:ext cx="1046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endParaRPr lang="en-US" sz="2800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89" name="Line 13"/>
          <p:cNvSpPr>
            <a:spLocks noChangeShapeType="1"/>
          </p:cNvSpPr>
          <p:nvPr/>
        </p:nvSpPr>
        <p:spPr bwMode="auto">
          <a:xfrm flipV="1">
            <a:off x="1676400" y="1676400"/>
            <a:ext cx="2209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pic>
        <p:nvPicPr>
          <p:cNvPr id="8" name="Picture 7" descr="Screen Shot 2012-11-23 at 8.29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47800"/>
            <a:ext cx="4572000" cy="3581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86200" y="1447800"/>
            <a:ext cx="4572000" cy="3581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8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External (GUI) Effect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609600" y="1371600"/>
            <a:ext cx="1046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endParaRPr lang="en-US" sz="2800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89" name="Line 13"/>
          <p:cNvSpPr>
            <a:spLocks noChangeShapeType="1"/>
          </p:cNvSpPr>
          <p:nvPr/>
        </p:nvSpPr>
        <p:spPr bwMode="auto">
          <a:xfrm flipV="1">
            <a:off x="1676400" y="1676400"/>
            <a:ext cx="2209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pic>
        <p:nvPicPr>
          <p:cNvPr id="8" name="Picture 7" descr="Screen Shot 2012-11-23 at 8.29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47800"/>
            <a:ext cx="4572000" cy="3581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86200" y="1447800"/>
            <a:ext cx="4572000" cy="3581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57200" y="2057400"/>
            <a:ext cx="2667000" cy="1828800"/>
          </a:xfrm>
          <a:prstGeom prst="wedgeRoundRectCallout">
            <a:avLst>
              <a:gd name="adj1" fmla="val 75860"/>
              <a:gd name="adj2" fmla="val -23445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Remember:</a:t>
            </a:r>
          </a:p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none of this is visible to the user yet. </a:t>
            </a:r>
            <a:endParaRPr 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46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dirty="0" smtClean="0"/>
              <a:t>3: Set Up the Observers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67686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6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.resetButton.addActionListener</a:t>
            </a:r>
            <a:r>
              <a:rPr lang="en-US" sz="26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2600" b="1" dirty="0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600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sz="2600" dirty="0" smtClean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6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6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.copyButton.addActionListener</a:t>
            </a:r>
            <a:r>
              <a:rPr lang="en-US" sz="260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600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sz="2600" dirty="0" smtClean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lang="en-US" sz="26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(non-GUI) Effect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086600" y="1295400"/>
            <a:ext cx="1600200" cy="990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86600" y="2514600"/>
            <a:ext cx="1600200" cy="990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3352800" y="3200400"/>
            <a:ext cx="2438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err="1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copyButton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4191000" y="26670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Arrow Connector 14"/>
          <p:cNvCxnSpPr>
            <a:endCxn id="12" idx="2"/>
          </p:cNvCxnSpPr>
          <p:nvPr/>
        </p:nvCxnSpPr>
        <p:spPr>
          <a:xfrm flipV="1">
            <a:off x="4495800" y="3009900"/>
            <a:ext cx="2590800" cy="381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590800" y="1295400"/>
            <a:ext cx="3886200" cy="4419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-7434" y="4343400"/>
            <a:ext cx="281940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endParaRPr lang="en-US" dirty="0" smtClean="0">
              <a:ln>
                <a:solidFill>
                  <a:srgbClr val="0000FF"/>
                </a:solidFill>
              </a:ln>
              <a:solidFill>
                <a:srgbClr val="0000FF"/>
              </a:solidFill>
              <a:latin typeface="Courier New"/>
              <a:cs typeface="Courier New"/>
            </a:endParaRPr>
          </a:p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DemoView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1059366" y="38100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9" name="Straight Arrow Connector 18"/>
          <p:cNvCxnSpPr>
            <a:endCxn id="16" idx="2"/>
          </p:cNvCxnSpPr>
          <p:nvPr/>
        </p:nvCxnSpPr>
        <p:spPr>
          <a:xfrm flipV="1">
            <a:off x="1440366" y="3505200"/>
            <a:ext cx="1150434" cy="68580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 bwMode="auto">
          <a:xfrm>
            <a:off x="3352800" y="1981200"/>
            <a:ext cx="2438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err="1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resetButton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4191000" y="14478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9" name="Straight Arrow Connector 28"/>
          <p:cNvCxnSpPr>
            <a:endCxn id="7" idx="2"/>
          </p:cNvCxnSpPr>
          <p:nvPr/>
        </p:nvCxnSpPr>
        <p:spPr>
          <a:xfrm flipV="1">
            <a:off x="4495800" y="1790700"/>
            <a:ext cx="2590800" cy="381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3048000" y="3962400"/>
            <a:ext cx="2971800" cy="120032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(and</a:t>
            </a:r>
          </a:p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other</a:t>
            </a:r>
          </a:p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widgets)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20" name="Isosceles Triangle 19"/>
          <p:cNvSpPr/>
          <p:nvPr/>
        </p:nvSpPr>
        <p:spPr>
          <a:xfrm>
            <a:off x="7543800" y="14478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Isosceles Triangle 20"/>
          <p:cNvSpPr/>
          <p:nvPr/>
        </p:nvSpPr>
        <p:spPr>
          <a:xfrm>
            <a:off x="7543800" y="26670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2" name="Straight Arrow Connector 21"/>
          <p:cNvCxnSpPr>
            <a:endCxn id="16" idx="6"/>
          </p:cNvCxnSpPr>
          <p:nvPr/>
        </p:nvCxnSpPr>
        <p:spPr>
          <a:xfrm flipH="1">
            <a:off x="6477000" y="3048002"/>
            <a:ext cx="1371600" cy="45719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172200" y="1828802"/>
            <a:ext cx="1676400" cy="53339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2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dirty="0" smtClean="0"/>
              <a:t>4: Start the Main Window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67686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.pack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.setDefaultCloseOperation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JFrame.EXIT_ON_CLOSE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.setVisible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73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External (GUI) Effect: Now Visible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609600" y="1371600"/>
            <a:ext cx="1046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endParaRPr lang="en-US" sz="2800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89" name="Line 13"/>
          <p:cNvSpPr>
            <a:spLocks noChangeShapeType="1"/>
          </p:cNvSpPr>
          <p:nvPr/>
        </p:nvSpPr>
        <p:spPr bwMode="auto">
          <a:xfrm flipV="1">
            <a:off x="1676400" y="1676400"/>
            <a:ext cx="2209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pic>
        <p:nvPicPr>
          <p:cNvPr id="8" name="Picture 7" descr="Screen Shot 2012-11-23 at 8.29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47800"/>
            <a:ext cx="4572000" cy="3581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86200" y="1447800"/>
            <a:ext cx="4572000" cy="3581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97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External (GUI) Effect: Now Visible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609600" y="1371600"/>
            <a:ext cx="1046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endParaRPr lang="en-US" sz="2800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78189" name="Line 13"/>
          <p:cNvSpPr>
            <a:spLocks noChangeShapeType="1"/>
          </p:cNvSpPr>
          <p:nvPr/>
        </p:nvSpPr>
        <p:spPr bwMode="auto">
          <a:xfrm flipV="1">
            <a:off x="1676400" y="1676400"/>
            <a:ext cx="2209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cs typeface="+mn-cs"/>
            </a:endParaRPr>
          </a:p>
        </p:txBody>
      </p:sp>
      <p:pic>
        <p:nvPicPr>
          <p:cNvPr id="8" name="Picture 7" descr="Screen Shot 2012-11-23 at 8.29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47800"/>
            <a:ext cx="4572000" cy="3581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86200" y="1447800"/>
            <a:ext cx="4572000" cy="3581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81000" y="2057400"/>
            <a:ext cx="4343400" cy="2057400"/>
          </a:xfrm>
          <a:prstGeom prst="wedgeRoundRectCallout">
            <a:avLst>
              <a:gd name="adj1" fmla="val 80832"/>
              <a:gd name="adj2" fmla="val -304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The only code you wrote that executes now is the callback method for the two buttons:</a:t>
            </a:r>
          </a:p>
          <a:p>
            <a:pPr algn="ctr"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.actionPerformed</a:t>
            </a: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. </a:t>
            </a:r>
            <a:endParaRPr 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161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ActionListener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interface is our Observer interface</a:t>
            </a:r>
          </a:p>
          <a:p>
            <a:r>
              <a:rPr lang="en-US" dirty="0" smtClean="0"/>
              <a:t>It provides one method: </a:t>
            </a:r>
            <a:r>
              <a:rPr lang="en-US" dirty="0" err="1" smtClean="0"/>
              <a:t>actionPerformed</a:t>
            </a:r>
            <a:r>
              <a:rPr lang="en-US" dirty="0" smtClean="0"/>
              <a:t>(</a:t>
            </a:r>
            <a:r>
              <a:rPr lang="en-US" dirty="0" err="1"/>
              <a:t>A</a:t>
            </a:r>
            <a:r>
              <a:rPr lang="en-US" dirty="0" err="1" smtClean="0"/>
              <a:t>ctionEvent</a:t>
            </a:r>
            <a:r>
              <a:rPr lang="en-US" dirty="0" smtClean="0"/>
              <a:t> e)</a:t>
            </a:r>
          </a:p>
          <a:p>
            <a:pPr lvl="1"/>
            <a:r>
              <a:rPr lang="en-US" dirty="0" smtClean="0"/>
              <a:t>This is our callback method</a:t>
            </a:r>
          </a:p>
          <a:p>
            <a:r>
              <a:rPr lang="en-US" dirty="0" smtClean="0"/>
              <a:t>Our screen will implement the </a:t>
            </a:r>
            <a:r>
              <a:rPr lang="en-US" dirty="0" err="1" smtClean="0"/>
              <a:t>ActionListener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Provides a method for </a:t>
            </a:r>
            <a:r>
              <a:rPr lang="en-US" dirty="0" err="1" smtClean="0"/>
              <a:t>actionPerformed</a:t>
            </a:r>
            <a:r>
              <a:rPr lang="en-US" dirty="0" smtClean="0"/>
              <a:t> that checks the event and responds appropriately</a:t>
            </a:r>
          </a:p>
          <a:p>
            <a:r>
              <a:rPr lang="en-US" dirty="0" smtClean="0"/>
              <a:t>Then when an event occurs to one of our widgets, it knows to call the </a:t>
            </a:r>
            <a:r>
              <a:rPr lang="en-US" dirty="0" err="1" smtClean="0"/>
              <a:t>actionPerformed</a:t>
            </a:r>
            <a:r>
              <a:rPr lang="en-US" dirty="0" smtClean="0"/>
              <a:t> method on all of it’s observers</a:t>
            </a:r>
          </a:p>
          <a:p>
            <a:pPr lvl="1"/>
            <a:r>
              <a:rPr lang="en-US" dirty="0" smtClean="0"/>
              <a:t>This means we need our screen to register as an observer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053" y="5257800"/>
            <a:ext cx="8382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800" b="1" dirty="0" smtClean="0">
                <a:solidFill>
                  <a:srgbClr val="0000FF"/>
                </a:solidFill>
                <a:latin typeface="Courier New"/>
                <a:cs typeface="Courier New"/>
              </a:rPr>
              <a:t>interface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ActionListener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actionPerformed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ActionEvent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e);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852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276600" y="4572000"/>
            <a:ext cx="1219200" cy="1143000"/>
          </a:xfrm>
          <a:prstGeom prst="rect">
            <a:avLst/>
          </a:prstGeom>
          <a:noFill/>
          <a:ln w="6350" cmpd="sng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B8BC-CE4C-3043-AE9D-BDF0BD3D39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Java-ico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648200"/>
            <a:ext cx="1066800" cy="990600"/>
          </a:xfrm>
          <a:prstGeom prst="rect">
            <a:avLst/>
          </a:prstGeom>
        </p:spPr>
      </p:pic>
      <p:pic>
        <p:nvPicPr>
          <p:cNvPr id="15" name="Picture 14" descr="light-bulb-icon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648200"/>
            <a:ext cx="1066800" cy="990600"/>
          </a:xfrm>
          <a:prstGeom prst="rect">
            <a:avLst/>
          </a:prstGeom>
        </p:spPr>
      </p:pic>
      <p:pic>
        <p:nvPicPr>
          <p:cNvPr id="11" name="Picture 10" descr="tools-icon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648200"/>
            <a:ext cx="1066800" cy="990600"/>
          </a:xfrm>
          <a:prstGeom prst="rect">
            <a:avLst/>
          </a:prstGeom>
        </p:spPr>
      </p:pic>
      <p:pic>
        <p:nvPicPr>
          <p:cNvPr id="13" name="Picture 12" descr="practices-icon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648200"/>
            <a:ext cx="765463" cy="99059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905000" y="4572000"/>
            <a:ext cx="1219200" cy="1143000"/>
          </a:xfrm>
          <a:prstGeom prst="rect">
            <a:avLst/>
          </a:prstGeom>
          <a:noFill/>
          <a:ln w="6350" cmpd="sng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19800" y="4572000"/>
            <a:ext cx="1219200" cy="1143000"/>
          </a:xfrm>
          <a:prstGeom prst="rect">
            <a:avLst/>
          </a:prstGeom>
          <a:noFill/>
          <a:ln w="6350" cmpd="sng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dominant approach to organizing software with GUIs is the </a:t>
            </a:r>
            <a:r>
              <a:rPr lang="en-US" sz="2800" b="1" i="1" dirty="0" smtClean="0">
                <a:solidFill>
                  <a:srgbClr val="FF0000"/>
                </a:solidFill>
              </a:rPr>
              <a:t>model-view-controller architectural pattern</a:t>
            </a:r>
          </a:p>
          <a:p>
            <a:r>
              <a:rPr lang="en-US" sz="2800" dirty="0" smtClean="0"/>
              <a:t>There are more meaningful examples of this pattern</a:t>
            </a:r>
          </a:p>
          <a:p>
            <a:pPr lvl="1"/>
            <a:r>
              <a:rPr lang="en-US" sz="2800" dirty="0" smtClean="0"/>
              <a:t>We illustrate one that is very clean</a:t>
            </a:r>
          </a:p>
          <a:p>
            <a:pPr lvl="1"/>
            <a:r>
              <a:rPr lang="en-US" sz="2800" dirty="0" smtClean="0"/>
              <a:t>There should be interfaces for the model, view, and controller classes, but they are left out here </a:t>
            </a:r>
            <a:r>
              <a:rPr lang="en-US" sz="2800" i="1" dirty="0" smtClean="0"/>
              <a:t>only</a:t>
            </a:r>
            <a:r>
              <a:rPr lang="en-US" sz="2800" dirty="0" smtClean="0"/>
              <a:t> to keep the sample code smaller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1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295400" y="1597967"/>
            <a:ext cx="5486400" cy="1828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676400" y="1597967"/>
            <a:ext cx="472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Swing Components</a:t>
            </a:r>
            <a:endParaRPr lang="en-US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Simple MVC GUI 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578" name="Oval 28"/>
          <p:cNvSpPr>
            <a:spLocks noChangeArrowheads="1"/>
          </p:cNvSpPr>
          <p:nvPr/>
        </p:nvSpPr>
        <p:spPr bwMode="auto">
          <a:xfrm>
            <a:off x="3886200" y="2131367"/>
            <a:ext cx="2743200" cy="1143000"/>
          </a:xfrm>
          <a:prstGeom prst="ellipse">
            <a:avLst/>
          </a:prstGeom>
          <a:noFill/>
          <a:ln w="38100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 err="1" smtClean="0">
                <a:solidFill>
                  <a:srgbClr val="008000"/>
                </a:solidFill>
                <a:latin typeface="Arial" charset="0"/>
              </a:rPr>
              <a:t>ActionListener</a:t>
            </a:r>
            <a:endParaRPr lang="en-US" i="1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24579" name="Line 15"/>
          <p:cNvSpPr>
            <a:spLocks noChangeShapeType="1"/>
          </p:cNvSpPr>
          <p:nvPr/>
        </p:nvSpPr>
        <p:spPr bwMode="auto">
          <a:xfrm flipV="1">
            <a:off x="2438400" y="3274367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3810000" y="3579167"/>
            <a:ext cx="175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implements</a:t>
            </a:r>
          </a:p>
        </p:txBody>
      </p:sp>
      <p:sp>
        <p:nvSpPr>
          <p:cNvPr id="24581" name="Rectangle 18"/>
          <p:cNvSpPr>
            <a:spLocks noChangeArrowheads="1"/>
          </p:cNvSpPr>
          <p:nvPr/>
        </p:nvSpPr>
        <p:spPr bwMode="auto">
          <a:xfrm>
            <a:off x="1524000" y="2131367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0000FF"/>
                </a:solidFill>
                <a:latin typeface="Arial" charset="0"/>
              </a:rPr>
              <a:t>JFrame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4582" name="Line 15"/>
          <p:cNvSpPr>
            <a:spLocks noChangeShapeType="1"/>
          </p:cNvSpPr>
          <p:nvPr/>
        </p:nvSpPr>
        <p:spPr bwMode="auto">
          <a:xfrm flipV="1">
            <a:off x="3276600" y="3121967"/>
            <a:ext cx="990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3" name="Text Box 16"/>
          <p:cNvSpPr txBox="1">
            <a:spLocks noChangeArrowheads="1"/>
          </p:cNvSpPr>
          <p:nvPr/>
        </p:nvSpPr>
        <p:spPr bwMode="auto">
          <a:xfrm>
            <a:off x="2362200" y="3579167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Arial" charset="0"/>
              </a:rPr>
              <a:t>extends</a:t>
            </a:r>
          </a:p>
        </p:txBody>
      </p:sp>
      <p:sp>
        <p:nvSpPr>
          <p:cNvPr id="24584" name="Rectangle 18"/>
          <p:cNvSpPr>
            <a:spLocks noChangeArrowheads="1"/>
          </p:cNvSpPr>
          <p:nvPr/>
        </p:nvSpPr>
        <p:spPr bwMode="auto">
          <a:xfrm>
            <a:off x="1524000" y="4417367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View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5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429000" y="1295400"/>
            <a:ext cx="5486400" cy="1828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810000" y="1295400"/>
            <a:ext cx="472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Swing Components</a:t>
            </a:r>
            <a:endParaRPr lang="en-US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Simple MVC GUI 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578" name="Oval 28"/>
          <p:cNvSpPr>
            <a:spLocks noChangeArrowheads="1"/>
          </p:cNvSpPr>
          <p:nvPr/>
        </p:nvSpPr>
        <p:spPr bwMode="auto">
          <a:xfrm>
            <a:off x="6019800" y="1828800"/>
            <a:ext cx="2743200" cy="1143000"/>
          </a:xfrm>
          <a:prstGeom prst="ellipse">
            <a:avLst/>
          </a:prstGeom>
          <a:noFill/>
          <a:ln w="38100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 err="1" smtClean="0">
                <a:solidFill>
                  <a:srgbClr val="008000"/>
                </a:solidFill>
                <a:latin typeface="Arial" charset="0"/>
              </a:rPr>
              <a:t>ActionListener</a:t>
            </a:r>
            <a:endParaRPr lang="en-US" i="1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24579" name="Line 15"/>
          <p:cNvSpPr>
            <a:spLocks noChangeShapeType="1"/>
          </p:cNvSpPr>
          <p:nvPr/>
        </p:nvSpPr>
        <p:spPr bwMode="auto">
          <a:xfrm flipV="1">
            <a:off x="4572000" y="29718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1" name="Rectangle 18"/>
          <p:cNvSpPr>
            <a:spLocks noChangeArrowheads="1"/>
          </p:cNvSpPr>
          <p:nvPr/>
        </p:nvSpPr>
        <p:spPr bwMode="auto">
          <a:xfrm>
            <a:off x="3657600" y="1828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0000FF"/>
                </a:solidFill>
                <a:latin typeface="Arial" charset="0"/>
              </a:rPr>
              <a:t>JFrame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4582" name="Line 15"/>
          <p:cNvSpPr>
            <a:spLocks noChangeShapeType="1"/>
          </p:cNvSpPr>
          <p:nvPr/>
        </p:nvSpPr>
        <p:spPr bwMode="auto">
          <a:xfrm flipV="1">
            <a:off x="5410200" y="2819400"/>
            <a:ext cx="990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4" name="Rectangle 18"/>
          <p:cNvSpPr>
            <a:spLocks noChangeArrowheads="1"/>
          </p:cNvSpPr>
          <p:nvPr/>
        </p:nvSpPr>
        <p:spPr bwMode="auto">
          <a:xfrm>
            <a:off x="3657600" y="4114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View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5638800" y="3810000"/>
            <a:ext cx="3276600" cy="1981200"/>
          </a:xfrm>
          <a:prstGeom prst="wedgeRoundRectCallout">
            <a:avLst>
              <a:gd name="adj1" fmla="val -56475"/>
              <a:gd name="adj2" fmla="val -21766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Code </a:t>
            </a: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related to setting up and using GUI widgets is in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View</a:t>
            </a: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; but </a:t>
            </a: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that’s all.</a:t>
            </a:r>
            <a:endParaRPr 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943600" y="3276600"/>
            <a:ext cx="175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implements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4495800" y="32766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Arial" charset="0"/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45114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429000" y="1295400"/>
            <a:ext cx="5486400" cy="1828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810000" y="1295400"/>
            <a:ext cx="472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Swing Components</a:t>
            </a:r>
            <a:endParaRPr lang="en-US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Simple MVC GUI 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578" name="Oval 28"/>
          <p:cNvSpPr>
            <a:spLocks noChangeArrowheads="1"/>
          </p:cNvSpPr>
          <p:nvPr/>
        </p:nvSpPr>
        <p:spPr bwMode="auto">
          <a:xfrm>
            <a:off x="6019800" y="1828800"/>
            <a:ext cx="2743200" cy="1143000"/>
          </a:xfrm>
          <a:prstGeom prst="ellipse">
            <a:avLst/>
          </a:prstGeom>
          <a:noFill/>
          <a:ln w="38100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 err="1" smtClean="0">
                <a:solidFill>
                  <a:srgbClr val="008000"/>
                </a:solidFill>
                <a:latin typeface="Arial" charset="0"/>
              </a:rPr>
              <a:t>ActionListener</a:t>
            </a:r>
            <a:endParaRPr lang="en-US" i="1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24579" name="Line 15"/>
          <p:cNvSpPr>
            <a:spLocks noChangeShapeType="1"/>
          </p:cNvSpPr>
          <p:nvPr/>
        </p:nvSpPr>
        <p:spPr bwMode="auto">
          <a:xfrm flipV="1">
            <a:off x="4572000" y="29718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1" name="Rectangle 18"/>
          <p:cNvSpPr>
            <a:spLocks noChangeArrowheads="1"/>
          </p:cNvSpPr>
          <p:nvPr/>
        </p:nvSpPr>
        <p:spPr bwMode="auto">
          <a:xfrm>
            <a:off x="3657600" y="1828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0000FF"/>
                </a:solidFill>
                <a:latin typeface="Arial" charset="0"/>
              </a:rPr>
              <a:t>JFrame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4582" name="Line 15"/>
          <p:cNvSpPr>
            <a:spLocks noChangeShapeType="1"/>
          </p:cNvSpPr>
          <p:nvPr/>
        </p:nvSpPr>
        <p:spPr bwMode="auto">
          <a:xfrm flipV="1">
            <a:off x="5410200" y="2819400"/>
            <a:ext cx="990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4" name="Rectangle 18"/>
          <p:cNvSpPr>
            <a:spLocks noChangeArrowheads="1"/>
          </p:cNvSpPr>
          <p:nvPr/>
        </p:nvSpPr>
        <p:spPr bwMode="auto">
          <a:xfrm>
            <a:off x="3657600" y="4114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View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762000" y="1828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Controller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762000" y="4114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Model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943600" y="3276600"/>
            <a:ext cx="175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implements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4495800" y="32766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Arial" charset="0"/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356927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429000" y="1295400"/>
            <a:ext cx="5486400" cy="1828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810000" y="1295400"/>
            <a:ext cx="472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Swing Components</a:t>
            </a:r>
            <a:endParaRPr lang="en-US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Simple MVC GUI 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578" name="Oval 28"/>
          <p:cNvSpPr>
            <a:spLocks noChangeArrowheads="1"/>
          </p:cNvSpPr>
          <p:nvPr/>
        </p:nvSpPr>
        <p:spPr bwMode="auto">
          <a:xfrm>
            <a:off x="6019800" y="1828800"/>
            <a:ext cx="2743200" cy="1143000"/>
          </a:xfrm>
          <a:prstGeom prst="ellipse">
            <a:avLst/>
          </a:prstGeom>
          <a:noFill/>
          <a:ln w="38100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 err="1" smtClean="0">
                <a:solidFill>
                  <a:srgbClr val="008000"/>
                </a:solidFill>
                <a:latin typeface="Arial" charset="0"/>
              </a:rPr>
              <a:t>ActionListener</a:t>
            </a:r>
            <a:endParaRPr lang="en-US" i="1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24579" name="Line 15"/>
          <p:cNvSpPr>
            <a:spLocks noChangeShapeType="1"/>
          </p:cNvSpPr>
          <p:nvPr/>
        </p:nvSpPr>
        <p:spPr bwMode="auto">
          <a:xfrm flipV="1">
            <a:off x="4572000" y="29718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1" name="Rectangle 18"/>
          <p:cNvSpPr>
            <a:spLocks noChangeArrowheads="1"/>
          </p:cNvSpPr>
          <p:nvPr/>
        </p:nvSpPr>
        <p:spPr bwMode="auto">
          <a:xfrm>
            <a:off x="3657600" y="1828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0000FF"/>
                </a:solidFill>
                <a:latin typeface="Arial" charset="0"/>
              </a:rPr>
              <a:t>JFrame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4582" name="Line 15"/>
          <p:cNvSpPr>
            <a:spLocks noChangeShapeType="1"/>
          </p:cNvSpPr>
          <p:nvPr/>
        </p:nvSpPr>
        <p:spPr bwMode="auto">
          <a:xfrm flipV="1">
            <a:off x="5410200" y="2819400"/>
            <a:ext cx="990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4" name="Rectangle 18"/>
          <p:cNvSpPr>
            <a:spLocks noChangeArrowheads="1"/>
          </p:cNvSpPr>
          <p:nvPr/>
        </p:nvSpPr>
        <p:spPr bwMode="auto">
          <a:xfrm>
            <a:off x="3657600" y="4114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View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762000" y="1828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Controller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762000" y="4114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Model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2993" y="235116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5638800" y="3810000"/>
            <a:ext cx="3276600" cy="1981200"/>
          </a:xfrm>
          <a:prstGeom prst="wedgeRoundRectCallout">
            <a:avLst>
              <a:gd name="adj1" fmla="val -144880"/>
              <a:gd name="adj2" fmla="val -24414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Code </a:t>
            </a: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related to the “model”, or non-GUI aspects, is in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Model</a:t>
            </a: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5943600" y="3276600"/>
            <a:ext cx="175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implements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4495800" y="32766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Arial" charset="0"/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3316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429000" y="1295400"/>
            <a:ext cx="5486400" cy="1828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810000" y="1295400"/>
            <a:ext cx="472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Swing Components</a:t>
            </a:r>
            <a:endParaRPr lang="en-US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Simple MVC GUI 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578" name="Oval 28"/>
          <p:cNvSpPr>
            <a:spLocks noChangeArrowheads="1"/>
          </p:cNvSpPr>
          <p:nvPr/>
        </p:nvSpPr>
        <p:spPr bwMode="auto">
          <a:xfrm>
            <a:off x="6019800" y="1828800"/>
            <a:ext cx="2743200" cy="1143000"/>
          </a:xfrm>
          <a:prstGeom prst="ellipse">
            <a:avLst/>
          </a:prstGeom>
          <a:noFill/>
          <a:ln w="38100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 err="1" smtClean="0">
                <a:solidFill>
                  <a:srgbClr val="008000"/>
                </a:solidFill>
                <a:latin typeface="Arial" charset="0"/>
              </a:rPr>
              <a:t>ActionListener</a:t>
            </a:r>
            <a:endParaRPr lang="en-US" i="1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24579" name="Line 15"/>
          <p:cNvSpPr>
            <a:spLocks noChangeShapeType="1"/>
          </p:cNvSpPr>
          <p:nvPr/>
        </p:nvSpPr>
        <p:spPr bwMode="auto">
          <a:xfrm flipV="1">
            <a:off x="4572000" y="29718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1" name="Rectangle 18"/>
          <p:cNvSpPr>
            <a:spLocks noChangeArrowheads="1"/>
          </p:cNvSpPr>
          <p:nvPr/>
        </p:nvSpPr>
        <p:spPr bwMode="auto">
          <a:xfrm>
            <a:off x="3657600" y="1828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0000FF"/>
                </a:solidFill>
                <a:latin typeface="Arial" charset="0"/>
              </a:rPr>
              <a:t>JFrame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4582" name="Line 15"/>
          <p:cNvSpPr>
            <a:spLocks noChangeShapeType="1"/>
          </p:cNvSpPr>
          <p:nvPr/>
        </p:nvSpPr>
        <p:spPr bwMode="auto">
          <a:xfrm flipV="1">
            <a:off x="5410200" y="2819400"/>
            <a:ext cx="990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4" name="Rectangle 18"/>
          <p:cNvSpPr>
            <a:spLocks noChangeArrowheads="1"/>
          </p:cNvSpPr>
          <p:nvPr/>
        </p:nvSpPr>
        <p:spPr bwMode="auto">
          <a:xfrm>
            <a:off x="3657600" y="4114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View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638800" y="3810000"/>
            <a:ext cx="3276600" cy="1981200"/>
          </a:xfrm>
          <a:prstGeom prst="wedgeRoundRectCallout">
            <a:avLst>
              <a:gd name="adj1" fmla="val -144880"/>
              <a:gd name="adj2" fmla="val -10759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Code that “mediates” between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Model</a:t>
            </a: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 and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View</a:t>
            </a: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—often called “business logic”—is in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Controller</a:t>
            </a: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.</a:t>
            </a:r>
            <a:endParaRPr 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762000" y="1828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Controller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762000" y="4114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Model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2993" y="235116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943600" y="3276600"/>
            <a:ext cx="175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implements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4495800" y="32766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Arial" charset="0"/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8480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429000" y="1295400"/>
            <a:ext cx="5486400" cy="1828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810000" y="1295400"/>
            <a:ext cx="472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Swing Components</a:t>
            </a:r>
            <a:endParaRPr lang="en-US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Simple MVC GUI 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578" name="Oval 28"/>
          <p:cNvSpPr>
            <a:spLocks noChangeArrowheads="1"/>
          </p:cNvSpPr>
          <p:nvPr/>
        </p:nvSpPr>
        <p:spPr bwMode="auto">
          <a:xfrm>
            <a:off x="6019800" y="1828800"/>
            <a:ext cx="2743200" cy="1143000"/>
          </a:xfrm>
          <a:prstGeom prst="ellipse">
            <a:avLst/>
          </a:prstGeom>
          <a:noFill/>
          <a:ln w="38100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 err="1" smtClean="0">
                <a:solidFill>
                  <a:srgbClr val="008000"/>
                </a:solidFill>
                <a:latin typeface="Arial" charset="0"/>
              </a:rPr>
              <a:t>ActionListener</a:t>
            </a:r>
            <a:endParaRPr lang="en-US" i="1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24579" name="Line 15"/>
          <p:cNvSpPr>
            <a:spLocks noChangeShapeType="1"/>
          </p:cNvSpPr>
          <p:nvPr/>
        </p:nvSpPr>
        <p:spPr bwMode="auto">
          <a:xfrm flipV="1">
            <a:off x="4572000" y="29718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1" name="Rectangle 18"/>
          <p:cNvSpPr>
            <a:spLocks noChangeArrowheads="1"/>
          </p:cNvSpPr>
          <p:nvPr/>
        </p:nvSpPr>
        <p:spPr bwMode="auto">
          <a:xfrm>
            <a:off x="3657600" y="1828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0000FF"/>
                </a:solidFill>
                <a:latin typeface="Arial" charset="0"/>
              </a:rPr>
              <a:t>JFrame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4582" name="Line 15"/>
          <p:cNvSpPr>
            <a:spLocks noChangeShapeType="1"/>
          </p:cNvSpPr>
          <p:nvPr/>
        </p:nvSpPr>
        <p:spPr bwMode="auto">
          <a:xfrm flipV="1">
            <a:off x="5410200" y="2819400"/>
            <a:ext cx="990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4" name="Rectangle 18"/>
          <p:cNvSpPr>
            <a:spLocks noChangeArrowheads="1"/>
          </p:cNvSpPr>
          <p:nvPr/>
        </p:nvSpPr>
        <p:spPr bwMode="auto">
          <a:xfrm>
            <a:off x="3657600" y="4114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View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762000" y="1828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Controller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762000" y="4114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Model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2993" y="235116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172200" y="4572000"/>
            <a:ext cx="2362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diamond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5674703" y="4572000"/>
            <a:ext cx="3161292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“instance of this class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holds 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a reference </a:t>
            </a: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to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instance of that class”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2133600" y="2971800"/>
            <a:ext cx="1524000" cy="1447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diamond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endCxn id="17" idx="0"/>
          </p:cNvCxnSpPr>
          <p:nvPr/>
        </p:nvCxnSpPr>
        <p:spPr bwMode="auto">
          <a:xfrm>
            <a:off x="1600200" y="3048000"/>
            <a:ext cx="38100" cy="1066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diamond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 flipH="1" flipV="1">
            <a:off x="2514600" y="2819400"/>
            <a:ext cx="1371600" cy="1295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diamond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5943600" y="3276600"/>
            <a:ext cx="175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implements</a:t>
            </a:r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4495800" y="32766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Arial" charset="0"/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8198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main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So how does this actually run?</a:t>
            </a:r>
          </a:p>
          <a:p>
            <a:r>
              <a:rPr lang="en-US" sz="2400" dirty="0" smtClean="0"/>
              <a:t>We still need a main class and method</a:t>
            </a:r>
          </a:p>
          <a:p>
            <a:pPr lvl="1"/>
            <a:r>
              <a:rPr lang="en-US" sz="2000" dirty="0" smtClean="0"/>
              <a:t>The main method is the entry point of the program</a:t>
            </a:r>
          </a:p>
          <a:p>
            <a:r>
              <a:rPr lang="en-US" sz="2400" dirty="0" smtClean="0"/>
              <a:t>Main method must:</a:t>
            </a:r>
          </a:p>
          <a:p>
            <a:pPr lvl="1"/>
            <a:r>
              <a:rPr lang="en-US" sz="2000" dirty="0" smtClean="0"/>
              <a:t>Create our view instance</a:t>
            </a:r>
          </a:p>
          <a:p>
            <a:pPr lvl="1"/>
            <a:r>
              <a:rPr lang="en-US" sz="2000" dirty="0" smtClean="0"/>
              <a:t>Create our controller instance, passing in the view to the constructor</a:t>
            </a:r>
          </a:p>
          <a:p>
            <a:pPr lvl="1"/>
            <a:r>
              <a:rPr lang="en-US" sz="2000" dirty="0" smtClean="0"/>
              <a:t>Register our controller as an observer of our view</a:t>
            </a:r>
          </a:p>
          <a:p>
            <a:pPr lvl="2"/>
            <a:r>
              <a:rPr lang="en-US" sz="1800" dirty="0" smtClean="0"/>
              <a:t>So view can call methods of the controller class to react to events</a:t>
            </a:r>
          </a:p>
          <a:p>
            <a:r>
              <a:rPr lang="en-US" sz="2400" dirty="0" smtClean="0"/>
              <a:t>Main method might</a:t>
            </a:r>
          </a:p>
          <a:p>
            <a:pPr lvl="1"/>
            <a:r>
              <a:rPr lang="en-US" sz="2000" dirty="0" smtClean="0"/>
              <a:t>Create our model instance as well</a:t>
            </a:r>
          </a:p>
          <a:p>
            <a:pPr lvl="1"/>
            <a:r>
              <a:rPr lang="en-US" sz="2000" dirty="0" smtClean="0"/>
              <a:t>Often done by the controller since it knows what model object it will need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5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 anchor="t"/>
          <a:lstStyle/>
          <a:p>
            <a:r>
              <a:rPr lang="en-US" sz="4000" dirty="0" smtClean="0"/>
              <a:t>Set-up by </a:t>
            </a:r>
            <a:r>
              <a:rPr lang="en-US" sz="4000" dirty="0" smtClean="0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r>
              <a:rPr lang="en-US" sz="4000" dirty="0" smtClean="0"/>
              <a:t>: Create view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096000" y="3733800"/>
            <a:ext cx="2438400" cy="1752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4724400" y="5410200"/>
            <a:ext cx="16002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view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34" name="Isosceles Triangle 33"/>
          <p:cNvSpPr/>
          <p:nvPr/>
        </p:nvSpPr>
        <p:spPr>
          <a:xfrm>
            <a:off x="5174166" y="48768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555166" y="4876800"/>
            <a:ext cx="617034" cy="38100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45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ActionEvent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interface provides a way of passing on the subject and the event to our observer.</a:t>
            </a:r>
          </a:p>
          <a:p>
            <a:r>
              <a:rPr lang="en-US" dirty="0" smtClean="0"/>
              <a:t>Provides a method called </a:t>
            </a:r>
            <a:r>
              <a:rPr lang="en-US" dirty="0" err="1" smtClean="0"/>
              <a:t>getSource</a:t>
            </a:r>
            <a:r>
              <a:rPr lang="en-US" dirty="0" smtClean="0"/>
              <a:t> that returns an object</a:t>
            </a:r>
          </a:p>
          <a:p>
            <a:pPr lvl="1"/>
            <a:r>
              <a:rPr lang="en-US" dirty="0" smtClean="0"/>
              <a:t>That will tell us what widget the user interacted with</a:t>
            </a:r>
          </a:p>
          <a:p>
            <a:pPr lvl="1"/>
            <a:r>
              <a:rPr lang="en-US" dirty="0" smtClean="0"/>
              <a:t>Remember every widget will call the same </a:t>
            </a:r>
            <a:r>
              <a:rPr lang="en-US" dirty="0" err="1" smtClean="0"/>
              <a:t>actionPerformed</a:t>
            </a:r>
            <a:r>
              <a:rPr lang="en-US" dirty="0" smtClean="0"/>
              <a:t> event on the observer</a:t>
            </a:r>
          </a:p>
          <a:p>
            <a:pPr lvl="1"/>
            <a:r>
              <a:rPr lang="en-US" dirty="0" smtClean="0"/>
              <a:t>So we can check the source of the </a:t>
            </a:r>
            <a:r>
              <a:rPr lang="en-US" dirty="0" err="1" smtClean="0"/>
              <a:t>ActionEvent</a:t>
            </a:r>
            <a:r>
              <a:rPr lang="en-US" dirty="0" smtClean="0"/>
              <a:t> that’s passed in to determine how to react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495800"/>
            <a:ext cx="6629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800" b="1" dirty="0" smtClean="0">
                <a:solidFill>
                  <a:srgbClr val="0000FF"/>
                </a:solidFill>
                <a:latin typeface="Courier New"/>
                <a:cs typeface="Courier New"/>
              </a:rPr>
              <a:t>interface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ActionEvent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 Object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getSource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();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 ...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68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 anchor="t"/>
          <a:lstStyle/>
          <a:p>
            <a:r>
              <a:rPr lang="en-US" sz="3600" dirty="0" smtClean="0"/>
              <a:t>Set-up by </a:t>
            </a:r>
            <a:r>
              <a:rPr lang="en-US" sz="3600" dirty="0" smtClean="0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r>
              <a:rPr lang="en-US" sz="3600" dirty="0" smtClean="0"/>
              <a:t>: create controller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096000" y="3733800"/>
            <a:ext cx="2438400" cy="1752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4724400" y="5410200"/>
            <a:ext cx="16002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view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34" name="Isosceles Triangle 33"/>
          <p:cNvSpPr/>
          <p:nvPr/>
        </p:nvSpPr>
        <p:spPr>
          <a:xfrm>
            <a:off x="5174166" y="48768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555166" y="4876800"/>
            <a:ext cx="617034" cy="38100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86200" y="1371600"/>
            <a:ext cx="2438400" cy="1752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2209800" y="3048000"/>
            <a:ext cx="22098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controller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2964366" y="25146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345366" y="2514600"/>
            <a:ext cx="617034" cy="38100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 bwMode="auto">
          <a:xfrm>
            <a:off x="3886200" y="2209800"/>
            <a:ext cx="16002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model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4884234" y="2209800"/>
            <a:ext cx="16002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view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4" name="Isosceles Triangle 43"/>
          <p:cNvSpPr/>
          <p:nvPr/>
        </p:nvSpPr>
        <p:spPr>
          <a:xfrm>
            <a:off x="5334000" y="16764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715000" y="2057402"/>
            <a:ext cx="533400" cy="2133598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46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After </a:t>
            </a:r>
            <a:r>
              <a:rPr lang="en-US" sz="4000" smtClean="0">
                <a:solidFill>
                  <a:srgbClr val="0000FF"/>
                </a:solidFill>
                <a:latin typeface="Courier New"/>
                <a:cs typeface="Courier New"/>
              </a:rPr>
              <a:t>view.registerObserver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096000" y="3733800"/>
            <a:ext cx="2438400" cy="1752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724400" y="5410200"/>
            <a:ext cx="16002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view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22" name="Isosceles Triangle 21"/>
          <p:cNvSpPr/>
          <p:nvPr/>
        </p:nvSpPr>
        <p:spPr>
          <a:xfrm>
            <a:off x="5174166" y="48768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555166" y="4876800"/>
            <a:ext cx="617034" cy="38100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886200" y="1371600"/>
            <a:ext cx="2438400" cy="1752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884234" y="2209800"/>
            <a:ext cx="16002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view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35" name="Isosceles Triangle 34"/>
          <p:cNvSpPr/>
          <p:nvPr/>
        </p:nvSpPr>
        <p:spPr>
          <a:xfrm>
            <a:off x="5334000" y="16764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715000" y="2057402"/>
            <a:ext cx="533400" cy="2133598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 bwMode="auto">
          <a:xfrm>
            <a:off x="6255834" y="4572000"/>
            <a:ext cx="22098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controller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7010400" y="40386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248400" y="2514600"/>
            <a:ext cx="1143000" cy="190500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Who’s In Charge?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Note: when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main </a:t>
            </a:r>
            <a:r>
              <a:rPr lang="en-US" sz="2400" dirty="0" smtClean="0"/>
              <a:t>is executed:</a:t>
            </a:r>
          </a:p>
          <a:p>
            <a:pPr lvl="1"/>
            <a:r>
              <a:rPr lang="en-US" sz="2400" dirty="0" smtClean="0"/>
              <a:t>Calls all constructors</a:t>
            </a:r>
          </a:p>
          <a:p>
            <a:pPr lvl="1"/>
            <a:r>
              <a:rPr lang="en-US" sz="2400" dirty="0" smtClean="0"/>
              <a:t>Registers the controller as an observer of view</a:t>
            </a:r>
          </a:p>
          <a:p>
            <a:pPr lvl="1"/>
            <a:r>
              <a:rPr lang="en-US" sz="2400" dirty="0" smtClean="0"/>
              <a:t>Then returns to main, and there is no more code</a:t>
            </a:r>
          </a:p>
          <a:p>
            <a:r>
              <a:rPr lang="en-US" sz="2400" dirty="0" smtClean="0"/>
              <a:t>After that, what code is executing?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2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standard Java program executes in a </a:t>
            </a:r>
            <a:r>
              <a:rPr lang="en-US" sz="2800" b="1" i="1" dirty="0" smtClean="0">
                <a:solidFill>
                  <a:srgbClr val="FF0000"/>
                </a:solidFill>
              </a:rPr>
              <a:t>thread</a:t>
            </a:r>
            <a:r>
              <a:rPr lang="en-US" sz="2800" dirty="0" smtClean="0"/>
              <a:t>, i.e., a single path of sequential code executing one step at a time</a:t>
            </a:r>
          </a:p>
          <a:p>
            <a:r>
              <a:rPr lang="en-US" sz="2800" dirty="0" smtClean="0"/>
              <a:t>A GUI program with Swing uses at least </a:t>
            </a:r>
            <a:r>
              <a:rPr lang="en-US" sz="2800" i="1" dirty="0" smtClean="0"/>
              <a:t>two</a:t>
            </a:r>
            <a:r>
              <a:rPr lang="en-US" sz="2800" dirty="0" smtClean="0"/>
              <a:t> threads rather than one: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b="1" i="1" dirty="0" smtClean="0">
                <a:solidFill>
                  <a:srgbClr val="FF0000"/>
                </a:solidFill>
              </a:rPr>
              <a:t>initial thread </a:t>
            </a:r>
            <a:r>
              <a:rPr lang="en-US" sz="2800" dirty="0" smtClean="0"/>
              <a:t>executes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(until it completes)</a:t>
            </a:r>
          </a:p>
          <a:p>
            <a:pPr lvl="1"/>
            <a:r>
              <a:rPr lang="en-US" sz="2800" dirty="0" smtClean="0"/>
              <a:t>An </a:t>
            </a:r>
            <a:r>
              <a:rPr lang="en-US" sz="2800" b="1" i="1" dirty="0" smtClean="0">
                <a:solidFill>
                  <a:srgbClr val="FF0000"/>
                </a:solidFill>
              </a:rPr>
              <a:t>event dispatch thread </a:t>
            </a:r>
            <a:r>
              <a:rPr lang="en-US" sz="2800" dirty="0" smtClean="0"/>
              <a:t>executes everything else, including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actionPerformed</a:t>
            </a:r>
            <a:endParaRPr lang="en-US" sz="28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5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of Thread Execution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85800" y="1828800"/>
            <a:ext cx="923450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48000" y="5562600"/>
            <a:ext cx="556260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62600" y="5562600"/>
            <a:ext cx="76610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time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3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of Thread Execution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1828800"/>
            <a:ext cx="923450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791200" y="381000"/>
            <a:ext cx="2895600" cy="1524000"/>
          </a:xfrm>
          <a:prstGeom prst="wedgeRoundRectCallout">
            <a:avLst>
              <a:gd name="adj1" fmla="val -141109"/>
              <a:gd name="adj2" fmla="val 77865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This is the </a:t>
            </a:r>
            <a:r>
              <a:rPr lang="en-US" b="1" i="1" dirty="0" smtClean="0">
                <a:solidFill>
                  <a:srgbClr val="FF0000"/>
                </a:solidFill>
                <a:latin typeface="Arial"/>
                <a:cs typeface="Arial"/>
              </a:rPr>
              <a:t>initial thread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;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executes...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24200" y="2362200"/>
            <a:ext cx="533400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2819400" y="1828800"/>
            <a:ext cx="457200" cy="1066800"/>
          </a:xfrm>
          <a:prstGeom prst="rightBrac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48000" y="5562600"/>
            <a:ext cx="556260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5562600"/>
            <a:ext cx="76610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time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53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of Thread Execution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2438400"/>
            <a:ext cx="1477538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DemoGUI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791200" y="381000"/>
            <a:ext cx="2895600" cy="1524000"/>
          </a:xfrm>
          <a:prstGeom prst="wedgeRoundRectCallout">
            <a:avLst>
              <a:gd name="adj1" fmla="val -127698"/>
              <a:gd name="adj2" fmla="val 78553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... until it calls the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DemoGUI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constructor, which executes...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24200" y="2362200"/>
            <a:ext cx="1219200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2819400" y="1828800"/>
            <a:ext cx="457200" cy="1066800"/>
          </a:xfrm>
          <a:prstGeom prst="rightBrac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48000" y="5562600"/>
            <a:ext cx="556260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5562600"/>
            <a:ext cx="76610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time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381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of Thread Execution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2438400"/>
            <a:ext cx="1477538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DemoGUI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3733800"/>
            <a:ext cx="1775847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Swing code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4267200" y="381000"/>
            <a:ext cx="4495800" cy="1828800"/>
          </a:xfrm>
          <a:prstGeom prst="wedgeRoundRectCallout">
            <a:avLst>
              <a:gd name="adj1" fmla="val -47989"/>
              <a:gd name="adj2" fmla="val 16165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... until it calls the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JFrame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constructor (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super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), which starts Swing code executing in the </a:t>
            </a:r>
            <a:r>
              <a:rPr lang="en-US" b="1" i="1" dirty="0" smtClean="0">
                <a:solidFill>
                  <a:srgbClr val="FF0000"/>
                </a:solidFill>
                <a:latin typeface="Arial"/>
                <a:cs typeface="Arial"/>
              </a:rPr>
              <a:t>event dispatch thread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...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24200" y="2362200"/>
            <a:ext cx="1600200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43400" y="4267200"/>
            <a:ext cx="381000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2819400" y="1828800"/>
            <a:ext cx="457200" cy="1066800"/>
          </a:xfrm>
          <a:prstGeom prst="rightBrac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2819400" y="3733800"/>
            <a:ext cx="457200" cy="1066800"/>
          </a:xfrm>
          <a:prstGeom prst="rightBrac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48000" y="5562600"/>
            <a:ext cx="556260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62600" y="5562600"/>
            <a:ext cx="76610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time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669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of Thread Execution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2438400"/>
            <a:ext cx="1477538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DemoGUI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5029200" y="381000"/>
            <a:ext cx="3657600" cy="1524000"/>
          </a:xfrm>
          <a:prstGeom prst="wedgeRoundRectCallout">
            <a:avLst>
              <a:gd name="adj1" fmla="val -52460"/>
              <a:gd name="adj2" fmla="val 77175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... and 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the 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DemoGUI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constructor continues until it returns to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...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124200" y="2362200"/>
            <a:ext cx="2133600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343400" y="4267200"/>
            <a:ext cx="914400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ight Brace 26"/>
          <p:cNvSpPr/>
          <p:nvPr/>
        </p:nvSpPr>
        <p:spPr>
          <a:xfrm>
            <a:off x="2819400" y="1828800"/>
            <a:ext cx="457200" cy="1066800"/>
          </a:xfrm>
          <a:prstGeom prst="rightBrac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/>
          <p:cNvSpPr/>
          <p:nvPr/>
        </p:nvSpPr>
        <p:spPr>
          <a:xfrm>
            <a:off x="2819400" y="3733800"/>
            <a:ext cx="457200" cy="1066800"/>
          </a:xfrm>
          <a:prstGeom prst="rightBrac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48000" y="5562600"/>
            <a:ext cx="556260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62600" y="5562600"/>
            <a:ext cx="76610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time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" y="3733800"/>
            <a:ext cx="1775847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Swing code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72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of Thread Execution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1828800"/>
            <a:ext cx="923450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24200" y="2362200"/>
            <a:ext cx="2133600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43400" y="4267200"/>
            <a:ext cx="914400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5791200" y="381000"/>
            <a:ext cx="2895600" cy="1524000"/>
          </a:xfrm>
          <a:prstGeom prst="wedgeRoundRectCallout">
            <a:avLst>
              <a:gd name="adj1" fmla="val -68257"/>
              <a:gd name="adj2" fmla="val 77864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... and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continues until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it completes; end of initial thread.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2819400" y="1828800"/>
            <a:ext cx="457200" cy="1066800"/>
          </a:xfrm>
          <a:prstGeom prst="rightBrac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2819400" y="3733800"/>
            <a:ext cx="457200" cy="1066800"/>
          </a:xfrm>
          <a:prstGeom prst="rightBrac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48000" y="5562600"/>
            <a:ext cx="556260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62600" y="5562600"/>
            <a:ext cx="76610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time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" y="3733800"/>
            <a:ext cx="1775847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Swing code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05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Simple GUI 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4578" name="Oval 28"/>
          <p:cNvSpPr>
            <a:spLocks noChangeArrowheads="1"/>
          </p:cNvSpPr>
          <p:nvPr/>
        </p:nvSpPr>
        <p:spPr bwMode="auto">
          <a:xfrm>
            <a:off x="4800600" y="1828800"/>
            <a:ext cx="2743200" cy="1143000"/>
          </a:xfrm>
          <a:prstGeom prst="ellipse">
            <a:avLst/>
          </a:prstGeom>
          <a:noFill/>
          <a:ln w="38100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 err="1" smtClean="0">
                <a:solidFill>
                  <a:srgbClr val="008000"/>
                </a:solidFill>
                <a:latin typeface="Arial" charset="0"/>
              </a:rPr>
              <a:t>ActionListener</a:t>
            </a:r>
            <a:endParaRPr lang="en-US" i="1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24579" name="Line 15"/>
          <p:cNvSpPr>
            <a:spLocks noChangeShapeType="1"/>
          </p:cNvSpPr>
          <p:nvPr/>
        </p:nvSpPr>
        <p:spPr bwMode="auto">
          <a:xfrm flipV="1">
            <a:off x="2971800" y="29718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4419600" y="3352800"/>
            <a:ext cx="175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implements</a:t>
            </a:r>
          </a:p>
        </p:txBody>
      </p:sp>
      <p:sp>
        <p:nvSpPr>
          <p:cNvPr id="24581" name="Rectangle 18"/>
          <p:cNvSpPr>
            <a:spLocks noChangeArrowheads="1"/>
          </p:cNvSpPr>
          <p:nvPr/>
        </p:nvSpPr>
        <p:spPr bwMode="auto">
          <a:xfrm>
            <a:off x="2057400" y="1828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chemeClr val="hlink"/>
                </a:solidFill>
                <a:latin typeface="Arial" charset="0"/>
              </a:rPr>
              <a:t>JFrame</a:t>
            </a:r>
            <a:endParaRPr lang="en-US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24582" name="Line 15"/>
          <p:cNvSpPr>
            <a:spLocks noChangeShapeType="1"/>
          </p:cNvSpPr>
          <p:nvPr/>
        </p:nvSpPr>
        <p:spPr bwMode="auto">
          <a:xfrm flipV="1">
            <a:off x="3810000" y="2819400"/>
            <a:ext cx="1371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Text Box 16"/>
          <p:cNvSpPr txBox="1">
            <a:spLocks noChangeArrowheads="1"/>
          </p:cNvSpPr>
          <p:nvPr/>
        </p:nvSpPr>
        <p:spPr bwMode="auto">
          <a:xfrm>
            <a:off x="1752600" y="33528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</a:rPr>
              <a:t>extends</a:t>
            </a:r>
          </a:p>
        </p:txBody>
      </p:sp>
      <p:sp>
        <p:nvSpPr>
          <p:cNvPr id="24584" name="Rectangle 18"/>
          <p:cNvSpPr>
            <a:spLocks noChangeArrowheads="1"/>
          </p:cNvSpPr>
          <p:nvPr/>
        </p:nvSpPr>
        <p:spPr bwMode="auto">
          <a:xfrm>
            <a:off x="2057400" y="4114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hlink"/>
                </a:solidFill>
                <a:latin typeface="Arial" charset="0"/>
              </a:rPr>
              <a:t>DemoGUI</a:t>
            </a:r>
          </a:p>
        </p:txBody>
      </p:sp>
    </p:spTree>
    <p:extLst>
      <p:ext uri="{BB962C8B-B14F-4D97-AF65-F5344CB8AC3E}">
        <p14:creationId xmlns:p14="http://schemas.microsoft.com/office/powerpoint/2010/main" val="42352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of Thread Execution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43400" y="4267200"/>
            <a:ext cx="1371600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5791200" y="381000"/>
            <a:ext cx="2895600" cy="1524000"/>
          </a:xfrm>
          <a:prstGeom prst="wedgeRoundRectCallout">
            <a:avLst>
              <a:gd name="adj1" fmla="val -68982"/>
              <a:gd name="adj2" fmla="val 201836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The event dispatch thread is now the only executing thread.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2819400" y="3733800"/>
            <a:ext cx="457200" cy="1066800"/>
          </a:xfrm>
          <a:prstGeom prst="rightBrac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48000" y="5562600"/>
            <a:ext cx="556260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62600" y="5562600"/>
            <a:ext cx="76610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time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24200" y="2362200"/>
            <a:ext cx="2133600" cy="0"/>
          </a:xfrm>
          <a:prstGeom prst="straightConnector1">
            <a:avLst/>
          </a:prstGeom>
          <a:ln w="38100" cmpd="sng">
            <a:solidFill>
              <a:schemeClr val="bg1">
                <a:lumMod val="6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2819400" y="1828800"/>
            <a:ext cx="457200" cy="1066800"/>
          </a:xfrm>
          <a:prstGeom prst="rightBrace">
            <a:avLst/>
          </a:prstGeom>
          <a:ln w="381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5800" y="3733800"/>
            <a:ext cx="1775847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Swing code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79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of Thread Execution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43400" y="4267200"/>
            <a:ext cx="1371600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5105400" y="381000"/>
            <a:ext cx="3581400" cy="1524000"/>
          </a:xfrm>
          <a:prstGeom prst="wedgeRoundRectCallout">
            <a:avLst>
              <a:gd name="adj1" fmla="val -32644"/>
              <a:gd name="adj2" fmla="val 20459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An event results in a call to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actionPerformed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...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2819400" y="3733800"/>
            <a:ext cx="457200" cy="1066800"/>
          </a:xfrm>
          <a:prstGeom prst="rightBrac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5800" y="4343400"/>
            <a:ext cx="2031626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actionPerf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48000" y="5562600"/>
            <a:ext cx="556260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62600" y="5562600"/>
            <a:ext cx="76610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time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24200" y="2362200"/>
            <a:ext cx="2133600" cy="0"/>
          </a:xfrm>
          <a:prstGeom prst="straightConnector1">
            <a:avLst/>
          </a:prstGeom>
          <a:ln w="38100" cmpd="sng">
            <a:solidFill>
              <a:schemeClr val="bg1">
                <a:lumMod val="6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2819400" y="1828800"/>
            <a:ext cx="457200" cy="1066800"/>
          </a:xfrm>
          <a:prstGeom prst="rightBrace">
            <a:avLst/>
          </a:prstGeom>
          <a:ln w="381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0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of Thread Execution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43400" y="4267200"/>
            <a:ext cx="4267200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5105400" y="381000"/>
            <a:ext cx="3581400" cy="1524000"/>
          </a:xfrm>
          <a:prstGeom prst="wedgeRoundRectCallout">
            <a:avLst>
              <a:gd name="adj1" fmla="val -10372"/>
              <a:gd name="adj2" fmla="val 20596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... and when it returns, the Swing code resumes; and so on.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2819400" y="3733800"/>
            <a:ext cx="457200" cy="1066800"/>
          </a:xfrm>
          <a:prstGeom prst="rightBrac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48000" y="5562600"/>
            <a:ext cx="556260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62600" y="5562600"/>
            <a:ext cx="76610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time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24200" y="2362200"/>
            <a:ext cx="2133600" cy="0"/>
          </a:xfrm>
          <a:prstGeom prst="straightConnector1">
            <a:avLst/>
          </a:prstGeom>
          <a:ln w="38100" cmpd="sng">
            <a:solidFill>
              <a:schemeClr val="bg1">
                <a:lumMod val="6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2819400" y="1828800"/>
            <a:ext cx="457200" cy="1066800"/>
          </a:xfrm>
          <a:prstGeom prst="rightBrace">
            <a:avLst/>
          </a:prstGeom>
          <a:ln w="381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" y="3733800"/>
            <a:ext cx="1775847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Swing code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68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Resources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Java </a:t>
            </a:r>
            <a:r>
              <a:rPr lang="en-US" dirty="0" smtClean="0">
                <a:latin typeface="Arial" charset="0"/>
              </a:rPr>
              <a:t>Tutorials (and beyond...)</a:t>
            </a:r>
            <a:endParaRPr lang="en-US" dirty="0">
              <a:latin typeface="Arial" charset="0"/>
            </a:endParaRPr>
          </a:p>
          <a:p>
            <a:pPr lvl="1"/>
            <a:r>
              <a:rPr lang="en-US" sz="2300" dirty="0" smtClean="0">
                <a:latin typeface="Arial" charset="0"/>
                <a:hlinkClick r:id="rId2"/>
              </a:rPr>
              <a:t>http://docs.oracle.com/javase/tutorial/uiswing/index.html</a:t>
            </a:r>
            <a:endParaRPr lang="en-US" sz="2300" dirty="0" smtClean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 Visual Guide to Layout Managers</a:t>
            </a:r>
          </a:p>
          <a:p>
            <a:pPr lvl="1"/>
            <a:r>
              <a:rPr lang="en-US" sz="2100" dirty="0">
                <a:latin typeface="Arial" charset="0"/>
                <a:hlinkClick r:id="rId3"/>
              </a:rPr>
              <a:t>http://docs.oracle.com/javase/tutorial/uiswing/layout/visual.html</a:t>
            </a:r>
            <a:endParaRPr lang="en-US" sz="2100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Observer Pattern</a:t>
            </a:r>
            <a:endParaRPr lang="en-US" dirty="0">
              <a:latin typeface="Arial" charset="0"/>
            </a:endParaRPr>
          </a:p>
          <a:p>
            <a:pPr lvl="1"/>
            <a:r>
              <a:rPr lang="en-US" sz="2100" dirty="0">
                <a:latin typeface="Arial" charset="0"/>
                <a:hlinkClick r:id="rId4"/>
              </a:rPr>
              <a:t>https://</a:t>
            </a:r>
            <a:r>
              <a:rPr lang="en-US" sz="2100" dirty="0" smtClean="0">
                <a:latin typeface="Arial" charset="0"/>
                <a:hlinkClick r:id="rId4"/>
              </a:rPr>
              <a:t>en.wikipedia.org/wiki/Observer_pattern</a:t>
            </a:r>
            <a:endParaRPr lang="en-US" sz="2100" dirty="0" smtClean="0">
              <a:latin typeface="Arial" charset="0"/>
            </a:endParaRPr>
          </a:p>
          <a:p>
            <a:pPr marL="457200" lvl="1" indent="0">
              <a:buNone/>
            </a:pPr>
            <a:endParaRPr lang="en-US" sz="21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1295400"/>
            <a:ext cx="7162800" cy="1828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Simple GUI Demo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1371600" y="1295400"/>
            <a:ext cx="640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Components from Java’s </a:t>
            </a:r>
            <a:r>
              <a:rPr lang="en-US" b="1" i="1" dirty="0" smtClean="0">
                <a:solidFill>
                  <a:srgbClr val="FF0000"/>
                </a:solidFill>
                <a:latin typeface="Arial" charset="0"/>
              </a:rPr>
              <a:t>Swing Framework</a:t>
            </a:r>
            <a:endParaRPr lang="en-US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V="1">
            <a:off x="2971800" y="29718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419600" y="3352800"/>
            <a:ext cx="175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implements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57400" y="1828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chemeClr val="hlink"/>
                </a:solidFill>
                <a:latin typeface="Arial" charset="0"/>
              </a:rPr>
              <a:t>JFrame</a:t>
            </a:r>
            <a:endParaRPr lang="en-US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3810000" y="2819400"/>
            <a:ext cx="1371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752600" y="33528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</a:rPr>
              <a:t>extends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57400" y="4114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hlink"/>
                </a:solidFill>
                <a:latin typeface="Arial" charset="0"/>
              </a:rPr>
              <a:t>DemoGUI</a:t>
            </a:r>
          </a:p>
        </p:txBody>
      </p:sp>
      <p:sp>
        <p:nvSpPr>
          <p:cNvPr id="23" name="Oval 28"/>
          <p:cNvSpPr>
            <a:spLocks noChangeArrowheads="1"/>
          </p:cNvSpPr>
          <p:nvPr/>
        </p:nvSpPr>
        <p:spPr bwMode="auto">
          <a:xfrm>
            <a:off x="4800600" y="1828800"/>
            <a:ext cx="2743200" cy="1143000"/>
          </a:xfrm>
          <a:prstGeom prst="ellipse">
            <a:avLst/>
          </a:prstGeom>
          <a:noFill/>
          <a:ln w="38100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 err="1" smtClean="0">
                <a:solidFill>
                  <a:srgbClr val="008000"/>
                </a:solidFill>
                <a:latin typeface="Arial" charset="0"/>
              </a:rPr>
              <a:t>ActionListener</a:t>
            </a:r>
            <a:endParaRPr lang="en-US" i="1" dirty="0">
              <a:solidFill>
                <a:srgbClr val="00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1295400"/>
            <a:ext cx="7162800" cy="1828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1371600" y="1295400"/>
            <a:ext cx="640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Components from Java’s </a:t>
            </a:r>
            <a:r>
              <a:rPr lang="en-US" b="1" i="1" dirty="0" smtClean="0">
                <a:solidFill>
                  <a:srgbClr val="FF0000"/>
                </a:solidFill>
                <a:latin typeface="Arial" charset="0"/>
              </a:rPr>
              <a:t>Swing Framework</a:t>
            </a:r>
            <a:endParaRPr lang="en-US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Simple GUI 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V="1">
            <a:off x="2971800" y="29718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419600" y="3352800"/>
            <a:ext cx="175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implements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57400" y="1828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chemeClr val="hlink"/>
                </a:solidFill>
                <a:latin typeface="Arial" charset="0"/>
              </a:rPr>
              <a:t>JFrame</a:t>
            </a:r>
            <a:endParaRPr lang="en-US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3810000" y="2819400"/>
            <a:ext cx="1371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752600" y="33528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</a:rPr>
              <a:t>extends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57400" y="4114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hlink"/>
                </a:solidFill>
                <a:latin typeface="Arial" charset="0"/>
              </a:rPr>
              <a:t>DemoGUI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105400" y="3886200"/>
            <a:ext cx="3733800" cy="1828800"/>
          </a:xfrm>
          <a:prstGeom prst="wedgeRoundRectCallout">
            <a:avLst>
              <a:gd name="adj1" fmla="val -95066"/>
              <a:gd name="adj2" fmla="val -9907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This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class is the type of the main window of a GUI application.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Oval 28"/>
          <p:cNvSpPr>
            <a:spLocks noChangeArrowheads="1"/>
          </p:cNvSpPr>
          <p:nvPr/>
        </p:nvSpPr>
        <p:spPr bwMode="auto">
          <a:xfrm>
            <a:off x="4800600" y="1828800"/>
            <a:ext cx="2743200" cy="1143000"/>
          </a:xfrm>
          <a:prstGeom prst="ellipse">
            <a:avLst/>
          </a:prstGeom>
          <a:noFill/>
          <a:ln w="38100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 err="1" smtClean="0">
                <a:solidFill>
                  <a:srgbClr val="008000"/>
                </a:solidFill>
                <a:latin typeface="Arial" charset="0"/>
              </a:rPr>
              <a:t>ActionListener</a:t>
            </a:r>
            <a:endParaRPr lang="en-US" i="1" dirty="0">
              <a:solidFill>
                <a:srgbClr val="00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8940</TotalTime>
  <Pages>7</Pages>
  <Words>2670</Words>
  <Application>Microsoft Office PowerPoint</Application>
  <PresentationFormat>Letter Paper (8.5x11 in)</PresentationFormat>
  <Paragraphs>553</Paragraphs>
  <Slides>73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ＭＳ Ｐゴシック</vt:lpstr>
      <vt:lpstr>宋体</vt:lpstr>
      <vt:lpstr>Arial</vt:lpstr>
      <vt:lpstr>Calibri</vt:lpstr>
      <vt:lpstr>Cambria</vt:lpstr>
      <vt:lpstr>Courier New</vt:lpstr>
      <vt:lpstr>Times</vt:lpstr>
      <vt:lpstr>Verdana</vt:lpstr>
      <vt:lpstr>Adjacency</vt:lpstr>
      <vt:lpstr>GUIs with Java Swing</vt:lpstr>
      <vt:lpstr>Programs With GUIs</vt:lpstr>
      <vt:lpstr>Java Swing</vt:lpstr>
      <vt:lpstr>JFrame class</vt:lpstr>
      <vt:lpstr>ActionListener Interface</vt:lpstr>
      <vt:lpstr>ActionEvent interface</vt:lpstr>
      <vt:lpstr>Example: Simple GUI Demo</vt:lpstr>
      <vt:lpstr>Example: Simple GUI Demo</vt:lpstr>
      <vt:lpstr>Example: Simple GUI Demo</vt:lpstr>
      <vt:lpstr>Example: Simple GUI Demo</vt:lpstr>
      <vt:lpstr>Example: Simple GUI Demo</vt:lpstr>
      <vt:lpstr>Java Swing Widgets</vt:lpstr>
      <vt:lpstr>Java Widgets</vt:lpstr>
      <vt:lpstr>Adding widgets to our Screen</vt:lpstr>
      <vt:lpstr>Instance Variables</vt:lpstr>
      <vt:lpstr>Layout Managers</vt:lpstr>
      <vt:lpstr>Fundamentals: DemoGUI</vt:lpstr>
      <vt:lpstr>Fundamentals: DemoGUI</vt:lpstr>
      <vt:lpstr>Fundamentals: DemoGUI</vt:lpstr>
      <vt:lpstr>Fundamentals: DemoGUI</vt:lpstr>
      <vt:lpstr>Fundamentals: DemoGUI</vt:lpstr>
      <vt:lpstr>Fundamentals: DemoGUI</vt:lpstr>
      <vt:lpstr>Set Up by DemoGUI Constructor</vt:lpstr>
      <vt:lpstr>Set Up by DemoGUI Constructor</vt:lpstr>
      <vt:lpstr>Set Up by DemoGUI Constructor</vt:lpstr>
      <vt:lpstr>Constructor for View Class</vt:lpstr>
      <vt:lpstr>Tasks To Be Performed</vt:lpstr>
      <vt:lpstr>1: Create the JFrame</vt:lpstr>
      <vt:lpstr>External (GUI) Effect</vt:lpstr>
      <vt:lpstr>External (GUI) Effect</vt:lpstr>
      <vt:lpstr>2: Set Up GUI Widgets (Text)...</vt:lpstr>
      <vt:lpstr>2: Set Up GUI Widgets (Text)...</vt:lpstr>
      <vt:lpstr>External (GUI) Effect</vt:lpstr>
      <vt:lpstr>External (GUI) Effect</vt:lpstr>
      <vt:lpstr>2: Set Up GUI Widgets (Buttons)...</vt:lpstr>
      <vt:lpstr>External (GUI) Effect</vt:lpstr>
      <vt:lpstr>2: ... and Lay Out GUI Widgets</vt:lpstr>
      <vt:lpstr>2: ... and Lay Out GUI Widgets</vt:lpstr>
      <vt:lpstr>External (GUI) Effect</vt:lpstr>
      <vt:lpstr>2: ... and Lay Out GUI Widgets</vt:lpstr>
      <vt:lpstr>2: ... and Lay Out GUI Widgets</vt:lpstr>
      <vt:lpstr>2: ... and Lay Out GUI Widgets</vt:lpstr>
      <vt:lpstr>External (GUI) Effect</vt:lpstr>
      <vt:lpstr>External (GUI) Effect</vt:lpstr>
      <vt:lpstr>3: Set Up the Observers</vt:lpstr>
      <vt:lpstr>Internal (non-GUI) Effect</vt:lpstr>
      <vt:lpstr>4: Start the Main Window</vt:lpstr>
      <vt:lpstr>External (GUI) Effect: Now Visible</vt:lpstr>
      <vt:lpstr>External (GUI) Effect: Now Visible</vt:lpstr>
      <vt:lpstr>Model-View-Controller</vt:lpstr>
      <vt:lpstr>MVC Design Pattern</vt:lpstr>
      <vt:lpstr>Example: Simple MVC GUI Demo</vt:lpstr>
      <vt:lpstr>Example: Simple MVC GUI Demo</vt:lpstr>
      <vt:lpstr>Example: Simple MVC GUI Demo</vt:lpstr>
      <vt:lpstr>Example: Simple MVC GUI Demo</vt:lpstr>
      <vt:lpstr>Example: Simple MVC GUI Demo</vt:lpstr>
      <vt:lpstr>Example: Simple MVC GUI Demo</vt:lpstr>
      <vt:lpstr>Our main function</vt:lpstr>
      <vt:lpstr>Set-up by main: Create view</vt:lpstr>
      <vt:lpstr>Set-up by main: create controller</vt:lpstr>
      <vt:lpstr>After view.registerObserver</vt:lpstr>
      <vt:lpstr>Now, Who’s In Charge?</vt:lpstr>
      <vt:lpstr>Threads</vt:lpstr>
      <vt:lpstr>Timeline of Thread Execution</vt:lpstr>
      <vt:lpstr>Timeline of Thread Execution</vt:lpstr>
      <vt:lpstr>Timeline of Thread Execution</vt:lpstr>
      <vt:lpstr>Timeline of Thread Execution</vt:lpstr>
      <vt:lpstr>Timeline of Thread Execution</vt:lpstr>
      <vt:lpstr>Timeline of Thread Execution</vt:lpstr>
      <vt:lpstr>Timeline of Thread Execution</vt:lpstr>
      <vt:lpstr>Timeline of Thread Execution</vt:lpstr>
      <vt:lpstr>Timeline of Thread Execution</vt:lpstr>
      <vt:lpstr>Resources</vt:lpstr>
    </vt:vector>
  </TitlesOfParts>
  <Company>Department of Computer Science and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bucci</dc:creator>
  <cp:lastModifiedBy>Kevin Anton Plis</cp:lastModifiedBy>
  <cp:revision>268</cp:revision>
  <cp:lastPrinted>2000-09-21T13:58:33Z</cp:lastPrinted>
  <dcterms:created xsi:type="dcterms:W3CDTF">2008-09-05T15:23:42Z</dcterms:created>
  <dcterms:modified xsi:type="dcterms:W3CDTF">2019-11-01T18:30:40Z</dcterms:modified>
</cp:coreProperties>
</file>