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300" r:id="rId5"/>
    <p:sldId id="259" r:id="rId6"/>
    <p:sldId id="294" r:id="rId7"/>
    <p:sldId id="269" r:id="rId8"/>
    <p:sldId id="260" r:id="rId9"/>
    <p:sldId id="295" r:id="rId10"/>
    <p:sldId id="296" r:id="rId11"/>
    <p:sldId id="297" r:id="rId12"/>
    <p:sldId id="298" r:id="rId13"/>
    <p:sldId id="299" r:id="rId14"/>
    <p:sldId id="262" r:id="rId15"/>
    <p:sldId id="323" r:id="rId16"/>
    <p:sldId id="324" r:id="rId17"/>
    <p:sldId id="301" r:id="rId18"/>
    <p:sldId id="325" r:id="rId19"/>
    <p:sldId id="313" r:id="rId20"/>
    <p:sldId id="314" r:id="rId21"/>
    <p:sldId id="315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54EBE-53A3-4EC4-B4EB-90E7956289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26E4F-D451-4A2A-A8A0-731FE5F1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failure</a:t>
            </a:r>
            <a:r>
              <a:rPr lang="en-US" baseline="0" dirty="0" smtClean="0"/>
              <a:t> tells us that a bug exists, but does not tell us the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get a failure we know that a fault exists,</a:t>
            </a:r>
            <a:r>
              <a:rPr lang="en-US" baseline="0" dirty="0" smtClean="0"/>
              <a:t> we still need to figure out where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avoid test stubs</a:t>
            </a:r>
            <a:r>
              <a:rPr lang="en-US" baseline="0" dirty="0" smtClean="0"/>
              <a:t> by testing lower levels of the system first, commonly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Compilers prevent </a:t>
            </a:r>
            <a:r>
              <a:rPr lang="en-US" dirty="0" err="1" smtClean="0"/>
              <a:t>unmatching</a:t>
            </a:r>
            <a:r>
              <a:rPr lang="en-US" baseline="0" dirty="0" smtClean="0"/>
              <a:t> data types, etc. Still test when testing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to have separate teams do this, becomes</a:t>
            </a:r>
            <a:r>
              <a:rPr lang="en-US" baseline="0" dirty="0" smtClean="0"/>
              <a:t> a source of competition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 of omission -</a:t>
            </a:r>
            <a:r>
              <a:rPr lang="en-US" baseline="0" dirty="0" smtClean="0"/>
              <a:t>  if the developer leaves out a step in the logic, so will our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Seriously</a:t>
            </a:r>
            <a:r>
              <a:rPr lang="en-US" baseline="0" dirty="0" smtClean="0"/>
              <a:t> guys use </a:t>
            </a:r>
            <a:r>
              <a:rPr lang="en-US" baseline="0" dirty="0" err="1" smtClean="0"/>
              <a:t>intelliJs</a:t>
            </a:r>
            <a:r>
              <a:rPr lang="en-US" baseline="0" dirty="0" smtClean="0"/>
              <a:t>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A050-16D2-4FA7-A64B-8DEF4D282F6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4970-1536-4D2E-9CF6-543E6D3DF487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A551-CFCE-41F4-BE4D-F56B4D66117D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4AF-ABD1-4D62-96A9-CD8C5A8C7887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964-F58D-44FF-9602-9DA2CD901052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3AC7-8515-4E93-97F0-9096C4E0B4F3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0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06FE-E877-4A1D-820C-52BCA1E83AAE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7246-A660-4D30-9F50-75F230497DF0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9BBF-5789-478A-8DB4-ED9A0CC623B5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07F8-725B-4C0F-A2F3-2B95CF39E1CF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6FD-516C-4E33-A424-501B67A70FCB}" type="datetime1">
              <a:rPr lang="en-US" smtClean="0"/>
              <a:t>9/24/2019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6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C0A92F-D706-4ED9-B2FC-CA00D2FCA423}" type="datetime1">
              <a:rPr lang="en-US" smtClean="0"/>
              <a:t>9/24/2019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2150</a:t>
            </a:r>
          </a:p>
          <a:p>
            <a:r>
              <a:rPr lang="en-US" dirty="0" smtClean="0"/>
              <a:t>Kevin Plis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Method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/**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Returns some factor of a number.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@precondition</a:t>
            </a:r>
            <a:endParaRPr lang="en-US" sz="24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n &gt; 0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@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postcondition</a:t>
            </a:r>
            <a:endParaRPr lang="en-US" sz="24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i="1" dirty="0" err="1">
                <a:solidFill>
                  <a:srgbClr val="008000"/>
                </a:solidFill>
                <a:latin typeface="Courier New"/>
                <a:cs typeface="Courier New"/>
              </a:rPr>
              <a:t>aFactor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&gt; 0  </a:t>
            </a:r>
            <a:r>
              <a:rPr lang="en-US" sz="2400" b="1" i="1" dirty="0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endParaRPr lang="en-US" sz="24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n </a:t>
            </a:r>
            <a:r>
              <a:rPr lang="en-US" sz="2400" b="1" i="1" dirty="0">
                <a:solidFill>
                  <a:srgbClr val="008000"/>
                </a:solidFill>
                <a:latin typeface="Courier New"/>
                <a:cs typeface="Courier New"/>
              </a:rPr>
              <a:t>mod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i="1" dirty="0" err="1">
                <a:solidFill>
                  <a:srgbClr val="008000"/>
                </a:solidFill>
                <a:latin typeface="Courier New"/>
                <a:cs typeface="Courier New"/>
              </a:rPr>
              <a:t>aFactor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= 0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private static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aFactor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n) {...}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Method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/**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Reports some factor of a number.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@precondition</a:t>
            </a:r>
            <a:endParaRPr lang="en-US" sz="24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n &gt; 0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@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postcondition</a:t>
            </a:r>
            <a:endParaRPr lang="en-US" sz="24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US" sz="2400" i="1" dirty="0" err="1">
                <a:solidFill>
                  <a:srgbClr val="008000"/>
                </a:solidFill>
                <a:latin typeface="Courier New"/>
                <a:cs typeface="Courier New"/>
              </a:rPr>
              <a:t>aFactor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&gt; 0  </a:t>
            </a:r>
            <a:r>
              <a:rPr lang="en-US" sz="2400" b="1" i="1" dirty="0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endParaRPr lang="en-US" sz="24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n </a:t>
            </a:r>
            <a:r>
              <a:rPr lang="en-US" sz="2400" b="1" i="1" dirty="0">
                <a:solidFill>
                  <a:srgbClr val="008000"/>
                </a:solidFill>
                <a:latin typeface="Courier New"/>
                <a:cs typeface="Courier New"/>
              </a:rPr>
              <a:t>mod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i="1" dirty="0" err="1">
                <a:solidFill>
                  <a:srgbClr val="008000"/>
                </a:solidFill>
                <a:latin typeface="Courier New"/>
                <a:cs typeface="Courier New"/>
              </a:rPr>
              <a:t>aFactor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 = 0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private static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aFactor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 n) {...}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1295400"/>
            <a:ext cx="4114800" cy="1066800"/>
          </a:xfrm>
          <a:prstGeom prst="wedgeRoundRectCallout">
            <a:avLst>
              <a:gd name="adj1" fmla="val -60838"/>
              <a:gd name="adj2" fmla="val 22430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This means: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divisible by </a:t>
            </a:r>
            <a:r>
              <a:rPr lang="en-US" sz="2400" i="1" dirty="0" err="1">
                <a:solidFill>
                  <a:srgbClr val="008000"/>
                </a:solidFill>
                <a:latin typeface="Courier New"/>
                <a:cs typeface="Courier New"/>
              </a:rPr>
              <a:t>aFactor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71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Test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33600" y="1371601"/>
          <a:ext cx="7848600" cy="458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Results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Reason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 = 1</a:t>
                      </a:r>
                      <a:endParaRPr lang="en-US" sz="20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1</a:t>
                      </a:r>
                      <a:endParaRPr lang="en-US" sz="20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boundary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 = 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2</a:t>
                      </a:r>
                      <a:endParaRPr lang="en-US" sz="20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routine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challenging? (prime)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 = 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4</a:t>
                      </a:r>
                      <a:endParaRPr lang="en-US" sz="20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challenging? (square)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 = 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3</a:t>
                      </a:r>
                      <a:endParaRPr lang="en-US" sz="20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aFactor</a:t>
                      </a:r>
                      <a:r>
                        <a:rPr lang="en-US" sz="20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12</a:t>
                      </a:r>
                      <a:endParaRPr lang="en-US" sz="20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routine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1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Design and coding are </a:t>
            </a:r>
            <a:r>
              <a:rPr lang="en-US" sz="2400" b="1" i="1" dirty="0" smtClean="0">
                <a:solidFill>
                  <a:srgbClr val="FF0000"/>
                </a:solidFill>
              </a:rPr>
              <a:t>creative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activities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is a </a:t>
            </a:r>
            <a:r>
              <a:rPr lang="en-US" sz="2400" b="1" i="1" dirty="0" smtClean="0">
                <a:solidFill>
                  <a:srgbClr val="FF0000"/>
                </a:solidFill>
              </a:rPr>
              <a:t>destructive </a:t>
            </a:r>
            <a:r>
              <a:rPr lang="en-US" sz="2400" dirty="0" smtClean="0"/>
              <a:t>activity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primary goal is to “break” the software, i.e., to show that it has defects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Very often the same person does both coding and testing (</a:t>
            </a:r>
            <a:r>
              <a:rPr lang="en-US" sz="2400" i="1" dirty="0" smtClean="0"/>
              <a:t>not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0000FF"/>
                </a:solidFill>
              </a:rPr>
              <a:t>best practice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need a “split personality”: when you start testing, become paranoid and malicious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It’s surprisingly hard to do: people don’t like finding out that they made mistakes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r>
              <a:rPr lang="en-US" dirty="0" smtClean="0"/>
              <a:t> vs </a:t>
            </a:r>
            <a:r>
              <a:rPr lang="en-US" dirty="0" err="1" smtClean="0"/>
              <a:t>Whitebox</a:t>
            </a:r>
            <a:r>
              <a:rPr lang="en-US" dirty="0" smtClean="0"/>
              <a:t>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Blackbox</a:t>
            </a:r>
            <a:endParaRPr lang="en-US" sz="2400" dirty="0" smtClean="0"/>
          </a:p>
          <a:p>
            <a:pPr lvl="1"/>
            <a:r>
              <a:rPr lang="en-US" sz="2400" dirty="0" smtClean="0"/>
              <a:t>Focus on the input and output behavior</a:t>
            </a:r>
          </a:p>
          <a:p>
            <a:pPr lvl="1"/>
            <a:r>
              <a:rPr lang="en-US" sz="2400" dirty="0" smtClean="0"/>
              <a:t>Ignore internal details or structure of the component</a:t>
            </a:r>
          </a:p>
          <a:p>
            <a:pPr lvl="1"/>
            <a:r>
              <a:rPr lang="en-US" sz="2400" dirty="0" smtClean="0"/>
              <a:t>Use the contracts to create our test plans</a:t>
            </a:r>
          </a:p>
          <a:p>
            <a:r>
              <a:rPr lang="en-US" sz="2400" dirty="0" err="1" smtClean="0"/>
              <a:t>Whitebox</a:t>
            </a:r>
            <a:endParaRPr lang="en-US" sz="2400" dirty="0" smtClean="0"/>
          </a:p>
          <a:p>
            <a:pPr lvl="1"/>
            <a:r>
              <a:rPr lang="en-US" sz="2400" dirty="0" smtClean="0"/>
              <a:t>Focuses on internal structure of the component.</a:t>
            </a:r>
          </a:p>
          <a:p>
            <a:pPr lvl="1"/>
            <a:r>
              <a:rPr lang="en-US" sz="2400" dirty="0" smtClean="0"/>
              <a:t>Every state of the object and interactions are also tested</a:t>
            </a:r>
          </a:p>
          <a:p>
            <a:pPr lvl="1"/>
            <a:r>
              <a:rPr lang="en-US" sz="2400" dirty="0" smtClean="0"/>
              <a:t>Every possible path in the code can be tested</a:t>
            </a:r>
          </a:p>
          <a:p>
            <a:pPr lvl="2"/>
            <a:r>
              <a:rPr lang="en-US" sz="2200" dirty="0" smtClean="0"/>
              <a:t>100% code coverage</a:t>
            </a:r>
          </a:p>
          <a:p>
            <a:pPr lvl="1"/>
            <a:r>
              <a:rPr lang="en-US" sz="2400" dirty="0" smtClean="0"/>
              <a:t>Look at the code while developing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doing </a:t>
            </a:r>
            <a:r>
              <a:rPr lang="en-US" dirty="0" err="1" smtClean="0"/>
              <a:t>blackbox</a:t>
            </a:r>
            <a:r>
              <a:rPr lang="en-US" dirty="0" smtClean="0"/>
              <a:t> testing, we don’t use implementation details</a:t>
            </a:r>
          </a:p>
          <a:p>
            <a:pPr lvl="1"/>
            <a:r>
              <a:rPr lang="en-US" dirty="0" smtClean="0"/>
              <a:t>We just rely on the interface to test our code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One test plan can work for any implementation of the same interface</a:t>
            </a:r>
          </a:p>
          <a:p>
            <a:pPr lvl="2"/>
            <a:r>
              <a:rPr lang="en-US" dirty="0" smtClean="0"/>
              <a:t>If implementation changes, or a new implementation is developed, we don’t have to change our test plan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We can’t guarantee 100% code coverage</a:t>
            </a:r>
          </a:p>
          <a:p>
            <a:pPr lvl="3"/>
            <a:r>
              <a:rPr lang="en-US" dirty="0" smtClean="0"/>
              <a:t>We don’t look at the code, so we don’t not if we are hitting every path</a:t>
            </a:r>
          </a:p>
          <a:p>
            <a:pPr lvl="2"/>
            <a:r>
              <a:rPr lang="en-US" dirty="0" smtClean="0"/>
              <a:t>Techniques for developing good test cases are more conceptually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 at the implementation details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We can guarantee 100% code coverage</a:t>
            </a:r>
          </a:p>
          <a:p>
            <a:pPr lvl="1"/>
            <a:r>
              <a:rPr lang="en-US" dirty="0" smtClean="0"/>
              <a:t>Conceptually easier to develop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We can miss errors of omission</a:t>
            </a:r>
          </a:p>
          <a:p>
            <a:pPr lvl="1"/>
            <a:r>
              <a:rPr lang="en-US" dirty="0" smtClean="0"/>
              <a:t>Can’t develop before the code is written</a:t>
            </a:r>
          </a:p>
          <a:p>
            <a:pPr lvl="1"/>
            <a:r>
              <a:rPr lang="en-US" dirty="0" smtClean="0"/>
              <a:t>When the code changes, we may need to change our test plan</a:t>
            </a:r>
          </a:p>
          <a:p>
            <a:pPr lvl="1"/>
            <a:r>
              <a:rPr lang="en-US" dirty="0" smtClean="0"/>
              <a:t>New implementations of the same interface require new test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  <a:p>
            <a:pPr lvl="1" eaLnBrk="1" hangingPunct="1"/>
            <a:r>
              <a:rPr lang="en-US" altLang="en-US" dirty="0" smtClean="0"/>
              <a:t>Locate errors using test inputs</a:t>
            </a:r>
          </a:p>
          <a:p>
            <a:pPr eaLnBrk="1" hangingPunct="1"/>
            <a:r>
              <a:rPr lang="en-US" altLang="en-US" dirty="0" smtClean="0"/>
              <a:t>Approach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Analyze the </a:t>
            </a:r>
            <a:r>
              <a:rPr lang="en-US" altLang="en-US" dirty="0"/>
              <a:t>code on </a:t>
            </a:r>
            <a:r>
              <a:rPr lang="en-US" altLang="en-US" dirty="0" smtClean="0"/>
              <a:t>sample test </a:t>
            </a:r>
            <a:r>
              <a:rPr lang="en-US" altLang="en-US" dirty="0"/>
              <a:t>inputs to understand why code fails to behave as specified in its contract</a:t>
            </a:r>
          </a:p>
          <a:p>
            <a:pPr eaLnBrk="1" hangingPunct="1"/>
            <a:r>
              <a:rPr lang="en-US" altLang="en-US" dirty="0" smtClean="0"/>
              <a:t>Tracing and Debugging</a:t>
            </a:r>
          </a:p>
          <a:p>
            <a:pPr lvl="1" eaLnBrk="1" hangingPunct="1"/>
            <a:r>
              <a:rPr lang="en-US" altLang="en-US" dirty="0" smtClean="0"/>
              <a:t>Tracing: Analyze, but do not execute code</a:t>
            </a:r>
          </a:p>
          <a:p>
            <a:pPr lvl="1" eaLnBrk="1" hangingPunct="1"/>
            <a:r>
              <a:rPr lang="en-US" altLang="en-US" dirty="0" smtClean="0"/>
              <a:t>Debugging: Execute code on selected inputs and follow the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practice in Software Engineering</a:t>
            </a:r>
          </a:p>
          <a:p>
            <a:r>
              <a:rPr lang="en-US" dirty="0" smtClean="0"/>
              <a:t>Create the automated test cases </a:t>
            </a:r>
            <a:r>
              <a:rPr lang="en-US" i="1" dirty="0" smtClean="0"/>
              <a:t>before </a:t>
            </a:r>
            <a:r>
              <a:rPr lang="en-US" dirty="0" smtClean="0"/>
              <a:t>writing the code based on the contracts</a:t>
            </a:r>
          </a:p>
          <a:p>
            <a:r>
              <a:rPr lang="en-US" dirty="0" smtClean="0"/>
              <a:t>Then write the code needed to pass your test cases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You are ready to test your code immediately after writing it</a:t>
            </a:r>
          </a:p>
          <a:p>
            <a:pPr lvl="1"/>
            <a:r>
              <a:rPr lang="en-US" dirty="0" smtClean="0"/>
              <a:t>Reducing the time between writing the code and discovering the existence of a fault makes it easier to locate the fault</a:t>
            </a:r>
          </a:p>
          <a:p>
            <a:pPr lvl="1"/>
            <a:r>
              <a:rPr lang="en-US" dirty="0" smtClean="0"/>
              <a:t>Developing test cases first forces you to consider challenging inputs and how to handle them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Only works with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Coding to the test plan relies on having a great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testing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Engineering comes with responsibility</a:t>
            </a:r>
          </a:p>
          <a:p>
            <a:pPr lvl="1"/>
            <a:r>
              <a:rPr lang="en-US" dirty="0" smtClean="0"/>
              <a:t>You’re responsible for the product you produce</a:t>
            </a:r>
          </a:p>
          <a:p>
            <a:pPr lvl="1"/>
            <a:r>
              <a:rPr lang="en-US" dirty="0" smtClean="0"/>
              <a:t>In Software Engineering, you’re responsible for the software you produce</a:t>
            </a:r>
          </a:p>
          <a:p>
            <a:pPr lvl="1"/>
            <a:r>
              <a:rPr lang="en-US" dirty="0" smtClean="0"/>
              <a:t>You want it to be high quality software</a:t>
            </a:r>
          </a:p>
          <a:p>
            <a:r>
              <a:rPr lang="en-US" dirty="0" smtClean="0"/>
              <a:t>Bad software can lead to</a:t>
            </a:r>
          </a:p>
          <a:p>
            <a:pPr lvl="1"/>
            <a:r>
              <a:rPr lang="en-US" dirty="0" smtClean="0"/>
              <a:t>Angry customers</a:t>
            </a:r>
          </a:p>
          <a:p>
            <a:pPr lvl="1"/>
            <a:r>
              <a:rPr lang="en-US" dirty="0" smtClean="0"/>
              <a:t>Lost money and time</a:t>
            </a:r>
          </a:p>
          <a:p>
            <a:pPr lvl="1"/>
            <a:r>
              <a:rPr lang="en-US" dirty="0" smtClean="0"/>
              <a:t>Even loss of life</a:t>
            </a:r>
          </a:p>
          <a:p>
            <a:r>
              <a:rPr lang="en-US" dirty="0" smtClean="0"/>
              <a:t>Let’s consider some historical examples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Failure</a:t>
            </a:r>
            <a:r>
              <a:rPr lang="en-US" dirty="0" smtClean="0"/>
              <a:t> – any deviation of the observed behavior from the specified behavior</a:t>
            </a:r>
          </a:p>
          <a:p>
            <a:r>
              <a:rPr lang="en-US" b="1" dirty="0" smtClean="0"/>
              <a:t>Erroneous State</a:t>
            </a:r>
            <a:r>
              <a:rPr lang="en-US" dirty="0" smtClean="0"/>
              <a:t> – the system is in a state such that further processing of the system will result in a failure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Fault</a:t>
            </a:r>
            <a:r>
              <a:rPr lang="en-US" dirty="0" smtClean="0"/>
              <a:t> – the mechanical or algorithmic cause of the erroneous state. AKA defect, bug</a:t>
            </a:r>
          </a:p>
          <a:p>
            <a:pPr lvl="1"/>
            <a:r>
              <a:rPr lang="en-US" dirty="0" smtClean="0"/>
              <a:t>Fault leads to erroneous state which leads to failure</a:t>
            </a:r>
          </a:p>
          <a:p>
            <a:r>
              <a:rPr lang="en-US" b="1" dirty="0" smtClean="0"/>
              <a:t>Test component</a:t>
            </a:r>
            <a:r>
              <a:rPr lang="en-US" dirty="0" smtClean="0"/>
              <a:t> – part of the system that can be isolated for testing</a:t>
            </a:r>
          </a:p>
          <a:p>
            <a:pPr marL="11430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Mariner 1 </a:t>
            </a:r>
          </a:p>
          <a:p>
            <a:r>
              <a:rPr lang="en-US" dirty="0" smtClean="0"/>
              <a:t>Supposed to do a flyby of Venus</a:t>
            </a:r>
          </a:p>
          <a:p>
            <a:r>
              <a:rPr lang="en-US" dirty="0" smtClean="0"/>
              <a:t>Cost 18.5 million in 1962 ($146,476,299 today)</a:t>
            </a:r>
          </a:p>
          <a:p>
            <a:r>
              <a:rPr lang="en-US" dirty="0" smtClean="0"/>
              <a:t>NASA lost control of the craft, and had to destroy it 294.5 seconds after launch.</a:t>
            </a:r>
          </a:p>
          <a:p>
            <a:r>
              <a:rPr lang="en-US" dirty="0" smtClean="0"/>
              <a:t>Apparent Cause? Incorrectly transcribed a hand written equation into the code.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07" t="26850" r="52481" b="60848"/>
          <a:stretch/>
        </p:blipFill>
        <p:spPr>
          <a:xfrm>
            <a:off x="1260446" y="3656551"/>
            <a:ext cx="3239589" cy="303529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225567" y="4228051"/>
            <a:ext cx="2248250" cy="3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AF9B-DAE5-4218-96E0-1E43CCD3F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Lt. Col. Stanislav </a:t>
            </a:r>
            <a:r>
              <a:rPr lang="en-US" dirty="0" err="1" smtClean="0"/>
              <a:t>Petrov</a:t>
            </a:r>
            <a:r>
              <a:rPr lang="en-US" dirty="0" smtClean="0"/>
              <a:t> 1982 </a:t>
            </a:r>
          </a:p>
          <a:p>
            <a:r>
              <a:rPr lang="en-US" dirty="0" smtClean="0"/>
              <a:t>Soviet Officer monitoring the missile detection system</a:t>
            </a:r>
          </a:p>
          <a:p>
            <a:r>
              <a:rPr lang="en-US" dirty="0" smtClean="0"/>
              <a:t>Alarms went off indicating incoming missiles from America</a:t>
            </a:r>
          </a:p>
          <a:p>
            <a:pPr lvl="1"/>
            <a:r>
              <a:rPr lang="en-US" dirty="0" smtClean="0"/>
              <a:t>NATO involved in provocative exercises</a:t>
            </a:r>
          </a:p>
          <a:p>
            <a:pPr lvl="1"/>
            <a:r>
              <a:rPr lang="en-US" dirty="0" smtClean="0"/>
              <a:t>Russians had recently shot down a South Korean airliner that went into its air space</a:t>
            </a:r>
          </a:p>
          <a:p>
            <a:r>
              <a:rPr lang="en-US" dirty="0" err="1" smtClean="0"/>
              <a:t>Petrov</a:t>
            </a:r>
            <a:r>
              <a:rPr lang="en-US" dirty="0" smtClean="0"/>
              <a:t> thought it was odd there were only 5 missiles, and told his superiors it was a false alarm, instead of telling them to fire the retaliatory missiles</a:t>
            </a:r>
          </a:p>
          <a:p>
            <a:r>
              <a:rPr lang="en-US" dirty="0" smtClean="0"/>
              <a:t>False alarm caused by the reflection of sunlight off the top of the 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AF9B-DAE5-4218-96E0-1E43CCD3FE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625905" cy="4800600"/>
          </a:xfrm>
        </p:spPr>
        <p:txBody>
          <a:bodyPr/>
          <a:lstStyle/>
          <a:p>
            <a:r>
              <a:rPr lang="en-US" dirty="0" smtClean="0"/>
              <a:t>Ariane 5 rocket </a:t>
            </a:r>
          </a:p>
          <a:p>
            <a:r>
              <a:rPr lang="en-US" dirty="0" smtClean="0"/>
              <a:t>First test launch ended in automatically triggered self destruct</a:t>
            </a:r>
          </a:p>
          <a:p>
            <a:r>
              <a:rPr lang="en-US" dirty="0" smtClean="0"/>
              <a:t>Velocity was computed as a 64-bit float</a:t>
            </a:r>
          </a:p>
          <a:p>
            <a:r>
              <a:rPr lang="en-US" dirty="0" smtClean="0"/>
              <a:t>Tried to store velocity in a 16-bit memory register</a:t>
            </a:r>
          </a:p>
          <a:p>
            <a:r>
              <a:rPr lang="en-US" dirty="0" smtClean="0"/>
              <a:t>The number was too large for the register, creating an overload error.</a:t>
            </a:r>
          </a:p>
          <a:p>
            <a:r>
              <a:rPr lang="en-US" dirty="0" smtClean="0"/>
              <a:t>Overload error caused a drastic and unnecessary flight correction</a:t>
            </a:r>
          </a:p>
          <a:p>
            <a:r>
              <a:rPr lang="en-US" dirty="0" smtClean="0"/>
              <a:t>Flight correction caused damage to booster rockets</a:t>
            </a:r>
          </a:p>
          <a:p>
            <a:r>
              <a:rPr lang="en-US" dirty="0" smtClean="0"/>
              <a:t>Damage to the booster rockets resulted in self destruct sequence being activated.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36" y="1476513"/>
            <a:ext cx="3365316" cy="50479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AF9B-DAE5-4218-96E0-1E43CCD3FE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 Climate Orbiter </a:t>
            </a:r>
          </a:p>
          <a:p>
            <a:r>
              <a:rPr lang="en-US" dirty="0" smtClean="0"/>
              <a:t>Two teams worked on the software for the orbiter</a:t>
            </a:r>
          </a:p>
          <a:p>
            <a:pPr lvl="1"/>
            <a:r>
              <a:rPr lang="en-US" dirty="0" smtClean="0"/>
              <a:t>Lockheed Martin’s team used English Units</a:t>
            </a:r>
          </a:p>
          <a:p>
            <a:pPr lvl="1"/>
            <a:r>
              <a:rPr lang="en-US" dirty="0" smtClean="0"/>
              <a:t>NASA’s JPL team used Metric units</a:t>
            </a:r>
          </a:p>
          <a:p>
            <a:r>
              <a:rPr lang="en-US" dirty="0" smtClean="0"/>
              <a:t>When the orbiter tried to calculate the thrust to enter the orbit of Mars the unit difference caused a miscalculation</a:t>
            </a:r>
          </a:p>
          <a:p>
            <a:r>
              <a:rPr lang="en-US" dirty="0" smtClean="0"/>
              <a:t>The orbiter crashed into Mars</a:t>
            </a:r>
          </a:p>
          <a:p>
            <a:r>
              <a:rPr lang="en-US" dirty="0" smtClean="0"/>
              <a:t>The orbiter cost $125 million dollars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87" y="3760103"/>
            <a:ext cx="3810000" cy="3028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AF9B-DAE5-4218-96E0-1E43CCD3FE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is the systematic attempt to find faults/bugs in a planned way in the implemented software</a:t>
            </a:r>
          </a:p>
          <a:p>
            <a:pPr lvl="1"/>
            <a:r>
              <a:rPr lang="en-US" dirty="0" smtClean="0"/>
              <a:t>Not the process of demonstrating that faults aren’t present</a:t>
            </a:r>
          </a:p>
          <a:p>
            <a:pPr lvl="1"/>
            <a:r>
              <a:rPr lang="en-US" dirty="0" smtClean="0"/>
              <a:t>A successful tests shows us a failure</a:t>
            </a:r>
          </a:p>
          <a:p>
            <a:r>
              <a:rPr lang="en-US" dirty="0" smtClean="0"/>
              <a:t>There is no way to demonstrate that faults are not present through testing unless we can test every possible input</a:t>
            </a:r>
          </a:p>
          <a:p>
            <a:r>
              <a:rPr lang="en-US" dirty="0" smtClean="0"/>
              <a:t>Similar to falsification of scientific theories</a:t>
            </a:r>
          </a:p>
          <a:p>
            <a:pPr lvl="1"/>
            <a:r>
              <a:rPr lang="en-US" dirty="0" smtClean="0"/>
              <a:t>Design experiments where the goal is to falsify the theory</a:t>
            </a:r>
          </a:p>
          <a:p>
            <a:pPr lvl="1"/>
            <a:r>
              <a:rPr lang="en-US" dirty="0" smtClean="0"/>
              <a:t>If the theory is not falsified, you now have more confidence in the theory</a:t>
            </a:r>
          </a:p>
          <a:p>
            <a:r>
              <a:rPr lang="en-US" dirty="0" smtClean="0"/>
              <a:t>Our goal in testing is to find the errors so we can correct them</a:t>
            </a:r>
          </a:p>
          <a:p>
            <a:pPr lvl="1"/>
            <a:r>
              <a:rPr lang="en-US" dirty="0" smtClean="0"/>
              <a:t>If we are unable to find any, we are more confident in our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Limitation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“Program testing can be used to show the presence of bugs, but never to show their absence!”</a:t>
            </a:r>
          </a:p>
          <a:p>
            <a:pPr marL="0" indent="0" algn="r">
              <a:buNone/>
              <a:defRPr/>
            </a:pPr>
            <a:r>
              <a:rPr lang="en-US" dirty="0"/>
              <a:t>— </a:t>
            </a:r>
            <a:r>
              <a:rPr lang="en-US" i="1" dirty="0" err="1"/>
              <a:t>Edsger</a:t>
            </a:r>
            <a:r>
              <a:rPr lang="en-US" i="1" dirty="0"/>
              <a:t> W. </a:t>
            </a:r>
            <a:r>
              <a:rPr lang="en-US" i="1" dirty="0" err="1"/>
              <a:t>Dijkstra</a:t>
            </a:r>
            <a:r>
              <a:rPr lang="en-US" i="1" dirty="0"/>
              <a:t> (1972)</a:t>
            </a:r>
          </a:p>
          <a:p>
            <a:pPr>
              <a:defRPr/>
            </a:pPr>
            <a:r>
              <a:rPr lang="en-US" dirty="0" smtClean="0"/>
              <a:t>So we will discuss formal reasoning also, later.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Case contains:</a:t>
            </a:r>
          </a:p>
          <a:p>
            <a:pPr lvl="1"/>
            <a:r>
              <a:rPr lang="en-US" dirty="0" smtClean="0"/>
              <a:t>A set of inputs</a:t>
            </a:r>
          </a:p>
          <a:p>
            <a:pPr lvl="2"/>
            <a:r>
              <a:rPr lang="en-US" dirty="0" smtClean="0"/>
              <a:t>Includes the state of the object!</a:t>
            </a:r>
          </a:p>
          <a:p>
            <a:pPr lvl="1"/>
            <a:r>
              <a:rPr lang="en-US" dirty="0" smtClean="0"/>
              <a:t>Expected results for those input</a:t>
            </a:r>
          </a:p>
          <a:p>
            <a:r>
              <a:rPr lang="en-US" dirty="0" smtClean="0"/>
              <a:t>We use them to detect the existence of faults by causing failures</a:t>
            </a:r>
          </a:p>
          <a:p>
            <a:r>
              <a:rPr lang="en-US" dirty="0" smtClean="0"/>
              <a:t>A failure is a deviation from the expected behavior, so we need to know the expected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Dealing with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Best practice </a:t>
            </a:r>
            <a:r>
              <a:rPr lang="en-US" dirty="0" smtClean="0"/>
              <a:t>is to test individual </a:t>
            </a:r>
            <a:r>
              <a:rPr lang="en-US" b="1" i="1" dirty="0" smtClean="0">
                <a:solidFill>
                  <a:srgbClr val="FF0000"/>
                </a:solidFill>
              </a:rPr>
              <a:t>units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components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software (one class, one method at a time)</a:t>
            </a:r>
          </a:p>
          <a:p>
            <a:pPr lvl="1"/>
            <a:r>
              <a:rPr lang="en-US" dirty="0" smtClean="0"/>
              <a:t>This is known as </a:t>
            </a:r>
            <a:r>
              <a:rPr lang="en-US" b="1" i="1" dirty="0" smtClean="0">
                <a:solidFill>
                  <a:srgbClr val="FF0000"/>
                </a:solidFill>
              </a:rPr>
              <a:t>unit testing</a:t>
            </a:r>
          </a:p>
          <a:p>
            <a:pPr lvl="1"/>
            <a:r>
              <a:rPr lang="en-US" dirty="0" smtClean="0"/>
              <a:t>Testing what happens when multiple components are put together into a larger system is known as </a:t>
            </a:r>
            <a:r>
              <a:rPr lang="en-US" b="1" i="1" dirty="0">
                <a:solidFill>
                  <a:srgbClr val="FF0000"/>
                </a:solidFill>
              </a:rPr>
              <a:t>integration testing</a:t>
            </a:r>
          </a:p>
          <a:p>
            <a:pPr lvl="1"/>
            <a:r>
              <a:rPr lang="en-US" dirty="0" smtClean="0"/>
              <a:t>Testing a whole end-user system is known as </a:t>
            </a:r>
            <a:r>
              <a:rPr lang="en-US" b="1" i="1" dirty="0">
                <a:solidFill>
                  <a:srgbClr val="FF0000"/>
                </a:solidFill>
              </a:rPr>
              <a:t>system testing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focus on one small part of the system at a time</a:t>
            </a:r>
          </a:p>
          <a:p>
            <a:pPr lvl="1"/>
            <a:r>
              <a:rPr lang="en-US" dirty="0" smtClean="0"/>
              <a:t>Reduces complexity of the tests</a:t>
            </a:r>
          </a:p>
          <a:p>
            <a:pPr lvl="1"/>
            <a:r>
              <a:rPr lang="en-US" dirty="0" smtClean="0"/>
              <a:t>Focuses the test</a:t>
            </a:r>
          </a:p>
          <a:p>
            <a:pPr lvl="1"/>
            <a:r>
              <a:rPr lang="en-US" dirty="0" smtClean="0"/>
              <a:t>Easier to pinpoint faults</a:t>
            </a:r>
          </a:p>
          <a:p>
            <a:pPr lvl="1"/>
            <a:r>
              <a:rPr lang="en-US" dirty="0" smtClean="0"/>
              <a:t>Independence of testing components</a:t>
            </a:r>
          </a:p>
          <a:p>
            <a:r>
              <a:rPr lang="en-US" dirty="0" smtClean="0"/>
              <a:t>Unit Test Techniques</a:t>
            </a:r>
          </a:p>
          <a:p>
            <a:pPr lvl="1"/>
            <a:r>
              <a:rPr lang="en-US" dirty="0" smtClean="0"/>
              <a:t>Equivalence testing</a:t>
            </a:r>
          </a:p>
          <a:p>
            <a:pPr lvl="1"/>
            <a:r>
              <a:rPr lang="en-US" dirty="0" smtClean="0"/>
              <a:t>Boundary testing</a:t>
            </a:r>
          </a:p>
          <a:p>
            <a:pPr lvl="1"/>
            <a:r>
              <a:rPr lang="en-US" dirty="0" smtClean="0"/>
              <a:t>Path Testing – we will discuss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Stub and Test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 Stub</a:t>
            </a:r>
            <a:endParaRPr lang="en-US" dirty="0" smtClean="0"/>
          </a:p>
          <a:p>
            <a:pPr lvl="1"/>
            <a:r>
              <a:rPr lang="en-US" dirty="0" smtClean="0"/>
              <a:t>Partial implementation of components on which the tested components depend</a:t>
            </a:r>
          </a:p>
          <a:p>
            <a:pPr lvl="2"/>
            <a:r>
              <a:rPr lang="en-US" dirty="0" smtClean="0"/>
              <a:t>Replaces lower level of code</a:t>
            </a:r>
          </a:p>
          <a:p>
            <a:r>
              <a:rPr lang="en-US" b="1" dirty="0" smtClean="0"/>
              <a:t>Test Driver</a:t>
            </a:r>
            <a:endParaRPr lang="en-US" dirty="0" smtClean="0"/>
          </a:p>
          <a:p>
            <a:pPr lvl="1"/>
            <a:r>
              <a:rPr lang="en-US" dirty="0" smtClean="0"/>
              <a:t>Partial implementation of component that depends on the test component</a:t>
            </a:r>
          </a:p>
          <a:p>
            <a:pPr lvl="1"/>
            <a:r>
              <a:rPr lang="en-US" dirty="0" smtClean="0"/>
              <a:t>Simulates the part of the system that uses the test component</a:t>
            </a:r>
          </a:p>
          <a:p>
            <a:pPr lvl="1"/>
            <a:r>
              <a:rPr lang="en-US" dirty="0" smtClean="0"/>
              <a:t>Call’s the test component and then checks the input</a:t>
            </a:r>
          </a:p>
          <a:p>
            <a:pPr lvl="1"/>
            <a:r>
              <a:rPr lang="en-US" dirty="0" smtClean="0"/>
              <a:t>Replaces the user interface and higher levels of code</a:t>
            </a:r>
          </a:p>
          <a:p>
            <a:r>
              <a:rPr lang="en-US" dirty="0" smtClean="0"/>
              <a:t>Can </a:t>
            </a:r>
            <a:r>
              <a:rPr lang="en-US" dirty="0"/>
              <a:t>be used to isolate possible locations of the 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Test Plan</a:t>
            </a:r>
            <a:r>
              <a:rPr lang="en-US" dirty="0" smtClean="0"/>
              <a:t> is the set of test cases for a specific unit.</a:t>
            </a:r>
          </a:p>
          <a:p>
            <a:r>
              <a:rPr lang="en-US" dirty="0" smtClean="0"/>
              <a:t>To make testing most likely to succeed in revealing defects, </a:t>
            </a:r>
            <a:r>
              <a:rPr lang="en-US" b="1" dirty="0" smtClean="0">
                <a:solidFill>
                  <a:srgbClr val="0000FF"/>
                </a:solidFill>
              </a:rPr>
              <a:t>best practices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Test </a:t>
            </a:r>
            <a:r>
              <a:rPr lang="en-US" b="1" i="1" dirty="0" smtClean="0">
                <a:solidFill>
                  <a:srgbClr val="FF0000"/>
                </a:solidFill>
              </a:rPr>
              <a:t>boundary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cases: “smallest”, “largest”, “special” values based on the contract</a:t>
            </a:r>
          </a:p>
          <a:p>
            <a:pPr lvl="1"/>
            <a:r>
              <a:rPr lang="en-US" dirty="0" smtClean="0"/>
              <a:t>Test </a:t>
            </a:r>
            <a:r>
              <a:rPr lang="en-US" b="1" i="1" dirty="0" smtClean="0">
                <a:solidFill>
                  <a:srgbClr val="FF0000"/>
                </a:solidFill>
              </a:rPr>
              <a:t>routine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Test </a:t>
            </a:r>
            <a:r>
              <a:rPr lang="en-US" b="1" i="1" dirty="0" smtClean="0">
                <a:solidFill>
                  <a:srgbClr val="FF0000"/>
                </a:solidFill>
              </a:rPr>
              <a:t>challenging</a:t>
            </a:r>
            <a:r>
              <a:rPr lang="en-US" dirty="0" smtClean="0"/>
              <a:t> cases, i.e., ones that, if </a:t>
            </a:r>
            <a:r>
              <a:rPr lang="en-US" i="1" dirty="0" smtClean="0"/>
              <a:t>you</a:t>
            </a:r>
            <a:r>
              <a:rPr lang="en-US" dirty="0" smtClean="0"/>
              <a:t> were writing the code (maybe you didn’t write the code being tested!), </a:t>
            </a:r>
            <a:r>
              <a:rPr lang="en-US" i="1" dirty="0" smtClean="0"/>
              <a:t>you</a:t>
            </a:r>
            <a:r>
              <a:rPr lang="en-US" dirty="0" smtClean="0"/>
              <a:t> might find difficult or error-prone</a:t>
            </a:r>
          </a:p>
          <a:p>
            <a:r>
              <a:rPr lang="en-US" dirty="0" smtClean="0"/>
              <a:t>We want </a:t>
            </a:r>
            <a:r>
              <a:rPr lang="en-US" i="1" dirty="0" smtClean="0"/>
              <a:t>distinct</a:t>
            </a:r>
            <a:r>
              <a:rPr lang="en-US" dirty="0" smtClean="0"/>
              <a:t> test cases</a:t>
            </a:r>
          </a:p>
          <a:p>
            <a:pPr lvl="1"/>
            <a:r>
              <a:rPr lang="en-US" dirty="0" smtClean="0"/>
              <a:t>Is there a scenario where you would expect one test case to pass and one to fail?</a:t>
            </a:r>
          </a:p>
          <a:p>
            <a:r>
              <a:rPr lang="en-US" dirty="0" smtClean="0"/>
              <a:t>Our Test cases should follow design by contract</a:t>
            </a:r>
          </a:p>
          <a:p>
            <a:pPr lvl="1"/>
            <a:r>
              <a:rPr lang="en-US" dirty="0" smtClean="0"/>
              <a:t>We don’t use inputs that go against the preconditions.</a:t>
            </a:r>
          </a:p>
          <a:p>
            <a:pPr lvl="1"/>
            <a:r>
              <a:rPr lang="en-US" dirty="0" smtClean="0"/>
              <a:t>Our post conditions help us identify our expected output</a:t>
            </a:r>
          </a:p>
          <a:p>
            <a:r>
              <a:rPr lang="en-US" dirty="0" smtClean="0"/>
              <a:t>Also don’t give test cases that compilers would prevent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331</TotalTime>
  <Words>1694</Words>
  <Application>Microsoft Office PowerPoint</Application>
  <PresentationFormat>Widescreen</PresentationFormat>
  <Paragraphs>250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adjacency_theme</vt:lpstr>
      <vt:lpstr>Testing</vt:lpstr>
      <vt:lpstr>Concepts</vt:lpstr>
      <vt:lpstr>Testing</vt:lpstr>
      <vt:lpstr>Central Limitation of Testing</vt:lpstr>
      <vt:lpstr>Test Case</vt:lpstr>
      <vt:lpstr>Unit Testing: Dealing with Scale</vt:lpstr>
      <vt:lpstr>Unit Tests</vt:lpstr>
      <vt:lpstr>Test Stub and Test Driver</vt:lpstr>
      <vt:lpstr>Designing a Test Plan</vt:lpstr>
      <vt:lpstr>Example Method Contract</vt:lpstr>
      <vt:lpstr>Example Method Contract</vt:lpstr>
      <vt:lpstr>Partial Test Plan</vt:lpstr>
      <vt:lpstr>Psychology of Testing</vt:lpstr>
      <vt:lpstr>Blackbox vs Whitebox testing </vt:lpstr>
      <vt:lpstr>Blackbox Testing</vt:lpstr>
      <vt:lpstr>Whitebox testing</vt:lpstr>
      <vt:lpstr>Tracing and Debugging</vt:lpstr>
      <vt:lpstr>Test Driven Development (TDD)</vt:lpstr>
      <vt:lpstr>Why does testing matter?</vt:lpstr>
      <vt:lpstr>Software Engineering Mistakes</vt:lpstr>
      <vt:lpstr>Software Engineering Mistakes</vt:lpstr>
      <vt:lpstr>Software Engineering Mistakes</vt:lpstr>
      <vt:lpstr>Software Engineering Mistakes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Kevin Anton Plis</dc:creator>
  <cp:lastModifiedBy>Kevin Anton Plis</cp:lastModifiedBy>
  <cp:revision>43</cp:revision>
  <dcterms:created xsi:type="dcterms:W3CDTF">2016-10-25T19:11:38Z</dcterms:created>
  <dcterms:modified xsi:type="dcterms:W3CDTF">2019-09-24T14:28:04Z</dcterms:modified>
</cp:coreProperties>
</file>