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70" r:id="rId2"/>
    <p:sldMasterId id="2147483672" r:id="rId3"/>
    <p:sldMasterId id="2147483958" r:id="rId4"/>
    <p:sldMasterId id="2147483959" r:id="rId5"/>
    <p:sldMasterId id="2147483960" r:id="rId6"/>
    <p:sldMasterId id="2147483961" r:id="rId7"/>
    <p:sldMasterId id="2147483962" r:id="rId8"/>
    <p:sldMasterId id="2147483963" r:id="rId9"/>
    <p:sldMasterId id="2147483964" r:id="rId10"/>
    <p:sldMasterId id="2147483965" r:id="rId11"/>
    <p:sldMasterId id="2147483966" r:id="rId12"/>
    <p:sldMasterId id="2147483967" r:id="rId13"/>
    <p:sldMasterId id="2147483968" r:id="rId14"/>
    <p:sldMasterId id="2147483969" r:id="rId15"/>
    <p:sldMasterId id="2147483970" r:id="rId16"/>
    <p:sldMasterId id="2147483971" r:id="rId17"/>
    <p:sldMasterId id="2147484788" r:id="rId18"/>
  </p:sldMasterIdLst>
  <p:notesMasterIdLst>
    <p:notesMasterId r:id="rId154"/>
  </p:notesMasterIdLst>
  <p:handoutMasterIdLst>
    <p:handoutMasterId r:id="rId155"/>
  </p:handoutMasterIdLst>
  <p:sldIdLst>
    <p:sldId id="550" r:id="rId19"/>
    <p:sldId id="551" r:id="rId20"/>
    <p:sldId id="552" r:id="rId21"/>
    <p:sldId id="683" r:id="rId22"/>
    <p:sldId id="801" r:id="rId23"/>
    <p:sldId id="802" r:id="rId24"/>
    <p:sldId id="803" r:id="rId25"/>
    <p:sldId id="804" r:id="rId26"/>
    <p:sldId id="805" r:id="rId27"/>
    <p:sldId id="691" r:id="rId28"/>
    <p:sldId id="806" r:id="rId29"/>
    <p:sldId id="807" r:id="rId30"/>
    <p:sldId id="808" r:id="rId31"/>
    <p:sldId id="809" r:id="rId32"/>
    <p:sldId id="810" r:id="rId33"/>
    <p:sldId id="811" r:id="rId34"/>
    <p:sldId id="812" r:id="rId35"/>
    <p:sldId id="813" r:id="rId36"/>
    <p:sldId id="814" r:id="rId37"/>
    <p:sldId id="815" r:id="rId38"/>
    <p:sldId id="816" r:id="rId39"/>
    <p:sldId id="700" r:id="rId40"/>
    <p:sldId id="817" r:id="rId41"/>
    <p:sldId id="818" r:id="rId42"/>
    <p:sldId id="819" r:id="rId43"/>
    <p:sldId id="820" r:id="rId44"/>
    <p:sldId id="821" r:id="rId45"/>
    <p:sldId id="822" r:id="rId46"/>
    <p:sldId id="823" r:id="rId47"/>
    <p:sldId id="824" r:id="rId48"/>
    <p:sldId id="825" r:id="rId49"/>
    <p:sldId id="826" r:id="rId50"/>
    <p:sldId id="827" r:id="rId51"/>
    <p:sldId id="828" r:id="rId52"/>
    <p:sldId id="713" r:id="rId53"/>
    <p:sldId id="829" r:id="rId54"/>
    <p:sldId id="830" r:id="rId55"/>
    <p:sldId id="831" r:id="rId56"/>
    <p:sldId id="832" r:id="rId57"/>
    <p:sldId id="833" r:id="rId58"/>
    <p:sldId id="834" r:id="rId59"/>
    <p:sldId id="835" r:id="rId60"/>
    <p:sldId id="836" r:id="rId61"/>
    <p:sldId id="837" r:id="rId62"/>
    <p:sldId id="838" r:id="rId63"/>
    <p:sldId id="839" r:id="rId64"/>
    <p:sldId id="840" r:id="rId65"/>
    <p:sldId id="841" r:id="rId66"/>
    <p:sldId id="730" r:id="rId67"/>
    <p:sldId id="842" r:id="rId68"/>
    <p:sldId id="843" r:id="rId69"/>
    <p:sldId id="844" r:id="rId70"/>
    <p:sldId id="845" r:id="rId71"/>
    <p:sldId id="846" r:id="rId72"/>
    <p:sldId id="847" r:id="rId73"/>
    <p:sldId id="848" r:id="rId74"/>
    <p:sldId id="849" r:id="rId75"/>
    <p:sldId id="850" r:id="rId76"/>
    <p:sldId id="851" r:id="rId77"/>
    <p:sldId id="740" r:id="rId78"/>
    <p:sldId id="852" r:id="rId79"/>
    <p:sldId id="853" r:id="rId80"/>
    <p:sldId id="854" r:id="rId81"/>
    <p:sldId id="855" r:id="rId82"/>
    <p:sldId id="856" r:id="rId83"/>
    <p:sldId id="857" r:id="rId84"/>
    <p:sldId id="858" r:id="rId85"/>
    <p:sldId id="859" r:id="rId86"/>
    <p:sldId id="860" r:id="rId87"/>
    <p:sldId id="861" r:id="rId88"/>
    <p:sldId id="862" r:id="rId89"/>
    <p:sldId id="863" r:id="rId90"/>
    <p:sldId id="864" r:id="rId91"/>
    <p:sldId id="865" r:id="rId92"/>
    <p:sldId id="866" r:id="rId93"/>
    <p:sldId id="867" r:id="rId94"/>
    <p:sldId id="868" r:id="rId95"/>
    <p:sldId id="869" r:id="rId96"/>
    <p:sldId id="870" r:id="rId97"/>
    <p:sldId id="871" r:id="rId98"/>
    <p:sldId id="872" r:id="rId99"/>
    <p:sldId id="775" r:id="rId100"/>
    <p:sldId id="873" r:id="rId101"/>
    <p:sldId id="874" r:id="rId102"/>
    <p:sldId id="875" r:id="rId103"/>
    <p:sldId id="876" r:id="rId104"/>
    <p:sldId id="877" r:id="rId105"/>
    <p:sldId id="878" r:id="rId106"/>
    <p:sldId id="879" r:id="rId107"/>
    <p:sldId id="880" r:id="rId108"/>
    <p:sldId id="881" r:id="rId109"/>
    <p:sldId id="882" r:id="rId110"/>
    <p:sldId id="883" r:id="rId111"/>
    <p:sldId id="884" r:id="rId112"/>
    <p:sldId id="631" r:id="rId113"/>
    <p:sldId id="632" r:id="rId114"/>
    <p:sldId id="679" r:id="rId115"/>
    <p:sldId id="680" r:id="rId116"/>
    <p:sldId id="681" r:id="rId117"/>
    <p:sldId id="682" r:id="rId118"/>
    <p:sldId id="637" r:id="rId119"/>
    <p:sldId id="638" r:id="rId120"/>
    <p:sldId id="643" r:id="rId121"/>
    <p:sldId id="644" r:id="rId122"/>
    <p:sldId id="645" r:id="rId123"/>
    <p:sldId id="646" r:id="rId124"/>
    <p:sldId id="647" r:id="rId125"/>
    <p:sldId id="648" r:id="rId126"/>
    <p:sldId id="649" r:id="rId127"/>
    <p:sldId id="650" r:id="rId128"/>
    <p:sldId id="651" r:id="rId129"/>
    <p:sldId id="653" r:id="rId130"/>
    <p:sldId id="654" r:id="rId131"/>
    <p:sldId id="655" r:id="rId132"/>
    <p:sldId id="656" r:id="rId133"/>
    <p:sldId id="657" r:id="rId134"/>
    <p:sldId id="658" r:id="rId135"/>
    <p:sldId id="659" r:id="rId136"/>
    <p:sldId id="660" r:id="rId137"/>
    <p:sldId id="661" r:id="rId138"/>
    <p:sldId id="662" r:id="rId139"/>
    <p:sldId id="663" r:id="rId140"/>
    <p:sldId id="788" r:id="rId141"/>
    <p:sldId id="789" r:id="rId142"/>
    <p:sldId id="790" r:id="rId143"/>
    <p:sldId id="791" r:id="rId144"/>
    <p:sldId id="792" r:id="rId145"/>
    <p:sldId id="793" r:id="rId146"/>
    <p:sldId id="794" r:id="rId147"/>
    <p:sldId id="795" r:id="rId148"/>
    <p:sldId id="796" r:id="rId149"/>
    <p:sldId id="797" r:id="rId150"/>
    <p:sldId id="798" r:id="rId151"/>
    <p:sldId id="799" r:id="rId152"/>
    <p:sldId id="800" r:id="rId153"/>
  </p:sldIdLst>
  <p:sldSz cx="9144000" cy="6858000" type="screen4x3"/>
  <p:notesSz cx="7315200" cy="96012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7A7A7"/>
    <a:srgbClr val="9BFFC8"/>
    <a:srgbClr val="FF9797"/>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2" autoAdjust="0"/>
    <p:restoredTop sz="94660" autoAdjust="0"/>
  </p:normalViewPr>
  <p:slideViewPr>
    <p:cSldViewPr>
      <p:cViewPr varScale="1">
        <p:scale>
          <a:sx n="67" d="100"/>
          <a:sy n="67" d="100"/>
        </p:scale>
        <p:origin x="77" y="307"/>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16"/>
    </p:cViewPr>
  </p:sorterViewPr>
  <p:gridSpacing cx="75895" cy="75895"/>
</p:viewPr>
</file>

<file path=ppt/_rels/presentation.xml.rels><?xml version="1.0" encoding="UTF-8" standalone="yes"?>
<Relationships xmlns="http://schemas.openxmlformats.org/package/2006/relationships"><Relationship Id="rId117" Type="http://schemas.openxmlformats.org/officeDocument/2006/relationships/slide" Target="slides/slide99.xml"/><Relationship Id="rId21" Type="http://schemas.openxmlformats.org/officeDocument/2006/relationships/slide" Target="slides/slide3.xml"/><Relationship Id="rId42" Type="http://schemas.openxmlformats.org/officeDocument/2006/relationships/slide" Target="slides/slide24.xml"/><Relationship Id="rId63" Type="http://schemas.openxmlformats.org/officeDocument/2006/relationships/slide" Target="slides/slide45.xml"/><Relationship Id="rId84" Type="http://schemas.openxmlformats.org/officeDocument/2006/relationships/slide" Target="slides/slide66.xml"/><Relationship Id="rId138" Type="http://schemas.openxmlformats.org/officeDocument/2006/relationships/slide" Target="slides/slide120.xml"/><Relationship Id="rId159" Type="http://schemas.openxmlformats.org/officeDocument/2006/relationships/tableStyles" Target="tableStyles.xml"/><Relationship Id="rId107" Type="http://schemas.openxmlformats.org/officeDocument/2006/relationships/slide" Target="slides/slide89.xml"/><Relationship Id="rId11" Type="http://schemas.openxmlformats.org/officeDocument/2006/relationships/slideMaster" Target="slideMasters/slideMaster11.xml"/><Relationship Id="rId32" Type="http://schemas.openxmlformats.org/officeDocument/2006/relationships/slide" Target="slides/slide14.xml"/><Relationship Id="rId53" Type="http://schemas.openxmlformats.org/officeDocument/2006/relationships/slide" Target="slides/slide35.xml"/><Relationship Id="rId74" Type="http://schemas.openxmlformats.org/officeDocument/2006/relationships/slide" Target="slides/slide56.xml"/><Relationship Id="rId128" Type="http://schemas.openxmlformats.org/officeDocument/2006/relationships/slide" Target="slides/slide110.xml"/><Relationship Id="rId149" Type="http://schemas.openxmlformats.org/officeDocument/2006/relationships/slide" Target="slides/slide131.xml"/><Relationship Id="rId5" Type="http://schemas.openxmlformats.org/officeDocument/2006/relationships/slideMaster" Target="slideMasters/slideMaster5.xml"/><Relationship Id="rId95" Type="http://schemas.openxmlformats.org/officeDocument/2006/relationships/slide" Target="slides/slide77.xml"/><Relationship Id="rId22" Type="http://schemas.openxmlformats.org/officeDocument/2006/relationships/slide" Target="slides/slide4.xml"/><Relationship Id="rId43" Type="http://schemas.openxmlformats.org/officeDocument/2006/relationships/slide" Target="slides/slide25.xml"/><Relationship Id="rId64" Type="http://schemas.openxmlformats.org/officeDocument/2006/relationships/slide" Target="slides/slide46.xml"/><Relationship Id="rId118" Type="http://schemas.openxmlformats.org/officeDocument/2006/relationships/slide" Target="slides/slide100.xml"/><Relationship Id="rId139" Type="http://schemas.openxmlformats.org/officeDocument/2006/relationships/slide" Target="slides/slide121.xml"/><Relationship Id="rId80" Type="http://schemas.openxmlformats.org/officeDocument/2006/relationships/slide" Target="slides/slide62.xml"/><Relationship Id="rId85" Type="http://schemas.openxmlformats.org/officeDocument/2006/relationships/slide" Target="slides/slide67.xml"/><Relationship Id="rId150" Type="http://schemas.openxmlformats.org/officeDocument/2006/relationships/slide" Target="slides/slide132.xml"/><Relationship Id="rId155" Type="http://schemas.openxmlformats.org/officeDocument/2006/relationships/handoutMaster" Target="handoutMasters/handoutMaster1.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5.xml"/><Relationship Id="rId38" Type="http://schemas.openxmlformats.org/officeDocument/2006/relationships/slide" Target="slides/slide20.xml"/><Relationship Id="rId59" Type="http://schemas.openxmlformats.org/officeDocument/2006/relationships/slide" Target="slides/slide41.xml"/><Relationship Id="rId103" Type="http://schemas.openxmlformats.org/officeDocument/2006/relationships/slide" Target="slides/slide85.xml"/><Relationship Id="rId108" Type="http://schemas.openxmlformats.org/officeDocument/2006/relationships/slide" Target="slides/slide90.xml"/><Relationship Id="rId124" Type="http://schemas.openxmlformats.org/officeDocument/2006/relationships/slide" Target="slides/slide106.xml"/><Relationship Id="rId129" Type="http://schemas.openxmlformats.org/officeDocument/2006/relationships/slide" Target="slides/slide111.xml"/><Relationship Id="rId54" Type="http://schemas.openxmlformats.org/officeDocument/2006/relationships/slide" Target="slides/slide36.xml"/><Relationship Id="rId70" Type="http://schemas.openxmlformats.org/officeDocument/2006/relationships/slide" Target="slides/slide52.xml"/><Relationship Id="rId75" Type="http://schemas.openxmlformats.org/officeDocument/2006/relationships/slide" Target="slides/slide57.xml"/><Relationship Id="rId91" Type="http://schemas.openxmlformats.org/officeDocument/2006/relationships/slide" Target="slides/slide73.xml"/><Relationship Id="rId96" Type="http://schemas.openxmlformats.org/officeDocument/2006/relationships/slide" Target="slides/slide78.xml"/><Relationship Id="rId140" Type="http://schemas.openxmlformats.org/officeDocument/2006/relationships/slide" Target="slides/slide122.xml"/><Relationship Id="rId145" Type="http://schemas.openxmlformats.org/officeDocument/2006/relationships/slide" Target="slides/slide12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5.xml"/><Relationship Id="rId28" Type="http://schemas.openxmlformats.org/officeDocument/2006/relationships/slide" Target="slides/slide10.xml"/><Relationship Id="rId49" Type="http://schemas.openxmlformats.org/officeDocument/2006/relationships/slide" Target="slides/slide31.xml"/><Relationship Id="rId114" Type="http://schemas.openxmlformats.org/officeDocument/2006/relationships/slide" Target="slides/slide96.xml"/><Relationship Id="rId119" Type="http://schemas.openxmlformats.org/officeDocument/2006/relationships/slide" Target="slides/slide101.xml"/><Relationship Id="rId44" Type="http://schemas.openxmlformats.org/officeDocument/2006/relationships/slide" Target="slides/slide26.xml"/><Relationship Id="rId60" Type="http://schemas.openxmlformats.org/officeDocument/2006/relationships/slide" Target="slides/slide42.xml"/><Relationship Id="rId65" Type="http://schemas.openxmlformats.org/officeDocument/2006/relationships/slide" Target="slides/slide47.xml"/><Relationship Id="rId81" Type="http://schemas.openxmlformats.org/officeDocument/2006/relationships/slide" Target="slides/slide63.xml"/><Relationship Id="rId86" Type="http://schemas.openxmlformats.org/officeDocument/2006/relationships/slide" Target="slides/slide68.xml"/><Relationship Id="rId130" Type="http://schemas.openxmlformats.org/officeDocument/2006/relationships/slide" Target="slides/slide112.xml"/><Relationship Id="rId135" Type="http://schemas.openxmlformats.org/officeDocument/2006/relationships/slide" Target="slides/slide117.xml"/><Relationship Id="rId151" Type="http://schemas.openxmlformats.org/officeDocument/2006/relationships/slide" Target="slides/slide133.xml"/><Relationship Id="rId156" Type="http://schemas.openxmlformats.org/officeDocument/2006/relationships/presProps" Target="presProps.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109" Type="http://schemas.openxmlformats.org/officeDocument/2006/relationships/slide" Target="slides/slide9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120" Type="http://schemas.openxmlformats.org/officeDocument/2006/relationships/slide" Target="slides/slide102.xml"/><Relationship Id="rId125" Type="http://schemas.openxmlformats.org/officeDocument/2006/relationships/slide" Target="slides/slide107.xml"/><Relationship Id="rId141" Type="http://schemas.openxmlformats.org/officeDocument/2006/relationships/slide" Target="slides/slide123.xml"/><Relationship Id="rId146" Type="http://schemas.openxmlformats.org/officeDocument/2006/relationships/slide" Target="slides/slide128.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slideMaster" Target="slideMasters/slideMaster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slide" Target="slides/slide92.xml"/><Relationship Id="rId115" Type="http://schemas.openxmlformats.org/officeDocument/2006/relationships/slide" Target="slides/slide97.xml"/><Relationship Id="rId131" Type="http://schemas.openxmlformats.org/officeDocument/2006/relationships/slide" Target="slides/slide113.xml"/><Relationship Id="rId136" Type="http://schemas.openxmlformats.org/officeDocument/2006/relationships/slide" Target="slides/slide118.xml"/><Relationship Id="rId157" Type="http://schemas.openxmlformats.org/officeDocument/2006/relationships/viewProps" Target="viewProps.xml"/><Relationship Id="rId61" Type="http://schemas.openxmlformats.org/officeDocument/2006/relationships/slide" Target="slides/slide43.xml"/><Relationship Id="rId82" Type="http://schemas.openxmlformats.org/officeDocument/2006/relationships/slide" Target="slides/slide64.xml"/><Relationship Id="rId152" Type="http://schemas.openxmlformats.org/officeDocument/2006/relationships/slide" Target="slides/slide134.xml"/><Relationship Id="rId19" Type="http://schemas.openxmlformats.org/officeDocument/2006/relationships/slide" Target="slides/slide1.xml"/><Relationship Id="rId14" Type="http://schemas.openxmlformats.org/officeDocument/2006/relationships/slideMaster" Target="slideMasters/slideMaster14.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126" Type="http://schemas.openxmlformats.org/officeDocument/2006/relationships/slide" Target="slides/slide108.xml"/><Relationship Id="rId147" Type="http://schemas.openxmlformats.org/officeDocument/2006/relationships/slide" Target="slides/slide129.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slide" Target="slides/slide75.xml"/><Relationship Id="rId98" Type="http://schemas.openxmlformats.org/officeDocument/2006/relationships/slide" Target="slides/slide80.xml"/><Relationship Id="rId121" Type="http://schemas.openxmlformats.org/officeDocument/2006/relationships/slide" Target="slides/slide103.xml"/><Relationship Id="rId142" Type="http://schemas.openxmlformats.org/officeDocument/2006/relationships/slide" Target="slides/slide124.xml"/><Relationship Id="rId3" Type="http://schemas.openxmlformats.org/officeDocument/2006/relationships/slideMaster" Target="slideMasters/slideMaster3.xml"/><Relationship Id="rId25" Type="http://schemas.openxmlformats.org/officeDocument/2006/relationships/slide" Target="slides/slide7.xml"/><Relationship Id="rId46" Type="http://schemas.openxmlformats.org/officeDocument/2006/relationships/slide" Target="slides/slide28.xml"/><Relationship Id="rId67" Type="http://schemas.openxmlformats.org/officeDocument/2006/relationships/slide" Target="slides/slide49.xml"/><Relationship Id="rId116" Type="http://schemas.openxmlformats.org/officeDocument/2006/relationships/slide" Target="slides/slide98.xml"/><Relationship Id="rId137" Type="http://schemas.openxmlformats.org/officeDocument/2006/relationships/slide" Target="slides/slide119.xml"/><Relationship Id="rId158" Type="http://schemas.openxmlformats.org/officeDocument/2006/relationships/theme" Target="theme/theme1.xml"/><Relationship Id="rId20" Type="http://schemas.openxmlformats.org/officeDocument/2006/relationships/slide" Target="slides/slide2.xml"/><Relationship Id="rId41" Type="http://schemas.openxmlformats.org/officeDocument/2006/relationships/slide" Target="slides/slide23.xml"/><Relationship Id="rId62" Type="http://schemas.openxmlformats.org/officeDocument/2006/relationships/slide" Target="slides/slide44.xml"/><Relationship Id="rId83" Type="http://schemas.openxmlformats.org/officeDocument/2006/relationships/slide" Target="slides/slide65.xml"/><Relationship Id="rId88" Type="http://schemas.openxmlformats.org/officeDocument/2006/relationships/slide" Target="slides/slide70.xml"/><Relationship Id="rId111" Type="http://schemas.openxmlformats.org/officeDocument/2006/relationships/slide" Target="slides/slide93.xml"/><Relationship Id="rId132" Type="http://schemas.openxmlformats.org/officeDocument/2006/relationships/slide" Target="slides/slide114.xml"/><Relationship Id="rId153" Type="http://schemas.openxmlformats.org/officeDocument/2006/relationships/slide" Target="slides/slide135.xml"/><Relationship Id="rId15" Type="http://schemas.openxmlformats.org/officeDocument/2006/relationships/slideMaster" Target="slideMasters/slideMaster15.xml"/><Relationship Id="rId36" Type="http://schemas.openxmlformats.org/officeDocument/2006/relationships/slide" Target="slides/slide18.xml"/><Relationship Id="rId57" Type="http://schemas.openxmlformats.org/officeDocument/2006/relationships/slide" Target="slides/slide39.xml"/><Relationship Id="rId106" Type="http://schemas.openxmlformats.org/officeDocument/2006/relationships/slide" Target="slides/slide88.xml"/><Relationship Id="rId127" Type="http://schemas.openxmlformats.org/officeDocument/2006/relationships/slide" Target="slides/slide109.xml"/><Relationship Id="rId10" Type="http://schemas.openxmlformats.org/officeDocument/2006/relationships/slideMaster" Target="slideMasters/slideMaster10.xml"/><Relationship Id="rId31" Type="http://schemas.openxmlformats.org/officeDocument/2006/relationships/slide" Target="slides/slide13.xml"/><Relationship Id="rId52" Type="http://schemas.openxmlformats.org/officeDocument/2006/relationships/slide" Target="slides/slide34.xml"/><Relationship Id="rId73" Type="http://schemas.openxmlformats.org/officeDocument/2006/relationships/slide" Target="slides/slide55.xml"/><Relationship Id="rId78" Type="http://schemas.openxmlformats.org/officeDocument/2006/relationships/slide" Target="slides/slide60.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122" Type="http://schemas.openxmlformats.org/officeDocument/2006/relationships/slide" Target="slides/slide104.xml"/><Relationship Id="rId143" Type="http://schemas.openxmlformats.org/officeDocument/2006/relationships/slide" Target="slides/slide125.xml"/><Relationship Id="rId148" Type="http://schemas.openxmlformats.org/officeDocument/2006/relationships/slide" Target="slides/slide130.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8.xml"/><Relationship Id="rId47" Type="http://schemas.openxmlformats.org/officeDocument/2006/relationships/slide" Target="slides/slide29.xml"/><Relationship Id="rId68" Type="http://schemas.openxmlformats.org/officeDocument/2006/relationships/slide" Target="slides/slide50.xml"/><Relationship Id="rId89" Type="http://schemas.openxmlformats.org/officeDocument/2006/relationships/slide" Target="slides/slide71.xml"/><Relationship Id="rId112" Type="http://schemas.openxmlformats.org/officeDocument/2006/relationships/slide" Target="slides/slide94.xml"/><Relationship Id="rId133" Type="http://schemas.openxmlformats.org/officeDocument/2006/relationships/slide" Target="slides/slide115.xml"/><Relationship Id="rId154" Type="http://schemas.openxmlformats.org/officeDocument/2006/relationships/notesMaster" Target="notesMasters/notesMaster1.xml"/><Relationship Id="rId16" Type="http://schemas.openxmlformats.org/officeDocument/2006/relationships/slideMaster" Target="slideMasters/slideMaster16.xml"/><Relationship Id="rId37" Type="http://schemas.openxmlformats.org/officeDocument/2006/relationships/slide" Target="slides/slide19.xml"/><Relationship Id="rId58" Type="http://schemas.openxmlformats.org/officeDocument/2006/relationships/slide" Target="slides/slide40.xml"/><Relationship Id="rId79" Type="http://schemas.openxmlformats.org/officeDocument/2006/relationships/slide" Target="slides/slide61.xml"/><Relationship Id="rId102" Type="http://schemas.openxmlformats.org/officeDocument/2006/relationships/slide" Target="slides/slide84.xml"/><Relationship Id="rId123" Type="http://schemas.openxmlformats.org/officeDocument/2006/relationships/slide" Target="slides/slide105.xml"/><Relationship Id="rId144" Type="http://schemas.openxmlformats.org/officeDocument/2006/relationships/slide" Target="slides/slide126.xml"/><Relationship Id="rId90" Type="http://schemas.openxmlformats.org/officeDocument/2006/relationships/slide" Target="slides/slide72.xml"/><Relationship Id="rId27" Type="http://schemas.openxmlformats.org/officeDocument/2006/relationships/slide" Target="slides/slide9.xml"/><Relationship Id="rId48" Type="http://schemas.openxmlformats.org/officeDocument/2006/relationships/slide" Target="slides/slide30.xml"/><Relationship Id="rId69" Type="http://schemas.openxmlformats.org/officeDocument/2006/relationships/slide" Target="slides/slide51.xml"/><Relationship Id="rId113" Type="http://schemas.openxmlformats.org/officeDocument/2006/relationships/slide" Target="slides/slide95.xml"/><Relationship Id="rId134" Type="http://schemas.openxmlformats.org/officeDocument/2006/relationships/slide" Target="slides/slide1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3180" tIns="46590" rIns="93180" bIns="46590" numCol="1" anchor="t" anchorCtr="0" compatLnSpc="1">
            <a:prstTxWarp prst="textNoShape">
              <a:avLst/>
            </a:prstTxWarp>
          </a:bodyPr>
          <a:lstStyle>
            <a:lvl1pPr algn="r" defTabSz="93186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3180" tIns="46590" rIns="93180" bIns="46590" numCol="1" anchor="b" anchorCtr="0" compatLnSpc="1">
            <a:prstTxWarp prst="textNoShape">
              <a:avLst/>
            </a:prstTxWarp>
          </a:bodyPr>
          <a:lstStyle>
            <a:lvl1pPr algn="r" defTabSz="931863" eaLnBrk="1" hangingPunct="1">
              <a:defRPr sz="1200">
                <a:latin typeface="Arial" panose="020B0604020202020204" pitchFamily="34" charset="0"/>
              </a:defRPr>
            </a:lvl1pPr>
          </a:lstStyle>
          <a:p>
            <a:pPr>
              <a:defRPr/>
            </a:pPr>
            <a:fld id="{7E8A2B57-62EC-4BAE-9A84-C6712FC37006}" type="slidenum">
              <a:rPr lang="en-US"/>
              <a:pPr>
                <a:defRPr/>
              </a:pPr>
              <a:t>‹#›</a:t>
            </a:fld>
            <a:endParaRPr lang="en-US"/>
          </a:p>
        </p:txBody>
      </p:sp>
    </p:spTree>
    <p:extLst>
      <p:ext uri="{BB962C8B-B14F-4D97-AF65-F5344CB8AC3E}">
        <p14:creationId xmlns:p14="http://schemas.microsoft.com/office/powerpoint/2010/main" val="762254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D44400E7-0945-463B-854C-2C4C8A80AD69}" type="datetimeFigureOut">
              <a:rPr lang="en-US"/>
              <a:pPr>
                <a:defRPr/>
              </a:pPr>
              <a:t>9/17/2019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C66AB41-2DBD-467C-A47B-3DF4A503E9BF}" type="slidenum">
              <a:rPr lang="en-US"/>
              <a:pPr>
                <a:defRPr/>
              </a:pPr>
              <a:t>‹#›</a:t>
            </a:fld>
            <a:endParaRPr lang="en-US"/>
          </a:p>
        </p:txBody>
      </p:sp>
    </p:spTree>
    <p:extLst>
      <p:ext uri="{BB962C8B-B14F-4D97-AF65-F5344CB8AC3E}">
        <p14:creationId xmlns:p14="http://schemas.microsoft.com/office/powerpoint/2010/main" val="37009891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4</a:t>
            </a:fld>
            <a:endParaRPr lang="en-US" altLang="en-US" smtClean="0"/>
          </a:p>
        </p:txBody>
      </p:sp>
    </p:spTree>
    <p:extLst>
      <p:ext uri="{BB962C8B-B14F-4D97-AF65-F5344CB8AC3E}">
        <p14:creationId xmlns:p14="http://schemas.microsoft.com/office/powerpoint/2010/main" val="3182180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22</a:t>
            </a:fld>
            <a:endParaRPr lang="en-US" altLang="en-US" smtClean="0"/>
          </a:p>
        </p:txBody>
      </p:sp>
    </p:spTree>
    <p:extLst>
      <p:ext uri="{BB962C8B-B14F-4D97-AF65-F5344CB8AC3E}">
        <p14:creationId xmlns:p14="http://schemas.microsoft.com/office/powerpoint/2010/main" val="357232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way to think about it at a high level. It is not always true in the code, because it can take several lines of code to enforce</a:t>
            </a:r>
            <a:r>
              <a:rPr lang="en-US" baseline="0" dirty="0" smtClean="0"/>
              <a:t> it. Changing one data field may trigger changes to another to maintain the invariant</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24</a:t>
            </a:fld>
            <a:endParaRPr lang="en-US"/>
          </a:p>
        </p:txBody>
      </p:sp>
    </p:spTree>
    <p:extLst>
      <p:ext uri="{BB962C8B-B14F-4D97-AF65-F5344CB8AC3E}">
        <p14:creationId xmlns:p14="http://schemas.microsoft.com/office/powerpoint/2010/main" val="47946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a method – may take</a:t>
            </a:r>
            <a:r>
              <a:rPr lang="en-US" baseline="0" dirty="0" smtClean="0"/>
              <a:t> multiple lines of code</a:t>
            </a:r>
          </a:p>
          <a:p>
            <a:r>
              <a:rPr lang="en-US" baseline="0" dirty="0" smtClean="0"/>
              <a:t>Private methods called during a method – invariant may not be true</a:t>
            </a:r>
          </a:p>
          <a:p>
            <a:pPr marL="171450" indent="-171450">
              <a:buFontTx/>
              <a:buChar char="-"/>
            </a:pPr>
            <a:r>
              <a:rPr lang="en-US" baseline="0" dirty="0" smtClean="0"/>
              <a:t>Can add to the precondition of a private method if necessary</a:t>
            </a:r>
          </a:p>
          <a:p>
            <a:pPr marL="0" indent="0">
              <a:buFontTx/>
              <a:buNone/>
            </a:pPr>
            <a:r>
              <a:rPr lang="en-US" baseline="0" dirty="0" smtClean="0"/>
              <a:t>Life cycle of an object and it’s invariants</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25</a:t>
            </a:fld>
            <a:endParaRPr lang="en-US"/>
          </a:p>
        </p:txBody>
      </p:sp>
    </p:spTree>
    <p:extLst>
      <p:ext uri="{BB962C8B-B14F-4D97-AF65-F5344CB8AC3E}">
        <p14:creationId xmlns:p14="http://schemas.microsoft.com/office/powerpoint/2010/main" val="33370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 systems and </a:t>
            </a:r>
            <a:r>
              <a:rPr lang="en-US" dirty="0" err="1" smtClean="0"/>
              <a:t>guis</a:t>
            </a:r>
            <a:r>
              <a:rPr lang="en-US" dirty="0" smtClean="0"/>
              <a:t> will have many boundary objects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33</a:t>
            </a:fld>
            <a:endParaRPr lang="en-US"/>
          </a:p>
        </p:txBody>
      </p:sp>
    </p:spTree>
    <p:extLst>
      <p:ext uri="{BB962C8B-B14F-4D97-AF65-F5344CB8AC3E}">
        <p14:creationId xmlns:p14="http://schemas.microsoft.com/office/powerpoint/2010/main" val="2852340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java, our main function is in a class, creating a control object</a:t>
            </a:r>
          </a:p>
          <a:p>
            <a:r>
              <a:rPr lang="en-US" dirty="0" smtClean="0"/>
              <a:t>Java allows every class</a:t>
            </a:r>
            <a:r>
              <a:rPr lang="en-US" baseline="0" dirty="0" smtClean="0"/>
              <a:t> to have its own main, we want to avoid this</a:t>
            </a:r>
          </a:p>
          <a:p>
            <a:r>
              <a:rPr lang="en-US" baseline="0" dirty="0" smtClean="0"/>
              <a:t>Complex systems will have separate control objects for separate roles/concerns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34</a:t>
            </a:fld>
            <a:endParaRPr lang="en-US"/>
          </a:p>
        </p:txBody>
      </p:sp>
    </p:spTree>
    <p:extLst>
      <p:ext uri="{BB962C8B-B14F-4D97-AF65-F5344CB8AC3E}">
        <p14:creationId xmlns:p14="http://schemas.microsoft.com/office/powerpoint/2010/main" val="375322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35</a:t>
            </a:fld>
            <a:endParaRPr lang="en-US" altLang="en-US" smtClean="0"/>
          </a:p>
        </p:txBody>
      </p:sp>
    </p:spTree>
    <p:extLst>
      <p:ext uri="{BB962C8B-B14F-4D97-AF65-F5344CB8AC3E}">
        <p14:creationId xmlns:p14="http://schemas.microsoft.com/office/powerpoint/2010/main" val="279630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interface is the interface between the user and the program</a:t>
            </a:r>
          </a:p>
          <a:p>
            <a:r>
              <a:rPr lang="en-US" dirty="0" smtClean="0"/>
              <a:t>Light switch is the interface between a person and the electrical</a:t>
            </a:r>
            <a:r>
              <a:rPr lang="en-US" baseline="0" dirty="0" smtClean="0"/>
              <a:t> system</a:t>
            </a:r>
          </a:p>
          <a:p>
            <a:r>
              <a:rPr lang="en-US" baseline="0" dirty="0" smtClean="0"/>
              <a:t>These are interfaces in our code between the client and the code.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36</a:t>
            </a:fld>
            <a:endParaRPr lang="en-US"/>
          </a:p>
        </p:txBody>
      </p:sp>
    </p:spTree>
    <p:extLst>
      <p:ext uri="{BB962C8B-B14F-4D97-AF65-F5344CB8AC3E}">
        <p14:creationId xmlns:p14="http://schemas.microsoft.com/office/powerpoint/2010/main" val="144157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38</a:t>
            </a:fld>
            <a:endParaRPr lang="en-US"/>
          </a:p>
        </p:txBody>
      </p:sp>
    </p:spTree>
    <p:extLst>
      <p:ext uri="{BB962C8B-B14F-4D97-AF65-F5344CB8AC3E}">
        <p14:creationId xmlns:p14="http://schemas.microsoft.com/office/powerpoint/2010/main" val="2930545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that don’t care about the differences</a:t>
            </a:r>
            <a:r>
              <a:rPr lang="en-US" baseline="0" dirty="0" smtClean="0"/>
              <a:t> don’t have to worry about it</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39</a:t>
            </a:fld>
            <a:endParaRPr lang="en-US"/>
          </a:p>
        </p:txBody>
      </p:sp>
    </p:spTree>
    <p:extLst>
      <p:ext uri="{BB962C8B-B14F-4D97-AF65-F5344CB8AC3E}">
        <p14:creationId xmlns:p14="http://schemas.microsoft.com/office/powerpoint/2010/main" val="4246838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Private data fields are in the implementation, not the interface.</a:t>
            </a:r>
          </a:p>
          <a:p>
            <a:r>
              <a:rPr lang="en-US" dirty="0" smtClean="0"/>
              <a:t>You don’t need to include public static final</a:t>
            </a:r>
            <a:r>
              <a:rPr lang="en-US" baseline="0" dirty="0" smtClean="0"/>
              <a:t> in the interface file, it is assumed for all data fields</a:t>
            </a:r>
          </a:p>
          <a:p>
            <a:r>
              <a:rPr lang="en-US" baseline="0" dirty="0" smtClean="0"/>
              <a:t>Abstract means no body to the method</a:t>
            </a:r>
          </a:p>
          <a:p>
            <a:r>
              <a:rPr lang="en-US" baseline="0" dirty="0" smtClean="0"/>
              <a:t>Public and abstract also implied</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41</a:t>
            </a:fld>
            <a:endParaRPr lang="en-US"/>
          </a:p>
        </p:txBody>
      </p:sp>
    </p:spTree>
    <p:extLst>
      <p:ext uri="{BB962C8B-B14F-4D97-AF65-F5344CB8AC3E}">
        <p14:creationId xmlns:p14="http://schemas.microsoft.com/office/powerpoint/2010/main" val="161772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requires</a:t>
            </a:r>
            <a:r>
              <a:rPr lang="en-US" baseline="0" dirty="0" smtClean="0"/>
              <a:t> a more careful design. You need to identify the different roles, design each module, and design how they will work together before you right any code.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8</a:t>
            </a:fld>
            <a:endParaRPr lang="en-US"/>
          </a:p>
        </p:txBody>
      </p:sp>
    </p:spTree>
    <p:extLst>
      <p:ext uri="{BB962C8B-B14F-4D97-AF65-F5344CB8AC3E}">
        <p14:creationId xmlns:p14="http://schemas.microsoft.com/office/powerpoint/2010/main" val="319083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42</a:t>
            </a:fld>
            <a:endParaRPr lang="en-US"/>
          </a:p>
        </p:txBody>
      </p:sp>
    </p:spTree>
    <p:extLst>
      <p:ext uri="{BB962C8B-B14F-4D97-AF65-F5344CB8AC3E}">
        <p14:creationId xmlns:p14="http://schemas.microsoft.com/office/powerpoint/2010/main" val="246095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43</a:t>
            </a:fld>
            <a:endParaRPr lang="en-US"/>
          </a:p>
        </p:txBody>
      </p:sp>
    </p:spTree>
    <p:extLst>
      <p:ext uri="{BB962C8B-B14F-4D97-AF65-F5344CB8AC3E}">
        <p14:creationId xmlns:p14="http://schemas.microsoft.com/office/powerpoint/2010/main" val="4259879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Awesome</a:t>
            </a:r>
            <a:r>
              <a:rPr lang="en-US" baseline="0" dirty="0" smtClean="0"/>
              <a:t> list example</a:t>
            </a:r>
          </a:p>
          <a:p>
            <a:r>
              <a:rPr lang="en-US" baseline="0" dirty="0" smtClean="0"/>
              <a:t>Functions that take in List vs Array List</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48</a:t>
            </a:fld>
            <a:endParaRPr lang="en-US"/>
          </a:p>
        </p:txBody>
      </p:sp>
    </p:spTree>
    <p:extLst>
      <p:ext uri="{BB962C8B-B14F-4D97-AF65-F5344CB8AC3E}">
        <p14:creationId xmlns:p14="http://schemas.microsoft.com/office/powerpoint/2010/main" val="16147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49</a:t>
            </a:fld>
            <a:endParaRPr lang="en-US" altLang="en-US" smtClean="0"/>
          </a:p>
        </p:txBody>
      </p:sp>
    </p:spTree>
    <p:extLst>
      <p:ext uri="{BB962C8B-B14F-4D97-AF65-F5344CB8AC3E}">
        <p14:creationId xmlns:p14="http://schemas.microsoft.com/office/powerpoint/2010/main" val="3518566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50</a:t>
            </a:fld>
            <a:endParaRPr lang="en-US"/>
          </a:p>
        </p:txBody>
      </p:sp>
    </p:spTree>
    <p:extLst>
      <p:ext uri="{BB962C8B-B14F-4D97-AF65-F5344CB8AC3E}">
        <p14:creationId xmlns:p14="http://schemas.microsoft.com/office/powerpoint/2010/main" val="545866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51</a:t>
            </a:fld>
            <a:endParaRPr lang="en-US"/>
          </a:p>
        </p:txBody>
      </p:sp>
    </p:spTree>
    <p:extLst>
      <p:ext uri="{BB962C8B-B14F-4D97-AF65-F5344CB8AC3E}">
        <p14:creationId xmlns:p14="http://schemas.microsoft.com/office/powerpoint/2010/main" val="159630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Defines does</a:t>
            </a:r>
            <a:r>
              <a:rPr lang="en-US" baseline="0" dirty="0" smtClean="0"/>
              <a:t> not force a specific implementation</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54</a:t>
            </a:fld>
            <a:endParaRPr lang="en-US"/>
          </a:p>
        </p:txBody>
      </p:sp>
    </p:spTree>
    <p:extLst>
      <p:ext uri="{BB962C8B-B14F-4D97-AF65-F5344CB8AC3E}">
        <p14:creationId xmlns:p14="http://schemas.microsoft.com/office/powerpoint/2010/main" val="2572046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Ties the abstraction to the implementation</a:t>
            </a:r>
          </a:p>
          <a:p>
            <a:r>
              <a:rPr lang="en-US" dirty="0" smtClean="0"/>
              <a:t>HOW will we implement the concepts</a:t>
            </a:r>
            <a:r>
              <a:rPr lang="en-US" baseline="0" dirty="0" smtClean="0"/>
              <a:t> in the interface</a:t>
            </a:r>
          </a:p>
          <a:p>
            <a:r>
              <a:rPr lang="en-US" baseline="0" dirty="0" smtClean="0"/>
              <a:t>Implementers use them when multiple implementers on the same class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57</a:t>
            </a:fld>
            <a:endParaRPr lang="en-US"/>
          </a:p>
        </p:txBody>
      </p:sp>
    </p:spTree>
    <p:extLst>
      <p:ext uri="{BB962C8B-B14F-4D97-AF65-F5344CB8AC3E}">
        <p14:creationId xmlns:p14="http://schemas.microsoft.com/office/powerpoint/2010/main" val="3254092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60</a:t>
            </a:fld>
            <a:endParaRPr lang="en-US" altLang="en-US" smtClean="0"/>
          </a:p>
        </p:txBody>
      </p:sp>
    </p:spTree>
    <p:extLst>
      <p:ext uri="{BB962C8B-B14F-4D97-AF65-F5344CB8AC3E}">
        <p14:creationId xmlns:p14="http://schemas.microsoft.com/office/powerpoint/2010/main" val="127278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primary: push, pop, depth</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63</a:t>
            </a:fld>
            <a:endParaRPr lang="en-US"/>
          </a:p>
        </p:txBody>
      </p:sp>
    </p:spTree>
    <p:extLst>
      <p:ext uri="{BB962C8B-B14F-4D97-AF65-F5344CB8AC3E}">
        <p14:creationId xmlns:p14="http://schemas.microsoft.com/office/powerpoint/2010/main" val="221173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SoC</a:t>
            </a:r>
            <a:r>
              <a:rPr lang="en-US" dirty="0" smtClean="0"/>
              <a:t>: if one role changes, and there is only one module that plays that role,</a:t>
            </a:r>
            <a:r>
              <a:rPr lang="en-US" baseline="0" dirty="0" smtClean="0"/>
              <a:t> its only one place to make the change. Command line to GUI</a:t>
            </a:r>
          </a:p>
          <a:p>
            <a:r>
              <a:rPr lang="en-US" baseline="0" dirty="0" smtClean="0"/>
              <a:t>A well designed system is easier to build off of to add new functionality.</a:t>
            </a:r>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9</a:t>
            </a:fld>
            <a:endParaRPr lang="en-US"/>
          </a:p>
        </p:txBody>
      </p:sp>
    </p:spTree>
    <p:extLst>
      <p:ext uri="{BB962C8B-B14F-4D97-AF65-F5344CB8AC3E}">
        <p14:creationId xmlns:p14="http://schemas.microsoft.com/office/powerpoint/2010/main" val="1648854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3305BA-B2F2-4864-A85F-C3305FD5E675}" type="slidenum">
              <a:rPr lang="en-US" altLang="en-US" smtClean="0"/>
              <a:pPr>
                <a:defRPr/>
              </a:pPr>
              <a:t>97</a:t>
            </a:fld>
            <a:endParaRPr lang="en-US" altLang="en-US"/>
          </a:p>
        </p:txBody>
      </p:sp>
    </p:spTree>
    <p:extLst>
      <p:ext uri="{BB962C8B-B14F-4D97-AF65-F5344CB8AC3E}">
        <p14:creationId xmlns:p14="http://schemas.microsoft.com/office/powerpoint/2010/main" val="4245733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3305BA-B2F2-4864-A85F-C3305FD5E675}" type="slidenum">
              <a:rPr lang="en-US" altLang="en-US" smtClean="0"/>
              <a:pPr>
                <a:defRPr/>
              </a:pPr>
              <a:t>98</a:t>
            </a:fld>
            <a:endParaRPr lang="en-US" altLang="en-US"/>
          </a:p>
        </p:txBody>
      </p:sp>
    </p:spTree>
    <p:extLst>
      <p:ext uri="{BB962C8B-B14F-4D97-AF65-F5344CB8AC3E}">
        <p14:creationId xmlns:p14="http://schemas.microsoft.com/office/powerpoint/2010/main" val="1602431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A1B836-49E9-48A1-80EB-C0EE3C899260}" type="slidenum">
              <a:rPr lang="en-US" altLang="en-US" smtClean="0"/>
              <a:pPr>
                <a:spcBef>
                  <a:spcPct val="0"/>
                </a:spcBef>
              </a:pPr>
              <a:t>99</a:t>
            </a:fld>
            <a:endParaRPr lang="en-US" alt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074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3305BA-B2F2-4864-A85F-C3305FD5E675}" type="slidenum">
              <a:rPr lang="en-US" altLang="en-US" smtClean="0"/>
              <a:pPr>
                <a:defRPr/>
              </a:pPr>
              <a:t>100</a:t>
            </a:fld>
            <a:endParaRPr lang="en-US" altLang="en-US"/>
          </a:p>
        </p:txBody>
      </p:sp>
    </p:spTree>
    <p:extLst>
      <p:ext uri="{BB962C8B-B14F-4D97-AF65-F5344CB8AC3E}">
        <p14:creationId xmlns:p14="http://schemas.microsoft.com/office/powerpoint/2010/main" val="2052795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110</a:t>
            </a:fld>
            <a:endParaRPr lang="en-US" altLang="en-US" smtClean="0"/>
          </a:p>
        </p:txBody>
      </p:sp>
    </p:spTree>
    <p:extLst>
      <p:ext uri="{BB962C8B-B14F-4D97-AF65-F5344CB8AC3E}">
        <p14:creationId xmlns:p14="http://schemas.microsoft.com/office/powerpoint/2010/main" val="2871685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111</a:t>
            </a:fld>
            <a:endParaRPr lang="en-US"/>
          </a:p>
        </p:txBody>
      </p:sp>
    </p:spTree>
    <p:extLst>
      <p:ext uri="{BB962C8B-B14F-4D97-AF65-F5344CB8AC3E}">
        <p14:creationId xmlns:p14="http://schemas.microsoft.com/office/powerpoint/2010/main" val="173825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112</a:t>
            </a:fld>
            <a:endParaRPr lang="en-US" altLang="en-US" smtClean="0"/>
          </a:p>
        </p:txBody>
      </p:sp>
    </p:spTree>
    <p:extLst>
      <p:ext uri="{BB962C8B-B14F-4D97-AF65-F5344CB8AC3E}">
        <p14:creationId xmlns:p14="http://schemas.microsoft.com/office/powerpoint/2010/main" val="3274765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120</a:t>
            </a:fld>
            <a:endParaRPr lang="en-US" altLang="en-US" smtClean="0"/>
          </a:p>
        </p:txBody>
      </p:sp>
    </p:spTree>
    <p:extLst>
      <p:ext uri="{BB962C8B-B14F-4D97-AF65-F5344CB8AC3E}">
        <p14:creationId xmlns:p14="http://schemas.microsoft.com/office/powerpoint/2010/main" val="567143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121</a:t>
            </a:fld>
            <a:endParaRPr lang="en-US"/>
          </a:p>
        </p:txBody>
      </p:sp>
    </p:spTree>
    <p:extLst>
      <p:ext uri="{BB962C8B-B14F-4D97-AF65-F5344CB8AC3E}">
        <p14:creationId xmlns:p14="http://schemas.microsoft.com/office/powerpoint/2010/main" val="3069771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122</a:t>
            </a:fld>
            <a:endParaRPr lang="en-US"/>
          </a:p>
        </p:txBody>
      </p:sp>
    </p:spTree>
    <p:extLst>
      <p:ext uri="{BB962C8B-B14F-4D97-AF65-F5344CB8AC3E}">
        <p14:creationId xmlns:p14="http://schemas.microsoft.com/office/powerpoint/2010/main" val="263370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E62D02B-A39D-4D7F-82FC-832C5CE9C190}" type="slidenum">
              <a:rPr lang="en-US" altLang="en-US" smtClean="0"/>
              <a:pPr/>
              <a:t>10</a:t>
            </a:fld>
            <a:endParaRPr lang="en-US" altLang="en-US"/>
          </a:p>
        </p:txBody>
      </p:sp>
    </p:spTree>
    <p:extLst>
      <p:ext uri="{BB962C8B-B14F-4D97-AF65-F5344CB8AC3E}">
        <p14:creationId xmlns:p14="http://schemas.microsoft.com/office/powerpoint/2010/main" val="354068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between roles: You write foo – you are the implemented. Later you write code that calls foo – now you are the client</a:t>
            </a:r>
          </a:p>
          <a:p>
            <a:r>
              <a:rPr lang="en-US" dirty="0" smtClean="0"/>
              <a:t>Hide info – implementation details aren’t necessary, just use the contracts and you</a:t>
            </a:r>
            <a:r>
              <a:rPr lang="en-US" baseline="0" dirty="0" smtClean="0"/>
              <a:t> can use the code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11</a:t>
            </a:fld>
            <a:endParaRPr lang="en-US"/>
          </a:p>
        </p:txBody>
      </p:sp>
    </p:spTree>
    <p:extLst>
      <p:ext uri="{BB962C8B-B14F-4D97-AF65-F5344CB8AC3E}">
        <p14:creationId xmlns:p14="http://schemas.microsoft.com/office/powerpoint/2010/main" val="214535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requires clause</a:t>
            </a:r>
          </a:p>
          <a:p>
            <a:r>
              <a:rPr lang="en-US" dirty="0" smtClean="0"/>
              <a:t>What the client must do before they call the code</a:t>
            </a:r>
          </a:p>
          <a:p>
            <a:r>
              <a:rPr lang="en-US" dirty="0" smtClean="0"/>
              <a:t>Parameters</a:t>
            </a:r>
          </a:p>
          <a:p>
            <a:pPr marL="171450" indent="-171450">
              <a:buFontTx/>
              <a:buChar char="-"/>
            </a:pPr>
            <a:r>
              <a:rPr lang="en-US" dirty="0" smtClean="0"/>
              <a:t>A range of values for the parameter</a:t>
            </a:r>
          </a:p>
          <a:p>
            <a:pPr marL="171450" indent="-171450">
              <a:buFontTx/>
              <a:buChar char="-"/>
            </a:pPr>
            <a:r>
              <a:rPr lang="en-US" dirty="0" smtClean="0"/>
              <a:t>Unacceptable values for the parameter</a:t>
            </a:r>
          </a:p>
          <a:p>
            <a:pPr marL="0" indent="0">
              <a:buFontTx/>
              <a:buNone/>
            </a:pPr>
            <a:r>
              <a:rPr lang="en-US" dirty="0" smtClean="0"/>
              <a:t>Steps</a:t>
            </a:r>
          </a:p>
          <a:p>
            <a:pPr marL="0" indent="0">
              <a:buFontTx/>
              <a:buNone/>
            </a:pPr>
            <a:r>
              <a:rPr lang="en-US" dirty="0" smtClean="0"/>
              <a:t>- can’t click checkout if the cart</a:t>
            </a:r>
            <a:r>
              <a:rPr lang="en-US" baseline="0" dirty="0" smtClean="0"/>
              <a:t> is empty, </a:t>
            </a:r>
            <a:r>
              <a:rPr lang="en-US" baseline="0" dirty="0" err="1" smtClean="0"/>
              <a:t>etc</a:t>
            </a:r>
            <a:endParaRPr lang="en-US" dirty="0" smtClean="0"/>
          </a:p>
          <a:p>
            <a:r>
              <a:rPr lang="en-US" dirty="0" smtClean="0"/>
              <a:t>Not</a:t>
            </a:r>
            <a:r>
              <a:rPr lang="en-US" baseline="0" dirty="0" smtClean="0"/>
              <a:t> every method needs preconditions</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12</a:t>
            </a:fld>
            <a:endParaRPr lang="en-US"/>
          </a:p>
        </p:txBody>
      </p:sp>
    </p:spTree>
    <p:extLst>
      <p:ext uri="{BB962C8B-B14F-4D97-AF65-F5344CB8AC3E}">
        <p14:creationId xmlns:p14="http://schemas.microsoft.com/office/powerpoint/2010/main" val="239244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Ensures clause</a:t>
            </a:r>
          </a:p>
          <a:p>
            <a:r>
              <a:rPr lang="en-US" dirty="0" err="1" smtClean="0"/>
              <a:t>Postcondition</a:t>
            </a:r>
            <a:r>
              <a:rPr lang="en-US" dirty="0" smtClean="0"/>
              <a:t> says what</a:t>
            </a:r>
            <a:r>
              <a:rPr lang="en-US" baseline="0" dirty="0" smtClean="0"/>
              <a:t> the code will do</a:t>
            </a:r>
          </a:p>
          <a:p>
            <a:r>
              <a:rPr lang="en-US" baseline="0" dirty="0" smtClean="0"/>
              <a:t>What will be true AFTER the code is finished</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16</a:t>
            </a:fld>
            <a:endParaRPr lang="en-US"/>
          </a:p>
        </p:txBody>
      </p:sp>
    </p:spTree>
    <p:extLst>
      <p:ext uri="{BB962C8B-B14F-4D97-AF65-F5344CB8AC3E}">
        <p14:creationId xmlns:p14="http://schemas.microsoft.com/office/powerpoint/2010/main" val="971009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names may not be enough</a:t>
            </a:r>
          </a:p>
          <a:p>
            <a:r>
              <a:rPr lang="en-US" dirty="0" smtClean="0"/>
              <a:t>Don’t want the client to look at the code to find out what it does</a:t>
            </a:r>
          </a:p>
          <a:p>
            <a:r>
              <a:rPr lang="en-US" dirty="0" smtClean="0"/>
              <a:t>Binary</a:t>
            </a:r>
            <a:r>
              <a:rPr lang="en-US" baseline="0" dirty="0" smtClean="0"/>
              <a:t> search pre is that the array is sorted. We don’t want to check it before we call search, but if we called sort, and its post condition is that the array is sorted then we know we are meeting the pre</a:t>
            </a:r>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17</a:t>
            </a:fld>
            <a:endParaRPr lang="en-US"/>
          </a:p>
        </p:txBody>
      </p:sp>
    </p:spTree>
    <p:extLst>
      <p:ext uri="{BB962C8B-B14F-4D97-AF65-F5344CB8AC3E}">
        <p14:creationId xmlns:p14="http://schemas.microsoft.com/office/powerpoint/2010/main" val="310512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either does not live up</a:t>
            </a:r>
            <a:r>
              <a:rPr lang="en-US" baseline="0" dirty="0" smtClean="0"/>
              <a:t> to their responsibilities the whole thing falls apart.</a:t>
            </a:r>
          </a:p>
          <a:p>
            <a:r>
              <a:rPr lang="en-US" baseline="0" dirty="0" smtClean="0"/>
              <a:t>It’s the fault of whoever didn’t follow contracts</a:t>
            </a:r>
          </a:p>
          <a:p>
            <a:endParaRPr lang="en-US" dirty="0"/>
          </a:p>
        </p:txBody>
      </p:sp>
      <p:sp>
        <p:nvSpPr>
          <p:cNvPr id="4" name="Slide Number Placeholder 3"/>
          <p:cNvSpPr>
            <a:spLocks noGrp="1"/>
          </p:cNvSpPr>
          <p:nvPr>
            <p:ph type="sldNum" sz="quarter" idx="10"/>
          </p:nvPr>
        </p:nvSpPr>
        <p:spPr/>
        <p:txBody>
          <a:bodyPr/>
          <a:lstStyle/>
          <a:p>
            <a:pPr>
              <a:defRPr/>
            </a:pPr>
            <a:fld id="{2C66AB41-2DBD-467C-A47B-3DF4A503E9BF}" type="slidenum">
              <a:rPr lang="en-US" smtClean="0"/>
              <a:pPr>
                <a:defRPr/>
              </a:pPr>
              <a:t>18</a:t>
            </a:fld>
            <a:endParaRPr lang="en-US"/>
          </a:p>
        </p:txBody>
      </p:sp>
    </p:spTree>
    <p:extLst>
      <p:ext uri="{BB962C8B-B14F-4D97-AF65-F5344CB8AC3E}">
        <p14:creationId xmlns:p14="http://schemas.microsoft.com/office/powerpoint/2010/main" val="2475308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D9AAA39-2237-437E-BE21-96CE2E696A9F}" type="datetime1">
              <a:rPr lang="en-US" smtClean="0"/>
              <a:t>9/17/2019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D46A8A-9D6A-4DC0-9199-04DB3459760F}" type="slidenum">
              <a:rPr lang="en-US"/>
              <a:pPr>
                <a:defRPr/>
              </a:pPr>
              <a:t>‹#›</a:t>
            </a:fld>
            <a:endParaRPr lang="en-US"/>
          </a:p>
        </p:txBody>
      </p:sp>
    </p:spTree>
    <p:extLst>
      <p:ext uri="{BB962C8B-B14F-4D97-AF65-F5344CB8AC3E}">
        <p14:creationId xmlns:p14="http://schemas.microsoft.com/office/powerpoint/2010/main" val="13816847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5274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9E71588-DCF6-4E3C-9A21-085018083CF1}"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7991EA-5DF2-4920-97C1-B7671203AB39}" type="slidenum">
              <a:rPr lang="en-US"/>
              <a:pPr>
                <a:defRPr/>
              </a:pPr>
              <a:t>‹#›</a:t>
            </a:fld>
            <a:endParaRPr lang="en-US"/>
          </a:p>
        </p:txBody>
      </p:sp>
    </p:spTree>
    <p:extLst>
      <p:ext uri="{BB962C8B-B14F-4D97-AF65-F5344CB8AC3E}">
        <p14:creationId xmlns:p14="http://schemas.microsoft.com/office/powerpoint/2010/main" val="5826241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4F80F70-CD59-4736-B4DE-1C12FD735764}"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742289-F427-4DF1-ACE7-AC8A38CB1A94}" type="slidenum">
              <a:rPr lang="en-US"/>
              <a:pPr>
                <a:defRPr/>
              </a:pPr>
              <a:t>‹#›</a:t>
            </a:fld>
            <a:endParaRPr lang="en-US"/>
          </a:p>
        </p:txBody>
      </p:sp>
    </p:spTree>
    <p:extLst>
      <p:ext uri="{BB962C8B-B14F-4D97-AF65-F5344CB8AC3E}">
        <p14:creationId xmlns:p14="http://schemas.microsoft.com/office/powerpoint/2010/main" val="4201069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82CCB3A-C4CD-497F-A3BA-41D92DD42DAC}"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F5E948-45CF-41B0-A337-85ED0637F858}" type="slidenum">
              <a:rPr lang="en-US"/>
              <a:pPr>
                <a:defRPr/>
              </a:pPr>
              <a:t>‹#›</a:t>
            </a:fld>
            <a:endParaRPr lang="en-US"/>
          </a:p>
        </p:txBody>
      </p:sp>
    </p:spTree>
    <p:extLst>
      <p:ext uri="{BB962C8B-B14F-4D97-AF65-F5344CB8AC3E}">
        <p14:creationId xmlns:p14="http://schemas.microsoft.com/office/powerpoint/2010/main" val="16824632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9543815-1616-4BFE-91D0-656EA30A00E8}"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03680E-9C21-4C69-BC9A-3810DE4E599D}" type="slidenum">
              <a:rPr lang="en-US"/>
              <a:pPr>
                <a:defRPr/>
              </a:pPr>
              <a:t>‹#›</a:t>
            </a:fld>
            <a:endParaRPr lang="en-US"/>
          </a:p>
        </p:txBody>
      </p:sp>
    </p:spTree>
    <p:extLst>
      <p:ext uri="{BB962C8B-B14F-4D97-AF65-F5344CB8AC3E}">
        <p14:creationId xmlns:p14="http://schemas.microsoft.com/office/powerpoint/2010/main" val="3665058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DAC87607-0B9B-46A4-904F-29EB748024A1}"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B06CF0-7231-48A0-9539-E72973E7B627}" type="slidenum">
              <a:rPr lang="en-US"/>
              <a:pPr>
                <a:defRPr/>
              </a:pPr>
              <a:t>‹#›</a:t>
            </a:fld>
            <a:endParaRPr lang="en-US"/>
          </a:p>
        </p:txBody>
      </p:sp>
    </p:spTree>
    <p:extLst>
      <p:ext uri="{BB962C8B-B14F-4D97-AF65-F5344CB8AC3E}">
        <p14:creationId xmlns:p14="http://schemas.microsoft.com/office/powerpoint/2010/main" val="37138983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AAC7CB7-FFFC-465B-A325-81A6D255B502}"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3FD345-70EE-4B45-9F91-A27F8300E5BE}" type="slidenum">
              <a:rPr lang="en-US"/>
              <a:pPr>
                <a:defRPr/>
              </a:pPr>
              <a:t>‹#›</a:t>
            </a:fld>
            <a:endParaRPr lang="en-US"/>
          </a:p>
        </p:txBody>
      </p:sp>
    </p:spTree>
    <p:extLst>
      <p:ext uri="{BB962C8B-B14F-4D97-AF65-F5344CB8AC3E}">
        <p14:creationId xmlns:p14="http://schemas.microsoft.com/office/powerpoint/2010/main" val="15232001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F14E60E-8266-4EAB-BD18-C810939736D3}"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379993-ABB0-46F3-B0D7-0A78EC31E811}" type="slidenum">
              <a:rPr lang="en-US"/>
              <a:pPr>
                <a:defRPr/>
              </a:pPr>
              <a:t>‹#›</a:t>
            </a:fld>
            <a:endParaRPr lang="en-US"/>
          </a:p>
        </p:txBody>
      </p:sp>
    </p:spTree>
    <p:extLst>
      <p:ext uri="{BB962C8B-B14F-4D97-AF65-F5344CB8AC3E}">
        <p14:creationId xmlns:p14="http://schemas.microsoft.com/office/powerpoint/2010/main" val="24387240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5B714E-8271-4546-A6E6-D7A5C939BD4A}"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69F537-16C9-44AB-9606-0D4BCA8D3707}" type="slidenum">
              <a:rPr lang="en-US"/>
              <a:pPr>
                <a:defRPr/>
              </a:pPr>
              <a:t>‹#›</a:t>
            </a:fld>
            <a:endParaRPr lang="en-US"/>
          </a:p>
        </p:txBody>
      </p:sp>
    </p:spTree>
    <p:extLst>
      <p:ext uri="{BB962C8B-B14F-4D97-AF65-F5344CB8AC3E}">
        <p14:creationId xmlns:p14="http://schemas.microsoft.com/office/powerpoint/2010/main" val="3815843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9CEEB8-C167-4D78-A0BD-F664CC6C9D4B}"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D6084B-EA05-4CB0-B7FB-4B9011FA493F}" type="slidenum">
              <a:rPr lang="en-US"/>
              <a:pPr>
                <a:defRPr/>
              </a:pPr>
              <a:t>‹#›</a:t>
            </a:fld>
            <a:endParaRPr lang="en-US"/>
          </a:p>
        </p:txBody>
      </p:sp>
    </p:spTree>
    <p:extLst>
      <p:ext uri="{BB962C8B-B14F-4D97-AF65-F5344CB8AC3E}">
        <p14:creationId xmlns:p14="http://schemas.microsoft.com/office/powerpoint/2010/main" val="124592621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8D21FE6-4186-4D44-945A-8B003BBE6F1C}"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0BE57-7759-4A86-82F1-C3D919B43225}" type="slidenum">
              <a:rPr lang="en-US"/>
              <a:pPr>
                <a:defRPr/>
              </a:pPr>
              <a:t>‹#›</a:t>
            </a:fld>
            <a:endParaRPr lang="en-US"/>
          </a:p>
        </p:txBody>
      </p:sp>
    </p:spTree>
    <p:extLst>
      <p:ext uri="{BB962C8B-B14F-4D97-AF65-F5344CB8AC3E}">
        <p14:creationId xmlns:p14="http://schemas.microsoft.com/office/powerpoint/2010/main" val="135705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2699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1AE518A-DEBD-45A7-AA7F-58A58FDA2D42}"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464252-76B2-48A4-BAF3-E0C8DA4E2A69}" type="slidenum">
              <a:rPr lang="en-US"/>
              <a:pPr>
                <a:defRPr/>
              </a:pPr>
              <a:t>‹#›</a:t>
            </a:fld>
            <a:endParaRPr lang="en-US"/>
          </a:p>
        </p:txBody>
      </p:sp>
    </p:spTree>
    <p:extLst>
      <p:ext uri="{BB962C8B-B14F-4D97-AF65-F5344CB8AC3E}">
        <p14:creationId xmlns:p14="http://schemas.microsoft.com/office/powerpoint/2010/main" val="36342427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257893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41795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709069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70436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4450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005790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338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45911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10303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57B3A45D-9EBA-47D7-BB40-AA12FBB4BFF7}" type="datetime1">
              <a:rPr lang="en-US" smtClean="0"/>
              <a:t>9/17/2019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BD81690E-1131-4E0B-B576-3D9BB243D429}" type="slidenum">
              <a:rPr lang="en-US"/>
              <a:pPr>
                <a:defRPr/>
              </a:pPr>
              <a:t>‹#›</a:t>
            </a:fld>
            <a:endParaRPr lang="en-US"/>
          </a:p>
        </p:txBody>
      </p:sp>
    </p:spTree>
    <p:extLst>
      <p:ext uri="{BB962C8B-B14F-4D97-AF65-F5344CB8AC3E}">
        <p14:creationId xmlns:p14="http://schemas.microsoft.com/office/powerpoint/2010/main" val="1518505311"/>
      </p:ext>
    </p:extLst>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469476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055841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11013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1880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439830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9927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8876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75730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4099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50571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09894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13756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641672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61387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37918669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397208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7862891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91471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04453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706492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83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60137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261139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81393647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1843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554659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5447294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87070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51598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91954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85555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580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84860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06017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0228023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4796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05133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9438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63D72A2-3305-4A0E-A074-6AD7779666A8}"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3CB99E-6AFF-4A2B-937E-97E122F7465A}" type="slidenum">
              <a:rPr lang="en-US"/>
              <a:pPr>
                <a:defRPr/>
              </a:pPr>
              <a:t>‹#›</a:t>
            </a:fld>
            <a:endParaRPr lang="en-US"/>
          </a:p>
        </p:txBody>
      </p:sp>
    </p:spTree>
    <p:extLst>
      <p:ext uri="{BB962C8B-B14F-4D97-AF65-F5344CB8AC3E}">
        <p14:creationId xmlns:p14="http://schemas.microsoft.com/office/powerpoint/2010/main" val="2018492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9E4D20A-0BCE-413B-9B73-543ABF7C497D}"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F0C43A-83DD-406E-970E-55FC7B2A2F32}" type="slidenum">
              <a:rPr lang="en-US"/>
              <a:pPr>
                <a:defRPr/>
              </a:pPr>
              <a:t>‹#›</a:t>
            </a:fld>
            <a:endParaRPr lang="en-US"/>
          </a:p>
        </p:txBody>
      </p:sp>
    </p:spTree>
    <p:extLst>
      <p:ext uri="{BB962C8B-B14F-4D97-AF65-F5344CB8AC3E}">
        <p14:creationId xmlns:p14="http://schemas.microsoft.com/office/powerpoint/2010/main" val="16811977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6B89B26-FDC8-4A66-8DA8-5C1B0DD4EBCE}"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293200-6400-4767-88E6-FD351067F68C}" type="slidenum">
              <a:rPr lang="en-US"/>
              <a:pPr>
                <a:defRPr/>
              </a:pPr>
              <a:t>‹#›</a:t>
            </a:fld>
            <a:endParaRPr lang="en-US"/>
          </a:p>
        </p:txBody>
      </p:sp>
    </p:spTree>
    <p:extLst>
      <p:ext uri="{BB962C8B-B14F-4D97-AF65-F5344CB8AC3E}">
        <p14:creationId xmlns:p14="http://schemas.microsoft.com/office/powerpoint/2010/main" val="372135020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4D6A8AD-2777-46B2-A2C9-840E60C61F4B}"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7A22A6-1604-470E-9974-75C5E4219DCC}" type="slidenum">
              <a:rPr lang="en-US"/>
              <a:pPr>
                <a:defRPr/>
              </a:pPr>
              <a:t>‹#›</a:t>
            </a:fld>
            <a:endParaRPr lang="en-US"/>
          </a:p>
        </p:txBody>
      </p:sp>
    </p:spTree>
    <p:extLst>
      <p:ext uri="{BB962C8B-B14F-4D97-AF65-F5344CB8AC3E}">
        <p14:creationId xmlns:p14="http://schemas.microsoft.com/office/powerpoint/2010/main" val="230669651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D36C02-D488-424E-B3C8-EC09054753A1}"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684C56-3D7A-486E-BBEB-D49B586D746A}" type="slidenum">
              <a:rPr lang="en-US"/>
              <a:pPr>
                <a:defRPr/>
              </a:pPr>
              <a:t>‹#›</a:t>
            </a:fld>
            <a:endParaRPr lang="en-US"/>
          </a:p>
        </p:txBody>
      </p:sp>
    </p:spTree>
    <p:extLst>
      <p:ext uri="{BB962C8B-B14F-4D97-AF65-F5344CB8AC3E}">
        <p14:creationId xmlns:p14="http://schemas.microsoft.com/office/powerpoint/2010/main" val="850250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548676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DAA87B7-C1AB-458D-B24F-1341E23D1BCB}"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475F8C-FE15-4D12-B552-20B9D6799C6C}" type="slidenum">
              <a:rPr lang="en-US"/>
              <a:pPr>
                <a:defRPr/>
              </a:pPr>
              <a:t>‹#›</a:t>
            </a:fld>
            <a:endParaRPr lang="en-US"/>
          </a:p>
        </p:txBody>
      </p:sp>
    </p:spTree>
    <p:extLst>
      <p:ext uri="{BB962C8B-B14F-4D97-AF65-F5344CB8AC3E}">
        <p14:creationId xmlns:p14="http://schemas.microsoft.com/office/powerpoint/2010/main" val="3861515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3190AD1-960B-4306-9249-60B67D8CA62A}"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DD578CD-0ACD-4EDC-993B-C2E4D6055821}" type="slidenum">
              <a:rPr lang="en-US"/>
              <a:pPr>
                <a:defRPr/>
              </a:pPr>
              <a:t>‹#›</a:t>
            </a:fld>
            <a:endParaRPr lang="en-US"/>
          </a:p>
        </p:txBody>
      </p:sp>
    </p:spTree>
    <p:extLst>
      <p:ext uri="{BB962C8B-B14F-4D97-AF65-F5344CB8AC3E}">
        <p14:creationId xmlns:p14="http://schemas.microsoft.com/office/powerpoint/2010/main" val="275398173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6F432D-E3B0-40DC-91D9-48D3066D9767}"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CA1C68-1B25-4F4A-A6F6-6D27BE76DDFC}" type="slidenum">
              <a:rPr lang="en-US"/>
              <a:pPr>
                <a:defRPr/>
              </a:pPr>
              <a:t>‹#›</a:t>
            </a:fld>
            <a:endParaRPr lang="en-US"/>
          </a:p>
        </p:txBody>
      </p:sp>
    </p:spTree>
    <p:extLst>
      <p:ext uri="{BB962C8B-B14F-4D97-AF65-F5344CB8AC3E}">
        <p14:creationId xmlns:p14="http://schemas.microsoft.com/office/powerpoint/2010/main" val="301859305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F090980-64B1-4E43-A6E0-C29C67E9D41C}"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DECF11-137D-4DA3-A718-A2A5A0989487}" type="slidenum">
              <a:rPr lang="en-US"/>
              <a:pPr>
                <a:defRPr/>
              </a:pPr>
              <a:t>‹#›</a:t>
            </a:fld>
            <a:endParaRPr lang="en-US"/>
          </a:p>
        </p:txBody>
      </p:sp>
    </p:spTree>
    <p:extLst>
      <p:ext uri="{BB962C8B-B14F-4D97-AF65-F5344CB8AC3E}">
        <p14:creationId xmlns:p14="http://schemas.microsoft.com/office/powerpoint/2010/main" val="5849483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11C88E7-C749-411A-8837-972097D3744A}"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F97048-D2EF-497A-8626-837148F5485E}" type="slidenum">
              <a:rPr lang="en-US"/>
              <a:pPr>
                <a:defRPr/>
              </a:pPr>
              <a:t>‹#›</a:t>
            </a:fld>
            <a:endParaRPr lang="en-US"/>
          </a:p>
        </p:txBody>
      </p:sp>
    </p:spTree>
    <p:extLst>
      <p:ext uri="{BB962C8B-B14F-4D97-AF65-F5344CB8AC3E}">
        <p14:creationId xmlns:p14="http://schemas.microsoft.com/office/powerpoint/2010/main" val="190961089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707BB68-8EF8-4EC3-9F9B-213555F5EE80}"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435F5-EB51-46E3-BB15-B652081BC677}" type="slidenum">
              <a:rPr lang="en-US"/>
              <a:pPr>
                <a:defRPr/>
              </a:pPr>
              <a:t>‹#›</a:t>
            </a:fld>
            <a:endParaRPr lang="en-US"/>
          </a:p>
        </p:txBody>
      </p:sp>
    </p:spTree>
    <p:extLst>
      <p:ext uri="{BB962C8B-B14F-4D97-AF65-F5344CB8AC3E}">
        <p14:creationId xmlns:p14="http://schemas.microsoft.com/office/powerpoint/2010/main" val="165129275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D043799-5A96-4D85-BF19-F1A2A37E8B88}"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226D02-1478-448D-8FDA-585AFDCFF274}" type="slidenum">
              <a:rPr lang="en-US"/>
              <a:pPr>
                <a:defRPr/>
              </a:pPr>
              <a:t>‹#›</a:t>
            </a:fld>
            <a:endParaRPr lang="en-US"/>
          </a:p>
        </p:txBody>
      </p:sp>
    </p:spTree>
    <p:extLst>
      <p:ext uri="{BB962C8B-B14F-4D97-AF65-F5344CB8AC3E}">
        <p14:creationId xmlns:p14="http://schemas.microsoft.com/office/powerpoint/2010/main" val="151788382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6D0B478-FEFF-498A-A396-DC52963129FC}"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F67189-F16C-41CB-9B64-15D58A6C47DE}" type="slidenum">
              <a:rPr lang="en-US"/>
              <a:pPr>
                <a:defRPr/>
              </a:pPr>
              <a:t>‹#›</a:t>
            </a:fld>
            <a:endParaRPr lang="en-US"/>
          </a:p>
        </p:txBody>
      </p:sp>
    </p:spTree>
    <p:extLst>
      <p:ext uri="{BB962C8B-B14F-4D97-AF65-F5344CB8AC3E}">
        <p14:creationId xmlns:p14="http://schemas.microsoft.com/office/powerpoint/2010/main" val="207792794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2A6C4DE-5020-4FBD-A6FC-9332A5F593E9}"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F0CD1A-55CA-438B-8EFD-736D42A57FD2}" type="slidenum">
              <a:rPr lang="en-US"/>
              <a:pPr>
                <a:defRPr/>
              </a:pPr>
              <a:t>‹#›</a:t>
            </a:fld>
            <a:endParaRPr lang="en-US"/>
          </a:p>
        </p:txBody>
      </p:sp>
    </p:spTree>
    <p:extLst>
      <p:ext uri="{BB962C8B-B14F-4D97-AF65-F5344CB8AC3E}">
        <p14:creationId xmlns:p14="http://schemas.microsoft.com/office/powerpoint/2010/main" val="42007455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C5C15AE-E602-4AE9-B4D9-583D1E46D483}"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19A9A6-0C61-4D13-B353-7E7EB3147762}" type="slidenum">
              <a:rPr lang="en-US"/>
              <a:pPr>
                <a:defRPr/>
              </a:pPr>
              <a:t>‹#›</a:t>
            </a:fld>
            <a:endParaRPr lang="en-US"/>
          </a:p>
        </p:txBody>
      </p:sp>
    </p:spTree>
    <p:extLst>
      <p:ext uri="{BB962C8B-B14F-4D97-AF65-F5344CB8AC3E}">
        <p14:creationId xmlns:p14="http://schemas.microsoft.com/office/powerpoint/2010/main" val="165680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45426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E17A7D1-68D1-40AC-8B0F-845C6D30D8F0}"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57C714B-0C96-46BF-92D9-F1367FDA90C5}" type="slidenum">
              <a:rPr lang="en-US"/>
              <a:pPr>
                <a:defRPr/>
              </a:pPr>
              <a:t>‹#›</a:t>
            </a:fld>
            <a:endParaRPr lang="en-US"/>
          </a:p>
        </p:txBody>
      </p:sp>
    </p:spTree>
    <p:extLst>
      <p:ext uri="{BB962C8B-B14F-4D97-AF65-F5344CB8AC3E}">
        <p14:creationId xmlns:p14="http://schemas.microsoft.com/office/powerpoint/2010/main" val="69559638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B77CFE92-22B6-4F1A-881D-AB454BBBD44D}"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C581D99-6BE7-4F25-90DB-B0D2E0932DA8}" type="slidenum">
              <a:rPr lang="en-US"/>
              <a:pPr>
                <a:defRPr/>
              </a:pPr>
              <a:t>‹#›</a:t>
            </a:fld>
            <a:endParaRPr lang="en-US"/>
          </a:p>
        </p:txBody>
      </p:sp>
    </p:spTree>
    <p:extLst>
      <p:ext uri="{BB962C8B-B14F-4D97-AF65-F5344CB8AC3E}">
        <p14:creationId xmlns:p14="http://schemas.microsoft.com/office/powerpoint/2010/main" val="424093924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8AC3E65-B8BB-4C8F-A503-56E632BE9DEB}"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C72890-710F-41BB-859B-8E3662009C60}" type="slidenum">
              <a:rPr lang="en-US"/>
              <a:pPr>
                <a:defRPr/>
              </a:pPr>
              <a:t>‹#›</a:t>
            </a:fld>
            <a:endParaRPr lang="en-US"/>
          </a:p>
        </p:txBody>
      </p:sp>
    </p:spTree>
    <p:extLst>
      <p:ext uri="{BB962C8B-B14F-4D97-AF65-F5344CB8AC3E}">
        <p14:creationId xmlns:p14="http://schemas.microsoft.com/office/powerpoint/2010/main" val="347418261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B242A2-2106-4668-B952-3E81C3699BEF}"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EBC9A8-6DC0-46CE-B591-21753494736D}" type="slidenum">
              <a:rPr lang="en-US"/>
              <a:pPr>
                <a:defRPr/>
              </a:pPr>
              <a:t>‹#›</a:t>
            </a:fld>
            <a:endParaRPr lang="en-US"/>
          </a:p>
        </p:txBody>
      </p:sp>
    </p:spTree>
    <p:extLst>
      <p:ext uri="{BB962C8B-B14F-4D97-AF65-F5344CB8AC3E}">
        <p14:creationId xmlns:p14="http://schemas.microsoft.com/office/powerpoint/2010/main" val="133723607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82D8898-FE9F-4CA2-BEB5-541F62A58D72}"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511F91-BDA9-4ECC-82C4-1A55717D3814}" type="slidenum">
              <a:rPr lang="en-US"/>
              <a:pPr>
                <a:defRPr/>
              </a:pPr>
              <a:t>‹#›</a:t>
            </a:fld>
            <a:endParaRPr lang="en-US"/>
          </a:p>
        </p:txBody>
      </p:sp>
    </p:spTree>
    <p:extLst>
      <p:ext uri="{BB962C8B-B14F-4D97-AF65-F5344CB8AC3E}">
        <p14:creationId xmlns:p14="http://schemas.microsoft.com/office/powerpoint/2010/main" val="140664768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B92F7D8-75F4-49BB-BFA1-8C4DAF5D30DB}"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C6CBE1-5A49-4BF6-89B5-61A6D18A7BE2}" type="slidenum">
              <a:rPr lang="en-US"/>
              <a:pPr>
                <a:defRPr/>
              </a:pPr>
              <a:t>‹#›</a:t>
            </a:fld>
            <a:endParaRPr lang="en-US"/>
          </a:p>
        </p:txBody>
      </p:sp>
    </p:spTree>
    <p:extLst>
      <p:ext uri="{BB962C8B-B14F-4D97-AF65-F5344CB8AC3E}">
        <p14:creationId xmlns:p14="http://schemas.microsoft.com/office/powerpoint/2010/main" val="38524337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12080FE-FBC2-419F-8BAF-94AC00EF43CD}"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AC5229-F013-4BD0-8D68-3AF31DF75DFC}" type="slidenum">
              <a:rPr lang="en-US"/>
              <a:pPr>
                <a:defRPr/>
              </a:pPr>
              <a:t>‹#›</a:t>
            </a:fld>
            <a:endParaRPr lang="en-US"/>
          </a:p>
        </p:txBody>
      </p:sp>
    </p:spTree>
    <p:extLst>
      <p:ext uri="{BB962C8B-B14F-4D97-AF65-F5344CB8AC3E}">
        <p14:creationId xmlns:p14="http://schemas.microsoft.com/office/powerpoint/2010/main" val="326810583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3F131EB-5CAB-467A-B311-3D057A1BFE68}"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92931C-D748-463E-8057-122F12124D8D}" type="slidenum">
              <a:rPr lang="en-US"/>
              <a:pPr>
                <a:defRPr/>
              </a:pPr>
              <a:t>‹#›</a:t>
            </a:fld>
            <a:endParaRPr lang="en-US"/>
          </a:p>
        </p:txBody>
      </p:sp>
    </p:spTree>
    <p:extLst>
      <p:ext uri="{BB962C8B-B14F-4D97-AF65-F5344CB8AC3E}">
        <p14:creationId xmlns:p14="http://schemas.microsoft.com/office/powerpoint/2010/main" val="3653698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B1EC319-E3B4-44AA-A8F2-BA37AC0AAD2A}"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245BD-4524-458A-9FF7-6B4247EE9B19}" type="slidenum">
              <a:rPr lang="en-US"/>
              <a:pPr>
                <a:defRPr/>
              </a:pPr>
              <a:t>‹#›</a:t>
            </a:fld>
            <a:endParaRPr lang="en-US"/>
          </a:p>
        </p:txBody>
      </p:sp>
    </p:spTree>
    <p:extLst>
      <p:ext uri="{BB962C8B-B14F-4D97-AF65-F5344CB8AC3E}">
        <p14:creationId xmlns:p14="http://schemas.microsoft.com/office/powerpoint/2010/main" val="24275109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CD2164-EE1F-4F96-B9E1-4337A815EB61}"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F4EEAB-7172-4599-A425-8C39B8AB485E}" type="slidenum">
              <a:rPr lang="en-US"/>
              <a:pPr>
                <a:defRPr/>
              </a:pPr>
              <a:t>‹#›</a:t>
            </a:fld>
            <a:endParaRPr lang="en-US"/>
          </a:p>
        </p:txBody>
      </p:sp>
    </p:spTree>
    <p:extLst>
      <p:ext uri="{BB962C8B-B14F-4D97-AF65-F5344CB8AC3E}">
        <p14:creationId xmlns:p14="http://schemas.microsoft.com/office/powerpoint/2010/main" val="259844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7801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9B5ED64-9DDD-45F5-9F46-44E556BCCC8F}"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D409BF-34FA-4D71-9491-977B66F0AC3C}" type="slidenum">
              <a:rPr lang="en-US"/>
              <a:pPr>
                <a:defRPr/>
              </a:pPr>
              <a:t>‹#›</a:t>
            </a:fld>
            <a:endParaRPr lang="en-US"/>
          </a:p>
        </p:txBody>
      </p:sp>
    </p:spTree>
    <p:extLst>
      <p:ext uri="{BB962C8B-B14F-4D97-AF65-F5344CB8AC3E}">
        <p14:creationId xmlns:p14="http://schemas.microsoft.com/office/powerpoint/2010/main" val="344125690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3404FF3-8D83-40BD-85C5-2E3CDAA583A6}"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BF41AA4-A489-4BEC-95F5-5C9489E6F9EB}" type="slidenum">
              <a:rPr lang="en-US"/>
              <a:pPr>
                <a:defRPr/>
              </a:pPr>
              <a:t>‹#›</a:t>
            </a:fld>
            <a:endParaRPr lang="en-US"/>
          </a:p>
        </p:txBody>
      </p:sp>
    </p:spTree>
    <p:extLst>
      <p:ext uri="{BB962C8B-B14F-4D97-AF65-F5344CB8AC3E}">
        <p14:creationId xmlns:p14="http://schemas.microsoft.com/office/powerpoint/2010/main" val="107856998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853C233-F99B-4FD8-9CE7-3486219F6E2F}"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A91AFA9-0583-459D-892E-D3CB92FF7089}" type="slidenum">
              <a:rPr lang="en-US"/>
              <a:pPr>
                <a:defRPr/>
              </a:pPr>
              <a:t>‹#›</a:t>
            </a:fld>
            <a:endParaRPr lang="en-US"/>
          </a:p>
        </p:txBody>
      </p:sp>
    </p:spTree>
    <p:extLst>
      <p:ext uri="{BB962C8B-B14F-4D97-AF65-F5344CB8AC3E}">
        <p14:creationId xmlns:p14="http://schemas.microsoft.com/office/powerpoint/2010/main" val="30108909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31FE787-43BC-46AC-B7C3-E16D87374113}"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E1EA8D-8EDE-4E40-8D8C-812EC9004CA4}" type="slidenum">
              <a:rPr lang="en-US"/>
              <a:pPr>
                <a:defRPr/>
              </a:pPr>
              <a:t>‹#›</a:t>
            </a:fld>
            <a:endParaRPr lang="en-US"/>
          </a:p>
        </p:txBody>
      </p:sp>
    </p:spTree>
    <p:extLst>
      <p:ext uri="{BB962C8B-B14F-4D97-AF65-F5344CB8AC3E}">
        <p14:creationId xmlns:p14="http://schemas.microsoft.com/office/powerpoint/2010/main" val="178286024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905C81-4E88-428B-ABCF-73D4148F886A}"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10A755-D8CC-4CFE-971E-3F0E7D367F0E}" type="slidenum">
              <a:rPr lang="en-US"/>
              <a:pPr>
                <a:defRPr/>
              </a:pPr>
              <a:t>‹#›</a:t>
            </a:fld>
            <a:endParaRPr lang="en-US"/>
          </a:p>
        </p:txBody>
      </p:sp>
    </p:spTree>
    <p:extLst>
      <p:ext uri="{BB962C8B-B14F-4D97-AF65-F5344CB8AC3E}">
        <p14:creationId xmlns:p14="http://schemas.microsoft.com/office/powerpoint/2010/main" val="3136102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A682AF-47A8-47B9-950C-829D26ED7702}"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4AB65C-AD2A-4C40-971C-BBAF84C15001}" type="slidenum">
              <a:rPr lang="en-US"/>
              <a:pPr>
                <a:defRPr/>
              </a:pPr>
              <a:t>‹#›</a:t>
            </a:fld>
            <a:endParaRPr lang="en-US"/>
          </a:p>
        </p:txBody>
      </p:sp>
    </p:spTree>
    <p:extLst>
      <p:ext uri="{BB962C8B-B14F-4D97-AF65-F5344CB8AC3E}">
        <p14:creationId xmlns:p14="http://schemas.microsoft.com/office/powerpoint/2010/main" val="180094400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9C85D38-3BAA-427B-BAA9-6B70C64BB12B}"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E65DE4-9C92-4D68-A395-3F74BAF827E1}" type="slidenum">
              <a:rPr lang="en-US"/>
              <a:pPr>
                <a:defRPr/>
              </a:pPr>
              <a:t>‹#›</a:t>
            </a:fld>
            <a:endParaRPr lang="en-US"/>
          </a:p>
        </p:txBody>
      </p:sp>
    </p:spTree>
    <p:extLst>
      <p:ext uri="{BB962C8B-B14F-4D97-AF65-F5344CB8AC3E}">
        <p14:creationId xmlns:p14="http://schemas.microsoft.com/office/powerpoint/2010/main" val="176078325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5BD012C-5743-4D40-B99A-5C7C926DE0E1}"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9428F5-4C4A-470B-A02A-44BC3A5ECD24}" type="slidenum">
              <a:rPr lang="en-US"/>
              <a:pPr>
                <a:defRPr/>
              </a:pPr>
              <a:t>‹#›</a:t>
            </a:fld>
            <a:endParaRPr lang="en-US"/>
          </a:p>
        </p:txBody>
      </p:sp>
    </p:spTree>
    <p:extLst>
      <p:ext uri="{BB962C8B-B14F-4D97-AF65-F5344CB8AC3E}">
        <p14:creationId xmlns:p14="http://schemas.microsoft.com/office/powerpoint/2010/main" val="30388016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522E6B3-3FC1-495F-BDBE-6DEDD9AACD42}" type="datetime1">
              <a:rPr lang="en-US" smtClean="0"/>
              <a:t>9/17/2019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43229D-8633-42AA-9A8B-8805B55E85BA}" type="slidenum">
              <a:rPr lang="en-US" smtClean="0"/>
              <a:pPr>
                <a:defRPr/>
              </a:pPr>
              <a:t>‹#›</a:t>
            </a:fld>
            <a:endParaRPr lang="en-US"/>
          </a:p>
        </p:txBody>
      </p:sp>
    </p:spTree>
    <p:extLst>
      <p:ext uri="{BB962C8B-B14F-4D97-AF65-F5344CB8AC3E}">
        <p14:creationId xmlns:p14="http://schemas.microsoft.com/office/powerpoint/2010/main" val="8392168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97CEF-3BD6-43C3-BC86-A12C5CED69DA}"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472374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103503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69B22-E610-462E-BE27-AC8F0CB1799F}"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00742189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9004B-5EA5-4A78-BDB8-504011633FA8}"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138340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0E341-3E95-4C59-8691-FEB1B82B3BBC}" type="datetime1">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59560438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B29FB-DA6C-4A0D-8B32-E70F31EC4AD1}" type="datetime1">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21825709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0A1CF-BF39-4683-B6CD-10DBD43ECC99}" type="datetime1">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320033505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66579A-945F-4164-9B93-D2164876DC31}" type="datetime1">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8AC78-3AC6-45C8-BB81-F17C756199F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49552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2A2CF9C4-260E-4CA7-8473-076D62C5F7AB}" type="datetime1">
              <a:rPr lang="en-US" smtClean="0"/>
              <a:t>9/17/2019</a:t>
            </a:fld>
            <a:endParaRPr lang="en-US"/>
          </a:p>
        </p:txBody>
      </p:sp>
      <p:sp>
        <p:nvSpPr>
          <p:cNvPr id="9" name="Slide Number Placeholder 8"/>
          <p:cNvSpPr>
            <a:spLocks noGrp="1"/>
          </p:cNvSpPr>
          <p:nvPr>
            <p:ph type="sldNum" sz="quarter" idx="11"/>
          </p:nvPr>
        </p:nvSpPr>
        <p:spPr/>
        <p:txBody>
          <a:bodyPr/>
          <a:lstStyle/>
          <a:p>
            <a:fld id="{0B78AC78-3AC6-45C8-BB81-F17C756199F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7066133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9151F-38CE-4C04-9DF0-1F9C1BAE5570}"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80551741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1F5E-4E89-46BC-ACBF-640F2697E1A2}"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8AC78-3AC6-45C8-BB81-F17C756199F4}" type="slidenum">
              <a:rPr lang="en-US" smtClean="0"/>
              <a:t>‹#›</a:t>
            </a:fld>
            <a:endParaRPr lang="en-US"/>
          </a:p>
        </p:txBody>
      </p:sp>
    </p:spTree>
    <p:extLst>
      <p:ext uri="{BB962C8B-B14F-4D97-AF65-F5344CB8AC3E}">
        <p14:creationId xmlns:p14="http://schemas.microsoft.com/office/powerpoint/2010/main" val="77688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2257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5221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668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974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42CD5CEC-D0C6-4017-89B2-A32999AA595A}" type="datetime1">
              <a:rPr lang="en-US" smtClean="0"/>
              <a:t>9/17/2019</a:t>
            </a:fld>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1085987-9A9D-4B3D-8467-FF66E63B5E88}" type="slidenum">
              <a:rPr lang="en-US"/>
              <a:pPr>
                <a:defRPr/>
              </a:pPr>
              <a:t>‹#›</a:t>
            </a:fld>
            <a:endParaRPr lang="en-US"/>
          </a:p>
        </p:txBody>
      </p:sp>
    </p:spTree>
    <p:extLst>
      <p:ext uri="{BB962C8B-B14F-4D97-AF65-F5344CB8AC3E}">
        <p14:creationId xmlns:p14="http://schemas.microsoft.com/office/powerpoint/2010/main" val="1754637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9962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5591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447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7001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416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6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1900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8194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5769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0656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4327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827293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40455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140331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7887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91508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516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11804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7924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79051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26498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9842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9200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524399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9806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000786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79999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02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9772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657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0650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7029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12101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23055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05645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621177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3058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495915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006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31534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721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87896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6870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699185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18307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35943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1866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2799731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41133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6551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8810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9652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9564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75348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96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54919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865413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28229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788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2DE5B64-3138-4EA4-8F15-9D5327ECDB36}"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4C3EEC-935D-4B88-A247-959A6098F808}" type="slidenum">
              <a:rPr lang="en-US"/>
              <a:pPr>
                <a:defRPr/>
              </a:pPr>
              <a:t>‹#›</a:t>
            </a:fld>
            <a:endParaRPr lang="en-US"/>
          </a:p>
        </p:txBody>
      </p:sp>
    </p:spTree>
    <p:extLst>
      <p:ext uri="{BB962C8B-B14F-4D97-AF65-F5344CB8AC3E}">
        <p14:creationId xmlns:p14="http://schemas.microsoft.com/office/powerpoint/2010/main" val="2328617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718803D-4314-469B-B92F-097E169074B6}"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F0D9B4-1CCB-496E-9905-3AAF1D4E0FAB}" type="slidenum">
              <a:rPr lang="en-US"/>
              <a:pPr>
                <a:defRPr/>
              </a:pPr>
              <a:t>‹#›</a:t>
            </a:fld>
            <a:endParaRPr lang="en-US"/>
          </a:p>
        </p:txBody>
      </p:sp>
    </p:spTree>
    <p:extLst>
      <p:ext uri="{BB962C8B-B14F-4D97-AF65-F5344CB8AC3E}">
        <p14:creationId xmlns:p14="http://schemas.microsoft.com/office/powerpoint/2010/main" val="379759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6173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6A28279-442A-474A-A866-3F92892270DD}"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4EB1F-FAE0-49DC-B5F3-3B7BC48D7E9F}" type="slidenum">
              <a:rPr lang="en-US"/>
              <a:pPr>
                <a:defRPr/>
              </a:pPr>
              <a:t>‹#›</a:t>
            </a:fld>
            <a:endParaRPr lang="en-US"/>
          </a:p>
        </p:txBody>
      </p:sp>
    </p:spTree>
    <p:extLst>
      <p:ext uri="{BB962C8B-B14F-4D97-AF65-F5344CB8AC3E}">
        <p14:creationId xmlns:p14="http://schemas.microsoft.com/office/powerpoint/2010/main" val="4273356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F5DD8D5-FFF4-41FB-9F22-C8FD56221D91}"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18F449-D001-447F-858F-080F22FCE0B0}" type="slidenum">
              <a:rPr lang="en-US"/>
              <a:pPr>
                <a:defRPr/>
              </a:pPr>
              <a:t>‹#›</a:t>
            </a:fld>
            <a:endParaRPr lang="en-US"/>
          </a:p>
        </p:txBody>
      </p:sp>
    </p:spTree>
    <p:extLst>
      <p:ext uri="{BB962C8B-B14F-4D97-AF65-F5344CB8AC3E}">
        <p14:creationId xmlns:p14="http://schemas.microsoft.com/office/powerpoint/2010/main" val="4148999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302D842-C365-42CF-BEB2-0A03A8DBBEEE}"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1E655E-8E5B-4137-B38A-5820C0557194}" type="slidenum">
              <a:rPr lang="en-US"/>
              <a:pPr>
                <a:defRPr/>
              </a:pPr>
              <a:t>‹#›</a:t>
            </a:fld>
            <a:endParaRPr lang="en-US"/>
          </a:p>
        </p:txBody>
      </p:sp>
    </p:spTree>
    <p:extLst>
      <p:ext uri="{BB962C8B-B14F-4D97-AF65-F5344CB8AC3E}">
        <p14:creationId xmlns:p14="http://schemas.microsoft.com/office/powerpoint/2010/main" val="42548877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ACE23EC-F64E-41C3-BAD4-196D108D16E5}"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F8C16B3-6078-4FC0-8725-4EEA57657138}" type="slidenum">
              <a:rPr lang="en-US"/>
              <a:pPr>
                <a:defRPr/>
              </a:pPr>
              <a:t>‹#›</a:t>
            </a:fld>
            <a:endParaRPr lang="en-US"/>
          </a:p>
        </p:txBody>
      </p:sp>
    </p:spTree>
    <p:extLst>
      <p:ext uri="{BB962C8B-B14F-4D97-AF65-F5344CB8AC3E}">
        <p14:creationId xmlns:p14="http://schemas.microsoft.com/office/powerpoint/2010/main" val="30555359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D38AE35-5130-48F8-BAE9-E76339FD3E47}"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36C8CF-9829-45E7-8B85-AC923523ECA0}" type="slidenum">
              <a:rPr lang="en-US"/>
              <a:pPr>
                <a:defRPr/>
              </a:pPr>
              <a:t>‹#›</a:t>
            </a:fld>
            <a:endParaRPr lang="en-US"/>
          </a:p>
        </p:txBody>
      </p:sp>
    </p:spTree>
    <p:extLst>
      <p:ext uri="{BB962C8B-B14F-4D97-AF65-F5344CB8AC3E}">
        <p14:creationId xmlns:p14="http://schemas.microsoft.com/office/powerpoint/2010/main" val="9241038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F65BEF-9A1F-49AA-8826-3BAAE418BA2C}"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75D92C-73EE-45A1-B5FB-D76D816B5BD3}" type="slidenum">
              <a:rPr lang="en-US"/>
              <a:pPr>
                <a:defRPr/>
              </a:pPr>
              <a:t>‹#›</a:t>
            </a:fld>
            <a:endParaRPr lang="en-US"/>
          </a:p>
        </p:txBody>
      </p:sp>
    </p:spTree>
    <p:extLst>
      <p:ext uri="{BB962C8B-B14F-4D97-AF65-F5344CB8AC3E}">
        <p14:creationId xmlns:p14="http://schemas.microsoft.com/office/powerpoint/2010/main" val="39109031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4E29B9C-79A6-4829-A11B-05DC6A75AF6E}"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9246C-4368-4CD4-A755-79B20AA39B2F}" type="slidenum">
              <a:rPr lang="en-US"/>
              <a:pPr>
                <a:defRPr/>
              </a:pPr>
              <a:t>‹#›</a:t>
            </a:fld>
            <a:endParaRPr lang="en-US"/>
          </a:p>
        </p:txBody>
      </p:sp>
    </p:spTree>
    <p:extLst>
      <p:ext uri="{BB962C8B-B14F-4D97-AF65-F5344CB8AC3E}">
        <p14:creationId xmlns:p14="http://schemas.microsoft.com/office/powerpoint/2010/main" val="27010128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5619922-D79B-4AD3-87D8-03661DC1585F}"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3AFA2F-9546-44A2-84C0-773FBAB4A211}" type="slidenum">
              <a:rPr lang="en-US"/>
              <a:pPr>
                <a:defRPr/>
              </a:pPr>
              <a:t>‹#›</a:t>
            </a:fld>
            <a:endParaRPr lang="en-US"/>
          </a:p>
        </p:txBody>
      </p:sp>
    </p:spTree>
    <p:extLst>
      <p:ext uri="{BB962C8B-B14F-4D97-AF65-F5344CB8AC3E}">
        <p14:creationId xmlns:p14="http://schemas.microsoft.com/office/powerpoint/2010/main" val="24241853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C915E9A-6F93-4ADC-AB8A-B44E4F24993D}"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B91DF-5E19-411B-8C02-C08C662D9C66}" type="slidenum">
              <a:rPr lang="en-US"/>
              <a:pPr>
                <a:defRPr/>
              </a:pPr>
              <a:t>‹#›</a:t>
            </a:fld>
            <a:endParaRPr lang="en-US"/>
          </a:p>
        </p:txBody>
      </p:sp>
    </p:spTree>
    <p:extLst>
      <p:ext uri="{BB962C8B-B14F-4D97-AF65-F5344CB8AC3E}">
        <p14:creationId xmlns:p14="http://schemas.microsoft.com/office/powerpoint/2010/main" val="7277619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790C324-3D44-441F-B06B-13E53DF6EB65}"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2D9434-E0F5-4E75-A5F4-DDE1D47AB412}" type="slidenum">
              <a:rPr lang="en-US"/>
              <a:pPr>
                <a:defRPr/>
              </a:pPr>
              <a:t>‹#›</a:t>
            </a:fld>
            <a:endParaRPr lang="en-US"/>
          </a:p>
        </p:txBody>
      </p:sp>
    </p:spTree>
    <p:extLst>
      <p:ext uri="{BB962C8B-B14F-4D97-AF65-F5344CB8AC3E}">
        <p14:creationId xmlns:p14="http://schemas.microsoft.com/office/powerpoint/2010/main" val="287740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48346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96CA565-E3E4-4994-9F1D-04F216469D30}"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4B3FAA-34B6-4C18-A3C6-24A07E6674F5}" type="slidenum">
              <a:rPr lang="en-US"/>
              <a:pPr>
                <a:defRPr/>
              </a:pPr>
              <a:t>‹#›</a:t>
            </a:fld>
            <a:endParaRPr lang="en-US"/>
          </a:p>
        </p:txBody>
      </p:sp>
    </p:spTree>
    <p:extLst>
      <p:ext uri="{BB962C8B-B14F-4D97-AF65-F5344CB8AC3E}">
        <p14:creationId xmlns:p14="http://schemas.microsoft.com/office/powerpoint/2010/main" val="17414958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7039C41-F561-4F3D-BBB7-7A4992499E94}"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8E25F3-7302-48F0-A9BA-0DD2374641EC}" type="slidenum">
              <a:rPr lang="en-US"/>
              <a:pPr>
                <a:defRPr/>
              </a:pPr>
              <a:t>‹#›</a:t>
            </a:fld>
            <a:endParaRPr lang="en-US"/>
          </a:p>
        </p:txBody>
      </p:sp>
    </p:spTree>
    <p:extLst>
      <p:ext uri="{BB962C8B-B14F-4D97-AF65-F5344CB8AC3E}">
        <p14:creationId xmlns:p14="http://schemas.microsoft.com/office/powerpoint/2010/main" val="40037003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B6E514E-7FC4-4655-A29E-AF4E9D8F39F2}"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B3FFC8-64F3-47C2-A2D9-FB8B707C0359}" type="slidenum">
              <a:rPr lang="en-US"/>
              <a:pPr>
                <a:defRPr/>
              </a:pPr>
              <a:t>‹#›</a:t>
            </a:fld>
            <a:endParaRPr lang="en-US"/>
          </a:p>
        </p:txBody>
      </p:sp>
    </p:spTree>
    <p:extLst>
      <p:ext uri="{BB962C8B-B14F-4D97-AF65-F5344CB8AC3E}">
        <p14:creationId xmlns:p14="http://schemas.microsoft.com/office/powerpoint/2010/main" val="356633140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1055238-440E-4A1B-A9C1-89F470ECC0BD}" type="datetime1">
              <a:rPr lang="en-US" smtClean="0"/>
              <a:t>9/17/2019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197FA6-43C7-49AE-A5F7-3889D1F48DBE}" type="slidenum">
              <a:rPr lang="en-US"/>
              <a:pPr>
                <a:defRPr/>
              </a:pPr>
              <a:t>‹#›</a:t>
            </a:fld>
            <a:endParaRPr lang="en-US"/>
          </a:p>
        </p:txBody>
      </p:sp>
    </p:spTree>
    <p:extLst>
      <p:ext uri="{BB962C8B-B14F-4D97-AF65-F5344CB8AC3E}">
        <p14:creationId xmlns:p14="http://schemas.microsoft.com/office/powerpoint/2010/main" val="15809219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48C5096D-E0C5-426F-B44A-9FEDA9C24096}" type="datetime1">
              <a:rPr lang="en-US" smtClean="0"/>
              <a:t>9/17/2019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9E9464-128A-456F-AA3C-48CA2A6B210B}" type="slidenum">
              <a:rPr lang="en-US"/>
              <a:pPr>
                <a:defRPr/>
              </a:pPr>
              <a:t>‹#›</a:t>
            </a:fld>
            <a:endParaRPr lang="en-US"/>
          </a:p>
        </p:txBody>
      </p:sp>
    </p:spTree>
    <p:extLst>
      <p:ext uri="{BB962C8B-B14F-4D97-AF65-F5344CB8AC3E}">
        <p14:creationId xmlns:p14="http://schemas.microsoft.com/office/powerpoint/2010/main" val="36753342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45F71C1-D7C2-4B88-8C2D-83117F8AA593}" type="datetime1">
              <a:rPr lang="en-US" smtClean="0"/>
              <a:t>9/17/2019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EF4A53-911B-44B5-A46D-92512A5050B1}" type="slidenum">
              <a:rPr lang="en-US"/>
              <a:pPr>
                <a:defRPr/>
              </a:pPr>
              <a:t>‹#›</a:t>
            </a:fld>
            <a:endParaRPr lang="en-US"/>
          </a:p>
        </p:txBody>
      </p:sp>
    </p:spTree>
    <p:extLst>
      <p:ext uri="{BB962C8B-B14F-4D97-AF65-F5344CB8AC3E}">
        <p14:creationId xmlns:p14="http://schemas.microsoft.com/office/powerpoint/2010/main" val="34004261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E067E49-4716-4410-B63C-859C7014682B}"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15E089-3234-4749-8D9A-1D2AF5A35F34}" type="slidenum">
              <a:rPr lang="en-US"/>
              <a:pPr>
                <a:defRPr/>
              </a:pPr>
              <a:t>‹#›</a:t>
            </a:fld>
            <a:endParaRPr lang="en-US"/>
          </a:p>
        </p:txBody>
      </p:sp>
    </p:spTree>
    <p:extLst>
      <p:ext uri="{BB962C8B-B14F-4D97-AF65-F5344CB8AC3E}">
        <p14:creationId xmlns:p14="http://schemas.microsoft.com/office/powerpoint/2010/main" val="16560070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D612461-C081-4FB0-B586-8B7992D4B6A7}" type="datetime1">
              <a:rPr lang="en-US" smtClean="0"/>
              <a:t>9/17/2019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D42984-DAE6-4527-AD65-3CDCF763D4FE}" type="slidenum">
              <a:rPr lang="en-US"/>
              <a:pPr>
                <a:defRPr/>
              </a:pPr>
              <a:t>‹#›</a:t>
            </a:fld>
            <a:endParaRPr lang="en-US"/>
          </a:p>
        </p:txBody>
      </p:sp>
    </p:spTree>
    <p:extLst>
      <p:ext uri="{BB962C8B-B14F-4D97-AF65-F5344CB8AC3E}">
        <p14:creationId xmlns:p14="http://schemas.microsoft.com/office/powerpoint/2010/main" val="11905349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402E2ED-02D0-4BEC-ABE1-1D6F54E76FB1}"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1859F1-C05C-4DF4-B5A8-A291F1145866}" type="slidenum">
              <a:rPr lang="en-US"/>
              <a:pPr>
                <a:defRPr/>
              </a:pPr>
              <a:t>‹#›</a:t>
            </a:fld>
            <a:endParaRPr lang="en-US"/>
          </a:p>
        </p:txBody>
      </p:sp>
    </p:spTree>
    <p:extLst>
      <p:ext uri="{BB962C8B-B14F-4D97-AF65-F5344CB8AC3E}">
        <p14:creationId xmlns:p14="http://schemas.microsoft.com/office/powerpoint/2010/main" val="71081811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00E9E4E-A8F5-475F-A18D-43D2D050E384}" type="datetime1">
              <a:rPr lang="en-US" smtClean="0"/>
              <a:t>9/17/2019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82AF6-359E-4632-8D14-4072E0F518B7}" type="slidenum">
              <a:rPr lang="en-US"/>
              <a:pPr>
                <a:defRPr/>
              </a:pPr>
              <a:t>‹#›</a:t>
            </a:fld>
            <a:endParaRPr lang="en-US"/>
          </a:p>
        </p:txBody>
      </p:sp>
    </p:spTree>
    <p:extLst>
      <p:ext uri="{BB962C8B-B14F-4D97-AF65-F5344CB8AC3E}">
        <p14:creationId xmlns:p14="http://schemas.microsoft.com/office/powerpoint/2010/main" val="182028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3"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E4DFD599-FA98-4CF6-9643-CF70D7EAF7E3}"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F8670E-07B2-4A68-B734-C715C478D5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28" r:id="rId1"/>
    <p:sldLayoutId id="2147484729" r:id="rId2"/>
    <p:sldLayoutId id="2147484730" r:id="rId3"/>
    <p:sldLayoutId id="2147484731" r:id="rId4"/>
    <p:sldLayoutId id="2147484732" r:id="rId5"/>
    <p:sldLayoutId id="2147484733" r:id="rId6"/>
    <p:sldLayoutId id="2147484734" r:id="rId7"/>
    <p:sldLayoutId id="2147484735" r:id="rId8"/>
    <p:sldLayoutId id="2147484736" r:id="rId9"/>
    <p:sldLayoutId id="2147484737" r:id="rId10"/>
    <p:sldLayoutId id="214748473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D027F60B-4151-4851-87F4-0083FF8F5EBC}"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FA78D55-6821-45CC-B747-BE2DDAF5C0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44" r:id="rId6"/>
    <p:sldLayoutId id="2147484745" r:id="rId7"/>
    <p:sldLayoutId id="2147484746" r:id="rId8"/>
    <p:sldLayoutId id="2147484747" r:id="rId9"/>
    <p:sldLayoutId id="2147484748" r:id="rId10"/>
    <p:sldLayoutId id="214748474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6B62BC40-1923-4EBB-A1D5-4EEC15A53923}"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31DE715-F1F9-48E6-9F4F-9B44E6ED2A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50" r:id="rId1"/>
    <p:sldLayoutId id="2147484751" r:id="rId2"/>
    <p:sldLayoutId id="2147484752" r:id="rId3"/>
    <p:sldLayoutId id="2147484753" r:id="rId4"/>
    <p:sldLayoutId id="2147484754" r:id="rId5"/>
    <p:sldLayoutId id="2147484755" r:id="rId6"/>
    <p:sldLayoutId id="2147484756" r:id="rId7"/>
    <p:sldLayoutId id="2147484757" r:id="rId8"/>
    <p:sldLayoutId id="2147484758" r:id="rId9"/>
    <p:sldLayoutId id="2147484759" r:id="rId10"/>
    <p:sldLayoutId id="21474847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C4B4109D-BB43-4862-AFAE-AE42F671F28C}"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82CC26A-7560-40FC-9DD3-1A616D5863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B78AC78-3AC6-45C8-BB81-F17C756199F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1540B2-848F-4F48-9FA7-DD83BADA362F}" type="datetime1">
              <a:rPr lang="en-US" smtClean="0"/>
              <a:t>9/17/2019</a:t>
            </a:fld>
            <a:endParaRPr lang="en-US"/>
          </a:p>
        </p:txBody>
      </p:sp>
    </p:spTree>
    <p:extLst>
      <p:ext uri="{BB962C8B-B14F-4D97-AF65-F5344CB8AC3E}">
        <p14:creationId xmlns:p14="http://schemas.microsoft.com/office/powerpoint/2010/main" val="2197733665"/>
      </p:ext>
    </p:extLst>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 id="2147484793" r:id="rId5"/>
    <p:sldLayoutId id="2147484794" r:id="rId6"/>
    <p:sldLayoutId id="2147484795" r:id="rId7"/>
    <p:sldLayoutId id="2147484796" r:id="rId8"/>
    <p:sldLayoutId id="2147484797" r:id="rId9"/>
    <p:sldLayoutId id="2147484798" r:id="rId10"/>
    <p:sldLayoutId id="214748479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4"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775" r:id="rId1"/>
    <p:sldLayoutId id="2147484608" r:id="rId2"/>
    <p:sldLayoutId id="2147484609" r:id="rId3"/>
    <p:sldLayoutId id="2147484610" r:id="rId4"/>
    <p:sldLayoutId id="2147484611" r:id="rId5"/>
    <p:sldLayoutId id="2147484612" r:id="rId6"/>
    <p:sldLayoutId id="2147484613" r:id="rId7"/>
    <p:sldLayoutId id="2147484614" r:id="rId8"/>
    <p:sldLayoutId id="2147484615" r:id="rId9"/>
    <p:sldLayoutId id="2147484616" r:id="rId10"/>
    <p:sldLayoutId id="214748461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29" r:id="rId1"/>
    <p:sldLayoutId id="2147484630" r:id="rId2"/>
    <p:sldLayoutId id="2147484631" r:id="rId3"/>
    <p:sldLayoutId id="2147484632" r:id="rId4"/>
    <p:sldLayoutId id="2147484633" r:id="rId5"/>
    <p:sldLayoutId id="2147484634" r:id="rId6"/>
    <p:sldLayoutId id="2147484635" r:id="rId7"/>
    <p:sldLayoutId id="2147484636" r:id="rId8"/>
    <p:sldLayoutId id="2147484637" r:id="rId9"/>
    <p:sldLayoutId id="2147484638" r:id="rId10"/>
    <p:sldLayoutId id="21474846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651" r:id="rId1"/>
    <p:sldLayoutId id="2147484652" r:id="rId2"/>
    <p:sldLayoutId id="2147484653" r:id="rId3"/>
    <p:sldLayoutId id="2147484654" r:id="rId4"/>
    <p:sldLayoutId id="2147484655" r:id="rId5"/>
    <p:sldLayoutId id="2147484656" r:id="rId6"/>
    <p:sldLayoutId id="2147484657" r:id="rId7"/>
    <p:sldLayoutId id="2147484658" r:id="rId8"/>
    <p:sldLayoutId id="2147484659" r:id="rId9"/>
    <p:sldLayoutId id="2147484660" r:id="rId10"/>
    <p:sldLayoutId id="214748466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8E56EA66-0A9C-42D5-AE4C-6A22CCA49DEA}"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922E2F2-01AE-4D97-90FF-09F0FD99AC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17516 w 1000"/>
                  <a:gd name="T3" fmla="*/ 0 h 1000"/>
                  <a:gd name="T4" fmla="*/ 17516 w 1000"/>
                  <a:gd name="T5" fmla="*/ 5 h 1000"/>
                  <a:gd name="T6" fmla="*/ 0 w 1000"/>
                  <a:gd name="T7" fmla="*/ 5 h 1000"/>
                  <a:gd name="T8" fmla="*/ 0 w 1000"/>
                  <a:gd name="T9" fmla="*/ 0 h 1000"/>
                  <a:gd name="T10" fmla="*/ 29943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fld id="{A37B7E41-B2FE-49C3-BFD4-A0FFCDEE5291}" type="datetime1">
              <a:rPr lang="en-US" smtClean="0"/>
              <a:t>9/17/2019</a:t>
            </a:fld>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n-US"/>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1ED09FC-6C07-4270-A0F1-C9B67FAD49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9.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8.xml"/></Relationships>
</file>

<file path=ppt/slides/_rels/slide111.xml.rels><?xml version="1.0" encoding="UTF-8" standalone="yes"?>
<Relationships xmlns="http://schemas.openxmlformats.org/package/2006/relationships"><Relationship Id="rId3" Type="http://schemas.openxmlformats.org/officeDocument/2006/relationships/hyperlink" Target="http://java.sun.com/j2se/1.5.0/docs/api" TargetMode="External"/><Relationship Id="rId2" Type="http://schemas.openxmlformats.org/officeDocument/2006/relationships/notesSlide" Target="../notesSlides/notesSlide35.xml"/><Relationship Id="rId1" Type="http://schemas.openxmlformats.org/officeDocument/2006/relationships/slideLayout" Target="../slideLayouts/slideLayout18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9.xml"/></Relationships>
</file>

<file path=ppt/slides/_rels/slide1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9.xml"/></Relationships>
</file>

<file path=ppt/slides/_rels/slide1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Midterm 1 Exam review</a:t>
            </a:r>
            <a:endParaRPr lang="en-US" dirty="0"/>
          </a:p>
        </p:txBody>
      </p:sp>
      <p:sp>
        <p:nvSpPr>
          <p:cNvPr id="6" name="Subtitle 5"/>
          <p:cNvSpPr>
            <a:spLocks noGrp="1"/>
          </p:cNvSpPr>
          <p:nvPr>
            <p:ph type="subTitle" idx="1"/>
          </p:nvPr>
        </p:nvSpPr>
        <p:spPr/>
        <p:txBody>
          <a:bodyPr/>
          <a:lstStyle/>
          <a:p>
            <a:r>
              <a:rPr lang="en-US" dirty="0" smtClean="0"/>
              <a:t>CPSC 2150</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a:t>
            </a:fld>
            <a:endParaRPr lang="en-US"/>
          </a:p>
        </p:txBody>
      </p:sp>
    </p:spTree>
    <p:extLst>
      <p:ext uri="{BB962C8B-B14F-4D97-AF65-F5344CB8AC3E}">
        <p14:creationId xmlns:p14="http://schemas.microsoft.com/office/powerpoint/2010/main" val="607727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1396042"/>
          </a:xfrm>
        </p:spPr>
        <p:txBody>
          <a:bodyPr/>
          <a:lstStyle/>
          <a:p>
            <a:pPr eaLnBrk="1" hangingPunct="1"/>
            <a:r>
              <a:rPr lang="en-US" altLang="en-US" dirty="0"/>
              <a:t>Design by Contract</a:t>
            </a:r>
          </a:p>
        </p:txBody>
      </p:sp>
      <p:sp>
        <p:nvSpPr>
          <p:cNvPr id="2" name="Subtitle 1"/>
          <p:cNvSpPr>
            <a:spLocks noGrp="1"/>
          </p:cNvSpPr>
          <p:nvPr>
            <p:ph type="subTitle" idx="1"/>
          </p:nvPr>
        </p:nvSpPr>
        <p:spPr/>
        <p:txBody>
          <a:bodyPr/>
          <a:lstStyle/>
          <a:p>
            <a:r>
              <a:rPr lang="en-US" dirty="0"/>
              <a:t>CPSC 2150</a:t>
            </a:r>
          </a:p>
        </p:txBody>
      </p:sp>
    </p:spTree>
    <p:extLst>
      <p:ext uri="{BB962C8B-B14F-4D97-AF65-F5344CB8AC3E}">
        <p14:creationId xmlns:p14="http://schemas.microsoft.com/office/powerpoint/2010/main" val="33796033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4" name="Content Placeholder 3"/>
          <p:cNvSpPr>
            <a:spLocks noGrp="1"/>
          </p:cNvSpPr>
          <p:nvPr>
            <p:ph idx="1"/>
          </p:nvPr>
        </p:nvSpPr>
        <p:spPr/>
        <p:txBody>
          <a:bodyPr/>
          <a:lstStyle/>
          <a:p>
            <a:r>
              <a:rPr lang="en-US" dirty="0" smtClean="0"/>
              <a:t>How short should they be?</a:t>
            </a:r>
          </a:p>
          <a:p>
            <a:pPr lvl="1"/>
            <a:r>
              <a:rPr lang="en-US" dirty="0" smtClean="0"/>
              <a:t>Very short</a:t>
            </a:r>
          </a:p>
          <a:p>
            <a:pPr lvl="1"/>
            <a:r>
              <a:rPr lang="en-US" dirty="0" smtClean="0"/>
              <a:t>They should only describe one action</a:t>
            </a:r>
          </a:p>
          <a:p>
            <a:r>
              <a:rPr lang="en-US" dirty="0" smtClean="0"/>
              <a:t>Once user stories are created, they will be assigned one at a time to team members</a:t>
            </a:r>
          </a:p>
          <a:p>
            <a:pPr lvl="1"/>
            <a:r>
              <a:rPr lang="en-US" dirty="0" smtClean="0"/>
              <a:t>So you want a simple, specific task to work on.</a:t>
            </a:r>
            <a:endParaRPr lang="en-US" dirty="0"/>
          </a:p>
        </p:txBody>
      </p:sp>
      <p:sp>
        <p:nvSpPr>
          <p:cNvPr id="3" name="Slide Number Placeholder 2"/>
          <p:cNvSpPr>
            <a:spLocks noGrp="1"/>
          </p:cNvSpPr>
          <p:nvPr>
            <p:ph type="sldNum" sz="quarter" idx="12"/>
          </p:nvPr>
        </p:nvSpPr>
        <p:spPr/>
        <p:txBody>
          <a:bodyPr/>
          <a:lstStyle/>
          <a:p>
            <a:pPr>
              <a:defRPr/>
            </a:pPr>
            <a:fld id="{D88EF585-FDF3-4EA0-B9E2-F0B075E61E4C}" type="slidenum">
              <a:rPr lang="en-US" altLang="en-US" smtClean="0"/>
              <a:pPr>
                <a:defRPr/>
              </a:pPr>
              <a:t>100</a:t>
            </a:fld>
            <a:endParaRPr lang="en-US" altLang="en-US"/>
          </a:p>
        </p:txBody>
      </p:sp>
    </p:spTree>
    <p:extLst>
      <p:ext uri="{BB962C8B-B14F-4D97-AF65-F5344CB8AC3E}">
        <p14:creationId xmlns:p14="http://schemas.microsoft.com/office/powerpoint/2010/main" val="9022272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Java</a:t>
            </a:r>
            <a:endParaRPr lang="en-US" dirty="0"/>
          </a:p>
        </p:txBody>
      </p:sp>
      <p:sp>
        <p:nvSpPr>
          <p:cNvPr id="3" name="Subtitle 2"/>
          <p:cNvSpPr>
            <a:spLocks noGrp="1"/>
          </p:cNvSpPr>
          <p:nvPr>
            <p:ph type="subTitle" idx="1"/>
          </p:nvPr>
        </p:nvSpPr>
        <p:spPr/>
        <p:txBody>
          <a:bodyPr/>
          <a:lstStyle/>
          <a:p>
            <a:r>
              <a:rPr lang="en-US" dirty="0" smtClean="0"/>
              <a:t>CPSC 2150</a:t>
            </a:r>
          </a:p>
          <a:p>
            <a:r>
              <a:rPr lang="en-US" dirty="0" smtClean="0"/>
              <a:t>Kevin Plis</a:t>
            </a:r>
            <a:endParaRPr lang="en-US" dirty="0"/>
          </a:p>
        </p:txBody>
      </p:sp>
    </p:spTree>
    <p:extLst>
      <p:ext uri="{BB962C8B-B14F-4D97-AF65-F5344CB8AC3E}">
        <p14:creationId xmlns:p14="http://schemas.microsoft.com/office/powerpoint/2010/main" val="33334131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variables</a:t>
            </a:r>
            <a:endParaRPr lang="en-US" dirty="0"/>
          </a:p>
        </p:txBody>
      </p:sp>
      <p:sp>
        <p:nvSpPr>
          <p:cNvPr id="3" name="Content Placeholder 2"/>
          <p:cNvSpPr>
            <a:spLocks noGrp="1"/>
          </p:cNvSpPr>
          <p:nvPr>
            <p:ph idx="1"/>
          </p:nvPr>
        </p:nvSpPr>
        <p:spPr/>
        <p:txBody>
          <a:bodyPr>
            <a:normAutofit/>
          </a:bodyPr>
          <a:lstStyle/>
          <a:p>
            <a:r>
              <a:rPr lang="en-US" altLang="en-US" sz="1950" dirty="0"/>
              <a:t>Java contains 8 primitive types</a:t>
            </a:r>
          </a:p>
          <a:p>
            <a:pPr lvl="1"/>
            <a:r>
              <a:rPr lang="en-US" altLang="en-US" sz="1650" dirty="0" err="1"/>
              <a:t>boolean</a:t>
            </a:r>
            <a:r>
              <a:rPr lang="en-US" altLang="en-US" sz="1650" dirty="0"/>
              <a:t>, byte, short, </a:t>
            </a:r>
            <a:r>
              <a:rPr lang="en-US" altLang="en-US" sz="1650" dirty="0" err="1"/>
              <a:t>int</a:t>
            </a:r>
            <a:r>
              <a:rPr lang="en-US" altLang="en-US" sz="1650" dirty="0"/>
              <a:t>, long, float, double, char</a:t>
            </a:r>
          </a:p>
          <a:p>
            <a:r>
              <a:rPr lang="en-US" altLang="en-US" sz="1950" dirty="0"/>
              <a:t>Variable declaration</a:t>
            </a:r>
          </a:p>
          <a:p>
            <a:pPr lvl="1"/>
            <a:r>
              <a:rPr lang="en-US" altLang="en-US" sz="1650" dirty="0"/>
              <a:t>&lt;</a:t>
            </a:r>
            <a:r>
              <a:rPr lang="en-US" altLang="en-US" sz="1650" dirty="0">
                <a:solidFill>
                  <a:srgbClr val="0099FF"/>
                </a:solidFill>
              </a:rPr>
              <a:t>type</a:t>
            </a:r>
            <a:r>
              <a:rPr lang="en-US" altLang="en-US" sz="1650" dirty="0"/>
              <a:t>&gt; &lt;</a:t>
            </a:r>
            <a:r>
              <a:rPr lang="en-US" altLang="en-US" sz="1650" dirty="0">
                <a:solidFill>
                  <a:srgbClr val="FF9933"/>
                </a:solidFill>
              </a:rPr>
              <a:t>identifier</a:t>
            </a:r>
            <a:r>
              <a:rPr lang="en-US" altLang="en-US" sz="1650" dirty="0"/>
              <a:t>&gt; {</a:t>
            </a:r>
            <a:r>
              <a:rPr lang="en-US" altLang="en-US" sz="1650" dirty="0">
                <a:solidFill>
                  <a:srgbClr val="009900"/>
                </a:solidFill>
              </a:rPr>
              <a:t>=</a:t>
            </a:r>
            <a:r>
              <a:rPr lang="en-US" altLang="en-US" sz="1650" dirty="0"/>
              <a:t> &lt;</a:t>
            </a:r>
            <a:r>
              <a:rPr lang="en-US" altLang="en-US" sz="1650" dirty="0">
                <a:solidFill>
                  <a:srgbClr val="6600FF"/>
                </a:solidFill>
              </a:rPr>
              <a:t>expression</a:t>
            </a:r>
            <a:r>
              <a:rPr lang="en-US" altLang="en-US" sz="1650" dirty="0"/>
              <a:t>&gt;}</a:t>
            </a:r>
            <a:r>
              <a:rPr lang="en-US" altLang="en-US" sz="1650" dirty="0">
                <a:solidFill>
                  <a:srgbClr val="009900"/>
                </a:solidFill>
              </a:rPr>
              <a:t>;</a:t>
            </a:r>
            <a:endParaRPr lang="en-US" altLang="en-US" sz="1650" dirty="0"/>
          </a:p>
          <a:p>
            <a:pPr lvl="2">
              <a:buNone/>
            </a:pPr>
            <a:r>
              <a:rPr lang="en-US" altLang="en-US" b="1" dirty="0">
                <a:solidFill>
                  <a:srgbClr val="0099FF"/>
                </a:solidFill>
                <a:latin typeface="Courier New" panose="02070309020205020404" pitchFamily="49" charset="0"/>
              </a:rPr>
              <a:t>short</a:t>
            </a:r>
            <a:r>
              <a:rPr lang="en-US" altLang="en-US" b="1" dirty="0">
                <a:latin typeface="Courier New" panose="02070309020205020404" pitchFamily="49" charset="0"/>
              </a:rPr>
              <a:t> </a:t>
            </a:r>
            <a:r>
              <a:rPr lang="en-US" altLang="en-US" b="1" dirty="0">
                <a:solidFill>
                  <a:srgbClr val="FF9933"/>
                </a:solidFill>
                <a:latin typeface="Courier New" panose="02070309020205020404" pitchFamily="49" charset="0"/>
              </a:rPr>
              <a:t>index</a:t>
            </a:r>
            <a:r>
              <a:rPr lang="en-US" altLang="en-US" b="1" dirty="0">
                <a:solidFill>
                  <a:srgbClr val="009900"/>
                </a:solidFill>
                <a:latin typeface="Courier New" panose="02070309020205020404" pitchFamily="49" charset="0"/>
              </a:rPr>
              <a:t>;</a:t>
            </a:r>
            <a:endParaRPr lang="en-US" altLang="en-US" b="1" dirty="0">
              <a:solidFill>
                <a:srgbClr val="0099FF"/>
              </a:solidFill>
              <a:latin typeface="Courier New" panose="02070309020205020404" pitchFamily="49" charset="0"/>
            </a:endParaRPr>
          </a:p>
          <a:p>
            <a:pPr lvl="2">
              <a:buNone/>
            </a:pPr>
            <a:r>
              <a:rPr lang="en-US" altLang="en-US" b="1" dirty="0" err="1">
                <a:solidFill>
                  <a:srgbClr val="0099FF"/>
                </a:solidFill>
                <a:latin typeface="Courier New" panose="02070309020205020404" pitchFamily="49" charset="0"/>
              </a:rPr>
              <a:t>boolean</a:t>
            </a:r>
            <a:r>
              <a:rPr lang="en-US" altLang="en-US" b="1" dirty="0">
                <a:latin typeface="Courier New" panose="02070309020205020404" pitchFamily="49" charset="0"/>
              </a:rPr>
              <a:t> </a:t>
            </a:r>
            <a:r>
              <a:rPr lang="en-US" altLang="en-US" b="1" dirty="0" err="1">
                <a:solidFill>
                  <a:srgbClr val="FF9933"/>
                </a:solidFill>
                <a:latin typeface="Courier New" panose="02070309020205020404" pitchFamily="49" charset="0"/>
              </a:rPr>
              <a:t>isDone</a:t>
            </a:r>
            <a:r>
              <a:rPr lang="en-US" altLang="en-US" b="1" dirty="0">
                <a:latin typeface="Courier New" panose="02070309020205020404" pitchFamily="49" charset="0"/>
              </a:rPr>
              <a:t> </a:t>
            </a:r>
            <a:r>
              <a:rPr lang="en-US" altLang="en-US" b="1" dirty="0">
                <a:solidFill>
                  <a:srgbClr val="009900"/>
                </a:solidFill>
                <a:latin typeface="Courier New" panose="02070309020205020404" pitchFamily="49" charset="0"/>
              </a:rPr>
              <a:t>=</a:t>
            </a:r>
            <a:r>
              <a:rPr lang="en-US" altLang="en-US" b="1" dirty="0">
                <a:latin typeface="Courier New" panose="02070309020205020404" pitchFamily="49" charset="0"/>
              </a:rPr>
              <a:t> </a:t>
            </a:r>
            <a:r>
              <a:rPr lang="en-US" altLang="en-US" b="1" dirty="0">
                <a:solidFill>
                  <a:srgbClr val="6600FF"/>
                </a:solidFill>
                <a:latin typeface="Courier New" panose="02070309020205020404" pitchFamily="49" charset="0"/>
              </a:rPr>
              <a:t>true</a:t>
            </a:r>
            <a:r>
              <a:rPr lang="en-US" altLang="en-US" b="1" dirty="0">
                <a:solidFill>
                  <a:srgbClr val="009900"/>
                </a:solidFill>
                <a:latin typeface="Courier New" panose="02070309020205020404" pitchFamily="49" charset="0"/>
              </a:rPr>
              <a:t>;</a:t>
            </a:r>
          </a:p>
          <a:p>
            <a:pPr lvl="2">
              <a:buNone/>
            </a:pPr>
            <a:r>
              <a:rPr lang="en-US" altLang="en-US" b="1" dirty="0" err="1">
                <a:solidFill>
                  <a:srgbClr val="0099FF"/>
                </a:solidFill>
                <a:latin typeface="Courier New" panose="02070309020205020404" pitchFamily="49" charset="0"/>
              </a:rPr>
              <a:t>int</a:t>
            </a:r>
            <a:r>
              <a:rPr lang="en-US" altLang="en-US" b="1" dirty="0">
                <a:latin typeface="Courier New" panose="02070309020205020404" pitchFamily="49" charset="0"/>
              </a:rPr>
              <a:t> </a:t>
            </a:r>
            <a:r>
              <a:rPr lang="en-US" altLang="en-US" b="1" dirty="0">
                <a:solidFill>
                  <a:srgbClr val="FF9933"/>
                </a:solidFill>
                <a:latin typeface="Courier New" panose="02070309020205020404" pitchFamily="49" charset="0"/>
              </a:rPr>
              <a:t>counter</a:t>
            </a:r>
            <a:r>
              <a:rPr lang="en-US" altLang="en-US" b="1" dirty="0">
                <a:latin typeface="Courier New" panose="02070309020205020404" pitchFamily="49" charset="0"/>
              </a:rPr>
              <a:t> </a:t>
            </a:r>
            <a:r>
              <a:rPr lang="en-US" altLang="en-US" b="1" dirty="0">
                <a:solidFill>
                  <a:srgbClr val="009900"/>
                </a:solidFill>
                <a:latin typeface="Courier New" panose="02070309020205020404" pitchFamily="49" charset="0"/>
              </a:rPr>
              <a:t>=</a:t>
            </a:r>
            <a:r>
              <a:rPr lang="en-US" altLang="en-US" b="1" dirty="0">
                <a:latin typeface="Courier New" panose="02070309020205020404" pitchFamily="49" charset="0"/>
              </a:rPr>
              <a:t> </a:t>
            </a:r>
            <a:r>
              <a:rPr lang="en-US" altLang="en-US" b="1" dirty="0">
                <a:solidFill>
                  <a:srgbClr val="6600FF"/>
                </a:solidFill>
                <a:latin typeface="Courier New" panose="02070309020205020404" pitchFamily="49" charset="0"/>
              </a:rPr>
              <a:t>3</a:t>
            </a:r>
            <a:r>
              <a:rPr lang="en-US" altLang="en-US" b="1" dirty="0">
                <a:solidFill>
                  <a:srgbClr val="009900"/>
                </a:solidFill>
                <a:latin typeface="Courier New" panose="02070309020205020404" pitchFamily="49" charset="0"/>
              </a:rPr>
              <a:t>;</a:t>
            </a:r>
          </a:p>
          <a:p>
            <a:pPr lvl="2">
              <a:buNone/>
            </a:pPr>
            <a:r>
              <a:rPr lang="en-US" altLang="en-US" b="1" dirty="0">
                <a:solidFill>
                  <a:srgbClr val="0099FF"/>
                </a:solidFill>
                <a:latin typeface="Courier New" panose="02070309020205020404" pitchFamily="49" charset="0"/>
              </a:rPr>
              <a:t>float</a:t>
            </a:r>
            <a:r>
              <a:rPr lang="en-US" altLang="en-US" b="1" dirty="0">
                <a:latin typeface="Courier New" panose="02070309020205020404" pitchFamily="49" charset="0"/>
              </a:rPr>
              <a:t> </a:t>
            </a:r>
            <a:r>
              <a:rPr lang="en-US" altLang="en-US" b="1" dirty="0">
                <a:solidFill>
                  <a:srgbClr val="FF9933"/>
                </a:solidFill>
                <a:latin typeface="Courier New" panose="02070309020205020404" pitchFamily="49" charset="0"/>
              </a:rPr>
              <a:t>tip</a:t>
            </a:r>
            <a:r>
              <a:rPr lang="en-US" altLang="en-US" b="1" dirty="0">
                <a:latin typeface="Courier New" panose="02070309020205020404" pitchFamily="49" charset="0"/>
              </a:rPr>
              <a:t> </a:t>
            </a:r>
            <a:r>
              <a:rPr lang="en-US" altLang="en-US" b="1" dirty="0">
                <a:solidFill>
                  <a:srgbClr val="009900"/>
                </a:solidFill>
                <a:latin typeface="Courier New" panose="02070309020205020404" pitchFamily="49" charset="0"/>
              </a:rPr>
              <a:t>=</a:t>
            </a:r>
            <a:r>
              <a:rPr lang="en-US" altLang="en-US" b="1" dirty="0">
                <a:latin typeface="Courier New" panose="02070309020205020404" pitchFamily="49" charset="0"/>
              </a:rPr>
              <a:t> </a:t>
            </a:r>
            <a:r>
              <a:rPr lang="en-US" altLang="en-US" b="1" dirty="0">
                <a:solidFill>
                  <a:srgbClr val="6600FF"/>
                </a:solidFill>
                <a:latin typeface="Courier New" panose="02070309020205020404" pitchFamily="49" charset="0"/>
              </a:rPr>
              <a:t>cost * 0.15</a:t>
            </a:r>
            <a:r>
              <a:rPr lang="en-US" altLang="en-US" b="1" dirty="0">
                <a:solidFill>
                  <a:srgbClr val="009900"/>
                </a:solidFill>
                <a:latin typeface="Courier New" panose="02070309020205020404" pitchFamily="49" charset="0"/>
              </a:rPr>
              <a:t>;</a:t>
            </a:r>
          </a:p>
          <a:p>
            <a:r>
              <a:rPr lang="en-US" altLang="en-US" sz="1950" dirty="0"/>
              <a:t>Language defines size and range of each type (</a:t>
            </a:r>
            <a:r>
              <a:rPr lang="en-US" altLang="en-US" sz="1950" dirty="0" err="1"/>
              <a:t>ie</a:t>
            </a:r>
            <a:r>
              <a:rPr lang="en-US" altLang="en-US" sz="1950" dirty="0"/>
              <a:t> number of bytes)</a:t>
            </a:r>
          </a:p>
          <a:p>
            <a:pPr lvl="1"/>
            <a:r>
              <a:rPr lang="en-US" altLang="en-US" sz="1650" dirty="0"/>
              <a:t>Also defines “default initial values”, but these default values are </a:t>
            </a:r>
            <a:r>
              <a:rPr lang="en-US" altLang="en-US" sz="1650" i="1" dirty="0"/>
              <a:t>not</a:t>
            </a:r>
            <a:r>
              <a:rPr lang="en-US" altLang="en-US" sz="1650" dirty="0"/>
              <a:t> used for local variables!</a:t>
            </a:r>
          </a:p>
          <a:p>
            <a:r>
              <a:rPr lang="en-US" altLang="en-US" sz="1800" dirty="0"/>
              <a:t>You can cast from one type to another using the data type you wish to cast to in parenthesis</a:t>
            </a:r>
          </a:p>
          <a:p>
            <a:pPr lvl="1"/>
            <a:r>
              <a:rPr lang="en-US" altLang="en-US" sz="1650" dirty="0">
                <a:latin typeface="Courier New" panose="02070309020205020404" pitchFamily="49" charset="0"/>
                <a:cs typeface="Courier New" panose="02070309020205020404" pitchFamily="49" charset="0"/>
              </a:rPr>
              <a:t>A = b / (double) c;</a:t>
            </a:r>
          </a:p>
          <a:p>
            <a:endParaRPr lang="en-US" dirty="0"/>
          </a:p>
        </p:txBody>
      </p:sp>
    </p:spTree>
    <p:extLst>
      <p:ext uri="{BB962C8B-B14F-4D97-AF65-F5344CB8AC3E}">
        <p14:creationId xmlns:p14="http://schemas.microsoft.com/office/powerpoint/2010/main" val="12063011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Pointers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 and C++ we often used pointers</a:t>
            </a:r>
          </a:p>
          <a:p>
            <a:pPr lvl="1"/>
            <a:r>
              <a:rPr lang="en-US" dirty="0" smtClean="0"/>
              <a:t>These are a reference data type</a:t>
            </a:r>
          </a:p>
          <a:p>
            <a:pPr lvl="1"/>
            <a:r>
              <a:rPr lang="en-US" dirty="0" smtClean="0"/>
              <a:t>The value of a pointer is the memory location where the data is stored</a:t>
            </a:r>
          </a:p>
          <a:p>
            <a:r>
              <a:rPr lang="en-US" dirty="0" smtClean="0"/>
              <a:t>Java has reference data types, but not in the same way that C and C++ do</a:t>
            </a:r>
          </a:p>
          <a:p>
            <a:pPr lvl="1"/>
            <a:r>
              <a:rPr lang="en-US" dirty="0" smtClean="0"/>
              <a:t>Anything that is not one of the 8 primitive data types will be a reference data type</a:t>
            </a:r>
          </a:p>
          <a:p>
            <a:pPr lvl="1"/>
            <a:r>
              <a:rPr lang="en-US" dirty="0" smtClean="0"/>
              <a:t>This means that classes and arrays are reference types</a:t>
            </a:r>
          </a:p>
          <a:p>
            <a:pPr lvl="1"/>
            <a:r>
              <a:rPr lang="en-US" dirty="0" smtClean="0"/>
              <a:t>You do not have to specify that it is a pointer in Java, like you do in C++</a:t>
            </a:r>
          </a:p>
          <a:p>
            <a:pPr lvl="2"/>
            <a:r>
              <a:rPr lang="en-US" dirty="0" smtClean="0"/>
              <a:t>In Java, it is automatically a reference data type</a:t>
            </a:r>
          </a:p>
          <a:p>
            <a:pPr lvl="2"/>
            <a:r>
              <a:rPr lang="en-US" dirty="0" smtClean="0"/>
              <a:t>Java does not have the dereferencing operator or the -&gt; operator</a:t>
            </a:r>
          </a:p>
          <a:p>
            <a:pPr lvl="3"/>
            <a:r>
              <a:rPr lang="en-US" dirty="0" smtClean="0"/>
              <a:t>That is handled automatically</a:t>
            </a:r>
          </a:p>
          <a:p>
            <a:r>
              <a:rPr lang="en-US" dirty="0" smtClean="0"/>
              <a:t>Referencing and dereferencing is handled automatically in Java, but you still need to be aware of when you are using reference data types because of aliasing errors that can occur</a:t>
            </a:r>
            <a:endParaRPr lang="en-US" dirty="0"/>
          </a:p>
        </p:txBody>
      </p:sp>
    </p:spTree>
    <p:extLst>
      <p:ext uri="{BB962C8B-B14F-4D97-AF65-F5344CB8AC3E}">
        <p14:creationId xmlns:p14="http://schemas.microsoft.com/office/powerpoint/2010/main" val="15615289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a:t>
            </a:r>
            <a:endParaRPr lang="en-US" dirty="0"/>
          </a:p>
        </p:txBody>
      </p:sp>
      <p:sp>
        <p:nvSpPr>
          <p:cNvPr id="3" name="Content Placeholder 2"/>
          <p:cNvSpPr>
            <a:spLocks noGrp="1"/>
          </p:cNvSpPr>
          <p:nvPr>
            <p:ph idx="1"/>
          </p:nvPr>
        </p:nvSpPr>
        <p:spPr/>
        <p:txBody>
          <a:bodyPr/>
          <a:lstStyle/>
          <a:p>
            <a:r>
              <a:rPr lang="en-US" dirty="0" smtClean="0"/>
              <a:t>Aliasing can occur when we use reference types.</a:t>
            </a:r>
          </a:p>
          <a:p>
            <a:r>
              <a:rPr lang="en-US" dirty="0" smtClean="0"/>
              <a:t>When we use the assignment operator (=) with reference types, we are copying the memory location, so both reference variables will be pointing to the same memory location</a:t>
            </a:r>
          </a:p>
          <a:p>
            <a:r>
              <a:rPr lang="en-US" dirty="0" smtClean="0"/>
              <a:t>The equivalence operator (==) will compare to see if the memory locations are the same</a:t>
            </a:r>
          </a:p>
          <a:p>
            <a:pPr lvl="1"/>
            <a:r>
              <a:rPr lang="en-US" dirty="0" smtClean="0"/>
              <a:t>Use .equals() instead</a:t>
            </a:r>
          </a:p>
          <a:p>
            <a:pPr lvl="1"/>
            <a:r>
              <a:rPr lang="en-US" dirty="0" smtClean="0"/>
              <a:t>Ex: </a:t>
            </a:r>
            <a:r>
              <a:rPr lang="en-US" dirty="0" smtClean="0">
                <a:latin typeface="Courier New" panose="02070309020205020404" pitchFamily="49" charset="0"/>
                <a:cs typeface="Courier New" panose="02070309020205020404" pitchFamily="49" charset="0"/>
              </a:rPr>
              <a:t>object1.equals(object2)</a:t>
            </a:r>
            <a:r>
              <a:rPr lang="en-US" dirty="0" smtClean="0"/>
              <a:t> will return true if both objects are equal (based on the definition of the equals method)</a:t>
            </a:r>
          </a:p>
          <a:p>
            <a:r>
              <a:rPr lang="en-US" dirty="0" smtClean="0"/>
              <a:t>Consider a class called </a:t>
            </a:r>
            <a:r>
              <a:rPr lang="en-US" dirty="0" err="1" smtClean="0"/>
              <a:t>SavingsAccount</a:t>
            </a:r>
            <a:r>
              <a:rPr lang="en-US" dirty="0" smtClean="0"/>
              <a:t>. It has a balance and methods to deposit and withdraw money.</a:t>
            </a:r>
          </a:p>
          <a:p>
            <a:pPr lvl="1"/>
            <a:r>
              <a:rPr lang="en-US" dirty="0" smtClean="0"/>
              <a:t>It’s equals() method will return true if the two accounts have the same balance</a:t>
            </a:r>
          </a:p>
          <a:p>
            <a:endParaRPr lang="en-US" dirty="0"/>
          </a:p>
        </p:txBody>
      </p:sp>
    </p:spTree>
    <p:extLst>
      <p:ext uri="{BB962C8B-B14F-4D97-AF65-F5344CB8AC3E}">
        <p14:creationId xmlns:p14="http://schemas.microsoft.com/office/powerpoint/2010/main" val="1461288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3223"/>
            <a:ext cx="7620000" cy="1714500"/>
          </a:xfrm>
        </p:spPr>
        <p:txBody>
          <a:bodyPr>
            <a:normAutofit fontScale="85000" lnSpcReduction="20000"/>
          </a:bodyPr>
          <a:lstStyle/>
          <a:p>
            <a:pPr marL="85725" indent="0">
              <a:buNone/>
            </a:pPr>
            <a:r>
              <a:rPr lang="en-US" sz="2100" dirty="0" err="1">
                <a:latin typeface="Courier New" panose="02070309020205020404" pitchFamily="49" charset="0"/>
                <a:cs typeface="Courier New" panose="02070309020205020404" pitchFamily="49" charset="0"/>
              </a:rPr>
              <a:t>SavingsAccount</a:t>
            </a:r>
            <a:r>
              <a:rPr lang="en-US" sz="2100" dirty="0">
                <a:latin typeface="Courier New" panose="02070309020205020404" pitchFamily="49" charset="0"/>
                <a:cs typeface="Courier New" panose="02070309020205020404" pitchFamily="49" charset="0"/>
              </a:rPr>
              <a:t> A = new </a:t>
            </a:r>
            <a:r>
              <a:rPr lang="en-US" sz="2100" dirty="0" err="1">
                <a:latin typeface="Courier New" panose="02070309020205020404" pitchFamily="49" charset="0"/>
                <a:cs typeface="Courier New" panose="02070309020205020404" pitchFamily="49" charset="0"/>
              </a:rPr>
              <a:t>SavingsAccount</a:t>
            </a:r>
            <a:r>
              <a:rPr lang="en-US" sz="2100" dirty="0">
                <a:latin typeface="Courier New" panose="02070309020205020404" pitchFamily="49" charset="0"/>
                <a:cs typeface="Courier New" panose="02070309020205020404" pitchFamily="49" charset="0"/>
              </a:rPr>
              <a:t>(300);</a:t>
            </a:r>
          </a:p>
          <a:p>
            <a:pPr marL="85725" indent="0">
              <a:buNone/>
            </a:pPr>
            <a:r>
              <a:rPr lang="en-US" sz="2100" dirty="0" err="1">
                <a:latin typeface="Courier New" panose="02070309020205020404" pitchFamily="49" charset="0"/>
                <a:cs typeface="Courier New" panose="02070309020205020404" pitchFamily="49" charset="0"/>
              </a:rPr>
              <a:t>SavingsAccount</a:t>
            </a:r>
            <a:r>
              <a:rPr lang="en-US" sz="2100" dirty="0">
                <a:latin typeface="Courier New" panose="02070309020205020404" pitchFamily="49" charset="0"/>
                <a:cs typeface="Courier New" panose="02070309020205020404" pitchFamily="49" charset="0"/>
              </a:rPr>
              <a:t> B;</a:t>
            </a:r>
          </a:p>
          <a:p>
            <a:pPr marL="85725" indent="0">
              <a:buNone/>
            </a:pPr>
            <a:endParaRPr lang="en-US" sz="2100" dirty="0">
              <a:latin typeface="Courier New" panose="02070309020205020404" pitchFamily="49" charset="0"/>
              <a:cs typeface="Courier New" panose="02070309020205020404" pitchFamily="49" charset="0"/>
            </a:endParaRPr>
          </a:p>
          <a:p>
            <a:pPr marL="85725" indent="0">
              <a:buNone/>
            </a:pPr>
            <a:r>
              <a:rPr lang="en-US" sz="2100" dirty="0">
                <a:latin typeface="Courier New" panose="02070309020205020404" pitchFamily="49" charset="0"/>
                <a:cs typeface="Courier New" panose="02070309020205020404" pitchFamily="49" charset="0"/>
              </a:rPr>
              <a:t>B = A;</a:t>
            </a:r>
          </a:p>
          <a:p>
            <a:pPr marL="85725" indent="0">
              <a:buNone/>
            </a:pPr>
            <a:r>
              <a:rPr lang="en-US" sz="2100" dirty="0" err="1">
                <a:latin typeface="Courier New" panose="02070309020205020404" pitchFamily="49" charset="0"/>
                <a:cs typeface="Courier New" panose="02070309020205020404" pitchFamily="49" charset="0"/>
              </a:rPr>
              <a:t>B.Deposit</a:t>
            </a:r>
            <a:r>
              <a:rPr lang="en-US" sz="2100" dirty="0">
                <a:latin typeface="Courier New" panose="02070309020205020404" pitchFamily="49" charset="0"/>
                <a:cs typeface="Courier New" panose="02070309020205020404" pitchFamily="49" charset="0"/>
              </a:rPr>
              <a:t>(150);</a:t>
            </a:r>
          </a:p>
          <a:p>
            <a:pPr marL="85725" indent="0">
              <a:buNone/>
            </a:pPr>
            <a:r>
              <a:rPr lang="en-US" sz="2100" dirty="0" err="1">
                <a:latin typeface="Courier New" panose="02070309020205020404" pitchFamily="49" charset="0"/>
                <a:cs typeface="Courier New" panose="02070309020205020404" pitchFamily="49" charset="0"/>
              </a:rPr>
              <a:t>A.Withdraw</a:t>
            </a:r>
            <a:r>
              <a:rPr lang="en-US" sz="2100" dirty="0">
                <a:latin typeface="Courier New" panose="02070309020205020404" pitchFamily="49" charset="0"/>
                <a:cs typeface="Courier New" panose="02070309020205020404" pitchFamily="49" charset="0"/>
              </a:rPr>
              <a:t>(100);</a:t>
            </a:r>
          </a:p>
          <a:p>
            <a:pPr marL="85725" indent="0">
              <a:buNone/>
            </a:pPr>
            <a:endParaRPr lang="en-US" sz="1050" dirty="0">
              <a:latin typeface="Courier New" panose="02070309020205020404" pitchFamily="49" charset="0"/>
              <a:cs typeface="Courier New" panose="02070309020205020404" pitchFamily="49" charset="0"/>
            </a:endParaRPr>
          </a:p>
        </p:txBody>
      </p:sp>
      <p:sp>
        <p:nvSpPr>
          <p:cNvPr id="5" name="AutoShape 45"/>
          <p:cNvSpPr>
            <a:spLocks noChangeArrowheads="1"/>
          </p:cNvSpPr>
          <p:nvPr/>
        </p:nvSpPr>
        <p:spPr bwMode="auto">
          <a:xfrm>
            <a:off x="4168304" y="3481846"/>
            <a:ext cx="683419" cy="2845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6" name="AutoShape 46"/>
          <p:cNvSpPr>
            <a:spLocks noChangeArrowheads="1"/>
          </p:cNvSpPr>
          <p:nvPr/>
        </p:nvSpPr>
        <p:spPr bwMode="auto">
          <a:xfrm>
            <a:off x="4282604" y="3538996"/>
            <a:ext cx="454819" cy="17026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7" name="Text Box 48"/>
          <p:cNvSpPr txBox="1">
            <a:spLocks noChangeArrowheads="1"/>
          </p:cNvSpPr>
          <p:nvPr/>
        </p:nvSpPr>
        <p:spPr bwMode="auto">
          <a:xfrm>
            <a:off x="4043288" y="344017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8" name="Text Box 49"/>
          <p:cNvSpPr txBox="1">
            <a:spLocks noChangeArrowheads="1"/>
          </p:cNvSpPr>
          <p:nvPr/>
        </p:nvSpPr>
        <p:spPr bwMode="auto">
          <a:xfrm>
            <a:off x="3830116" y="3481846"/>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pPr algn="r"/>
            <a:r>
              <a:rPr lang="en-US" altLang="en-US" dirty="0" smtClean="0"/>
              <a:t>A</a:t>
            </a:r>
            <a:endParaRPr lang="en-US" altLang="en-US" dirty="0"/>
          </a:p>
        </p:txBody>
      </p:sp>
      <p:sp>
        <p:nvSpPr>
          <p:cNvPr id="9" name="AutoShape 50"/>
          <p:cNvSpPr>
            <a:spLocks noChangeArrowheads="1"/>
          </p:cNvSpPr>
          <p:nvPr/>
        </p:nvSpPr>
        <p:spPr bwMode="auto">
          <a:xfrm>
            <a:off x="5363691" y="3367546"/>
            <a:ext cx="796529" cy="68341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cxnSp>
        <p:nvCxnSpPr>
          <p:cNvPr id="10" name="AutoShape 51"/>
          <p:cNvCxnSpPr>
            <a:cxnSpLocks noChangeShapeType="1"/>
            <a:stCxn id="6" idx="5"/>
            <a:endCxn id="9" idx="1"/>
          </p:cNvCxnSpPr>
          <p:nvPr/>
        </p:nvCxnSpPr>
        <p:spPr bwMode="auto">
          <a:xfrm>
            <a:off x="4624313" y="3624721"/>
            <a:ext cx="739379" cy="84535"/>
          </a:xfrm>
          <a:prstGeom prst="bentConnector3">
            <a:avLst>
              <a:gd name="adj1" fmla="val 57648"/>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11" name="Text Box 65"/>
          <p:cNvSpPr txBox="1">
            <a:spLocks noChangeArrowheads="1"/>
          </p:cNvSpPr>
          <p:nvPr/>
        </p:nvSpPr>
        <p:spPr bwMode="auto">
          <a:xfrm>
            <a:off x="5382741" y="3468749"/>
            <a:ext cx="10727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r>
              <a:rPr lang="en-US" altLang="en-US" dirty="0"/>
              <a:t>balance</a:t>
            </a:r>
          </a:p>
          <a:p>
            <a:r>
              <a:rPr lang="en-US" altLang="en-US" dirty="0"/>
              <a:t>is $300</a:t>
            </a:r>
          </a:p>
        </p:txBody>
      </p:sp>
      <p:sp>
        <p:nvSpPr>
          <p:cNvPr id="12" name="AutoShape 45"/>
          <p:cNvSpPr>
            <a:spLocks noChangeArrowheads="1"/>
          </p:cNvSpPr>
          <p:nvPr/>
        </p:nvSpPr>
        <p:spPr bwMode="auto">
          <a:xfrm>
            <a:off x="4123372" y="4439576"/>
            <a:ext cx="683419" cy="2845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13" name="AutoShape 46"/>
          <p:cNvSpPr>
            <a:spLocks noChangeArrowheads="1"/>
          </p:cNvSpPr>
          <p:nvPr/>
        </p:nvSpPr>
        <p:spPr bwMode="auto">
          <a:xfrm>
            <a:off x="4237671" y="4496725"/>
            <a:ext cx="454819" cy="17026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15" name="Text Box 49"/>
          <p:cNvSpPr txBox="1">
            <a:spLocks noChangeArrowheads="1"/>
          </p:cNvSpPr>
          <p:nvPr/>
        </p:nvSpPr>
        <p:spPr bwMode="auto">
          <a:xfrm>
            <a:off x="3726528" y="4446719"/>
            <a:ext cx="343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pPr algn="r"/>
            <a:r>
              <a:rPr lang="en-US" altLang="en-US" dirty="0" smtClean="0"/>
              <a:t>B</a:t>
            </a:r>
            <a:endParaRPr lang="en-US" altLang="en-US" dirty="0"/>
          </a:p>
        </p:txBody>
      </p:sp>
      <p:sp>
        <p:nvSpPr>
          <p:cNvPr id="16" name="Text Box 65"/>
          <p:cNvSpPr txBox="1">
            <a:spLocks noChangeArrowheads="1"/>
          </p:cNvSpPr>
          <p:nvPr/>
        </p:nvSpPr>
        <p:spPr bwMode="auto">
          <a:xfrm>
            <a:off x="5372621" y="3481846"/>
            <a:ext cx="10727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r>
              <a:rPr lang="en-US" altLang="en-US" dirty="0"/>
              <a:t>balance</a:t>
            </a:r>
          </a:p>
          <a:p>
            <a:r>
              <a:rPr lang="en-US" altLang="en-US" dirty="0"/>
              <a:t>is </a:t>
            </a:r>
            <a:r>
              <a:rPr lang="en-US" altLang="en-US" dirty="0" smtClean="0"/>
              <a:t>$450</a:t>
            </a:r>
            <a:endParaRPr lang="en-US" altLang="en-US" dirty="0"/>
          </a:p>
        </p:txBody>
      </p:sp>
      <p:sp>
        <p:nvSpPr>
          <p:cNvPr id="17" name="Text Box 65"/>
          <p:cNvSpPr txBox="1">
            <a:spLocks noChangeArrowheads="1"/>
          </p:cNvSpPr>
          <p:nvPr/>
        </p:nvSpPr>
        <p:spPr bwMode="auto">
          <a:xfrm>
            <a:off x="5367561" y="3468748"/>
            <a:ext cx="10727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r>
              <a:rPr lang="en-US" altLang="en-US" dirty="0"/>
              <a:t>balance</a:t>
            </a:r>
          </a:p>
          <a:p>
            <a:r>
              <a:rPr lang="en-US" altLang="en-US" dirty="0"/>
              <a:t>is </a:t>
            </a:r>
            <a:r>
              <a:rPr lang="en-US" altLang="en-US" dirty="0" smtClean="0"/>
              <a:t>$350</a:t>
            </a:r>
            <a:endParaRPr lang="en-US" altLang="en-US" dirty="0"/>
          </a:p>
        </p:txBody>
      </p:sp>
      <p:sp>
        <p:nvSpPr>
          <p:cNvPr id="18" name="Right Arrow 17"/>
          <p:cNvSpPr/>
          <p:nvPr/>
        </p:nvSpPr>
        <p:spPr>
          <a:xfrm>
            <a:off x="216291" y="1247629"/>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198707" y="1521070"/>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16291" y="2051246"/>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16291" y="2324687"/>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216291" y="2613652"/>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a:stCxn id="13" idx="5"/>
            <a:endCxn id="9" idx="2"/>
          </p:cNvCxnSpPr>
          <p:nvPr/>
        </p:nvCxnSpPr>
        <p:spPr>
          <a:xfrm flipV="1">
            <a:off x="4578785" y="4050964"/>
            <a:ext cx="1183170" cy="5308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2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nodePh="1">
                                  <p:stCondLst>
                                    <p:cond delay="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20"/>
                                        </p:tgtEl>
                                      </p:cBhvr>
                                    </p:animEffect>
                                    <p:set>
                                      <p:cBhvr>
                                        <p:cTn id="56" dur="1" fill="hold">
                                          <p:stCondLst>
                                            <p:cond delay="499"/>
                                          </p:stCondLst>
                                        </p:cTn>
                                        <p:tgtEl>
                                          <p:spTgt spid="2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22"/>
                                        </p:tgtEl>
                                      </p:cBhvr>
                                    </p:animEffect>
                                    <p:set>
                                      <p:cBhvr>
                                        <p:cTn id="91" dur="1" fill="hold">
                                          <p:stCondLst>
                                            <p:cond delay="499"/>
                                          </p:stCondLst>
                                        </p:cTn>
                                        <p:tgtEl>
                                          <p:spTgt spid="2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6"/>
                                        </p:tgtEl>
                                      </p:cBhvr>
                                    </p:animEffect>
                                    <p:set>
                                      <p:cBhvr>
                                        <p:cTn id="101" dur="1" fill="hold">
                                          <p:stCondLst>
                                            <p:cond delay="499"/>
                                          </p:stCondLst>
                                        </p:cTn>
                                        <p:tgtEl>
                                          <p:spTgt spid="1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1" grpId="0"/>
      <p:bldP spid="11" grpId="1"/>
      <p:bldP spid="12" grpId="0" animBg="1"/>
      <p:bldP spid="13" grpId="0" animBg="1"/>
      <p:bldP spid="15" grpId="0"/>
      <p:bldP spid="16" grpId="0"/>
      <p:bldP spid="16" grpId="1"/>
      <p:bldP spid="17" grpId="0"/>
      <p:bldP spid="18" grpId="0" animBg="1"/>
      <p:bldP spid="18" grpId="1" animBg="1"/>
      <p:bldP spid="20" grpId="0" animBg="1"/>
      <p:bldP spid="20" grpId="1" animBg="1"/>
      <p:bldP spid="21" grpId="0" animBg="1"/>
      <p:bldP spid="21" grpId="1" animBg="1"/>
      <p:bldP spid="22" grpId="0" animBg="1"/>
      <p:bldP spid="22" grpId="1" animBg="1"/>
      <p:bldP spid="2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Equality</a:t>
            </a:r>
            <a:endParaRPr lang="en-US" dirty="0"/>
          </a:p>
        </p:txBody>
      </p:sp>
      <p:sp>
        <p:nvSpPr>
          <p:cNvPr id="3" name="Content Placeholder 2"/>
          <p:cNvSpPr>
            <a:spLocks noGrp="1"/>
          </p:cNvSpPr>
          <p:nvPr>
            <p:ph idx="1"/>
          </p:nvPr>
        </p:nvSpPr>
        <p:spPr/>
        <p:txBody>
          <a:bodyPr/>
          <a:lstStyle/>
          <a:p>
            <a:r>
              <a:rPr lang="en-US" altLang="en-US" dirty="0"/>
              <a:t>For references p, q consider: p == q</a:t>
            </a:r>
          </a:p>
          <a:p>
            <a:pPr lvl="1"/>
            <a:r>
              <a:rPr lang="en-US" altLang="en-US" dirty="0"/>
              <a:t>Compares </a:t>
            </a:r>
            <a:r>
              <a:rPr lang="en-US" altLang="en-US" i="1" dirty="0"/>
              <a:t>pointers</a:t>
            </a:r>
            <a:r>
              <a:rPr lang="en-US" altLang="en-US" dirty="0"/>
              <a:t> for equality</a:t>
            </a:r>
          </a:p>
          <a:p>
            <a:pPr lvl="1"/>
            <a:r>
              <a:rPr lang="en-US" altLang="en-US" dirty="0"/>
              <a:t>Do they refer to the same object?</a:t>
            </a:r>
          </a:p>
          <a:p>
            <a:pPr lvl="1"/>
            <a:endParaRPr lang="en-US" altLang="en-US" dirty="0"/>
          </a:p>
          <a:p>
            <a:pPr lvl="1"/>
            <a:endParaRPr lang="en-US" altLang="en-US" dirty="0"/>
          </a:p>
          <a:p>
            <a:r>
              <a:rPr lang="en-US" altLang="en-US" dirty="0"/>
              <a:t>How do we test if </a:t>
            </a:r>
            <a:r>
              <a:rPr lang="en-US" altLang="en-US" i="1" dirty="0"/>
              <a:t>objects</a:t>
            </a:r>
            <a:r>
              <a:rPr lang="en-US" altLang="en-US" dirty="0"/>
              <a:t> are equal?</a:t>
            </a:r>
          </a:p>
          <a:p>
            <a:pPr lvl="1"/>
            <a:r>
              <a:rPr lang="en-US" altLang="en-US" dirty="0"/>
              <a:t>Define a </a:t>
            </a:r>
            <a:r>
              <a:rPr lang="en-US" altLang="en-US" dirty="0" err="1"/>
              <a:t>boolean</a:t>
            </a:r>
            <a:r>
              <a:rPr lang="en-US" altLang="en-US" dirty="0"/>
              <a:t> method equals()</a:t>
            </a:r>
          </a:p>
          <a:p>
            <a:pPr lvl="1"/>
            <a:r>
              <a:rPr lang="en-US" altLang="en-US" dirty="0" err="1"/>
              <a:t>p.equals</a:t>
            </a:r>
            <a:r>
              <a:rPr lang="en-US" altLang="en-US" dirty="0"/>
              <a:t>(q)</a:t>
            </a:r>
          </a:p>
          <a:p>
            <a:endParaRPr lang="en-US" dirty="0"/>
          </a:p>
        </p:txBody>
      </p:sp>
      <p:pic>
        <p:nvPicPr>
          <p:cNvPr id="4" name="Picture 3"/>
          <p:cNvPicPr>
            <a:picLocks noChangeAspect="1"/>
          </p:cNvPicPr>
          <p:nvPr/>
        </p:nvPicPr>
        <p:blipFill>
          <a:blip r:embed="rId2"/>
          <a:stretch>
            <a:fillRect/>
          </a:stretch>
        </p:blipFill>
        <p:spPr>
          <a:xfrm>
            <a:off x="3868435" y="2379340"/>
            <a:ext cx="4160881" cy="791024"/>
          </a:xfrm>
          <a:prstGeom prst="rect">
            <a:avLst/>
          </a:prstGeom>
        </p:spPr>
      </p:pic>
      <p:pic>
        <p:nvPicPr>
          <p:cNvPr id="5" name="Picture 4"/>
          <p:cNvPicPr>
            <a:picLocks noChangeAspect="1"/>
          </p:cNvPicPr>
          <p:nvPr/>
        </p:nvPicPr>
        <p:blipFill>
          <a:blip r:embed="rId3"/>
          <a:stretch>
            <a:fillRect/>
          </a:stretch>
        </p:blipFill>
        <p:spPr>
          <a:xfrm>
            <a:off x="2837449" y="4177531"/>
            <a:ext cx="4165453" cy="1056224"/>
          </a:xfrm>
          <a:prstGeom prst="rect">
            <a:avLst/>
          </a:prstGeom>
        </p:spPr>
      </p:pic>
    </p:spTree>
    <p:extLst>
      <p:ext uri="{BB962C8B-B14F-4D97-AF65-F5344CB8AC3E}">
        <p14:creationId xmlns:p14="http://schemas.microsoft.com/office/powerpoint/2010/main" val="12949313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Each of our primitive data types has a corresponding wrapper class</a:t>
            </a:r>
          </a:p>
          <a:p>
            <a:pPr lvl="1"/>
            <a:r>
              <a:rPr lang="en-US" dirty="0" smtClean="0"/>
              <a:t>Noted with an upper case letter</a:t>
            </a:r>
          </a:p>
          <a:p>
            <a:pPr lvl="1"/>
            <a:r>
              <a:rPr lang="en-US" dirty="0" smtClean="0"/>
              <a:t>Examples </a:t>
            </a:r>
            <a:r>
              <a:rPr lang="en-US" dirty="0" err="1" smtClean="0"/>
              <a:t>int</a:t>
            </a:r>
            <a:r>
              <a:rPr lang="en-US" dirty="0" smtClean="0"/>
              <a:t> -&gt; Integer, long -&gt; Long, double -&gt; Double</a:t>
            </a:r>
          </a:p>
          <a:p>
            <a:r>
              <a:rPr lang="en-US" dirty="0" smtClean="0"/>
              <a:t>Provide helpful functionality through static methods</a:t>
            </a:r>
          </a:p>
          <a:p>
            <a:pPr marL="308610" lvl="1" indent="0">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 = </a:t>
            </a:r>
            <a:r>
              <a:rPr lang="en-US" dirty="0" err="1" smtClean="0">
                <a:latin typeface="Courier New" panose="02070309020205020404" pitchFamily="49" charset="0"/>
                <a:cs typeface="Courier New" panose="02070309020205020404" pitchFamily="49" charset="0"/>
              </a:rPr>
              <a:t>Integer.parseInt</a:t>
            </a:r>
            <a:r>
              <a:rPr lang="en-US" dirty="0" smtClean="0">
                <a:latin typeface="Courier New" panose="02070309020205020404" pitchFamily="49" charset="0"/>
                <a:cs typeface="Courier New" panose="02070309020205020404" pitchFamily="49" charset="0"/>
              </a:rPr>
              <a:t>(“35778”);</a:t>
            </a:r>
          </a:p>
          <a:p>
            <a:pPr marL="308610" lvl="1" indent="0">
              <a:buNone/>
            </a:pPr>
            <a:r>
              <a:rPr lang="en-US" dirty="0" smtClean="0">
                <a:latin typeface="Courier New" panose="02070309020205020404" pitchFamily="49" charset="0"/>
                <a:cs typeface="Courier New" panose="02070309020205020404" pitchFamily="49" charset="0"/>
              </a:rPr>
              <a:t>String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Double.toString</a:t>
            </a:r>
            <a:r>
              <a:rPr lang="en-US" dirty="0" smtClean="0">
                <a:latin typeface="Courier New" panose="02070309020205020404" pitchFamily="49" charset="0"/>
                <a:cs typeface="Courier New" panose="02070309020205020404" pitchFamily="49" charset="0"/>
              </a:rPr>
              <a:t>(123.76);</a:t>
            </a:r>
          </a:p>
          <a:p>
            <a:r>
              <a:rPr lang="en-US" dirty="0" smtClean="0"/>
              <a:t>Provide useful static constants</a:t>
            </a:r>
          </a:p>
          <a:p>
            <a:pPr marL="308610" lvl="1" indent="0">
              <a:buNone/>
            </a:pPr>
            <a:r>
              <a:rPr lang="en-US" dirty="0" err="1" smtClean="0">
                <a:latin typeface="Courier New" panose="02070309020205020404" pitchFamily="49" charset="0"/>
                <a:cs typeface="Courier New" panose="02070309020205020404" pitchFamily="49" charset="0"/>
              </a:rPr>
              <a:t>Integer.MAX_VALUE</a:t>
            </a:r>
            <a:endParaRPr lang="en-US" dirty="0" smtClean="0">
              <a:latin typeface="Courier New" panose="02070309020205020404" pitchFamily="49" charset="0"/>
              <a:cs typeface="Courier New" panose="02070309020205020404" pitchFamily="49" charset="0"/>
            </a:endParaRPr>
          </a:p>
          <a:p>
            <a:pPr marL="308610" lvl="1" indent="0">
              <a:buNone/>
            </a:pPr>
            <a:r>
              <a:rPr lang="en-US" dirty="0" err="1" smtClean="0">
                <a:latin typeface="Courier New" panose="02070309020205020404" pitchFamily="49" charset="0"/>
                <a:cs typeface="Courier New" panose="02070309020205020404" pitchFamily="49" charset="0"/>
              </a:rPr>
              <a:t>Integer.MIN_VALUE</a:t>
            </a:r>
            <a:endParaRPr lang="en-US" dirty="0" smtClean="0">
              <a:latin typeface="Courier New" panose="02070309020205020404" pitchFamily="49" charset="0"/>
              <a:cs typeface="Courier New" panose="02070309020205020404" pitchFamily="49" charset="0"/>
            </a:endParaRPr>
          </a:p>
          <a:p>
            <a:pPr lvl="1"/>
            <a:r>
              <a:rPr lang="en-US" dirty="0" smtClean="0"/>
              <a:t>Useful to avoid overflow errors</a:t>
            </a:r>
          </a:p>
          <a:p>
            <a:r>
              <a:rPr lang="en-US" dirty="0" smtClean="0"/>
              <a:t>Our wrapper classes are reference data types!</a:t>
            </a:r>
          </a:p>
          <a:p>
            <a:r>
              <a:rPr lang="en-US" dirty="0" smtClean="0"/>
              <a:t>Our wrapper classes are immutable</a:t>
            </a:r>
          </a:p>
          <a:p>
            <a:endParaRPr lang="en-US" dirty="0"/>
          </a:p>
        </p:txBody>
      </p:sp>
    </p:spTree>
    <p:extLst>
      <p:ext uri="{BB962C8B-B14F-4D97-AF65-F5344CB8AC3E}">
        <p14:creationId xmlns:p14="http://schemas.microsoft.com/office/powerpoint/2010/main" val="33245194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normAutofit/>
          </a:bodyPr>
          <a:lstStyle/>
          <a:p>
            <a:r>
              <a:rPr lang="en-US" altLang="en-US" sz="1950" dirty="0"/>
              <a:t>An immutable object is one whose (abstract) value can never change</a:t>
            </a:r>
          </a:p>
          <a:p>
            <a:pPr lvl="1"/>
            <a:r>
              <a:rPr lang="en-US" altLang="en-US" sz="1650" dirty="0"/>
              <a:t>Constructor allows initialization to different values</a:t>
            </a:r>
          </a:p>
          <a:p>
            <a:pPr lvl="2"/>
            <a:r>
              <a:rPr lang="en-US" altLang="en-US" sz="1500" dirty="0"/>
              <a:t>Changes the pointer to a new memory location, not the value in the old memory location</a:t>
            </a:r>
          </a:p>
          <a:p>
            <a:pPr lvl="1"/>
            <a:r>
              <a:rPr lang="en-US" altLang="en-US" sz="1650" dirty="0"/>
              <a:t>No </a:t>
            </a:r>
            <a:r>
              <a:rPr lang="en-US" altLang="en-US" sz="1650" dirty="0" err="1"/>
              <a:t>mutator</a:t>
            </a:r>
            <a:r>
              <a:rPr lang="en-US" altLang="en-US" sz="1650" dirty="0"/>
              <a:t> methods</a:t>
            </a:r>
          </a:p>
          <a:p>
            <a:r>
              <a:rPr lang="en-US" altLang="en-US" sz="1950" dirty="0"/>
              <a:t>Why would we want such a thing?</a:t>
            </a:r>
          </a:p>
          <a:p>
            <a:r>
              <a:rPr lang="en-US" altLang="en-US" sz="1950" dirty="0"/>
              <a:t>Because aliasing an immutable is safe!</a:t>
            </a:r>
          </a:p>
          <a:p>
            <a:r>
              <a:rPr lang="en-US" altLang="en-US" sz="1950" dirty="0"/>
              <a:t>Why do we want immutable wrappers for primitive types instead of just using primitive types?</a:t>
            </a:r>
          </a:p>
          <a:p>
            <a:pPr lvl="1"/>
            <a:r>
              <a:rPr lang="en-US" altLang="en-US" sz="1650" dirty="0"/>
              <a:t>Because sometimes reference types need to be passed as parameters (e.g., to Java collections)</a:t>
            </a:r>
          </a:p>
          <a:p>
            <a:pPr lvl="2"/>
            <a:r>
              <a:rPr lang="en-US" altLang="en-US" sz="1500" dirty="0"/>
              <a:t>Add a variable x to a List. Later the value of x changes. Immutability allows x to change while the value in the List does not change</a:t>
            </a:r>
          </a:p>
          <a:p>
            <a:endParaRPr lang="en-US" dirty="0"/>
          </a:p>
        </p:txBody>
      </p:sp>
    </p:spTree>
    <p:extLst>
      <p:ext uri="{BB962C8B-B14F-4D97-AF65-F5344CB8AC3E}">
        <p14:creationId xmlns:p14="http://schemas.microsoft.com/office/powerpoint/2010/main" val="25059736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pPr marL="85725" indent="0">
              <a:buNone/>
            </a:pPr>
            <a:r>
              <a:rPr lang="en-US" dirty="0" smtClean="0">
                <a:latin typeface="Courier New" panose="02070309020205020404" pitchFamily="49" charset="0"/>
                <a:cs typeface="Courier New" panose="02070309020205020404" pitchFamily="49" charset="0"/>
              </a:rPr>
              <a:t>Integer A = 42;</a:t>
            </a:r>
          </a:p>
          <a:p>
            <a:pPr marL="85725" indent="0">
              <a:buNone/>
            </a:pPr>
            <a:r>
              <a:rPr lang="en-US" dirty="0" smtClean="0">
                <a:latin typeface="Courier New" panose="02070309020205020404" pitchFamily="49" charset="0"/>
                <a:cs typeface="Courier New" panose="02070309020205020404" pitchFamily="49" charset="0"/>
              </a:rPr>
              <a:t>Integer B;</a:t>
            </a:r>
          </a:p>
          <a:p>
            <a:pPr marL="85725" indent="0">
              <a:buNone/>
            </a:pPr>
            <a:endParaRPr lang="en-US" dirty="0">
              <a:latin typeface="Courier New" panose="02070309020205020404" pitchFamily="49" charset="0"/>
              <a:cs typeface="Courier New" panose="02070309020205020404" pitchFamily="49" charset="0"/>
            </a:endParaRPr>
          </a:p>
          <a:p>
            <a:pPr marL="85725" indent="0">
              <a:buNone/>
            </a:pPr>
            <a:r>
              <a:rPr lang="en-US" dirty="0" smtClean="0">
                <a:latin typeface="Courier New" panose="02070309020205020404" pitchFamily="49" charset="0"/>
                <a:cs typeface="Courier New" panose="02070309020205020404" pitchFamily="49" charset="0"/>
              </a:rPr>
              <a:t>B = A;</a:t>
            </a:r>
          </a:p>
          <a:p>
            <a:pPr marL="85725" indent="0">
              <a:buNone/>
            </a:pPr>
            <a:endParaRPr lang="en-US" dirty="0">
              <a:latin typeface="Courier New" panose="02070309020205020404" pitchFamily="49" charset="0"/>
              <a:cs typeface="Courier New" panose="02070309020205020404" pitchFamily="49" charset="0"/>
            </a:endParaRPr>
          </a:p>
          <a:p>
            <a:pPr marL="85725" indent="0">
              <a:buNone/>
            </a:pPr>
            <a:r>
              <a:rPr lang="en-US" dirty="0" smtClean="0">
                <a:latin typeface="Courier New" panose="02070309020205020404" pitchFamily="49" charset="0"/>
                <a:cs typeface="Courier New" panose="02070309020205020404" pitchFamily="49" charset="0"/>
              </a:rPr>
              <a:t>A = 37;</a:t>
            </a:r>
          </a:p>
          <a:p>
            <a:pPr marL="85725" indent="0">
              <a:buNone/>
            </a:pPr>
            <a:endParaRPr lang="en-US" dirty="0">
              <a:latin typeface="Courier New" panose="02070309020205020404" pitchFamily="49" charset="0"/>
              <a:cs typeface="Courier New" panose="02070309020205020404" pitchFamily="49" charset="0"/>
            </a:endParaRPr>
          </a:p>
        </p:txBody>
      </p:sp>
      <p:sp>
        <p:nvSpPr>
          <p:cNvPr id="4" name="AutoShape 45"/>
          <p:cNvSpPr>
            <a:spLocks noChangeArrowheads="1"/>
          </p:cNvSpPr>
          <p:nvPr/>
        </p:nvSpPr>
        <p:spPr bwMode="auto">
          <a:xfrm>
            <a:off x="4168304" y="3481846"/>
            <a:ext cx="683419" cy="2845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5" name="AutoShape 46"/>
          <p:cNvSpPr>
            <a:spLocks noChangeArrowheads="1"/>
          </p:cNvSpPr>
          <p:nvPr/>
        </p:nvSpPr>
        <p:spPr bwMode="auto">
          <a:xfrm>
            <a:off x="4282604" y="3538996"/>
            <a:ext cx="454819" cy="17026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6" name="Text Box 49"/>
          <p:cNvSpPr txBox="1">
            <a:spLocks noChangeArrowheads="1"/>
          </p:cNvSpPr>
          <p:nvPr/>
        </p:nvSpPr>
        <p:spPr bwMode="auto">
          <a:xfrm>
            <a:off x="3830116" y="3481846"/>
            <a:ext cx="341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pPr algn="r"/>
            <a:r>
              <a:rPr lang="en-US" altLang="en-US" dirty="0" smtClean="0"/>
              <a:t>A</a:t>
            </a:r>
            <a:endParaRPr lang="en-US" altLang="en-US" dirty="0"/>
          </a:p>
        </p:txBody>
      </p:sp>
      <p:sp>
        <p:nvSpPr>
          <p:cNvPr id="7" name="AutoShape 50"/>
          <p:cNvSpPr>
            <a:spLocks noChangeArrowheads="1"/>
          </p:cNvSpPr>
          <p:nvPr/>
        </p:nvSpPr>
        <p:spPr bwMode="auto">
          <a:xfrm>
            <a:off x="5363691" y="3367308"/>
            <a:ext cx="796529" cy="68341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cxnSp>
        <p:nvCxnSpPr>
          <p:cNvPr id="8" name="AutoShape 51"/>
          <p:cNvCxnSpPr>
            <a:cxnSpLocks noChangeShapeType="1"/>
            <a:stCxn id="5" idx="5"/>
            <a:endCxn id="7" idx="1"/>
          </p:cNvCxnSpPr>
          <p:nvPr/>
        </p:nvCxnSpPr>
        <p:spPr bwMode="auto">
          <a:xfrm>
            <a:off x="4623718" y="3624126"/>
            <a:ext cx="739973" cy="84891"/>
          </a:xfrm>
          <a:prstGeom prst="bentConnector3">
            <a:avLst>
              <a:gd name="adj1" fmla="val 50000"/>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9" name="Text Box 65"/>
          <p:cNvSpPr txBox="1">
            <a:spLocks noChangeArrowheads="1"/>
          </p:cNvSpPr>
          <p:nvPr/>
        </p:nvSpPr>
        <p:spPr bwMode="auto">
          <a:xfrm>
            <a:off x="5582098" y="3551397"/>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r>
              <a:rPr lang="en-US" altLang="en-US" dirty="0" smtClean="0"/>
              <a:t>42</a:t>
            </a:r>
            <a:endParaRPr lang="en-US" altLang="en-US" dirty="0"/>
          </a:p>
        </p:txBody>
      </p:sp>
      <p:sp>
        <p:nvSpPr>
          <p:cNvPr id="10" name="AutoShape 45"/>
          <p:cNvSpPr>
            <a:spLocks noChangeArrowheads="1"/>
          </p:cNvSpPr>
          <p:nvPr/>
        </p:nvSpPr>
        <p:spPr bwMode="auto">
          <a:xfrm>
            <a:off x="4182498" y="4256713"/>
            <a:ext cx="683419" cy="2845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11" name="AutoShape 46"/>
          <p:cNvSpPr>
            <a:spLocks noChangeArrowheads="1"/>
          </p:cNvSpPr>
          <p:nvPr/>
        </p:nvSpPr>
        <p:spPr bwMode="auto">
          <a:xfrm>
            <a:off x="4296798" y="4313863"/>
            <a:ext cx="454819" cy="17026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12" name="Text Box 49"/>
          <p:cNvSpPr txBox="1">
            <a:spLocks noChangeArrowheads="1"/>
          </p:cNvSpPr>
          <p:nvPr/>
        </p:nvSpPr>
        <p:spPr bwMode="auto">
          <a:xfrm>
            <a:off x="3842706" y="4256713"/>
            <a:ext cx="343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pPr algn="r"/>
            <a:r>
              <a:rPr lang="en-US" altLang="en-US" dirty="0"/>
              <a:t>B</a:t>
            </a:r>
          </a:p>
        </p:txBody>
      </p:sp>
      <p:cxnSp>
        <p:nvCxnSpPr>
          <p:cNvPr id="14" name="Elbow Connector 13"/>
          <p:cNvCxnSpPr>
            <a:stCxn id="10" idx="3"/>
            <a:endCxn id="7" idx="1"/>
          </p:cNvCxnSpPr>
          <p:nvPr/>
        </p:nvCxnSpPr>
        <p:spPr>
          <a:xfrm flipV="1">
            <a:off x="4865917" y="3709017"/>
            <a:ext cx="497774" cy="6899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5" name="AutoShape 50"/>
          <p:cNvSpPr>
            <a:spLocks noChangeArrowheads="1"/>
          </p:cNvSpPr>
          <p:nvPr/>
        </p:nvSpPr>
        <p:spPr bwMode="auto">
          <a:xfrm>
            <a:off x="5363691" y="2426523"/>
            <a:ext cx="796529" cy="68341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endParaRPr lang="en-US" altLang="en-US"/>
          </a:p>
        </p:txBody>
      </p:sp>
      <p:sp>
        <p:nvSpPr>
          <p:cNvPr id="16" name="Text Box 65"/>
          <p:cNvSpPr txBox="1">
            <a:spLocks noChangeArrowheads="1"/>
          </p:cNvSpPr>
          <p:nvPr/>
        </p:nvSpPr>
        <p:spPr bwMode="auto">
          <a:xfrm>
            <a:off x="5582098" y="2610374"/>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SimSun" panose="02010600030101010101" pitchFamily="2" charset="-122"/>
              </a:defRPr>
            </a:lvl1pPr>
            <a:lvl2pPr marL="742950" indent="-285750">
              <a:defRPr>
                <a:solidFill>
                  <a:schemeClr val="tx1"/>
                </a:solidFill>
                <a:latin typeface="Verdana" panose="020B0604030504040204" pitchFamily="34" charset="0"/>
                <a:ea typeface="SimSun" panose="02010600030101010101" pitchFamily="2" charset="-122"/>
              </a:defRPr>
            </a:lvl2pPr>
            <a:lvl3pPr marL="1143000" indent="-228600">
              <a:defRPr>
                <a:solidFill>
                  <a:schemeClr val="tx1"/>
                </a:solidFill>
                <a:latin typeface="Verdana" panose="020B0604030504040204" pitchFamily="34" charset="0"/>
                <a:ea typeface="SimSun" panose="02010600030101010101" pitchFamily="2" charset="-122"/>
              </a:defRPr>
            </a:lvl3pPr>
            <a:lvl4pPr marL="1600200" indent="-228600">
              <a:defRPr>
                <a:solidFill>
                  <a:schemeClr val="tx1"/>
                </a:solidFill>
                <a:latin typeface="Verdana" panose="020B0604030504040204" pitchFamily="34" charset="0"/>
                <a:ea typeface="SimSun" panose="02010600030101010101" pitchFamily="2" charset="-122"/>
              </a:defRPr>
            </a:lvl4pPr>
            <a:lvl5pPr marL="2057400" indent="-228600">
              <a:defRPr>
                <a:solidFill>
                  <a:schemeClr val="tx1"/>
                </a:solidFill>
                <a:latin typeface="Verdan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SimSun" panose="02010600030101010101" pitchFamily="2" charset="-122"/>
              </a:defRPr>
            </a:lvl9pPr>
          </a:lstStyle>
          <a:p>
            <a:r>
              <a:rPr lang="en-US" altLang="en-US" dirty="0" smtClean="0"/>
              <a:t>37</a:t>
            </a:r>
            <a:endParaRPr lang="en-US" altLang="en-US" dirty="0"/>
          </a:p>
        </p:txBody>
      </p:sp>
      <p:sp>
        <p:nvSpPr>
          <p:cNvPr id="17" name="Right Arrow 16"/>
          <p:cNvSpPr/>
          <p:nvPr/>
        </p:nvSpPr>
        <p:spPr>
          <a:xfrm>
            <a:off x="211016" y="2165545"/>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211016" y="2434351"/>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88156" y="3043999"/>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179363" y="3643075"/>
            <a:ext cx="309489" cy="13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5" idx="5"/>
            <a:endCxn id="15" idx="1"/>
          </p:cNvCxnSpPr>
          <p:nvPr/>
        </p:nvCxnSpPr>
        <p:spPr>
          <a:xfrm flipV="1">
            <a:off x="4623718" y="2768232"/>
            <a:ext cx="739973" cy="8558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007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9"/>
                                        </p:tgtEl>
                                      </p:cBhvr>
                                    </p:animEffect>
                                    <p:set>
                                      <p:cBhvr>
                                        <p:cTn id="68" dur="1" fill="hold">
                                          <p:stCondLst>
                                            <p:cond delay="499"/>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8"/>
                                        </p:tgtEl>
                                      </p:cBhvr>
                                    </p:animEffect>
                                    <p:set>
                                      <p:cBhvr>
                                        <p:cTn id="78" dur="1" fill="hold">
                                          <p:stCondLst>
                                            <p:cond delay="499"/>
                                          </p:stCondLst>
                                        </p:cTn>
                                        <p:tgtEl>
                                          <p:spTgt spid="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20"/>
                                        </p:tgtEl>
                                      </p:cBhvr>
                                    </p:animEffect>
                                    <p:set>
                                      <p:cBhvr>
                                        <p:cTn id="9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9" grpId="0"/>
      <p:bldP spid="10" grpId="0" animBg="1"/>
      <p:bldP spid="11" grpId="0" animBg="1"/>
      <p:bldP spid="12" grpId="0"/>
      <p:bldP spid="15" grpId="0" animBg="1"/>
      <p:bldP spid="16" grpId="0"/>
      <p:bldP spid="17" grpId="0" animBg="1"/>
      <p:bldP spid="17" grpId="1" animBg="1"/>
      <p:bldP spid="18" grpId="0" animBg="1"/>
      <p:bldP spid="18" grpId="1" animBg="1"/>
      <p:bldP spid="19" grpId="0" animBg="1"/>
      <p:bldP spid="19"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of a Contract</a:t>
            </a:r>
          </a:p>
        </p:txBody>
      </p:sp>
      <p:sp>
        <p:nvSpPr>
          <p:cNvPr id="27651" name="Rectangle 3"/>
          <p:cNvSpPr>
            <a:spLocks noGrp="1" noChangeArrowheads="1"/>
          </p:cNvSpPr>
          <p:nvPr>
            <p:ph idx="1"/>
          </p:nvPr>
        </p:nvSpPr>
        <p:spPr/>
        <p:txBody>
          <a:bodyPr/>
          <a:lstStyle/>
          <a:p>
            <a:pPr eaLnBrk="1" hangingPunct="1"/>
            <a:r>
              <a:rPr lang="en-US" altLang="en-US" dirty="0" smtClean="0"/>
              <a:t>2 Roles</a:t>
            </a:r>
          </a:p>
          <a:p>
            <a:pPr lvl="1"/>
            <a:r>
              <a:rPr lang="en-US" altLang="en-US" dirty="0" smtClean="0"/>
              <a:t>Implementer</a:t>
            </a:r>
          </a:p>
          <a:p>
            <a:pPr lvl="1"/>
            <a:r>
              <a:rPr lang="en-US" altLang="en-US" dirty="0" smtClean="0"/>
              <a:t>Client</a:t>
            </a:r>
            <a:endParaRPr lang="en-US" altLang="en-US" dirty="0"/>
          </a:p>
          <a:p>
            <a:pPr lvl="1"/>
            <a:r>
              <a:rPr lang="en-US" altLang="en-US" dirty="0"/>
              <a:t>When you write code, you might go between roles</a:t>
            </a:r>
          </a:p>
          <a:p>
            <a:pPr eaLnBrk="1" hangingPunct="1"/>
            <a:r>
              <a:rPr lang="en-US" altLang="en-US" dirty="0" smtClean="0"/>
              <a:t>Implementers </a:t>
            </a:r>
            <a:r>
              <a:rPr lang="en-US" altLang="en-US" dirty="0"/>
              <a:t>and clients communicate through contracts</a:t>
            </a:r>
          </a:p>
          <a:p>
            <a:pPr eaLnBrk="1" hangingPunct="1"/>
            <a:r>
              <a:rPr lang="en-US" altLang="en-US" dirty="0"/>
              <a:t>Contracts “hide information” by </a:t>
            </a:r>
            <a:r>
              <a:rPr lang="en-US" altLang="en-US" dirty="0" smtClean="0"/>
              <a:t>design</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11</a:t>
            </a:fld>
            <a:endParaRPr lang="en-US"/>
          </a:p>
        </p:txBody>
      </p:sp>
    </p:spTree>
    <p:extLst>
      <p:ext uri="{BB962C8B-B14F-4D97-AF65-F5344CB8AC3E}">
        <p14:creationId xmlns:p14="http://schemas.microsoft.com/office/powerpoint/2010/main" val="12362034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473670" y="2594155"/>
            <a:ext cx="7772400" cy="1396042"/>
          </a:xfrm>
        </p:spPr>
        <p:txBody>
          <a:bodyPr/>
          <a:lstStyle/>
          <a:p>
            <a:pPr eaLnBrk="1" hangingPunct="1"/>
            <a:r>
              <a:rPr lang="en-US" dirty="0" smtClean="0"/>
              <a:t>Packages in Java</a:t>
            </a:r>
            <a:endParaRPr lang="en-US" altLang="en-US" dirty="0" smtClean="0"/>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4979507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Packages: Component Catalogs</a:t>
            </a:r>
          </a:p>
        </p:txBody>
      </p:sp>
      <p:sp>
        <p:nvSpPr>
          <p:cNvPr id="24579" name="Rectangle 3"/>
          <p:cNvSpPr>
            <a:spLocks noGrp="1" noChangeArrowheads="1"/>
          </p:cNvSpPr>
          <p:nvPr>
            <p:ph idx="1"/>
          </p:nvPr>
        </p:nvSpPr>
        <p:spPr/>
        <p:txBody>
          <a:bodyPr>
            <a:normAutofit lnSpcReduction="10000"/>
          </a:bodyPr>
          <a:lstStyle/>
          <a:p>
            <a:pPr eaLnBrk="1" hangingPunct="1"/>
            <a:r>
              <a:rPr lang="en-US" sz="2600" dirty="0" smtClean="0"/>
              <a:t>A </a:t>
            </a:r>
            <a:r>
              <a:rPr lang="en-US" sz="2600" i="1" dirty="0" smtClean="0"/>
              <a:t>package</a:t>
            </a:r>
            <a:r>
              <a:rPr lang="en-US" sz="2600" dirty="0" smtClean="0"/>
              <a:t> is a grouping of classes</a:t>
            </a:r>
          </a:p>
          <a:p>
            <a:pPr lvl="1" eaLnBrk="1" hangingPunct="1"/>
            <a:r>
              <a:rPr lang="en-US" sz="2200" dirty="0" smtClean="0"/>
              <a:t>Hierarchical: </a:t>
            </a:r>
            <a:r>
              <a:rPr lang="en-US" sz="2200" dirty="0" err="1" smtClean="0"/>
              <a:t>subpackages</a:t>
            </a:r>
            <a:r>
              <a:rPr lang="en-US" sz="2200" dirty="0" smtClean="0"/>
              <a:t> within packages</a:t>
            </a:r>
          </a:p>
          <a:p>
            <a:pPr lvl="1" eaLnBrk="1" hangingPunct="1"/>
            <a:r>
              <a:rPr lang="en-US" sz="2200" dirty="0" smtClean="0"/>
              <a:t>Sun standard libraries organized in packages</a:t>
            </a:r>
          </a:p>
          <a:p>
            <a:pPr lvl="2" eaLnBrk="1" hangingPunct="1"/>
            <a:r>
              <a:rPr lang="en-US" sz="2100" dirty="0" err="1" smtClean="0"/>
              <a:t>java.lang</a:t>
            </a:r>
            <a:r>
              <a:rPr lang="en-US" sz="2100" dirty="0" smtClean="0"/>
              <a:t>, </a:t>
            </a:r>
            <a:r>
              <a:rPr lang="en-US" sz="2100" dirty="0" err="1" smtClean="0"/>
              <a:t>java.util</a:t>
            </a:r>
            <a:r>
              <a:rPr lang="en-US" sz="2100" dirty="0" smtClean="0"/>
              <a:t>, </a:t>
            </a:r>
            <a:r>
              <a:rPr lang="en-US" sz="2100" dirty="0" err="1" smtClean="0"/>
              <a:t>java.util.logging</a:t>
            </a:r>
            <a:endParaRPr lang="en-US" sz="2100" dirty="0" smtClean="0"/>
          </a:p>
          <a:p>
            <a:pPr lvl="2" eaLnBrk="1" hangingPunct="1"/>
            <a:r>
              <a:rPr lang="en-US" sz="2100" dirty="0" smtClean="0"/>
              <a:t>see </a:t>
            </a:r>
            <a:r>
              <a:rPr lang="en-US" sz="2100" dirty="0" smtClean="0">
                <a:hlinkClick r:id="rId3"/>
              </a:rPr>
              <a:t>http://java.sun.com/j2se/1.5.0/docs/api</a:t>
            </a:r>
            <a:endParaRPr lang="en-US" sz="2100" dirty="0" smtClean="0"/>
          </a:p>
          <a:p>
            <a:pPr eaLnBrk="1" hangingPunct="1"/>
            <a:r>
              <a:rPr lang="en-US" sz="2600" dirty="0" smtClean="0"/>
              <a:t>A package provides</a:t>
            </a:r>
          </a:p>
          <a:p>
            <a:pPr lvl="1" eaLnBrk="1" hangingPunct="1"/>
            <a:r>
              <a:rPr lang="en-US" sz="2200" dirty="0" smtClean="0"/>
              <a:t>Logical structuring: related classes are bundled</a:t>
            </a:r>
          </a:p>
          <a:p>
            <a:pPr lvl="1" eaLnBrk="1" hangingPunct="1"/>
            <a:r>
              <a:rPr lang="en-US" sz="2200" dirty="0" smtClean="0"/>
              <a:t>Encapsulation: another level of access control</a:t>
            </a:r>
          </a:p>
          <a:p>
            <a:pPr lvl="1" eaLnBrk="1" hangingPunct="1"/>
            <a:r>
              <a:rPr lang="en-US" sz="2200" dirty="0" smtClean="0"/>
              <a:t>Distinct namespace: classes in different packages can have the same name without conflict</a:t>
            </a:r>
          </a:p>
          <a:p>
            <a:pPr lvl="2" eaLnBrk="1" hangingPunct="1"/>
            <a:r>
              <a:rPr lang="en-US" sz="2100" i="1" dirty="0" smtClean="0"/>
              <a:t>Convention</a:t>
            </a:r>
            <a:r>
              <a:rPr lang="en-US" sz="2100" dirty="0" smtClean="0"/>
              <a:t> to guarantee uniqueness of package name: reverse of company’s domain name</a:t>
            </a:r>
          </a:p>
          <a:p>
            <a:pPr lvl="2" eaLnBrk="1" hangingPunct="1"/>
            <a:r>
              <a:rPr lang="en-US" sz="2100" dirty="0" smtClean="0"/>
              <a:t>org.w3c, cu.cs.cpsc2150.ex1, </a:t>
            </a:r>
          </a:p>
        </p:txBody>
      </p:sp>
    </p:spTree>
    <p:extLst>
      <p:ext uri="{BB962C8B-B14F-4D97-AF65-F5344CB8AC3E}">
        <p14:creationId xmlns:p14="http://schemas.microsoft.com/office/powerpoint/2010/main" val="24564840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473670" y="2594155"/>
            <a:ext cx="7772400" cy="1396042"/>
          </a:xfrm>
        </p:spPr>
        <p:txBody>
          <a:bodyPr/>
          <a:lstStyle/>
          <a:p>
            <a:pPr eaLnBrk="1" hangingPunct="1"/>
            <a:r>
              <a:rPr lang="en-US" dirty="0"/>
              <a:t>Static </a:t>
            </a:r>
            <a:r>
              <a:rPr lang="en-US" dirty="0" smtClean="0"/>
              <a:t>Members</a:t>
            </a:r>
            <a:endParaRPr lang="en-US" altLang="en-US" dirty="0" smtClean="0"/>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38635104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Object vs Class Members</a:t>
            </a:r>
          </a:p>
        </p:txBody>
      </p:sp>
      <p:sp>
        <p:nvSpPr>
          <p:cNvPr id="13315" name="Rectangle 3"/>
          <p:cNvSpPr>
            <a:spLocks noGrp="1" noChangeArrowheads="1"/>
          </p:cNvSpPr>
          <p:nvPr>
            <p:ph idx="1"/>
          </p:nvPr>
        </p:nvSpPr>
        <p:spPr/>
        <p:txBody>
          <a:bodyPr/>
          <a:lstStyle/>
          <a:p>
            <a:pPr eaLnBrk="1" hangingPunct="1"/>
            <a:r>
              <a:rPr lang="en-US" sz="2600" dirty="0" smtClean="0"/>
              <a:t>Class member: only one copy, which is </a:t>
            </a:r>
            <a:r>
              <a:rPr lang="en-US" sz="2600" i="1" dirty="0" smtClean="0"/>
              <a:t>shared</a:t>
            </a:r>
            <a:r>
              <a:rPr lang="en-US" sz="2600" dirty="0" smtClean="0"/>
              <a:t> by all instances</a:t>
            </a:r>
          </a:p>
          <a:p>
            <a:pPr lvl="1" eaLnBrk="1" hangingPunct="1"/>
            <a:r>
              <a:rPr lang="en-US" sz="2200" dirty="0" smtClean="0"/>
              <a:t>Keyword: </a:t>
            </a:r>
            <a:r>
              <a:rPr lang="en-US" sz="2200" b="1" i="1" dirty="0" smtClean="0">
                <a:latin typeface="Courier New" panose="02070309020205020404" pitchFamily="49" charset="0"/>
              </a:rPr>
              <a:t>static</a:t>
            </a:r>
          </a:p>
          <a:p>
            <a:pPr lvl="2" eaLnBrk="1" hangingPunct="1">
              <a:buFont typeface="Wingdings" panose="05000000000000000000" pitchFamily="2" charset="2"/>
              <a:buNone/>
            </a:pPr>
            <a:r>
              <a:rPr lang="en-US" sz="2100" b="1" dirty="0" smtClean="0">
                <a:solidFill>
                  <a:srgbClr val="009900"/>
                </a:solidFill>
                <a:latin typeface="Courier New" panose="02070309020205020404" pitchFamily="49" charset="0"/>
              </a:rPr>
              <a:t>static</a:t>
            </a:r>
            <a:r>
              <a:rPr lang="en-US" sz="2100" b="1" dirty="0" smtClean="0">
                <a:latin typeface="Courier New" panose="02070309020205020404" pitchFamily="49" charset="0"/>
              </a:rPr>
              <a:t> </a:t>
            </a:r>
            <a:r>
              <a:rPr lang="en-US" sz="2100" dirty="0" err="1" smtClean="0">
                <a:latin typeface="Courier New" panose="02070309020205020404" pitchFamily="49" charset="0"/>
              </a:rPr>
              <a:t>int</a:t>
            </a:r>
            <a:r>
              <a:rPr lang="en-US" sz="2100" dirty="0" smtClean="0">
                <a:latin typeface="Courier New" panose="02070309020205020404" pitchFamily="49" charset="0"/>
              </a:rPr>
              <a:t> count</a:t>
            </a:r>
            <a:r>
              <a:rPr lang="en-US" sz="2100" b="1" dirty="0" smtClean="0">
                <a:latin typeface="Courier New" panose="02070309020205020404" pitchFamily="49" charset="0"/>
              </a:rPr>
              <a:t>;</a:t>
            </a:r>
          </a:p>
          <a:p>
            <a:pPr lvl="2" eaLnBrk="1" hangingPunct="1">
              <a:buFont typeface="Wingdings" panose="05000000000000000000" pitchFamily="2" charset="2"/>
              <a:buNone/>
            </a:pPr>
            <a:r>
              <a:rPr lang="en-US" sz="2100" b="1" dirty="0" smtClean="0">
                <a:solidFill>
                  <a:srgbClr val="00B050"/>
                </a:solidFill>
                <a:latin typeface="Courier New" panose="02070309020205020404" pitchFamily="49" charset="0"/>
              </a:rPr>
              <a:t>static</a:t>
            </a:r>
            <a:r>
              <a:rPr lang="en-US" sz="2100" b="1" dirty="0" smtClean="0">
                <a:latin typeface="Courier New" panose="02070309020205020404" pitchFamily="49" charset="0"/>
              </a:rPr>
              <a:t> void </a:t>
            </a:r>
            <a:r>
              <a:rPr lang="en-US" sz="2100" dirty="0" smtClean="0">
                <a:latin typeface="Courier New" panose="02070309020205020404" pitchFamily="49" charset="0"/>
              </a:rPr>
              <a:t>reset() { count = 0 }</a:t>
            </a:r>
          </a:p>
        </p:txBody>
      </p:sp>
      <p:sp>
        <p:nvSpPr>
          <p:cNvPr id="13316" name="Text Box 13"/>
          <p:cNvSpPr txBox="1">
            <a:spLocks noChangeArrowheads="1"/>
          </p:cNvSpPr>
          <p:nvPr/>
        </p:nvSpPr>
        <p:spPr bwMode="auto">
          <a:xfrm>
            <a:off x="381000" y="3581400"/>
            <a:ext cx="4596130" cy="1754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b="1" dirty="0" smtClean="0">
                <a:solidFill>
                  <a:srgbClr val="000000"/>
                </a:solidFill>
                <a:latin typeface="Courier New" panose="02070309020205020404" pitchFamily="49" charset="0"/>
              </a:rPr>
              <a:t>class Pencil {</a:t>
            </a:r>
          </a:p>
          <a:p>
            <a:r>
              <a:rPr lang="en-US" b="1" dirty="0" smtClean="0">
                <a:solidFill>
                  <a:srgbClr val="000000"/>
                </a:solidFill>
                <a:latin typeface="Courier New" panose="02070309020205020404" pitchFamily="49" charset="0"/>
              </a:rPr>
              <a:t>  </a:t>
            </a:r>
            <a:r>
              <a:rPr lang="en-US" b="1" dirty="0" smtClean="0">
                <a:solidFill>
                  <a:srgbClr val="009900"/>
                </a:solidFill>
                <a:latin typeface="Courier New" panose="02070309020205020404" pitchFamily="49" charset="0"/>
              </a:rPr>
              <a:t>private static </a:t>
            </a:r>
            <a:r>
              <a:rPr lang="en-US" b="1" dirty="0" err="1" smtClean="0">
                <a:solidFill>
                  <a:srgbClr val="009900"/>
                </a:solidFill>
                <a:latin typeface="Courier New" panose="02070309020205020404" pitchFamily="49" charset="0"/>
              </a:rPr>
              <a:t>int</a:t>
            </a:r>
            <a:r>
              <a:rPr lang="en-US" b="1" dirty="0" smtClean="0">
                <a:solidFill>
                  <a:srgbClr val="009900"/>
                </a:solidFill>
                <a:latin typeface="Courier New" panose="02070309020205020404" pitchFamily="49" charset="0"/>
              </a:rPr>
              <a:t> count = 0</a:t>
            </a:r>
            <a:r>
              <a:rPr lang="en-US" b="1" dirty="0" smtClean="0">
                <a:solidFill>
                  <a:srgbClr val="000000"/>
                </a:solidFill>
                <a:latin typeface="Courier New" panose="02070309020205020404" pitchFamily="49" charset="0"/>
              </a:rPr>
              <a:t>;</a:t>
            </a:r>
          </a:p>
          <a:p>
            <a:r>
              <a:rPr lang="en-US" b="1" dirty="0" smtClean="0">
                <a:solidFill>
                  <a:srgbClr val="000000"/>
                </a:solidFill>
                <a:latin typeface="Courier New" panose="02070309020205020404" pitchFamily="49" charset="0"/>
              </a:rPr>
              <a:t>  private String color;</a:t>
            </a:r>
          </a:p>
          <a:p>
            <a:r>
              <a:rPr lang="en-US" b="1" dirty="0" smtClean="0">
                <a:solidFill>
                  <a:srgbClr val="000000"/>
                </a:solidFill>
                <a:latin typeface="Courier New" panose="02070309020205020404" pitchFamily="49" charset="0"/>
              </a:rPr>
              <a:t>  private </a:t>
            </a:r>
            <a:r>
              <a:rPr lang="en-US" b="1" dirty="0" err="1" smtClean="0">
                <a:solidFill>
                  <a:srgbClr val="000000"/>
                </a:solidFill>
                <a:latin typeface="Courier New" panose="02070309020205020404" pitchFamily="49" charset="0"/>
              </a:rPr>
              <a:t>int</a:t>
            </a:r>
            <a:r>
              <a:rPr lang="en-US" b="1" dirty="0" smtClean="0">
                <a:solidFill>
                  <a:srgbClr val="000000"/>
                </a:solidFill>
                <a:latin typeface="Courier New" panose="02070309020205020404" pitchFamily="49" charset="0"/>
              </a:rPr>
              <a:t> length;</a:t>
            </a:r>
          </a:p>
          <a:p>
            <a:r>
              <a:rPr lang="en-US" b="1" dirty="0" smtClean="0">
                <a:solidFill>
                  <a:srgbClr val="000000"/>
                </a:solidFill>
                <a:latin typeface="Courier New" panose="02070309020205020404" pitchFamily="49" charset="0"/>
              </a:rPr>
              <a:t>  . . .</a:t>
            </a:r>
          </a:p>
          <a:p>
            <a:r>
              <a:rPr lang="en-US" b="1" dirty="0" smtClean="0">
                <a:solidFill>
                  <a:srgbClr val="000000"/>
                </a:solidFill>
                <a:latin typeface="Courier New" panose="02070309020205020404" pitchFamily="49" charset="0"/>
              </a:rPr>
              <a:t>}</a:t>
            </a:r>
          </a:p>
        </p:txBody>
      </p:sp>
      <p:grpSp>
        <p:nvGrpSpPr>
          <p:cNvPr id="13317" name="Group 20"/>
          <p:cNvGrpSpPr>
            <a:grpSpLocks/>
          </p:cNvGrpSpPr>
          <p:nvPr/>
        </p:nvGrpSpPr>
        <p:grpSpPr bwMode="auto">
          <a:xfrm>
            <a:off x="6392863" y="3429000"/>
            <a:ext cx="1668462" cy="757238"/>
            <a:chOff x="2211" y="1109"/>
            <a:chExt cx="1051" cy="477"/>
          </a:xfrm>
        </p:grpSpPr>
        <p:grpSp>
          <p:nvGrpSpPr>
            <p:cNvPr id="13352" name="Group 21"/>
            <p:cNvGrpSpPr>
              <a:grpSpLocks/>
            </p:cNvGrpSpPr>
            <p:nvPr/>
          </p:nvGrpSpPr>
          <p:grpSpPr bwMode="auto">
            <a:xfrm>
              <a:off x="2214" y="1411"/>
              <a:ext cx="1030" cy="175"/>
              <a:chOff x="588" y="2057"/>
              <a:chExt cx="1030" cy="175"/>
            </a:xfrm>
          </p:grpSpPr>
          <p:sp>
            <p:nvSpPr>
              <p:cNvPr id="13355" name="Rectangle 22"/>
              <p:cNvSpPr>
                <a:spLocks noChangeArrowheads="1"/>
              </p:cNvSpPr>
              <p:nvPr/>
            </p:nvSpPr>
            <p:spPr bwMode="auto">
              <a:xfrm>
                <a:off x="588" y="2057"/>
                <a:ext cx="1030" cy="175"/>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56" name="Text Box 23"/>
              <p:cNvSpPr txBox="1">
                <a:spLocks noChangeArrowheads="1"/>
              </p:cNvSpPr>
              <p:nvPr/>
            </p:nvSpPr>
            <p:spPr bwMode="auto">
              <a:xfrm>
                <a:off x="966" y="2071"/>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dirty="0" smtClean="0">
                    <a:solidFill>
                      <a:srgbClr val="000000"/>
                    </a:solidFill>
                    <a:latin typeface="Courier New" panose="02070309020205020404" pitchFamily="49" charset="0"/>
                  </a:rPr>
                  <a:t>count</a:t>
                </a:r>
              </a:p>
            </p:txBody>
          </p:sp>
          <p:sp>
            <p:nvSpPr>
              <p:cNvPr id="13357" name="AutoShape 24"/>
              <p:cNvSpPr>
                <a:spLocks noChangeArrowheads="1"/>
              </p:cNvSpPr>
              <p:nvPr/>
            </p:nvSpPr>
            <p:spPr bwMode="auto">
              <a:xfrm>
                <a:off x="1350" y="2090"/>
                <a:ext cx="223" cy="11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dirty="0" smtClean="0">
                    <a:solidFill>
                      <a:srgbClr val="000000"/>
                    </a:solidFill>
                  </a:rPr>
                  <a:t>2</a:t>
                </a:r>
              </a:p>
            </p:txBody>
          </p:sp>
        </p:grpSp>
        <p:sp>
          <p:nvSpPr>
            <p:cNvPr id="13353" name="Rectangle 25"/>
            <p:cNvSpPr>
              <a:spLocks noChangeArrowheads="1"/>
            </p:cNvSpPr>
            <p:nvPr/>
          </p:nvSpPr>
          <p:spPr bwMode="auto">
            <a:xfrm>
              <a:off x="2259" y="1109"/>
              <a:ext cx="955" cy="286"/>
            </a:xfrm>
            <a:prstGeom prst="rect">
              <a:avLst/>
            </a:prstGeom>
            <a:solidFill>
              <a:schemeClr val="accent1"/>
            </a:solidFill>
            <a:ln w="6350">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mtClean="0">
                  <a:solidFill>
                    <a:srgbClr val="000000"/>
                  </a:solidFill>
                </a:rPr>
                <a:t>Pencil</a:t>
              </a:r>
            </a:p>
          </p:txBody>
        </p:sp>
        <p:sp>
          <p:nvSpPr>
            <p:cNvPr id="13354" name="AutoShape 26"/>
            <p:cNvSpPr>
              <a:spLocks noChangeArrowheads="1"/>
            </p:cNvSpPr>
            <p:nvPr/>
          </p:nvSpPr>
          <p:spPr bwMode="auto">
            <a:xfrm>
              <a:off x="2211" y="1109"/>
              <a:ext cx="1051" cy="477"/>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grpSp>
      <p:grpSp>
        <p:nvGrpSpPr>
          <p:cNvPr id="13318" name="Group 59"/>
          <p:cNvGrpSpPr>
            <a:grpSpLocks/>
          </p:cNvGrpSpPr>
          <p:nvPr/>
        </p:nvGrpSpPr>
        <p:grpSpPr bwMode="auto">
          <a:xfrm>
            <a:off x="5027613" y="4719638"/>
            <a:ext cx="1411287" cy="1897062"/>
            <a:chOff x="729" y="2160"/>
            <a:chExt cx="889" cy="1195"/>
          </a:xfrm>
        </p:grpSpPr>
        <p:sp>
          <p:nvSpPr>
            <p:cNvPr id="13337" name="AutoShape 44"/>
            <p:cNvSpPr>
              <a:spLocks noChangeArrowheads="1"/>
            </p:cNvSpPr>
            <p:nvPr/>
          </p:nvSpPr>
          <p:spPr bwMode="auto">
            <a:xfrm>
              <a:off x="1339" y="2906"/>
              <a:ext cx="195" cy="146"/>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38" name="Text Box 45"/>
            <p:cNvSpPr txBox="1">
              <a:spLocks noChangeArrowheads="1"/>
            </p:cNvSpPr>
            <p:nvPr/>
          </p:nvSpPr>
          <p:spPr bwMode="auto">
            <a:xfrm>
              <a:off x="783" y="2901"/>
              <a:ext cx="5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sharpen()</a:t>
              </a:r>
            </a:p>
          </p:txBody>
        </p:sp>
        <p:sp>
          <p:nvSpPr>
            <p:cNvPr id="13339" name="AutoShape 46"/>
            <p:cNvSpPr>
              <a:spLocks noChangeArrowheads="1"/>
            </p:cNvSpPr>
            <p:nvPr/>
          </p:nvSpPr>
          <p:spPr bwMode="auto">
            <a:xfrm>
              <a:off x="1332" y="3110"/>
              <a:ext cx="195" cy="147"/>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40" name="Text Box 47"/>
            <p:cNvSpPr txBox="1">
              <a:spLocks noChangeArrowheads="1"/>
            </p:cNvSpPr>
            <p:nvPr/>
          </p:nvSpPr>
          <p:spPr bwMode="auto">
            <a:xfrm>
              <a:off x="729" y="3106"/>
              <a:ext cx="5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toString()</a:t>
              </a:r>
            </a:p>
          </p:txBody>
        </p:sp>
        <p:sp>
          <p:nvSpPr>
            <p:cNvPr id="13341" name="AutoShape 48"/>
            <p:cNvSpPr>
              <a:spLocks noChangeArrowheads="1"/>
            </p:cNvSpPr>
            <p:nvPr/>
          </p:nvSpPr>
          <p:spPr bwMode="auto">
            <a:xfrm>
              <a:off x="1339" y="2700"/>
              <a:ext cx="195" cy="146"/>
            </a:xfrm>
            <a:prstGeom prst="ribbon2">
              <a:avLst>
                <a:gd name="adj1" fmla="val 12500"/>
                <a:gd name="adj2" fmla="val 50000"/>
              </a:avLst>
            </a:prstGeom>
            <a:solidFill>
              <a:srgbClr val="0099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42" name="Text Box 49"/>
            <p:cNvSpPr txBox="1">
              <a:spLocks noChangeArrowheads="1"/>
            </p:cNvSpPr>
            <p:nvPr/>
          </p:nvSpPr>
          <p:spPr bwMode="auto">
            <a:xfrm>
              <a:off x="825" y="2683"/>
              <a:ext cx="5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Pencil()</a:t>
              </a:r>
            </a:p>
          </p:txBody>
        </p:sp>
        <p:sp>
          <p:nvSpPr>
            <p:cNvPr id="13343" name="Rectangle 50"/>
            <p:cNvSpPr>
              <a:spLocks noChangeArrowheads="1"/>
            </p:cNvSpPr>
            <p:nvPr/>
          </p:nvSpPr>
          <p:spPr bwMode="auto">
            <a:xfrm>
              <a:off x="729" y="2466"/>
              <a:ext cx="889" cy="176"/>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44" name="Text Box 51"/>
            <p:cNvSpPr txBox="1">
              <a:spLocks noChangeArrowheads="1"/>
            </p:cNvSpPr>
            <p:nvPr/>
          </p:nvSpPr>
          <p:spPr bwMode="auto">
            <a:xfrm>
              <a:off x="927" y="2481"/>
              <a:ext cx="4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length</a:t>
              </a:r>
            </a:p>
          </p:txBody>
        </p:sp>
        <p:sp>
          <p:nvSpPr>
            <p:cNvPr id="13345" name="AutoShape 52"/>
            <p:cNvSpPr>
              <a:spLocks noChangeArrowheads="1"/>
            </p:cNvSpPr>
            <p:nvPr/>
          </p:nvSpPr>
          <p:spPr bwMode="auto">
            <a:xfrm>
              <a:off x="1339" y="2515"/>
              <a:ext cx="223" cy="117"/>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6</a:t>
              </a:r>
            </a:p>
          </p:txBody>
        </p:sp>
        <p:sp>
          <p:nvSpPr>
            <p:cNvPr id="13346" name="Rectangle 53"/>
            <p:cNvSpPr>
              <a:spLocks noChangeArrowheads="1"/>
            </p:cNvSpPr>
            <p:nvPr/>
          </p:nvSpPr>
          <p:spPr bwMode="auto">
            <a:xfrm>
              <a:off x="729" y="2261"/>
              <a:ext cx="889" cy="176"/>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47" name="Text Box 54"/>
            <p:cNvSpPr txBox="1">
              <a:spLocks noChangeArrowheads="1"/>
            </p:cNvSpPr>
            <p:nvPr/>
          </p:nvSpPr>
          <p:spPr bwMode="auto">
            <a:xfrm>
              <a:off x="975" y="2275"/>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color</a:t>
              </a:r>
            </a:p>
          </p:txBody>
        </p:sp>
        <p:sp>
          <p:nvSpPr>
            <p:cNvPr id="13348" name="AutoShape 55"/>
            <p:cNvSpPr>
              <a:spLocks noChangeArrowheads="1"/>
            </p:cNvSpPr>
            <p:nvPr/>
          </p:nvSpPr>
          <p:spPr bwMode="auto">
            <a:xfrm>
              <a:off x="1339" y="2309"/>
              <a:ext cx="223" cy="11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en-US" smtClean="0">
                <a:solidFill>
                  <a:srgbClr val="000000"/>
                </a:solidFill>
              </a:endParaRPr>
            </a:p>
          </p:txBody>
        </p:sp>
        <p:sp>
          <p:nvSpPr>
            <p:cNvPr id="13349" name="AutoShape 56"/>
            <p:cNvSpPr>
              <a:spLocks noChangeArrowheads="1"/>
            </p:cNvSpPr>
            <p:nvPr/>
          </p:nvSpPr>
          <p:spPr bwMode="auto">
            <a:xfrm>
              <a:off x="1395" y="2339"/>
              <a:ext cx="112" cy="59"/>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50" name="Line 57"/>
            <p:cNvSpPr>
              <a:spLocks noChangeShapeType="1"/>
            </p:cNvSpPr>
            <p:nvPr/>
          </p:nvSpPr>
          <p:spPr bwMode="auto">
            <a:xfrm>
              <a:off x="1451" y="2339"/>
              <a:ext cx="0" cy="2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3351" name="AutoShape 58"/>
            <p:cNvSpPr>
              <a:spLocks noChangeArrowheads="1"/>
            </p:cNvSpPr>
            <p:nvPr/>
          </p:nvSpPr>
          <p:spPr bwMode="auto">
            <a:xfrm>
              <a:off x="729" y="2160"/>
              <a:ext cx="889" cy="1195"/>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grpSp>
      <p:grpSp>
        <p:nvGrpSpPr>
          <p:cNvPr id="13319" name="Group 60"/>
          <p:cNvGrpSpPr>
            <a:grpSpLocks/>
          </p:cNvGrpSpPr>
          <p:nvPr/>
        </p:nvGrpSpPr>
        <p:grpSpPr bwMode="auto">
          <a:xfrm>
            <a:off x="7077075" y="4719638"/>
            <a:ext cx="1411288" cy="1897062"/>
            <a:chOff x="729" y="2160"/>
            <a:chExt cx="889" cy="1195"/>
          </a:xfrm>
        </p:grpSpPr>
        <p:sp>
          <p:nvSpPr>
            <p:cNvPr id="13322" name="AutoShape 61"/>
            <p:cNvSpPr>
              <a:spLocks noChangeArrowheads="1"/>
            </p:cNvSpPr>
            <p:nvPr/>
          </p:nvSpPr>
          <p:spPr bwMode="auto">
            <a:xfrm>
              <a:off x="1339" y="2906"/>
              <a:ext cx="195" cy="146"/>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23" name="Text Box 62"/>
            <p:cNvSpPr txBox="1">
              <a:spLocks noChangeArrowheads="1"/>
            </p:cNvSpPr>
            <p:nvPr/>
          </p:nvSpPr>
          <p:spPr bwMode="auto">
            <a:xfrm>
              <a:off x="783" y="2901"/>
              <a:ext cx="5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sharpen()</a:t>
              </a:r>
            </a:p>
          </p:txBody>
        </p:sp>
        <p:sp>
          <p:nvSpPr>
            <p:cNvPr id="13324" name="AutoShape 63"/>
            <p:cNvSpPr>
              <a:spLocks noChangeArrowheads="1"/>
            </p:cNvSpPr>
            <p:nvPr/>
          </p:nvSpPr>
          <p:spPr bwMode="auto">
            <a:xfrm>
              <a:off x="1332" y="3110"/>
              <a:ext cx="195" cy="147"/>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25" name="Text Box 64"/>
            <p:cNvSpPr txBox="1">
              <a:spLocks noChangeArrowheads="1"/>
            </p:cNvSpPr>
            <p:nvPr/>
          </p:nvSpPr>
          <p:spPr bwMode="auto">
            <a:xfrm>
              <a:off x="729" y="3106"/>
              <a:ext cx="5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toString()</a:t>
              </a:r>
            </a:p>
          </p:txBody>
        </p:sp>
        <p:sp>
          <p:nvSpPr>
            <p:cNvPr id="13326" name="AutoShape 65"/>
            <p:cNvSpPr>
              <a:spLocks noChangeArrowheads="1"/>
            </p:cNvSpPr>
            <p:nvPr/>
          </p:nvSpPr>
          <p:spPr bwMode="auto">
            <a:xfrm>
              <a:off x="1339" y="2700"/>
              <a:ext cx="195" cy="146"/>
            </a:xfrm>
            <a:prstGeom prst="ribbon2">
              <a:avLst>
                <a:gd name="adj1" fmla="val 12500"/>
                <a:gd name="adj2" fmla="val 50000"/>
              </a:avLst>
            </a:prstGeom>
            <a:solidFill>
              <a:srgbClr val="0099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27" name="Text Box 66"/>
            <p:cNvSpPr txBox="1">
              <a:spLocks noChangeArrowheads="1"/>
            </p:cNvSpPr>
            <p:nvPr/>
          </p:nvSpPr>
          <p:spPr bwMode="auto">
            <a:xfrm>
              <a:off x="825" y="2683"/>
              <a:ext cx="5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Pencil()</a:t>
              </a:r>
            </a:p>
          </p:txBody>
        </p:sp>
        <p:sp>
          <p:nvSpPr>
            <p:cNvPr id="13328" name="Rectangle 67"/>
            <p:cNvSpPr>
              <a:spLocks noChangeArrowheads="1"/>
            </p:cNvSpPr>
            <p:nvPr/>
          </p:nvSpPr>
          <p:spPr bwMode="auto">
            <a:xfrm>
              <a:off x="729" y="2466"/>
              <a:ext cx="889" cy="176"/>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29" name="Text Box 68"/>
            <p:cNvSpPr txBox="1">
              <a:spLocks noChangeArrowheads="1"/>
            </p:cNvSpPr>
            <p:nvPr/>
          </p:nvSpPr>
          <p:spPr bwMode="auto">
            <a:xfrm>
              <a:off x="927" y="2481"/>
              <a:ext cx="4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length</a:t>
              </a:r>
            </a:p>
          </p:txBody>
        </p:sp>
        <p:sp>
          <p:nvSpPr>
            <p:cNvPr id="13330" name="AutoShape 69"/>
            <p:cNvSpPr>
              <a:spLocks noChangeArrowheads="1"/>
            </p:cNvSpPr>
            <p:nvPr/>
          </p:nvSpPr>
          <p:spPr bwMode="auto">
            <a:xfrm>
              <a:off x="1339" y="2515"/>
              <a:ext cx="223" cy="117"/>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6</a:t>
              </a:r>
            </a:p>
          </p:txBody>
        </p:sp>
        <p:sp>
          <p:nvSpPr>
            <p:cNvPr id="13331" name="Rectangle 70"/>
            <p:cNvSpPr>
              <a:spLocks noChangeArrowheads="1"/>
            </p:cNvSpPr>
            <p:nvPr/>
          </p:nvSpPr>
          <p:spPr bwMode="auto">
            <a:xfrm>
              <a:off x="729" y="2261"/>
              <a:ext cx="889" cy="176"/>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32" name="Text Box 71"/>
            <p:cNvSpPr txBox="1">
              <a:spLocks noChangeArrowheads="1"/>
            </p:cNvSpPr>
            <p:nvPr/>
          </p:nvSpPr>
          <p:spPr bwMode="auto">
            <a:xfrm>
              <a:off x="975" y="2275"/>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color</a:t>
              </a:r>
            </a:p>
          </p:txBody>
        </p:sp>
        <p:sp>
          <p:nvSpPr>
            <p:cNvPr id="13333" name="AutoShape 72"/>
            <p:cNvSpPr>
              <a:spLocks noChangeArrowheads="1"/>
            </p:cNvSpPr>
            <p:nvPr/>
          </p:nvSpPr>
          <p:spPr bwMode="auto">
            <a:xfrm>
              <a:off x="1339" y="2309"/>
              <a:ext cx="223" cy="11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en-US" smtClean="0">
                <a:solidFill>
                  <a:srgbClr val="000000"/>
                </a:solidFill>
              </a:endParaRPr>
            </a:p>
          </p:txBody>
        </p:sp>
        <p:sp>
          <p:nvSpPr>
            <p:cNvPr id="13334" name="AutoShape 73"/>
            <p:cNvSpPr>
              <a:spLocks noChangeArrowheads="1"/>
            </p:cNvSpPr>
            <p:nvPr/>
          </p:nvSpPr>
          <p:spPr bwMode="auto">
            <a:xfrm>
              <a:off x="1395" y="2339"/>
              <a:ext cx="112" cy="59"/>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3335" name="Line 74"/>
            <p:cNvSpPr>
              <a:spLocks noChangeShapeType="1"/>
            </p:cNvSpPr>
            <p:nvPr/>
          </p:nvSpPr>
          <p:spPr bwMode="auto">
            <a:xfrm>
              <a:off x="1451" y="2339"/>
              <a:ext cx="0" cy="2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3336" name="AutoShape 75"/>
            <p:cNvSpPr>
              <a:spLocks noChangeArrowheads="1"/>
            </p:cNvSpPr>
            <p:nvPr/>
          </p:nvSpPr>
          <p:spPr bwMode="auto">
            <a:xfrm>
              <a:off x="729" y="2160"/>
              <a:ext cx="889" cy="1195"/>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grpSp>
      <p:cxnSp>
        <p:nvCxnSpPr>
          <p:cNvPr id="13320" name="AutoShape 76"/>
          <p:cNvCxnSpPr>
            <a:cxnSpLocks noChangeShapeType="1"/>
            <a:stCxn id="13351" idx="0"/>
            <a:endCxn id="13354" idx="2"/>
          </p:cNvCxnSpPr>
          <p:nvPr/>
        </p:nvCxnSpPr>
        <p:spPr bwMode="auto">
          <a:xfrm flipV="1">
            <a:off x="5734050" y="4205288"/>
            <a:ext cx="1493838" cy="495300"/>
          </a:xfrm>
          <a:prstGeom prst="straightConnector1">
            <a:avLst/>
          </a:prstGeom>
          <a:noFill/>
          <a:ln w="38100">
            <a:solidFill>
              <a:srgbClr val="0099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3321" name="AutoShape 77"/>
          <p:cNvCxnSpPr>
            <a:cxnSpLocks noChangeShapeType="1"/>
            <a:stCxn id="13336" idx="0"/>
            <a:endCxn id="13354" idx="2"/>
          </p:cNvCxnSpPr>
          <p:nvPr/>
        </p:nvCxnSpPr>
        <p:spPr bwMode="auto">
          <a:xfrm flipH="1" flipV="1">
            <a:off x="7227888" y="4205288"/>
            <a:ext cx="555625" cy="495300"/>
          </a:xfrm>
          <a:prstGeom prst="straightConnector1">
            <a:avLst/>
          </a:prstGeom>
          <a:noFill/>
          <a:ln w="38100">
            <a:solidFill>
              <a:srgbClr val="009900"/>
            </a:solidFill>
            <a:prstDash val="sysDot"/>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4228469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Multiple Pencil Instances</a:t>
            </a:r>
          </a:p>
        </p:txBody>
      </p:sp>
      <p:sp>
        <p:nvSpPr>
          <p:cNvPr id="14339" name="AutoShape 3"/>
          <p:cNvSpPr>
            <a:spLocks noChangeArrowheads="1"/>
          </p:cNvSpPr>
          <p:nvPr/>
        </p:nvSpPr>
        <p:spPr bwMode="auto">
          <a:xfrm>
            <a:off x="3054350" y="3776663"/>
            <a:ext cx="606425" cy="2603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“red”</a:t>
            </a:r>
          </a:p>
        </p:txBody>
      </p:sp>
      <p:sp>
        <p:nvSpPr>
          <p:cNvPr id="14340" name="AutoShape 4"/>
          <p:cNvSpPr>
            <a:spLocks noChangeArrowheads="1"/>
          </p:cNvSpPr>
          <p:nvPr/>
        </p:nvSpPr>
        <p:spPr bwMode="auto">
          <a:xfrm>
            <a:off x="2125663" y="4613275"/>
            <a:ext cx="309562" cy="231775"/>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41" name="Text Box 5"/>
          <p:cNvSpPr txBox="1">
            <a:spLocks noChangeArrowheads="1"/>
          </p:cNvSpPr>
          <p:nvPr/>
        </p:nvSpPr>
        <p:spPr bwMode="auto">
          <a:xfrm>
            <a:off x="1243013" y="4605338"/>
            <a:ext cx="869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sharpen()</a:t>
            </a:r>
          </a:p>
        </p:txBody>
      </p:sp>
      <p:sp>
        <p:nvSpPr>
          <p:cNvPr id="14342" name="AutoShape 6"/>
          <p:cNvSpPr>
            <a:spLocks noChangeArrowheads="1"/>
          </p:cNvSpPr>
          <p:nvPr/>
        </p:nvSpPr>
        <p:spPr bwMode="auto">
          <a:xfrm>
            <a:off x="2114550" y="4937125"/>
            <a:ext cx="309563" cy="233363"/>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43" name="Text Box 7"/>
          <p:cNvSpPr txBox="1">
            <a:spLocks noChangeArrowheads="1"/>
          </p:cNvSpPr>
          <p:nvPr/>
        </p:nvSpPr>
        <p:spPr bwMode="auto">
          <a:xfrm>
            <a:off x="1157288" y="4930775"/>
            <a:ext cx="946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toString()</a:t>
            </a:r>
          </a:p>
        </p:txBody>
      </p:sp>
      <p:sp>
        <p:nvSpPr>
          <p:cNvPr id="14344" name="AutoShape 8"/>
          <p:cNvSpPr>
            <a:spLocks noChangeArrowheads="1"/>
          </p:cNvSpPr>
          <p:nvPr/>
        </p:nvSpPr>
        <p:spPr bwMode="auto">
          <a:xfrm>
            <a:off x="2125663" y="4286250"/>
            <a:ext cx="309562" cy="231775"/>
          </a:xfrm>
          <a:prstGeom prst="ribbon2">
            <a:avLst>
              <a:gd name="adj1" fmla="val 12500"/>
              <a:gd name="adj2" fmla="val 50000"/>
            </a:avLst>
          </a:prstGeom>
          <a:solidFill>
            <a:srgbClr val="0099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45" name="Text Box 9"/>
          <p:cNvSpPr txBox="1">
            <a:spLocks noChangeArrowheads="1"/>
          </p:cNvSpPr>
          <p:nvPr/>
        </p:nvSpPr>
        <p:spPr bwMode="auto">
          <a:xfrm>
            <a:off x="1309688" y="4259263"/>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Pencil()</a:t>
            </a:r>
          </a:p>
        </p:txBody>
      </p:sp>
      <p:sp>
        <p:nvSpPr>
          <p:cNvPr id="14346" name="Rectangle 10"/>
          <p:cNvSpPr>
            <a:spLocks noChangeArrowheads="1"/>
          </p:cNvSpPr>
          <p:nvPr/>
        </p:nvSpPr>
        <p:spPr bwMode="auto">
          <a:xfrm>
            <a:off x="1157288" y="3914775"/>
            <a:ext cx="1411287"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47" name="Text Box 11"/>
          <p:cNvSpPr txBox="1">
            <a:spLocks noChangeArrowheads="1"/>
          </p:cNvSpPr>
          <p:nvPr/>
        </p:nvSpPr>
        <p:spPr bwMode="auto">
          <a:xfrm>
            <a:off x="1471613" y="3938588"/>
            <a:ext cx="641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length</a:t>
            </a:r>
          </a:p>
        </p:txBody>
      </p:sp>
      <p:sp>
        <p:nvSpPr>
          <p:cNvPr id="14348" name="AutoShape 12"/>
          <p:cNvSpPr>
            <a:spLocks noChangeArrowheads="1"/>
          </p:cNvSpPr>
          <p:nvPr/>
        </p:nvSpPr>
        <p:spPr bwMode="auto">
          <a:xfrm>
            <a:off x="2125663" y="3992563"/>
            <a:ext cx="354012" cy="185737"/>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6</a:t>
            </a:r>
          </a:p>
        </p:txBody>
      </p:sp>
      <p:sp>
        <p:nvSpPr>
          <p:cNvPr id="14349" name="Rectangle 13"/>
          <p:cNvSpPr>
            <a:spLocks noChangeArrowheads="1"/>
          </p:cNvSpPr>
          <p:nvPr/>
        </p:nvSpPr>
        <p:spPr bwMode="auto">
          <a:xfrm>
            <a:off x="1157288" y="3589338"/>
            <a:ext cx="1411287"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50" name="Text Box 14"/>
          <p:cNvSpPr txBox="1">
            <a:spLocks noChangeArrowheads="1"/>
          </p:cNvSpPr>
          <p:nvPr/>
        </p:nvSpPr>
        <p:spPr bwMode="auto">
          <a:xfrm>
            <a:off x="1547813" y="3611563"/>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color</a:t>
            </a:r>
          </a:p>
        </p:txBody>
      </p:sp>
      <p:sp>
        <p:nvSpPr>
          <p:cNvPr id="14351" name="AutoShape 15"/>
          <p:cNvSpPr>
            <a:spLocks noChangeArrowheads="1"/>
          </p:cNvSpPr>
          <p:nvPr/>
        </p:nvSpPr>
        <p:spPr bwMode="auto">
          <a:xfrm>
            <a:off x="2125663" y="3665538"/>
            <a:ext cx="354012" cy="187325"/>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en-US" smtClean="0">
              <a:solidFill>
                <a:srgbClr val="000000"/>
              </a:solidFill>
            </a:endParaRPr>
          </a:p>
        </p:txBody>
      </p:sp>
      <p:sp>
        <p:nvSpPr>
          <p:cNvPr id="14352" name="AutoShape 16"/>
          <p:cNvSpPr>
            <a:spLocks noChangeArrowheads="1"/>
          </p:cNvSpPr>
          <p:nvPr/>
        </p:nvSpPr>
        <p:spPr bwMode="auto">
          <a:xfrm>
            <a:off x="2214563" y="3713163"/>
            <a:ext cx="177800" cy="93662"/>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53" name="Line 17"/>
          <p:cNvSpPr>
            <a:spLocks noChangeShapeType="1"/>
          </p:cNvSpPr>
          <p:nvPr/>
        </p:nvSpPr>
        <p:spPr bwMode="auto">
          <a:xfrm>
            <a:off x="2303463" y="3713163"/>
            <a:ext cx="0" cy="4603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cxnSp>
        <p:nvCxnSpPr>
          <p:cNvPr id="14354" name="AutoShape 18"/>
          <p:cNvCxnSpPr>
            <a:cxnSpLocks noChangeShapeType="1"/>
            <a:stCxn id="14353" idx="1"/>
            <a:endCxn id="14339" idx="1"/>
          </p:cNvCxnSpPr>
          <p:nvPr/>
        </p:nvCxnSpPr>
        <p:spPr bwMode="auto">
          <a:xfrm>
            <a:off x="2303463" y="3759200"/>
            <a:ext cx="750887" cy="147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5" name="AutoShape 19"/>
          <p:cNvSpPr>
            <a:spLocks noChangeArrowheads="1"/>
          </p:cNvSpPr>
          <p:nvPr/>
        </p:nvSpPr>
        <p:spPr bwMode="auto">
          <a:xfrm>
            <a:off x="1157288" y="3429000"/>
            <a:ext cx="1411287" cy="1897063"/>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56" name="AutoShape 20"/>
          <p:cNvSpPr>
            <a:spLocks noChangeArrowheads="1"/>
          </p:cNvSpPr>
          <p:nvPr/>
        </p:nvSpPr>
        <p:spPr bwMode="auto">
          <a:xfrm>
            <a:off x="5710238" y="5249863"/>
            <a:ext cx="758825" cy="2603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“blue”</a:t>
            </a:r>
          </a:p>
        </p:txBody>
      </p:sp>
      <p:sp>
        <p:nvSpPr>
          <p:cNvPr id="14357" name="AutoShape 21"/>
          <p:cNvSpPr>
            <a:spLocks noChangeArrowheads="1"/>
          </p:cNvSpPr>
          <p:nvPr/>
        </p:nvSpPr>
        <p:spPr bwMode="auto">
          <a:xfrm>
            <a:off x="4706938" y="5751513"/>
            <a:ext cx="309562" cy="231775"/>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58" name="Text Box 22"/>
          <p:cNvSpPr txBox="1">
            <a:spLocks noChangeArrowheads="1"/>
          </p:cNvSpPr>
          <p:nvPr/>
        </p:nvSpPr>
        <p:spPr bwMode="auto">
          <a:xfrm>
            <a:off x="3824288" y="5743575"/>
            <a:ext cx="869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sharpen()</a:t>
            </a:r>
          </a:p>
        </p:txBody>
      </p:sp>
      <p:sp>
        <p:nvSpPr>
          <p:cNvPr id="14359" name="AutoShape 23"/>
          <p:cNvSpPr>
            <a:spLocks noChangeArrowheads="1"/>
          </p:cNvSpPr>
          <p:nvPr/>
        </p:nvSpPr>
        <p:spPr bwMode="auto">
          <a:xfrm>
            <a:off x="4695825" y="6075363"/>
            <a:ext cx="309563" cy="233362"/>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60" name="Text Box 24"/>
          <p:cNvSpPr txBox="1">
            <a:spLocks noChangeArrowheads="1"/>
          </p:cNvSpPr>
          <p:nvPr/>
        </p:nvSpPr>
        <p:spPr bwMode="auto">
          <a:xfrm>
            <a:off x="3738563" y="6069013"/>
            <a:ext cx="946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toString()</a:t>
            </a:r>
          </a:p>
        </p:txBody>
      </p:sp>
      <p:sp>
        <p:nvSpPr>
          <p:cNvPr id="14361" name="AutoShape 25"/>
          <p:cNvSpPr>
            <a:spLocks noChangeArrowheads="1"/>
          </p:cNvSpPr>
          <p:nvPr/>
        </p:nvSpPr>
        <p:spPr bwMode="auto">
          <a:xfrm>
            <a:off x="4706938" y="5424488"/>
            <a:ext cx="309562" cy="231775"/>
          </a:xfrm>
          <a:prstGeom prst="ribbon2">
            <a:avLst>
              <a:gd name="adj1" fmla="val 12500"/>
              <a:gd name="adj2" fmla="val 50000"/>
            </a:avLst>
          </a:prstGeom>
          <a:solidFill>
            <a:srgbClr val="0099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62" name="Text Box 26"/>
          <p:cNvSpPr txBox="1">
            <a:spLocks noChangeArrowheads="1"/>
          </p:cNvSpPr>
          <p:nvPr/>
        </p:nvSpPr>
        <p:spPr bwMode="auto">
          <a:xfrm>
            <a:off x="3890963" y="5397500"/>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Pencil()</a:t>
            </a:r>
          </a:p>
        </p:txBody>
      </p:sp>
      <p:sp>
        <p:nvSpPr>
          <p:cNvPr id="14363" name="Rectangle 27"/>
          <p:cNvSpPr>
            <a:spLocks noChangeArrowheads="1"/>
          </p:cNvSpPr>
          <p:nvPr/>
        </p:nvSpPr>
        <p:spPr bwMode="auto">
          <a:xfrm>
            <a:off x="3736975" y="5053013"/>
            <a:ext cx="1412875"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64" name="Text Box 28"/>
          <p:cNvSpPr txBox="1">
            <a:spLocks noChangeArrowheads="1"/>
          </p:cNvSpPr>
          <p:nvPr/>
        </p:nvSpPr>
        <p:spPr bwMode="auto">
          <a:xfrm>
            <a:off x="4052888" y="5076825"/>
            <a:ext cx="641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length</a:t>
            </a:r>
          </a:p>
        </p:txBody>
      </p:sp>
      <p:sp>
        <p:nvSpPr>
          <p:cNvPr id="14365" name="AutoShape 29"/>
          <p:cNvSpPr>
            <a:spLocks noChangeArrowheads="1"/>
          </p:cNvSpPr>
          <p:nvPr/>
        </p:nvSpPr>
        <p:spPr bwMode="auto">
          <a:xfrm>
            <a:off x="4706938" y="5130800"/>
            <a:ext cx="354012" cy="18573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3</a:t>
            </a:r>
          </a:p>
        </p:txBody>
      </p:sp>
      <p:sp>
        <p:nvSpPr>
          <p:cNvPr id="14366" name="Rectangle 30"/>
          <p:cNvSpPr>
            <a:spLocks noChangeArrowheads="1"/>
          </p:cNvSpPr>
          <p:nvPr/>
        </p:nvSpPr>
        <p:spPr bwMode="auto">
          <a:xfrm>
            <a:off x="3736975" y="4727575"/>
            <a:ext cx="1412875"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67" name="Text Box 31"/>
          <p:cNvSpPr txBox="1">
            <a:spLocks noChangeArrowheads="1"/>
          </p:cNvSpPr>
          <p:nvPr/>
        </p:nvSpPr>
        <p:spPr bwMode="auto">
          <a:xfrm>
            <a:off x="4129088" y="4749800"/>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color</a:t>
            </a:r>
          </a:p>
        </p:txBody>
      </p:sp>
      <p:sp>
        <p:nvSpPr>
          <p:cNvPr id="14368" name="AutoShape 32"/>
          <p:cNvSpPr>
            <a:spLocks noChangeArrowheads="1"/>
          </p:cNvSpPr>
          <p:nvPr/>
        </p:nvSpPr>
        <p:spPr bwMode="auto">
          <a:xfrm>
            <a:off x="4706938" y="4803775"/>
            <a:ext cx="354012" cy="187325"/>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en-US" smtClean="0">
              <a:solidFill>
                <a:srgbClr val="000000"/>
              </a:solidFill>
            </a:endParaRPr>
          </a:p>
        </p:txBody>
      </p:sp>
      <p:sp>
        <p:nvSpPr>
          <p:cNvPr id="14369" name="AutoShape 33"/>
          <p:cNvSpPr>
            <a:spLocks noChangeArrowheads="1"/>
          </p:cNvSpPr>
          <p:nvPr/>
        </p:nvSpPr>
        <p:spPr bwMode="auto">
          <a:xfrm>
            <a:off x="4795838" y="4851400"/>
            <a:ext cx="177800" cy="93663"/>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70" name="Line 34"/>
          <p:cNvSpPr>
            <a:spLocks noChangeShapeType="1"/>
          </p:cNvSpPr>
          <p:nvPr/>
        </p:nvSpPr>
        <p:spPr bwMode="auto">
          <a:xfrm>
            <a:off x="4884738" y="4851400"/>
            <a:ext cx="0" cy="4603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cxnSp>
        <p:nvCxnSpPr>
          <p:cNvPr id="14371" name="AutoShape 35"/>
          <p:cNvCxnSpPr>
            <a:cxnSpLocks noChangeShapeType="1"/>
            <a:stCxn id="14370" idx="1"/>
            <a:endCxn id="14356" idx="1"/>
          </p:cNvCxnSpPr>
          <p:nvPr/>
        </p:nvCxnSpPr>
        <p:spPr bwMode="auto">
          <a:xfrm>
            <a:off x="4884738" y="4897438"/>
            <a:ext cx="825500" cy="482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72" name="AutoShape 36"/>
          <p:cNvSpPr>
            <a:spLocks noChangeArrowheads="1"/>
          </p:cNvSpPr>
          <p:nvPr/>
        </p:nvSpPr>
        <p:spPr bwMode="auto">
          <a:xfrm>
            <a:off x="3736975" y="4567238"/>
            <a:ext cx="1412875" cy="1897062"/>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73" name="AutoShape 37"/>
          <p:cNvSpPr>
            <a:spLocks noChangeArrowheads="1"/>
          </p:cNvSpPr>
          <p:nvPr/>
        </p:nvSpPr>
        <p:spPr bwMode="auto">
          <a:xfrm>
            <a:off x="7683500" y="3125788"/>
            <a:ext cx="835025" cy="3032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dirty="0" smtClean="0">
                <a:solidFill>
                  <a:srgbClr val="000000"/>
                </a:solidFill>
              </a:rPr>
              <a:t>“orange”</a:t>
            </a:r>
          </a:p>
        </p:txBody>
      </p:sp>
      <p:sp>
        <p:nvSpPr>
          <p:cNvPr id="14374" name="AutoShape 38"/>
          <p:cNvSpPr>
            <a:spLocks noChangeArrowheads="1"/>
          </p:cNvSpPr>
          <p:nvPr/>
        </p:nvSpPr>
        <p:spPr bwMode="auto">
          <a:xfrm>
            <a:off x="7059613" y="4310063"/>
            <a:ext cx="309562" cy="231775"/>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75" name="Text Box 39"/>
          <p:cNvSpPr txBox="1">
            <a:spLocks noChangeArrowheads="1"/>
          </p:cNvSpPr>
          <p:nvPr/>
        </p:nvSpPr>
        <p:spPr bwMode="auto">
          <a:xfrm>
            <a:off x="6176963" y="4302125"/>
            <a:ext cx="869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sharpen()</a:t>
            </a:r>
          </a:p>
        </p:txBody>
      </p:sp>
      <p:sp>
        <p:nvSpPr>
          <p:cNvPr id="14376" name="AutoShape 40"/>
          <p:cNvSpPr>
            <a:spLocks noChangeArrowheads="1"/>
          </p:cNvSpPr>
          <p:nvPr/>
        </p:nvSpPr>
        <p:spPr bwMode="auto">
          <a:xfrm>
            <a:off x="7048500" y="4633913"/>
            <a:ext cx="309563" cy="233362"/>
          </a:xfrm>
          <a:prstGeom prst="horizontalScroll">
            <a:avLst>
              <a:gd name="adj" fmla="val 12500"/>
            </a:avLst>
          </a:prstGeom>
          <a:solidFill>
            <a:srgbClr val="6600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77" name="Text Box 41"/>
          <p:cNvSpPr txBox="1">
            <a:spLocks noChangeArrowheads="1"/>
          </p:cNvSpPr>
          <p:nvPr/>
        </p:nvSpPr>
        <p:spPr bwMode="auto">
          <a:xfrm>
            <a:off x="6091238" y="4627563"/>
            <a:ext cx="946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toString()</a:t>
            </a:r>
          </a:p>
        </p:txBody>
      </p:sp>
      <p:sp>
        <p:nvSpPr>
          <p:cNvPr id="14378" name="AutoShape 42"/>
          <p:cNvSpPr>
            <a:spLocks noChangeArrowheads="1"/>
          </p:cNvSpPr>
          <p:nvPr/>
        </p:nvSpPr>
        <p:spPr bwMode="auto">
          <a:xfrm>
            <a:off x="7059613" y="3983038"/>
            <a:ext cx="309562" cy="231775"/>
          </a:xfrm>
          <a:prstGeom prst="ribbon2">
            <a:avLst>
              <a:gd name="adj1" fmla="val 12500"/>
              <a:gd name="adj2" fmla="val 50000"/>
            </a:avLst>
          </a:prstGeom>
          <a:solidFill>
            <a:srgbClr val="0099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79" name="Text Box 43"/>
          <p:cNvSpPr txBox="1">
            <a:spLocks noChangeArrowheads="1"/>
          </p:cNvSpPr>
          <p:nvPr/>
        </p:nvSpPr>
        <p:spPr bwMode="auto">
          <a:xfrm>
            <a:off x="6243638" y="3956050"/>
            <a:ext cx="793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Pencil()</a:t>
            </a:r>
          </a:p>
        </p:txBody>
      </p:sp>
      <p:sp>
        <p:nvSpPr>
          <p:cNvPr id="14380" name="Rectangle 44"/>
          <p:cNvSpPr>
            <a:spLocks noChangeArrowheads="1"/>
          </p:cNvSpPr>
          <p:nvPr/>
        </p:nvSpPr>
        <p:spPr bwMode="auto">
          <a:xfrm>
            <a:off x="6089650" y="3611563"/>
            <a:ext cx="1412875"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81" name="Text Box 45"/>
          <p:cNvSpPr txBox="1">
            <a:spLocks noChangeArrowheads="1"/>
          </p:cNvSpPr>
          <p:nvPr/>
        </p:nvSpPr>
        <p:spPr bwMode="auto">
          <a:xfrm>
            <a:off x="6405563" y="3635375"/>
            <a:ext cx="641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length</a:t>
            </a:r>
          </a:p>
        </p:txBody>
      </p:sp>
      <p:sp>
        <p:nvSpPr>
          <p:cNvPr id="14382" name="AutoShape 46"/>
          <p:cNvSpPr>
            <a:spLocks noChangeArrowheads="1"/>
          </p:cNvSpPr>
          <p:nvPr/>
        </p:nvSpPr>
        <p:spPr bwMode="auto">
          <a:xfrm>
            <a:off x="7059613" y="3689350"/>
            <a:ext cx="354012" cy="18573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smtClean="0">
                <a:solidFill>
                  <a:srgbClr val="000000"/>
                </a:solidFill>
              </a:rPr>
              <a:t>3</a:t>
            </a:r>
          </a:p>
        </p:txBody>
      </p:sp>
      <p:sp>
        <p:nvSpPr>
          <p:cNvPr id="14383" name="Rectangle 47"/>
          <p:cNvSpPr>
            <a:spLocks noChangeArrowheads="1"/>
          </p:cNvSpPr>
          <p:nvPr/>
        </p:nvSpPr>
        <p:spPr bwMode="auto">
          <a:xfrm>
            <a:off x="6089650" y="3286125"/>
            <a:ext cx="1412875" cy="2794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84" name="Text Box 48"/>
          <p:cNvSpPr txBox="1">
            <a:spLocks noChangeArrowheads="1"/>
          </p:cNvSpPr>
          <p:nvPr/>
        </p:nvSpPr>
        <p:spPr bwMode="auto">
          <a:xfrm>
            <a:off x="6481763" y="3308350"/>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000" smtClean="0">
                <a:solidFill>
                  <a:srgbClr val="000000"/>
                </a:solidFill>
                <a:latin typeface="Courier New" panose="02070309020205020404" pitchFamily="49" charset="0"/>
              </a:rPr>
              <a:t>color</a:t>
            </a:r>
          </a:p>
        </p:txBody>
      </p:sp>
      <p:sp>
        <p:nvSpPr>
          <p:cNvPr id="14385" name="AutoShape 49"/>
          <p:cNvSpPr>
            <a:spLocks noChangeArrowheads="1"/>
          </p:cNvSpPr>
          <p:nvPr/>
        </p:nvSpPr>
        <p:spPr bwMode="auto">
          <a:xfrm>
            <a:off x="7059613" y="3362325"/>
            <a:ext cx="354012" cy="187325"/>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en-US" smtClean="0">
              <a:solidFill>
                <a:srgbClr val="000000"/>
              </a:solidFill>
            </a:endParaRPr>
          </a:p>
        </p:txBody>
      </p:sp>
      <p:sp>
        <p:nvSpPr>
          <p:cNvPr id="14386" name="AutoShape 50"/>
          <p:cNvSpPr>
            <a:spLocks noChangeArrowheads="1"/>
          </p:cNvSpPr>
          <p:nvPr/>
        </p:nvSpPr>
        <p:spPr bwMode="auto">
          <a:xfrm>
            <a:off x="7148513" y="3409950"/>
            <a:ext cx="177800" cy="93663"/>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87" name="Line 51"/>
          <p:cNvSpPr>
            <a:spLocks noChangeShapeType="1"/>
          </p:cNvSpPr>
          <p:nvPr/>
        </p:nvSpPr>
        <p:spPr bwMode="auto">
          <a:xfrm>
            <a:off x="7237413" y="3409950"/>
            <a:ext cx="0" cy="4603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cxnSp>
        <p:nvCxnSpPr>
          <p:cNvPr id="14388" name="AutoShape 52"/>
          <p:cNvCxnSpPr>
            <a:cxnSpLocks noChangeShapeType="1"/>
            <a:stCxn id="14387" idx="1"/>
            <a:endCxn id="14373" idx="1"/>
          </p:cNvCxnSpPr>
          <p:nvPr/>
        </p:nvCxnSpPr>
        <p:spPr bwMode="auto">
          <a:xfrm flipV="1">
            <a:off x="7237413" y="3278188"/>
            <a:ext cx="446087" cy="177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89" name="AutoShape 53"/>
          <p:cNvSpPr>
            <a:spLocks noChangeArrowheads="1"/>
          </p:cNvSpPr>
          <p:nvPr/>
        </p:nvSpPr>
        <p:spPr bwMode="auto">
          <a:xfrm>
            <a:off x="6089650" y="3125788"/>
            <a:ext cx="1412875" cy="1897062"/>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cxnSp>
        <p:nvCxnSpPr>
          <p:cNvPr id="14390" name="AutoShape 54"/>
          <p:cNvCxnSpPr>
            <a:cxnSpLocks noChangeShapeType="1"/>
            <a:stCxn id="14355" idx="0"/>
            <a:endCxn id="14396" idx="2"/>
          </p:cNvCxnSpPr>
          <p:nvPr/>
        </p:nvCxnSpPr>
        <p:spPr bwMode="auto">
          <a:xfrm flipV="1">
            <a:off x="1863725" y="2536825"/>
            <a:ext cx="2481263" cy="873125"/>
          </a:xfrm>
          <a:prstGeom prst="straightConnector1">
            <a:avLst/>
          </a:prstGeom>
          <a:noFill/>
          <a:ln w="38100">
            <a:solidFill>
              <a:srgbClr val="0099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4391" name="AutoShape 55"/>
          <p:cNvCxnSpPr>
            <a:cxnSpLocks noChangeShapeType="1"/>
            <a:stCxn id="14372" idx="0"/>
            <a:endCxn id="14396" idx="2"/>
          </p:cNvCxnSpPr>
          <p:nvPr/>
        </p:nvCxnSpPr>
        <p:spPr bwMode="auto">
          <a:xfrm flipH="1" flipV="1">
            <a:off x="4344988" y="2536825"/>
            <a:ext cx="98425" cy="2011363"/>
          </a:xfrm>
          <a:prstGeom prst="straightConnector1">
            <a:avLst/>
          </a:prstGeom>
          <a:noFill/>
          <a:ln w="38100">
            <a:solidFill>
              <a:srgbClr val="0099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4392" name="AutoShape 56"/>
          <p:cNvCxnSpPr>
            <a:cxnSpLocks noChangeShapeType="1"/>
            <a:stCxn id="14389" idx="0"/>
            <a:endCxn id="14396" idx="2"/>
          </p:cNvCxnSpPr>
          <p:nvPr/>
        </p:nvCxnSpPr>
        <p:spPr bwMode="auto">
          <a:xfrm flipH="1" flipV="1">
            <a:off x="4344988" y="2536825"/>
            <a:ext cx="2451100" cy="569913"/>
          </a:xfrm>
          <a:prstGeom prst="straightConnector1">
            <a:avLst/>
          </a:prstGeom>
          <a:noFill/>
          <a:ln w="38100">
            <a:solidFill>
              <a:srgbClr val="009900"/>
            </a:solidFill>
            <a:prstDash val="sysDot"/>
            <a:round/>
            <a:headEnd/>
            <a:tailEnd type="triangle" w="med" len="med"/>
          </a:ln>
          <a:extLst>
            <a:ext uri="{909E8E84-426E-40DD-AFC4-6F175D3DCCD1}">
              <a14:hiddenFill xmlns:a14="http://schemas.microsoft.com/office/drawing/2010/main">
                <a:noFill/>
              </a14:hiddenFill>
            </a:ext>
          </a:extLst>
        </p:spPr>
      </p:cxnSp>
      <p:grpSp>
        <p:nvGrpSpPr>
          <p:cNvPr id="14393" name="Group 57"/>
          <p:cNvGrpSpPr>
            <a:grpSpLocks/>
          </p:cNvGrpSpPr>
          <p:nvPr/>
        </p:nvGrpSpPr>
        <p:grpSpPr bwMode="auto">
          <a:xfrm>
            <a:off x="3509963" y="1760537"/>
            <a:ext cx="1668462" cy="809624"/>
            <a:chOff x="2211" y="1109"/>
            <a:chExt cx="1051" cy="510"/>
          </a:xfrm>
        </p:grpSpPr>
        <p:grpSp>
          <p:nvGrpSpPr>
            <p:cNvPr id="14394" name="Group 58"/>
            <p:cNvGrpSpPr>
              <a:grpSpLocks/>
            </p:cNvGrpSpPr>
            <p:nvPr/>
          </p:nvGrpSpPr>
          <p:grpSpPr bwMode="auto">
            <a:xfrm>
              <a:off x="2214" y="1411"/>
              <a:ext cx="1030" cy="208"/>
              <a:chOff x="588" y="2057"/>
              <a:chExt cx="1030" cy="208"/>
            </a:xfrm>
          </p:grpSpPr>
          <p:sp>
            <p:nvSpPr>
              <p:cNvPr id="14397" name="Rectangle 59"/>
              <p:cNvSpPr>
                <a:spLocks noChangeArrowheads="1"/>
              </p:cNvSpPr>
              <p:nvPr/>
            </p:nvSpPr>
            <p:spPr bwMode="auto">
              <a:xfrm>
                <a:off x="588" y="2057"/>
                <a:ext cx="1030" cy="175"/>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14398" name="Text Box 60"/>
              <p:cNvSpPr txBox="1">
                <a:spLocks noChangeArrowheads="1"/>
              </p:cNvSpPr>
              <p:nvPr/>
            </p:nvSpPr>
            <p:spPr bwMode="auto">
              <a:xfrm>
                <a:off x="870" y="2071"/>
                <a:ext cx="4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a:r>
                  <a:rPr lang="en-US" sz="1400" dirty="0" smtClean="0">
                    <a:solidFill>
                      <a:srgbClr val="000000"/>
                    </a:solidFill>
                    <a:latin typeface="Courier New" panose="02070309020205020404" pitchFamily="49" charset="0"/>
                  </a:rPr>
                  <a:t>count</a:t>
                </a:r>
              </a:p>
            </p:txBody>
          </p:sp>
          <p:sp>
            <p:nvSpPr>
              <p:cNvPr id="14399" name="AutoShape 61"/>
              <p:cNvSpPr>
                <a:spLocks noChangeArrowheads="1"/>
              </p:cNvSpPr>
              <p:nvPr/>
            </p:nvSpPr>
            <p:spPr bwMode="auto">
              <a:xfrm>
                <a:off x="1339" y="2086"/>
                <a:ext cx="223" cy="118"/>
              </a:xfrm>
              <a:prstGeom prst="roundRect">
                <a:avLst>
                  <a:gd name="adj" fmla="val 16667"/>
                </a:avLst>
              </a:prstGeom>
              <a:solidFill>
                <a:srgbClr val="FF9933"/>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z="1400" dirty="0">
                    <a:solidFill>
                      <a:srgbClr val="000000"/>
                    </a:solidFill>
                  </a:rPr>
                  <a:t>3</a:t>
                </a:r>
                <a:endParaRPr lang="en-US" sz="1400" dirty="0" smtClean="0">
                  <a:solidFill>
                    <a:srgbClr val="000000"/>
                  </a:solidFill>
                </a:endParaRPr>
              </a:p>
            </p:txBody>
          </p:sp>
        </p:grpSp>
        <p:sp>
          <p:nvSpPr>
            <p:cNvPr id="14395" name="Rectangle 62"/>
            <p:cNvSpPr>
              <a:spLocks noChangeArrowheads="1"/>
            </p:cNvSpPr>
            <p:nvPr/>
          </p:nvSpPr>
          <p:spPr bwMode="auto">
            <a:xfrm>
              <a:off x="2259" y="1109"/>
              <a:ext cx="955" cy="286"/>
            </a:xfrm>
            <a:prstGeom prst="rect">
              <a:avLst/>
            </a:prstGeom>
            <a:solidFill>
              <a:schemeClr val="accent1"/>
            </a:solidFill>
            <a:ln w="6350">
              <a:solidFill>
                <a:schemeClr val="tx1"/>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smtClean="0">
                  <a:solidFill>
                    <a:srgbClr val="000000"/>
                  </a:solidFill>
                </a:rPr>
                <a:t>Pencil</a:t>
              </a:r>
            </a:p>
          </p:txBody>
        </p:sp>
        <p:sp>
          <p:nvSpPr>
            <p:cNvPr id="14396" name="AutoShape 63"/>
            <p:cNvSpPr>
              <a:spLocks noChangeArrowheads="1"/>
            </p:cNvSpPr>
            <p:nvPr/>
          </p:nvSpPr>
          <p:spPr bwMode="auto">
            <a:xfrm>
              <a:off x="2211" y="1109"/>
              <a:ext cx="1051" cy="477"/>
            </a:xfrm>
            <a:prstGeom prst="roundRect">
              <a:avLst>
                <a:gd name="adj" fmla="val 11106"/>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grpSp>
    </p:spTree>
    <p:extLst>
      <p:ext uri="{BB962C8B-B14F-4D97-AF65-F5344CB8AC3E}">
        <p14:creationId xmlns:p14="http://schemas.microsoft.com/office/powerpoint/2010/main" val="18820630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aka Instance vs Static Members</a:t>
            </a:r>
          </a:p>
        </p:txBody>
      </p:sp>
      <p:sp>
        <p:nvSpPr>
          <p:cNvPr id="15363" name="Rectangle 3"/>
          <p:cNvSpPr>
            <a:spLocks noGrp="1" noChangeArrowheads="1"/>
          </p:cNvSpPr>
          <p:nvPr>
            <p:ph idx="1"/>
          </p:nvPr>
        </p:nvSpPr>
        <p:spPr/>
        <p:txBody>
          <a:bodyPr/>
          <a:lstStyle/>
          <a:p>
            <a:pPr eaLnBrk="1" hangingPunct="1"/>
            <a:r>
              <a:rPr lang="en-US" dirty="0" smtClean="0"/>
              <a:t>Static members available even before instances (objects) are created!</a:t>
            </a:r>
          </a:p>
          <a:p>
            <a:pPr lvl="1" eaLnBrk="1" hangingPunct="1"/>
            <a:r>
              <a:rPr lang="en-US" dirty="0" smtClean="0"/>
              <a:t>From outside of class: </a:t>
            </a:r>
            <a:r>
              <a:rPr lang="en-US" i="1" dirty="0" err="1" smtClean="0">
                <a:solidFill>
                  <a:srgbClr val="009900"/>
                </a:solidFill>
              </a:rPr>
              <a:t>classname</a:t>
            </a:r>
            <a:r>
              <a:rPr lang="en-US" i="1" dirty="0" err="1" smtClean="0"/>
              <a:t>.member</a:t>
            </a:r>
            <a:endParaRPr lang="en-US" i="1" dirty="0" smtClean="0"/>
          </a:p>
          <a:p>
            <a:pPr lvl="2" eaLnBrk="1" hangingPunct="1">
              <a:buFont typeface="Wingdings" panose="05000000000000000000" pitchFamily="2" charset="2"/>
              <a:buNone/>
            </a:pPr>
            <a:r>
              <a:rPr lang="en-US" b="1" dirty="0" err="1" smtClean="0">
                <a:latin typeface="Courier New" panose="02070309020205020404" pitchFamily="49" charset="0"/>
              </a:rPr>
              <a:t>Pencil.count</a:t>
            </a:r>
            <a:r>
              <a:rPr lang="en-US" b="1" dirty="0" smtClean="0">
                <a:latin typeface="Courier New" panose="02070309020205020404" pitchFamily="49" charset="0"/>
              </a:rPr>
              <a:t>++; </a:t>
            </a:r>
            <a:r>
              <a:rPr lang="en-US" b="1" i="1" dirty="0" smtClean="0">
                <a:latin typeface="Courier New" panose="02070309020205020404" pitchFamily="49" charset="0"/>
              </a:rPr>
              <a:t>//must be public</a:t>
            </a:r>
          </a:p>
          <a:p>
            <a:pPr lvl="1" eaLnBrk="1" hangingPunct="1"/>
            <a:r>
              <a:rPr lang="en-US" dirty="0" smtClean="0"/>
              <a:t>From inside class: </a:t>
            </a:r>
            <a:r>
              <a:rPr lang="en-US" i="1" dirty="0" err="1" smtClean="0"/>
              <a:t>classname</a:t>
            </a:r>
            <a:r>
              <a:rPr lang="en-US" i="1" dirty="0" smtClean="0"/>
              <a:t> </a:t>
            </a:r>
            <a:r>
              <a:rPr lang="en-US" dirty="0" smtClean="0"/>
              <a:t>is optional</a:t>
            </a:r>
            <a:endParaRPr lang="en-US" i="1" dirty="0" smtClean="0"/>
          </a:p>
          <a:p>
            <a:pPr eaLnBrk="1" hangingPunct="1"/>
            <a:r>
              <a:rPr lang="en-US" dirty="0" smtClean="0"/>
              <a:t>Conversely, static members can</a:t>
            </a:r>
            <a:r>
              <a:rPr lang="en-US" i="1" dirty="0" smtClean="0"/>
              <a:t> not</a:t>
            </a:r>
            <a:r>
              <a:rPr lang="en-US" dirty="0" smtClean="0"/>
              <a:t> access instance members</a:t>
            </a:r>
          </a:p>
          <a:p>
            <a:pPr lvl="1" eaLnBrk="1" hangingPunct="1"/>
            <a:r>
              <a:rPr lang="en-US" dirty="0"/>
              <a:t>C</a:t>
            </a:r>
            <a:r>
              <a:rPr lang="en-US" dirty="0" smtClean="0"/>
              <a:t>annot use </a:t>
            </a:r>
            <a:r>
              <a:rPr lang="en-US" dirty="0" smtClean="0">
                <a:latin typeface="Courier New" panose="02070309020205020404" pitchFamily="49" charset="0"/>
                <a:cs typeface="Courier New" panose="02070309020205020404" pitchFamily="49" charset="0"/>
              </a:rPr>
              <a:t>length</a:t>
            </a:r>
            <a:r>
              <a:rPr lang="en-US" dirty="0" smtClean="0"/>
              <a:t> in reset method</a:t>
            </a:r>
          </a:p>
        </p:txBody>
      </p:sp>
    </p:spTree>
    <p:extLst>
      <p:ext uri="{BB962C8B-B14F-4D97-AF65-F5344CB8AC3E}">
        <p14:creationId xmlns:p14="http://schemas.microsoft.com/office/powerpoint/2010/main" val="289378103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Constant Fields: final</a:t>
            </a:r>
          </a:p>
        </p:txBody>
      </p:sp>
      <p:sp>
        <p:nvSpPr>
          <p:cNvPr id="20483" name="Rectangle 3"/>
          <p:cNvSpPr>
            <a:spLocks noGrp="1" noChangeArrowheads="1"/>
          </p:cNvSpPr>
          <p:nvPr>
            <p:ph idx="1"/>
          </p:nvPr>
        </p:nvSpPr>
        <p:spPr/>
        <p:txBody>
          <a:bodyPr>
            <a:normAutofit lnSpcReduction="10000"/>
          </a:bodyPr>
          <a:lstStyle/>
          <a:p>
            <a:pPr eaLnBrk="1" hangingPunct="1">
              <a:lnSpc>
                <a:spcPct val="80000"/>
              </a:lnSpc>
            </a:pPr>
            <a:r>
              <a:rPr lang="en-US" sz="2600" dirty="0" smtClean="0"/>
              <a:t>Modifier </a:t>
            </a:r>
            <a:r>
              <a:rPr lang="en-US" sz="2600" i="1" dirty="0" smtClean="0"/>
              <a:t>final</a:t>
            </a:r>
            <a:r>
              <a:rPr lang="en-US" sz="2600" dirty="0" smtClean="0"/>
              <a:t> on field means it cannot change</a:t>
            </a:r>
          </a:p>
          <a:p>
            <a:pPr lvl="1" eaLnBrk="1" hangingPunct="1">
              <a:lnSpc>
                <a:spcPct val="80000"/>
              </a:lnSpc>
            </a:pPr>
            <a:r>
              <a:rPr lang="en-US" sz="2200" dirty="0" smtClean="0"/>
              <a:t>For primitive type, effectively a constant</a:t>
            </a:r>
          </a:p>
          <a:p>
            <a:pPr lvl="2" eaLnBrk="1" hangingPunct="1">
              <a:lnSpc>
                <a:spcPct val="80000"/>
              </a:lnSpc>
              <a:buFont typeface="Wingdings" panose="05000000000000000000" pitchFamily="2" charset="2"/>
              <a:buNone/>
            </a:pPr>
            <a:r>
              <a:rPr lang="en-US" sz="2100" b="1" dirty="0" smtClean="0">
                <a:solidFill>
                  <a:srgbClr val="009900"/>
                </a:solidFill>
                <a:latin typeface="Courier New" panose="02070309020205020404" pitchFamily="49" charset="0"/>
              </a:rPr>
              <a:t>final</a:t>
            </a:r>
            <a:r>
              <a:rPr lang="en-US" sz="2100" b="1" dirty="0" smtClean="0">
                <a:latin typeface="Courier New" panose="02070309020205020404" pitchFamily="49" charset="0"/>
              </a:rPr>
              <a:t> </a:t>
            </a:r>
            <a:r>
              <a:rPr lang="en-US" sz="2100" b="1" dirty="0" err="1" smtClean="0">
                <a:latin typeface="Courier New" panose="02070309020205020404" pitchFamily="49" charset="0"/>
              </a:rPr>
              <a:t>int</a:t>
            </a:r>
            <a:r>
              <a:rPr lang="en-US" sz="2100" b="1" dirty="0" smtClean="0">
                <a:latin typeface="Courier New" panose="02070309020205020404" pitchFamily="49" charset="0"/>
              </a:rPr>
              <a:t> i1 = 53;</a:t>
            </a:r>
          </a:p>
          <a:p>
            <a:pPr lvl="2" eaLnBrk="1" hangingPunct="1">
              <a:lnSpc>
                <a:spcPct val="80000"/>
              </a:lnSpc>
              <a:buFont typeface="Wingdings" panose="05000000000000000000" pitchFamily="2" charset="2"/>
              <a:buNone/>
            </a:pPr>
            <a:r>
              <a:rPr lang="en-US" sz="2100" b="1" dirty="0" smtClean="0">
                <a:solidFill>
                  <a:srgbClr val="009900"/>
                </a:solidFill>
                <a:latin typeface="Courier New" panose="02070309020205020404" pitchFamily="49" charset="0"/>
              </a:rPr>
              <a:t>final</a:t>
            </a:r>
            <a:r>
              <a:rPr lang="en-US" sz="2100" b="1" dirty="0" smtClean="0">
                <a:latin typeface="Courier New" panose="02070309020205020404" pitchFamily="49" charset="0"/>
              </a:rPr>
              <a:t> </a:t>
            </a:r>
            <a:r>
              <a:rPr lang="en-US" sz="2100" b="1" dirty="0" err="1" smtClean="0">
                <a:latin typeface="Courier New" panose="02070309020205020404" pitchFamily="49" charset="0"/>
              </a:rPr>
              <a:t>int</a:t>
            </a:r>
            <a:r>
              <a:rPr lang="en-US" sz="2100" b="1" dirty="0" smtClean="0">
                <a:latin typeface="Courier New" panose="02070309020205020404" pitchFamily="49" charset="0"/>
              </a:rPr>
              <a:t> i2 = (</a:t>
            </a:r>
            <a:r>
              <a:rPr lang="en-US" sz="2100" b="1" dirty="0" err="1" smtClean="0">
                <a:latin typeface="Courier New" panose="02070309020205020404" pitchFamily="49" charset="0"/>
              </a:rPr>
              <a:t>int</a:t>
            </a:r>
            <a:r>
              <a:rPr lang="en-US" sz="2100" b="1" dirty="0" smtClean="0">
                <a:latin typeface="Courier New" panose="02070309020205020404" pitchFamily="49" charset="0"/>
              </a:rPr>
              <a:t>) (</a:t>
            </a:r>
            <a:r>
              <a:rPr lang="en-US" sz="2100" b="1" dirty="0" err="1" smtClean="0">
                <a:latin typeface="Courier New" panose="02070309020205020404" pitchFamily="49" charset="0"/>
              </a:rPr>
              <a:t>Math.random</a:t>
            </a:r>
            <a:r>
              <a:rPr lang="en-US" sz="2100" b="1" dirty="0" smtClean="0">
                <a:latin typeface="Courier New" panose="02070309020205020404" pitchFamily="49" charset="0"/>
              </a:rPr>
              <a:t>()*20);</a:t>
            </a:r>
          </a:p>
          <a:p>
            <a:pPr lvl="2" eaLnBrk="1" hangingPunct="1">
              <a:lnSpc>
                <a:spcPct val="80000"/>
              </a:lnSpc>
              <a:buFont typeface="Wingdings" panose="05000000000000000000" pitchFamily="2" charset="2"/>
              <a:buNone/>
            </a:pPr>
            <a:r>
              <a:rPr lang="en-US" sz="2100" b="1" dirty="0" smtClean="0">
                <a:solidFill>
                  <a:srgbClr val="009900"/>
                </a:solidFill>
                <a:latin typeface="Courier New" panose="02070309020205020404" pitchFamily="49" charset="0"/>
              </a:rPr>
              <a:t>final</a:t>
            </a:r>
            <a:r>
              <a:rPr lang="en-US" sz="2100" b="1" dirty="0" smtClean="0">
                <a:latin typeface="Courier New" panose="02070309020205020404" pitchFamily="49" charset="0"/>
              </a:rPr>
              <a:t> </a:t>
            </a:r>
            <a:r>
              <a:rPr lang="en-US" sz="2100" b="1" dirty="0" err="1" smtClean="0">
                <a:latin typeface="Courier New" panose="02070309020205020404" pitchFamily="49" charset="0"/>
              </a:rPr>
              <a:t>int</a:t>
            </a:r>
            <a:r>
              <a:rPr lang="en-US" sz="2100" b="1" dirty="0" smtClean="0">
                <a:latin typeface="Courier New" panose="02070309020205020404" pitchFamily="49" charset="0"/>
              </a:rPr>
              <a:t> i3;  </a:t>
            </a:r>
            <a:r>
              <a:rPr lang="en-US" sz="2100" b="1" i="1" dirty="0" smtClean="0">
                <a:latin typeface="Courier New" panose="02070309020205020404" pitchFamily="49" charset="0"/>
              </a:rPr>
              <a:t>//constructor must initialize</a:t>
            </a:r>
          </a:p>
          <a:p>
            <a:pPr lvl="2" eaLnBrk="1" hangingPunct="1">
              <a:lnSpc>
                <a:spcPct val="80000"/>
              </a:lnSpc>
              <a:buFont typeface="Wingdings" panose="05000000000000000000" pitchFamily="2" charset="2"/>
              <a:buNone/>
            </a:pPr>
            <a:r>
              <a:rPr lang="en-US" sz="2100" b="1" dirty="0" smtClean="0">
                <a:latin typeface="Courier New" panose="02070309020205020404" pitchFamily="49" charset="0"/>
              </a:rPr>
              <a:t>. . .</a:t>
            </a:r>
          </a:p>
          <a:p>
            <a:pPr lvl="2" eaLnBrk="1" hangingPunct="1">
              <a:lnSpc>
                <a:spcPct val="80000"/>
              </a:lnSpc>
              <a:buFont typeface="Wingdings" panose="05000000000000000000" pitchFamily="2" charset="2"/>
              <a:buNone/>
            </a:pPr>
            <a:r>
              <a:rPr lang="en-US" sz="2100" b="1" dirty="0" smtClean="0">
                <a:latin typeface="Courier New" panose="02070309020205020404" pitchFamily="49" charset="0"/>
              </a:rPr>
              <a:t>i2++;</a:t>
            </a:r>
          </a:p>
          <a:p>
            <a:pPr lvl="1" eaLnBrk="1" hangingPunct="1">
              <a:lnSpc>
                <a:spcPct val="80000"/>
              </a:lnSpc>
            </a:pPr>
            <a:r>
              <a:rPr lang="en-US" sz="2200" dirty="0" smtClean="0"/>
              <a:t>For objects, only the </a:t>
            </a:r>
            <a:r>
              <a:rPr lang="en-US" sz="2200" i="1" dirty="0" smtClean="0"/>
              <a:t>reference</a:t>
            </a:r>
            <a:r>
              <a:rPr lang="en-US" sz="2200" dirty="0" smtClean="0"/>
              <a:t> is constant</a:t>
            </a:r>
          </a:p>
          <a:p>
            <a:pPr lvl="2" eaLnBrk="1" hangingPunct="1">
              <a:lnSpc>
                <a:spcPct val="80000"/>
              </a:lnSpc>
              <a:buFont typeface="Wingdings" panose="05000000000000000000" pitchFamily="2" charset="2"/>
              <a:buNone/>
            </a:pPr>
            <a:r>
              <a:rPr lang="en-US" sz="2100" b="1" dirty="0" smtClean="0">
                <a:solidFill>
                  <a:srgbClr val="009900"/>
                </a:solidFill>
                <a:latin typeface="Courier New" panose="02070309020205020404" pitchFamily="49" charset="0"/>
              </a:rPr>
              <a:t>final</a:t>
            </a:r>
            <a:r>
              <a:rPr lang="en-US" sz="2100" b="1" dirty="0" smtClean="0">
                <a:latin typeface="Courier New" panose="02070309020205020404" pitchFamily="49" charset="0"/>
              </a:rPr>
              <a:t> Pencil p = new Pencil(“blue”);</a:t>
            </a:r>
          </a:p>
          <a:p>
            <a:pPr lvl="2" eaLnBrk="1" hangingPunct="1">
              <a:lnSpc>
                <a:spcPct val="80000"/>
              </a:lnSpc>
              <a:buFont typeface="Wingdings" panose="05000000000000000000" pitchFamily="2" charset="2"/>
              <a:buNone/>
            </a:pPr>
            <a:r>
              <a:rPr lang="en-US" sz="2100" b="1" dirty="0" smtClean="0">
                <a:latin typeface="Courier New" panose="02070309020205020404" pitchFamily="49" charset="0"/>
              </a:rPr>
              <a:t>. . .</a:t>
            </a:r>
          </a:p>
          <a:p>
            <a:pPr lvl="2" eaLnBrk="1" hangingPunct="1">
              <a:lnSpc>
                <a:spcPct val="80000"/>
              </a:lnSpc>
              <a:buFont typeface="Wingdings" panose="05000000000000000000" pitchFamily="2" charset="2"/>
              <a:buNone/>
            </a:pPr>
            <a:r>
              <a:rPr lang="en-US" sz="2100" b="1" dirty="0" smtClean="0">
                <a:latin typeface="Courier New" panose="02070309020205020404" pitchFamily="49" charset="0"/>
              </a:rPr>
              <a:t>p = new Pencil();</a:t>
            </a:r>
          </a:p>
          <a:p>
            <a:pPr lvl="2" eaLnBrk="1" hangingPunct="1">
              <a:lnSpc>
                <a:spcPct val="80000"/>
              </a:lnSpc>
              <a:buFont typeface="Wingdings" panose="05000000000000000000" pitchFamily="2" charset="2"/>
              <a:buNone/>
            </a:pPr>
            <a:r>
              <a:rPr lang="en-US" sz="2100" b="1" dirty="0" err="1" smtClean="0">
                <a:latin typeface="Courier New" panose="02070309020205020404" pitchFamily="49" charset="0"/>
              </a:rPr>
              <a:t>p.sharpen</a:t>
            </a:r>
            <a:r>
              <a:rPr lang="en-US" sz="2100" b="1" dirty="0" smtClean="0">
                <a:latin typeface="Courier New" panose="02070309020205020404" pitchFamily="49" charset="0"/>
              </a:rPr>
              <a:t>(3);</a:t>
            </a:r>
          </a:p>
          <a:p>
            <a:pPr eaLnBrk="1" hangingPunct="1">
              <a:lnSpc>
                <a:spcPct val="80000"/>
              </a:lnSpc>
            </a:pPr>
            <a:r>
              <a:rPr lang="en-US" sz="2600" dirty="0" smtClean="0"/>
              <a:t>Often used in conjunction with static</a:t>
            </a:r>
          </a:p>
          <a:p>
            <a:pPr lvl="1" eaLnBrk="1" hangingPunct="1">
              <a:lnSpc>
                <a:spcPct val="80000"/>
              </a:lnSpc>
            </a:pPr>
            <a:r>
              <a:rPr lang="en-US" sz="2200" dirty="0" smtClean="0"/>
              <a:t>Class-wide constant value</a:t>
            </a:r>
          </a:p>
          <a:p>
            <a:pPr lvl="2" eaLnBrk="1" hangingPunct="1">
              <a:lnSpc>
                <a:spcPct val="80000"/>
              </a:lnSpc>
              <a:buFont typeface="Wingdings" panose="05000000000000000000" pitchFamily="2" charset="2"/>
              <a:buNone/>
            </a:pPr>
            <a:r>
              <a:rPr lang="en-US" sz="2100" b="1" dirty="0" smtClean="0">
                <a:solidFill>
                  <a:srgbClr val="009900"/>
                </a:solidFill>
                <a:latin typeface="Courier New" panose="02070309020205020404" pitchFamily="49" charset="0"/>
              </a:rPr>
              <a:t>static final</a:t>
            </a:r>
            <a:r>
              <a:rPr lang="en-US" sz="2100" b="1" dirty="0" smtClean="0">
                <a:latin typeface="Courier New" panose="02070309020205020404" pitchFamily="49" charset="0"/>
              </a:rPr>
              <a:t> </a:t>
            </a:r>
            <a:r>
              <a:rPr lang="en-US" sz="2100" b="1" dirty="0" err="1" smtClean="0">
                <a:latin typeface="Courier New" panose="02070309020205020404" pitchFamily="49" charset="0"/>
              </a:rPr>
              <a:t>int</a:t>
            </a:r>
            <a:r>
              <a:rPr lang="en-US" sz="2100" b="1" dirty="0" smtClean="0">
                <a:latin typeface="Courier New" panose="02070309020205020404" pitchFamily="49" charset="0"/>
              </a:rPr>
              <a:t> DEFAULT_LENGTH = 10;</a:t>
            </a:r>
          </a:p>
        </p:txBody>
      </p:sp>
      <p:grpSp>
        <p:nvGrpSpPr>
          <p:cNvPr id="2" name="Group 4"/>
          <p:cNvGrpSpPr>
            <a:grpSpLocks/>
          </p:cNvGrpSpPr>
          <p:nvPr/>
        </p:nvGrpSpPr>
        <p:grpSpPr bwMode="auto">
          <a:xfrm>
            <a:off x="4368800" y="4643438"/>
            <a:ext cx="3238500" cy="404812"/>
            <a:chOff x="2784" y="4474"/>
            <a:chExt cx="2040" cy="255"/>
          </a:xfrm>
        </p:grpSpPr>
        <p:sp>
          <p:nvSpPr>
            <p:cNvPr id="20491" name="Text Box 5"/>
            <p:cNvSpPr txBox="1">
              <a:spLocks noChangeArrowheads="1"/>
            </p:cNvSpPr>
            <p:nvPr/>
          </p:nvSpPr>
          <p:spPr bwMode="auto">
            <a:xfrm>
              <a:off x="3300" y="4474"/>
              <a:ext cx="1524" cy="25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mtClean="0">
                  <a:solidFill>
                    <a:srgbClr val="FF0000"/>
                  </a:solidFill>
                </a:rPr>
                <a:t>Compile-time</a:t>
              </a:r>
              <a:r>
                <a:rPr lang="en-US" smtClean="0">
                  <a:solidFill>
                    <a:srgbClr val="000000"/>
                  </a:solidFill>
                </a:rPr>
                <a:t> </a:t>
              </a:r>
              <a:r>
                <a:rPr lang="en-US" smtClean="0">
                  <a:solidFill>
                    <a:srgbClr val="FF0000"/>
                  </a:solidFill>
                </a:rPr>
                <a:t>Error</a:t>
              </a:r>
            </a:p>
          </p:txBody>
        </p:sp>
        <p:sp>
          <p:nvSpPr>
            <p:cNvPr id="20492" name="Line 6"/>
            <p:cNvSpPr>
              <a:spLocks noChangeShapeType="1"/>
            </p:cNvSpPr>
            <p:nvPr/>
          </p:nvSpPr>
          <p:spPr bwMode="auto">
            <a:xfrm flipH="1">
              <a:off x="2784" y="4598"/>
              <a:ext cx="52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grpSp>
      <p:grpSp>
        <p:nvGrpSpPr>
          <p:cNvPr id="3" name="Group 7"/>
          <p:cNvGrpSpPr>
            <a:grpSpLocks/>
          </p:cNvGrpSpPr>
          <p:nvPr/>
        </p:nvGrpSpPr>
        <p:grpSpPr bwMode="auto">
          <a:xfrm>
            <a:off x="2471738" y="3461546"/>
            <a:ext cx="3238500" cy="404813"/>
            <a:chOff x="2784" y="4474"/>
            <a:chExt cx="2040" cy="255"/>
          </a:xfrm>
        </p:grpSpPr>
        <p:sp>
          <p:nvSpPr>
            <p:cNvPr id="20489" name="Text Box 8"/>
            <p:cNvSpPr txBox="1">
              <a:spLocks noChangeArrowheads="1"/>
            </p:cNvSpPr>
            <p:nvPr/>
          </p:nvSpPr>
          <p:spPr bwMode="auto">
            <a:xfrm>
              <a:off x="3300" y="4474"/>
              <a:ext cx="1524" cy="25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dirty="0" smtClean="0">
                  <a:solidFill>
                    <a:srgbClr val="FF0000"/>
                  </a:solidFill>
                </a:rPr>
                <a:t>Compile-time</a:t>
              </a:r>
              <a:r>
                <a:rPr lang="en-US" dirty="0" smtClean="0">
                  <a:solidFill>
                    <a:srgbClr val="000000"/>
                  </a:solidFill>
                </a:rPr>
                <a:t> </a:t>
              </a:r>
              <a:r>
                <a:rPr lang="en-US" dirty="0" smtClean="0">
                  <a:solidFill>
                    <a:srgbClr val="FF0000"/>
                  </a:solidFill>
                </a:rPr>
                <a:t>Error</a:t>
              </a:r>
            </a:p>
          </p:txBody>
        </p:sp>
        <p:sp>
          <p:nvSpPr>
            <p:cNvPr id="20490" name="Line 9"/>
            <p:cNvSpPr>
              <a:spLocks noChangeShapeType="1"/>
            </p:cNvSpPr>
            <p:nvPr/>
          </p:nvSpPr>
          <p:spPr bwMode="auto">
            <a:xfrm flipH="1">
              <a:off x="2784" y="4598"/>
              <a:ext cx="52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grpSp>
      <p:grpSp>
        <p:nvGrpSpPr>
          <p:cNvPr id="4" name="Group 10"/>
          <p:cNvGrpSpPr>
            <a:grpSpLocks/>
          </p:cNvGrpSpPr>
          <p:nvPr/>
        </p:nvGrpSpPr>
        <p:grpSpPr bwMode="auto">
          <a:xfrm>
            <a:off x="246063" y="4946650"/>
            <a:ext cx="1090612" cy="404813"/>
            <a:chOff x="155" y="3116"/>
            <a:chExt cx="687" cy="255"/>
          </a:xfrm>
        </p:grpSpPr>
        <p:sp>
          <p:nvSpPr>
            <p:cNvPr id="20487" name="Text Box 11"/>
            <p:cNvSpPr txBox="1">
              <a:spLocks noChangeArrowheads="1"/>
            </p:cNvSpPr>
            <p:nvPr/>
          </p:nvSpPr>
          <p:spPr bwMode="auto">
            <a:xfrm>
              <a:off x="155" y="3116"/>
              <a:ext cx="353" cy="255"/>
            </a:xfrm>
            <a:prstGeom prst="rect">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mtClean="0">
                  <a:solidFill>
                    <a:srgbClr val="009900"/>
                  </a:solidFill>
                </a:rPr>
                <a:t>OK</a:t>
              </a:r>
            </a:p>
          </p:txBody>
        </p:sp>
        <p:sp>
          <p:nvSpPr>
            <p:cNvPr id="20488" name="Line 12"/>
            <p:cNvSpPr>
              <a:spLocks noChangeShapeType="1"/>
            </p:cNvSpPr>
            <p:nvPr/>
          </p:nvSpPr>
          <p:spPr bwMode="auto">
            <a:xfrm flipV="1">
              <a:off x="508" y="3228"/>
              <a:ext cx="334"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grpSp>
    </p:spTree>
    <p:extLst>
      <p:ext uri="{BB962C8B-B14F-4D97-AF65-F5344CB8AC3E}">
        <p14:creationId xmlns:p14="http://schemas.microsoft.com/office/powerpoint/2010/main" val="246452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final, public variables</a:t>
            </a:r>
            <a:endParaRPr lang="en-US" dirty="0"/>
          </a:p>
        </p:txBody>
      </p:sp>
      <p:sp>
        <p:nvSpPr>
          <p:cNvPr id="3" name="Content Placeholder 2"/>
          <p:cNvSpPr>
            <a:spLocks noGrp="1"/>
          </p:cNvSpPr>
          <p:nvPr>
            <p:ph idx="1"/>
          </p:nvPr>
        </p:nvSpPr>
        <p:spPr/>
        <p:txBody>
          <a:bodyPr/>
          <a:lstStyle/>
          <a:p>
            <a:r>
              <a:rPr lang="en-US" dirty="0" smtClean="0"/>
              <a:t>We can add data members to a class that are</a:t>
            </a:r>
          </a:p>
          <a:p>
            <a:pPr lvl="1"/>
            <a:r>
              <a:rPr lang="en-US" dirty="0" smtClean="0"/>
              <a:t>Static – only one copy that belongs to the class and can be accessed via the class name</a:t>
            </a:r>
          </a:p>
          <a:p>
            <a:pPr lvl="1"/>
            <a:r>
              <a:rPr lang="en-US" dirty="0" smtClean="0"/>
              <a:t>Final – the value cannot change</a:t>
            </a:r>
          </a:p>
          <a:p>
            <a:pPr lvl="2"/>
            <a:r>
              <a:rPr lang="en-US" dirty="0" smtClean="0"/>
              <a:t>Note reference type distinction</a:t>
            </a:r>
          </a:p>
          <a:p>
            <a:pPr lvl="1"/>
            <a:r>
              <a:rPr lang="en-US" dirty="0" smtClean="0"/>
              <a:t>Public – Available outside of the class</a:t>
            </a:r>
          </a:p>
          <a:p>
            <a:r>
              <a:rPr lang="en-US" dirty="0" smtClean="0"/>
              <a:t>We only do this with primitive or immutable data types</a:t>
            </a:r>
          </a:p>
          <a:p>
            <a:pPr lvl="1"/>
            <a:r>
              <a:rPr lang="en-US" dirty="0" smtClean="0"/>
              <a:t>Reference types really aren’t final</a:t>
            </a:r>
          </a:p>
          <a:p>
            <a:r>
              <a:rPr lang="en-US" dirty="0" smtClean="0"/>
              <a:t>These are helpful for providing values that the client of a class may need to know or check against</a:t>
            </a:r>
          </a:p>
          <a:p>
            <a:pPr lvl="1"/>
            <a:r>
              <a:rPr lang="en-US" dirty="0" smtClean="0"/>
              <a:t>Maximum and minimum allowable values for input validation</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117</a:t>
            </a:fld>
            <a:endParaRPr lang="en-US"/>
          </a:p>
        </p:txBody>
      </p:sp>
    </p:spTree>
    <p:extLst>
      <p:ext uri="{BB962C8B-B14F-4D97-AF65-F5344CB8AC3E}">
        <p14:creationId xmlns:p14="http://schemas.microsoft.com/office/powerpoint/2010/main" val="39143321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data members!</a:t>
            </a:r>
            <a:endParaRPr lang="en-US" dirty="0"/>
          </a:p>
        </p:txBody>
      </p:sp>
      <p:sp>
        <p:nvSpPr>
          <p:cNvPr id="3" name="Content Placeholder 2"/>
          <p:cNvSpPr>
            <a:spLocks noGrp="1"/>
          </p:cNvSpPr>
          <p:nvPr>
            <p:ph idx="1"/>
          </p:nvPr>
        </p:nvSpPr>
        <p:spPr/>
        <p:txBody>
          <a:bodyPr/>
          <a:lstStyle/>
          <a:p>
            <a:r>
              <a:rPr lang="en-US" dirty="0" smtClean="0"/>
              <a:t>This is the exception to the private data member rules</a:t>
            </a:r>
          </a:p>
          <a:p>
            <a:r>
              <a:rPr lang="en-US" dirty="0" smtClean="0"/>
              <a:t>Since they are final, we don’t have to worry about a client changing a value and breaking the code.</a:t>
            </a:r>
          </a:p>
          <a:p>
            <a:r>
              <a:rPr lang="en-US" dirty="0" smtClean="0"/>
              <a:t>Why static?</a:t>
            </a:r>
          </a:p>
          <a:p>
            <a:pPr lvl="1"/>
            <a:r>
              <a:rPr lang="en-US" dirty="0" smtClean="0"/>
              <a:t>We only want to expose data that is the same for every instance of the class</a:t>
            </a:r>
          </a:p>
          <a:p>
            <a:pPr lvl="1"/>
            <a:r>
              <a:rPr lang="en-US" dirty="0" smtClean="0"/>
              <a:t>If it can be different for each instance, then it wouldn’t be constant, it would be set at some point</a:t>
            </a:r>
          </a:p>
          <a:p>
            <a:pPr lvl="2"/>
            <a:r>
              <a:rPr lang="en-US" dirty="0" smtClean="0"/>
              <a:t>Note, java allows you to declare a variable as final, then set it later. We don’t want to make those public.</a:t>
            </a:r>
          </a:p>
          <a:p>
            <a:r>
              <a:rPr lang="en-US" dirty="0" smtClean="0"/>
              <a:t>We really only do this to replace magic numbers, and to make the information easy to find.</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118</a:t>
            </a:fld>
            <a:endParaRPr lang="en-US"/>
          </a:p>
        </p:txBody>
      </p:sp>
    </p:spTree>
    <p:extLst>
      <p:ext uri="{BB962C8B-B14F-4D97-AF65-F5344CB8AC3E}">
        <p14:creationId xmlns:p14="http://schemas.microsoft.com/office/powerpoint/2010/main" val="13406078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lstStyle/>
          <a:p>
            <a:r>
              <a:rPr lang="en-US" dirty="0" smtClean="0"/>
              <a:t>Your methods can be declared static as well</a:t>
            </a:r>
          </a:p>
          <a:p>
            <a:r>
              <a:rPr lang="en-US" dirty="0" smtClean="0"/>
              <a:t>That means the method can be called by using the class name, and not declaring an object</a:t>
            </a:r>
          </a:p>
          <a:p>
            <a:r>
              <a:rPr lang="en-US" dirty="0" smtClean="0"/>
              <a:t>Helpful for utility operations</a:t>
            </a:r>
          </a:p>
          <a:p>
            <a:pPr lvl="1"/>
            <a:r>
              <a:rPr lang="en-US" dirty="0" smtClean="0"/>
              <a:t>Common operations not tied to any data</a:t>
            </a:r>
          </a:p>
          <a:p>
            <a:r>
              <a:rPr lang="en-US" dirty="0" smtClean="0"/>
              <a:t>Static methods only have access to static data members, not instance members</a:t>
            </a:r>
          </a:p>
          <a:p>
            <a:pPr lvl="1"/>
            <a:r>
              <a:rPr lang="en-US" dirty="0" smtClean="0"/>
              <a:t>Can only call methods of the same class if they are </a:t>
            </a:r>
            <a:r>
              <a:rPr lang="en-US" smtClean="0"/>
              <a:t>also static</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119</a:t>
            </a:fld>
            <a:endParaRPr lang="en-US"/>
          </a:p>
        </p:txBody>
      </p:sp>
    </p:spTree>
    <p:extLst>
      <p:ext uri="{BB962C8B-B14F-4D97-AF65-F5344CB8AC3E}">
        <p14:creationId xmlns:p14="http://schemas.microsoft.com/office/powerpoint/2010/main" val="1276921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Precondition Contract</a:t>
            </a:r>
          </a:p>
        </p:txBody>
      </p:sp>
      <p:sp>
        <p:nvSpPr>
          <p:cNvPr id="27651" name="Rectangle 3"/>
          <p:cNvSpPr>
            <a:spLocks noGrp="1" noChangeArrowheads="1"/>
          </p:cNvSpPr>
          <p:nvPr>
            <p:ph idx="1"/>
          </p:nvPr>
        </p:nvSpPr>
        <p:spPr/>
        <p:txBody>
          <a:bodyPr/>
          <a:lstStyle/>
          <a:p>
            <a:pPr eaLnBrk="1" hangingPunct="1"/>
            <a:r>
              <a:rPr lang="en-US" altLang="en-US" dirty="0" smtClean="0"/>
              <a:t>Defines the Client’s responsibility</a:t>
            </a:r>
            <a:endParaRPr lang="en-US" altLang="en-US" dirty="0"/>
          </a:p>
          <a:p>
            <a:pPr lvl="1"/>
            <a:r>
              <a:rPr lang="en-US" altLang="en-US" dirty="0" smtClean="0"/>
              <a:t>Can be related to the parameters</a:t>
            </a:r>
            <a:endParaRPr lang="en-US" altLang="en-US" sz="1800" dirty="0"/>
          </a:p>
          <a:p>
            <a:pPr lvl="1"/>
            <a:r>
              <a:rPr lang="en-US" altLang="en-US" dirty="0" smtClean="0"/>
              <a:t>Steps that need to have already happened</a:t>
            </a:r>
          </a:p>
          <a:p>
            <a:pPr lvl="1"/>
            <a:r>
              <a:rPr lang="en-US" altLang="en-US" dirty="0" smtClean="0"/>
              <a:t>Current state of the object</a:t>
            </a:r>
          </a:p>
          <a:p>
            <a:r>
              <a:rPr lang="en-US" altLang="en-US" dirty="0" smtClean="0"/>
              <a:t>What would cause this code to fail?</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12</a:t>
            </a:fld>
            <a:endParaRPr lang="en-US"/>
          </a:p>
        </p:txBody>
      </p:sp>
    </p:spTree>
    <p:extLst>
      <p:ext uri="{BB962C8B-B14F-4D97-AF65-F5344CB8AC3E}">
        <p14:creationId xmlns:p14="http://schemas.microsoft.com/office/powerpoint/2010/main" val="9568625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3525372"/>
          </a:xfrm>
        </p:spPr>
        <p:txBody>
          <a:bodyPr/>
          <a:lstStyle/>
          <a:p>
            <a:pPr eaLnBrk="1" hangingPunct="1"/>
            <a:r>
              <a:rPr lang="en-US" altLang="en-US" dirty="0" smtClean="0"/>
              <a:t>The Ubiquitous Object class</a:t>
            </a:r>
          </a:p>
        </p:txBody>
      </p:sp>
      <p:sp>
        <p:nvSpPr>
          <p:cNvPr id="2" name="Subtitle 1"/>
          <p:cNvSpPr>
            <a:spLocks noGrp="1"/>
          </p:cNvSpPr>
          <p:nvPr>
            <p:ph type="subTitle" idx="1"/>
          </p:nvPr>
        </p:nvSpPr>
        <p:spPr/>
        <p:txBody>
          <a:bodyPr/>
          <a:lstStyle/>
          <a:p>
            <a:r>
              <a:rPr lang="en-US" dirty="0" smtClean="0"/>
              <a:t>Fall 2017 Version</a:t>
            </a:r>
            <a:endParaRPr lang="en-US" dirty="0"/>
          </a:p>
        </p:txBody>
      </p:sp>
    </p:spTree>
    <p:extLst>
      <p:ext uri="{BB962C8B-B14F-4D97-AF65-F5344CB8AC3E}">
        <p14:creationId xmlns:p14="http://schemas.microsoft.com/office/powerpoint/2010/main" val="22540669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Ubiquitous Class: </a:t>
            </a:r>
            <a:r>
              <a:rPr lang="en-US" dirty="0" smtClean="0">
                <a:solidFill>
                  <a:srgbClr val="0000FF"/>
                </a:solidFill>
                <a:latin typeface="Courier New"/>
                <a:cs typeface="Courier New"/>
              </a:rPr>
              <a:t>Object</a:t>
            </a:r>
            <a:endParaRPr lang="en-US" dirty="0">
              <a:solidFill>
                <a:srgbClr val="0000FF"/>
              </a:solidFill>
              <a:latin typeface="Courier New"/>
              <a:cs typeface="Courier New"/>
            </a:endParaRPr>
          </a:p>
        </p:txBody>
      </p:sp>
      <p:sp>
        <p:nvSpPr>
          <p:cNvPr id="3" name="Content Placeholder 2"/>
          <p:cNvSpPr>
            <a:spLocks noGrp="1"/>
          </p:cNvSpPr>
          <p:nvPr>
            <p:ph idx="1"/>
          </p:nvPr>
        </p:nvSpPr>
        <p:spPr/>
        <p:txBody>
          <a:bodyPr/>
          <a:lstStyle/>
          <a:p>
            <a:r>
              <a:rPr lang="en-US" i="1" dirty="0" smtClean="0"/>
              <a:t>Every</a:t>
            </a:r>
            <a:r>
              <a:rPr lang="en-US" dirty="0" smtClean="0"/>
              <a:t> class in Java extends (inherits from) </a:t>
            </a:r>
            <a:r>
              <a:rPr lang="en-US" dirty="0" smtClean="0">
                <a:solidFill>
                  <a:srgbClr val="0000FF"/>
                </a:solidFill>
                <a:latin typeface="Courier New"/>
                <a:cs typeface="Courier New"/>
              </a:rPr>
              <a:t>Object</a:t>
            </a:r>
            <a:r>
              <a:rPr lang="en-US" dirty="0" smtClean="0"/>
              <a:t>, which is a special built-in class that provides default implementations for the following instance methods (among a few others that are not so important):</a:t>
            </a:r>
          </a:p>
          <a:p>
            <a:pPr marL="457200" lvl="1" indent="0">
              <a:buNone/>
            </a:pPr>
            <a:r>
              <a:rPr lang="en-US" b="1" dirty="0" err="1" smtClean="0">
                <a:solidFill>
                  <a:srgbClr val="0000FF"/>
                </a:solidFill>
                <a:latin typeface="Courier New"/>
                <a:cs typeface="Courier New"/>
              </a:rPr>
              <a:t>boolean</a:t>
            </a:r>
            <a:r>
              <a:rPr lang="en-US" dirty="0" smtClean="0">
                <a:solidFill>
                  <a:srgbClr val="0000FF"/>
                </a:solidFill>
                <a:latin typeface="Courier New"/>
                <a:cs typeface="Courier New"/>
              </a:rPr>
              <a:t> equals(Object </a:t>
            </a:r>
            <a:r>
              <a:rPr lang="en-US" dirty="0" err="1" smtClean="0">
                <a:solidFill>
                  <a:srgbClr val="0000FF"/>
                </a:solidFill>
                <a:latin typeface="Courier New"/>
                <a:cs typeface="Courier New"/>
              </a:rPr>
              <a:t>obj</a:t>
            </a:r>
            <a:r>
              <a:rPr lang="en-US" dirty="0" smtClean="0">
                <a:solidFill>
                  <a:srgbClr val="0000FF"/>
                </a:solidFill>
                <a:latin typeface="Courier New"/>
                <a:cs typeface="Courier New"/>
              </a:rPr>
              <a:t>)</a:t>
            </a:r>
          </a:p>
          <a:p>
            <a:pPr marL="457200" lvl="1" indent="0">
              <a:buNone/>
            </a:pPr>
            <a:r>
              <a:rPr lang="en-US" dirty="0" smtClean="0">
                <a:solidFill>
                  <a:srgbClr val="0000FF"/>
                </a:solidFill>
                <a:latin typeface="Courier New"/>
                <a:cs typeface="Courier New"/>
              </a:rPr>
              <a:t>String </a:t>
            </a:r>
            <a:r>
              <a:rPr lang="en-US" dirty="0" err="1" smtClean="0">
                <a:solidFill>
                  <a:srgbClr val="0000FF"/>
                </a:solidFill>
                <a:latin typeface="Courier New"/>
                <a:cs typeface="Courier New"/>
              </a:rPr>
              <a:t>toString</a:t>
            </a:r>
            <a:r>
              <a:rPr lang="en-US" dirty="0" smtClean="0">
                <a:solidFill>
                  <a:srgbClr val="0000FF"/>
                </a:solidFill>
                <a:latin typeface="Courier New"/>
                <a:cs typeface="Courier New"/>
              </a:rPr>
              <a:t>()</a:t>
            </a:r>
          </a:p>
          <a:p>
            <a:pPr marL="457200" lvl="1" indent="0">
              <a:buNone/>
            </a:pPr>
            <a:endParaRPr lang="en-US" dirty="0">
              <a:solidFill>
                <a:srgbClr val="0000FF"/>
              </a:solidFill>
              <a:latin typeface="Courier New"/>
              <a:cs typeface="Courier New"/>
            </a:endParaRPr>
          </a:p>
          <a:p>
            <a:pPr marL="457200" lvl="1" indent="0">
              <a:buNone/>
            </a:pPr>
            <a:endParaRPr lang="en-US" dirty="0">
              <a:solidFill>
                <a:srgbClr val="0000FF"/>
              </a:solidFill>
              <a:latin typeface="Courier New"/>
              <a:cs typeface="Courier New"/>
            </a:endParaRP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121</a:t>
            </a:fld>
            <a:endParaRPr lang="en-US">
              <a:solidFill>
                <a:prstClr val="black">
                  <a:tint val="75000"/>
                </a:prstClr>
              </a:solidFill>
            </a:endParaRPr>
          </a:p>
        </p:txBody>
      </p:sp>
    </p:spTree>
    <p:extLst>
      <p:ext uri="{BB962C8B-B14F-4D97-AF65-F5344CB8AC3E}">
        <p14:creationId xmlns:p14="http://schemas.microsoft.com/office/powerpoint/2010/main" val="278530037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Inheritance</a:t>
            </a:r>
            <a:endParaRPr lang="en-US" dirty="0"/>
          </a:p>
        </p:txBody>
      </p:sp>
      <p:sp>
        <p:nvSpPr>
          <p:cNvPr id="3" name="Content Placeholder 2"/>
          <p:cNvSpPr>
            <a:spLocks noGrp="1"/>
          </p:cNvSpPr>
          <p:nvPr>
            <p:ph idx="1"/>
          </p:nvPr>
        </p:nvSpPr>
        <p:spPr/>
        <p:txBody>
          <a:bodyPr/>
          <a:lstStyle/>
          <a:p>
            <a:r>
              <a:rPr lang="en-US" dirty="0" smtClean="0"/>
              <a:t>If object A inherits from (or extends) object B</a:t>
            </a:r>
          </a:p>
          <a:p>
            <a:pPr lvl="1"/>
            <a:r>
              <a:rPr lang="en-US" dirty="0" smtClean="0"/>
              <a:t>Object A will have all of the data fields and methods of object B</a:t>
            </a:r>
          </a:p>
          <a:p>
            <a:pPr lvl="1"/>
            <a:r>
              <a:rPr lang="en-US" dirty="0" smtClean="0"/>
              <a:t>This is done automatically, no extra coding needed</a:t>
            </a:r>
          </a:p>
          <a:p>
            <a:r>
              <a:rPr lang="en-US" dirty="0" smtClean="0"/>
              <a:t>Since </a:t>
            </a:r>
            <a:r>
              <a:rPr lang="en-US" i="1" dirty="0" smtClean="0"/>
              <a:t>every</a:t>
            </a:r>
            <a:r>
              <a:rPr lang="en-US" dirty="0" smtClean="0"/>
              <a:t> class in Java automatically extends Object, every class automatically has the methods defined in Object</a:t>
            </a:r>
          </a:p>
          <a:p>
            <a:pPr lvl="1"/>
            <a:r>
              <a:rPr lang="en-US" dirty="0" smtClean="0"/>
              <a:t>However, since Object has no data fields, these methods don’t really do anything</a:t>
            </a:r>
          </a:p>
          <a:p>
            <a:pPr lvl="1"/>
            <a:r>
              <a:rPr lang="en-US" dirty="0" smtClean="0"/>
              <a:t>It really just ensures that every class has the same name for these important methods</a:t>
            </a:r>
          </a:p>
          <a:p>
            <a:pPr lvl="2"/>
            <a:r>
              <a:rPr lang="en-US" dirty="0" smtClean="0"/>
              <a:t>Not:</a:t>
            </a:r>
          </a:p>
          <a:p>
            <a:pPr lvl="3"/>
            <a:r>
              <a:rPr lang="en-US" dirty="0" err="1" smtClean="0"/>
              <a:t>A.equals</a:t>
            </a:r>
            <a:r>
              <a:rPr lang="en-US" dirty="0" smtClean="0"/>
              <a:t>()</a:t>
            </a:r>
          </a:p>
          <a:p>
            <a:pPr lvl="3"/>
            <a:r>
              <a:rPr lang="en-US" dirty="0" err="1" smtClean="0"/>
              <a:t>B.isEqual</a:t>
            </a:r>
            <a:r>
              <a:rPr lang="en-US" dirty="0" smtClean="0"/>
              <a:t>()</a:t>
            </a:r>
          </a:p>
          <a:p>
            <a:pPr lvl="3"/>
            <a:r>
              <a:rPr lang="en-US" dirty="0" err="1" smtClean="0"/>
              <a:t>C.checkEqual</a:t>
            </a:r>
            <a:r>
              <a:rPr lang="en-US" dirty="0" smtClean="0"/>
              <a:t>()</a:t>
            </a:r>
          </a:p>
          <a:p>
            <a:pPr lvl="3"/>
            <a:r>
              <a:rPr lang="en-US" dirty="0" err="1" smtClean="0"/>
              <a:t>etc</a:t>
            </a:r>
            <a:endParaRPr lang="en-US" dirty="0" smtClean="0"/>
          </a:p>
        </p:txBody>
      </p:sp>
      <p:sp>
        <p:nvSpPr>
          <p:cNvPr id="4" name="Slide Number Placeholder 3"/>
          <p:cNvSpPr>
            <a:spLocks noGrp="1"/>
          </p:cNvSpPr>
          <p:nvPr>
            <p:ph type="sldNum" sz="quarter" idx="12"/>
          </p:nvPr>
        </p:nvSpPr>
        <p:spPr/>
        <p:txBody>
          <a:bodyPr/>
          <a:lstStyle/>
          <a:p>
            <a:fld id="{0B78AC78-3AC6-45C8-BB81-F17C756199F4}" type="slidenum">
              <a:rPr lang="en-US" smtClean="0"/>
              <a:t>122</a:t>
            </a:fld>
            <a:endParaRPr lang="en-US"/>
          </a:p>
        </p:txBody>
      </p:sp>
    </p:spTree>
    <p:extLst>
      <p:ext uri="{BB962C8B-B14F-4D97-AF65-F5344CB8AC3E}">
        <p14:creationId xmlns:p14="http://schemas.microsoft.com/office/powerpoint/2010/main" val="264680756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Diagrams</a:t>
            </a:r>
            <a:endParaRPr lang="en-US" dirty="0"/>
          </a:p>
        </p:txBody>
      </p:sp>
      <p:sp>
        <p:nvSpPr>
          <p:cNvPr id="3" name="Subtitle 2"/>
          <p:cNvSpPr>
            <a:spLocks noGrp="1"/>
          </p:cNvSpPr>
          <p:nvPr>
            <p:ph type="subTitle" idx="1"/>
          </p:nvPr>
        </p:nvSpPr>
        <p:spPr/>
        <p:txBody>
          <a:bodyPr/>
          <a:lstStyle/>
          <a:p>
            <a:r>
              <a:rPr lang="en-US" dirty="0" smtClean="0"/>
              <a:t>CPSC 2150</a:t>
            </a:r>
          </a:p>
          <a:p>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123</a:t>
            </a:fld>
            <a:endParaRPr lang="en-US"/>
          </a:p>
        </p:txBody>
      </p:sp>
    </p:spTree>
    <p:extLst>
      <p:ext uri="{BB962C8B-B14F-4D97-AF65-F5344CB8AC3E}">
        <p14:creationId xmlns:p14="http://schemas.microsoft.com/office/powerpoint/2010/main" val="1941782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one of the most common UML diagrams</a:t>
            </a:r>
          </a:p>
          <a:p>
            <a:r>
              <a:rPr lang="en-US" dirty="0" smtClean="0"/>
              <a:t>We use them to show a class we will create in our system</a:t>
            </a:r>
          </a:p>
          <a:p>
            <a:r>
              <a:rPr lang="en-US" dirty="0" smtClean="0"/>
              <a:t>It’s helpful to identify the classes and their attributes and methods before we start writing the code</a:t>
            </a:r>
          </a:p>
          <a:p>
            <a:pPr lvl="1"/>
            <a:r>
              <a:rPr lang="en-US" dirty="0" smtClean="0"/>
              <a:t>Part of our design process</a:t>
            </a:r>
          </a:p>
          <a:p>
            <a:pPr lvl="1"/>
            <a:r>
              <a:rPr lang="en-US" dirty="0" smtClean="0"/>
              <a:t>Work out how to solve the problem before you focus on the details of the code</a:t>
            </a:r>
          </a:p>
          <a:p>
            <a:pPr lvl="2"/>
            <a:r>
              <a:rPr lang="en-US" dirty="0" smtClean="0"/>
              <a:t>Break the problem up into smaller pieces</a:t>
            </a:r>
          </a:p>
          <a:p>
            <a:pPr lvl="2"/>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124</a:t>
            </a:fld>
            <a:endParaRPr lang="en-US"/>
          </a:p>
        </p:txBody>
      </p:sp>
    </p:spTree>
    <p:extLst>
      <p:ext uri="{BB962C8B-B14F-4D97-AF65-F5344CB8AC3E}">
        <p14:creationId xmlns:p14="http://schemas.microsoft.com/office/powerpoint/2010/main" val="17629368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457200" y="1600200"/>
            <a:ext cx="7620000" cy="1752600"/>
          </a:xfrm>
        </p:spPr>
        <p:txBody>
          <a:bodyPr/>
          <a:lstStyle/>
          <a:p>
            <a:r>
              <a:rPr lang="en-US" dirty="0" smtClean="0"/>
              <a:t>3 Parts</a:t>
            </a:r>
          </a:p>
          <a:p>
            <a:pPr lvl="1"/>
            <a:r>
              <a:rPr lang="en-US" dirty="0" smtClean="0"/>
              <a:t>Class Name</a:t>
            </a:r>
          </a:p>
          <a:p>
            <a:pPr lvl="1"/>
            <a:r>
              <a:rPr lang="en-US" dirty="0" smtClean="0"/>
              <a:t>Attributes</a:t>
            </a:r>
          </a:p>
          <a:p>
            <a:pPr lvl="1"/>
            <a:r>
              <a:rPr lang="en-US" dirty="0" smtClean="0"/>
              <a:t>Methods</a:t>
            </a:r>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125</a:t>
            </a:fld>
            <a:endParaRPr lang="en-US"/>
          </a:p>
        </p:txBody>
      </p:sp>
      <p:sp>
        <p:nvSpPr>
          <p:cNvPr id="5" name="Rectangle 4"/>
          <p:cNvSpPr/>
          <p:nvPr/>
        </p:nvSpPr>
        <p:spPr>
          <a:xfrm>
            <a:off x="2514600" y="3352800"/>
            <a:ext cx="3505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3886912"/>
            <a:ext cx="3505200" cy="1488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4600" y="5375634"/>
            <a:ext cx="3505200" cy="415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05200" y="3434834"/>
            <a:ext cx="1093569" cy="369332"/>
          </a:xfrm>
          <a:prstGeom prst="rect">
            <a:avLst/>
          </a:prstGeom>
          <a:noFill/>
        </p:spPr>
        <p:txBody>
          <a:bodyPr wrap="none" rtlCol="0">
            <a:spAutoFit/>
          </a:bodyPr>
          <a:lstStyle/>
          <a:p>
            <a:r>
              <a:rPr lang="en-US" dirty="0" smtClean="0"/>
              <a:t>Customer</a:t>
            </a:r>
            <a:endParaRPr lang="en-US" dirty="0"/>
          </a:p>
        </p:txBody>
      </p:sp>
      <p:sp>
        <p:nvSpPr>
          <p:cNvPr id="9" name="TextBox 8"/>
          <p:cNvSpPr txBox="1"/>
          <p:nvPr/>
        </p:nvSpPr>
        <p:spPr>
          <a:xfrm>
            <a:off x="2528131" y="3898306"/>
            <a:ext cx="2195024" cy="1477328"/>
          </a:xfrm>
          <a:prstGeom prst="rect">
            <a:avLst/>
          </a:prstGeom>
          <a:noFill/>
        </p:spPr>
        <p:txBody>
          <a:bodyPr wrap="none" rtlCol="0">
            <a:spAutoFit/>
          </a:bodyPr>
          <a:lstStyle/>
          <a:p>
            <a:pPr marL="285750" indent="-285750">
              <a:buFontTx/>
              <a:buChar char="-"/>
            </a:pPr>
            <a:r>
              <a:rPr lang="en-US" dirty="0" smtClean="0"/>
              <a:t>Name: String [1]</a:t>
            </a:r>
          </a:p>
          <a:p>
            <a:pPr marL="285750" indent="-285750">
              <a:buFontTx/>
              <a:buChar char="-"/>
            </a:pPr>
            <a:r>
              <a:rPr lang="en-US" dirty="0" smtClean="0"/>
              <a:t>Address: String [1]</a:t>
            </a:r>
          </a:p>
          <a:p>
            <a:pPr marL="285750" indent="-285750">
              <a:buFontTx/>
              <a:buChar char="-"/>
            </a:pPr>
            <a:r>
              <a:rPr lang="en-US" dirty="0" smtClean="0"/>
              <a:t>City: String [1]</a:t>
            </a:r>
          </a:p>
          <a:p>
            <a:pPr marL="285750" indent="-285750">
              <a:buFontTx/>
              <a:buChar char="-"/>
            </a:pPr>
            <a:r>
              <a:rPr lang="en-US" dirty="0" smtClean="0"/>
              <a:t>State: String [1]</a:t>
            </a:r>
          </a:p>
          <a:p>
            <a:pPr marL="285750" indent="-285750">
              <a:buFontTx/>
              <a:buChar char="-"/>
            </a:pPr>
            <a:r>
              <a:rPr lang="en-US" dirty="0" err="1" smtClean="0"/>
              <a:t>ZipCode</a:t>
            </a:r>
            <a:r>
              <a:rPr lang="en-US" dirty="0" smtClean="0"/>
              <a:t>: </a:t>
            </a:r>
            <a:r>
              <a:rPr lang="en-US" dirty="0" err="1" smtClean="0"/>
              <a:t>int</a:t>
            </a:r>
            <a:r>
              <a:rPr lang="en-US" dirty="0" smtClean="0"/>
              <a:t> [1]</a:t>
            </a:r>
            <a:endParaRPr lang="en-US" dirty="0"/>
          </a:p>
        </p:txBody>
      </p:sp>
      <p:sp>
        <p:nvSpPr>
          <p:cNvPr id="10" name="TextBox 9"/>
          <p:cNvSpPr txBox="1"/>
          <p:nvPr/>
        </p:nvSpPr>
        <p:spPr>
          <a:xfrm>
            <a:off x="2509520" y="5394008"/>
            <a:ext cx="5029200" cy="369332"/>
          </a:xfrm>
          <a:prstGeom prst="rect">
            <a:avLst/>
          </a:prstGeom>
          <a:noFill/>
        </p:spPr>
        <p:txBody>
          <a:bodyPr wrap="square" rtlCol="0">
            <a:spAutoFit/>
          </a:bodyPr>
          <a:lstStyle/>
          <a:p>
            <a:r>
              <a:rPr lang="en-US" dirty="0" smtClean="0"/>
              <a:t>+ </a:t>
            </a:r>
            <a:r>
              <a:rPr lang="en-US" dirty="0" err="1" smtClean="0"/>
              <a:t>getMailingAddress</a:t>
            </a:r>
            <a:r>
              <a:rPr lang="en-US" dirty="0" smtClean="0"/>
              <a:t>(void):string </a:t>
            </a:r>
            <a:endParaRPr lang="en-US" dirty="0"/>
          </a:p>
        </p:txBody>
      </p:sp>
    </p:spTree>
    <p:extLst>
      <p:ext uri="{BB962C8B-B14F-4D97-AF65-F5344CB8AC3E}">
        <p14:creationId xmlns:p14="http://schemas.microsoft.com/office/powerpoint/2010/main" val="38785202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Attributes</a:t>
            </a:r>
            <a:endParaRPr lang="en-US" dirty="0"/>
          </a:p>
        </p:txBody>
      </p:sp>
      <p:sp>
        <p:nvSpPr>
          <p:cNvPr id="3" name="Content Placeholder 2"/>
          <p:cNvSpPr>
            <a:spLocks noGrp="1"/>
          </p:cNvSpPr>
          <p:nvPr>
            <p:ph idx="1"/>
          </p:nvPr>
        </p:nvSpPr>
        <p:spPr/>
        <p:txBody>
          <a:bodyPr/>
          <a:lstStyle/>
          <a:p>
            <a:r>
              <a:rPr lang="en-US" dirty="0" smtClean="0"/>
              <a:t>Have some idea already, need to refine</a:t>
            </a:r>
          </a:p>
          <a:p>
            <a:r>
              <a:rPr lang="en-US" dirty="0" smtClean="0"/>
              <a:t>Attributes have a name and a type</a:t>
            </a:r>
          </a:p>
          <a:p>
            <a:r>
              <a:rPr lang="en-US" dirty="0" smtClean="0"/>
              <a:t>Also (optional):</a:t>
            </a:r>
          </a:p>
          <a:p>
            <a:pPr lvl="1"/>
            <a:r>
              <a:rPr lang="en-US" dirty="0" smtClean="0"/>
              <a:t>Multiplicity</a:t>
            </a:r>
          </a:p>
          <a:p>
            <a:pPr lvl="1"/>
            <a:r>
              <a:rPr lang="en-US" dirty="0" smtClean="0"/>
              <a:t>Visibility</a:t>
            </a:r>
          </a:p>
          <a:p>
            <a:pPr lvl="1"/>
            <a:r>
              <a:rPr lang="en-US" dirty="0" smtClean="0"/>
              <a:t>Default value</a:t>
            </a:r>
          </a:p>
          <a:p>
            <a:pPr lvl="1"/>
            <a:r>
              <a:rPr lang="en-US" dirty="0" smtClean="0"/>
              <a:t>Other property</a:t>
            </a:r>
          </a:p>
          <a:p>
            <a:r>
              <a:rPr lang="en-US" dirty="0" smtClean="0"/>
              <a:t>Denoted by</a:t>
            </a:r>
          </a:p>
          <a:p>
            <a:r>
              <a:rPr lang="en-US" dirty="0" smtClean="0"/>
              <a:t>&lt;visibility&gt;&lt;name&gt;:&lt;type&gt;[&lt;multiplicity&gt;] = &lt;default&gt; {&lt;other&gt;}</a:t>
            </a:r>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126</a:t>
            </a:fld>
            <a:endParaRPr lang="en-US"/>
          </a:p>
        </p:txBody>
      </p:sp>
    </p:spTree>
    <p:extLst>
      <p:ext uri="{BB962C8B-B14F-4D97-AF65-F5344CB8AC3E}">
        <p14:creationId xmlns:p14="http://schemas.microsoft.com/office/powerpoint/2010/main" val="20783327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Multiplicity of Attributes</a:t>
            </a:r>
            <a:endParaRPr lang="en-US" dirty="0"/>
          </a:p>
        </p:txBody>
      </p:sp>
      <p:sp>
        <p:nvSpPr>
          <p:cNvPr id="3" name="Content Placeholder 2"/>
          <p:cNvSpPr>
            <a:spLocks noGrp="1"/>
          </p:cNvSpPr>
          <p:nvPr>
            <p:ph idx="1"/>
          </p:nvPr>
        </p:nvSpPr>
        <p:spPr/>
        <p:txBody>
          <a:bodyPr/>
          <a:lstStyle/>
          <a:p>
            <a:r>
              <a:rPr lang="en-US" dirty="0" smtClean="0"/>
              <a:t>N – exact number</a:t>
            </a:r>
          </a:p>
          <a:p>
            <a:pPr lvl="1"/>
            <a:r>
              <a:rPr lang="en-US" dirty="0" smtClean="0"/>
              <a:t>0, 1, 2 ...</a:t>
            </a:r>
          </a:p>
          <a:p>
            <a:r>
              <a:rPr lang="en-US" dirty="0" smtClean="0"/>
              <a:t>N..M – exact range</a:t>
            </a:r>
          </a:p>
          <a:p>
            <a:pPr lvl="1"/>
            <a:r>
              <a:rPr lang="en-US" dirty="0" smtClean="0"/>
              <a:t>0..1, 1..5, </a:t>
            </a:r>
            <a:r>
              <a:rPr lang="en-US" dirty="0" err="1" smtClean="0"/>
              <a:t>etc</a:t>
            </a:r>
            <a:endParaRPr lang="en-US" dirty="0" smtClean="0"/>
          </a:p>
          <a:p>
            <a:r>
              <a:rPr lang="en-US" dirty="0" smtClean="0"/>
              <a:t>* - 0 or more</a:t>
            </a:r>
          </a:p>
          <a:p>
            <a:pPr lvl="1"/>
            <a:r>
              <a:rPr lang="en-US" dirty="0" smtClean="0"/>
              <a:t>* can be used in a range</a:t>
            </a:r>
          </a:p>
          <a:p>
            <a:pPr lvl="1"/>
            <a:r>
              <a:rPr lang="en-US" dirty="0" smtClean="0"/>
              <a:t>1..* is 1 or more</a:t>
            </a:r>
          </a:p>
          <a:p>
            <a:r>
              <a:rPr lang="en-US" dirty="0" smtClean="0"/>
              <a:t>In code, multiplicity is usually handled by collections</a:t>
            </a:r>
          </a:p>
          <a:p>
            <a:pPr lvl="1"/>
            <a:r>
              <a:rPr lang="en-US" dirty="0" smtClean="0"/>
              <a:t>But in UML, we do not put the collection data type </a:t>
            </a:r>
          </a:p>
          <a:p>
            <a:pPr lvl="1"/>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127</a:t>
            </a:fld>
            <a:endParaRPr lang="en-US"/>
          </a:p>
        </p:txBody>
      </p:sp>
    </p:spTree>
    <p:extLst>
      <p:ext uri="{BB962C8B-B14F-4D97-AF65-F5344CB8AC3E}">
        <p14:creationId xmlns:p14="http://schemas.microsoft.com/office/powerpoint/2010/main" val="235211400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3" name="Content Placeholder 2"/>
          <p:cNvSpPr>
            <a:spLocks noGrp="1"/>
          </p:cNvSpPr>
          <p:nvPr>
            <p:ph idx="1"/>
          </p:nvPr>
        </p:nvSpPr>
        <p:spPr/>
        <p:txBody>
          <a:bodyPr/>
          <a:lstStyle/>
          <a:p>
            <a:r>
              <a:rPr lang="en-US" dirty="0" smtClean="0"/>
              <a:t>- indicates private</a:t>
            </a:r>
          </a:p>
          <a:p>
            <a:pPr lvl="1"/>
            <a:r>
              <a:rPr lang="en-US" dirty="0" smtClean="0"/>
              <a:t>Only available to the class itself</a:t>
            </a:r>
          </a:p>
          <a:p>
            <a:r>
              <a:rPr lang="en-US" dirty="0" smtClean="0"/>
              <a:t># indicates protected</a:t>
            </a:r>
          </a:p>
          <a:p>
            <a:pPr lvl="1"/>
            <a:r>
              <a:rPr lang="en-US" dirty="0" smtClean="0"/>
              <a:t>Available to the class itself and any sub classes that inherit this class</a:t>
            </a:r>
          </a:p>
          <a:p>
            <a:r>
              <a:rPr lang="en-US" dirty="0" smtClean="0"/>
              <a:t>+ indicates public</a:t>
            </a:r>
          </a:p>
          <a:p>
            <a:pPr lvl="1"/>
            <a:r>
              <a:rPr lang="en-US" dirty="0" smtClean="0"/>
              <a:t>Available to anyone</a:t>
            </a:r>
          </a:p>
          <a:p>
            <a:pPr lvl="1"/>
            <a:r>
              <a:rPr lang="en-US" dirty="0" smtClean="0"/>
              <a:t>Not common for attributes</a:t>
            </a:r>
          </a:p>
          <a:p>
            <a:r>
              <a:rPr lang="en-US" dirty="0" smtClean="0"/>
              <a:t>~ indicates package</a:t>
            </a:r>
          </a:p>
          <a:p>
            <a:pPr lvl="1"/>
            <a:r>
              <a:rPr lang="en-US" dirty="0" smtClean="0"/>
              <a:t>Available to other objects in the same package</a:t>
            </a:r>
          </a:p>
        </p:txBody>
      </p:sp>
      <p:sp>
        <p:nvSpPr>
          <p:cNvPr id="4" name="Slide Number Placeholder 3"/>
          <p:cNvSpPr>
            <a:spLocks noGrp="1"/>
          </p:cNvSpPr>
          <p:nvPr>
            <p:ph type="sldNum" sz="quarter" idx="12"/>
          </p:nvPr>
        </p:nvSpPr>
        <p:spPr/>
        <p:txBody>
          <a:bodyPr/>
          <a:lstStyle/>
          <a:p>
            <a:fld id="{CB49FE79-6455-4C0A-B885-65A6751FB99A}" type="slidenum">
              <a:rPr lang="en-US" smtClean="0"/>
              <a:t>128</a:t>
            </a:fld>
            <a:endParaRPr lang="en-US"/>
          </a:p>
        </p:txBody>
      </p:sp>
    </p:spTree>
    <p:extLst>
      <p:ext uri="{BB962C8B-B14F-4D97-AF65-F5344CB8AC3E}">
        <p14:creationId xmlns:p14="http://schemas.microsoft.com/office/powerpoint/2010/main" val="281249198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property</a:t>
            </a:r>
            <a:endParaRPr lang="en-US" dirty="0"/>
          </a:p>
        </p:txBody>
      </p:sp>
      <p:sp>
        <p:nvSpPr>
          <p:cNvPr id="3" name="Content Placeholder 2"/>
          <p:cNvSpPr>
            <a:spLocks noGrp="1"/>
          </p:cNvSpPr>
          <p:nvPr>
            <p:ph idx="1"/>
          </p:nvPr>
        </p:nvSpPr>
        <p:spPr/>
        <p:txBody>
          <a:bodyPr/>
          <a:lstStyle/>
          <a:p>
            <a:r>
              <a:rPr lang="en-US" dirty="0" smtClean="0"/>
              <a:t>Any sort of constraint you can think of</a:t>
            </a:r>
          </a:p>
          <a:p>
            <a:r>
              <a:rPr lang="en-US" dirty="0" smtClean="0"/>
              <a:t>{</a:t>
            </a:r>
            <a:r>
              <a:rPr lang="en-US" dirty="0" err="1" smtClean="0"/>
              <a:t>readOnly</a:t>
            </a:r>
            <a:r>
              <a:rPr lang="en-US" dirty="0" smtClean="0"/>
              <a:t>}</a:t>
            </a:r>
          </a:p>
          <a:p>
            <a:r>
              <a:rPr lang="en-US" dirty="0" smtClean="0"/>
              <a:t>{Ordered}</a:t>
            </a:r>
          </a:p>
          <a:p>
            <a:r>
              <a:rPr lang="en-US" dirty="0" smtClean="0"/>
              <a:t>{Unordered}</a:t>
            </a:r>
          </a:p>
          <a:p>
            <a:r>
              <a:rPr lang="en-US" dirty="0" smtClean="0"/>
              <a:t>{Unique}</a:t>
            </a:r>
          </a:p>
          <a:p>
            <a:r>
              <a:rPr lang="en-US" dirty="0" smtClean="0"/>
              <a:t>{</a:t>
            </a:r>
            <a:r>
              <a:rPr lang="en-US" dirty="0" err="1" smtClean="0"/>
              <a:t>NonUnique</a:t>
            </a:r>
            <a:r>
              <a:rPr lang="en-US" dirty="0" smtClean="0"/>
              <a:t>}</a:t>
            </a:r>
          </a:p>
          <a:p>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129</a:t>
            </a:fld>
            <a:endParaRPr lang="en-US"/>
          </a:p>
        </p:txBody>
      </p:sp>
    </p:spTree>
    <p:extLst>
      <p:ext uri="{BB962C8B-B14F-4D97-AF65-F5344CB8AC3E}">
        <p14:creationId xmlns:p14="http://schemas.microsoft.com/office/powerpoint/2010/main" val="2431199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Preconditions?</a:t>
            </a:r>
          </a:p>
        </p:txBody>
      </p:sp>
      <p:sp>
        <p:nvSpPr>
          <p:cNvPr id="27651" name="Rectangle 3"/>
          <p:cNvSpPr>
            <a:spLocks noGrp="1" noChangeArrowheads="1"/>
          </p:cNvSpPr>
          <p:nvPr>
            <p:ph idx="1"/>
          </p:nvPr>
        </p:nvSpPr>
        <p:spPr/>
        <p:txBody>
          <a:bodyPr/>
          <a:lstStyle/>
          <a:p>
            <a:pPr eaLnBrk="1" hangingPunct="1"/>
            <a:r>
              <a:rPr lang="en-US" altLang="en-US" dirty="0"/>
              <a:t>Efficiency!</a:t>
            </a:r>
          </a:p>
          <a:p>
            <a:pPr eaLnBrk="1" hangingPunct="1"/>
            <a:r>
              <a:rPr lang="en-US" altLang="en-US" dirty="0"/>
              <a:t>In the absence of preconditions, implementations will have to do error checking.</a:t>
            </a:r>
          </a:p>
          <a:p>
            <a:pPr eaLnBrk="1" hangingPunct="1"/>
            <a:r>
              <a:rPr lang="en-US" altLang="en-US" dirty="0"/>
              <a:t>Those checks will happen every time an operation is called, whether or not checks are needed!</a:t>
            </a:r>
          </a:p>
          <a:p>
            <a:pPr eaLnBrk="1" hangingPunct="1"/>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13</a:t>
            </a:fld>
            <a:endParaRPr lang="en-US"/>
          </a:p>
        </p:txBody>
      </p:sp>
    </p:spTree>
    <p:extLst>
      <p:ext uri="{BB962C8B-B14F-4D97-AF65-F5344CB8AC3E}">
        <p14:creationId xmlns:p14="http://schemas.microsoft.com/office/powerpoint/2010/main" val="12835508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a:t>
            </a:r>
            <a:endParaRPr lang="en-US" dirty="0"/>
          </a:p>
        </p:txBody>
      </p:sp>
      <p:sp>
        <p:nvSpPr>
          <p:cNvPr id="3" name="Content Placeholder 2"/>
          <p:cNvSpPr>
            <a:spLocks noGrp="1"/>
          </p:cNvSpPr>
          <p:nvPr>
            <p:ph idx="1"/>
          </p:nvPr>
        </p:nvSpPr>
        <p:spPr/>
        <p:txBody>
          <a:bodyPr/>
          <a:lstStyle/>
          <a:p>
            <a:r>
              <a:rPr lang="en-US" dirty="0" smtClean="0"/>
              <a:t>Signatures correspond to methods/operations of the object</a:t>
            </a:r>
          </a:p>
          <a:p>
            <a:r>
              <a:rPr lang="en-US" dirty="0" smtClean="0"/>
              <a:t>Signature contains:</a:t>
            </a:r>
          </a:p>
          <a:p>
            <a:pPr lvl="1"/>
            <a:r>
              <a:rPr lang="en-US" dirty="0" smtClean="0"/>
              <a:t>Visibility</a:t>
            </a:r>
          </a:p>
          <a:p>
            <a:pPr lvl="1"/>
            <a:r>
              <a:rPr lang="en-US" dirty="0" smtClean="0"/>
              <a:t>Name</a:t>
            </a:r>
          </a:p>
          <a:p>
            <a:pPr lvl="1"/>
            <a:r>
              <a:rPr lang="en-US" dirty="0" smtClean="0"/>
              <a:t>Parameter types</a:t>
            </a:r>
          </a:p>
          <a:p>
            <a:pPr lvl="1"/>
            <a:r>
              <a:rPr lang="en-US" dirty="0" smtClean="0"/>
              <a:t>Return type</a:t>
            </a:r>
          </a:p>
          <a:p>
            <a:r>
              <a:rPr lang="en-US" dirty="0" smtClean="0"/>
              <a:t>Denoted with</a:t>
            </a:r>
          </a:p>
          <a:p>
            <a:r>
              <a:rPr lang="en-US" dirty="0" smtClean="0"/>
              <a:t>&lt;visibility&gt;&lt;name&gt;(&lt;parameter types&gt;):&lt;return type&gt; {&lt;property&gt;}</a:t>
            </a:r>
            <a:endParaRPr lang="en-US" dirty="0"/>
          </a:p>
        </p:txBody>
      </p:sp>
      <p:sp>
        <p:nvSpPr>
          <p:cNvPr id="4" name="Slide Number Placeholder 3"/>
          <p:cNvSpPr>
            <a:spLocks noGrp="1"/>
          </p:cNvSpPr>
          <p:nvPr>
            <p:ph type="sldNum" sz="quarter" idx="12"/>
          </p:nvPr>
        </p:nvSpPr>
        <p:spPr/>
        <p:txBody>
          <a:bodyPr/>
          <a:lstStyle/>
          <a:p>
            <a:fld id="{CB49FE79-6455-4C0A-B885-65A6751FB99A}" type="slidenum">
              <a:rPr lang="en-US" smtClean="0"/>
              <a:t>130</a:t>
            </a:fld>
            <a:endParaRPr lang="en-US"/>
          </a:p>
        </p:txBody>
      </p:sp>
    </p:spTree>
    <p:extLst>
      <p:ext uri="{BB962C8B-B14F-4D97-AF65-F5344CB8AC3E}">
        <p14:creationId xmlns:p14="http://schemas.microsoft.com/office/powerpoint/2010/main" val="17526533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Diagrams</a:t>
            </a:r>
            <a:endParaRPr lang="en-US" dirty="0"/>
          </a:p>
        </p:txBody>
      </p:sp>
      <p:sp>
        <p:nvSpPr>
          <p:cNvPr id="3" name="Content Placeholder 2"/>
          <p:cNvSpPr>
            <a:spLocks noGrp="1"/>
          </p:cNvSpPr>
          <p:nvPr>
            <p:ph idx="1"/>
          </p:nvPr>
        </p:nvSpPr>
        <p:spPr/>
        <p:txBody>
          <a:bodyPr/>
          <a:lstStyle/>
          <a:p>
            <a:r>
              <a:rPr lang="en-US" dirty="0" smtClean="0"/>
              <a:t>Activity diagrams are a UML diagram we will make in this course</a:t>
            </a:r>
          </a:p>
          <a:p>
            <a:r>
              <a:rPr lang="en-US" dirty="0" smtClean="0"/>
              <a:t>Similar to a flow chart</a:t>
            </a:r>
          </a:p>
          <a:p>
            <a:pPr lvl="1"/>
            <a:r>
              <a:rPr lang="en-US" dirty="0" smtClean="0"/>
              <a:t>They show the logical flow of a program</a:t>
            </a:r>
          </a:p>
          <a:p>
            <a:r>
              <a:rPr lang="en-US" dirty="0" smtClean="0"/>
              <a:t>Can be drawn to help explain existing code</a:t>
            </a:r>
          </a:p>
          <a:p>
            <a:pPr lvl="1"/>
            <a:r>
              <a:rPr lang="en-US" dirty="0" smtClean="0"/>
              <a:t>Map out the logical flow</a:t>
            </a:r>
          </a:p>
          <a:p>
            <a:pPr lvl="1"/>
            <a:r>
              <a:rPr lang="en-US" dirty="0" smtClean="0"/>
              <a:t>Identify test cases</a:t>
            </a:r>
          </a:p>
          <a:p>
            <a:r>
              <a:rPr lang="en-US" dirty="0" smtClean="0"/>
              <a:t>Can be drawn to help design your code</a:t>
            </a:r>
          </a:p>
          <a:p>
            <a:pPr lvl="1"/>
            <a:r>
              <a:rPr lang="en-US" dirty="0" smtClean="0"/>
              <a:t>Make an activity diagram of each function</a:t>
            </a:r>
          </a:p>
          <a:p>
            <a:pPr lvl="1"/>
            <a:r>
              <a:rPr lang="en-US" dirty="0" smtClean="0"/>
              <a:t>Work out the decisions and the logic before you start writing the code</a:t>
            </a:r>
          </a:p>
        </p:txBody>
      </p:sp>
      <p:sp>
        <p:nvSpPr>
          <p:cNvPr id="4" name="Slide Number Placeholder 3"/>
          <p:cNvSpPr>
            <a:spLocks noGrp="1"/>
          </p:cNvSpPr>
          <p:nvPr>
            <p:ph type="sldNum" sz="quarter" idx="12"/>
          </p:nvPr>
        </p:nvSpPr>
        <p:spPr/>
        <p:txBody>
          <a:bodyPr/>
          <a:lstStyle/>
          <a:p>
            <a:fld id="{030A998F-EA69-4E00-8E84-ADB1651D30A5}" type="slidenum">
              <a:rPr lang="en-US" smtClean="0"/>
              <a:t>131</a:t>
            </a:fld>
            <a:endParaRPr lang="en-US"/>
          </a:p>
        </p:txBody>
      </p:sp>
    </p:spTree>
    <p:extLst>
      <p:ext uri="{BB962C8B-B14F-4D97-AF65-F5344CB8AC3E}">
        <p14:creationId xmlns:p14="http://schemas.microsoft.com/office/powerpoint/2010/main" val="418792503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a:t>
            </a:r>
            <a:endParaRPr lang="en-US" dirty="0"/>
          </a:p>
        </p:txBody>
      </p:sp>
      <p:sp>
        <p:nvSpPr>
          <p:cNvPr id="3" name="Content Placeholder 2"/>
          <p:cNvSpPr>
            <a:spLocks noGrp="1"/>
          </p:cNvSpPr>
          <p:nvPr>
            <p:ph idx="1"/>
          </p:nvPr>
        </p:nvSpPr>
        <p:spPr/>
        <p:txBody>
          <a:bodyPr/>
          <a:lstStyle/>
          <a:p>
            <a:r>
              <a:rPr lang="en-US" dirty="0" smtClean="0"/>
              <a:t>A solid black circle is the start of our activity diagram</a:t>
            </a:r>
          </a:p>
          <a:p>
            <a:pPr lvl="1"/>
            <a:r>
              <a:rPr lang="en-US" dirty="0" smtClean="0"/>
              <a:t>The beginning of a function</a:t>
            </a:r>
          </a:p>
          <a:p>
            <a:r>
              <a:rPr lang="en-US" dirty="0" smtClean="0"/>
              <a:t>A solid black circle with another circle around it is the end</a:t>
            </a:r>
          </a:p>
          <a:p>
            <a:pPr lvl="1"/>
            <a:r>
              <a:rPr lang="en-US" dirty="0" smtClean="0"/>
              <a:t>Where (or right after) we return from the function </a:t>
            </a:r>
          </a:p>
          <a:p>
            <a:pPr lvl="1"/>
            <a:r>
              <a:rPr lang="en-US" dirty="0" smtClean="0"/>
              <a:t>Should only be one end point</a:t>
            </a:r>
            <a:endParaRPr lang="en-US" dirty="0"/>
          </a:p>
          <a:p>
            <a:pPr lvl="2"/>
            <a:r>
              <a:rPr lang="en-US" dirty="0" smtClean="0"/>
              <a:t>Multiple returns lead to the same one</a:t>
            </a:r>
          </a:p>
          <a:p>
            <a:r>
              <a:rPr lang="en-US" dirty="0" smtClean="0"/>
              <a:t>Note: Draw.io added color</a:t>
            </a:r>
          </a:p>
        </p:txBody>
      </p:sp>
      <p:sp>
        <p:nvSpPr>
          <p:cNvPr id="4" name="Slide Number Placeholder 3"/>
          <p:cNvSpPr>
            <a:spLocks noGrp="1"/>
          </p:cNvSpPr>
          <p:nvPr>
            <p:ph type="sldNum" sz="quarter" idx="12"/>
          </p:nvPr>
        </p:nvSpPr>
        <p:spPr/>
        <p:txBody>
          <a:bodyPr/>
          <a:lstStyle/>
          <a:p>
            <a:fld id="{030A998F-EA69-4E00-8E84-ADB1651D30A5}" type="slidenum">
              <a:rPr lang="en-US" smtClean="0"/>
              <a:t>132</a:t>
            </a:fld>
            <a:endParaRPr lang="en-US"/>
          </a:p>
        </p:txBody>
      </p:sp>
      <p:pic>
        <p:nvPicPr>
          <p:cNvPr id="6" name="Picture 5"/>
          <p:cNvPicPr>
            <a:picLocks noChangeAspect="1"/>
          </p:cNvPicPr>
          <p:nvPr/>
        </p:nvPicPr>
        <p:blipFill>
          <a:blip r:embed="rId2"/>
          <a:stretch>
            <a:fillRect/>
          </a:stretch>
        </p:blipFill>
        <p:spPr>
          <a:xfrm>
            <a:off x="7082138" y="2939054"/>
            <a:ext cx="1004027" cy="3918946"/>
          </a:xfrm>
          <a:prstGeom prst="rect">
            <a:avLst/>
          </a:prstGeom>
        </p:spPr>
      </p:pic>
    </p:spTree>
    <p:extLst>
      <p:ext uri="{BB962C8B-B14F-4D97-AF65-F5344CB8AC3E}">
        <p14:creationId xmlns:p14="http://schemas.microsoft.com/office/powerpoint/2010/main" val="161240533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1" y="1524000"/>
            <a:ext cx="4855112" cy="4953000"/>
          </a:xfrm>
        </p:spPr>
        <p:txBody>
          <a:bodyPr>
            <a:normAutofit lnSpcReduction="10000"/>
          </a:bodyPr>
          <a:lstStyle/>
          <a:p>
            <a:r>
              <a:rPr lang="en-US" dirty="0" smtClean="0"/>
              <a:t>In a UML activity diagram, activities are rounded rectangles</a:t>
            </a:r>
          </a:p>
          <a:p>
            <a:pPr lvl="1"/>
            <a:r>
              <a:rPr lang="en-US" dirty="0" smtClean="0"/>
              <a:t>Often ovals when hand drawn</a:t>
            </a:r>
          </a:p>
          <a:p>
            <a:r>
              <a:rPr lang="en-US" dirty="0" smtClean="0"/>
              <a:t>An activity can be one or more lines of code that don’t have any decisions or loops in them summarized as one task</a:t>
            </a:r>
          </a:p>
          <a:p>
            <a:pPr lvl="1"/>
            <a:r>
              <a:rPr lang="en-US" dirty="0" smtClean="0"/>
              <a:t>“Solve for monthly payment”</a:t>
            </a:r>
          </a:p>
          <a:p>
            <a:pPr lvl="1"/>
            <a:r>
              <a:rPr lang="en-US" dirty="0" smtClean="0"/>
              <a:t>“Divide by 4”</a:t>
            </a:r>
          </a:p>
          <a:p>
            <a:pPr lvl="1"/>
            <a:r>
              <a:rPr lang="en-US" dirty="0" smtClean="0"/>
              <a:t>Calling another method</a:t>
            </a:r>
          </a:p>
          <a:p>
            <a:pPr lvl="2"/>
            <a:r>
              <a:rPr lang="en-US" dirty="0" smtClean="0"/>
              <a:t>The method itself may have some logic in it, but we’ll often make a separate activity diagram for it</a:t>
            </a:r>
            <a:endParaRPr lang="en-US" dirty="0"/>
          </a:p>
          <a:p>
            <a:pPr lvl="2"/>
            <a:r>
              <a:rPr lang="en-US" dirty="0" smtClean="0"/>
              <a:t>Modular design makes our diagrams easier too!</a:t>
            </a:r>
          </a:p>
        </p:txBody>
      </p:sp>
      <p:sp>
        <p:nvSpPr>
          <p:cNvPr id="4" name="Slide Number Placeholder 3"/>
          <p:cNvSpPr>
            <a:spLocks noGrp="1"/>
          </p:cNvSpPr>
          <p:nvPr>
            <p:ph type="sldNum" sz="quarter" idx="12"/>
          </p:nvPr>
        </p:nvSpPr>
        <p:spPr/>
        <p:txBody>
          <a:bodyPr/>
          <a:lstStyle/>
          <a:p>
            <a:fld id="{030A998F-EA69-4E00-8E84-ADB1651D30A5}" type="slidenum">
              <a:rPr lang="en-US" smtClean="0"/>
              <a:t>133</a:t>
            </a:fld>
            <a:endParaRPr lang="en-US"/>
          </a:p>
        </p:txBody>
      </p:sp>
      <p:pic>
        <p:nvPicPr>
          <p:cNvPr id="5" name="Picture 4"/>
          <p:cNvPicPr>
            <a:picLocks noChangeAspect="1"/>
          </p:cNvPicPr>
          <p:nvPr/>
        </p:nvPicPr>
        <p:blipFill>
          <a:blip r:embed="rId2"/>
          <a:stretch>
            <a:fillRect/>
          </a:stretch>
        </p:blipFill>
        <p:spPr>
          <a:xfrm>
            <a:off x="5984185" y="2191592"/>
            <a:ext cx="1285295" cy="2613078"/>
          </a:xfrm>
          <a:prstGeom prst="rect">
            <a:avLst/>
          </a:prstGeom>
        </p:spPr>
      </p:pic>
    </p:spTree>
    <p:extLst>
      <p:ext uri="{BB962C8B-B14F-4D97-AF65-F5344CB8AC3E}">
        <p14:creationId xmlns:p14="http://schemas.microsoft.com/office/powerpoint/2010/main" val="58236953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Content Placeholder 2"/>
          <p:cNvSpPr>
            <a:spLocks noGrp="1"/>
          </p:cNvSpPr>
          <p:nvPr>
            <p:ph idx="1"/>
          </p:nvPr>
        </p:nvSpPr>
        <p:spPr>
          <a:xfrm>
            <a:off x="457200" y="2057400"/>
            <a:ext cx="4723228" cy="3600450"/>
          </a:xfrm>
        </p:spPr>
        <p:txBody>
          <a:bodyPr>
            <a:normAutofit fontScale="92500" lnSpcReduction="10000"/>
          </a:bodyPr>
          <a:lstStyle/>
          <a:p>
            <a:r>
              <a:rPr lang="en-US" dirty="0" smtClean="0"/>
              <a:t>Decisions are represented as a diamond</a:t>
            </a:r>
          </a:p>
          <a:p>
            <a:pPr lvl="1"/>
            <a:r>
              <a:rPr lang="en-US" dirty="0" smtClean="0"/>
              <a:t>An Arrow flows in</a:t>
            </a:r>
          </a:p>
          <a:p>
            <a:pPr lvl="1"/>
            <a:r>
              <a:rPr lang="en-US" dirty="0" smtClean="0"/>
              <a:t>The question or logical statement is listed above or in the diamond</a:t>
            </a:r>
          </a:p>
          <a:p>
            <a:pPr lvl="1"/>
            <a:r>
              <a:rPr lang="en-US" dirty="0" smtClean="0"/>
              <a:t>2 arrows flow out, one yes, and one no</a:t>
            </a:r>
          </a:p>
          <a:p>
            <a:pPr lvl="2"/>
            <a:r>
              <a:rPr lang="en-US" dirty="0" smtClean="0"/>
              <a:t>It’s tempting to add multiple options, but it will match our code better if we stick to </a:t>
            </a:r>
            <a:r>
              <a:rPr lang="en-US" dirty="0" err="1" smtClean="0"/>
              <a:t>boolean</a:t>
            </a:r>
            <a:r>
              <a:rPr lang="en-US" dirty="0" smtClean="0"/>
              <a:t> true/false or yes/no decisions</a:t>
            </a:r>
          </a:p>
          <a:p>
            <a:r>
              <a:rPr lang="en-US" dirty="0" smtClean="0"/>
              <a:t>Loops can be handled by having the “no” path return to the decision</a:t>
            </a:r>
          </a:p>
          <a:p>
            <a:pPr lvl="1"/>
            <a:r>
              <a:rPr lang="en-US" dirty="0" smtClean="0"/>
              <a:t>Usually after some activity</a:t>
            </a:r>
            <a:endParaRPr lang="en-US" dirty="0"/>
          </a:p>
        </p:txBody>
      </p:sp>
      <p:sp>
        <p:nvSpPr>
          <p:cNvPr id="4" name="Slide Number Placeholder 3"/>
          <p:cNvSpPr>
            <a:spLocks noGrp="1"/>
          </p:cNvSpPr>
          <p:nvPr>
            <p:ph type="sldNum" sz="quarter" idx="12"/>
          </p:nvPr>
        </p:nvSpPr>
        <p:spPr/>
        <p:txBody>
          <a:bodyPr/>
          <a:lstStyle/>
          <a:p>
            <a:fld id="{030A998F-EA69-4E00-8E84-ADB1651D30A5}" type="slidenum">
              <a:rPr lang="en-US" smtClean="0"/>
              <a:t>134</a:t>
            </a:fld>
            <a:endParaRPr lang="en-US"/>
          </a:p>
        </p:txBody>
      </p:sp>
      <p:pic>
        <p:nvPicPr>
          <p:cNvPr id="5" name="Picture 4"/>
          <p:cNvPicPr>
            <a:picLocks noChangeAspect="1"/>
          </p:cNvPicPr>
          <p:nvPr/>
        </p:nvPicPr>
        <p:blipFill>
          <a:blip r:embed="rId2"/>
          <a:stretch>
            <a:fillRect/>
          </a:stretch>
        </p:blipFill>
        <p:spPr>
          <a:xfrm>
            <a:off x="5443867" y="2106691"/>
            <a:ext cx="2774510" cy="2987279"/>
          </a:xfrm>
          <a:prstGeom prst="rect">
            <a:avLst/>
          </a:prstGeom>
        </p:spPr>
      </p:pic>
    </p:spTree>
    <p:extLst>
      <p:ext uri="{BB962C8B-B14F-4D97-AF65-F5344CB8AC3E}">
        <p14:creationId xmlns:p14="http://schemas.microsoft.com/office/powerpoint/2010/main" val="342231290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You can work out how to solve the problem at a high level before you worry about individual steps and syntax</a:t>
            </a:r>
          </a:p>
          <a:p>
            <a:pPr lvl="1"/>
            <a:r>
              <a:rPr lang="en-US" dirty="0" smtClean="0"/>
              <a:t>Individual steps are activities, we’ll fill in the details later</a:t>
            </a:r>
          </a:p>
          <a:p>
            <a:r>
              <a:rPr lang="en-US" dirty="0" smtClean="0"/>
              <a:t>Helps identify the general logic of your program</a:t>
            </a:r>
          </a:p>
          <a:p>
            <a:pPr lvl="1"/>
            <a:r>
              <a:rPr lang="en-US" dirty="0" smtClean="0"/>
              <a:t>Then you can make you loops and if statements in the code and fill in the details</a:t>
            </a:r>
          </a:p>
          <a:p>
            <a:pPr lvl="1"/>
            <a:r>
              <a:rPr lang="en-US" dirty="0" smtClean="0"/>
              <a:t>How many times is the error in the code because you end the block of a loop too early or too late?</a:t>
            </a:r>
          </a:p>
          <a:p>
            <a:r>
              <a:rPr lang="en-US" dirty="0" smtClean="0"/>
              <a:t>Have an easy to reference chart to help you </a:t>
            </a:r>
          </a:p>
          <a:p>
            <a:pPr lvl="1"/>
            <a:r>
              <a:rPr lang="en-US" dirty="0"/>
              <a:t>P</a:t>
            </a:r>
            <a:r>
              <a:rPr lang="en-US" dirty="0" smtClean="0"/>
              <a:t>ick test cases that guarantee 100% code coverage</a:t>
            </a:r>
          </a:p>
          <a:p>
            <a:pPr lvl="1"/>
            <a:r>
              <a:rPr lang="en-US" dirty="0" smtClean="0"/>
              <a:t>Explain your code to other developers on your team</a:t>
            </a:r>
            <a:endParaRPr lang="en-US" dirty="0"/>
          </a:p>
        </p:txBody>
      </p:sp>
      <p:sp>
        <p:nvSpPr>
          <p:cNvPr id="4" name="Slide Number Placeholder 3"/>
          <p:cNvSpPr>
            <a:spLocks noGrp="1"/>
          </p:cNvSpPr>
          <p:nvPr>
            <p:ph type="sldNum" sz="quarter" idx="12"/>
          </p:nvPr>
        </p:nvSpPr>
        <p:spPr/>
        <p:txBody>
          <a:bodyPr/>
          <a:lstStyle/>
          <a:p>
            <a:fld id="{030A998F-EA69-4E00-8E84-ADB1651D30A5}" type="slidenum">
              <a:rPr lang="en-US" smtClean="0"/>
              <a:t>135</a:t>
            </a:fld>
            <a:endParaRPr lang="en-US"/>
          </a:p>
        </p:txBody>
      </p:sp>
    </p:spTree>
    <p:extLst>
      <p:ext uri="{BB962C8B-B14F-4D97-AF65-F5344CB8AC3E}">
        <p14:creationId xmlns:p14="http://schemas.microsoft.com/office/powerpoint/2010/main" val="377115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reason for the precondition</a:t>
            </a:r>
          </a:p>
        </p:txBody>
      </p:sp>
      <p:sp>
        <p:nvSpPr>
          <p:cNvPr id="3" name="Content Placeholder 2"/>
          <p:cNvSpPr>
            <a:spLocks noGrp="1"/>
          </p:cNvSpPr>
          <p:nvPr>
            <p:ph idx="1"/>
          </p:nvPr>
        </p:nvSpPr>
        <p:spPr/>
        <p:txBody>
          <a:bodyPr/>
          <a:lstStyle/>
          <a:p>
            <a:r>
              <a:rPr lang="en-US" dirty="0" smtClean="0"/>
              <a:t>Input Validation</a:t>
            </a:r>
          </a:p>
          <a:p>
            <a:r>
              <a:rPr lang="en-US" dirty="0" smtClean="0"/>
              <a:t>We </a:t>
            </a:r>
            <a:r>
              <a:rPr lang="en-US" dirty="0"/>
              <a:t>have a function foo that takes in </a:t>
            </a:r>
            <a:r>
              <a:rPr lang="en-US" dirty="0" err="1"/>
              <a:t>int</a:t>
            </a:r>
            <a:r>
              <a:rPr lang="en-US" dirty="0"/>
              <a:t> x, and has to be greater than 0</a:t>
            </a:r>
          </a:p>
          <a:p>
            <a:r>
              <a:rPr lang="en-US" dirty="0"/>
              <a:t>With a precondition:</a:t>
            </a:r>
          </a:p>
          <a:p>
            <a:pPr lvl="1"/>
            <a:r>
              <a:rPr lang="en-US" dirty="0" smtClean="0"/>
              <a:t>Client is responsible for x</a:t>
            </a:r>
          </a:p>
          <a:p>
            <a:pPr lvl="1"/>
            <a:r>
              <a:rPr lang="en-US" dirty="0" smtClean="0"/>
              <a:t>Client checks before calling foo!</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14</a:t>
            </a:fld>
            <a:endParaRPr lang="en-US"/>
          </a:p>
        </p:txBody>
      </p:sp>
    </p:spTree>
    <p:extLst>
      <p:ext uri="{BB962C8B-B14F-4D97-AF65-F5344CB8AC3E}">
        <p14:creationId xmlns:p14="http://schemas.microsoft.com/office/powerpoint/2010/main" val="933462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reason for the precondition</a:t>
            </a:r>
          </a:p>
        </p:txBody>
      </p:sp>
      <p:sp>
        <p:nvSpPr>
          <p:cNvPr id="3" name="Content Placeholder 2"/>
          <p:cNvSpPr>
            <a:spLocks noGrp="1"/>
          </p:cNvSpPr>
          <p:nvPr>
            <p:ph idx="1"/>
          </p:nvPr>
        </p:nvSpPr>
        <p:spPr/>
        <p:txBody>
          <a:bodyPr/>
          <a:lstStyle/>
          <a:p>
            <a:r>
              <a:rPr lang="en-US" dirty="0" smtClean="0"/>
              <a:t>Input validation!</a:t>
            </a:r>
          </a:p>
          <a:p>
            <a:r>
              <a:rPr lang="en-US" dirty="0" smtClean="0"/>
              <a:t>With no precondition:</a:t>
            </a:r>
          </a:p>
          <a:p>
            <a:pPr lvl="1"/>
            <a:r>
              <a:rPr lang="en-US" dirty="0" smtClean="0"/>
              <a:t>Client does not check</a:t>
            </a:r>
          </a:p>
          <a:p>
            <a:pPr lvl="1"/>
            <a:r>
              <a:rPr lang="en-US" dirty="0" smtClean="0"/>
              <a:t>Implementer does</a:t>
            </a:r>
          </a:p>
          <a:p>
            <a:r>
              <a:rPr lang="en-US" dirty="0" smtClean="0"/>
              <a:t>What does foo do if x &lt; 0?</a:t>
            </a:r>
          </a:p>
          <a:p>
            <a:pPr lvl="1"/>
            <a:r>
              <a:rPr lang="en-US" dirty="0" smtClean="0"/>
              <a:t>Return false?</a:t>
            </a:r>
          </a:p>
          <a:p>
            <a:pPr lvl="1"/>
            <a:r>
              <a:rPr lang="en-US" dirty="0" smtClean="0"/>
              <a:t>Ask user for more input?</a:t>
            </a:r>
          </a:p>
          <a:p>
            <a:pPr lvl="1"/>
            <a:r>
              <a:rPr lang="en-US" dirty="0" smtClean="0"/>
              <a:t>Return a special error value?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15</a:t>
            </a:fld>
            <a:endParaRPr lang="en-US"/>
          </a:p>
        </p:txBody>
      </p:sp>
    </p:spTree>
    <p:extLst>
      <p:ext uri="{BB962C8B-B14F-4D97-AF65-F5344CB8AC3E}">
        <p14:creationId xmlns:p14="http://schemas.microsoft.com/office/powerpoint/2010/main" val="2022684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a:t>
            </a:r>
            <a:r>
              <a:rPr lang="en-US" dirty="0" smtClean="0"/>
              <a:t> </a:t>
            </a:r>
            <a:r>
              <a:rPr lang="en-US" dirty="0"/>
              <a:t>contract</a:t>
            </a:r>
          </a:p>
        </p:txBody>
      </p:sp>
      <p:sp>
        <p:nvSpPr>
          <p:cNvPr id="3" name="Content Placeholder 2"/>
          <p:cNvSpPr>
            <a:spLocks noGrp="1"/>
          </p:cNvSpPr>
          <p:nvPr>
            <p:ph idx="1"/>
          </p:nvPr>
        </p:nvSpPr>
        <p:spPr/>
        <p:txBody>
          <a:bodyPr/>
          <a:lstStyle/>
          <a:p>
            <a:pPr eaLnBrk="1" hangingPunct="1"/>
            <a:r>
              <a:rPr lang="en-US" altLang="en-US" dirty="0" smtClean="0"/>
              <a:t>What is the implementer responsible for?</a:t>
            </a:r>
            <a:endParaRPr lang="en-US" altLang="en-US" dirty="0"/>
          </a:p>
          <a:p>
            <a:pPr lvl="1"/>
            <a:r>
              <a:rPr lang="en-US" dirty="0" smtClean="0"/>
              <a:t>What the code does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16</a:t>
            </a:fld>
            <a:endParaRPr lang="en-US"/>
          </a:p>
        </p:txBody>
      </p:sp>
    </p:spTree>
    <p:extLst>
      <p:ext uri="{BB962C8B-B14F-4D97-AF65-F5344CB8AC3E}">
        <p14:creationId xmlns:p14="http://schemas.microsoft.com/office/powerpoint/2010/main" val="1016101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Postconditions?</a:t>
            </a:r>
          </a:p>
        </p:txBody>
      </p:sp>
      <p:sp>
        <p:nvSpPr>
          <p:cNvPr id="27651" name="Rectangle 3"/>
          <p:cNvSpPr>
            <a:spLocks noGrp="1" noChangeArrowheads="1"/>
          </p:cNvSpPr>
          <p:nvPr>
            <p:ph idx="1"/>
          </p:nvPr>
        </p:nvSpPr>
        <p:spPr/>
        <p:txBody>
          <a:bodyPr/>
          <a:lstStyle/>
          <a:p>
            <a:pPr eaLnBrk="1" hangingPunct="1"/>
            <a:r>
              <a:rPr lang="en-US" altLang="en-US" dirty="0" smtClean="0"/>
              <a:t>Tells the client what the code does</a:t>
            </a:r>
          </a:p>
          <a:p>
            <a:pPr lvl="1"/>
            <a:r>
              <a:rPr lang="en-US" altLang="en-US" dirty="0" smtClean="0"/>
              <a:t>Return values</a:t>
            </a:r>
          </a:p>
          <a:p>
            <a:pPr lvl="1"/>
            <a:r>
              <a:rPr lang="en-US" altLang="en-US" dirty="0" smtClean="0"/>
              <a:t>Events</a:t>
            </a:r>
          </a:p>
          <a:p>
            <a:pPr lvl="1"/>
            <a:r>
              <a:rPr lang="en-US" altLang="en-US" dirty="0" smtClean="0"/>
              <a:t>State of the object</a:t>
            </a:r>
            <a:endParaRPr lang="en-US" altLang="en-US" dirty="0"/>
          </a:p>
          <a:p>
            <a:pPr eaLnBrk="1" hangingPunct="1"/>
            <a:r>
              <a:rPr lang="en-US" altLang="en-US" dirty="0"/>
              <a:t>Allows us to know information about our variables</a:t>
            </a:r>
          </a:p>
          <a:p>
            <a:pPr lvl="1" eaLnBrk="1" hangingPunct="1"/>
            <a:r>
              <a:rPr lang="en-US" altLang="en-US" dirty="0" smtClean="0"/>
              <a:t>May need for later preconditions</a:t>
            </a:r>
            <a:endParaRPr lang="en-US" altLang="en-US" dirty="0"/>
          </a:p>
        </p:txBody>
      </p:sp>
      <p:sp>
        <p:nvSpPr>
          <p:cNvPr id="3" name="Slide Number Placeholder 2"/>
          <p:cNvSpPr>
            <a:spLocks noGrp="1"/>
          </p:cNvSpPr>
          <p:nvPr>
            <p:ph type="sldNum" sz="quarter" idx="12"/>
          </p:nvPr>
        </p:nvSpPr>
        <p:spPr/>
        <p:txBody>
          <a:bodyPr/>
          <a:lstStyle/>
          <a:p>
            <a:fld id="{0B78AC78-3AC6-45C8-BB81-F17C756199F4}" type="slidenum">
              <a:rPr lang="en-US" smtClean="0"/>
              <a:t>17</a:t>
            </a:fld>
            <a:endParaRPr lang="en-US"/>
          </a:p>
        </p:txBody>
      </p:sp>
    </p:spTree>
    <p:extLst>
      <p:ext uri="{BB962C8B-B14F-4D97-AF65-F5344CB8AC3E}">
        <p14:creationId xmlns:p14="http://schemas.microsoft.com/office/powerpoint/2010/main" val="3032926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Separating Concerns</a:t>
            </a:r>
            <a:endParaRPr lang="en-US" dirty="0"/>
          </a:p>
        </p:txBody>
      </p:sp>
      <p:sp>
        <p:nvSpPr>
          <p:cNvPr id="3" name="Content Placeholder 2"/>
          <p:cNvSpPr>
            <a:spLocks noGrp="1"/>
          </p:cNvSpPr>
          <p:nvPr>
            <p:ph idx="1"/>
          </p:nvPr>
        </p:nvSpPr>
        <p:spPr/>
        <p:txBody>
          <a:bodyPr/>
          <a:lstStyle/>
          <a:p>
            <a:r>
              <a:rPr lang="en-US" dirty="0" smtClean="0"/>
              <a:t>Gives Responsibilities</a:t>
            </a:r>
          </a:p>
          <a:p>
            <a:r>
              <a:rPr lang="en-US" dirty="0" smtClean="0"/>
              <a:t>Tells you what you can assume</a:t>
            </a:r>
          </a:p>
          <a:p>
            <a:r>
              <a:rPr lang="en-US" dirty="0" smtClean="0"/>
              <a:t>Implementer</a:t>
            </a:r>
          </a:p>
          <a:p>
            <a:pPr lvl="1"/>
            <a:r>
              <a:rPr lang="en-US" dirty="0" smtClean="0"/>
              <a:t>Assumes precondition is true</a:t>
            </a:r>
          </a:p>
          <a:p>
            <a:pPr lvl="1"/>
            <a:r>
              <a:rPr lang="en-US" dirty="0" smtClean="0"/>
              <a:t>Responsible for post condition</a:t>
            </a:r>
          </a:p>
          <a:p>
            <a:r>
              <a:rPr lang="en-US" dirty="0" smtClean="0"/>
              <a:t>Client</a:t>
            </a:r>
          </a:p>
          <a:p>
            <a:pPr lvl="1"/>
            <a:r>
              <a:rPr lang="en-US" dirty="0" smtClean="0"/>
              <a:t>Responsible for precondition</a:t>
            </a:r>
          </a:p>
          <a:p>
            <a:pPr lvl="1"/>
            <a:r>
              <a:rPr lang="en-US" dirty="0" smtClean="0"/>
              <a:t>Assumes </a:t>
            </a:r>
            <a:r>
              <a:rPr lang="en-US" dirty="0" err="1" smtClean="0"/>
              <a:t>postcondition</a:t>
            </a:r>
            <a:r>
              <a:rPr lang="en-US" dirty="0" smtClean="0"/>
              <a:t> will be true</a:t>
            </a:r>
          </a:p>
          <a:p>
            <a:pPr lvl="1"/>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18</a:t>
            </a:fld>
            <a:endParaRPr lang="en-US"/>
          </a:p>
        </p:txBody>
      </p:sp>
    </p:spTree>
    <p:extLst>
      <p:ext uri="{BB962C8B-B14F-4D97-AF65-F5344CB8AC3E}">
        <p14:creationId xmlns:p14="http://schemas.microsoft.com/office/powerpoint/2010/main" val="2788812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Javadoc</a:t>
            </a:r>
            <a:endParaRPr lang="en-US" dirty="0"/>
          </a:p>
        </p:txBody>
      </p:sp>
      <p:sp>
        <p:nvSpPr>
          <p:cNvPr id="3" name="Content Placeholder 2"/>
          <p:cNvSpPr>
            <a:spLocks noGrp="1"/>
          </p:cNvSpPr>
          <p:nvPr>
            <p:ph idx="1"/>
          </p:nvPr>
        </p:nvSpPr>
        <p:spPr/>
        <p:txBody>
          <a:bodyPr/>
          <a:lstStyle/>
          <a:p>
            <a:r>
              <a:rPr lang="en-US" dirty="0"/>
              <a:t>The standard documentation technique for Java is called </a:t>
            </a:r>
            <a:r>
              <a:rPr lang="en-US" b="1" i="1" dirty="0" err="1">
                <a:solidFill>
                  <a:srgbClr val="FF0000"/>
                </a:solidFill>
              </a:rPr>
              <a:t>Javadoc</a:t>
            </a:r>
            <a:endParaRPr lang="en-US" b="1" i="1" dirty="0">
              <a:solidFill>
                <a:srgbClr val="FF0000"/>
              </a:solidFill>
            </a:endParaRPr>
          </a:p>
          <a:p>
            <a:r>
              <a:rPr lang="en-US" dirty="0"/>
              <a:t>You place special </a:t>
            </a:r>
            <a:r>
              <a:rPr lang="en-US" b="1" i="1" dirty="0" err="1">
                <a:solidFill>
                  <a:srgbClr val="FF0000"/>
                </a:solidFill>
              </a:rPr>
              <a:t>Javadoc</a:t>
            </a:r>
            <a:r>
              <a:rPr lang="en-US" b="1" i="1" dirty="0">
                <a:solidFill>
                  <a:srgbClr val="FF0000"/>
                </a:solidFill>
              </a:rPr>
              <a:t> comments </a:t>
            </a:r>
            <a:r>
              <a:rPr lang="en-US" dirty="0"/>
              <a:t>enclosed in </a:t>
            </a:r>
            <a:r>
              <a:rPr lang="en-US" dirty="0">
                <a:solidFill>
                  <a:srgbClr val="0000FF"/>
                </a:solidFill>
                <a:latin typeface="Courier New"/>
                <a:cs typeface="Courier New"/>
              </a:rPr>
              <a:t>/** … */ </a:t>
            </a:r>
            <a:r>
              <a:rPr lang="en-US" dirty="0"/>
              <a:t>in your code, and the </a:t>
            </a:r>
            <a:r>
              <a:rPr lang="en-US" b="1" i="1" dirty="0" err="1">
                <a:solidFill>
                  <a:srgbClr val="FF0000"/>
                </a:solidFill>
              </a:rPr>
              <a:t>javadoc</a:t>
            </a:r>
            <a:r>
              <a:rPr lang="en-US" b="1" i="1" dirty="0">
                <a:solidFill>
                  <a:srgbClr val="FF0000"/>
                </a:solidFill>
              </a:rPr>
              <a:t> tool </a:t>
            </a:r>
            <a:r>
              <a:rPr lang="en-US" dirty="0"/>
              <a:t>generates nicely formatted web-based documentation from them</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4056114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These slides are not guaranteed to contain every answer to every question on the exam</a:t>
            </a:r>
          </a:p>
          <a:p>
            <a:r>
              <a:rPr lang="en-US" dirty="0" smtClean="0"/>
              <a:t>I am making these before I make the exam</a:t>
            </a:r>
          </a:p>
          <a:p>
            <a:r>
              <a:rPr lang="en-US" dirty="0" smtClean="0"/>
              <a:t>These slides represent what I think are the important </a:t>
            </a:r>
            <a:r>
              <a:rPr lang="en-US" i="1" dirty="0" smtClean="0"/>
              <a:t>topics</a:t>
            </a:r>
            <a:r>
              <a:rPr lang="en-US" dirty="0" smtClean="0"/>
              <a:t> to know for the exam</a:t>
            </a:r>
          </a:p>
          <a:p>
            <a:r>
              <a:rPr lang="en-US" dirty="0" smtClean="0"/>
              <a:t>Use these slides as a guide</a:t>
            </a:r>
          </a:p>
          <a:p>
            <a:pPr lvl="1"/>
            <a:r>
              <a:rPr lang="en-US" dirty="0" smtClean="0"/>
              <a:t>If you don’t remember something, go back to the original lecture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a:t>
            </a:fld>
            <a:endParaRPr lang="en-US"/>
          </a:p>
        </p:txBody>
      </p:sp>
    </p:spTree>
    <p:extLst>
      <p:ext uri="{BB962C8B-B14F-4D97-AF65-F5344CB8AC3E}">
        <p14:creationId xmlns:p14="http://schemas.microsoft.com/office/powerpoint/2010/main" val="1593562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use</a:t>
            </a:r>
            <a:endParaRPr lang="en-US" dirty="0"/>
          </a:p>
        </p:txBody>
      </p:sp>
      <p:sp>
        <p:nvSpPr>
          <p:cNvPr id="3" name="Content Placeholder 2"/>
          <p:cNvSpPr>
            <a:spLocks noGrp="1"/>
          </p:cNvSpPr>
          <p:nvPr>
            <p:ph idx="1"/>
          </p:nvPr>
        </p:nvSpPr>
        <p:spPr/>
        <p:txBody>
          <a:bodyPr/>
          <a:lstStyle/>
          <a:p>
            <a:r>
              <a:rPr lang="en-US" dirty="0" smtClean="0"/>
              <a:t>Parameter names</a:t>
            </a:r>
          </a:p>
          <a:p>
            <a:r>
              <a:rPr lang="en-US" dirty="0" smtClean="0"/>
              <a:t>Method name</a:t>
            </a:r>
          </a:p>
          <a:p>
            <a:pPr lvl="1"/>
            <a:r>
              <a:rPr lang="en-US" dirty="0" smtClean="0"/>
              <a:t>Returned value</a:t>
            </a:r>
          </a:p>
          <a:p>
            <a:r>
              <a:rPr lang="en-US" dirty="0" smtClean="0"/>
              <a:t>Numbers/mathematical notation</a:t>
            </a:r>
          </a:p>
          <a:p>
            <a:r>
              <a:rPr lang="en-US" dirty="0" smtClean="0"/>
              <a:t>Class variable names</a:t>
            </a:r>
          </a:p>
          <a:p>
            <a:r>
              <a:rPr lang="en-US" dirty="0" smtClean="0"/>
              <a:t>#</a:t>
            </a:r>
            <a:r>
              <a:rPr lang="en-US" dirty="0" err="1" smtClean="0"/>
              <a:t>var</a:t>
            </a:r>
            <a:endParaRPr lang="en-US" dirty="0" smtClean="0"/>
          </a:p>
          <a:p>
            <a:pPr lvl="1"/>
            <a:r>
              <a:rPr lang="en-US" dirty="0" smtClean="0"/>
              <a:t>The original value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20</a:t>
            </a:fld>
            <a:endParaRPr lang="en-US"/>
          </a:p>
        </p:txBody>
      </p:sp>
    </p:spTree>
    <p:extLst>
      <p:ext uri="{BB962C8B-B14F-4D97-AF65-F5344CB8AC3E}">
        <p14:creationId xmlns:p14="http://schemas.microsoft.com/office/powerpoint/2010/main" val="2681958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p:txBody>
          <a:bodyPr/>
          <a:lstStyle/>
          <a:p>
            <a:r>
              <a:rPr lang="en-US" dirty="0" smtClean="0"/>
              <a:t>Formal is better</a:t>
            </a:r>
          </a:p>
          <a:p>
            <a:r>
              <a:rPr lang="en-US" dirty="0" smtClean="0"/>
              <a:t>A Boolean expression</a:t>
            </a:r>
          </a:p>
          <a:p>
            <a:r>
              <a:rPr lang="en-US" dirty="0" smtClean="0"/>
              <a:t>Am I meeting the Precondition?</a:t>
            </a:r>
          </a:p>
          <a:p>
            <a:pPr lvl="1"/>
            <a:r>
              <a:rPr lang="en-US" dirty="0" smtClean="0"/>
              <a:t>Does it evaluate to true?</a:t>
            </a:r>
          </a:p>
          <a:p>
            <a:r>
              <a:rPr lang="en-US" dirty="0" smtClean="0"/>
              <a:t>What will happen in the code?</a:t>
            </a:r>
          </a:p>
          <a:p>
            <a:pPr lvl="1"/>
            <a:r>
              <a:rPr lang="en-US" dirty="0" err="1" smtClean="0"/>
              <a:t>Postcondition</a:t>
            </a:r>
            <a:r>
              <a:rPr lang="en-US" dirty="0" smtClean="0"/>
              <a:t> </a:t>
            </a:r>
          </a:p>
          <a:p>
            <a:r>
              <a:rPr lang="en-US" dirty="0" smtClean="0"/>
              <a:t>Am I meeting the </a:t>
            </a:r>
            <a:r>
              <a:rPr lang="en-US" dirty="0" err="1" smtClean="0"/>
              <a:t>Postcondition</a:t>
            </a:r>
            <a:endParaRPr lang="en-US" dirty="0" smtClean="0"/>
          </a:p>
          <a:p>
            <a:pPr lvl="1"/>
            <a:r>
              <a:rPr lang="en-US" dirty="0" smtClean="0"/>
              <a:t>Will post condition evaluate to true?</a:t>
            </a:r>
          </a:p>
          <a:p>
            <a:pPr lvl="2"/>
            <a:r>
              <a:rPr lang="en-US" dirty="0" smtClean="0"/>
              <a:t>For all inputs that meet precondition</a:t>
            </a:r>
          </a:p>
        </p:txBody>
      </p:sp>
      <p:sp>
        <p:nvSpPr>
          <p:cNvPr id="4" name="Slide Number Placeholder 3"/>
          <p:cNvSpPr>
            <a:spLocks noGrp="1"/>
          </p:cNvSpPr>
          <p:nvPr>
            <p:ph type="sldNum" sz="quarter" idx="12"/>
          </p:nvPr>
        </p:nvSpPr>
        <p:spPr/>
        <p:txBody>
          <a:bodyPr/>
          <a:lstStyle/>
          <a:p>
            <a:fld id="{0B78AC78-3AC6-45C8-BB81-F17C756199F4}" type="slidenum">
              <a:rPr lang="en-US" smtClean="0"/>
              <a:t>21</a:t>
            </a:fld>
            <a:endParaRPr lang="en-US"/>
          </a:p>
        </p:txBody>
      </p:sp>
    </p:spTree>
    <p:extLst>
      <p:ext uri="{BB962C8B-B14F-4D97-AF65-F5344CB8AC3E}">
        <p14:creationId xmlns:p14="http://schemas.microsoft.com/office/powerpoint/2010/main" val="3863021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8745" y="2442365"/>
            <a:ext cx="7772400" cy="1396042"/>
          </a:xfrm>
        </p:spPr>
        <p:txBody>
          <a:bodyPr/>
          <a:lstStyle/>
          <a:p>
            <a:pPr eaLnBrk="1" hangingPunct="1"/>
            <a:r>
              <a:rPr lang="en-US" altLang="en-US" dirty="0" smtClean="0"/>
              <a:t>Classes, Objects, and Invariants</a:t>
            </a:r>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3089891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a:t>
            </a:r>
            <a:endParaRPr lang="en-US" dirty="0"/>
          </a:p>
        </p:txBody>
      </p:sp>
      <p:sp>
        <p:nvSpPr>
          <p:cNvPr id="3" name="Content Placeholder 2"/>
          <p:cNvSpPr>
            <a:spLocks noGrp="1"/>
          </p:cNvSpPr>
          <p:nvPr>
            <p:ph idx="1"/>
          </p:nvPr>
        </p:nvSpPr>
        <p:spPr/>
        <p:txBody>
          <a:bodyPr/>
          <a:lstStyle/>
          <a:p>
            <a:r>
              <a:rPr lang="en-US" dirty="0" smtClean="0"/>
              <a:t>This leads us to our third type of contract, </a:t>
            </a:r>
            <a:r>
              <a:rPr lang="en-US" b="1" dirty="0" smtClean="0"/>
              <a:t>Invariants</a:t>
            </a:r>
            <a:endParaRPr lang="en-US" dirty="0" smtClean="0"/>
          </a:p>
          <a:p>
            <a:r>
              <a:rPr lang="en-US" dirty="0" smtClean="0"/>
              <a:t>Preconditions and </a:t>
            </a:r>
            <a:r>
              <a:rPr lang="en-US" dirty="0" err="1" smtClean="0"/>
              <a:t>Postconditions</a:t>
            </a:r>
            <a:r>
              <a:rPr lang="en-US" dirty="0" smtClean="0"/>
              <a:t> were about things that are true before and after some function call or event</a:t>
            </a:r>
          </a:p>
          <a:p>
            <a:r>
              <a:rPr lang="en-US" dirty="0" smtClean="0"/>
              <a:t>Invariants are “always” true and must always be enforced</a:t>
            </a:r>
          </a:p>
          <a:p>
            <a:r>
              <a:rPr lang="en-US" dirty="0" smtClean="0"/>
              <a:t>Invariants usually refer to some property of a variable in a class</a:t>
            </a:r>
          </a:p>
          <a:p>
            <a:pPr marL="114300" indent="0">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23</a:t>
            </a:fld>
            <a:endParaRPr lang="en-US"/>
          </a:p>
        </p:txBody>
      </p:sp>
    </p:spTree>
    <p:extLst>
      <p:ext uri="{BB962C8B-B14F-4D97-AF65-F5344CB8AC3E}">
        <p14:creationId xmlns:p14="http://schemas.microsoft.com/office/powerpoint/2010/main" val="2902184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a:t>
            </a:r>
            <a:endParaRPr lang="en-US" dirty="0"/>
          </a:p>
        </p:txBody>
      </p:sp>
      <p:sp>
        <p:nvSpPr>
          <p:cNvPr id="3" name="Content Placeholder 2"/>
          <p:cNvSpPr>
            <a:spLocks noGrp="1"/>
          </p:cNvSpPr>
          <p:nvPr>
            <p:ph idx="1"/>
          </p:nvPr>
        </p:nvSpPr>
        <p:spPr/>
        <p:txBody>
          <a:bodyPr/>
          <a:lstStyle/>
          <a:p>
            <a:r>
              <a:rPr lang="en-US" dirty="0" smtClean="0"/>
              <a:t>Often we will say that invariants are something that is </a:t>
            </a:r>
            <a:r>
              <a:rPr lang="en-US" i="1" dirty="0" smtClean="0"/>
              <a:t>always</a:t>
            </a:r>
            <a:r>
              <a:rPr lang="en-US" dirty="0" smtClean="0"/>
              <a:t> true</a:t>
            </a:r>
          </a:p>
          <a:p>
            <a:pPr lvl="1"/>
            <a:r>
              <a:rPr lang="en-US" dirty="0" smtClean="0"/>
              <a:t>High level only</a:t>
            </a:r>
          </a:p>
          <a:p>
            <a:r>
              <a:rPr lang="en-US" dirty="0" smtClean="0"/>
              <a:t>In the code there will be times where the invariant is not true</a:t>
            </a:r>
          </a:p>
        </p:txBody>
      </p:sp>
      <p:sp>
        <p:nvSpPr>
          <p:cNvPr id="4" name="Slide Number Placeholder 3"/>
          <p:cNvSpPr>
            <a:spLocks noGrp="1"/>
          </p:cNvSpPr>
          <p:nvPr>
            <p:ph type="sldNum" sz="quarter" idx="12"/>
          </p:nvPr>
        </p:nvSpPr>
        <p:spPr/>
        <p:txBody>
          <a:bodyPr/>
          <a:lstStyle/>
          <a:p>
            <a:fld id="{0B78AC78-3AC6-45C8-BB81-F17C756199F4}" type="slidenum">
              <a:rPr lang="en-US" smtClean="0"/>
              <a:t>24</a:t>
            </a:fld>
            <a:endParaRPr lang="en-US"/>
          </a:p>
        </p:txBody>
      </p:sp>
    </p:spTree>
    <p:extLst>
      <p:ext uri="{BB962C8B-B14F-4D97-AF65-F5344CB8AC3E}">
        <p14:creationId xmlns:p14="http://schemas.microsoft.com/office/powerpoint/2010/main" val="409855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a:t>
            </a:r>
            <a:endParaRPr lang="en-US" dirty="0"/>
          </a:p>
        </p:txBody>
      </p:sp>
      <p:sp>
        <p:nvSpPr>
          <p:cNvPr id="3" name="Content Placeholder 2"/>
          <p:cNvSpPr>
            <a:spLocks noGrp="1"/>
          </p:cNvSpPr>
          <p:nvPr>
            <p:ph idx="1"/>
          </p:nvPr>
        </p:nvSpPr>
        <p:spPr/>
        <p:txBody>
          <a:bodyPr/>
          <a:lstStyle/>
          <a:p>
            <a:r>
              <a:rPr lang="en-US" dirty="0" smtClean="0"/>
              <a:t>The invariant should be true</a:t>
            </a:r>
          </a:p>
          <a:p>
            <a:pPr lvl="1"/>
            <a:r>
              <a:rPr lang="en-US" dirty="0" smtClean="0"/>
              <a:t>After the constructor has been called</a:t>
            </a:r>
          </a:p>
          <a:p>
            <a:pPr lvl="1"/>
            <a:r>
              <a:rPr lang="en-US" dirty="0" smtClean="0"/>
              <a:t>Before any public methods are invoked</a:t>
            </a:r>
          </a:p>
          <a:p>
            <a:pPr lvl="1"/>
            <a:r>
              <a:rPr lang="en-US" dirty="0" smtClean="0"/>
              <a:t>After any public methods have finished</a:t>
            </a:r>
          </a:p>
          <a:p>
            <a:r>
              <a:rPr lang="en-US" dirty="0" smtClean="0"/>
              <a:t>The invariant may not be true</a:t>
            </a:r>
          </a:p>
          <a:p>
            <a:pPr lvl="1"/>
            <a:r>
              <a:rPr lang="en-US" dirty="0" smtClean="0"/>
              <a:t>During the execution of a method</a:t>
            </a:r>
          </a:p>
          <a:p>
            <a:pPr lvl="1"/>
            <a:r>
              <a:rPr lang="en-US" dirty="0" smtClean="0"/>
              <a:t>Before the call of a private method</a:t>
            </a:r>
          </a:p>
          <a:p>
            <a:pPr lvl="1"/>
            <a:r>
              <a:rPr lang="en-US" dirty="0" smtClean="0"/>
              <a:t>After the call of a private method</a:t>
            </a:r>
          </a:p>
        </p:txBody>
      </p:sp>
      <p:sp>
        <p:nvSpPr>
          <p:cNvPr id="4" name="Slide Number Placeholder 3"/>
          <p:cNvSpPr>
            <a:spLocks noGrp="1"/>
          </p:cNvSpPr>
          <p:nvPr>
            <p:ph type="sldNum" sz="quarter" idx="12"/>
          </p:nvPr>
        </p:nvSpPr>
        <p:spPr/>
        <p:txBody>
          <a:bodyPr/>
          <a:lstStyle/>
          <a:p>
            <a:fld id="{0B78AC78-3AC6-45C8-BB81-F17C756199F4}" type="slidenum">
              <a:rPr lang="en-US" smtClean="0"/>
              <a:t>25</a:t>
            </a:fld>
            <a:endParaRPr lang="en-US"/>
          </a:p>
        </p:txBody>
      </p:sp>
    </p:spTree>
    <p:extLst>
      <p:ext uri="{BB962C8B-B14F-4D97-AF65-F5344CB8AC3E}">
        <p14:creationId xmlns:p14="http://schemas.microsoft.com/office/powerpoint/2010/main" val="2577846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a:t>
            </a:r>
            <a:endParaRPr lang="en-US" dirty="0"/>
          </a:p>
        </p:txBody>
      </p:sp>
      <p:sp>
        <p:nvSpPr>
          <p:cNvPr id="3" name="Content Placeholder 2"/>
          <p:cNvSpPr>
            <a:spLocks noGrp="1"/>
          </p:cNvSpPr>
          <p:nvPr>
            <p:ph idx="1"/>
          </p:nvPr>
        </p:nvSpPr>
        <p:spPr/>
        <p:txBody>
          <a:bodyPr/>
          <a:lstStyle/>
          <a:p>
            <a:r>
              <a:rPr lang="en-US" dirty="0" smtClean="0"/>
              <a:t>Who is responsible for the Invariant?</a:t>
            </a:r>
          </a:p>
          <a:p>
            <a:r>
              <a:rPr lang="en-US" dirty="0" smtClean="0"/>
              <a:t>The implementer of the class defines the invariant</a:t>
            </a:r>
          </a:p>
          <a:p>
            <a:r>
              <a:rPr lang="en-US" dirty="0" smtClean="0"/>
              <a:t>The implementer of any public class method is responsible for making sure that the invariant is always held to be true</a:t>
            </a:r>
          </a:p>
        </p:txBody>
      </p:sp>
      <p:sp>
        <p:nvSpPr>
          <p:cNvPr id="4" name="Slide Number Placeholder 3"/>
          <p:cNvSpPr>
            <a:spLocks noGrp="1"/>
          </p:cNvSpPr>
          <p:nvPr>
            <p:ph type="sldNum" sz="quarter" idx="12"/>
          </p:nvPr>
        </p:nvSpPr>
        <p:spPr/>
        <p:txBody>
          <a:bodyPr/>
          <a:lstStyle/>
          <a:p>
            <a:fld id="{0B78AC78-3AC6-45C8-BB81-F17C756199F4}" type="slidenum">
              <a:rPr lang="en-US" smtClean="0"/>
              <a:t>26</a:t>
            </a:fld>
            <a:endParaRPr lang="en-US"/>
          </a:p>
        </p:txBody>
      </p:sp>
    </p:spTree>
    <p:extLst>
      <p:ext uri="{BB962C8B-B14F-4D97-AF65-F5344CB8AC3E}">
        <p14:creationId xmlns:p14="http://schemas.microsoft.com/office/powerpoint/2010/main" val="3420541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If There Were No Invariants… </a:t>
            </a:r>
          </a:p>
        </p:txBody>
      </p:sp>
      <p:sp>
        <p:nvSpPr>
          <p:cNvPr id="11267" name="Rectangle 3"/>
          <p:cNvSpPr>
            <a:spLocks noGrp="1" noChangeArrowheads="1"/>
          </p:cNvSpPr>
          <p:nvPr>
            <p:ph idx="1"/>
          </p:nvPr>
        </p:nvSpPr>
        <p:spPr/>
        <p:txBody>
          <a:bodyPr/>
          <a:lstStyle/>
          <a:p>
            <a:pPr eaLnBrk="1" hangingPunct="1"/>
            <a:r>
              <a:rPr lang="en-US" sz="2600" dirty="0" smtClean="0"/>
              <a:t>All fields can be public.  No methods are needed!  Users can directly access and modify what they want.</a:t>
            </a:r>
          </a:p>
          <a:p>
            <a:pPr eaLnBrk="1" hangingPunct="1"/>
            <a:endParaRPr lang="en-US" sz="2600" dirty="0"/>
          </a:p>
          <a:p>
            <a:pPr eaLnBrk="1" hangingPunct="1"/>
            <a:endParaRPr lang="en-US" sz="2600" dirty="0" smtClean="0"/>
          </a:p>
          <a:p>
            <a:pPr marL="0" indent="0" eaLnBrk="1" hangingPunct="1">
              <a:buNone/>
            </a:pPr>
            <a:endParaRPr lang="en-US" sz="2600" dirty="0" smtClean="0"/>
          </a:p>
          <a:p>
            <a:pPr eaLnBrk="1" hangingPunct="1"/>
            <a:r>
              <a:rPr lang="en-US" sz="2600" dirty="0" smtClean="0"/>
              <a:t>Note that user can set </a:t>
            </a:r>
            <a:r>
              <a:rPr lang="en-US" sz="2800" dirty="0" smtClean="0">
                <a:latin typeface="Courier New" panose="02070309020205020404" pitchFamily="49" charset="0"/>
              </a:rPr>
              <a:t>length </a:t>
            </a:r>
            <a:r>
              <a:rPr lang="en-US" sz="2600" dirty="0" smtClean="0"/>
              <a:t>to </a:t>
            </a:r>
            <a:r>
              <a:rPr lang="en-US" sz="2800" dirty="0" smtClean="0">
                <a:latin typeface="Courier New" panose="02070309020205020404" pitchFamily="49" charset="0"/>
              </a:rPr>
              <a:t>-10</a:t>
            </a:r>
            <a:r>
              <a:rPr lang="en-US" sz="2600" dirty="0"/>
              <a:t>. </a:t>
            </a:r>
            <a:endParaRPr lang="en-US" sz="2600" i="1" dirty="0"/>
          </a:p>
          <a:p>
            <a:pPr eaLnBrk="1" hangingPunct="1"/>
            <a:r>
              <a:rPr lang="en-US" sz="2600" dirty="0" smtClean="0"/>
              <a:t>If you don’t want that, then you need invariants!</a:t>
            </a:r>
            <a:endParaRPr lang="en-US" sz="2400" i="1" dirty="0" smtClean="0"/>
          </a:p>
        </p:txBody>
      </p:sp>
      <p:sp>
        <p:nvSpPr>
          <p:cNvPr id="4" name="Rectangle 3"/>
          <p:cNvSpPr txBox="1">
            <a:spLocks noChangeArrowheads="1"/>
          </p:cNvSpPr>
          <p:nvPr/>
        </p:nvSpPr>
        <p:spPr bwMode="auto">
          <a:xfrm>
            <a:off x="891745" y="2821840"/>
            <a:ext cx="8229600" cy="151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eaLnBrk="1" hangingPunct="1">
              <a:lnSpc>
                <a:spcPct val="80000"/>
              </a:lnSpc>
              <a:buClr>
                <a:srgbClr val="CC0000"/>
              </a:buClr>
              <a:buFont typeface="Wingdings" panose="05000000000000000000" pitchFamily="2" charset="2"/>
              <a:buNone/>
            </a:pPr>
            <a:r>
              <a:rPr lang="en-US" sz="1800" b="1" kern="0" dirty="0" smtClean="0">
                <a:solidFill>
                  <a:srgbClr val="000000"/>
                </a:solidFill>
                <a:latin typeface="Courier New" panose="02070309020205020404" pitchFamily="49" charset="0"/>
              </a:rPr>
              <a:t>	class </a:t>
            </a:r>
            <a:r>
              <a:rPr lang="en-US" sz="1800" b="1" kern="0" dirty="0" smtClean="0">
                <a:solidFill>
                  <a:srgbClr val="CC0000"/>
                </a:solidFill>
                <a:latin typeface="Courier New" panose="02070309020205020404" pitchFamily="49" charset="0"/>
              </a:rPr>
              <a:t>Pencil</a:t>
            </a:r>
            <a:r>
              <a:rPr lang="en-US" sz="1800" b="1" kern="0" dirty="0" smtClean="0">
                <a:solidFill>
                  <a:srgbClr val="000000"/>
                </a:solidFill>
                <a:latin typeface="Courier New" panose="02070309020205020404" pitchFamily="49" charset="0"/>
              </a:rPr>
              <a:t> {</a:t>
            </a:r>
          </a:p>
          <a:p>
            <a:pPr eaLnBrk="1" hangingPunct="1">
              <a:lnSpc>
                <a:spcPct val="80000"/>
              </a:lnSpc>
              <a:buClr>
                <a:srgbClr val="CC0000"/>
              </a:buClr>
              <a:buNone/>
            </a:pPr>
            <a:r>
              <a:rPr lang="en-US" sz="1800" kern="0" dirty="0" smtClean="0">
                <a:solidFill>
                  <a:srgbClr val="000000"/>
                </a:solidFill>
                <a:latin typeface="Courier New" panose="02070309020205020404" pitchFamily="49" charset="0"/>
              </a:rPr>
              <a:t>		</a:t>
            </a:r>
            <a:r>
              <a:rPr lang="en-US" sz="1800" b="1" dirty="0">
                <a:solidFill>
                  <a:srgbClr val="009900"/>
                </a:solidFill>
                <a:latin typeface="Courier New" panose="02070309020205020404" pitchFamily="49" charset="0"/>
              </a:rPr>
              <a:t> public</a:t>
            </a:r>
            <a:r>
              <a:rPr lang="en-US" sz="1800" b="1" dirty="0">
                <a:latin typeface="Courier New" panose="02070309020205020404" pitchFamily="49" charset="0"/>
              </a:rPr>
              <a:t> </a:t>
            </a:r>
            <a:r>
              <a:rPr lang="en-US" sz="1800" b="1" kern="0" dirty="0" err="1" smtClean="0">
                <a:solidFill>
                  <a:srgbClr val="000000"/>
                </a:solidFill>
                <a:latin typeface="Courier New" panose="02070309020205020404" pitchFamily="49" charset="0"/>
              </a:rPr>
              <a:t>boolean</a:t>
            </a:r>
            <a:r>
              <a:rPr lang="en-US" sz="1800" b="1" kern="0" dirty="0" smtClean="0">
                <a:solidFill>
                  <a:srgbClr val="000000"/>
                </a:solidFill>
                <a:latin typeface="Courier New" panose="02070309020205020404" pitchFamily="49" charset="0"/>
              </a:rPr>
              <a:t> </a:t>
            </a:r>
            <a:r>
              <a:rPr lang="en-US" sz="1800" b="1" kern="0" dirty="0" err="1" smtClean="0">
                <a:solidFill>
                  <a:srgbClr val="FF9933"/>
                </a:solidFill>
                <a:latin typeface="Courier New" panose="02070309020205020404" pitchFamily="49" charset="0"/>
              </a:rPr>
              <a:t>hasEraser</a:t>
            </a:r>
            <a:r>
              <a:rPr lang="en-US" sz="1800" b="1" kern="0" dirty="0" smtClean="0">
                <a:solidFill>
                  <a:srgbClr val="000000"/>
                </a:solidFill>
                <a:latin typeface="Courier New" panose="02070309020205020404" pitchFamily="49" charset="0"/>
              </a:rPr>
              <a:t>;</a:t>
            </a:r>
          </a:p>
          <a:p>
            <a:pPr eaLnBrk="1" hangingPunct="1">
              <a:lnSpc>
                <a:spcPct val="80000"/>
              </a:lnSpc>
              <a:buClr>
                <a:srgbClr val="CC0000"/>
              </a:buClr>
              <a:buNone/>
            </a:pPr>
            <a:r>
              <a:rPr lang="en-US" sz="1800" b="1" kern="0" dirty="0" smtClean="0">
                <a:solidFill>
                  <a:srgbClr val="000000"/>
                </a:solidFill>
                <a:latin typeface="Courier New" panose="02070309020205020404" pitchFamily="49" charset="0"/>
              </a:rPr>
              <a:t>		</a:t>
            </a:r>
            <a:r>
              <a:rPr lang="en-US" sz="1800" b="1" dirty="0">
                <a:solidFill>
                  <a:srgbClr val="009900"/>
                </a:solidFill>
                <a:latin typeface="Courier New" panose="02070309020205020404" pitchFamily="49" charset="0"/>
              </a:rPr>
              <a:t> public</a:t>
            </a:r>
            <a:r>
              <a:rPr lang="en-US" sz="1800" b="1" dirty="0">
                <a:latin typeface="Courier New" panose="02070309020205020404" pitchFamily="49" charset="0"/>
              </a:rPr>
              <a:t> </a:t>
            </a:r>
            <a:r>
              <a:rPr lang="en-US" sz="1800" b="1" kern="0" dirty="0" smtClean="0">
                <a:solidFill>
                  <a:srgbClr val="000000"/>
                </a:solidFill>
                <a:latin typeface="Courier New" panose="02070309020205020404" pitchFamily="49" charset="0"/>
              </a:rPr>
              <a:t>String </a:t>
            </a:r>
            <a:r>
              <a:rPr lang="en-US" sz="1800" b="1" kern="0" dirty="0" smtClean="0">
                <a:solidFill>
                  <a:srgbClr val="FF9933"/>
                </a:solidFill>
                <a:latin typeface="Courier New" panose="02070309020205020404" pitchFamily="49" charset="0"/>
              </a:rPr>
              <a:t>color</a:t>
            </a:r>
            <a:r>
              <a:rPr lang="en-US" sz="1800" b="1" dirty="0" smtClean="0">
                <a:solidFill>
                  <a:srgbClr val="000000"/>
                </a:solidFill>
                <a:latin typeface="Courier New" panose="02070309020205020404" pitchFamily="49" charset="0"/>
              </a:rPr>
              <a:t>;</a:t>
            </a:r>
            <a:endParaRPr lang="en-US" sz="1800" b="1" kern="0" dirty="0" smtClean="0">
              <a:solidFill>
                <a:srgbClr val="000000"/>
              </a:solidFill>
              <a:latin typeface="Courier New" panose="02070309020205020404" pitchFamily="49" charset="0"/>
            </a:endParaRPr>
          </a:p>
          <a:p>
            <a:pPr eaLnBrk="1" hangingPunct="1">
              <a:lnSpc>
                <a:spcPct val="80000"/>
              </a:lnSpc>
              <a:buClr>
                <a:srgbClr val="CC0000"/>
              </a:buClr>
              <a:buNone/>
            </a:pPr>
            <a:r>
              <a:rPr lang="en-US" sz="1800" b="1" kern="0" dirty="0" smtClean="0">
                <a:solidFill>
                  <a:srgbClr val="000000"/>
                </a:solidFill>
                <a:latin typeface="Courier New" panose="02070309020205020404" pitchFamily="49" charset="0"/>
              </a:rPr>
              <a:t>		</a:t>
            </a:r>
            <a:r>
              <a:rPr lang="en-US" sz="1800" b="1" dirty="0">
                <a:solidFill>
                  <a:srgbClr val="009900"/>
                </a:solidFill>
                <a:latin typeface="Courier New" panose="02070309020205020404" pitchFamily="49" charset="0"/>
              </a:rPr>
              <a:t> public</a:t>
            </a:r>
            <a:r>
              <a:rPr lang="en-US" sz="1800" b="1" dirty="0">
                <a:latin typeface="Courier New" panose="02070309020205020404" pitchFamily="49" charset="0"/>
              </a:rPr>
              <a:t> </a:t>
            </a:r>
            <a:r>
              <a:rPr lang="en-US" sz="1800" b="1" kern="0" dirty="0" err="1" smtClean="0">
                <a:solidFill>
                  <a:srgbClr val="000000"/>
                </a:solidFill>
                <a:latin typeface="Courier New" panose="02070309020205020404" pitchFamily="49" charset="0"/>
              </a:rPr>
              <a:t>int</a:t>
            </a:r>
            <a:r>
              <a:rPr lang="en-US" sz="1800" b="1" kern="0" dirty="0" smtClean="0">
                <a:solidFill>
                  <a:srgbClr val="000000"/>
                </a:solidFill>
                <a:latin typeface="Courier New" panose="02070309020205020404" pitchFamily="49" charset="0"/>
              </a:rPr>
              <a:t> </a:t>
            </a:r>
            <a:r>
              <a:rPr lang="en-US" sz="1800" b="1" kern="0" dirty="0" smtClean="0">
                <a:solidFill>
                  <a:srgbClr val="FF9933"/>
                </a:solidFill>
                <a:latin typeface="Courier New" panose="02070309020205020404" pitchFamily="49" charset="0"/>
              </a:rPr>
              <a:t>length</a:t>
            </a:r>
            <a:r>
              <a:rPr lang="en-US" sz="1800" b="1" kern="0" dirty="0" smtClean="0">
                <a:solidFill>
                  <a:srgbClr val="000000"/>
                </a:solidFill>
                <a:latin typeface="Courier New" panose="02070309020205020404" pitchFamily="49" charset="0"/>
              </a:rPr>
              <a:t>;</a:t>
            </a:r>
          </a:p>
          <a:p>
            <a:pPr eaLnBrk="1" hangingPunct="1">
              <a:lnSpc>
                <a:spcPct val="80000"/>
              </a:lnSpc>
              <a:buClr>
                <a:srgbClr val="CC0000"/>
              </a:buClr>
              <a:buFont typeface="Wingdings" panose="05000000000000000000" pitchFamily="2" charset="2"/>
              <a:buNone/>
            </a:pPr>
            <a:r>
              <a:rPr lang="en-US" sz="1800" b="1" kern="0" dirty="0" smtClean="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814255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400" smtClean="0"/>
              <a:t>Good Practice: Establish Invariant</a:t>
            </a:r>
          </a:p>
        </p:txBody>
      </p:sp>
      <p:sp>
        <p:nvSpPr>
          <p:cNvPr id="22531" name="Rectangle 3"/>
          <p:cNvSpPr>
            <a:spLocks noGrp="1" noChangeArrowheads="1"/>
          </p:cNvSpPr>
          <p:nvPr>
            <p:ph idx="1"/>
          </p:nvPr>
        </p:nvSpPr>
        <p:spPr/>
        <p:txBody>
          <a:bodyPr>
            <a:normAutofit/>
          </a:bodyPr>
          <a:lstStyle/>
          <a:p>
            <a:pPr eaLnBrk="1" hangingPunct="1"/>
            <a:r>
              <a:rPr lang="en-US" sz="2800" dirty="0" smtClean="0"/>
              <a:t>Class representations typically have a convention or representation invariant</a:t>
            </a:r>
          </a:p>
          <a:p>
            <a:pPr lvl="1" eaLnBrk="1" hangingPunct="1"/>
            <a:r>
              <a:rPr lang="en-US" sz="2400" dirty="0" smtClean="0"/>
              <a:t>What is true of the state for all instances?</a:t>
            </a:r>
          </a:p>
          <a:p>
            <a:pPr lvl="1" eaLnBrk="1" hangingPunct="1"/>
            <a:r>
              <a:rPr lang="en-US" sz="2400" dirty="0" err="1" smtClean="0"/>
              <a:t>eg</a:t>
            </a:r>
            <a:r>
              <a:rPr lang="en-US" sz="2400" dirty="0" smtClean="0"/>
              <a:t> All long pencils have erasers</a:t>
            </a:r>
          </a:p>
          <a:p>
            <a:pPr lvl="2" eaLnBrk="1" hangingPunct="1">
              <a:buFont typeface="Wingdings" panose="05000000000000000000" pitchFamily="2" charset="2"/>
              <a:buNone/>
            </a:pPr>
            <a:r>
              <a:rPr lang="en-US" sz="2100" b="1" dirty="0" err="1" smtClean="0">
                <a:latin typeface="Courier New" panose="02070309020205020404" pitchFamily="49" charset="0"/>
              </a:rPr>
              <a:t>hasEraser</a:t>
            </a:r>
            <a:r>
              <a:rPr lang="en-US" sz="2100" b="1" dirty="0" smtClean="0">
                <a:latin typeface="Courier New" panose="02070309020205020404" pitchFamily="49" charset="0"/>
              </a:rPr>
              <a:t> </a:t>
            </a:r>
            <a:r>
              <a:rPr lang="en-US" sz="2100" b="1" dirty="0" err="1" smtClean="0">
                <a:latin typeface="Courier New" panose="02070309020205020404" pitchFamily="49" charset="0"/>
              </a:rPr>
              <a:t>iff</a:t>
            </a:r>
            <a:r>
              <a:rPr lang="en-US" sz="2100" b="1" dirty="0" smtClean="0">
                <a:latin typeface="Courier New" panose="02070309020205020404" pitchFamily="49" charset="0"/>
              </a:rPr>
              <a:t> length &gt;= 10</a:t>
            </a:r>
          </a:p>
          <a:p>
            <a:pPr lvl="1" eaLnBrk="1" hangingPunct="1"/>
            <a:r>
              <a:rPr lang="en-US" sz="2400" dirty="0" smtClean="0"/>
              <a:t>So the state (false, “green”, 14) is not valid</a:t>
            </a:r>
          </a:p>
          <a:p>
            <a:pPr eaLnBrk="1" hangingPunct="1"/>
            <a:r>
              <a:rPr lang="en-US" sz="2800" dirty="0" smtClean="0"/>
              <a:t>Invariant must hold after constructor!</a:t>
            </a:r>
          </a:p>
          <a:p>
            <a:pPr eaLnBrk="1" hangingPunct="1"/>
            <a:r>
              <a:rPr lang="en-US" sz="2800" dirty="0" smtClean="0"/>
              <a:t>Caution: Be careful when a public method calls another public method</a:t>
            </a:r>
          </a:p>
          <a:p>
            <a:pPr lvl="1" eaLnBrk="1" hangingPunct="1"/>
            <a:r>
              <a:rPr lang="en-US" sz="2400" dirty="0" smtClean="0"/>
              <a:t>Danger! invariant might not hold at call point</a:t>
            </a:r>
          </a:p>
          <a:p>
            <a:pPr lvl="1" eaLnBrk="1" hangingPunct="1"/>
            <a:endParaRPr lang="en-US" sz="2400" dirty="0" smtClean="0"/>
          </a:p>
        </p:txBody>
      </p:sp>
    </p:spTree>
    <p:extLst>
      <p:ext uri="{BB962C8B-B14F-4D97-AF65-F5344CB8AC3E}">
        <p14:creationId xmlns:p14="http://schemas.microsoft.com/office/powerpoint/2010/main" val="1738064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Members</a:t>
            </a:r>
          </a:p>
        </p:txBody>
      </p:sp>
      <p:sp>
        <p:nvSpPr>
          <p:cNvPr id="15363" name="Rectangle 3"/>
          <p:cNvSpPr>
            <a:spLocks noGrp="1" noChangeArrowheads="1"/>
          </p:cNvSpPr>
          <p:nvPr>
            <p:ph idx="1"/>
          </p:nvPr>
        </p:nvSpPr>
        <p:spPr/>
        <p:txBody>
          <a:bodyPr>
            <a:normAutofit lnSpcReduction="10000"/>
          </a:bodyPr>
          <a:lstStyle/>
          <a:p>
            <a:pPr eaLnBrk="1" hangingPunct="1"/>
            <a:r>
              <a:rPr lang="en-US" sz="2600" dirty="0" smtClean="0"/>
              <a:t>Two kinds of members in a class declaration</a:t>
            </a:r>
          </a:p>
          <a:p>
            <a:pPr lvl="1" eaLnBrk="1" hangingPunct="1"/>
            <a:r>
              <a:rPr lang="en-US" sz="2200" dirty="0" smtClean="0"/>
              <a:t>Fields, </a:t>
            </a:r>
            <a:r>
              <a:rPr lang="en-US" sz="2200" dirty="0" err="1" smtClean="0"/>
              <a:t>ie</a:t>
            </a:r>
            <a:r>
              <a:rPr lang="en-US" sz="2200" dirty="0" smtClean="0"/>
              <a:t> data (determine the </a:t>
            </a:r>
            <a:r>
              <a:rPr lang="en-US" sz="2200" i="1" dirty="0" smtClean="0"/>
              <a:t>state</a:t>
            </a:r>
            <a:r>
              <a:rPr lang="en-US" sz="2200" dirty="0" smtClean="0"/>
              <a:t>)</a:t>
            </a:r>
          </a:p>
          <a:p>
            <a:pPr lvl="2" eaLnBrk="1" hangingPunct="1">
              <a:buFont typeface="Wingdings" panose="05000000000000000000" pitchFamily="2" charset="2"/>
              <a:buNone/>
            </a:pPr>
            <a:r>
              <a:rPr lang="en-US" sz="2100" b="1" dirty="0" err="1" smtClean="0">
                <a:latin typeface="Courier New" panose="02070309020205020404" pitchFamily="49" charset="0"/>
              </a:rPr>
              <a:t>boolean</a:t>
            </a:r>
            <a:r>
              <a:rPr lang="en-US" sz="2100" b="1" dirty="0" smtClean="0">
                <a:latin typeface="Courier New" panose="02070309020205020404" pitchFamily="49" charset="0"/>
              </a:rPr>
              <a:t> </a:t>
            </a:r>
            <a:r>
              <a:rPr lang="en-US" sz="2100" b="1" dirty="0" err="1" smtClean="0">
                <a:solidFill>
                  <a:srgbClr val="FF9933"/>
                </a:solidFill>
                <a:latin typeface="Courier New" panose="02070309020205020404" pitchFamily="49" charset="0"/>
              </a:rPr>
              <a:t>hasEraser</a:t>
            </a:r>
            <a:r>
              <a:rPr lang="en-US" sz="2100" b="1" dirty="0" smtClean="0">
                <a:latin typeface="Courier New" panose="02070309020205020404" pitchFamily="49" charset="0"/>
              </a:rPr>
              <a:t>;</a:t>
            </a:r>
          </a:p>
          <a:p>
            <a:pPr lvl="2" eaLnBrk="1" hangingPunct="1">
              <a:buFont typeface="Wingdings" panose="05000000000000000000" pitchFamily="2" charset="2"/>
              <a:buNone/>
            </a:pPr>
            <a:r>
              <a:rPr lang="en-US" sz="2100" b="1" dirty="0" smtClean="0">
                <a:latin typeface="Courier New" panose="02070309020205020404" pitchFamily="49" charset="0"/>
              </a:rPr>
              <a:t>String </a:t>
            </a:r>
            <a:r>
              <a:rPr lang="en-US" sz="2100" b="1" dirty="0" smtClean="0">
                <a:solidFill>
                  <a:srgbClr val="FF9933"/>
                </a:solidFill>
                <a:latin typeface="Courier New" panose="02070309020205020404" pitchFamily="49" charset="0"/>
              </a:rPr>
              <a:t>color</a:t>
            </a:r>
            <a:r>
              <a:rPr lang="en-US" sz="2100" b="1" dirty="0" smtClean="0">
                <a:latin typeface="Courier New" panose="02070309020205020404" pitchFamily="49" charset="0"/>
              </a:rPr>
              <a:t>;</a:t>
            </a:r>
          </a:p>
          <a:p>
            <a:pPr lvl="2" eaLnBrk="1" hangingPunct="1">
              <a:buFont typeface="Wingdings" panose="05000000000000000000" pitchFamily="2" charset="2"/>
              <a:buNone/>
            </a:pPr>
            <a:r>
              <a:rPr lang="en-US" sz="2100" b="1" dirty="0" err="1" smtClean="0">
                <a:latin typeface="Courier New" panose="02070309020205020404" pitchFamily="49" charset="0"/>
              </a:rPr>
              <a:t>int</a:t>
            </a:r>
            <a:r>
              <a:rPr lang="en-US" sz="2100" b="1" dirty="0" smtClean="0">
                <a:latin typeface="Courier New" panose="02070309020205020404" pitchFamily="49" charset="0"/>
              </a:rPr>
              <a:t> </a:t>
            </a:r>
            <a:r>
              <a:rPr lang="en-US" sz="2100" b="1" dirty="0" smtClean="0">
                <a:solidFill>
                  <a:srgbClr val="FF9933"/>
                </a:solidFill>
                <a:latin typeface="Courier New" panose="02070309020205020404" pitchFamily="49" charset="0"/>
              </a:rPr>
              <a:t>length</a:t>
            </a:r>
            <a:r>
              <a:rPr lang="en-US" sz="2100" b="1" dirty="0" smtClean="0">
                <a:latin typeface="Courier New" panose="02070309020205020404" pitchFamily="49" charset="0"/>
              </a:rPr>
              <a:t>;</a:t>
            </a:r>
          </a:p>
          <a:p>
            <a:pPr lvl="1" eaLnBrk="1" hangingPunct="1"/>
            <a:r>
              <a:rPr lang="en-US" sz="2200" dirty="0" smtClean="0"/>
              <a:t>Methods, </a:t>
            </a:r>
            <a:r>
              <a:rPr lang="en-US" sz="2200" dirty="0" err="1" smtClean="0"/>
              <a:t>ie</a:t>
            </a:r>
            <a:r>
              <a:rPr lang="en-US" sz="2200" dirty="0" smtClean="0"/>
              <a:t> procedures (</a:t>
            </a:r>
            <a:r>
              <a:rPr lang="en-US" sz="2200" i="1" dirty="0" smtClean="0"/>
              <a:t>access/modify</a:t>
            </a:r>
            <a:r>
              <a:rPr lang="en-US" sz="2200" dirty="0" smtClean="0"/>
              <a:t> the state)</a:t>
            </a:r>
          </a:p>
          <a:p>
            <a:pPr lvl="2" eaLnBrk="1" hangingPunct="1">
              <a:buFont typeface="Wingdings" panose="05000000000000000000" pitchFamily="2" charset="2"/>
              <a:buNone/>
            </a:pPr>
            <a:r>
              <a:rPr lang="en-US" sz="2100" b="1" dirty="0" err="1" smtClean="0">
                <a:latin typeface="Courier New" panose="02070309020205020404" pitchFamily="49" charset="0"/>
              </a:rPr>
              <a:t>int</a:t>
            </a:r>
            <a:r>
              <a:rPr lang="en-US" sz="2100" b="1" dirty="0" smtClean="0">
                <a:latin typeface="Courier New" panose="02070309020205020404" pitchFamily="49" charset="0"/>
              </a:rPr>
              <a:t> </a:t>
            </a:r>
            <a:r>
              <a:rPr lang="en-US" sz="2100" b="1" dirty="0" smtClean="0">
                <a:solidFill>
                  <a:srgbClr val="6600FF"/>
                </a:solidFill>
                <a:latin typeface="Courier New" panose="02070309020205020404" pitchFamily="49" charset="0"/>
              </a:rPr>
              <a:t>sharpen</a:t>
            </a:r>
            <a:r>
              <a:rPr lang="en-US" sz="2100" b="1" dirty="0" smtClean="0">
                <a:latin typeface="Courier New" panose="02070309020205020404" pitchFamily="49" charset="0"/>
              </a:rPr>
              <a:t> (</a:t>
            </a:r>
            <a:r>
              <a:rPr lang="en-US" sz="2100" b="1" dirty="0" err="1" smtClean="0">
                <a:latin typeface="Courier New" panose="02070309020205020404" pitchFamily="49" charset="0"/>
              </a:rPr>
              <a:t>int</a:t>
            </a:r>
            <a:r>
              <a:rPr lang="en-US" sz="2100" b="1" dirty="0" smtClean="0">
                <a:latin typeface="Courier New" panose="02070309020205020404" pitchFamily="49" charset="0"/>
              </a:rPr>
              <a:t> amount) {</a:t>
            </a:r>
          </a:p>
          <a:p>
            <a:pPr lvl="2" eaLnBrk="1" hangingPunct="1">
              <a:buNone/>
            </a:pPr>
            <a:r>
              <a:rPr lang="en-US" sz="2100" b="1" dirty="0" smtClean="0">
                <a:latin typeface="Courier New" panose="02070309020205020404" pitchFamily="49" charset="0"/>
              </a:rPr>
              <a:t>  </a:t>
            </a:r>
            <a:r>
              <a:rPr lang="en-US" sz="2100" b="1" dirty="0" smtClean="0">
                <a:solidFill>
                  <a:srgbClr val="FF9933"/>
                </a:solidFill>
                <a:latin typeface="Courier New" panose="02070309020205020404" pitchFamily="49" charset="0"/>
              </a:rPr>
              <a:t>length</a:t>
            </a:r>
            <a:r>
              <a:rPr lang="en-US" sz="2100" b="1" dirty="0" smtClean="0">
                <a:latin typeface="Courier New" panose="02070309020205020404" pitchFamily="49" charset="0"/>
              </a:rPr>
              <a:t> = </a:t>
            </a:r>
            <a:r>
              <a:rPr lang="en-US" sz="2100" b="1" dirty="0" smtClean="0">
                <a:solidFill>
                  <a:srgbClr val="FF9933"/>
                </a:solidFill>
                <a:latin typeface="Courier New" panose="02070309020205020404" pitchFamily="49" charset="0"/>
              </a:rPr>
              <a:t>length</a:t>
            </a:r>
            <a:r>
              <a:rPr lang="en-US" sz="2100" b="1" dirty="0" smtClean="0">
                <a:latin typeface="Courier New" panose="02070309020205020404" pitchFamily="49" charset="0"/>
              </a:rPr>
              <a:t> – amount;</a:t>
            </a:r>
          </a:p>
          <a:p>
            <a:pPr lvl="2" eaLnBrk="1" hangingPunct="1">
              <a:buNone/>
            </a:pPr>
            <a:r>
              <a:rPr lang="en-US" sz="2100" b="1" dirty="0">
                <a:latin typeface="Courier New" panose="02070309020205020404" pitchFamily="49" charset="0"/>
              </a:rPr>
              <a:t>	</a:t>
            </a:r>
            <a:r>
              <a:rPr lang="en-US" sz="2000" b="1" dirty="0" err="1" smtClean="0">
                <a:latin typeface="Courier New" panose="02070309020205020404" pitchFamily="49" charset="0"/>
              </a:rPr>
              <a:t>hasEraser</a:t>
            </a:r>
            <a:r>
              <a:rPr lang="en-US" sz="2000" b="1" dirty="0" smtClean="0">
                <a:latin typeface="Courier New" panose="02070309020205020404" pitchFamily="49" charset="0"/>
              </a:rPr>
              <a:t> </a:t>
            </a:r>
            <a:r>
              <a:rPr lang="en-US" sz="2000" b="1" dirty="0">
                <a:latin typeface="Courier New" panose="02070309020205020404" pitchFamily="49" charset="0"/>
              </a:rPr>
              <a:t>= (length &gt;= 10);</a:t>
            </a:r>
            <a:endParaRPr lang="en-US" sz="2100" b="1" dirty="0" smtClean="0">
              <a:latin typeface="Courier New" panose="02070309020205020404" pitchFamily="49" charset="0"/>
            </a:endParaRPr>
          </a:p>
          <a:p>
            <a:pPr lvl="2" eaLnBrk="1" hangingPunct="1">
              <a:buFont typeface="Wingdings" panose="05000000000000000000" pitchFamily="2" charset="2"/>
              <a:buNone/>
            </a:pPr>
            <a:r>
              <a:rPr lang="en-US" sz="2100" b="1" dirty="0" smtClean="0">
                <a:latin typeface="Courier New" panose="02070309020205020404" pitchFamily="49" charset="0"/>
              </a:rPr>
              <a:t>  return </a:t>
            </a:r>
            <a:r>
              <a:rPr lang="en-US" sz="2100" b="1" dirty="0" smtClean="0">
                <a:solidFill>
                  <a:srgbClr val="FF9933"/>
                </a:solidFill>
                <a:latin typeface="Courier New" panose="02070309020205020404" pitchFamily="49" charset="0"/>
              </a:rPr>
              <a:t>length</a:t>
            </a:r>
            <a:r>
              <a:rPr lang="en-US" sz="2100" b="1" dirty="0" smtClean="0">
                <a:latin typeface="Courier New" panose="02070309020205020404" pitchFamily="49" charset="0"/>
              </a:rPr>
              <a:t>;</a:t>
            </a:r>
          </a:p>
          <a:p>
            <a:pPr lvl="2" eaLnBrk="1" hangingPunct="1">
              <a:buFont typeface="Wingdings" panose="05000000000000000000" pitchFamily="2" charset="2"/>
              <a:buNone/>
            </a:pPr>
            <a:r>
              <a:rPr lang="en-US" sz="2100" b="1" dirty="0" smtClean="0">
                <a:latin typeface="Courier New" panose="02070309020205020404" pitchFamily="49" charset="0"/>
              </a:rPr>
              <a:t>}</a:t>
            </a:r>
          </a:p>
          <a:p>
            <a:pPr eaLnBrk="1" hangingPunct="1"/>
            <a:r>
              <a:rPr lang="en-US" sz="2600" dirty="0" smtClean="0"/>
              <a:t>(Much later: nested classes and nested interfaces)</a:t>
            </a:r>
          </a:p>
          <a:p>
            <a:pPr lvl="2" eaLnBrk="1" hangingPunct="1"/>
            <a:endParaRPr lang="en-US" sz="2100" dirty="0" smtClean="0"/>
          </a:p>
        </p:txBody>
      </p:sp>
    </p:spTree>
    <p:extLst>
      <p:ext uri="{BB962C8B-B14F-4D97-AF65-F5344CB8AC3E}">
        <p14:creationId xmlns:p14="http://schemas.microsoft.com/office/powerpoint/2010/main" val="32507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Format</a:t>
            </a:r>
            <a:endParaRPr lang="en-US" dirty="0"/>
          </a:p>
        </p:txBody>
      </p:sp>
      <p:sp>
        <p:nvSpPr>
          <p:cNvPr id="3" name="Content Placeholder 2"/>
          <p:cNvSpPr>
            <a:spLocks noGrp="1"/>
          </p:cNvSpPr>
          <p:nvPr>
            <p:ph idx="1"/>
          </p:nvPr>
        </p:nvSpPr>
        <p:spPr/>
        <p:txBody>
          <a:bodyPr/>
          <a:lstStyle/>
          <a:p>
            <a:r>
              <a:rPr lang="en-US" dirty="0" smtClean="0"/>
              <a:t>Multiple select</a:t>
            </a:r>
          </a:p>
          <a:p>
            <a:r>
              <a:rPr lang="en-US" dirty="0" smtClean="0"/>
              <a:t>Fill in the blank</a:t>
            </a:r>
          </a:p>
          <a:p>
            <a:r>
              <a:rPr lang="en-US" dirty="0" smtClean="0"/>
              <a:t>Short answer questions</a:t>
            </a:r>
          </a:p>
          <a:p>
            <a:pPr lvl="1"/>
            <a:r>
              <a:rPr lang="en-US" dirty="0" smtClean="0"/>
              <a:t>Explain a concept in a few sentences</a:t>
            </a:r>
          </a:p>
          <a:p>
            <a:pPr lvl="1"/>
            <a:r>
              <a:rPr lang="en-US" dirty="0" smtClean="0"/>
              <a:t>Draw or answer questions about a UML diagram</a:t>
            </a:r>
          </a:p>
          <a:p>
            <a:pPr lvl="1"/>
            <a:r>
              <a:rPr lang="en-US" dirty="0" smtClean="0"/>
              <a:t>Write a short snippet of code ( lax on syntax)</a:t>
            </a:r>
          </a:p>
          <a:p>
            <a:pPr lvl="1"/>
            <a:r>
              <a:rPr lang="en-US" dirty="0" smtClean="0"/>
              <a:t>No full fledged essays</a:t>
            </a:r>
          </a:p>
          <a:p>
            <a:pPr lvl="1"/>
            <a:r>
              <a:rPr lang="en-US" dirty="0" smtClean="0"/>
              <a:t>Write contracts or interface specification</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3</a:t>
            </a:fld>
            <a:endParaRPr lang="en-US"/>
          </a:p>
        </p:txBody>
      </p:sp>
    </p:spTree>
    <p:extLst>
      <p:ext uri="{BB962C8B-B14F-4D97-AF65-F5344CB8AC3E}">
        <p14:creationId xmlns:p14="http://schemas.microsoft.com/office/powerpoint/2010/main" val="1120345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Visibility</a:t>
            </a:r>
          </a:p>
        </p:txBody>
      </p:sp>
      <p:sp>
        <p:nvSpPr>
          <p:cNvPr id="23555" name="Rectangle 3"/>
          <p:cNvSpPr>
            <a:spLocks noGrp="1" noChangeArrowheads="1"/>
          </p:cNvSpPr>
          <p:nvPr>
            <p:ph idx="1"/>
          </p:nvPr>
        </p:nvSpPr>
        <p:spPr/>
        <p:txBody>
          <a:bodyPr/>
          <a:lstStyle/>
          <a:p>
            <a:pPr eaLnBrk="1" hangingPunct="1"/>
            <a:r>
              <a:rPr lang="en-US" sz="2600" smtClean="0"/>
              <a:t>Members can be private or public</a:t>
            </a:r>
          </a:p>
          <a:p>
            <a:pPr lvl="1" eaLnBrk="1" hangingPunct="1"/>
            <a:r>
              <a:rPr lang="en-US" sz="2200" smtClean="0"/>
              <a:t>member-by-member declaration</a:t>
            </a:r>
          </a:p>
          <a:p>
            <a:pPr lvl="2" eaLnBrk="1" hangingPunct="1">
              <a:buFont typeface="Wingdings" panose="05000000000000000000" pitchFamily="2" charset="2"/>
              <a:buNone/>
            </a:pPr>
            <a:r>
              <a:rPr lang="en-US" sz="2100" b="1" smtClean="0">
                <a:solidFill>
                  <a:srgbClr val="FF0000"/>
                </a:solidFill>
                <a:latin typeface="Courier New" panose="02070309020205020404" pitchFamily="49" charset="0"/>
              </a:rPr>
              <a:t>private</a:t>
            </a:r>
            <a:r>
              <a:rPr lang="en-US" sz="2100" b="1" smtClean="0">
                <a:latin typeface="Courier New" panose="02070309020205020404" pitchFamily="49" charset="0"/>
              </a:rPr>
              <a:t> String </a:t>
            </a:r>
            <a:r>
              <a:rPr lang="en-US" sz="2100" b="1" smtClean="0">
                <a:solidFill>
                  <a:srgbClr val="FF9933"/>
                </a:solidFill>
                <a:latin typeface="Courier New" panose="02070309020205020404" pitchFamily="49" charset="0"/>
              </a:rPr>
              <a:t>color</a:t>
            </a:r>
            <a:r>
              <a:rPr lang="en-US" sz="2100" b="1" smtClean="0">
                <a:latin typeface="Courier New" panose="02070309020205020404" pitchFamily="49" charset="0"/>
              </a:rPr>
              <a:t>;</a:t>
            </a:r>
          </a:p>
          <a:p>
            <a:pPr lvl="2" eaLnBrk="1" hangingPunct="1">
              <a:buFont typeface="Wingdings" panose="05000000000000000000" pitchFamily="2" charset="2"/>
              <a:buNone/>
            </a:pPr>
            <a:r>
              <a:rPr lang="en-US" sz="2100" b="1" smtClean="0">
                <a:solidFill>
                  <a:srgbClr val="009900"/>
                </a:solidFill>
                <a:latin typeface="Courier New" panose="02070309020205020404" pitchFamily="49" charset="0"/>
              </a:rPr>
              <a:t>public</a:t>
            </a:r>
            <a:r>
              <a:rPr lang="en-US" sz="2100" b="1" smtClean="0">
                <a:latin typeface="Courier New" panose="02070309020205020404" pitchFamily="49" charset="0"/>
              </a:rPr>
              <a:t> int </a:t>
            </a:r>
            <a:r>
              <a:rPr lang="en-US" sz="2100" b="1" smtClean="0">
                <a:solidFill>
                  <a:srgbClr val="FF9933"/>
                </a:solidFill>
                <a:latin typeface="Courier New" panose="02070309020205020404" pitchFamily="49" charset="0"/>
              </a:rPr>
              <a:t>length</a:t>
            </a:r>
            <a:r>
              <a:rPr lang="en-US" sz="2100" b="1" smtClean="0">
                <a:latin typeface="Courier New" panose="02070309020205020404" pitchFamily="49" charset="0"/>
              </a:rPr>
              <a:t>;</a:t>
            </a:r>
          </a:p>
          <a:p>
            <a:pPr lvl="2" eaLnBrk="1" hangingPunct="1">
              <a:buFont typeface="Wingdings" panose="05000000000000000000" pitchFamily="2" charset="2"/>
              <a:buNone/>
            </a:pPr>
            <a:r>
              <a:rPr lang="en-US" sz="2100" b="1" smtClean="0">
                <a:solidFill>
                  <a:srgbClr val="009900"/>
                </a:solidFill>
                <a:latin typeface="Courier New" panose="02070309020205020404" pitchFamily="49" charset="0"/>
              </a:rPr>
              <a:t>public</a:t>
            </a:r>
            <a:r>
              <a:rPr lang="en-US" sz="2100" b="1" smtClean="0">
                <a:latin typeface="Courier New" panose="02070309020205020404" pitchFamily="49" charset="0"/>
              </a:rPr>
              <a:t> int </a:t>
            </a:r>
            <a:r>
              <a:rPr lang="en-US" sz="2100" b="1" smtClean="0">
                <a:solidFill>
                  <a:srgbClr val="6600FF"/>
                </a:solidFill>
                <a:latin typeface="Courier New" panose="02070309020205020404" pitchFamily="49" charset="0"/>
              </a:rPr>
              <a:t>sharpen</a:t>
            </a:r>
            <a:r>
              <a:rPr lang="en-US" sz="2100" b="1" smtClean="0">
                <a:latin typeface="Courier New" panose="02070309020205020404" pitchFamily="49" charset="0"/>
              </a:rPr>
              <a:t> (int amount) { . . . } </a:t>
            </a:r>
          </a:p>
          <a:p>
            <a:pPr eaLnBrk="1" hangingPunct="1"/>
            <a:r>
              <a:rPr lang="en-US" sz="2600" smtClean="0"/>
              <a:t>Private members</a:t>
            </a:r>
          </a:p>
          <a:p>
            <a:pPr lvl="1" eaLnBrk="1" hangingPunct="1"/>
            <a:r>
              <a:rPr lang="en-US" sz="2200" smtClean="0"/>
              <a:t>Can be accessed only by instances of same class</a:t>
            </a:r>
          </a:p>
          <a:p>
            <a:pPr lvl="1" eaLnBrk="1" hangingPunct="1"/>
            <a:r>
              <a:rPr lang="en-US" sz="2200" smtClean="0"/>
              <a:t>Provide concrete implementation / representation</a:t>
            </a:r>
          </a:p>
          <a:p>
            <a:pPr eaLnBrk="1" hangingPunct="1"/>
            <a:r>
              <a:rPr lang="en-US" sz="2600" smtClean="0"/>
              <a:t>Public members</a:t>
            </a:r>
          </a:p>
          <a:p>
            <a:pPr lvl="1" eaLnBrk="1" hangingPunct="1"/>
            <a:r>
              <a:rPr lang="en-US" sz="2200" smtClean="0"/>
              <a:t>Can be accessed by any object</a:t>
            </a:r>
          </a:p>
          <a:p>
            <a:pPr lvl="1" eaLnBrk="1" hangingPunct="1"/>
            <a:r>
              <a:rPr lang="en-US" sz="2200" smtClean="0"/>
              <a:t>Provide abstract view (client-side)</a:t>
            </a:r>
          </a:p>
        </p:txBody>
      </p:sp>
    </p:spTree>
    <p:extLst>
      <p:ext uri="{BB962C8B-B14F-4D97-AF65-F5344CB8AC3E}">
        <p14:creationId xmlns:p14="http://schemas.microsoft.com/office/powerpoint/2010/main" val="2577942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a:t>
            </a:r>
            <a:endParaRPr lang="en-US" dirty="0"/>
          </a:p>
        </p:txBody>
      </p:sp>
      <p:sp>
        <p:nvSpPr>
          <p:cNvPr id="3" name="Content Placeholder 2"/>
          <p:cNvSpPr>
            <a:spLocks noGrp="1"/>
          </p:cNvSpPr>
          <p:nvPr>
            <p:ph idx="1"/>
          </p:nvPr>
        </p:nvSpPr>
        <p:spPr/>
        <p:txBody>
          <a:bodyPr/>
          <a:lstStyle/>
          <a:p>
            <a:r>
              <a:rPr lang="en-US" dirty="0" smtClean="0"/>
              <a:t>As our systems get larger, we start to classify the types of our objects and classes</a:t>
            </a:r>
          </a:p>
          <a:p>
            <a:pPr lvl="1"/>
            <a:r>
              <a:rPr lang="en-US" dirty="0" smtClean="0"/>
              <a:t>Entity Objects</a:t>
            </a:r>
          </a:p>
          <a:p>
            <a:pPr lvl="1"/>
            <a:r>
              <a:rPr lang="en-US" dirty="0" smtClean="0"/>
              <a:t>Boundary Objects</a:t>
            </a:r>
          </a:p>
          <a:p>
            <a:pPr lvl="1"/>
            <a:r>
              <a:rPr lang="en-US" dirty="0" smtClean="0"/>
              <a:t>Control Objects</a:t>
            </a:r>
          </a:p>
          <a:p>
            <a:r>
              <a:rPr lang="en-US" dirty="0" smtClean="0"/>
              <a:t>In simpler programs, these objects tend to get muddled together</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31</a:t>
            </a:fld>
            <a:endParaRPr lang="en-US"/>
          </a:p>
        </p:txBody>
      </p:sp>
    </p:spTree>
    <p:extLst>
      <p:ext uri="{BB962C8B-B14F-4D97-AF65-F5344CB8AC3E}">
        <p14:creationId xmlns:p14="http://schemas.microsoft.com/office/powerpoint/2010/main" val="1941258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Objects</a:t>
            </a:r>
            <a:endParaRPr lang="en-US" dirty="0"/>
          </a:p>
        </p:txBody>
      </p:sp>
      <p:sp>
        <p:nvSpPr>
          <p:cNvPr id="3" name="Content Placeholder 2"/>
          <p:cNvSpPr>
            <a:spLocks noGrp="1"/>
          </p:cNvSpPr>
          <p:nvPr>
            <p:ph idx="1"/>
          </p:nvPr>
        </p:nvSpPr>
        <p:spPr/>
        <p:txBody>
          <a:bodyPr/>
          <a:lstStyle/>
          <a:p>
            <a:r>
              <a:rPr lang="en-US" dirty="0" smtClean="0"/>
              <a:t>Most classes you would have made in previous programming courses were Entity Objects</a:t>
            </a:r>
          </a:p>
          <a:p>
            <a:r>
              <a:rPr lang="en-US" dirty="0" smtClean="0"/>
              <a:t>Entity objects represent some real world entity</a:t>
            </a:r>
          </a:p>
          <a:p>
            <a:pPr lvl="1"/>
            <a:r>
              <a:rPr lang="en-US" dirty="0" smtClean="0"/>
              <a:t>Car, Employee, Pizza</a:t>
            </a:r>
          </a:p>
          <a:p>
            <a:r>
              <a:rPr lang="en-US" dirty="0" smtClean="0"/>
              <a:t>Can be more abstract concepts as well</a:t>
            </a:r>
          </a:p>
          <a:p>
            <a:r>
              <a:rPr lang="en-US" dirty="0" smtClean="0"/>
              <a:t>Entity objects are usually nouns</a:t>
            </a:r>
          </a:p>
        </p:txBody>
      </p:sp>
      <p:sp>
        <p:nvSpPr>
          <p:cNvPr id="4" name="Slide Number Placeholder 3"/>
          <p:cNvSpPr>
            <a:spLocks noGrp="1"/>
          </p:cNvSpPr>
          <p:nvPr>
            <p:ph type="sldNum" sz="quarter" idx="12"/>
          </p:nvPr>
        </p:nvSpPr>
        <p:spPr/>
        <p:txBody>
          <a:bodyPr/>
          <a:lstStyle/>
          <a:p>
            <a:fld id="{0B78AC78-3AC6-45C8-BB81-F17C756199F4}" type="slidenum">
              <a:rPr lang="en-US" smtClean="0"/>
              <a:t>32</a:t>
            </a:fld>
            <a:endParaRPr lang="en-US"/>
          </a:p>
        </p:txBody>
      </p:sp>
    </p:spTree>
    <p:extLst>
      <p:ext uri="{BB962C8B-B14F-4D97-AF65-F5344CB8AC3E}">
        <p14:creationId xmlns:p14="http://schemas.microsoft.com/office/powerpoint/2010/main" val="4191624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Objects</a:t>
            </a:r>
            <a:endParaRPr lang="en-US" dirty="0"/>
          </a:p>
        </p:txBody>
      </p:sp>
      <p:sp>
        <p:nvSpPr>
          <p:cNvPr id="3" name="Content Placeholder 2"/>
          <p:cNvSpPr>
            <a:spLocks noGrp="1"/>
          </p:cNvSpPr>
          <p:nvPr>
            <p:ph idx="1"/>
          </p:nvPr>
        </p:nvSpPr>
        <p:spPr/>
        <p:txBody>
          <a:bodyPr/>
          <a:lstStyle/>
          <a:p>
            <a:r>
              <a:rPr lang="en-US" dirty="0" smtClean="0"/>
              <a:t>Boundary objects represent the interactions between the system and it’s users (or other systems)</a:t>
            </a:r>
          </a:p>
          <a:p>
            <a:r>
              <a:rPr lang="en-US" dirty="0" smtClean="0"/>
              <a:t>The user interface is in a boundary object</a:t>
            </a:r>
          </a:p>
          <a:p>
            <a:r>
              <a:rPr lang="en-US" dirty="0" smtClean="0"/>
              <a:t>Our Scanner object is a boundary object</a:t>
            </a:r>
          </a:p>
          <a:p>
            <a:r>
              <a:rPr lang="en-US" dirty="0" smtClean="0"/>
              <a:t>They exist to create a connection, not to encapsulate data</a:t>
            </a:r>
          </a:p>
          <a:p>
            <a:pPr lvl="1"/>
            <a:r>
              <a:rPr lang="en-US" dirty="0" smtClean="0"/>
              <a:t>Still encapsulating functionality</a:t>
            </a:r>
          </a:p>
          <a:p>
            <a:r>
              <a:rPr lang="en-US" dirty="0" smtClean="0"/>
              <a:t>These Boundary objects are what needs to change if the UI changes </a:t>
            </a:r>
          </a:p>
          <a:p>
            <a:pPr lvl="1"/>
            <a:r>
              <a:rPr lang="en-US" dirty="0" smtClean="0"/>
              <a:t>Or if the external system we interact with changes</a:t>
            </a:r>
          </a:p>
        </p:txBody>
      </p:sp>
      <p:sp>
        <p:nvSpPr>
          <p:cNvPr id="4" name="Slide Number Placeholder 3"/>
          <p:cNvSpPr>
            <a:spLocks noGrp="1"/>
          </p:cNvSpPr>
          <p:nvPr>
            <p:ph type="sldNum" sz="quarter" idx="12"/>
          </p:nvPr>
        </p:nvSpPr>
        <p:spPr/>
        <p:txBody>
          <a:bodyPr/>
          <a:lstStyle/>
          <a:p>
            <a:fld id="{0B78AC78-3AC6-45C8-BB81-F17C756199F4}" type="slidenum">
              <a:rPr lang="en-US" smtClean="0"/>
              <a:t>33</a:t>
            </a:fld>
            <a:endParaRPr lang="en-US"/>
          </a:p>
        </p:txBody>
      </p:sp>
    </p:spTree>
    <p:extLst>
      <p:ext uri="{BB962C8B-B14F-4D97-AF65-F5344CB8AC3E}">
        <p14:creationId xmlns:p14="http://schemas.microsoft.com/office/powerpoint/2010/main" val="2862506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Objects</a:t>
            </a:r>
            <a:endParaRPr lang="en-US" dirty="0"/>
          </a:p>
        </p:txBody>
      </p:sp>
      <p:sp>
        <p:nvSpPr>
          <p:cNvPr id="3" name="Content Placeholder 2"/>
          <p:cNvSpPr>
            <a:spLocks noGrp="1"/>
          </p:cNvSpPr>
          <p:nvPr>
            <p:ph idx="1"/>
          </p:nvPr>
        </p:nvSpPr>
        <p:spPr/>
        <p:txBody>
          <a:bodyPr/>
          <a:lstStyle/>
          <a:p>
            <a:r>
              <a:rPr lang="en-US" dirty="0" smtClean="0"/>
              <a:t>Control objects are responsible for the actual flow of the program</a:t>
            </a:r>
          </a:p>
          <a:p>
            <a:pPr lvl="1"/>
            <a:r>
              <a:rPr lang="en-US" dirty="0" smtClean="0"/>
              <a:t>Handles interactions between the boundary and entity objects</a:t>
            </a:r>
          </a:p>
          <a:p>
            <a:r>
              <a:rPr lang="en-US" dirty="0" smtClean="0"/>
              <a:t>Makes sure events happen in a certain order</a:t>
            </a:r>
          </a:p>
          <a:p>
            <a:r>
              <a:rPr lang="en-US" dirty="0" smtClean="0"/>
              <a:t>Our main function is responsible for the flow of the program</a:t>
            </a:r>
          </a:p>
        </p:txBody>
      </p:sp>
      <p:sp>
        <p:nvSpPr>
          <p:cNvPr id="4" name="Slide Number Placeholder 3"/>
          <p:cNvSpPr>
            <a:spLocks noGrp="1"/>
          </p:cNvSpPr>
          <p:nvPr>
            <p:ph type="sldNum" sz="quarter" idx="12"/>
          </p:nvPr>
        </p:nvSpPr>
        <p:spPr/>
        <p:txBody>
          <a:bodyPr/>
          <a:lstStyle/>
          <a:p>
            <a:fld id="{0B78AC78-3AC6-45C8-BB81-F17C756199F4}" type="slidenum">
              <a:rPr lang="en-US" smtClean="0"/>
              <a:t>34</a:t>
            </a:fld>
            <a:endParaRPr lang="en-US"/>
          </a:p>
        </p:txBody>
      </p:sp>
    </p:spTree>
    <p:extLst>
      <p:ext uri="{BB962C8B-B14F-4D97-AF65-F5344CB8AC3E}">
        <p14:creationId xmlns:p14="http://schemas.microsoft.com/office/powerpoint/2010/main" val="3110612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1396042"/>
          </a:xfrm>
        </p:spPr>
        <p:txBody>
          <a:bodyPr/>
          <a:lstStyle/>
          <a:p>
            <a:pPr eaLnBrk="1" hangingPunct="1"/>
            <a:r>
              <a:rPr lang="en-US" dirty="0" smtClean="0"/>
              <a:t>Information Hiding and Interfaces</a:t>
            </a:r>
            <a:endParaRPr lang="en-US" altLang="en-US" dirty="0" smtClean="0"/>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2279412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a:t>
            </a:r>
            <a:endParaRPr lang="en-US" dirty="0"/>
          </a:p>
        </p:txBody>
      </p:sp>
      <p:sp>
        <p:nvSpPr>
          <p:cNvPr id="3" name="Content Placeholder 2"/>
          <p:cNvSpPr>
            <a:spLocks noGrp="1"/>
          </p:cNvSpPr>
          <p:nvPr>
            <p:ph idx="1"/>
          </p:nvPr>
        </p:nvSpPr>
        <p:spPr/>
        <p:txBody>
          <a:bodyPr>
            <a:normAutofit/>
          </a:bodyPr>
          <a:lstStyle/>
          <a:p>
            <a:r>
              <a:rPr lang="en-US" sz="2600" dirty="0" smtClean="0"/>
              <a:t>An interface is where interactions occur</a:t>
            </a:r>
          </a:p>
          <a:p>
            <a:r>
              <a:rPr lang="en-US" sz="2600" dirty="0" smtClean="0"/>
              <a:t>An </a:t>
            </a:r>
            <a:r>
              <a:rPr lang="en-US" sz="2600" dirty="0"/>
              <a:t>interface</a:t>
            </a:r>
          </a:p>
          <a:p>
            <a:pPr lvl="1"/>
            <a:r>
              <a:rPr lang="en-US" sz="2200" dirty="0"/>
              <a:t>Describes </a:t>
            </a:r>
            <a:r>
              <a:rPr lang="en-US" sz="2200" i="1" dirty="0"/>
              <a:t>what</a:t>
            </a:r>
            <a:r>
              <a:rPr lang="en-US" sz="2200" dirty="0"/>
              <a:t> classes should do</a:t>
            </a:r>
          </a:p>
          <a:p>
            <a:pPr lvl="1"/>
            <a:r>
              <a:rPr lang="en-US" sz="2200" dirty="0"/>
              <a:t>Does not describe </a:t>
            </a:r>
            <a:r>
              <a:rPr lang="en-US" sz="2200" i="1" dirty="0"/>
              <a:t>how</a:t>
            </a:r>
            <a:r>
              <a:rPr lang="en-US" sz="2200" dirty="0"/>
              <a:t> they should do </a:t>
            </a:r>
            <a:r>
              <a:rPr lang="en-US" sz="2200" dirty="0" smtClean="0"/>
              <a:t>it</a:t>
            </a:r>
            <a:endParaRPr lang="en-US" altLang="en-US" dirty="0" smtClean="0"/>
          </a:p>
          <a:p>
            <a:r>
              <a:rPr lang="en-US" altLang="en-US" dirty="0" smtClean="0"/>
              <a:t>An </a:t>
            </a:r>
            <a:r>
              <a:rPr lang="en-US" altLang="en-US" dirty="0"/>
              <a:t>interface expresses some coherent concept (e.g., stacks, queues, sets</a:t>
            </a:r>
            <a:r>
              <a:rPr lang="en-US" altLang="en-US" dirty="0" smtClean="0"/>
              <a:t>)</a:t>
            </a:r>
          </a:p>
          <a:p>
            <a:pPr lvl="1"/>
            <a:r>
              <a:rPr lang="en-US" altLang="en-US" dirty="0" smtClean="0"/>
              <a:t>Provides the methods available</a:t>
            </a:r>
          </a:p>
          <a:p>
            <a:pPr lvl="1"/>
            <a:r>
              <a:rPr lang="en-US" altLang="en-US" dirty="0" smtClean="0"/>
              <a:t>Contracts for those methods</a:t>
            </a:r>
            <a:endParaRPr lang="en-US" altLang="en-US" dirty="0"/>
          </a:p>
          <a:p>
            <a:r>
              <a:rPr lang="en-US" altLang="en-US" dirty="0"/>
              <a:t>Multiple classes (solutions) may implement the same </a:t>
            </a:r>
            <a:r>
              <a:rPr lang="en-US" altLang="en-US" dirty="0" smtClean="0"/>
              <a:t>interface</a:t>
            </a:r>
          </a:p>
          <a:p>
            <a:r>
              <a:rPr lang="en-US" altLang="en-US" dirty="0" smtClean="0"/>
              <a:t>Clients </a:t>
            </a:r>
            <a:r>
              <a:rPr lang="en-US" altLang="en-US" dirty="0"/>
              <a:t>can ignore the </a:t>
            </a:r>
            <a:r>
              <a:rPr lang="en-US" altLang="en-US" dirty="0" smtClean="0"/>
              <a:t>implementation and </a:t>
            </a:r>
            <a:r>
              <a:rPr lang="en-US" altLang="en-US" dirty="0"/>
              <a:t>depend on just interfaces</a:t>
            </a:r>
          </a:p>
          <a:p>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36</a:t>
            </a:fld>
            <a:endParaRPr lang="en-US"/>
          </a:p>
        </p:txBody>
      </p:sp>
    </p:spTree>
    <p:extLst>
      <p:ext uri="{BB962C8B-B14F-4D97-AF65-F5344CB8AC3E}">
        <p14:creationId xmlns:p14="http://schemas.microsoft.com/office/powerpoint/2010/main" val="3975316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interfaces?</a:t>
            </a:r>
            <a:endParaRPr lang="en-US" dirty="0"/>
          </a:p>
        </p:txBody>
      </p:sp>
      <p:sp>
        <p:nvSpPr>
          <p:cNvPr id="3" name="Content Placeholder 2"/>
          <p:cNvSpPr>
            <a:spLocks noGrp="1"/>
          </p:cNvSpPr>
          <p:nvPr>
            <p:ph idx="1"/>
          </p:nvPr>
        </p:nvSpPr>
        <p:spPr/>
        <p:txBody>
          <a:bodyPr/>
          <a:lstStyle/>
          <a:p>
            <a:r>
              <a:rPr lang="en-US" dirty="0" smtClean="0"/>
              <a:t>Information Hiding</a:t>
            </a:r>
          </a:p>
          <a:p>
            <a:r>
              <a:rPr lang="en-US" dirty="0" smtClean="0"/>
              <a:t>Separation of concerns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37</a:t>
            </a:fld>
            <a:endParaRPr lang="en-US"/>
          </a:p>
        </p:txBody>
      </p:sp>
    </p:spTree>
    <p:extLst>
      <p:ext uri="{BB962C8B-B14F-4D97-AF65-F5344CB8AC3E}">
        <p14:creationId xmlns:p14="http://schemas.microsoft.com/office/powerpoint/2010/main" val="4171924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Classes to Interfaces</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There is another fundamental issue</a:t>
            </a:r>
          </a:p>
          <a:p>
            <a:pPr eaLnBrk="1" hangingPunct="1"/>
            <a:r>
              <a:rPr lang="en-US" altLang="en-US" dirty="0" smtClean="0"/>
              <a:t>A class is a particular solution to a problem</a:t>
            </a:r>
          </a:p>
          <a:p>
            <a:pPr lvl="1" eaLnBrk="1" hangingPunct="1"/>
            <a:r>
              <a:rPr lang="en-US" altLang="en-US" dirty="0" smtClean="0"/>
              <a:t>It has a specific private data representation</a:t>
            </a:r>
            <a:endParaRPr lang="en-US" altLang="en-US" dirty="0"/>
          </a:p>
          <a:p>
            <a:pPr lvl="1" eaLnBrk="1" hangingPunct="1"/>
            <a:r>
              <a:rPr lang="en-US" altLang="en-US" dirty="0" smtClean="0"/>
              <a:t>It has methods based on that private data representation</a:t>
            </a:r>
            <a:endParaRPr lang="en-US" altLang="en-US" dirty="0"/>
          </a:p>
          <a:p>
            <a:pPr eaLnBrk="1" hangingPunct="1"/>
            <a:r>
              <a:rPr lang="en-US" altLang="en-US" dirty="0" smtClean="0"/>
              <a:t>In general, there are many solutions with different trade-offs for the same problem (e.g., sorting and searching)</a:t>
            </a:r>
          </a:p>
        </p:txBody>
      </p:sp>
    </p:spTree>
    <p:extLst>
      <p:ext uri="{BB962C8B-B14F-4D97-AF65-F5344CB8AC3E}">
        <p14:creationId xmlns:p14="http://schemas.microsoft.com/office/powerpoint/2010/main" val="1348552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Multiple Classes</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Why would we want multiple classes that implement the same interface?</a:t>
            </a:r>
            <a:endParaRPr lang="en-US" altLang="en-US" dirty="0"/>
          </a:p>
          <a:p>
            <a:pPr eaLnBrk="1" hangingPunct="1"/>
            <a:r>
              <a:rPr lang="en-US" altLang="en-US" dirty="0" smtClean="0"/>
              <a:t>Performance trade-offs.</a:t>
            </a:r>
          </a:p>
          <a:p>
            <a:pPr lvl="1"/>
            <a:r>
              <a:rPr lang="en-US" altLang="en-US" dirty="0" smtClean="0"/>
              <a:t>Speed vs memory efficiency</a:t>
            </a:r>
          </a:p>
          <a:p>
            <a:pPr eaLnBrk="1" hangingPunct="1"/>
            <a:r>
              <a:rPr lang="en-US" altLang="en-US" dirty="0" smtClean="0"/>
              <a:t>Alternative class implementations provide clients with choices.</a:t>
            </a:r>
          </a:p>
          <a:p>
            <a:pPr eaLnBrk="1" hangingPunct="1"/>
            <a:r>
              <a:rPr lang="en-US" altLang="en-US" dirty="0" smtClean="0"/>
              <a:t>Clients can pick an interface and then pick a class implementation that best suits their needs.</a:t>
            </a:r>
          </a:p>
          <a:p>
            <a:pPr marL="114300" indent="0" eaLnBrk="1" hangingPunct="1">
              <a:buNone/>
            </a:pPr>
            <a:endParaRPr lang="en-US" altLang="en-US" dirty="0" smtClean="0"/>
          </a:p>
        </p:txBody>
      </p:sp>
    </p:spTree>
    <p:extLst>
      <p:ext uri="{BB962C8B-B14F-4D97-AF65-F5344CB8AC3E}">
        <p14:creationId xmlns:p14="http://schemas.microsoft.com/office/powerpoint/2010/main" val="239992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966158"/>
            <a:ext cx="7772400" cy="1396042"/>
          </a:xfrm>
        </p:spPr>
        <p:txBody>
          <a:bodyPr/>
          <a:lstStyle/>
          <a:p>
            <a:pPr eaLnBrk="1" hangingPunct="1"/>
            <a:r>
              <a:rPr lang="en-US" altLang="en-US" dirty="0" smtClean="0"/>
              <a:t>Core Concepts</a:t>
            </a: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31386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Java Syntax for Interfaces</a:t>
            </a:r>
          </a:p>
        </p:txBody>
      </p:sp>
      <p:sp>
        <p:nvSpPr>
          <p:cNvPr id="11267" name="Rectangle 3"/>
          <p:cNvSpPr>
            <a:spLocks noGrp="1" noChangeArrowheads="1"/>
          </p:cNvSpPr>
          <p:nvPr>
            <p:ph idx="1"/>
          </p:nvPr>
        </p:nvSpPr>
        <p:spPr/>
        <p:txBody>
          <a:bodyPr>
            <a:normAutofit lnSpcReduction="10000"/>
          </a:bodyPr>
          <a:lstStyle/>
          <a:p>
            <a:pPr eaLnBrk="1" hangingPunct="1"/>
            <a:r>
              <a:rPr lang="en-US" sz="2600" dirty="0" smtClean="0"/>
              <a:t>An interface</a:t>
            </a:r>
          </a:p>
          <a:p>
            <a:pPr lvl="1" eaLnBrk="1" hangingPunct="1"/>
            <a:r>
              <a:rPr lang="en-US" sz="2200" dirty="0" smtClean="0"/>
              <a:t>Describes </a:t>
            </a:r>
            <a:r>
              <a:rPr lang="en-US" sz="2200" i="1" dirty="0" smtClean="0"/>
              <a:t>what</a:t>
            </a:r>
            <a:r>
              <a:rPr lang="en-US" sz="2200" dirty="0" smtClean="0"/>
              <a:t> classes should do</a:t>
            </a:r>
          </a:p>
          <a:p>
            <a:pPr lvl="1" eaLnBrk="1" hangingPunct="1"/>
            <a:r>
              <a:rPr lang="en-US" sz="2200" dirty="0" smtClean="0"/>
              <a:t>Does not describe </a:t>
            </a:r>
            <a:r>
              <a:rPr lang="en-US" sz="2200" i="1" dirty="0" smtClean="0"/>
              <a:t>how</a:t>
            </a:r>
            <a:r>
              <a:rPr lang="en-US" sz="2200" dirty="0" smtClean="0"/>
              <a:t> they should do it</a:t>
            </a:r>
          </a:p>
          <a:p>
            <a:pPr eaLnBrk="1" hangingPunct="1"/>
            <a:r>
              <a:rPr lang="en-US" sz="2600" dirty="0" smtClean="0"/>
              <a:t>Example</a:t>
            </a:r>
          </a:p>
          <a:p>
            <a:pPr lvl="2" eaLnBrk="1" hangingPunct="1">
              <a:buFont typeface="Wingdings" panose="05000000000000000000" pitchFamily="2" charset="2"/>
              <a:buNone/>
            </a:pPr>
            <a:r>
              <a:rPr lang="en-US" sz="2100" b="1" dirty="0" smtClean="0">
                <a:latin typeface="Courier New" panose="02070309020205020404" pitchFamily="49" charset="0"/>
              </a:rPr>
              <a:t>public </a:t>
            </a:r>
            <a:r>
              <a:rPr lang="en-US" sz="2100" b="1" dirty="0" smtClean="0">
                <a:solidFill>
                  <a:srgbClr val="009900"/>
                </a:solidFill>
                <a:latin typeface="Courier New" panose="02070309020205020404" pitchFamily="49" charset="0"/>
              </a:rPr>
              <a:t>interface</a:t>
            </a:r>
            <a:r>
              <a:rPr lang="en-US" sz="2100" b="1" dirty="0" smtClean="0">
                <a:latin typeface="Courier New" panose="02070309020205020404" pitchFamily="49" charset="0"/>
              </a:rPr>
              <a:t> Salaried {</a:t>
            </a:r>
          </a:p>
          <a:p>
            <a:pPr lvl="2" eaLnBrk="1" hangingPunct="1">
              <a:buFont typeface="Wingdings" panose="05000000000000000000" pitchFamily="2" charset="2"/>
              <a:buNone/>
            </a:pPr>
            <a:r>
              <a:rPr lang="en-US" sz="2100" b="1" dirty="0" smtClean="0">
                <a:latin typeface="Courier New" panose="02070309020205020404" pitchFamily="49" charset="0"/>
              </a:rPr>
              <a:t>  void </a:t>
            </a:r>
            <a:r>
              <a:rPr lang="en-US" sz="2100" b="1" dirty="0" err="1" smtClean="0">
                <a:latin typeface="Courier New" panose="02070309020205020404" pitchFamily="49" charset="0"/>
              </a:rPr>
              <a:t>setSalary</a:t>
            </a:r>
            <a:r>
              <a:rPr lang="en-US" sz="2100" b="1" dirty="0" smtClean="0">
                <a:latin typeface="Courier New" panose="02070309020205020404" pitchFamily="49" charset="0"/>
              </a:rPr>
              <a:t>(double d)</a:t>
            </a:r>
            <a:r>
              <a:rPr lang="en-US" sz="2100" b="1" dirty="0" smtClean="0">
                <a:solidFill>
                  <a:srgbClr val="009900"/>
                </a:solidFill>
                <a:latin typeface="Courier New" panose="02070309020205020404" pitchFamily="49" charset="0"/>
              </a:rPr>
              <a:t>;</a:t>
            </a:r>
          </a:p>
          <a:p>
            <a:pPr lvl="2" eaLnBrk="1" hangingPunct="1">
              <a:buFont typeface="Wingdings" panose="05000000000000000000" pitchFamily="2" charset="2"/>
              <a:buNone/>
            </a:pPr>
            <a:r>
              <a:rPr lang="en-US" sz="2100" b="1" dirty="0" smtClean="0">
                <a:latin typeface="Courier New" panose="02070309020205020404" pitchFamily="49" charset="0"/>
              </a:rPr>
              <a:t>  double </a:t>
            </a:r>
            <a:r>
              <a:rPr lang="en-US" sz="2100" b="1" dirty="0" err="1" smtClean="0">
                <a:latin typeface="Courier New" panose="02070309020205020404" pitchFamily="49" charset="0"/>
              </a:rPr>
              <a:t>getSalary</a:t>
            </a:r>
            <a:r>
              <a:rPr lang="en-US" sz="2100" b="1" dirty="0" smtClean="0">
                <a:latin typeface="Courier New" panose="02070309020205020404" pitchFamily="49" charset="0"/>
              </a:rPr>
              <a:t>()</a:t>
            </a:r>
            <a:r>
              <a:rPr lang="en-US" sz="2100" b="1" dirty="0" smtClean="0">
                <a:solidFill>
                  <a:srgbClr val="009900"/>
                </a:solidFill>
                <a:latin typeface="Courier New" panose="02070309020205020404" pitchFamily="49" charset="0"/>
              </a:rPr>
              <a:t>;</a:t>
            </a:r>
          </a:p>
          <a:p>
            <a:pPr lvl="2" eaLnBrk="1" hangingPunct="1">
              <a:buFont typeface="Wingdings" panose="05000000000000000000" pitchFamily="2" charset="2"/>
              <a:buNone/>
            </a:pPr>
            <a:r>
              <a:rPr lang="en-US" sz="2100" b="1" dirty="0" smtClean="0">
                <a:latin typeface="Courier New" panose="02070309020205020404" pitchFamily="49" charset="0"/>
              </a:rPr>
              <a:t>}</a:t>
            </a:r>
          </a:p>
          <a:p>
            <a:pPr eaLnBrk="1" hangingPunct="1"/>
            <a:r>
              <a:rPr lang="en-US" sz="2600" dirty="0" smtClean="0"/>
              <a:t>To satisfy this interface, a class must provide </a:t>
            </a:r>
            <a:r>
              <a:rPr lang="en-US" sz="2600" i="1" dirty="0" err="1" smtClean="0"/>
              <a:t>setSalary</a:t>
            </a:r>
            <a:r>
              <a:rPr lang="en-US" sz="2600" dirty="0" smtClean="0"/>
              <a:t> and </a:t>
            </a:r>
            <a:r>
              <a:rPr lang="en-US" sz="2600" i="1" dirty="0" err="1" smtClean="0"/>
              <a:t>getSalary</a:t>
            </a:r>
            <a:r>
              <a:rPr lang="en-US" sz="2600" dirty="0" smtClean="0"/>
              <a:t> methods with</a:t>
            </a:r>
          </a:p>
          <a:p>
            <a:pPr lvl="1" eaLnBrk="1" hangingPunct="1"/>
            <a:r>
              <a:rPr lang="en-US" sz="2200" dirty="0" smtClean="0"/>
              <a:t>matching signatures (checked by compiler)</a:t>
            </a:r>
          </a:p>
          <a:p>
            <a:pPr lvl="1" eaLnBrk="1" hangingPunct="1"/>
            <a:r>
              <a:rPr lang="en-US" sz="2200" dirty="0" smtClean="0"/>
              <a:t>matching behaviors (up to you)</a:t>
            </a:r>
          </a:p>
        </p:txBody>
      </p:sp>
    </p:spTree>
    <p:extLst>
      <p:ext uri="{BB962C8B-B14F-4D97-AF65-F5344CB8AC3E}">
        <p14:creationId xmlns:p14="http://schemas.microsoft.com/office/powerpoint/2010/main" val="3783939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Declaring an Interface</a:t>
            </a:r>
          </a:p>
        </p:txBody>
      </p:sp>
      <p:sp>
        <p:nvSpPr>
          <p:cNvPr id="13315" name="Rectangle 3"/>
          <p:cNvSpPr>
            <a:spLocks noGrp="1" noChangeArrowheads="1"/>
          </p:cNvSpPr>
          <p:nvPr>
            <p:ph idx="1"/>
          </p:nvPr>
        </p:nvSpPr>
        <p:spPr/>
        <p:txBody>
          <a:bodyPr>
            <a:normAutofit/>
          </a:bodyPr>
          <a:lstStyle/>
          <a:p>
            <a:pPr eaLnBrk="1" hangingPunct="1">
              <a:lnSpc>
                <a:spcPct val="90000"/>
              </a:lnSpc>
            </a:pPr>
            <a:r>
              <a:rPr lang="en-US" sz="2500" dirty="0" smtClean="0"/>
              <a:t>Looks like a class definition, except:</a:t>
            </a:r>
          </a:p>
          <a:p>
            <a:pPr lvl="1" eaLnBrk="1" hangingPunct="1">
              <a:lnSpc>
                <a:spcPct val="90000"/>
              </a:lnSpc>
            </a:pPr>
            <a:r>
              <a:rPr lang="en-US" sz="2400" dirty="0" smtClean="0"/>
              <a:t>Keyword </a:t>
            </a:r>
            <a:r>
              <a:rPr lang="en-US" sz="2400" i="1" dirty="0" smtClean="0"/>
              <a:t>interface</a:t>
            </a:r>
            <a:r>
              <a:rPr lang="en-US" sz="2400" dirty="0" smtClean="0"/>
              <a:t> replaces class</a:t>
            </a:r>
          </a:p>
          <a:p>
            <a:pPr lvl="1" eaLnBrk="1" hangingPunct="1">
              <a:lnSpc>
                <a:spcPct val="90000"/>
              </a:lnSpc>
            </a:pPr>
            <a:r>
              <a:rPr lang="en-US" sz="2400" dirty="0" smtClean="0"/>
              <a:t>Methods have no body</a:t>
            </a:r>
          </a:p>
          <a:p>
            <a:pPr lvl="1" eaLnBrk="1" hangingPunct="1">
              <a:lnSpc>
                <a:spcPct val="90000"/>
              </a:lnSpc>
            </a:pPr>
            <a:r>
              <a:rPr lang="en-US" sz="2400" dirty="0" smtClean="0"/>
              <a:t>No constructors</a:t>
            </a:r>
          </a:p>
          <a:p>
            <a:pPr eaLnBrk="1" hangingPunct="1">
              <a:lnSpc>
                <a:spcPct val="90000"/>
              </a:lnSpc>
            </a:pPr>
            <a:r>
              <a:rPr lang="en-US" sz="2500" dirty="0" smtClean="0"/>
              <a:t>Like a class, an interface can contain</a:t>
            </a:r>
          </a:p>
          <a:p>
            <a:pPr lvl="1" eaLnBrk="1" hangingPunct="1">
              <a:lnSpc>
                <a:spcPct val="90000"/>
              </a:lnSpc>
            </a:pPr>
            <a:r>
              <a:rPr lang="en-US" sz="2400" dirty="0" smtClean="0"/>
              <a:t>Fields</a:t>
            </a:r>
          </a:p>
          <a:p>
            <a:pPr lvl="2" eaLnBrk="1" hangingPunct="1">
              <a:lnSpc>
                <a:spcPct val="90000"/>
              </a:lnSpc>
            </a:pPr>
            <a:r>
              <a:rPr lang="en-US" sz="2000" dirty="0" smtClean="0"/>
              <a:t>Must be </a:t>
            </a:r>
            <a:r>
              <a:rPr lang="en-US" sz="2000" b="1" i="1" dirty="0" smtClean="0">
                <a:latin typeface="Courier New" panose="02070309020205020404" pitchFamily="49" charset="0"/>
                <a:cs typeface="Courier New" panose="02070309020205020404" pitchFamily="49" charset="0"/>
              </a:rPr>
              <a:t>public static final</a:t>
            </a:r>
            <a:r>
              <a:rPr lang="en-US" sz="2000" b="1" dirty="0" smtClean="0">
                <a:latin typeface="Courier New" panose="02070309020205020404" pitchFamily="49" charset="0"/>
                <a:cs typeface="Courier New" panose="02070309020205020404" pitchFamily="49" charset="0"/>
              </a:rPr>
              <a:t> </a:t>
            </a:r>
            <a:r>
              <a:rPr lang="en-US" sz="2000" dirty="0" smtClean="0"/>
              <a:t>(</a:t>
            </a:r>
            <a:r>
              <a:rPr lang="en-US" sz="2000" dirty="0" err="1" smtClean="0"/>
              <a:t>ie</a:t>
            </a:r>
            <a:r>
              <a:rPr lang="en-US" sz="2000" dirty="0" smtClean="0"/>
              <a:t> constants)</a:t>
            </a:r>
          </a:p>
          <a:p>
            <a:pPr lvl="3">
              <a:lnSpc>
                <a:spcPct val="90000"/>
              </a:lnSpc>
            </a:pPr>
            <a:r>
              <a:rPr lang="en-US" sz="1800" dirty="0" smtClean="0"/>
              <a:t>Do not include our private fields</a:t>
            </a:r>
          </a:p>
          <a:p>
            <a:pPr lvl="1" eaLnBrk="1" hangingPunct="1">
              <a:lnSpc>
                <a:spcPct val="90000"/>
              </a:lnSpc>
            </a:pPr>
            <a:r>
              <a:rPr lang="en-US" sz="2400" dirty="0" smtClean="0"/>
              <a:t>Methods</a:t>
            </a:r>
          </a:p>
          <a:p>
            <a:pPr lvl="2" eaLnBrk="1" hangingPunct="1">
              <a:lnSpc>
                <a:spcPct val="90000"/>
              </a:lnSpc>
            </a:pPr>
            <a:r>
              <a:rPr lang="en-US" sz="2000" dirty="0" smtClean="0"/>
              <a:t>Must be </a:t>
            </a:r>
            <a:r>
              <a:rPr lang="en-US" sz="2000" b="1" i="1" dirty="0" smtClean="0">
                <a:latin typeface="Courier New" panose="02070309020205020404" pitchFamily="49" charset="0"/>
                <a:cs typeface="Courier New" panose="02070309020205020404" pitchFamily="49" charset="0"/>
              </a:rPr>
              <a:t>public abstract</a:t>
            </a:r>
            <a:r>
              <a:rPr lang="en-US" sz="2000" b="1" dirty="0" smtClean="0">
                <a:latin typeface="Courier New" panose="02070309020205020404" pitchFamily="49" charset="0"/>
                <a:cs typeface="Courier New" panose="02070309020205020404" pitchFamily="49" charset="0"/>
              </a:rPr>
              <a:t> </a:t>
            </a:r>
          </a:p>
          <a:p>
            <a:pPr lvl="2" eaLnBrk="1" hangingPunct="1">
              <a:lnSpc>
                <a:spcPct val="90000"/>
              </a:lnSpc>
            </a:pPr>
            <a:r>
              <a:rPr lang="en-US" sz="2000" dirty="0" smtClean="0"/>
              <a:t>Can not be </a:t>
            </a:r>
            <a:r>
              <a:rPr lang="en-US" sz="2000" b="1" i="1" dirty="0" smtClean="0">
                <a:latin typeface="Courier New" panose="02070309020205020404" pitchFamily="49" charset="0"/>
                <a:cs typeface="Courier New" panose="02070309020205020404" pitchFamily="49" charset="0"/>
              </a:rPr>
              <a:t>final</a:t>
            </a:r>
            <a:r>
              <a:rPr lang="en-US" sz="2000" dirty="0" smtClean="0"/>
              <a:t> or </a:t>
            </a:r>
            <a:r>
              <a:rPr lang="en-US" sz="2000" b="1" i="1" dirty="0" smtClean="0">
                <a:latin typeface="Courier New" panose="02070309020205020404" pitchFamily="49" charset="0"/>
                <a:cs typeface="Courier New" panose="02070309020205020404" pitchFamily="49" charset="0"/>
              </a:rPr>
              <a:t>static</a:t>
            </a:r>
          </a:p>
          <a:p>
            <a:pPr eaLnBrk="1" hangingPunct="1">
              <a:lnSpc>
                <a:spcPct val="90000"/>
              </a:lnSpc>
            </a:pPr>
            <a:r>
              <a:rPr lang="en-US" sz="2500" dirty="0" smtClean="0"/>
              <a:t>The interface itself is public or package visible</a:t>
            </a:r>
          </a:p>
        </p:txBody>
      </p:sp>
    </p:spTree>
    <p:extLst>
      <p:ext uri="{BB962C8B-B14F-4D97-AF65-F5344CB8AC3E}">
        <p14:creationId xmlns:p14="http://schemas.microsoft.com/office/powerpoint/2010/main" val="1001934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Implementing an Interface</a:t>
            </a:r>
          </a:p>
        </p:txBody>
      </p:sp>
      <p:sp>
        <p:nvSpPr>
          <p:cNvPr id="15363" name="Rectangle 3"/>
          <p:cNvSpPr>
            <a:spLocks noGrp="1" noChangeArrowheads="1"/>
          </p:cNvSpPr>
          <p:nvPr>
            <p:ph idx="1"/>
          </p:nvPr>
        </p:nvSpPr>
        <p:spPr/>
        <p:txBody>
          <a:bodyPr>
            <a:normAutofit lnSpcReduction="10000"/>
          </a:bodyPr>
          <a:lstStyle/>
          <a:p>
            <a:pPr eaLnBrk="1" hangingPunct="1">
              <a:lnSpc>
                <a:spcPct val="90000"/>
              </a:lnSpc>
            </a:pPr>
            <a:r>
              <a:rPr lang="en-US" sz="2500" dirty="0" smtClean="0"/>
              <a:t>Declare a class that </a:t>
            </a:r>
            <a:r>
              <a:rPr lang="en-US" sz="2500" i="1" dirty="0" smtClean="0"/>
              <a:t>implements</a:t>
            </a:r>
            <a:r>
              <a:rPr lang="en-US" sz="2500" dirty="0" smtClean="0"/>
              <a:t> the interface</a:t>
            </a:r>
          </a:p>
          <a:p>
            <a:pPr lvl="2" eaLnBrk="1" hangingPunct="1">
              <a:lnSpc>
                <a:spcPct val="90000"/>
              </a:lnSpc>
              <a:buFont typeface="Wingdings" panose="05000000000000000000" pitchFamily="2" charset="2"/>
              <a:buNone/>
            </a:pPr>
            <a:r>
              <a:rPr lang="en-US" sz="2200" b="1" dirty="0" smtClean="0">
                <a:latin typeface="Courier New" panose="02070309020205020404" pitchFamily="49" charset="0"/>
              </a:rPr>
              <a:t>class Employee </a:t>
            </a:r>
            <a:r>
              <a:rPr lang="en-US" sz="2200" b="1" dirty="0" smtClean="0">
                <a:solidFill>
                  <a:srgbClr val="009900"/>
                </a:solidFill>
                <a:latin typeface="Courier New" panose="02070309020205020404" pitchFamily="49" charset="0"/>
              </a:rPr>
              <a:t>implements</a:t>
            </a:r>
            <a:r>
              <a:rPr lang="en-US" sz="2200" b="1" dirty="0" smtClean="0">
                <a:latin typeface="Courier New" panose="02070309020205020404" pitchFamily="49" charset="0"/>
              </a:rPr>
              <a:t> Salaried {. . .}</a:t>
            </a:r>
          </a:p>
          <a:p>
            <a:pPr eaLnBrk="1" hangingPunct="1">
              <a:lnSpc>
                <a:spcPct val="90000"/>
              </a:lnSpc>
            </a:pPr>
            <a:r>
              <a:rPr lang="en-US" sz="2500" dirty="0" smtClean="0"/>
              <a:t>Supply definitions for </a:t>
            </a:r>
            <a:r>
              <a:rPr lang="en-US" sz="2500" i="1" dirty="0" smtClean="0"/>
              <a:t>all</a:t>
            </a:r>
            <a:r>
              <a:rPr lang="en-US" sz="2500" dirty="0" smtClean="0"/>
              <a:t> interface methods</a:t>
            </a:r>
          </a:p>
          <a:p>
            <a:pPr lvl="2" eaLnBrk="1" hangingPunct="1">
              <a:lnSpc>
                <a:spcPct val="90000"/>
              </a:lnSpc>
              <a:buFont typeface="Wingdings" panose="05000000000000000000" pitchFamily="2" charset="2"/>
              <a:buNone/>
            </a:pPr>
            <a:r>
              <a:rPr lang="en-US" sz="2200" b="1" dirty="0" smtClean="0">
                <a:solidFill>
                  <a:srgbClr val="009900"/>
                </a:solidFill>
                <a:latin typeface="Courier New" panose="02070309020205020404" pitchFamily="49" charset="0"/>
              </a:rPr>
              <a:t>public</a:t>
            </a:r>
            <a:r>
              <a:rPr lang="en-US" sz="2200" b="1" dirty="0" smtClean="0">
                <a:latin typeface="Courier New" panose="02070309020205020404" pitchFamily="49" charset="0"/>
              </a:rPr>
              <a:t> void </a:t>
            </a:r>
            <a:r>
              <a:rPr lang="en-US" sz="2200" b="1" dirty="0" err="1" smtClean="0">
                <a:latin typeface="Courier New" panose="02070309020205020404" pitchFamily="49" charset="0"/>
              </a:rPr>
              <a:t>setSalary</a:t>
            </a:r>
            <a:r>
              <a:rPr lang="en-US" sz="2200" b="1" dirty="0" smtClean="0">
                <a:latin typeface="Courier New" panose="02070309020205020404" pitchFamily="49" charset="0"/>
              </a:rPr>
              <a:t> (double d) {</a:t>
            </a:r>
          </a:p>
          <a:p>
            <a:pPr lvl="2" eaLnBrk="1" hangingPunct="1">
              <a:lnSpc>
                <a:spcPct val="90000"/>
              </a:lnSpc>
              <a:buFont typeface="Wingdings" panose="05000000000000000000" pitchFamily="2" charset="2"/>
              <a:buNone/>
            </a:pPr>
            <a:r>
              <a:rPr lang="en-US" sz="2200" b="1" dirty="0" smtClean="0">
                <a:latin typeface="Courier New" panose="02070309020205020404" pitchFamily="49" charset="0"/>
              </a:rPr>
              <a:t>  . . .</a:t>
            </a:r>
          </a:p>
          <a:p>
            <a:pPr lvl="2" eaLnBrk="1" hangingPunct="1">
              <a:lnSpc>
                <a:spcPct val="90000"/>
              </a:lnSpc>
              <a:buFont typeface="Wingdings" panose="05000000000000000000" pitchFamily="2" charset="2"/>
              <a:buNone/>
            </a:pPr>
            <a:r>
              <a:rPr lang="en-US" sz="2200" b="1" dirty="0" smtClean="0">
                <a:latin typeface="Courier New" panose="02070309020205020404" pitchFamily="49" charset="0"/>
              </a:rPr>
              <a:t>}</a:t>
            </a:r>
          </a:p>
          <a:p>
            <a:pPr lvl="2" eaLnBrk="1" hangingPunct="1">
              <a:lnSpc>
                <a:spcPct val="90000"/>
              </a:lnSpc>
              <a:buFont typeface="Wingdings" panose="05000000000000000000" pitchFamily="2" charset="2"/>
              <a:buNone/>
            </a:pPr>
            <a:r>
              <a:rPr lang="en-US" sz="2200" b="1" dirty="0" smtClean="0">
                <a:solidFill>
                  <a:srgbClr val="009900"/>
                </a:solidFill>
                <a:latin typeface="Courier New" panose="02070309020205020404" pitchFamily="49" charset="0"/>
              </a:rPr>
              <a:t>public</a:t>
            </a:r>
            <a:r>
              <a:rPr lang="en-US" sz="2200" b="1" dirty="0" smtClean="0">
                <a:latin typeface="Courier New" panose="02070309020205020404" pitchFamily="49" charset="0"/>
              </a:rPr>
              <a:t> double </a:t>
            </a:r>
            <a:r>
              <a:rPr lang="en-US" sz="2200" b="1" dirty="0" err="1" smtClean="0">
                <a:latin typeface="Courier New" panose="02070309020205020404" pitchFamily="49" charset="0"/>
              </a:rPr>
              <a:t>getSalary</a:t>
            </a:r>
            <a:r>
              <a:rPr lang="en-US" sz="2200" b="1" dirty="0" smtClean="0">
                <a:latin typeface="Courier New" panose="02070309020205020404" pitchFamily="49" charset="0"/>
              </a:rPr>
              <a:t>() {</a:t>
            </a:r>
          </a:p>
          <a:p>
            <a:pPr lvl="2" eaLnBrk="1" hangingPunct="1">
              <a:lnSpc>
                <a:spcPct val="90000"/>
              </a:lnSpc>
              <a:buFont typeface="Wingdings" panose="05000000000000000000" pitchFamily="2" charset="2"/>
              <a:buNone/>
            </a:pPr>
            <a:r>
              <a:rPr lang="en-US" sz="2200" b="1" dirty="0" smtClean="0">
                <a:latin typeface="Courier New" panose="02070309020205020404" pitchFamily="49" charset="0"/>
              </a:rPr>
              <a:t> . . .</a:t>
            </a:r>
          </a:p>
          <a:p>
            <a:pPr lvl="2" eaLnBrk="1" hangingPunct="1">
              <a:lnSpc>
                <a:spcPct val="90000"/>
              </a:lnSpc>
              <a:buFont typeface="Wingdings" panose="05000000000000000000" pitchFamily="2" charset="2"/>
              <a:buNone/>
            </a:pPr>
            <a:r>
              <a:rPr lang="en-US" sz="2200" b="1" dirty="0" smtClean="0">
                <a:latin typeface="Courier New" panose="02070309020205020404" pitchFamily="49" charset="0"/>
              </a:rPr>
              <a:t>}</a:t>
            </a:r>
          </a:p>
          <a:p>
            <a:pPr eaLnBrk="1" hangingPunct="1">
              <a:lnSpc>
                <a:spcPct val="90000"/>
              </a:lnSpc>
            </a:pPr>
            <a:r>
              <a:rPr lang="en-US" sz="2500" dirty="0" smtClean="0"/>
              <a:t>Note: public modifier of method can </a:t>
            </a:r>
            <a:r>
              <a:rPr lang="en-US" sz="2500" i="1" dirty="0" smtClean="0"/>
              <a:t>not</a:t>
            </a:r>
            <a:r>
              <a:rPr lang="en-US" sz="2500" dirty="0" smtClean="0"/>
              <a:t> be omitted in class definition (even though it is omitted in interface)</a:t>
            </a:r>
          </a:p>
          <a:p>
            <a:pPr eaLnBrk="1" hangingPunct="1">
              <a:lnSpc>
                <a:spcPct val="90000"/>
              </a:lnSpc>
            </a:pPr>
            <a:r>
              <a:rPr lang="en-US" sz="2500" dirty="0" smtClean="0"/>
              <a:t>Class can declare more methods than required by interface</a:t>
            </a:r>
          </a:p>
        </p:txBody>
      </p:sp>
    </p:spTree>
    <p:extLst>
      <p:ext uri="{BB962C8B-B14F-4D97-AF65-F5344CB8AC3E}">
        <p14:creationId xmlns:p14="http://schemas.microsoft.com/office/powerpoint/2010/main" val="1328722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Instantiating an Interface</a:t>
            </a:r>
          </a:p>
        </p:txBody>
      </p:sp>
      <p:sp>
        <p:nvSpPr>
          <p:cNvPr id="21507" name="Rectangle 3"/>
          <p:cNvSpPr>
            <a:spLocks noGrp="1" noChangeArrowheads="1"/>
          </p:cNvSpPr>
          <p:nvPr>
            <p:ph idx="1"/>
          </p:nvPr>
        </p:nvSpPr>
        <p:spPr/>
        <p:txBody>
          <a:bodyPr>
            <a:normAutofit fontScale="92500"/>
          </a:bodyPr>
          <a:lstStyle/>
          <a:p>
            <a:pPr eaLnBrk="1" hangingPunct="1"/>
            <a:r>
              <a:rPr lang="en-US" sz="2600" dirty="0" smtClean="0"/>
              <a:t>The </a:t>
            </a:r>
            <a:r>
              <a:rPr lang="en-US" sz="2600" dirty="0" smtClean="0">
                <a:solidFill>
                  <a:srgbClr val="00B050"/>
                </a:solidFill>
              </a:rPr>
              <a:t>declared type</a:t>
            </a:r>
            <a:r>
              <a:rPr lang="en-US" sz="2600" dirty="0" smtClean="0"/>
              <a:t> of a variable can be an interface</a:t>
            </a:r>
          </a:p>
          <a:p>
            <a:pPr lvl="2" eaLnBrk="1" hangingPunct="1">
              <a:buFont typeface="Wingdings" panose="05000000000000000000" pitchFamily="2" charset="2"/>
              <a:buNone/>
            </a:pPr>
            <a:r>
              <a:rPr lang="en-US" sz="2100" b="1" dirty="0" smtClean="0">
                <a:latin typeface="Courier New" panose="02070309020205020404" pitchFamily="49" charset="0"/>
              </a:rPr>
              <a:t>interface Salaried { . . . }</a:t>
            </a:r>
          </a:p>
          <a:p>
            <a:pPr lvl="2" eaLnBrk="1" hangingPunct="1">
              <a:buFont typeface="Wingdings" panose="05000000000000000000" pitchFamily="2" charset="2"/>
              <a:buNone/>
            </a:pPr>
            <a:r>
              <a:rPr lang="en-US" sz="2100" b="1" dirty="0" smtClean="0">
                <a:solidFill>
                  <a:srgbClr val="00B050"/>
                </a:solidFill>
                <a:latin typeface="Courier New" panose="02070309020205020404" pitchFamily="49" charset="0"/>
              </a:rPr>
              <a:t>Salaried</a:t>
            </a:r>
            <a:r>
              <a:rPr lang="en-US" sz="2100" b="1" dirty="0" smtClean="0">
                <a:latin typeface="Courier New" panose="02070309020205020404" pitchFamily="49" charset="0"/>
              </a:rPr>
              <a:t> payee; </a:t>
            </a:r>
            <a:r>
              <a:rPr lang="en-US" sz="2100" b="1" i="1" dirty="0" smtClean="0">
                <a:latin typeface="Courier New" panose="02070309020205020404" pitchFamily="49" charset="0"/>
              </a:rPr>
              <a:t>//</a:t>
            </a:r>
            <a:r>
              <a:rPr lang="en-US" sz="2100" b="1" i="1" dirty="0" smtClean="0">
                <a:solidFill>
                  <a:srgbClr val="009900"/>
                </a:solidFill>
                <a:latin typeface="Courier New" panose="02070309020205020404" pitchFamily="49" charset="0"/>
              </a:rPr>
              <a:t>ok</a:t>
            </a:r>
          </a:p>
          <a:p>
            <a:pPr eaLnBrk="1" hangingPunct="1"/>
            <a:r>
              <a:rPr lang="en-US" sz="2600" dirty="0" smtClean="0"/>
              <a:t>But interfaces cannot be instantiated directly</a:t>
            </a:r>
          </a:p>
          <a:p>
            <a:pPr lvl="1"/>
            <a:r>
              <a:rPr lang="en-US" sz="2400" dirty="0" smtClean="0"/>
              <a:t>Interfaces don’t have constructors</a:t>
            </a:r>
          </a:p>
          <a:p>
            <a:pPr lvl="2" eaLnBrk="1" hangingPunct="1">
              <a:buFont typeface="Wingdings" panose="05000000000000000000" pitchFamily="2" charset="2"/>
              <a:buNone/>
            </a:pPr>
            <a:r>
              <a:rPr lang="en-US" sz="2100" b="1" dirty="0" smtClean="0">
                <a:latin typeface="Courier New" panose="02070309020205020404" pitchFamily="49" charset="0"/>
              </a:rPr>
              <a:t>payee = new </a:t>
            </a:r>
            <a:r>
              <a:rPr lang="en-US" sz="2100" b="1" dirty="0" smtClean="0">
                <a:solidFill>
                  <a:srgbClr val="FF0000"/>
                </a:solidFill>
                <a:latin typeface="Courier New" panose="02070309020205020404" pitchFamily="49" charset="0"/>
              </a:rPr>
              <a:t>Salaried</a:t>
            </a:r>
            <a:r>
              <a:rPr lang="en-US" sz="2100" b="1" dirty="0" smtClean="0">
                <a:latin typeface="Courier New" panose="02070309020205020404" pitchFamily="49" charset="0"/>
              </a:rPr>
              <a:t>(); </a:t>
            </a:r>
            <a:r>
              <a:rPr lang="en-US" sz="2100" b="1" i="1" dirty="0" smtClean="0">
                <a:latin typeface="Courier New" panose="02070309020205020404" pitchFamily="49" charset="0"/>
              </a:rPr>
              <a:t>//</a:t>
            </a:r>
            <a:r>
              <a:rPr lang="en-US" sz="2100" b="1" i="1" dirty="0" smtClean="0">
                <a:solidFill>
                  <a:srgbClr val="FF0000"/>
                </a:solidFill>
                <a:latin typeface="Courier New" panose="02070309020205020404" pitchFamily="49" charset="0"/>
              </a:rPr>
              <a:t>compile-time error</a:t>
            </a:r>
          </a:p>
          <a:p>
            <a:pPr eaLnBrk="1" hangingPunct="1"/>
            <a:r>
              <a:rPr lang="en-US" sz="2600" dirty="0" smtClean="0"/>
              <a:t>Only </a:t>
            </a:r>
            <a:r>
              <a:rPr lang="en-US" sz="2600" i="1" dirty="0" smtClean="0"/>
              <a:t>classes</a:t>
            </a:r>
            <a:r>
              <a:rPr lang="en-US" sz="2600" dirty="0" smtClean="0"/>
              <a:t> can be instantiated directly</a:t>
            </a:r>
          </a:p>
          <a:p>
            <a:pPr eaLnBrk="1" hangingPunct="1"/>
            <a:r>
              <a:rPr lang="en-US" sz="2600" dirty="0" smtClean="0"/>
              <a:t>Variable of type I can refer to </a:t>
            </a:r>
            <a:r>
              <a:rPr lang="en-US" sz="2600" i="1" dirty="0" smtClean="0"/>
              <a:t>an instance of a class that implements I</a:t>
            </a:r>
          </a:p>
          <a:p>
            <a:pPr lvl="2" eaLnBrk="1" hangingPunct="1">
              <a:buFont typeface="Wingdings" panose="05000000000000000000" pitchFamily="2" charset="2"/>
              <a:buNone/>
            </a:pPr>
            <a:r>
              <a:rPr lang="en-US" sz="2100" b="1" dirty="0" smtClean="0">
                <a:latin typeface="Courier New" panose="02070309020205020404" pitchFamily="49" charset="0"/>
              </a:rPr>
              <a:t>class Employee implements Salaried { . . . }</a:t>
            </a:r>
          </a:p>
          <a:p>
            <a:pPr lvl="2" eaLnBrk="1" hangingPunct="1">
              <a:buFont typeface="Wingdings" panose="05000000000000000000" pitchFamily="2" charset="2"/>
              <a:buNone/>
            </a:pPr>
            <a:r>
              <a:rPr lang="en-US" sz="2100" b="1" dirty="0" smtClean="0">
                <a:latin typeface="Courier New" panose="02070309020205020404" pitchFamily="49" charset="0"/>
              </a:rPr>
              <a:t>Salaried payee = new Employee(); </a:t>
            </a:r>
            <a:r>
              <a:rPr lang="en-US" sz="2100" b="1" i="1" dirty="0" smtClean="0">
                <a:latin typeface="Courier New" panose="02070309020205020404" pitchFamily="49" charset="0"/>
              </a:rPr>
              <a:t>//</a:t>
            </a:r>
            <a:r>
              <a:rPr lang="en-US" sz="2100" b="1" i="1" dirty="0" smtClean="0">
                <a:solidFill>
                  <a:srgbClr val="009900"/>
                </a:solidFill>
                <a:latin typeface="Courier New" panose="02070309020205020404" pitchFamily="49" charset="0"/>
              </a:rPr>
              <a:t>ok</a:t>
            </a:r>
          </a:p>
          <a:p>
            <a:pPr eaLnBrk="1" hangingPunct="1"/>
            <a:r>
              <a:rPr lang="en-US" sz="2600" dirty="0" smtClean="0"/>
              <a:t>(This might remind you of widening!)</a:t>
            </a:r>
          </a:p>
        </p:txBody>
      </p:sp>
    </p:spTree>
    <p:extLst>
      <p:ext uri="{BB962C8B-B14F-4D97-AF65-F5344CB8AC3E}">
        <p14:creationId xmlns:p14="http://schemas.microsoft.com/office/powerpoint/2010/main" val="2851605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Declared vs Dynamic Type</a:t>
            </a:r>
          </a:p>
        </p:txBody>
      </p:sp>
      <p:sp>
        <p:nvSpPr>
          <p:cNvPr id="23555" name="Rectangle 3"/>
          <p:cNvSpPr>
            <a:spLocks noGrp="1" noChangeArrowheads="1"/>
          </p:cNvSpPr>
          <p:nvPr>
            <p:ph idx="1"/>
          </p:nvPr>
        </p:nvSpPr>
        <p:spPr/>
        <p:txBody>
          <a:bodyPr>
            <a:normAutofit lnSpcReduction="10000"/>
          </a:bodyPr>
          <a:lstStyle/>
          <a:p>
            <a:pPr eaLnBrk="1" hangingPunct="1">
              <a:lnSpc>
                <a:spcPct val="90000"/>
              </a:lnSpc>
            </a:pPr>
            <a:r>
              <a:rPr lang="en-US" sz="2100" dirty="0" smtClean="0"/>
              <a:t>Declared type = set at </a:t>
            </a:r>
            <a:r>
              <a:rPr lang="en-US" sz="2100" dirty="0" smtClean="0">
                <a:solidFill>
                  <a:srgbClr val="009900"/>
                </a:solidFill>
              </a:rPr>
              <a:t>compile</a:t>
            </a:r>
            <a:r>
              <a:rPr lang="en-US" sz="2100" dirty="0" smtClean="0"/>
              <a:t> time (by declaration)</a:t>
            </a:r>
          </a:p>
          <a:p>
            <a:pPr eaLnBrk="1" hangingPunct="1">
              <a:lnSpc>
                <a:spcPct val="90000"/>
              </a:lnSpc>
            </a:pPr>
            <a:r>
              <a:rPr lang="en-US" sz="2100" dirty="0" smtClean="0"/>
              <a:t>Dynamic type = set at </a:t>
            </a:r>
            <a:r>
              <a:rPr lang="en-US" sz="2100" dirty="0" smtClean="0">
                <a:solidFill>
                  <a:schemeClr val="accent2"/>
                </a:solidFill>
              </a:rPr>
              <a:t>run</a:t>
            </a:r>
            <a:r>
              <a:rPr lang="en-US" sz="2100" dirty="0" smtClean="0"/>
              <a:t> time (by new)</a:t>
            </a:r>
          </a:p>
          <a:p>
            <a:pPr lvl="2" eaLnBrk="1" hangingPunct="1">
              <a:lnSpc>
                <a:spcPct val="90000"/>
              </a:lnSpc>
              <a:buFont typeface="Wingdings" panose="05000000000000000000" pitchFamily="2" charset="2"/>
              <a:buNone/>
            </a:pPr>
            <a:r>
              <a:rPr lang="en-US" sz="1800" b="1" dirty="0" smtClean="0">
                <a:solidFill>
                  <a:srgbClr val="009900"/>
                </a:solidFill>
                <a:latin typeface="Courier New" panose="02070309020205020404" pitchFamily="49" charset="0"/>
              </a:rPr>
              <a:t>Type1</a:t>
            </a:r>
            <a:r>
              <a:rPr lang="en-US" sz="1800" b="1" dirty="0" smtClean="0">
                <a:latin typeface="Courier New" panose="02070309020205020404" pitchFamily="49" charset="0"/>
              </a:rPr>
              <a:t> variable = new </a:t>
            </a:r>
            <a:r>
              <a:rPr lang="en-US" sz="1800" b="1" dirty="0" smtClean="0">
                <a:solidFill>
                  <a:schemeClr val="accent2"/>
                </a:solidFill>
                <a:latin typeface="Courier New" panose="02070309020205020404" pitchFamily="49" charset="0"/>
              </a:rPr>
              <a:t>Type2</a:t>
            </a:r>
            <a:r>
              <a:rPr lang="en-US" sz="1800" b="1" dirty="0" smtClean="0">
                <a:latin typeface="Courier New" panose="02070309020205020404" pitchFamily="49" charset="0"/>
              </a:rPr>
              <a:t>();</a:t>
            </a:r>
          </a:p>
          <a:p>
            <a:pPr lvl="1" eaLnBrk="1" hangingPunct="1">
              <a:lnSpc>
                <a:spcPct val="90000"/>
              </a:lnSpc>
            </a:pPr>
            <a:r>
              <a:rPr lang="en-US" sz="2000" dirty="0" smtClean="0"/>
              <a:t>Examples</a:t>
            </a:r>
          </a:p>
          <a:p>
            <a:pPr lvl="2" eaLnBrk="1" hangingPunct="1">
              <a:lnSpc>
                <a:spcPct val="90000"/>
              </a:lnSpc>
              <a:buFont typeface="Wingdings" panose="05000000000000000000" pitchFamily="2" charset="2"/>
              <a:buNone/>
            </a:pPr>
            <a:r>
              <a:rPr lang="en-US" sz="1800" b="1" dirty="0" smtClean="0">
                <a:solidFill>
                  <a:srgbClr val="009900"/>
                </a:solidFill>
                <a:latin typeface="Courier New" panose="02070309020205020404" pitchFamily="49" charset="0"/>
              </a:rPr>
              <a:t>Employee</a:t>
            </a:r>
            <a:r>
              <a:rPr lang="en-US" sz="1800" b="1" dirty="0" smtClean="0">
                <a:latin typeface="Courier New" panose="02070309020205020404" pitchFamily="49" charset="0"/>
              </a:rPr>
              <a:t> p = new </a:t>
            </a:r>
            <a:r>
              <a:rPr lang="en-US" sz="1800" b="1" dirty="0" smtClean="0">
                <a:solidFill>
                  <a:srgbClr val="FF0000"/>
                </a:solidFill>
                <a:latin typeface="Courier New" panose="02070309020205020404" pitchFamily="49" charset="0"/>
              </a:rPr>
              <a:t>Employee</a:t>
            </a:r>
            <a:r>
              <a:rPr lang="en-US" sz="1800" b="1" dirty="0" smtClean="0">
                <a:latin typeface="Courier New" panose="02070309020205020404" pitchFamily="49" charset="0"/>
              </a:rPr>
              <a:t>(“Pierre”);</a:t>
            </a:r>
          </a:p>
          <a:p>
            <a:pPr lvl="2" eaLnBrk="1" hangingPunct="1">
              <a:lnSpc>
                <a:spcPct val="90000"/>
              </a:lnSpc>
              <a:buFont typeface="Wingdings" panose="05000000000000000000" pitchFamily="2" charset="2"/>
              <a:buNone/>
            </a:pPr>
            <a:r>
              <a:rPr lang="en-US" sz="1800" b="1" dirty="0" smtClean="0">
                <a:solidFill>
                  <a:srgbClr val="009900"/>
                </a:solidFill>
                <a:latin typeface="Courier New" panose="02070309020205020404" pitchFamily="49" charset="0"/>
              </a:rPr>
              <a:t>Salaried</a:t>
            </a:r>
            <a:r>
              <a:rPr lang="en-US" sz="1800" b="1" dirty="0" smtClean="0">
                <a:latin typeface="Courier New" panose="02070309020205020404" pitchFamily="49" charset="0"/>
              </a:rPr>
              <a:t> s = new </a:t>
            </a:r>
            <a:r>
              <a:rPr lang="en-US" sz="1800" b="1" dirty="0" smtClean="0">
                <a:solidFill>
                  <a:srgbClr val="FF0000"/>
                </a:solidFill>
                <a:latin typeface="Courier New" panose="02070309020205020404" pitchFamily="49" charset="0"/>
              </a:rPr>
              <a:t>Employee</a:t>
            </a:r>
            <a:r>
              <a:rPr lang="en-US" sz="1800" b="1" dirty="0" smtClean="0">
                <a:latin typeface="Courier New" panose="02070309020205020404" pitchFamily="49" charset="0"/>
              </a:rPr>
              <a:t>(“Liz”, 12345);</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s = p; </a:t>
            </a:r>
            <a:r>
              <a:rPr lang="en-US" sz="1800" b="1" i="1" dirty="0" smtClean="0">
                <a:latin typeface="Courier New" panose="02070309020205020404" pitchFamily="49" charset="0"/>
              </a:rPr>
              <a:t>//dynamic type of s is:</a:t>
            </a:r>
          </a:p>
          <a:p>
            <a:pPr eaLnBrk="1" hangingPunct="1">
              <a:lnSpc>
                <a:spcPct val="90000"/>
              </a:lnSpc>
            </a:pPr>
            <a:r>
              <a:rPr lang="en-US" sz="2100" dirty="0" smtClean="0"/>
              <a:t>Compiler can not infer dynamic type</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void select (Salaried s) {</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  </a:t>
            </a:r>
            <a:r>
              <a:rPr lang="en-US" sz="1800" b="1" i="1" dirty="0" smtClean="0">
                <a:latin typeface="Courier New" panose="02070309020205020404" pitchFamily="49" charset="0"/>
              </a:rPr>
              <a:t>//</a:t>
            </a:r>
            <a:r>
              <a:rPr lang="en-US" sz="1800" b="1" i="1" dirty="0" smtClean="0">
                <a:solidFill>
                  <a:srgbClr val="009900"/>
                </a:solidFill>
                <a:latin typeface="Courier New" panose="02070309020205020404" pitchFamily="49" charset="0"/>
              </a:rPr>
              <a:t>declared type</a:t>
            </a:r>
            <a:r>
              <a:rPr lang="en-US" sz="1800" b="1" i="1" dirty="0" smtClean="0">
                <a:latin typeface="Courier New" panose="02070309020205020404" pitchFamily="49" charset="0"/>
              </a:rPr>
              <a:t> of s is: Salaried</a:t>
            </a:r>
          </a:p>
          <a:p>
            <a:pPr lvl="2" eaLnBrk="1" hangingPunct="1">
              <a:lnSpc>
                <a:spcPct val="90000"/>
              </a:lnSpc>
              <a:buFont typeface="Wingdings" panose="05000000000000000000" pitchFamily="2" charset="2"/>
              <a:buNone/>
            </a:pPr>
            <a:r>
              <a:rPr lang="en-US" sz="1800" b="1" i="1" dirty="0" smtClean="0">
                <a:latin typeface="Courier New" panose="02070309020205020404" pitchFamily="49" charset="0"/>
              </a:rPr>
              <a:t>  //</a:t>
            </a:r>
            <a:r>
              <a:rPr lang="en-US" sz="1800" b="1" i="1" dirty="0" smtClean="0">
                <a:solidFill>
                  <a:schemeClr val="accent2"/>
                </a:solidFill>
                <a:latin typeface="Courier New" panose="02070309020205020404" pitchFamily="49" charset="0"/>
              </a:rPr>
              <a:t>dynamic type</a:t>
            </a:r>
            <a:r>
              <a:rPr lang="en-US" sz="1800" b="1" i="1" dirty="0" smtClean="0">
                <a:latin typeface="Courier New" panose="02070309020205020404" pitchFamily="49" charset="0"/>
              </a:rPr>
              <a:t> of s is: ???</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  . . .</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a:t>
            </a:r>
          </a:p>
          <a:p>
            <a:pPr eaLnBrk="1" hangingPunct="1">
              <a:lnSpc>
                <a:spcPct val="90000"/>
              </a:lnSpc>
            </a:pPr>
            <a:r>
              <a:rPr lang="en-US" sz="2100" dirty="0" smtClean="0"/>
              <a:t>Operator </a:t>
            </a:r>
            <a:r>
              <a:rPr lang="en-US" sz="2100" i="1" dirty="0" err="1" smtClean="0"/>
              <a:t>instanceof</a:t>
            </a:r>
            <a:r>
              <a:rPr lang="en-US" sz="2100" dirty="0" smtClean="0"/>
              <a:t> tests the run-time type</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if (s </a:t>
            </a:r>
            <a:r>
              <a:rPr lang="en-US" sz="1800" b="1" dirty="0" err="1" smtClean="0">
                <a:latin typeface="Courier New" panose="02070309020205020404" pitchFamily="49" charset="0"/>
              </a:rPr>
              <a:t>instanceof</a:t>
            </a:r>
            <a:r>
              <a:rPr lang="en-US" sz="1800" b="1" dirty="0" smtClean="0">
                <a:latin typeface="Courier New" panose="02070309020205020404" pitchFamily="49" charset="0"/>
              </a:rPr>
              <a:t> Employee) { ... }</a:t>
            </a:r>
          </a:p>
          <a:p>
            <a:pPr lvl="2" eaLnBrk="1" hangingPunct="1">
              <a:lnSpc>
                <a:spcPct val="90000"/>
              </a:lnSpc>
              <a:buFont typeface="Wingdings" panose="05000000000000000000" pitchFamily="2" charset="2"/>
              <a:buNone/>
            </a:pPr>
            <a:r>
              <a:rPr lang="en-US" sz="1800" b="1" dirty="0" smtClean="0">
                <a:latin typeface="Courier New" panose="02070309020205020404" pitchFamily="49" charset="0"/>
              </a:rPr>
              <a:t>else if (s </a:t>
            </a:r>
            <a:r>
              <a:rPr lang="en-US" sz="1800" b="1" dirty="0" err="1" smtClean="0">
                <a:latin typeface="Courier New" panose="02070309020205020404" pitchFamily="49" charset="0"/>
              </a:rPr>
              <a:t>instanceof</a:t>
            </a:r>
            <a:r>
              <a:rPr lang="en-US" sz="1800" b="1" dirty="0" smtClean="0">
                <a:latin typeface="Courier New" panose="02070309020205020404" pitchFamily="49" charset="0"/>
              </a:rPr>
              <a:t> Consultant) { ... }</a:t>
            </a:r>
          </a:p>
          <a:p>
            <a:pPr lvl="2" eaLnBrk="1" hangingPunct="1">
              <a:lnSpc>
                <a:spcPct val="90000"/>
              </a:lnSpc>
            </a:pPr>
            <a:endParaRPr lang="en-US" sz="1800" b="1" dirty="0" smtClean="0">
              <a:latin typeface="Courier New" panose="02070309020205020404" pitchFamily="49" charset="0"/>
            </a:endParaRPr>
          </a:p>
        </p:txBody>
      </p:sp>
    </p:spTree>
    <p:extLst>
      <p:ext uri="{BB962C8B-B14F-4D97-AF65-F5344CB8AC3E}">
        <p14:creationId xmlns:p14="http://schemas.microsoft.com/office/powerpoint/2010/main" val="33342556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Role of Declared Type</a:t>
            </a:r>
          </a:p>
        </p:txBody>
      </p:sp>
      <p:sp>
        <p:nvSpPr>
          <p:cNvPr id="3" name="Content Placeholder 2"/>
          <p:cNvSpPr>
            <a:spLocks noGrp="1"/>
          </p:cNvSpPr>
          <p:nvPr>
            <p:ph idx="1"/>
          </p:nvPr>
        </p:nvSpPr>
        <p:spPr/>
        <p:txBody>
          <a:bodyPr>
            <a:normAutofit lnSpcReduction="10000"/>
          </a:bodyPr>
          <a:lstStyle/>
          <a:p>
            <a:pPr>
              <a:defRPr/>
            </a:pPr>
            <a:r>
              <a:rPr lang="en-US" dirty="0" smtClean="0"/>
              <a:t>Declared type determines which members can be used</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class Employee implements Salaried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public void </a:t>
            </a:r>
            <a:r>
              <a:rPr lang="en-US" b="1" dirty="0" err="1" smtClean="0">
                <a:solidFill>
                  <a:srgbClr val="00B050"/>
                </a:solidFill>
                <a:latin typeface="Courier New" pitchFamily="49" charset="0"/>
                <a:cs typeface="Courier New" pitchFamily="49" charset="0"/>
              </a:rPr>
              <a:t>setSalary</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BigDecimal</a:t>
            </a:r>
            <a:r>
              <a:rPr lang="en-US" b="1" dirty="0" smtClean="0">
                <a:latin typeface="Courier New" pitchFamily="49" charset="0"/>
                <a:cs typeface="Courier New" pitchFamily="49" charset="0"/>
              </a:rPr>
              <a:t> d)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BigDecimal</a:t>
            </a:r>
            <a:r>
              <a:rPr lang="en-US" b="1" dirty="0" smtClean="0">
                <a:latin typeface="Courier New" pitchFamily="49" charset="0"/>
                <a:cs typeface="Courier New" pitchFamily="49" charset="0"/>
              </a:rPr>
              <a:t> </a:t>
            </a:r>
            <a:r>
              <a:rPr lang="en-US" b="1" dirty="0" err="1" smtClean="0">
                <a:solidFill>
                  <a:srgbClr val="00B050"/>
                </a:solidFill>
                <a:latin typeface="Courier New" pitchFamily="49" charset="0"/>
                <a:cs typeface="Courier New" pitchFamily="49" charset="0"/>
              </a:rPr>
              <a:t>getSalary</a:t>
            </a:r>
            <a:r>
              <a:rPr lang="en-US" b="1" dirty="0" smtClean="0">
                <a:latin typeface="Courier New" pitchFamily="49" charset="0"/>
                <a:cs typeface="Courier New" pitchFamily="49" charset="0"/>
              </a:rPr>
              <a:t>()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public void </a:t>
            </a:r>
            <a:r>
              <a:rPr lang="en-US" b="1" dirty="0" smtClean="0">
                <a:solidFill>
                  <a:srgbClr val="C00000"/>
                </a:solidFill>
                <a:latin typeface="Courier New" pitchFamily="49" charset="0"/>
                <a:cs typeface="Courier New" pitchFamily="49" charset="0"/>
              </a:rPr>
              <a:t>promote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r)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void select (Salaried s) {</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s.setSalary</a:t>
            </a:r>
            <a:r>
              <a:rPr lang="en-US" b="1" dirty="0" smtClean="0">
                <a:latin typeface="Courier New" pitchFamily="49" charset="0"/>
                <a:cs typeface="Courier New" pitchFamily="49" charset="0"/>
              </a:rPr>
              <a:t>(new </a:t>
            </a:r>
            <a:r>
              <a:rPr lang="en-US" b="1" dirty="0" err="1" smtClean="0">
                <a:latin typeface="Courier New" pitchFamily="49" charset="0"/>
                <a:cs typeface="Courier New" pitchFamily="49" charset="0"/>
              </a:rPr>
              <a:t>BigDecimal</a:t>
            </a:r>
            <a:r>
              <a:rPr lang="en-US" b="1" dirty="0" smtClean="0">
                <a:latin typeface="Courier New" pitchFamily="49" charset="0"/>
                <a:cs typeface="Courier New" pitchFamily="49" charset="0"/>
              </a:rPr>
              <a:t>(“59000.00”));</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s.promote</a:t>
            </a:r>
            <a:r>
              <a:rPr lang="en-US" b="1" dirty="0" smtClean="0">
                <a:latin typeface="Courier New" pitchFamily="49" charset="0"/>
                <a:cs typeface="Courier New" pitchFamily="49" charset="0"/>
              </a:rPr>
              <a:t>(0);  </a:t>
            </a:r>
            <a:r>
              <a:rPr lang="en-US" b="1" i="1" dirty="0" smtClean="0">
                <a:latin typeface="Courier New" pitchFamily="49" charset="0"/>
                <a:cs typeface="Courier New" pitchFamily="49" charset="0"/>
              </a:rPr>
              <a:t>//</a:t>
            </a:r>
            <a:r>
              <a:rPr lang="en-US" b="1" i="1" dirty="0" smtClean="0">
                <a:solidFill>
                  <a:srgbClr val="C00000"/>
                </a:solidFill>
                <a:latin typeface="Courier New" pitchFamily="49" charset="0"/>
                <a:cs typeface="Courier New" pitchFamily="49" charset="0"/>
              </a:rPr>
              <a:t>compile-time error</a:t>
            </a:r>
          </a:p>
          <a:p>
            <a:pPr marL="1366837" lvl="2" indent="-457200">
              <a:buFont typeface="Wingdings" panose="05000000000000000000" pitchFamily="2" charset="2"/>
              <a:buNone/>
              <a:defRPr/>
            </a:pPr>
            <a:r>
              <a:rPr lang="en-US" b="1" dirty="0" smtClean="0">
                <a:latin typeface="Courier New" pitchFamily="49" charset="0"/>
                <a:cs typeface="Courier New" pitchFamily="49" charset="0"/>
              </a:rPr>
              <a:t>}</a:t>
            </a:r>
          </a:p>
          <a:p>
            <a:pPr>
              <a:defRPr/>
            </a:pPr>
            <a:r>
              <a:rPr lang="en-US" dirty="0" smtClean="0"/>
              <a:t>Only </a:t>
            </a:r>
            <a:r>
              <a:rPr lang="en-US" i="1" dirty="0" smtClean="0"/>
              <a:t>interface</a:t>
            </a:r>
            <a:r>
              <a:rPr lang="en-US" dirty="0" smtClean="0"/>
              <a:t> members can be called/accessed by client</a:t>
            </a:r>
          </a:p>
          <a:p>
            <a:pPr lvl="1">
              <a:defRPr/>
            </a:pPr>
            <a:r>
              <a:rPr lang="en-US" dirty="0" smtClean="0"/>
              <a:t>Class method is the code to execute when called</a:t>
            </a:r>
          </a:p>
          <a:p>
            <a:pPr lvl="1">
              <a:defRPr/>
            </a:pPr>
            <a:r>
              <a:rPr lang="en-US" dirty="0" smtClean="0"/>
              <a:t>That method code can access all class members</a:t>
            </a:r>
          </a:p>
        </p:txBody>
      </p:sp>
    </p:spTree>
    <p:extLst>
      <p:ext uri="{BB962C8B-B14F-4D97-AF65-F5344CB8AC3E}">
        <p14:creationId xmlns:p14="http://schemas.microsoft.com/office/powerpoint/2010/main" val="4057878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Simple Rule #1 - Compiler</a:t>
            </a:r>
          </a:p>
        </p:txBody>
      </p:sp>
      <p:sp>
        <p:nvSpPr>
          <p:cNvPr id="25603" name="Rectangle 3"/>
          <p:cNvSpPr>
            <a:spLocks noGrp="1" noChangeArrowheads="1"/>
          </p:cNvSpPr>
          <p:nvPr>
            <p:ph idx="1"/>
          </p:nvPr>
        </p:nvSpPr>
        <p:spPr/>
        <p:txBody>
          <a:bodyPr/>
          <a:lstStyle/>
          <a:p>
            <a:pPr eaLnBrk="1" hangingPunct="1"/>
            <a:r>
              <a:rPr lang="en-US" smtClean="0"/>
              <a:t>Rule: Interfaces can </a:t>
            </a:r>
            <a:r>
              <a:rPr lang="en-US" i="1" smtClean="0"/>
              <a:t>only </a:t>
            </a:r>
            <a:r>
              <a:rPr lang="en-US" smtClean="0"/>
              <a:t>be used as declared types</a:t>
            </a:r>
          </a:p>
          <a:p>
            <a:pPr lvl="1" eaLnBrk="1" hangingPunct="1"/>
            <a:r>
              <a:rPr lang="en-US" smtClean="0"/>
              <a:t>= Interfaces are never dynamic types</a:t>
            </a:r>
          </a:p>
          <a:p>
            <a:pPr lvl="1" eaLnBrk="1" hangingPunct="1"/>
            <a:r>
              <a:rPr lang="en-US" smtClean="0"/>
              <a:t>= Interfaces are never instantiated</a:t>
            </a:r>
          </a:p>
          <a:p>
            <a:pPr lvl="1" eaLnBrk="1" hangingPunct="1"/>
            <a:r>
              <a:rPr lang="en-US" smtClean="0"/>
              <a:t>= All dynamic types are classes</a:t>
            </a:r>
          </a:p>
          <a:p>
            <a:pPr lvl="1" eaLnBrk="1" hangingPunct="1"/>
            <a:r>
              <a:rPr lang="en-US" smtClean="0"/>
              <a:t>= All run-time objects are constructed from a class, not an interface</a:t>
            </a:r>
          </a:p>
        </p:txBody>
      </p:sp>
      <p:sp>
        <p:nvSpPr>
          <p:cNvPr id="25604" name="Rectangle 11"/>
          <p:cNvSpPr>
            <a:spLocks noChangeArrowheads="1"/>
          </p:cNvSpPr>
          <p:nvPr/>
        </p:nvSpPr>
        <p:spPr bwMode="auto">
          <a:xfrm>
            <a:off x="2057400" y="5029200"/>
            <a:ext cx="2590800" cy="1600200"/>
          </a:xfrm>
          <a:prstGeom prst="rect">
            <a:avLst/>
          </a:prstGeom>
          <a:solidFill>
            <a:srgbClr val="9BFFC8"/>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1600" smtClean="0">
                <a:solidFill>
                  <a:srgbClr val="000000"/>
                </a:solidFill>
              </a:rPr>
              <a:t>Declared Types</a:t>
            </a:r>
          </a:p>
        </p:txBody>
      </p:sp>
      <p:sp>
        <p:nvSpPr>
          <p:cNvPr id="25605" name="Rectangle 12"/>
          <p:cNvSpPr>
            <a:spLocks noChangeArrowheads="1"/>
          </p:cNvSpPr>
          <p:nvPr/>
        </p:nvSpPr>
        <p:spPr bwMode="auto">
          <a:xfrm>
            <a:off x="4648200" y="5029200"/>
            <a:ext cx="2590800" cy="1600200"/>
          </a:xfrm>
          <a:prstGeom prst="rect">
            <a:avLst/>
          </a:prstGeom>
          <a:solidFill>
            <a:srgbClr val="FF9797"/>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1600" smtClean="0">
                <a:solidFill>
                  <a:srgbClr val="000000"/>
                </a:solidFill>
              </a:rPr>
              <a:t>Dynamic Types</a:t>
            </a:r>
          </a:p>
        </p:txBody>
      </p:sp>
      <p:sp>
        <p:nvSpPr>
          <p:cNvPr id="25606" name="Oval 13"/>
          <p:cNvSpPr>
            <a:spLocks noChangeArrowheads="1"/>
          </p:cNvSpPr>
          <p:nvPr/>
        </p:nvSpPr>
        <p:spPr bwMode="auto">
          <a:xfrm>
            <a:off x="2209800" y="5410200"/>
            <a:ext cx="1828800" cy="990600"/>
          </a:xfrm>
          <a:prstGeom prst="ellipse">
            <a:avLst/>
          </a:prstGeom>
          <a:noFill/>
          <a:ln w="57150"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en-US" smtClean="0">
              <a:solidFill>
                <a:srgbClr val="000000"/>
              </a:solidFill>
            </a:endParaRPr>
          </a:p>
        </p:txBody>
      </p:sp>
      <p:sp>
        <p:nvSpPr>
          <p:cNvPr id="25607" name="TextBox 14"/>
          <p:cNvSpPr txBox="1">
            <a:spLocks noChangeArrowheads="1"/>
          </p:cNvSpPr>
          <p:nvPr/>
        </p:nvSpPr>
        <p:spPr bwMode="auto">
          <a:xfrm>
            <a:off x="2286000" y="5715000"/>
            <a:ext cx="174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2400" smtClean="0">
                <a:solidFill>
                  <a:srgbClr val="000000"/>
                </a:solidFill>
              </a:rPr>
              <a:t>Interfaces</a:t>
            </a:r>
          </a:p>
        </p:txBody>
      </p:sp>
      <p:sp>
        <p:nvSpPr>
          <p:cNvPr id="25608" name="TextBox 15"/>
          <p:cNvSpPr txBox="1">
            <a:spLocks noChangeArrowheads="1"/>
          </p:cNvSpPr>
          <p:nvPr/>
        </p:nvSpPr>
        <p:spPr bwMode="auto">
          <a:xfrm>
            <a:off x="4038600" y="6167438"/>
            <a:ext cx="1331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2400" smtClean="0">
                <a:solidFill>
                  <a:srgbClr val="000000"/>
                </a:solidFill>
              </a:rPr>
              <a:t>Classes</a:t>
            </a:r>
          </a:p>
        </p:txBody>
      </p:sp>
    </p:spTree>
    <p:extLst>
      <p:ext uri="{BB962C8B-B14F-4D97-AF65-F5344CB8AC3E}">
        <p14:creationId xmlns:p14="http://schemas.microsoft.com/office/powerpoint/2010/main" val="2068335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400" smtClean="0"/>
              <a:t>Good Practice: Code to Interface</a:t>
            </a:r>
          </a:p>
        </p:txBody>
      </p:sp>
      <p:sp>
        <p:nvSpPr>
          <p:cNvPr id="26626" name="Rectangle 3"/>
          <p:cNvSpPr>
            <a:spLocks noGrp="1" noChangeArrowheads="1"/>
          </p:cNvSpPr>
          <p:nvPr>
            <p:ph idx="1"/>
          </p:nvPr>
        </p:nvSpPr>
        <p:spPr/>
        <p:txBody>
          <a:bodyPr/>
          <a:lstStyle/>
          <a:p>
            <a:pPr eaLnBrk="1" hangingPunct="1"/>
            <a:r>
              <a:rPr lang="en-US" smtClean="0"/>
              <a:t>“Coding to the interface” means </a:t>
            </a:r>
            <a:r>
              <a:rPr lang="en-US" i="1" smtClean="0"/>
              <a:t>all</a:t>
            </a:r>
            <a:r>
              <a:rPr lang="en-US" smtClean="0"/>
              <a:t> declared types are interface types</a:t>
            </a:r>
          </a:p>
          <a:p>
            <a:pPr lvl="1" eaLnBrk="1" hangingPunct="1"/>
            <a:r>
              <a:rPr lang="en-US" smtClean="0"/>
              <a:t>All variable and field declarations use interface types</a:t>
            </a:r>
          </a:p>
          <a:p>
            <a:pPr lvl="2" eaLnBrk="1" hangingPunct="1">
              <a:buFont typeface="Wingdings" panose="05000000000000000000" pitchFamily="2" charset="2"/>
              <a:buNone/>
            </a:pPr>
            <a:r>
              <a:rPr lang="en-US" b="1" i="1" smtClean="0">
                <a:latin typeface="Courier New" panose="02070309020205020404" pitchFamily="49" charset="0"/>
                <a:cs typeface="Courier New" panose="02070309020205020404" pitchFamily="49" charset="0"/>
              </a:rPr>
              <a:t>Salaried</a:t>
            </a:r>
            <a:r>
              <a:rPr lang="en-US" b="1" smtClean="0">
                <a:latin typeface="Courier New" panose="02070309020205020404" pitchFamily="49" charset="0"/>
                <a:cs typeface="Courier New" panose="02070309020205020404" pitchFamily="49" charset="0"/>
              </a:rPr>
              <a:t> lastHire = new Employee();</a:t>
            </a:r>
          </a:p>
          <a:p>
            <a:pPr lvl="1" eaLnBrk="1" hangingPunct="1"/>
            <a:r>
              <a:rPr lang="en-US" smtClean="0"/>
              <a:t>All argument and return types in method signatures are interface types</a:t>
            </a:r>
          </a:p>
          <a:p>
            <a:pPr lvl="2" eaLnBrk="1" hangingPunct="1">
              <a:buFont typeface="Wingdings" panose="05000000000000000000" pitchFamily="2" charset="2"/>
              <a:buNone/>
            </a:pPr>
            <a:r>
              <a:rPr lang="en-US" b="1" smtClean="0">
                <a:latin typeface="Courier New" panose="02070309020205020404" pitchFamily="49" charset="0"/>
                <a:cs typeface="Courier New" panose="02070309020205020404" pitchFamily="49" charset="0"/>
              </a:rPr>
              <a:t>public </a:t>
            </a:r>
            <a:r>
              <a:rPr lang="en-US" b="1" i="1" smtClean="0">
                <a:latin typeface="Courier New" panose="02070309020205020404" pitchFamily="49" charset="0"/>
                <a:cs typeface="Courier New" panose="02070309020205020404" pitchFamily="49" charset="0"/>
              </a:rPr>
              <a:t>Voter</a:t>
            </a:r>
            <a:r>
              <a:rPr lang="en-US" b="1" smtClean="0">
                <a:latin typeface="Courier New" panose="02070309020205020404" pitchFamily="49" charset="0"/>
                <a:cs typeface="Courier New" panose="02070309020205020404" pitchFamily="49" charset="0"/>
              </a:rPr>
              <a:t> choose(</a:t>
            </a:r>
            <a:r>
              <a:rPr lang="en-US" b="1" i="1" smtClean="0">
                <a:latin typeface="Courier New" panose="02070309020205020404" pitchFamily="49" charset="0"/>
                <a:cs typeface="Courier New" panose="02070309020205020404" pitchFamily="49" charset="0"/>
              </a:rPr>
              <a:t>Salaried[]</a:t>
            </a:r>
            <a:r>
              <a:rPr lang="en-US" b="1" smtClean="0">
                <a:latin typeface="Courier New" panose="02070309020205020404" pitchFamily="49" charset="0"/>
                <a:cs typeface="Courier New" panose="02070309020205020404" pitchFamily="49" charset="0"/>
              </a:rPr>
              <a:t> s) {...}</a:t>
            </a:r>
          </a:p>
        </p:txBody>
      </p:sp>
      <p:sp>
        <p:nvSpPr>
          <p:cNvPr id="26628" name="Rectangle 5"/>
          <p:cNvSpPr>
            <a:spLocks noChangeArrowheads="1"/>
          </p:cNvSpPr>
          <p:nvPr/>
        </p:nvSpPr>
        <p:spPr bwMode="auto">
          <a:xfrm>
            <a:off x="4648200" y="5029200"/>
            <a:ext cx="2590800" cy="1600200"/>
          </a:xfrm>
          <a:prstGeom prst="rect">
            <a:avLst/>
          </a:prstGeom>
          <a:solidFill>
            <a:srgbClr val="FF9797"/>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1600" smtClean="0">
                <a:solidFill>
                  <a:srgbClr val="000000"/>
                </a:solidFill>
              </a:rPr>
              <a:t>Dynamic Types</a:t>
            </a:r>
          </a:p>
        </p:txBody>
      </p:sp>
      <p:sp>
        <p:nvSpPr>
          <p:cNvPr id="26629" name="Rectangle 4"/>
          <p:cNvSpPr>
            <a:spLocks noChangeArrowheads="1"/>
          </p:cNvSpPr>
          <p:nvPr/>
        </p:nvSpPr>
        <p:spPr bwMode="auto">
          <a:xfrm>
            <a:off x="2057400" y="5029200"/>
            <a:ext cx="2590800" cy="1600200"/>
          </a:xfrm>
          <a:prstGeom prst="rect">
            <a:avLst/>
          </a:prstGeom>
          <a:solidFill>
            <a:srgbClr val="9BFFC8"/>
          </a:solidFill>
          <a:ln w="57150" algn="ctr">
            <a:solidFill>
              <a:schemeClr val="tx1"/>
            </a:solidFill>
            <a:prstDash val="dash"/>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1600" smtClean="0">
                <a:solidFill>
                  <a:srgbClr val="000000"/>
                </a:solidFill>
              </a:rPr>
              <a:t>Declared Types</a:t>
            </a:r>
          </a:p>
        </p:txBody>
      </p:sp>
      <p:sp>
        <p:nvSpPr>
          <p:cNvPr id="26630" name="TextBox 8"/>
          <p:cNvSpPr txBox="1">
            <a:spLocks noChangeArrowheads="1"/>
          </p:cNvSpPr>
          <p:nvPr/>
        </p:nvSpPr>
        <p:spPr bwMode="auto">
          <a:xfrm>
            <a:off x="5334000" y="5715000"/>
            <a:ext cx="133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2400" smtClean="0">
                <a:solidFill>
                  <a:srgbClr val="000000"/>
                </a:solidFill>
              </a:rPr>
              <a:t>Classes</a:t>
            </a:r>
          </a:p>
        </p:txBody>
      </p:sp>
      <p:sp>
        <p:nvSpPr>
          <p:cNvPr id="26631" name="TextBox 7"/>
          <p:cNvSpPr txBox="1">
            <a:spLocks noChangeArrowheads="1"/>
          </p:cNvSpPr>
          <p:nvPr/>
        </p:nvSpPr>
        <p:spPr bwMode="auto">
          <a:xfrm>
            <a:off x="2286000" y="5715000"/>
            <a:ext cx="174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sz="2400" smtClean="0">
                <a:solidFill>
                  <a:srgbClr val="000000"/>
                </a:solidFill>
              </a:rPr>
              <a:t>Interfaces</a:t>
            </a:r>
          </a:p>
        </p:txBody>
      </p:sp>
    </p:spTree>
    <p:extLst>
      <p:ext uri="{BB962C8B-B14F-4D97-AF65-F5344CB8AC3E}">
        <p14:creationId xmlns:p14="http://schemas.microsoft.com/office/powerpoint/2010/main" val="41987679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to the interface</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Code is written based only on the interface</a:t>
            </a:r>
          </a:p>
          <a:p>
            <a:pPr lvl="1"/>
            <a:r>
              <a:rPr lang="en-US" dirty="0" smtClean="0"/>
              <a:t>No implementation details in client code</a:t>
            </a:r>
          </a:p>
          <a:p>
            <a:pPr lvl="1"/>
            <a:r>
              <a:rPr lang="en-US" dirty="0" smtClean="0"/>
              <a:t>Implementation can change and client code is not affected</a:t>
            </a:r>
          </a:p>
          <a:p>
            <a:pPr lvl="1"/>
            <a:r>
              <a:rPr lang="en-US" dirty="0" smtClean="0"/>
              <a:t>Change implementation by changing a constructor call</a:t>
            </a:r>
          </a:p>
          <a:p>
            <a:r>
              <a:rPr lang="en-US" dirty="0" smtClean="0"/>
              <a:t>By using Interface type as the argument type for functions, our functions are more flexible</a:t>
            </a:r>
          </a:p>
          <a:p>
            <a:pPr lvl="1"/>
            <a:r>
              <a:rPr lang="en-US" dirty="0" smtClean="0"/>
              <a:t>Return types too</a:t>
            </a:r>
          </a:p>
        </p:txBody>
      </p:sp>
      <p:sp>
        <p:nvSpPr>
          <p:cNvPr id="4" name="Slide Number Placeholder 3"/>
          <p:cNvSpPr>
            <a:spLocks noGrp="1"/>
          </p:cNvSpPr>
          <p:nvPr>
            <p:ph type="sldNum" sz="quarter" idx="12"/>
          </p:nvPr>
        </p:nvSpPr>
        <p:spPr/>
        <p:txBody>
          <a:bodyPr/>
          <a:lstStyle/>
          <a:p>
            <a:fld id="{0B78AC78-3AC6-45C8-BB81-F17C756199F4}" type="slidenum">
              <a:rPr lang="en-US" smtClean="0"/>
              <a:t>48</a:t>
            </a:fld>
            <a:endParaRPr lang="en-US"/>
          </a:p>
        </p:txBody>
      </p:sp>
    </p:spTree>
    <p:extLst>
      <p:ext uri="{BB962C8B-B14F-4D97-AF65-F5344CB8AC3E}">
        <p14:creationId xmlns:p14="http://schemas.microsoft.com/office/powerpoint/2010/main" val="1782566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685800" y="2518260"/>
            <a:ext cx="7772400" cy="1396042"/>
          </a:xfrm>
        </p:spPr>
        <p:txBody>
          <a:bodyPr/>
          <a:lstStyle/>
          <a:p>
            <a:pPr eaLnBrk="1" hangingPunct="1"/>
            <a:r>
              <a:rPr lang="en-US" dirty="0" smtClean="0"/>
              <a:t>Abstraction and Interface Specification</a:t>
            </a:r>
            <a:endParaRPr lang="en-US" altLang="en-US" dirty="0" smtClean="0"/>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2589881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Grouping related data and operations together</a:t>
            </a:r>
          </a:p>
          <a:p>
            <a:r>
              <a:rPr lang="en-US" dirty="0" smtClean="0"/>
              <a:t>We do this with classes and objects</a:t>
            </a:r>
          </a:p>
          <a:p>
            <a:pPr lvl="1"/>
            <a:r>
              <a:rPr lang="en-US" dirty="0" smtClean="0"/>
              <a:t>State</a:t>
            </a:r>
          </a:p>
          <a:p>
            <a:pPr lvl="1"/>
            <a:r>
              <a:rPr lang="en-US" dirty="0" smtClean="0"/>
              <a:t>Methods</a:t>
            </a:r>
          </a:p>
          <a:p>
            <a:r>
              <a:rPr lang="en-US" dirty="0" smtClean="0"/>
              <a:t>We can keep data in sync</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a:t>
            </a:fld>
            <a:endParaRPr lang="en-US"/>
          </a:p>
        </p:txBody>
      </p:sp>
    </p:spTree>
    <p:extLst>
      <p:ext uri="{BB962C8B-B14F-4D97-AF65-F5344CB8AC3E}">
        <p14:creationId xmlns:p14="http://schemas.microsoft.com/office/powerpoint/2010/main" val="2576736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For users to depend </a:t>
            </a:r>
            <a:r>
              <a:rPr lang="en-US" altLang="en-US" dirty="0"/>
              <a:t>on just </a:t>
            </a:r>
            <a:r>
              <a:rPr lang="en-US" altLang="en-US" dirty="0" smtClean="0"/>
              <a:t>interfaces, interfaces must contain what users need to know and that goes beyond operation names (methods) and parameters</a:t>
            </a:r>
          </a:p>
          <a:p>
            <a:pPr lvl="1"/>
            <a:r>
              <a:rPr lang="en-US" altLang="en-US" dirty="0" smtClean="0"/>
              <a:t>We use contracts to specify these</a:t>
            </a:r>
          </a:p>
        </p:txBody>
      </p:sp>
      <p:sp>
        <p:nvSpPr>
          <p:cNvPr id="3" name="Slide Number Placeholder 2"/>
          <p:cNvSpPr>
            <a:spLocks noGrp="1"/>
          </p:cNvSpPr>
          <p:nvPr>
            <p:ph type="sldNum" sz="quarter" idx="12"/>
          </p:nvPr>
        </p:nvSpPr>
        <p:spPr/>
        <p:txBody>
          <a:bodyPr/>
          <a:lstStyle/>
          <a:p>
            <a:fld id="{0B78AC78-3AC6-45C8-BB81-F17C756199F4}" type="slidenum">
              <a:rPr lang="en-US" smtClean="0"/>
              <a:t>50</a:t>
            </a:fld>
            <a:endParaRPr lang="en-US"/>
          </a:p>
        </p:txBody>
      </p:sp>
    </p:spTree>
    <p:extLst>
      <p:ext uri="{BB962C8B-B14F-4D97-AF65-F5344CB8AC3E}">
        <p14:creationId xmlns:p14="http://schemas.microsoft.com/office/powerpoint/2010/main" val="2708941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27651" name="Rectangle 3"/>
          <p:cNvSpPr>
            <a:spLocks noGrp="1" noChangeArrowheads="1"/>
          </p:cNvSpPr>
          <p:nvPr>
            <p:ph idx="1"/>
          </p:nvPr>
        </p:nvSpPr>
        <p:spPr/>
        <p:txBody>
          <a:bodyPr/>
          <a:lstStyle/>
          <a:p>
            <a:pPr eaLnBrk="1" hangingPunct="1"/>
            <a:r>
              <a:rPr lang="en-US" altLang="en-US" dirty="0" smtClean="0"/>
              <a:t>It is a contract expressed in an interface</a:t>
            </a:r>
          </a:p>
          <a:p>
            <a:pPr eaLnBrk="1" hangingPunct="1"/>
            <a:r>
              <a:rPr lang="en-US" altLang="en-US" dirty="0"/>
              <a:t>Why does it need abstraction? </a:t>
            </a:r>
            <a:endParaRPr lang="en-US" altLang="en-US" dirty="0" smtClean="0"/>
          </a:p>
          <a:p>
            <a:pPr lvl="1"/>
            <a:r>
              <a:rPr lang="en-US" altLang="en-US" dirty="0" smtClean="0"/>
              <a:t>We need to hide the details of the implementation</a:t>
            </a:r>
          </a:p>
          <a:p>
            <a:pPr lvl="1"/>
            <a:r>
              <a:rPr lang="en-US" altLang="en-US" dirty="0" smtClean="0"/>
              <a:t>We can’t refer to the underlying private data structure</a:t>
            </a:r>
          </a:p>
          <a:p>
            <a:pPr lvl="2"/>
            <a:r>
              <a:rPr lang="en-US" altLang="en-US" dirty="0" smtClean="0"/>
              <a:t>That is different for each implementation</a:t>
            </a:r>
          </a:p>
          <a:p>
            <a:pPr lvl="2"/>
            <a:r>
              <a:rPr lang="en-US" altLang="en-US" dirty="0" smtClean="0"/>
              <a:t>We keep our specification general and abstract so it will fit any implementation</a:t>
            </a:r>
          </a:p>
          <a:p>
            <a:pPr lvl="1"/>
            <a:r>
              <a:rPr lang="en-US" altLang="en-US" dirty="0" smtClean="0"/>
              <a:t>The only variables we know exist are public static constants.</a:t>
            </a:r>
          </a:p>
          <a:p>
            <a:pPr marL="0" indent="0" eaLnBrk="1" hangingPunct="1">
              <a:buNone/>
            </a:pPr>
            <a:endParaRPr lang="en-US" altLang="en-US" dirty="0" smtClean="0"/>
          </a:p>
        </p:txBody>
      </p:sp>
      <p:sp>
        <p:nvSpPr>
          <p:cNvPr id="3" name="Slide Number Placeholder 2"/>
          <p:cNvSpPr>
            <a:spLocks noGrp="1"/>
          </p:cNvSpPr>
          <p:nvPr>
            <p:ph type="sldNum" sz="quarter" idx="12"/>
          </p:nvPr>
        </p:nvSpPr>
        <p:spPr/>
        <p:txBody>
          <a:bodyPr/>
          <a:lstStyle/>
          <a:p>
            <a:fld id="{0B78AC78-3AC6-45C8-BB81-F17C756199F4}" type="slidenum">
              <a:rPr lang="en-US" smtClean="0"/>
              <a:t>51</a:t>
            </a:fld>
            <a:endParaRPr lang="en-US"/>
          </a:p>
        </p:txBody>
      </p:sp>
    </p:spTree>
    <p:extLst>
      <p:ext uri="{BB962C8B-B14F-4D97-AF65-F5344CB8AC3E}">
        <p14:creationId xmlns:p14="http://schemas.microsoft.com/office/powerpoint/2010/main" val="40817133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3" name="Content Placeholder 2"/>
          <p:cNvSpPr>
            <a:spLocks noGrp="1"/>
          </p:cNvSpPr>
          <p:nvPr>
            <p:ph idx="1"/>
          </p:nvPr>
        </p:nvSpPr>
        <p:spPr/>
        <p:txBody>
          <a:bodyPr/>
          <a:lstStyle/>
          <a:p>
            <a:r>
              <a:rPr lang="en-US" dirty="0" smtClean="0"/>
              <a:t>Our interface specification can refer to general abstract values as long as they don’t enforce a specific implementation</a:t>
            </a:r>
          </a:p>
          <a:p>
            <a:r>
              <a:rPr lang="en-US" dirty="0" smtClean="0"/>
              <a:t>We can refer to a number of rows, and a number of columns in our grid as long as we don’t enforce a way that data is stored</a:t>
            </a:r>
          </a:p>
          <a:p>
            <a:pPr lvl="1"/>
            <a:r>
              <a:rPr lang="en-US" dirty="0" smtClean="0"/>
              <a:t>Maybe they are stored as private variables</a:t>
            </a:r>
          </a:p>
          <a:p>
            <a:pPr lvl="1"/>
            <a:r>
              <a:rPr lang="en-US" dirty="0" smtClean="0"/>
              <a:t>Maybe they are stored as the length of the array</a:t>
            </a:r>
          </a:p>
          <a:p>
            <a:r>
              <a:rPr lang="en-US" dirty="0" smtClean="0"/>
              <a:t>Our specification should give enough detail so it is clear what is expected of the implementation, but not enforce a specific implementation</a:t>
            </a:r>
          </a:p>
          <a:p>
            <a:pPr lvl="1"/>
            <a:r>
              <a:rPr lang="en-US" dirty="0" smtClean="0"/>
              <a:t>Hard balance to find</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52</a:t>
            </a:fld>
            <a:endParaRPr lang="en-US"/>
          </a:p>
        </p:txBody>
      </p:sp>
    </p:spTree>
    <p:extLst>
      <p:ext uri="{BB962C8B-B14F-4D97-AF65-F5344CB8AC3E}">
        <p14:creationId xmlns:p14="http://schemas.microsoft.com/office/powerpoint/2010/main" val="33584915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3" name="Content Placeholder 2"/>
          <p:cNvSpPr>
            <a:spLocks noGrp="1"/>
          </p:cNvSpPr>
          <p:nvPr>
            <p:ph idx="1"/>
          </p:nvPr>
        </p:nvSpPr>
        <p:spPr/>
        <p:txBody>
          <a:bodyPr/>
          <a:lstStyle/>
          <a:p>
            <a:r>
              <a:rPr lang="en-US" dirty="0" smtClean="0"/>
              <a:t>Should have a description of what the interface represents</a:t>
            </a:r>
          </a:p>
          <a:p>
            <a:pPr lvl="1"/>
            <a:r>
              <a:rPr lang="en-US" dirty="0" smtClean="0"/>
              <a:t>Will get more formal eventually</a:t>
            </a:r>
          </a:p>
          <a:p>
            <a:r>
              <a:rPr lang="en-US" b="1" dirty="0" smtClean="0"/>
              <a:t>Initialization ensures</a:t>
            </a:r>
            <a:r>
              <a:rPr lang="en-US" dirty="0" smtClean="0"/>
              <a:t>: what will be true after initialization (after constructor)</a:t>
            </a:r>
          </a:p>
          <a:p>
            <a:pPr lvl="1"/>
            <a:r>
              <a:rPr lang="en-US" dirty="0" smtClean="0"/>
              <a:t>The constructor is not in the interface</a:t>
            </a:r>
          </a:p>
          <a:p>
            <a:pPr lvl="1"/>
            <a:r>
              <a:rPr lang="en-US" dirty="0" smtClean="0"/>
              <a:t>This is how we can give information about what we expect the constructor to do</a:t>
            </a:r>
          </a:p>
          <a:p>
            <a:pPr lvl="1"/>
            <a:r>
              <a:rPr lang="en-US" dirty="0" smtClean="0"/>
              <a:t>Ensures consistency in our implementations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53</a:t>
            </a:fld>
            <a:endParaRPr lang="en-US"/>
          </a:p>
        </p:txBody>
      </p:sp>
    </p:spTree>
    <p:extLst>
      <p:ext uri="{BB962C8B-B14F-4D97-AF65-F5344CB8AC3E}">
        <p14:creationId xmlns:p14="http://schemas.microsoft.com/office/powerpoint/2010/main" val="23149429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3" name="Content Placeholder 2"/>
          <p:cNvSpPr>
            <a:spLocks noGrp="1"/>
          </p:cNvSpPr>
          <p:nvPr>
            <p:ph idx="1"/>
          </p:nvPr>
        </p:nvSpPr>
        <p:spPr/>
        <p:txBody>
          <a:bodyPr/>
          <a:lstStyle/>
          <a:p>
            <a:r>
              <a:rPr lang="en-US" b="1" dirty="0" smtClean="0"/>
              <a:t>Defines</a:t>
            </a:r>
            <a:r>
              <a:rPr lang="en-US" dirty="0" smtClean="0"/>
              <a:t> allows us to define some concepts for our specification</a:t>
            </a:r>
          </a:p>
          <a:p>
            <a:pPr lvl="1"/>
            <a:r>
              <a:rPr lang="en-US" dirty="0" smtClean="0"/>
              <a:t>What information do we expect our implementations to have?</a:t>
            </a:r>
          </a:p>
          <a:p>
            <a:pPr lvl="1"/>
            <a:r>
              <a:rPr lang="en-US" dirty="0" smtClean="0"/>
              <a:t>Allows us to hint at private variables that may be available</a:t>
            </a:r>
          </a:p>
          <a:p>
            <a:pPr lvl="1"/>
            <a:r>
              <a:rPr lang="en-US" dirty="0" smtClean="0"/>
              <a:t>Again, must be generic and abstract</a:t>
            </a:r>
          </a:p>
          <a:p>
            <a:r>
              <a:rPr lang="en-US" b="1" dirty="0" smtClean="0"/>
              <a:t>Constraints</a:t>
            </a:r>
            <a:r>
              <a:rPr lang="en-US" dirty="0" smtClean="0"/>
              <a:t> any other constraints we need to add in</a:t>
            </a:r>
          </a:p>
          <a:p>
            <a:pPr lvl="1"/>
            <a:r>
              <a:rPr lang="en-US" dirty="0" smtClean="0"/>
              <a:t>Usually tells us how the defined concepts relate to our  interface</a:t>
            </a:r>
          </a:p>
          <a:p>
            <a:pPr lvl="1"/>
            <a:r>
              <a:rPr lang="en-US" dirty="0" smtClean="0"/>
              <a:t>Similar to invariants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54</a:t>
            </a:fld>
            <a:endParaRPr lang="en-US"/>
          </a:p>
        </p:txBody>
      </p:sp>
    </p:spTree>
    <p:extLst>
      <p:ext uri="{BB962C8B-B14F-4D97-AF65-F5344CB8AC3E}">
        <p14:creationId xmlns:p14="http://schemas.microsoft.com/office/powerpoint/2010/main" val="8130917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228600"/>
            <a:ext cx="8229600" cy="835025"/>
          </a:xfrm>
          <a:prstGeom prst="rect">
            <a:avLst/>
          </a:prstGeom>
        </p:spPr>
        <p:txBody>
          <a:bodyPr/>
          <a:lstStyle/>
          <a:p>
            <a:pPr eaLnBrk="1" hangingPunct="1"/>
            <a:r>
              <a:rPr lang="en-US" dirty="0" smtClean="0"/>
              <a:t>Dual Ideas of Specification</a:t>
            </a:r>
          </a:p>
        </p:txBody>
      </p:sp>
      <p:sp>
        <p:nvSpPr>
          <p:cNvPr id="243715" name="Rectangle 3"/>
          <p:cNvSpPr>
            <a:spLocks noGrp="1" noChangeArrowheads="1"/>
          </p:cNvSpPr>
          <p:nvPr>
            <p:ph type="body" idx="4294967295"/>
          </p:nvPr>
        </p:nvSpPr>
        <p:spPr>
          <a:xfrm>
            <a:off x="0" y="1371600"/>
            <a:ext cx="8229600" cy="5257800"/>
          </a:xfrm>
          <a:prstGeom prst="rect">
            <a:avLst/>
          </a:prstGeom>
        </p:spPr>
        <p:txBody>
          <a:bodyPr/>
          <a:lstStyle/>
          <a:p>
            <a:pPr eaLnBrk="1" hangingPunct="1"/>
            <a:r>
              <a:rPr lang="en-US" dirty="0" smtClean="0"/>
              <a:t>Information hiding</a:t>
            </a:r>
          </a:p>
          <a:p>
            <a:pPr lvl="1" eaLnBrk="1" hangingPunct="1"/>
            <a:r>
              <a:rPr lang="en-US" dirty="0" smtClean="0"/>
              <a:t>Hide details unnecessary to use the interface</a:t>
            </a:r>
          </a:p>
          <a:p>
            <a:pPr eaLnBrk="1" hangingPunct="1"/>
            <a:r>
              <a:rPr lang="en-US" dirty="0" smtClean="0"/>
              <a:t>Abstraction</a:t>
            </a:r>
          </a:p>
          <a:p>
            <a:pPr lvl="1" eaLnBrk="1" hangingPunct="1"/>
            <a:r>
              <a:rPr lang="en-US" dirty="0" smtClean="0"/>
              <a:t>Provide a “cover story” or explanation in user-oriented terms so they can understand the interface</a:t>
            </a:r>
          </a:p>
          <a:p>
            <a:r>
              <a:rPr lang="en-US" dirty="0" smtClean="0"/>
              <a:t>If there’s not a formal mathematical notation to use, then we are stuck with an informal contract</a:t>
            </a:r>
          </a:p>
          <a:p>
            <a:r>
              <a:rPr lang="en-US" dirty="0" smtClean="0"/>
              <a:t>Informal != easy to write</a:t>
            </a:r>
          </a:p>
        </p:txBody>
      </p:sp>
      <p:sp>
        <p:nvSpPr>
          <p:cNvPr id="2" name="Slide Number Placeholder 1"/>
          <p:cNvSpPr>
            <a:spLocks noGrp="1"/>
          </p:cNvSpPr>
          <p:nvPr>
            <p:ph type="sldNum" sz="quarter" idx="12"/>
          </p:nvPr>
        </p:nvSpPr>
        <p:spPr/>
        <p:txBody>
          <a:bodyPr/>
          <a:lstStyle/>
          <a:p>
            <a:fld id="{0B78AC78-3AC6-45C8-BB81-F17C756199F4}" type="slidenum">
              <a:rPr lang="en-US" smtClean="0"/>
              <a:t>55</a:t>
            </a:fld>
            <a:endParaRPr lang="en-US"/>
          </a:p>
        </p:txBody>
      </p:sp>
    </p:spTree>
    <p:extLst>
      <p:ext uri="{BB962C8B-B14F-4D97-AF65-F5344CB8AC3E}">
        <p14:creationId xmlns:p14="http://schemas.microsoft.com/office/powerpoint/2010/main" val="3241647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Implementing our Specification</a:t>
            </a:r>
            <a:endParaRPr lang="en-US" dirty="0"/>
          </a:p>
        </p:txBody>
      </p:sp>
      <p:sp>
        <p:nvSpPr>
          <p:cNvPr id="4" name="Content Placeholder 3"/>
          <p:cNvSpPr>
            <a:spLocks noGrp="1"/>
          </p:cNvSpPr>
          <p:nvPr>
            <p:ph idx="1"/>
          </p:nvPr>
        </p:nvSpPr>
        <p:spPr/>
        <p:txBody>
          <a:bodyPr/>
          <a:lstStyle/>
          <a:p>
            <a:r>
              <a:rPr lang="en-US" dirty="0" smtClean="0"/>
              <a:t>Our interface has our specification and contracts</a:t>
            </a:r>
          </a:p>
          <a:p>
            <a:r>
              <a:rPr lang="en-US" dirty="0" smtClean="0"/>
              <a:t>Our implementation has our code and our private variables</a:t>
            </a:r>
          </a:p>
          <a:p>
            <a:r>
              <a:rPr lang="en-US" dirty="0" smtClean="0"/>
              <a:t>We need to tie the two together</a:t>
            </a:r>
          </a:p>
          <a:p>
            <a:pPr lvl="1"/>
            <a:r>
              <a:rPr lang="en-US" dirty="0" smtClean="0"/>
              <a:t>Add invariants that use the implementation details</a:t>
            </a:r>
          </a:p>
          <a:p>
            <a:pPr lvl="2"/>
            <a:r>
              <a:rPr lang="en-US" dirty="0" smtClean="0"/>
              <a:t>We are exposing more information, but the client will not look at these unless they need to know implementation details</a:t>
            </a:r>
          </a:p>
          <a:p>
            <a:pPr lvl="2"/>
            <a:r>
              <a:rPr lang="en-US" dirty="0" smtClean="0"/>
              <a:t>The client is not the intended audience</a:t>
            </a:r>
          </a:p>
          <a:p>
            <a:r>
              <a:rPr lang="en-US" dirty="0" smtClean="0"/>
              <a:t>Invariants may not be enough</a:t>
            </a:r>
            <a:endParaRPr lang="en-US" dirty="0"/>
          </a:p>
        </p:txBody>
      </p:sp>
      <p:sp>
        <p:nvSpPr>
          <p:cNvPr id="2" name="Slide Number Placeholder 1"/>
          <p:cNvSpPr>
            <a:spLocks noGrp="1"/>
          </p:cNvSpPr>
          <p:nvPr>
            <p:ph type="sldNum" sz="quarter" idx="12"/>
          </p:nvPr>
        </p:nvSpPr>
        <p:spPr/>
        <p:txBody>
          <a:bodyPr/>
          <a:lstStyle/>
          <a:p>
            <a:fld id="{0B78AC78-3AC6-45C8-BB81-F17C756199F4}" type="slidenum">
              <a:rPr lang="en-US" smtClean="0"/>
              <a:t>56</a:t>
            </a:fld>
            <a:endParaRPr lang="en-US"/>
          </a:p>
        </p:txBody>
      </p:sp>
    </p:spTree>
    <p:extLst>
      <p:ext uri="{BB962C8B-B14F-4D97-AF65-F5344CB8AC3E}">
        <p14:creationId xmlns:p14="http://schemas.microsoft.com/office/powerpoint/2010/main" val="1230654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Correspondences</a:t>
            </a:r>
            <a:endParaRPr lang="en-US" dirty="0"/>
          </a:p>
        </p:txBody>
      </p:sp>
      <p:sp>
        <p:nvSpPr>
          <p:cNvPr id="3" name="Content Placeholder 2"/>
          <p:cNvSpPr>
            <a:spLocks noGrp="1"/>
          </p:cNvSpPr>
          <p:nvPr>
            <p:ph idx="1"/>
          </p:nvPr>
        </p:nvSpPr>
        <p:spPr/>
        <p:txBody>
          <a:bodyPr/>
          <a:lstStyle/>
          <a:p>
            <a:r>
              <a:rPr lang="en-US" dirty="0" smtClean="0"/>
              <a:t>Correspondences allow us to tie the concepts specified in the interface to the private data in the implementation</a:t>
            </a:r>
          </a:p>
          <a:p>
            <a:r>
              <a:rPr lang="en-US" dirty="0" smtClean="0"/>
              <a:t>Correspondences do reveal information</a:t>
            </a:r>
          </a:p>
          <a:p>
            <a:r>
              <a:rPr lang="en-US" dirty="0" smtClean="0"/>
              <a:t>Correspondences and the contracts in the implementation are helpful for:</a:t>
            </a:r>
          </a:p>
          <a:p>
            <a:pPr lvl="1"/>
            <a:r>
              <a:rPr lang="en-US" dirty="0" smtClean="0"/>
              <a:t>The implementers of the implementation</a:t>
            </a:r>
          </a:p>
          <a:p>
            <a:pPr lvl="1"/>
            <a:r>
              <a:rPr lang="en-US" dirty="0" smtClean="0"/>
              <a:t>Clients with specific restrictions that require them to know implementation details</a:t>
            </a:r>
          </a:p>
          <a:p>
            <a:pPr lvl="2"/>
            <a:r>
              <a:rPr lang="en-US" dirty="0" smtClean="0"/>
              <a:t>Performance tradeoffs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57</a:t>
            </a:fld>
            <a:endParaRPr lang="en-US"/>
          </a:p>
        </p:txBody>
      </p:sp>
    </p:spTree>
    <p:extLst>
      <p:ext uri="{BB962C8B-B14F-4D97-AF65-F5344CB8AC3E}">
        <p14:creationId xmlns:p14="http://schemas.microsoft.com/office/powerpoint/2010/main" val="4014536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a:t>
            </a:r>
            <a:endParaRPr lang="en-US" dirty="0"/>
          </a:p>
        </p:txBody>
      </p:sp>
      <p:sp>
        <p:nvSpPr>
          <p:cNvPr id="3" name="Content Placeholder 2"/>
          <p:cNvSpPr>
            <a:spLocks noGrp="1"/>
          </p:cNvSpPr>
          <p:nvPr>
            <p:ph idx="1"/>
          </p:nvPr>
        </p:nvSpPr>
        <p:spPr/>
        <p:txBody>
          <a:bodyPr>
            <a:normAutofit lnSpcReduction="10000"/>
          </a:bodyPr>
          <a:lstStyle/>
          <a:p>
            <a:r>
              <a:rPr lang="en-US" dirty="0" smtClean="0"/>
              <a:t>We now know how the implementation is connected to the interface specification</a:t>
            </a:r>
          </a:p>
          <a:p>
            <a:r>
              <a:rPr lang="en-US" dirty="0" smtClean="0"/>
              <a:t>We do not need to include preconditions and post-conditions for any methods specified in the interface</a:t>
            </a:r>
          </a:p>
          <a:p>
            <a:pPr lvl="1"/>
            <a:r>
              <a:rPr lang="en-US" dirty="0" smtClean="0"/>
              <a:t>We can use the correspondence to map them to the preconditions and post-conditions in the interface</a:t>
            </a:r>
          </a:p>
          <a:p>
            <a:r>
              <a:rPr lang="en-US" dirty="0" smtClean="0"/>
              <a:t>Do need contracts for any additional methods</a:t>
            </a:r>
          </a:p>
          <a:p>
            <a:pPr lvl="1"/>
            <a:r>
              <a:rPr lang="en-US" dirty="0" smtClean="0"/>
              <a:t>Including the constructor</a:t>
            </a:r>
          </a:p>
          <a:p>
            <a:pPr lvl="1"/>
            <a:r>
              <a:rPr lang="en-US" dirty="0" smtClean="0"/>
              <a:t>Should be in terms of the interface specification</a:t>
            </a:r>
          </a:p>
          <a:p>
            <a:pPr lvl="1"/>
            <a:r>
              <a:rPr lang="en-US" dirty="0" smtClean="0"/>
              <a:t>Client may see these</a:t>
            </a:r>
          </a:p>
          <a:p>
            <a:r>
              <a:rPr lang="en-US" dirty="0" smtClean="0"/>
              <a:t>Add invariants for our private data</a:t>
            </a:r>
          </a:p>
          <a:p>
            <a:pPr lvl="1"/>
            <a:r>
              <a:rPr lang="en-US" dirty="0" smtClean="0"/>
              <a:t>Helps tie back to the interface specification</a:t>
            </a:r>
          </a:p>
          <a:p>
            <a:pPr lvl="1"/>
            <a:r>
              <a:rPr lang="en-US" dirty="0" smtClean="0"/>
              <a:t>Similar to the Constraints</a:t>
            </a:r>
          </a:p>
          <a:p>
            <a:pPr lvl="1"/>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58</a:t>
            </a:fld>
            <a:endParaRPr lang="en-US"/>
          </a:p>
        </p:txBody>
      </p:sp>
    </p:spTree>
    <p:extLst>
      <p:ext uri="{BB962C8B-B14F-4D97-AF65-F5344CB8AC3E}">
        <p14:creationId xmlns:p14="http://schemas.microsoft.com/office/powerpoint/2010/main" val="39617123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 fully design the interface</a:t>
            </a:r>
          </a:p>
          <a:p>
            <a:pPr lvl="1"/>
            <a:r>
              <a:rPr lang="en-US" dirty="0" smtClean="0"/>
              <a:t>What methods need to be available?</a:t>
            </a:r>
          </a:p>
          <a:p>
            <a:pPr lvl="1"/>
            <a:r>
              <a:rPr lang="en-US" dirty="0" smtClean="0"/>
              <a:t>What public static final variables exist?</a:t>
            </a:r>
          </a:p>
          <a:p>
            <a:pPr lvl="1"/>
            <a:r>
              <a:rPr lang="en-US" dirty="0" smtClean="0"/>
              <a:t>Don’t worry about how they work yet, it’s not the time for that</a:t>
            </a:r>
          </a:p>
          <a:p>
            <a:r>
              <a:rPr lang="en-US" dirty="0" smtClean="0"/>
              <a:t>Write the interface specification</a:t>
            </a:r>
          </a:p>
          <a:p>
            <a:pPr lvl="1"/>
            <a:r>
              <a:rPr lang="en-US" dirty="0" smtClean="0"/>
              <a:t>What concepts exist for this class</a:t>
            </a:r>
          </a:p>
          <a:p>
            <a:pPr lvl="1"/>
            <a:r>
              <a:rPr lang="en-US" dirty="0" smtClean="0"/>
              <a:t>Write the contracts for each method</a:t>
            </a:r>
          </a:p>
          <a:p>
            <a:pPr lvl="1"/>
            <a:r>
              <a:rPr lang="en-US" dirty="0" smtClean="0"/>
              <a:t>Contracts and method names should refer to the concepts, not any private data</a:t>
            </a:r>
          </a:p>
          <a:p>
            <a:r>
              <a:rPr lang="en-US" dirty="0" smtClean="0"/>
              <a:t>Now design the class that will implement the interface</a:t>
            </a:r>
          </a:p>
          <a:p>
            <a:pPr lvl="1"/>
            <a:r>
              <a:rPr lang="en-US" dirty="0" smtClean="0"/>
              <a:t>How will we represent the concepts in our private data</a:t>
            </a:r>
          </a:p>
          <a:p>
            <a:pPr lvl="1"/>
            <a:r>
              <a:rPr lang="en-US" dirty="0" smtClean="0"/>
              <a:t>Write the correspondences to connect our private data to the concepts in the interface</a:t>
            </a:r>
          </a:p>
          <a:p>
            <a:pPr lvl="1"/>
            <a:r>
              <a:rPr lang="en-US" dirty="0" smtClean="0"/>
              <a:t>Write your invariants</a:t>
            </a:r>
          </a:p>
          <a:p>
            <a:r>
              <a:rPr lang="en-US" dirty="0" smtClean="0"/>
              <a:t>Now write the code for each method based on</a:t>
            </a:r>
          </a:p>
          <a:p>
            <a:pPr lvl="1"/>
            <a:r>
              <a:rPr lang="en-US" dirty="0" smtClean="0"/>
              <a:t>The contracts in the interface</a:t>
            </a:r>
          </a:p>
          <a:p>
            <a:pPr lvl="1"/>
            <a:r>
              <a:rPr lang="en-US" dirty="0" smtClean="0"/>
              <a:t>The correspondences</a:t>
            </a:r>
          </a:p>
          <a:p>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59</a:t>
            </a:fld>
            <a:endParaRPr lang="en-US"/>
          </a:p>
        </p:txBody>
      </p:sp>
    </p:spTree>
    <p:extLst>
      <p:ext uri="{BB962C8B-B14F-4D97-AF65-F5344CB8AC3E}">
        <p14:creationId xmlns:p14="http://schemas.microsoft.com/office/powerpoint/2010/main" val="3212112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lstStyle/>
          <a:p>
            <a:r>
              <a:rPr lang="en-US" dirty="0" smtClean="0"/>
              <a:t>Note: Information Hiding and Encapsulation are often thought to be two terms for the same thing</a:t>
            </a:r>
          </a:p>
          <a:p>
            <a:r>
              <a:rPr lang="en-US" dirty="0" smtClean="0"/>
              <a:t>They’re really two distinct, but related concepts</a:t>
            </a:r>
          </a:p>
          <a:p>
            <a:r>
              <a:rPr lang="en-US" dirty="0" smtClean="0"/>
              <a:t>Information Hiding is how we control access to encapsulated data and operations</a:t>
            </a:r>
          </a:p>
          <a:p>
            <a:r>
              <a:rPr lang="en-US" dirty="0" smtClean="0"/>
              <a:t>We do this by using our visibility settings</a:t>
            </a:r>
          </a:p>
          <a:p>
            <a:pPr lvl="1"/>
            <a:r>
              <a:rPr lang="en-US" dirty="0" smtClean="0"/>
              <a:t>Private</a:t>
            </a:r>
          </a:p>
          <a:p>
            <a:pPr lvl="1"/>
            <a:r>
              <a:rPr lang="en-US" dirty="0" smtClean="0"/>
              <a:t>Public</a:t>
            </a:r>
          </a:p>
          <a:p>
            <a:pPr lvl="1"/>
            <a:r>
              <a:rPr lang="en-US" dirty="0" smtClean="0"/>
              <a:t>Package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6</a:t>
            </a:fld>
            <a:endParaRPr lang="en-US"/>
          </a:p>
        </p:txBody>
      </p:sp>
    </p:spTree>
    <p:extLst>
      <p:ext uri="{BB962C8B-B14F-4D97-AF65-F5344CB8AC3E}">
        <p14:creationId xmlns:p14="http://schemas.microsoft.com/office/powerpoint/2010/main" val="42716307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700642" y="3049525"/>
            <a:ext cx="7772400" cy="1396042"/>
          </a:xfrm>
        </p:spPr>
        <p:txBody>
          <a:bodyPr/>
          <a:lstStyle/>
          <a:p>
            <a:pPr eaLnBrk="1" hangingPunct="1"/>
            <a:r>
              <a:rPr lang="en-US" dirty="0" smtClean="0"/>
              <a:t>Interfaces, Implementations, and Inheritance</a:t>
            </a:r>
            <a:endParaRPr lang="en-US" altLang="en-US" dirty="0" smtClean="0"/>
          </a:p>
        </p:txBody>
      </p:sp>
      <p:sp>
        <p:nvSpPr>
          <p:cNvPr id="2" name="Subtitle 1"/>
          <p:cNvSpPr>
            <a:spLocks noGrp="1"/>
          </p:cNvSpPr>
          <p:nvPr>
            <p:ph type="subTitle" idx="1"/>
          </p:nvPr>
        </p:nvSpPr>
        <p:spPr/>
        <p:txBody>
          <a:bodyPr/>
          <a:lstStyle/>
          <a:p>
            <a:r>
              <a:rPr lang="en-US" dirty="0" smtClean="0"/>
              <a:t>CPSC 2150</a:t>
            </a:r>
            <a:endParaRPr lang="en-US" dirty="0"/>
          </a:p>
        </p:txBody>
      </p:sp>
    </p:spTree>
    <p:extLst>
      <p:ext uri="{BB962C8B-B14F-4D97-AF65-F5344CB8AC3E}">
        <p14:creationId xmlns:p14="http://schemas.microsoft.com/office/powerpoint/2010/main" val="3635420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The “Implements” Relation</a:t>
            </a:r>
            <a:endParaRPr lang="en-US" dirty="0">
              <a:effectLst/>
              <a:latin typeface="Arial" charset="0"/>
            </a:endParaRPr>
          </a:p>
        </p:txBody>
      </p:sp>
      <p:sp>
        <p:nvSpPr>
          <p:cNvPr id="5122" name="Rectangle 3"/>
          <p:cNvSpPr>
            <a:spLocks noGrp="1" noChangeArrowheads="1"/>
          </p:cNvSpPr>
          <p:nvPr>
            <p:ph idx="1"/>
          </p:nvPr>
        </p:nvSpPr>
        <p:spPr>
          <a:xfrm>
            <a:off x="457200" y="1600200"/>
            <a:ext cx="7833655" cy="4525963"/>
          </a:xfrm>
          <a:extLst>
            <a:ext uri="{909E8E84-426E-40DD-AFC4-6F175D3DCCD1}">
              <a14:hiddenFill xmlns:a14="http://schemas.microsoft.com/office/drawing/2010/main">
                <a:solidFill>
                  <a:srgbClr val="FFFFFF"/>
                </a:solidFill>
              </a14:hiddenFill>
            </a:ext>
          </a:extLst>
        </p:spPr>
        <p:txBody>
          <a:bodyPr/>
          <a:lstStyle/>
          <a:p>
            <a:pPr eaLnBrk="1" hangingPunct="1">
              <a:spcBef>
                <a:spcPct val="0"/>
              </a:spcBef>
              <a:defRPr/>
            </a:pPr>
            <a:r>
              <a:rPr lang="en-US" dirty="0" smtClean="0">
                <a:cs typeface="Courier New" charset="0"/>
              </a:rPr>
              <a:t>The </a:t>
            </a:r>
            <a:r>
              <a:rPr lang="en-US" b="1" i="1" dirty="0" smtClean="0">
                <a:solidFill>
                  <a:srgbClr val="FF0000"/>
                </a:solidFill>
                <a:cs typeface="Courier New" charset="0"/>
              </a:rPr>
              <a:t>implements </a:t>
            </a:r>
            <a:r>
              <a:rPr lang="en-US" dirty="0" smtClean="0">
                <a:cs typeface="Courier New" charset="0"/>
              </a:rPr>
              <a:t>relation may hold between a class and an interface</a:t>
            </a:r>
          </a:p>
          <a:p>
            <a:pPr>
              <a:spcBef>
                <a:spcPct val="0"/>
              </a:spcBef>
              <a:defRPr/>
            </a:pPr>
            <a:r>
              <a:rPr lang="en-US" dirty="0" smtClean="0">
                <a:effectLst/>
                <a:cs typeface="Courier New" charset="0"/>
              </a:rPr>
              <a:t>I</a:t>
            </a:r>
            <a:r>
              <a:rPr lang="en-US" dirty="0" smtClean="0">
                <a:cs typeface="Courier New" charset="0"/>
              </a:rPr>
              <a:t>f </a:t>
            </a:r>
            <a:r>
              <a:rPr lang="en-US" dirty="0" smtClean="0">
                <a:solidFill>
                  <a:srgbClr val="0000FF"/>
                </a:solidFill>
                <a:latin typeface="Courier New"/>
                <a:cs typeface="Courier New"/>
              </a:rPr>
              <a:t>C</a:t>
            </a:r>
            <a:r>
              <a:rPr lang="en-US" b="1" i="1" dirty="0" smtClean="0">
                <a:solidFill>
                  <a:srgbClr val="FF0000"/>
                </a:solidFill>
                <a:cs typeface="Courier New" charset="0"/>
              </a:rPr>
              <a:t> implements </a:t>
            </a:r>
            <a:r>
              <a:rPr lang="en-US" dirty="0" smtClean="0">
                <a:solidFill>
                  <a:srgbClr val="0000FF"/>
                </a:solidFill>
                <a:latin typeface="Courier New"/>
                <a:cs typeface="Courier New"/>
              </a:rPr>
              <a:t>I</a:t>
            </a:r>
            <a:r>
              <a:rPr lang="en-US" dirty="0" smtClean="0">
                <a:cs typeface="Courier New" charset="0"/>
              </a:rPr>
              <a:t> then class </a:t>
            </a:r>
            <a:r>
              <a:rPr lang="en-US" dirty="0" smtClean="0">
                <a:solidFill>
                  <a:srgbClr val="0000FF"/>
                </a:solidFill>
                <a:latin typeface="Courier New"/>
                <a:cs typeface="Courier New"/>
              </a:rPr>
              <a:t>C</a:t>
            </a:r>
            <a:r>
              <a:rPr lang="en-US" dirty="0" smtClean="0">
                <a:cs typeface="Courier New" charset="0"/>
              </a:rPr>
              <a:t> contains code for the behavior specified in interface </a:t>
            </a:r>
            <a:r>
              <a:rPr lang="en-US" dirty="0" smtClean="0">
                <a:solidFill>
                  <a:srgbClr val="0000FF"/>
                </a:solidFill>
                <a:latin typeface="Courier New"/>
                <a:cs typeface="Courier New"/>
              </a:rPr>
              <a:t>I</a:t>
            </a:r>
          </a:p>
          <a:p>
            <a:pPr lvl="1">
              <a:spcBef>
                <a:spcPct val="0"/>
              </a:spcBef>
              <a:defRPr/>
            </a:pPr>
            <a:r>
              <a:rPr lang="en-US" dirty="0" smtClean="0">
                <a:cs typeface="Courier New" charset="0"/>
              </a:rPr>
              <a:t>This means </a:t>
            </a:r>
            <a:r>
              <a:rPr lang="en-US" dirty="0" smtClean="0">
                <a:solidFill>
                  <a:srgbClr val="0000FF"/>
                </a:solidFill>
                <a:latin typeface="Courier New"/>
                <a:cs typeface="Courier New"/>
              </a:rPr>
              <a:t>C</a:t>
            </a:r>
            <a:r>
              <a:rPr lang="en-US" dirty="0" smtClean="0">
                <a:cs typeface="Courier New" charset="0"/>
              </a:rPr>
              <a:t> has method bodies for instance methods whose contracts are specified in </a:t>
            </a:r>
            <a:r>
              <a:rPr lang="en-US" dirty="0" smtClean="0">
                <a:solidFill>
                  <a:srgbClr val="0000FF"/>
                </a:solidFill>
                <a:latin typeface="Courier New"/>
                <a:cs typeface="Courier New"/>
              </a:rPr>
              <a:t>I</a:t>
            </a:r>
          </a:p>
          <a:p>
            <a:pPr lvl="1">
              <a:spcBef>
                <a:spcPct val="0"/>
              </a:spcBef>
              <a:defRPr/>
            </a:pPr>
            <a:r>
              <a:rPr lang="en-US" dirty="0" smtClean="0">
                <a:cs typeface="Courier New" charset="0"/>
              </a:rPr>
              <a:t>The code for </a:t>
            </a:r>
            <a:r>
              <a:rPr lang="en-US" dirty="0">
                <a:solidFill>
                  <a:srgbClr val="0000FF"/>
                </a:solidFill>
                <a:latin typeface="Courier New"/>
                <a:cs typeface="Courier New"/>
              </a:rPr>
              <a:t>C</a:t>
            </a:r>
            <a:r>
              <a:rPr lang="en-US" dirty="0" smtClean="0">
                <a:cs typeface="Courier New" charset="0"/>
              </a:rPr>
              <a:t> looks like this:</a:t>
            </a:r>
          </a:p>
          <a:p>
            <a:pPr marL="857250" lvl="2" indent="0">
              <a:spcBef>
                <a:spcPct val="0"/>
              </a:spcBef>
              <a:buNone/>
              <a:defRPr/>
            </a:pPr>
            <a:r>
              <a:rPr lang="en-US" b="1" dirty="0">
                <a:solidFill>
                  <a:srgbClr val="0000FF"/>
                </a:solidFill>
                <a:latin typeface="Courier New"/>
                <a:cs typeface="Courier New"/>
              </a:rPr>
              <a:t>class </a:t>
            </a:r>
            <a:r>
              <a:rPr lang="en-US" dirty="0" smtClean="0">
                <a:solidFill>
                  <a:srgbClr val="0000FF"/>
                </a:solidFill>
                <a:latin typeface="Courier New"/>
                <a:cs typeface="Courier New"/>
              </a:rPr>
              <a:t>C </a:t>
            </a:r>
            <a:r>
              <a:rPr lang="en-US" b="1" dirty="0" smtClean="0">
                <a:solidFill>
                  <a:srgbClr val="FF0000"/>
                </a:solidFill>
                <a:latin typeface="Courier New"/>
                <a:cs typeface="Courier New"/>
              </a:rPr>
              <a:t>implements</a:t>
            </a:r>
            <a:r>
              <a:rPr lang="en-US" b="1" dirty="0" smtClean="0">
                <a:solidFill>
                  <a:srgbClr val="0000FF"/>
                </a:solidFill>
                <a:latin typeface="Courier New"/>
                <a:cs typeface="Courier New"/>
              </a:rPr>
              <a:t> </a:t>
            </a:r>
            <a:r>
              <a:rPr lang="en-US" dirty="0" smtClean="0">
                <a:solidFill>
                  <a:srgbClr val="0000FF"/>
                </a:solidFill>
                <a:latin typeface="Courier New"/>
                <a:cs typeface="Courier New"/>
              </a:rPr>
              <a:t>I </a:t>
            </a:r>
            <a:r>
              <a:rPr lang="en-US" dirty="0">
                <a:solidFill>
                  <a:srgbClr val="0000FF"/>
                </a:solidFill>
                <a:latin typeface="Courier New"/>
                <a:cs typeface="Courier New"/>
              </a:rPr>
              <a:t>{</a:t>
            </a:r>
          </a:p>
          <a:p>
            <a:pPr marL="857250" lvl="2" indent="0">
              <a:spcBef>
                <a:spcPct val="0"/>
              </a:spcBef>
              <a:buNone/>
              <a:defRPr/>
            </a:pPr>
            <a:r>
              <a:rPr lang="en-US" dirty="0">
                <a:solidFill>
                  <a:srgbClr val="0000FF"/>
                </a:solidFill>
                <a:latin typeface="Courier New"/>
                <a:cs typeface="Courier New"/>
              </a:rPr>
              <a:t>  // </a:t>
            </a:r>
            <a:r>
              <a:rPr lang="en-US" dirty="0" smtClean="0">
                <a:solidFill>
                  <a:srgbClr val="0000FF"/>
                </a:solidFill>
                <a:latin typeface="Courier New"/>
                <a:cs typeface="Courier New"/>
              </a:rPr>
              <a:t>bodies </a:t>
            </a:r>
            <a:r>
              <a:rPr lang="en-US" dirty="0">
                <a:solidFill>
                  <a:srgbClr val="0000FF"/>
                </a:solidFill>
                <a:latin typeface="Courier New"/>
                <a:cs typeface="Courier New"/>
              </a:rPr>
              <a:t>for </a:t>
            </a:r>
            <a:r>
              <a:rPr lang="en-US" dirty="0" smtClean="0">
                <a:solidFill>
                  <a:srgbClr val="0000FF"/>
                </a:solidFill>
                <a:latin typeface="Courier New"/>
                <a:cs typeface="Courier New"/>
              </a:rPr>
              <a:t>methods specified in I</a:t>
            </a:r>
            <a:endParaRPr lang="en-US" dirty="0">
              <a:solidFill>
                <a:srgbClr val="0000FF"/>
              </a:solidFill>
              <a:latin typeface="Courier New"/>
              <a:cs typeface="Courier New"/>
            </a:endParaRPr>
          </a:p>
          <a:p>
            <a:pPr marL="857250" lvl="2" indent="0">
              <a:spcBef>
                <a:spcPct val="0"/>
              </a:spcBef>
              <a:buNone/>
              <a:defRPr/>
            </a:pPr>
            <a:r>
              <a:rPr lang="en-US" dirty="0">
                <a:solidFill>
                  <a:srgbClr val="0000FF"/>
                </a:solidFill>
                <a:latin typeface="Courier New"/>
                <a:cs typeface="Courier New"/>
              </a:rPr>
              <a:t>}</a:t>
            </a:r>
          </a:p>
          <a:p>
            <a:pPr lvl="1">
              <a:spcBef>
                <a:spcPct val="0"/>
              </a:spcBef>
              <a:defRPr/>
            </a:pPr>
            <a:endParaRPr lang="en-US" dirty="0" smtClean="0">
              <a:effectLst/>
              <a:cs typeface="Courier New"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61</a:t>
            </a:fld>
            <a:endParaRPr lang="en-US">
              <a:solidFill>
                <a:prstClr val="black">
                  <a:tint val="75000"/>
                </a:prstClr>
              </a:solidFill>
            </a:endParaRPr>
          </a:p>
        </p:txBody>
      </p:sp>
    </p:spTree>
    <p:extLst>
      <p:ext uri="{BB962C8B-B14F-4D97-AF65-F5344CB8AC3E}">
        <p14:creationId xmlns:p14="http://schemas.microsoft.com/office/powerpoint/2010/main" val="18446088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implementations</a:t>
            </a:r>
            <a:endParaRPr lang="en-US" dirty="0"/>
          </a:p>
        </p:txBody>
      </p:sp>
      <p:sp>
        <p:nvSpPr>
          <p:cNvPr id="3" name="Content Placeholder 2"/>
          <p:cNvSpPr>
            <a:spLocks noGrp="1"/>
          </p:cNvSpPr>
          <p:nvPr>
            <p:ph idx="1"/>
          </p:nvPr>
        </p:nvSpPr>
        <p:spPr/>
        <p:txBody>
          <a:bodyPr/>
          <a:lstStyle/>
          <a:p>
            <a:r>
              <a:rPr lang="en-US" dirty="0" smtClean="0"/>
              <a:t>Java now allows code in our interface file as long as it is a </a:t>
            </a:r>
            <a:r>
              <a:rPr lang="en-US" b="1" dirty="0" smtClean="0"/>
              <a:t>default</a:t>
            </a:r>
            <a:r>
              <a:rPr lang="en-US" dirty="0" smtClean="0"/>
              <a:t> method</a:t>
            </a:r>
          </a:p>
          <a:p>
            <a:r>
              <a:rPr lang="en-US" dirty="0" smtClean="0"/>
              <a:t>Only default methods are allowed</a:t>
            </a:r>
          </a:p>
          <a:p>
            <a:pPr lvl="1"/>
            <a:r>
              <a:rPr lang="en-US" dirty="0" smtClean="0"/>
              <a:t>Still no private data fields</a:t>
            </a:r>
          </a:p>
          <a:p>
            <a:pPr lvl="2"/>
            <a:r>
              <a:rPr lang="en-US" dirty="0" smtClean="0"/>
              <a:t>We can have local variables declared inside the method </a:t>
            </a:r>
          </a:p>
          <a:p>
            <a:pPr lvl="1"/>
            <a:r>
              <a:rPr lang="en-US" dirty="0" smtClean="0"/>
              <a:t>How can we add code without knowing it’s private data?</a:t>
            </a:r>
          </a:p>
          <a:p>
            <a:r>
              <a:rPr lang="en-US" dirty="0" smtClean="0"/>
              <a:t>We only use this to add secondary methods to our interface</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62</a:t>
            </a:fld>
            <a:endParaRPr lang="en-US"/>
          </a:p>
        </p:txBody>
      </p:sp>
    </p:spTree>
    <p:extLst>
      <p:ext uri="{BB962C8B-B14F-4D97-AF65-F5344CB8AC3E}">
        <p14:creationId xmlns:p14="http://schemas.microsoft.com/office/powerpoint/2010/main" val="38254358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vs. Secondary operations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primary</a:t>
            </a:r>
            <a:r>
              <a:rPr lang="en-US" dirty="0" smtClean="0"/>
              <a:t> operation is a method that needs access to the private data of a class</a:t>
            </a:r>
          </a:p>
          <a:p>
            <a:pPr lvl="1"/>
            <a:r>
              <a:rPr lang="en-US" dirty="0" smtClean="0"/>
              <a:t>Without them, we wouldn’t be able to do anything useful because we couldn’t access the state of the object</a:t>
            </a:r>
          </a:p>
          <a:p>
            <a:r>
              <a:rPr lang="en-US" dirty="0" smtClean="0"/>
              <a:t>A </a:t>
            </a:r>
            <a:r>
              <a:rPr lang="en-US" b="1" dirty="0" smtClean="0"/>
              <a:t>secondary</a:t>
            </a:r>
            <a:r>
              <a:rPr lang="en-US" dirty="0" smtClean="0"/>
              <a:t> operation is a method that does not need direct access to the private data of a class</a:t>
            </a:r>
          </a:p>
          <a:p>
            <a:pPr lvl="1"/>
            <a:r>
              <a:rPr lang="en-US" dirty="0" smtClean="0"/>
              <a:t>It can get access through other methods</a:t>
            </a:r>
          </a:p>
          <a:p>
            <a:pPr lvl="1"/>
            <a:r>
              <a:rPr lang="en-US" dirty="0" smtClean="0"/>
              <a:t>If a secondary method didn’t exist, we could still perform that operation using the primary methods</a:t>
            </a:r>
          </a:p>
        </p:txBody>
      </p:sp>
      <p:sp>
        <p:nvSpPr>
          <p:cNvPr id="4" name="Slide Number Placeholder 3"/>
          <p:cNvSpPr>
            <a:spLocks noGrp="1"/>
          </p:cNvSpPr>
          <p:nvPr>
            <p:ph type="sldNum" sz="quarter" idx="12"/>
          </p:nvPr>
        </p:nvSpPr>
        <p:spPr/>
        <p:txBody>
          <a:bodyPr/>
          <a:lstStyle/>
          <a:p>
            <a:fld id="{0B78AC78-3AC6-45C8-BB81-F17C756199F4}" type="slidenum">
              <a:rPr lang="en-US" smtClean="0"/>
              <a:t>63</a:t>
            </a:fld>
            <a:endParaRPr lang="en-US"/>
          </a:p>
        </p:txBody>
      </p:sp>
    </p:spTree>
    <p:extLst>
      <p:ext uri="{BB962C8B-B14F-4D97-AF65-F5344CB8AC3E}">
        <p14:creationId xmlns:p14="http://schemas.microsoft.com/office/powerpoint/2010/main" val="33810198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Operations</a:t>
            </a:r>
            <a:endParaRPr lang="en-US" dirty="0"/>
          </a:p>
        </p:txBody>
      </p:sp>
      <p:sp>
        <p:nvSpPr>
          <p:cNvPr id="3" name="Content Placeholder 2"/>
          <p:cNvSpPr>
            <a:spLocks noGrp="1"/>
          </p:cNvSpPr>
          <p:nvPr>
            <p:ph idx="1"/>
          </p:nvPr>
        </p:nvSpPr>
        <p:spPr/>
        <p:txBody>
          <a:bodyPr>
            <a:normAutofit/>
          </a:bodyPr>
          <a:lstStyle/>
          <a:p>
            <a:r>
              <a:rPr lang="en-US" dirty="0" smtClean="0"/>
              <a:t>Secondary operations don’t </a:t>
            </a:r>
            <a:r>
              <a:rPr lang="en-US" i="1" dirty="0" smtClean="0"/>
              <a:t>need</a:t>
            </a:r>
            <a:r>
              <a:rPr lang="en-US" dirty="0" smtClean="0"/>
              <a:t> to access the private data directly</a:t>
            </a:r>
          </a:p>
          <a:p>
            <a:pPr lvl="1"/>
            <a:r>
              <a:rPr lang="en-US" dirty="0" smtClean="0"/>
              <a:t>How do we know?</a:t>
            </a:r>
          </a:p>
          <a:p>
            <a:pPr lvl="1"/>
            <a:r>
              <a:rPr lang="en-US" dirty="0" smtClean="0"/>
              <a:t>Can we use the primary methods available to complete the task if this secondary operation did not exist?</a:t>
            </a:r>
          </a:p>
          <a:p>
            <a:r>
              <a:rPr lang="en-US" dirty="0" smtClean="0"/>
              <a:t>Consider our top example</a:t>
            </a:r>
          </a:p>
          <a:p>
            <a:pPr lvl="1"/>
            <a:r>
              <a:rPr lang="en-US" dirty="0" smtClean="0"/>
              <a:t>If top was not a method, could we implement it using the primary methods?</a:t>
            </a:r>
          </a:p>
          <a:p>
            <a:r>
              <a:rPr lang="en-US" dirty="0" smtClean="0"/>
              <a:t>Secondary operations can be implemented using the primary operations.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64</a:t>
            </a:fld>
            <a:endParaRPr lang="en-US"/>
          </a:p>
        </p:txBody>
      </p:sp>
    </p:spTree>
    <p:extLst>
      <p:ext uri="{BB962C8B-B14F-4D97-AF65-F5344CB8AC3E}">
        <p14:creationId xmlns:p14="http://schemas.microsoft.com/office/powerpoint/2010/main" val="36001722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implementations</a:t>
            </a:r>
            <a:endParaRPr lang="en-US" dirty="0"/>
          </a:p>
        </p:txBody>
      </p:sp>
      <p:sp>
        <p:nvSpPr>
          <p:cNvPr id="3" name="Content Placeholder 2"/>
          <p:cNvSpPr>
            <a:spLocks noGrp="1"/>
          </p:cNvSpPr>
          <p:nvPr>
            <p:ph idx="1"/>
          </p:nvPr>
        </p:nvSpPr>
        <p:spPr/>
        <p:txBody>
          <a:bodyPr/>
          <a:lstStyle/>
          <a:p>
            <a:r>
              <a:rPr lang="en-US" dirty="0" smtClean="0"/>
              <a:t>Java now allows code in our interface file as long as it is a </a:t>
            </a:r>
            <a:r>
              <a:rPr lang="en-US" b="1" dirty="0" smtClean="0"/>
              <a:t>default</a:t>
            </a:r>
            <a:r>
              <a:rPr lang="en-US" dirty="0" smtClean="0"/>
              <a:t> method</a:t>
            </a:r>
          </a:p>
          <a:p>
            <a:r>
              <a:rPr lang="en-US" dirty="0" smtClean="0"/>
              <a:t>Only default methods are allowed</a:t>
            </a:r>
          </a:p>
          <a:p>
            <a:pPr lvl="1"/>
            <a:r>
              <a:rPr lang="en-US" dirty="0" smtClean="0"/>
              <a:t>Still no private data fields</a:t>
            </a:r>
          </a:p>
          <a:p>
            <a:pPr lvl="1"/>
            <a:r>
              <a:rPr lang="en-US" dirty="0" smtClean="0"/>
              <a:t>How can we add code without knowing it’s private data?</a:t>
            </a:r>
          </a:p>
          <a:p>
            <a:pPr lvl="2"/>
            <a:r>
              <a:rPr lang="en-US" dirty="0" smtClean="0">
                <a:solidFill>
                  <a:srgbClr val="FF0000"/>
                </a:solidFill>
              </a:rPr>
              <a:t>We use the methods provided by the interface</a:t>
            </a:r>
          </a:p>
          <a:p>
            <a:r>
              <a:rPr lang="en-US" dirty="0" smtClean="0"/>
              <a:t>We only use this to add secondary methods to our interface</a:t>
            </a:r>
          </a:p>
          <a:p>
            <a:pPr lvl="1"/>
            <a:r>
              <a:rPr lang="en-US" dirty="0" smtClean="0">
                <a:solidFill>
                  <a:srgbClr val="FF0000"/>
                </a:solidFill>
              </a:rPr>
              <a:t>Our code that we add only uses the primary methods</a:t>
            </a:r>
          </a:p>
          <a:p>
            <a:pPr lvl="1"/>
            <a:r>
              <a:rPr lang="en-US" dirty="0" smtClean="0">
                <a:solidFill>
                  <a:srgbClr val="FF0000"/>
                </a:solidFill>
              </a:rPr>
              <a:t>Never needs to access the private data directly</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0B78AC78-3AC6-45C8-BB81-F17C756199F4}" type="slidenum">
              <a:rPr lang="en-US" smtClean="0"/>
              <a:t>65</a:t>
            </a:fld>
            <a:endParaRPr lang="en-US"/>
          </a:p>
        </p:txBody>
      </p:sp>
    </p:spTree>
    <p:extLst>
      <p:ext uri="{BB962C8B-B14F-4D97-AF65-F5344CB8AC3E}">
        <p14:creationId xmlns:p14="http://schemas.microsoft.com/office/powerpoint/2010/main" val="8998940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implementation</a:t>
            </a:r>
            <a:endParaRPr lang="en-US" dirty="0"/>
          </a:p>
        </p:txBody>
      </p:sp>
      <p:sp>
        <p:nvSpPr>
          <p:cNvPr id="3" name="Content Placeholder 2"/>
          <p:cNvSpPr>
            <a:spLocks noGrp="1"/>
          </p:cNvSpPr>
          <p:nvPr>
            <p:ph idx="1"/>
          </p:nvPr>
        </p:nvSpPr>
        <p:spPr/>
        <p:txBody>
          <a:bodyPr/>
          <a:lstStyle/>
          <a:p>
            <a:r>
              <a:rPr lang="en-US" dirty="0" smtClean="0"/>
              <a:t>To add your new method, add the method with the keyword default.</a:t>
            </a:r>
          </a:p>
          <a:p>
            <a:r>
              <a:rPr lang="en-US" dirty="0" smtClean="0"/>
              <a:t>Then provide the implementation by using primary methods to access the private data</a:t>
            </a:r>
          </a:p>
          <a:p>
            <a:r>
              <a:rPr lang="en-US" dirty="0" smtClean="0"/>
              <a:t>When an implementation does not override this new method, the compiler will use the default implementation provided</a:t>
            </a:r>
          </a:p>
          <a:p>
            <a:r>
              <a:rPr lang="en-US" dirty="0" smtClean="0"/>
              <a:t>Since you used primary methods to implement your default implementation, your code will work</a:t>
            </a:r>
          </a:p>
          <a:p>
            <a:pPr lvl="1"/>
            <a:r>
              <a:rPr lang="en-US" dirty="0" smtClean="0"/>
              <a:t>The existing implementations already had those methods defined, so nothing needs to change</a:t>
            </a:r>
          </a:p>
        </p:txBody>
      </p:sp>
      <p:sp>
        <p:nvSpPr>
          <p:cNvPr id="4" name="Slide Number Placeholder 3"/>
          <p:cNvSpPr>
            <a:spLocks noGrp="1"/>
          </p:cNvSpPr>
          <p:nvPr>
            <p:ph type="sldNum" sz="quarter" idx="12"/>
          </p:nvPr>
        </p:nvSpPr>
        <p:spPr/>
        <p:txBody>
          <a:bodyPr/>
          <a:lstStyle/>
          <a:p>
            <a:fld id="{0B78AC78-3AC6-45C8-BB81-F17C756199F4}" type="slidenum">
              <a:rPr lang="en-US" smtClean="0"/>
              <a:t>66</a:t>
            </a:fld>
            <a:endParaRPr lang="en-US"/>
          </a:p>
        </p:txBody>
      </p:sp>
    </p:spTree>
    <p:extLst>
      <p:ext uri="{BB962C8B-B14F-4D97-AF65-F5344CB8AC3E}">
        <p14:creationId xmlns:p14="http://schemas.microsoft.com/office/powerpoint/2010/main" val="19019938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implementations</a:t>
            </a:r>
            <a:endParaRPr lang="en-US" dirty="0"/>
          </a:p>
        </p:txBody>
      </p:sp>
      <p:sp>
        <p:nvSpPr>
          <p:cNvPr id="3" name="Content Placeholder 2"/>
          <p:cNvSpPr>
            <a:spLocks noGrp="1"/>
          </p:cNvSpPr>
          <p:nvPr>
            <p:ph idx="1"/>
          </p:nvPr>
        </p:nvSpPr>
        <p:spPr/>
        <p:txBody>
          <a:bodyPr>
            <a:normAutofit fontScale="92500"/>
          </a:bodyPr>
          <a:lstStyle/>
          <a:p>
            <a:r>
              <a:rPr lang="en-US" dirty="0" smtClean="0"/>
              <a:t>It is easy to add a method with a default implementation to your interface</a:t>
            </a:r>
          </a:p>
          <a:p>
            <a:r>
              <a:rPr lang="en-US" dirty="0" smtClean="0"/>
              <a:t>It is the same as your primary methods, with two key differences</a:t>
            </a:r>
          </a:p>
          <a:p>
            <a:pPr lvl="1"/>
            <a:r>
              <a:rPr lang="en-US" dirty="0" smtClean="0"/>
              <a:t>Use the keyword “default” at the beginning of the signature</a:t>
            </a:r>
          </a:p>
          <a:p>
            <a:pPr lvl="1"/>
            <a:r>
              <a:rPr lang="en-US" dirty="0" smtClean="0"/>
              <a:t>Add a body to the method that uses primary operations to complete the secondary operation</a:t>
            </a:r>
          </a:p>
          <a:p>
            <a:pPr marL="114300" indent="0">
              <a:buNone/>
            </a:pP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ublic interface </a:t>
            </a:r>
            <a:r>
              <a:rPr lang="en-US" dirty="0" err="1" smtClean="0">
                <a:latin typeface="Courier New" panose="02070309020205020404" pitchFamily="49" charset="0"/>
                <a:cs typeface="Courier New" panose="02070309020205020404" pitchFamily="49" charset="0"/>
              </a:rPr>
              <a:t>myInterface</a:t>
            </a:r>
            <a:r>
              <a:rPr lang="en-US" dirty="0" smtClean="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primaryOp1();</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primaryOp2();</a:t>
            </a:r>
          </a:p>
          <a:p>
            <a:pPr marL="114300" indent="0">
              <a:buNone/>
            </a:pPr>
            <a:r>
              <a:rPr lang="en-US" dirty="0" smtClean="0">
                <a:latin typeface="Courier New" panose="02070309020205020404" pitchFamily="49" charset="0"/>
                <a:cs typeface="Courier New" panose="02070309020205020404" pitchFamily="49" charset="0"/>
              </a:rPr>
              <a:t>	default 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secondaryOp</a:t>
            </a:r>
            <a:r>
              <a:rPr lang="en-US" dirty="0" smtClean="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primaryOp1() + primaryOp2();</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B78AC78-3AC6-45C8-BB81-F17C756199F4}" type="slidenum">
              <a:rPr lang="en-US" smtClean="0"/>
              <a:t>67</a:t>
            </a:fld>
            <a:endParaRPr lang="en-US"/>
          </a:p>
        </p:txBody>
      </p:sp>
    </p:spTree>
    <p:extLst>
      <p:ext uri="{BB962C8B-B14F-4D97-AF65-F5344CB8AC3E}">
        <p14:creationId xmlns:p14="http://schemas.microsoft.com/office/powerpoint/2010/main" val="23719246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 Out Common Code</a:t>
            </a:r>
            <a:endParaRPr lang="en-US" dirty="0"/>
          </a:p>
        </p:txBody>
      </p:sp>
      <p:sp>
        <p:nvSpPr>
          <p:cNvPr id="3" name="Content Placeholder 2"/>
          <p:cNvSpPr>
            <a:spLocks noGrp="1"/>
          </p:cNvSpPr>
          <p:nvPr>
            <p:ph idx="1"/>
          </p:nvPr>
        </p:nvSpPr>
        <p:spPr/>
        <p:txBody>
          <a:bodyPr/>
          <a:lstStyle/>
          <a:p>
            <a:r>
              <a:rPr lang="en-US" dirty="0" smtClean="0"/>
              <a:t>Method bodies that can be written once—and work for any implementation of </a:t>
            </a:r>
            <a:r>
              <a:rPr lang="en-US" dirty="0" err="1" smtClean="0">
                <a:solidFill>
                  <a:srgbClr val="0000FF"/>
                </a:solidFill>
                <a:latin typeface="Courier New"/>
                <a:cs typeface="Courier New"/>
              </a:rPr>
              <a:t>IntegerStack</a:t>
            </a:r>
            <a:r>
              <a:rPr lang="en-US" dirty="0" smtClean="0">
                <a:solidFill>
                  <a:srgbClr val="0000FF"/>
                </a:solidFill>
                <a:latin typeface="Courier New"/>
                <a:cs typeface="Courier New"/>
              </a:rPr>
              <a:t> </a:t>
            </a:r>
            <a:r>
              <a:rPr lang="en-US" dirty="0" smtClean="0"/>
              <a:t>because they are </a:t>
            </a:r>
            <a:r>
              <a:rPr lang="en-US" b="1" i="1" dirty="0" smtClean="0">
                <a:solidFill>
                  <a:srgbClr val="FF0000"/>
                </a:solidFill>
              </a:rPr>
              <a:t>programmed to that interface</a:t>
            </a:r>
            <a:r>
              <a:rPr lang="en-US" dirty="0" smtClean="0"/>
              <a:t>—have been </a:t>
            </a:r>
            <a:r>
              <a:rPr lang="en-US" b="1" i="1" dirty="0" smtClean="0">
                <a:solidFill>
                  <a:srgbClr val="FF0000"/>
                </a:solidFill>
              </a:rPr>
              <a:t>factored out into a default implementation</a:t>
            </a:r>
          </a:p>
          <a:p>
            <a:r>
              <a:rPr lang="en-US" dirty="0" smtClean="0"/>
              <a:t>This leaves only constructors and primary operations to be implemented in </a:t>
            </a:r>
            <a:r>
              <a:rPr lang="en-US" dirty="0" smtClean="0">
                <a:solidFill>
                  <a:srgbClr val="0000FF"/>
                </a:solidFill>
                <a:latin typeface="Courier New"/>
                <a:cs typeface="Courier New"/>
              </a:rPr>
              <a:t>Stack1</a:t>
            </a:r>
            <a:r>
              <a:rPr lang="en-US" dirty="0" smtClean="0"/>
              <a:t>, </a:t>
            </a:r>
            <a:r>
              <a:rPr lang="en-US" dirty="0" smtClean="0">
                <a:solidFill>
                  <a:srgbClr val="0000FF"/>
                </a:solidFill>
                <a:latin typeface="Courier New"/>
                <a:cs typeface="Courier New"/>
              </a:rPr>
              <a:t>Stack2</a:t>
            </a:r>
            <a:r>
              <a:rPr lang="en-US" dirty="0" smtClean="0"/>
              <a:t>, and future classes of the interfaces</a:t>
            </a:r>
            <a:endParaRPr lang="en-US" dirty="0"/>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68</a:t>
            </a:fld>
            <a:endParaRPr lang="en-US">
              <a:solidFill>
                <a:prstClr val="black">
                  <a:tint val="75000"/>
                </a:prstClr>
              </a:solidFill>
            </a:endParaRPr>
          </a:p>
        </p:txBody>
      </p:sp>
    </p:spTree>
    <p:extLst>
      <p:ext uri="{BB962C8B-B14F-4D97-AF65-F5344CB8AC3E}">
        <p14:creationId xmlns:p14="http://schemas.microsoft.com/office/powerpoint/2010/main" val="22419825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want to add an operation to an interface we can’t edit?</a:t>
            </a:r>
          </a:p>
          <a:p>
            <a:pPr lvl="1"/>
            <a:r>
              <a:rPr lang="en-US" dirty="0" smtClean="0"/>
              <a:t>Java libraries</a:t>
            </a:r>
          </a:p>
          <a:p>
            <a:r>
              <a:rPr lang="en-US" dirty="0" smtClean="0"/>
              <a:t>What if we want to add functionality to an interface, but don’t want every implementation to have that functionality.</a:t>
            </a:r>
          </a:p>
          <a:p>
            <a:pPr lvl="1"/>
            <a:r>
              <a:rPr lang="en-US" dirty="0" smtClean="0"/>
              <a:t>We have a “Customer” interface and implementation, now we want a “Delivery Customer” interface and implementation with Extra functionality</a:t>
            </a:r>
          </a:p>
          <a:p>
            <a:r>
              <a:rPr lang="en-US" dirty="0" smtClean="0"/>
              <a:t>We can use inheritance to extend the interface</a:t>
            </a:r>
          </a:p>
          <a:p>
            <a:r>
              <a:rPr lang="en-US" dirty="0" smtClean="0"/>
              <a:t>Inheritance works for interfaces, just like it works for classes</a:t>
            </a:r>
          </a:p>
          <a:p>
            <a:pPr lvl="1"/>
            <a:r>
              <a:rPr lang="en-US" dirty="0" smtClean="0"/>
              <a:t>Your new implementations will need to implement the extended interface, not the original interface</a:t>
            </a:r>
          </a:p>
          <a:p>
            <a:pPr lvl="1"/>
            <a:r>
              <a:rPr lang="en-US" dirty="0" smtClean="0"/>
              <a:t>Implementations of the extended interface have to provide code for operations in the base interface and the extended interface</a:t>
            </a:r>
          </a:p>
        </p:txBody>
      </p:sp>
      <p:sp>
        <p:nvSpPr>
          <p:cNvPr id="4" name="Slide Number Placeholder 3"/>
          <p:cNvSpPr>
            <a:spLocks noGrp="1"/>
          </p:cNvSpPr>
          <p:nvPr>
            <p:ph type="sldNum" sz="quarter" idx="12"/>
          </p:nvPr>
        </p:nvSpPr>
        <p:spPr/>
        <p:txBody>
          <a:bodyPr/>
          <a:lstStyle/>
          <a:p>
            <a:fld id="{0B78AC78-3AC6-45C8-BB81-F17C756199F4}" type="slidenum">
              <a:rPr lang="en-US" smtClean="0"/>
              <a:t>69</a:t>
            </a:fld>
            <a:endParaRPr lang="en-US"/>
          </a:p>
        </p:txBody>
      </p:sp>
    </p:spTree>
    <p:extLst>
      <p:ext uri="{BB962C8B-B14F-4D97-AF65-F5344CB8AC3E}">
        <p14:creationId xmlns:p14="http://schemas.microsoft.com/office/powerpoint/2010/main" val="279106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hide information?</a:t>
            </a:r>
            <a:endParaRPr lang="en-US" dirty="0"/>
          </a:p>
        </p:txBody>
      </p:sp>
      <p:sp>
        <p:nvSpPr>
          <p:cNvPr id="3" name="Content Placeholder 2"/>
          <p:cNvSpPr>
            <a:spLocks noGrp="1"/>
          </p:cNvSpPr>
          <p:nvPr>
            <p:ph idx="1"/>
          </p:nvPr>
        </p:nvSpPr>
        <p:spPr/>
        <p:txBody>
          <a:bodyPr/>
          <a:lstStyle/>
          <a:p>
            <a:r>
              <a:rPr lang="en-US" dirty="0" smtClean="0"/>
              <a:t>Why do we hide information?</a:t>
            </a:r>
          </a:p>
          <a:p>
            <a:pPr lvl="1"/>
            <a:r>
              <a:rPr lang="en-US" dirty="0" smtClean="0"/>
              <a:t>The keep data in sync</a:t>
            </a:r>
          </a:p>
          <a:p>
            <a:pPr lvl="1"/>
            <a:r>
              <a:rPr lang="en-US" dirty="0" smtClean="0"/>
              <a:t>To keep data accurate</a:t>
            </a:r>
          </a:p>
          <a:p>
            <a:pPr lvl="1"/>
            <a:r>
              <a:rPr lang="en-US" dirty="0" smtClean="0"/>
              <a:t>To keep data secure</a:t>
            </a:r>
          </a:p>
          <a:p>
            <a:pPr lvl="1"/>
            <a:r>
              <a:rPr lang="en-US" dirty="0" smtClean="0"/>
              <a:t>To not overwhelm other programmers with implementation details</a:t>
            </a:r>
          </a:p>
          <a:p>
            <a:pPr lvl="2"/>
            <a:r>
              <a:rPr lang="en-US" dirty="0" smtClean="0"/>
              <a:t>How do computers solve for the square root of a number?</a:t>
            </a:r>
          </a:p>
          <a:p>
            <a:pPr lvl="2"/>
            <a:r>
              <a:rPr lang="en-US" dirty="0" smtClean="0"/>
              <a:t>Do you really need to know, or do you just need to know that </a:t>
            </a:r>
            <a:r>
              <a:rPr lang="en-US" dirty="0" err="1" smtClean="0"/>
              <a:t>sqrt</a:t>
            </a:r>
            <a:r>
              <a:rPr lang="en-US" dirty="0" smtClean="0"/>
              <a:t>() returns the square root?</a:t>
            </a:r>
          </a:p>
          <a:p>
            <a:r>
              <a:rPr lang="en-US" dirty="0" smtClean="0"/>
              <a:t>Consider building a house…</a:t>
            </a:r>
          </a:p>
        </p:txBody>
      </p:sp>
      <p:sp>
        <p:nvSpPr>
          <p:cNvPr id="4" name="Slide Number Placeholder 3"/>
          <p:cNvSpPr>
            <a:spLocks noGrp="1"/>
          </p:cNvSpPr>
          <p:nvPr>
            <p:ph type="sldNum" sz="quarter" idx="12"/>
          </p:nvPr>
        </p:nvSpPr>
        <p:spPr/>
        <p:txBody>
          <a:bodyPr/>
          <a:lstStyle/>
          <a:p>
            <a:fld id="{0B78AC78-3AC6-45C8-BB81-F17C756199F4}" type="slidenum">
              <a:rPr lang="en-US" smtClean="0"/>
              <a:t>7</a:t>
            </a:fld>
            <a:endParaRPr lang="en-US"/>
          </a:p>
        </p:txBody>
      </p:sp>
    </p:spTree>
    <p:extLst>
      <p:ext uri="{BB962C8B-B14F-4D97-AF65-F5344CB8AC3E}">
        <p14:creationId xmlns:p14="http://schemas.microsoft.com/office/powerpoint/2010/main" val="119469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Inheritance: The “Extends” Relation</a:t>
            </a:r>
            <a:endParaRPr lang="en-US" dirty="0">
              <a:effectLst/>
              <a:latin typeface="Arial" charset="0"/>
            </a:endParaRPr>
          </a:p>
        </p:txBody>
      </p:sp>
      <p:sp>
        <p:nvSpPr>
          <p:cNvPr id="5122" name="Rectangle 3"/>
          <p:cNvSpPr>
            <a:spLocks noGrp="1" noChangeArrowheads="1"/>
          </p:cNvSpPr>
          <p:nvPr>
            <p:ph idx="1"/>
          </p:nvPr>
        </p:nvSpPr>
        <p:spPr>
          <a:xfrm>
            <a:off x="457200" y="1600200"/>
            <a:ext cx="7530075" cy="4525963"/>
          </a:xfrm>
          <a:extLst>
            <a:ext uri="{909E8E84-426E-40DD-AFC4-6F175D3DCCD1}">
              <a14:hiddenFill xmlns:a14="http://schemas.microsoft.com/office/drawing/2010/main">
                <a:solidFill>
                  <a:srgbClr val="FFFFFF"/>
                </a:solidFill>
              </a14:hiddenFill>
            </a:ext>
          </a:extLst>
        </p:spPr>
        <p:txBody>
          <a:bodyPr/>
          <a:lstStyle/>
          <a:p>
            <a:pPr eaLnBrk="1" hangingPunct="1">
              <a:spcBef>
                <a:spcPct val="0"/>
              </a:spcBef>
              <a:defRPr/>
            </a:pPr>
            <a:r>
              <a:rPr lang="en-US" dirty="0" smtClean="0">
                <a:cs typeface="Courier New" charset="0"/>
              </a:rPr>
              <a:t>The </a:t>
            </a:r>
            <a:r>
              <a:rPr lang="en-US" b="1" i="1" dirty="0" smtClean="0">
                <a:solidFill>
                  <a:srgbClr val="FF0000"/>
                </a:solidFill>
                <a:cs typeface="Courier New" charset="0"/>
              </a:rPr>
              <a:t>extends</a:t>
            </a:r>
            <a:r>
              <a:rPr lang="en-US" dirty="0" smtClean="0">
                <a:solidFill>
                  <a:srgbClr val="FF0000"/>
                </a:solidFill>
                <a:cs typeface="Courier New" charset="0"/>
              </a:rPr>
              <a:t> </a:t>
            </a:r>
            <a:r>
              <a:rPr lang="en-US" dirty="0" smtClean="0">
                <a:cs typeface="Courier New" charset="0"/>
              </a:rPr>
              <a:t>relation may hold between:</a:t>
            </a:r>
          </a:p>
          <a:p>
            <a:pPr lvl="1">
              <a:spcBef>
                <a:spcPct val="0"/>
              </a:spcBef>
              <a:defRPr/>
            </a:pPr>
            <a:r>
              <a:rPr lang="en-US" dirty="0">
                <a:cs typeface="Courier New" charset="0"/>
              </a:rPr>
              <a:t>T</a:t>
            </a:r>
            <a:r>
              <a:rPr lang="en-US" dirty="0" smtClean="0">
                <a:effectLst/>
                <a:cs typeface="Courier New" charset="0"/>
              </a:rPr>
              <a:t>wo interfaces or</a:t>
            </a:r>
          </a:p>
          <a:p>
            <a:pPr lvl="1">
              <a:spcBef>
                <a:spcPct val="0"/>
              </a:spcBef>
              <a:defRPr/>
            </a:pPr>
            <a:r>
              <a:rPr lang="en-US" dirty="0">
                <a:cs typeface="Courier New" charset="0"/>
              </a:rPr>
              <a:t>T</a:t>
            </a:r>
            <a:r>
              <a:rPr lang="en-US" dirty="0" smtClean="0">
                <a:cs typeface="Courier New" charset="0"/>
              </a:rPr>
              <a:t>wo classes</a:t>
            </a:r>
          </a:p>
          <a:p>
            <a:pPr>
              <a:spcBef>
                <a:spcPct val="0"/>
              </a:spcBef>
              <a:defRPr/>
            </a:pPr>
            <a:r>
              <a:rPr lang="en-US" dirty="0" smtClean="0">
                <a:effectLst/>
                <a:cs typeface="Courier New" charset="0"/>
              </a:rPr>
              <a:t>In eith</a:t>
            </a:r>
            <a:r>
              <a:rPr lang="en-US" dirty="0" smtClean="0">
                <a:cs typeface="Courier New" charset="0"/>
              </a:rPr>
              <a:t>er case, if </a:t>
            </a:r>
            <a:r>
              <a:rPr lang="en-US" dirty="0">
                <a:solidFill>
                  <a:srgbClr val="0000FF"/>
                </a:solidFill>
                <a:latin typeface="Courier New"/>
                <a:cs typeface="Courier New"/>
              </a:rPr>
              <a:t>B</a:t>
            </a:r>
            <a:r>
              <a:rPr lang="en-US" b="1" i="1" dirty="0" smtClean="0">
                <a:solidFill>
                  <a:srgbClr val="FF0000"/>
                </a:solidFill>
                <a:cs typeface="Courier New" charset="0"/>
              </a:rPr>
              <a:t> extends </a:t>
            </a:r>
            <a:r>
              <a:rPr lang="en-US" dirty="0">
                <a:solidFill>
                  <a:srgbClr val="0000FF"/>
                </a:solidFill>
                <a:latin typeface="Courier New"/>
                <a:cs typeface="Courier New"/>
              </a:rPr>
              <a:t>A</a:t>
            </a:r>
            <a:r>
              <a:rPr lang="en-US" dirty="0" smtClean="0">
                <a:cs typeface="Courier New" charset="0"/>
              </a:rPr>
              <a:t> then </a:t>
            </a:r>
            <a:r>
              <a:rPr lang="en-US" dirty="0" smtClean="0">
                <a:solidFill>
                  <a:srgbClr val="0000FF"/>
                </a:solidFill>
                <a:latin typeface="Courier New"/>
                <a:cs typeface="Courier New"/>
              </a:rPr>
              <a:t>B</a:t>
            </a:r>
            <a:r>
              <a:rPr lang="en-US" dirty="0" smtClean="0">
                <a:cs typeface="Courier New" charset="0"/>
              </a:rPr>
              <a:t> </a:t>
            </a:r>
            <a:r>
              <a:rPr lang="en-US" b="1" i="1" dirty="0" smtClean="0">
                <a:solidFill>
                  <a:srgbClr val="FF0000"/>
                </a:solidFill>
                <a:cs typeface="Courier New" charset="0"/>
              </a:rPr>
              <a:t>inherits</a:t>
            </a:r>
            <a:r>
              <a:rPr lang="en-US" dirty="0" smtClean="0">
                <a:solidFill>
                  <a:srgbClr val="FF0000"/>
                </a:solidFill>
                <a:cs typeface="Courier New" charset="0"/>
              </a:rPr>
              <a:t> </a:t>
            </a:r>
            <a:r>
              <a:rPr lang="en-US" dirty="0" smtClean="0">
                <a:cs typeface="Courier New" charset="0"/>
              </a:rPr>
              <a:t>all the methods of </a:t>
            </a:r>
            <a:r>
              <a:rPr lang="en-US" dirty="0">
                <a:solidFill>
                  <a:srgbClr val="0000FF"/>
                </a:solidFill>
                <a:latin typeface="Courier New"/>
                <a:cs typeface="Courier New"/>
              </a:rPr>
              <a:t>A</a:t>
            </a:r>
          </a:p>
          <a:p>
            <a:pPr lvl="1">
              <a:spcBef>
                <a:spcPct val="0"/>
              </a:spcBef>
              <a:defRPr/>
            </a:pPr>
            <a:r>
              <a:rPr lang="en-US" dirty="0" smtClean="0">
                <a:cs typeface="Courier New" charset="0"/>
              </a:rPr>
              <a:t>This means </a:t>
            </a:r>
            <a:r>
              <a:rPr lang="en-US" dirty="0" smtClean="0">
                <a:solidFill>
                  <a:srgbClr val="0000FF"/>
                </a:solidFill>
                <a:latin typeface="Courier New"/>
                <a:cs typeface="Courier New"/>
              </a:rPr>
              <a:t>B</a:t>
            </a:r>
            <a:r>
              <a:rPr lang="en-US" dirty="0" smtClean="0">
                <a:cs typeface="Courier New" charset="0"/>
              </a:rPr>
              <a:t> implicitly </a:t>
            </a:r>
            <a:r>
              <a:rPr lang="en-US" i="1" dirty="0" smtClean="0">
                <a:cs typeface="Courier New" charset="0"/>
              </a:rPr>
              <a:t>starts out </a:t>
            </a:r>
            <a:r>
              <a:rPr lang="en-US" dirty="0" smtClean="0">
                <a:cs typeface="Courier New" charset="0"/>
              </a:rPr>
              <a:t>with all the method contracts (for an interface) or all the method bodies (for a class) that </a:t>
            </a:r>
            <a:r>
              <a:rPr lang="en-US" dirty="0" smtClean="0">
                <a:solidFill>
                  <a:srgbClr val="0000FF"/>
                </a:solidFill>
                <a:latin typeface="Courier New"/>
                <a:cs typeface="Courier New"/>
              </a:rPr>
              <a:t>A</a:t>
            </a:r>
            <a:r>
              <a:rPr lang="en-US" dirty="0">
                <a:cs typeface="Courier New" charset="0"/>
              </a:rPr>
              <a:t> </a:t>
            </a:r>
            <a:r>
              <a:rPr lang="en-US" dirty="0" smtClean="0">
                <a:cs typeface="Courier New" charset="0"/>
              </a:rPr>
              <a:t>has</a:t>
            </a:r>
            <a:endParaRPr lang="en-US" dirty="0">
              <a:solidFill>
                <a:srgbClr val="0000FF"/>
              </a:solidFill>
              <a:latin typeface="Courier New"/>
              <a:cs typeface="Courier New"/>
            </a:endParaRPr>
          </a:p>
          <a:p>
            <a:pPr lvl="1">
              <a:spcBef>
                <a:spcPct val="0"/>
              </a:spcBef>
              <a:defRPr/>
            </a:pPr>
            <a:r>
              <a:rPr lang="en-US" dirty="0">
                <a:solidFill>
                  <a:srgbClr val="0000FF"/>
                </a:solidFill>
                <a:latin typeface="Courier New"/>
                <a:cs typeface="Courier New"/>
              </a:rPr>
              <a:t>B</a:t>
            </a:r>
            <a:r>
              <a:rPr lang="en-US" dirty="0" smtClean="0">
                <a:effectLst/>
                <a:cs typeface="Courier New" charset="0"/>
              </a:rPr>
              <a:t> can then </a:t>
            </a:r>
            <a:r>
              <a:rPr lang="en-US" i="1" dirty="0" smtClean="0">
                <a:effectLst/>
                <a:cs typeface="Courier New" charset="0"/>
              </a:rPr>
              <a:t>add more </a:t>
            </a:r>
            <a:r>
              <a:rPr lang="en-US" dirty="0" smtClean="0">
                <a:effectLst/>
                <a:cs typeface="Courier New" charset="0"/>
              </a:rPr>
              <a:t>method contracts</a:t>
            </a:r>
            <a:r>
              <a:rPr lang="en-US" dirty="0">
                <a:cs typeface="Courier New" charset="0"/>
              </a:rPr>
              <a:t> (for an interface)</a:t>
            </a:r>
            <a:r>
              <a:rPr lang="en-US" dirty="0" smtClean="0">
                <a:effectLst/>
                <a:cs typeface="Courier New" charset="0"/>
              </a:rPr>
              <a:t> or method bodies</a:t>
            </a:r>
            <a:r>
              <a:rPr lang="en-US" dirty="0" smtClean="0">
                <a:cs typeface="Courier New" charset="0"/>
              </a:rPr>
              <a:t> </a:t>
            </a:r>
            <a:r>
              <a:rPr lang="en-US" dirty="0">
                <a:cs typeface="Courier New" charset="0"/>
              </a:rPr>
              <a:t>(for a class</a:t>
            </a:r>
            <a:r>
              <a:rPr lang="en-US" dirty="0" smtClean="0">
                <a:cs typeface="Courier New" charset="0"/>
              </a:rPr>
              <a:t>)</a:t>
            </a:r>
          </a:p>
          <a:p>
            <a:pPr lvl="1">
              <a:spcBef>
                <a:spcPct val="0"/>
              </a:spcBef>
              <a:defRPr/>
            </a:pPr>
            <a:r>
              <a:rPr lang="en-US" dirty="0" smtClean="0">
                <a:effectLst/>
                <a:cs typeface="Courier New" charset="0"/>
              </a:rPr>
              <a:t>B can Override the methods</a:t>
            </a: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70</a:t>
            </a:fld>
            <a:endParaRPr lang="en-US">
              <a:solidFill>
                <a:prstClr val="black">
                  <a:tint val="75000"/>
                </a:prstClr>
              </a:solidFill>
            </a:endParaRPr>
          </a:p>
        </p:txBody>
      </p:sp>
    </p:spTree>
    <p:extLst>
      <p:ext uri="{BB962C8B-B14F-4D97-AF65-F5344CB8AC3E}">
        <p14:creationId xmlns:p14="http://schemas.microsoft.com/office/powerpoint/2010/main" val="31504534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interfaces</a:t>
            </a:r>
            <a:endParaRPr lang="en-US" dirty="0"/>
          </a:p>
        </p:txBody>
      </p:sp>
      <p:sp>
        <p:nvSpPr>
          <p:cNvPr id="3" name="Content Placeholder 2"/>
          <p:cNvSpPr>
            <a:spLocks noGrp="1"/>
          </p:cNvSpPr>
          <p:nvPr>
            <p:ph idx="1"/>
          </p:nvPr>
        </p:nvSpPr>
        <p:spPr/>
        <p:txBody>
          <a:bodyPr/>
          <a:lstStyle/>
          <a:p>
            <a:r>
              <a:rPr lang="en-US" dirty="0" smtClean="0"/>
              <a:t>Now we can add new methods to an interface we can’t edit</a:t>
            </a:r>
          </a:p>
          <a:p>
            <a:r>
              <a:rPr lang="en-US" dirty="0" smtClean="0"/>
              <a:t>When we implement our extended interface, we need to provide code for the new operations</a:t>
            </a:r>
          </a:p>
          <a:p>
            <a:pPr lvl="1"/>
            <a:r>
              <a:rPr lang="en-US" dirty="0" smtClean="0"/>
              <a:t>What if the new operation is a secondary operation that uses the primary operation?</a:t>
            </a:r>
          </a:p>
          <a:p>
            <a:pPr lvl="1"/>
            <a:r>
              <a:rPr lang="en-US" dirty="0" smtClean="0"/>
              <a:t>The code will be the same for any implementation</a:t>
            </a:r>
          </a:p>
          <a:p>
            <a:pPr lvl="1"/>
            <a:r>
              <a:rPr lang="en-US" dirty="0" smtClean="0"/>
              <a:t>We can still create default methods in the extended interface</a:t>
            </a:r>
          </a:p>
          <a:p>
            <a:r>
              <a:rPr lang="en-US" dirty="0" smtClean="0"/>
              <a:t>We will need to create an implementation of the extended interface</a:t>
            </a:r>
          </a:p>
          <a:p>
            <a:pPr lvl="1"/>
            <a:r>
              <a:rPr lang="en-US" dirty="0" smtClean="0"/>
              <a:t>Provides code for the primary methods</a:t>
            </a:r>
          </a:p>
          <a:p>
            <a:pPr lvl="1"/>
            <a:r>
              <a:rPr lang="en-US" dirty="0" smtClean="0"/>
              <a:t>The decorator pattern helps here (a later lecture)</a:t>
            </a:r>
          </a:p>
        </p:txBody>
      </p:sp>
      <p:sp>
        <p:nvSpPr>
          <p:cNvPr id="4" name="Slide Number Placeholder 3"/>
          <p:cNvSpPr>
            <a:spLocks noGrp="1"/>
          </p:cNvSpPr>
          <p:nvPr>
            <p:ph type="sldNum" sz="quarter" idx="12"/>
          </p:nvPr>
        </p:nvSpPr>
        <p:spPr/>
        <p:txBody>
          <a:bodyPr/>
          <a:lstStyle/>
          <a:p>
            <a:fld id="{0B78AC78-3AC6-45C8-BB81-F17C756199F4}" type="slidenum">
              <a:rPr lang="en-US" smtClean="0"/>
              <a:t>71</a:t>
            </a:fld>
            <a:endParaRPr lang="en-US"/>
          </a:p>
        </p:txBody>
      </p:sp>
    </p:spTree>
    <p:extLst>
      <p:ext uri="{BB962C8B-B14F-4D97-AF65-F5344CB8AC3E}">
        <p14:creationId xmlns:p14="http://schemas.microsoft.com/office/powerpoint/2010/main" val="21308742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“Implements” May Be Inferred</a:t>
            </a:r>
            <a:endParaRPr lang="en-US" dirty="0">
              <a:effectLst/>
              <a:latin typeface="Arial"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72</a:t>
            </a:fld>
            <a:endParaRPr lang="en-US">
              <a:solidFill>
                <a:prstClr val="black">
                  <a:tint val="75000"/>
                </a:prstClr>
              </a:solidFill>
            </a:endParaRPr>
          </a:p>
        </p:txBody>
      </p:sp>
      <p:sp>
        <p:nvSpPr>
          <p:cNvPr id="8" name="Oval 7"/>
          <p:cNvSpPr/>
          <p:nvPr/>
        </p:nvSpPr>
        <p:spPr>
          <a:xfrm>
            <a:off x="838200" y="26670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I2</a:t>
            </a:r>
            <a:endParaRPr lang="en-US" sz="2400" i="1" dirty="0">
              <a:solidFill>
                <a:srgbClr val="008000"/>
              </a:solidFill>
              <a:latin typeface="Arial"/>
              <a:cs typeface="Arial"/>
            </a:endParaRPr>
          </a:p>
        </p:txBody>
      </p:sp>
      <p:sp>
        <p:nvSpPr>
          <p:cNvPr id="9" name="Oval 8"/>
          <p:cNvSpPr/>
          <p:nvPr/>
        </p:nvSpPr>
        <p:spPr>
          <a:xfrm>
            <a:off x="838200" y="13716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I1</a:t>
            </a:r>
            <a:endParaRPr lang="en-US" sz="2400" i="1" dirty="0">
              <a:solidFill>
                <a:srgbClr val="008000"/>
              </a:solidFill>
              <a:latin typeface="Arial"/>
              <a:cs typeface="Arial"/>
            </a:endParaRPr>
          </a:p>
        </p:txBody>
      </p:sp>
      <p:cxnSp>
        <p:nvCxnSpPr>
          <p:cNvPr id="10" name="Straight Arrow Connector 9"/>
          <p:cNvCxnSpPr>
            <a:stCxn id="8" idx="0"/>
            <a:endCxn id="9" idx="4"/>
          </p:cNvCxnSpPr>
          <p:nvPr/>
        </p:nvCxnSpPr>
        <p:spPr>
          <a:xfrm flipV="1">
            <a:off x="2438400" y="21336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38400" y="22098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cxnSp>
        <p:nvCxnSpPr>
          <p:cNvPr id="16" name="Straight Arrow Connector 15"/>
          <p:cNvCxnSpPr/>
          <p:nvPr/>
        </p:nvCxnSpPr>
        <p:spPr>
          <a:xfrm flipV="1">
            <a:off x="2438400" y="4724400"/>
            <a:ext cx="0" cy="6096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38400" y="48006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sp>
        <p:nvSpPr>
          <p:cNvPr id="18" name="Rectangle 17"/>
          <p:cNvSpPr/>
          <p:nvPr/>
        </p:nvSpPr>
        <p:spPr>
          <a:xfrm>
            <a:off x="914400" y="39624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C3</a:t>
            </a:r>
            <a:endParaRPr lang="en-US" sz="2400" dirty="0">
              <a:solidFill>
                <a:srgbClr val="0000FF"/>
              </a:solidFill>
              <a:latin typeface="Arial"/>
              <a:cs typeface="Arial"/>
            </a:endParaRPr>
          </a:p>
        </p:txBody>
      </p:sp>
      <p:sp>
        <p:nvSpPr>
          <p:cNvPr id="19" name="Rectangle 18"/>
          <p:cNvSpPr/>
          <p:nvPr/>
        </p:nvSpPr>
        <p:spPr>
          <a:xfrm>
            <a:off x="914400" y="52578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C4</a:t>
            </a:r>
            <a:endParaRPr lang="en-US" sz="2400" dirty="0">
              <a:solidFill>
                <a:srgbClr val="0000FF"/>
              </a:solidFill>
              <a:latin typeface="Arial"/>
              <a:cs typeface="Arial"/>
            </a:endParaRPr>
          </a:p>
        </p:txBody>
      </p:sp>
      <p:cxnSp>
        <p:nvCxnSpPr>
          <p:cNvPr id="23" name="Straight Arrow Connector 22"/>
          <p:cNvCxnSpPr/>
          <p:nvPr/>
        </p:nvCxnSpPr>
        <p:spPr>
          <a:xfrm flipV="1">
            <a:off x="2438400" y="34290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38400" y="3505200"/>
            <a:ext cx="1758264"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implements</a:t>
            </a:r>
            <a:endParaRPr lang="en-US" sz="2400" dirty="0">
              <a:solidFill>
                <a:prstClr val="black"/>
              </a:solidFill>
              <a:latin typeface="Arial"/>
              <a:ea typeface="ＭＳ Ｐゴシック" charset="0"/>
              <a:cs typeface="Arial"/>
            </a:endParaRPr>
          </a:p>
        </p:txBody>
      </p:sp>
    </p:spTree>
    <p:extLst>
      <p:ext uri="{BB962C8B-B14F-4D97-AF65-F5344CB8AC3E}">
        <p14:creationId xmlns:p14="http://schemas.microsoft.com/office/powerpoint/2010/main" val="39951708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“Implements” May Be Inferred</a:t>
            </a:r>
            <a:endParaRPr lang="en-US" dirty="0">
              <a:effectLst/>
              <a:latin typeface="Arial"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73</a:t>
            </a:fld>
            <a:endParaRPr lang="en-US">
              <a:solidFill>
                <a:prstClr val="black">
                  <a:tint val="75000"/>
                </a:prstClr>
              </a:solidFill>
            </a:endParaRPr>
          </a:p>
        </p:txBody>
      </p:sp>
      <p:cxnSp>
        <p:nvCxnSpPr>
          <p:cNvPr id="6" name="Curved Connector 5"/>
          <p:cNvCxnSpPr/>
          <p:nvPr/>
        </p:nvCxnSpPr>
        <p:spPr>
          <a:xfrm flipV="1">
            <a:off x="4038600" y="1752600"/>
            <a:ext cx="12700" cy="2590800"/>
          </a:xfrm>
          <a:prstGeom prst="curvedConnector3">
            <a:avLst>
              <a:gd name="adj1" fmla="val 6440000"/>
            </a:avLst>
          </a:prstGeom>
          <a:ln w="38100" cmpd="sng">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5" name="Rounded Rectangular Callout 24"/>
          <p:cNvSpPr/>
          <p:nvPr/>
        </p:nvSpPr>
        <p:spPr>
          <a:xfrm>
            <a:off x="5562600" y="4038600"/>
            <a:ext cx="3048000" cy="2057400"/>
          </a:xfrm>
          <a:prstGeom prst="wedgeRoundRectCallout">
            <a:avLst>
              <a:gd name="adj1" fmla="val -73830"/>
              <a:gd name="adj2" fmla="val -83222"/>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smtClean="0">
                <a:solidFill>
                  <a:prstClr val="black"/>
                </a:solidFill>
                <a:latin typeface="Arial"/>
                <a:cs typeface="Arial"/>
              </a:rPr>
              <a:t>We may infer in this case that</a:t>
            </a:r>
          </a:p>
          <a:p>
            <a:pPr algn="ctr" eaLnBrk="1" hangingPunct="1">
              <a:defRPr/>
            </a:pPr>
            <a:r>
              <a:rPr lang="en-US" sz="2400" dirty="0" smtClean="0">
                <a:solidFill>
                  <a:srgbClr val="0000FF"/>
                </a:solidFill>
                <a:latin typeface="Courier New"/>
                <a:cs typeface="Courier New"/>
              </a:rPr>
              <a:t>C3</a:t>
            </a:r>
            <a:r>
              <a:rPr lang="en-US" sz="2400" dirty="0" smtClean="0">
                <a:solidFill>
                  <a:prstClr val="black"/>
                </a:solidFill>
                <a:latin typeface="Arial"/>
                <a:cs typeface="Arial"/>
              </a:rPr>
              <a:t> implements </a:t>
            </a:r>
            <a:r>
              <a:rPr lang="en-US" sz="2400" dirty="0" smtClean="0">
                <a:solidFill>
                  <a:srgbClr val="0000FF"/>
                </a:solidFill>
                <a:latin typeface="Courier New"/>
                <a:cs typeface="Courier New"/>
              </a:rPr>
              <a:t>I1</a:t>
            </a:r>
            <a:r>
              <a:rPr lang="en-US" sz="2400" dirty="0" smtClean="0">
                <a:solidFill>
                  <a:prstClr val="black"/>
                </a:solidFill>
                <a:latin typeface="Arial"/>
                <a:cs typeface="Arial"/>
              </a:rPr>
              <a:t>.</a:t>
            </a:r>
            <a:endParaRPr lang="en-US" sz="2400" dirty="0">
              <a:solidFill>
                <a:srgbClr val="0000FF"/>
              </a:solidFill>
              <a:latin typeface="Courier New"/>
              <a:cs typeface="Courier New"/>
            </a:endParaRPr>
          </a:p>
        </p:txBody>
      </p:sp>
      <p:sp>
        <p:nvSpPr>
          <p:cNvPr id="36" name="Oval 35"/>
          <p:cNvSpPr/>
          <p:nvPr/>
        </p:nvSpPr>
        <p:spPr>
          <a:xfrm>
            <a:off x="838200" y="26670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I2</a:t>
            </a:r>
            <a:endParaRPr lang="en-US" sz="2400" i="1" dirty="0">
              <a:solidFill>
                <a:srgbClr val="008000"/>
              </a:solidFill>
              <a:latin typeface="Arial"/>
              <a:cs typeface="Arial"/>
            </a:endParaRPr>
          </a:p>
        </p:txBody>
      </p:sp>
      <p:sp>
        <p:nvSpPr>
          <p:cNvPr id="37" name="Oval 36"/>
          <p:cNvSpPr/>
          <p:nvPr/>
        </p:nvSpPr>
        <p:spPr>
          <a:xfrm>
            <a:off x="838200" y="13716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I1</a:t>
            </a:r>
            <a:endParaRPr lang="en-US" sz="2400" i="1" dirty="0">
              <a:solidFill>
                <a:srgbClr val="008000"/>
              </a:solidFill>
              <a:latin typeface="Arial"/>
              <a:cs typeface="Arial"/>
            </a:endParaRPr>
          </a:p>
        </p:txBody>
      </p:sp>
      <p:cxnSp>
        <p:nvCxnSpPr>
          <p:cNvPr id="38" name="Straight Arrow Connector 37"/>
          <p:cNvCxnSpPr>
            <a:stCxn id="36" idx="0"/>
            <a:endCxn id="37" idx="4"/>
          </p:cNvCxnSpPr>
          <p:nvPr/>
        </p:nvCxnSpPr>
        <p:spPr>
          <a:xfrm flipV="1">
            <a:off x="2438400" y="21336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438400" y="22098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cxnSp>
        <p:nvCxnSpPr>
          <p:cNvPr id="40" name="Straight Arrow Connector 39"/>
          <p:cNvCxnSpPr/>
          <p:nvPr/>
        </p:nvCxnSpPr>
        <p:spPr>
          <a:xfrm flipV="1">
            <a:off x="2438400" y="4724400"/>
            <a:ext cx="0" cy="6096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438400" y="48006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sp>
        <p:nvSpPr>
          <p:cNvPr id="42" name="Rectangle 41"/>
          <p:cNvSpPr/>
          <p:nvPr/>
        </p:nvSpPr>
        <p:spPr>
          <a:xfrm>
            <a:off x="914400" y="39624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C3</a:t>
            </a:r>
            <a:endParaRPr lang="en-US" sz="2400" dirty="0">
              <a:solidFill>
                <a:srgbClr val="0000FF"/>
              </a:solidFill>
              <a:latin typeface="Arial"/>
              <a:cs typeface="Arial"/>
            </a:endParaRPr>
          </a:p>
        </p:txBody>
      </p:sp>
      <p:sp>
        <p:nvSpPr>
          <p:cNvPr id="43" name="Rectangle 42"/>
          <p:cNvSpPr/>
          <p:nvPr/>
        </p:nvSpPr>
        <p:spPr>
          <a:xfrm>
            <a:off x="914400" y="52578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C4</a:t>
            </a:r>
            <a:endParaRPr lang="en-US" sz="2400" dirty="0">
              <a:solidFill>
                <a:srgbClr val="0000FF"/>
              </a:solidFill>
              <a:latin typeface="Arial"/>
              <a:cs typeface="Arial"/>
            </a:endParaRPr>
          </a:p>
        </p:txBody>
      </p:sp>
      <p:cxnSp>
        <p:nvCxnSpPr>
          <p:cNvPr id="44" name="Straight Arrow Connector 43"/>
          <p:cNvCxnSpPr/>
          <p:nvPr/>
        </p:nvCxnSpPr>
        <p:spPr>
          <a:xfrm flipV="1">
            <a:off x="2438400" y="34290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438400" y="3505200"/>
            <a:ext cx="1758264"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implements</a:t>
            </a:r>
            <a:endParaRPr lang="en-US" sz="2400" dirty="0">
              <a:solidFill>
                <a:prstClr val="black"/>
              </a:solidFill>
              <a:latin typeface="Arial"/>
              <a:ea typeface="ＭＳ Ｐゴシック" charset="0"/>
              <a:cs typeface="Arial"/>
            </a:endParaRPr>
          </a:p>
        </p:txBody>
      </p:sp>
      <p:sp>
        <p:nvSpPr>
          <p:cNvPr id="46" name="TextBox 45"/>
          <p:cNvSpPr txBox="1"/>
          <p:nvPr/>
        </p:nvSpPr>
        <p:spPr>
          <a:xfrm>
            <a:off x="4876800" y="2667000"/>
            <a:ext cx="1758264" cy="461665"/>
          </a:xfrm>
          <a:prstGeom prst="rect">
            <a:avLst/>
          </a:prstGeom>
          <a:noFill/>
          <a:effectLst/>
        </p:spPr>
        <p:txBody>
          <a:bodyPr wrap="none" rtlCol="0">
            <a:spAutoFit/>
          </a:bodyPr>
          <a:lstStyle/>
          <a:p>
            <a:pPr eaLnBrk="1" hangingPunct="1"/>
            <a:r>
              <a:rPr lang="en-US" sz="2400" dirty="0" smtClean="0">
                <a:solidFill>
                  <a:srgbClr val="FF0000"/>
                </a:solidFill>
                <a:latin typeface="Arial"/>
                <a:ea typeface="ＭＳ Ｐゴシック" charset="0"/>
                <a:cs typeface="Arial"/>
              </a:rPr>
              <a:t>implements</a:t>
            </a:r>
            <a:endParaRPr lang="en-US" sz="2400" dirty="0">
              <a:solidFill>
                <a:srgbClr val="FF0000"/>
              </a:solidFill>
              <a:latin typeface="Arial"/>
              <a:ea typeface="ＭＳ Ｐゴシック" charset="0"/>
              <a:cs typeface="Arial"/>
            </a:endParaRPr>
          </a:p>
        </p:txBody>
      </p:sp>
    </p:spTree>
    <p:extLst>
      <p:ext uri="{BB962C8B-B14F-4D97-AF65-F5344CB8AC3E}">
        <p14:creationId xmlns:p14="http://schemas.microsoft.com/office/powerpoint/2010/main" val="35147030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“Implements” May Be Inferred</a:t>
            </a:r>
            <a:endParaRPr lang="en-US" dirty="0">
              <a:effectLst/>
              <a:latin typeface="Arial"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74</a:t>
            </a:fld>
            <a:endParaRPr lang="en-US">
              <a:solidFill>
                <a:prstClr val="black">
                  <a:tint val="75000"/>
                </a:prstClr>
              </a:solidFill>
            </a:endParaRPr>
          </a:p>
        </p:txBody>
      </p:sp>
      <p:cxnSp>
        <p:nvCxnSpPr>
          <p:cNvPr id="6" name="Curved Connector 5"/>
          <p:cNvCxnSpPr/>
          <p:nvPr/>
        </p:nvCxnSpPr>
        <p:spPr>
          <a:xfrm flipV="1">
            <a:off x="4038600" y="3048000"/>
            <a:ext cx="12700" cy="2590800"/>
          </a:xfrm>
          <a:prstGeom prst="curvedConnector3">
            <a:avLst>
              <a:gd name="adj1" fmla="val 6440000"/>
            </a:avLst>
          </a:prstGeom>
          <a:ln w="38100" cmpd="sng">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5" name="Rounded Rectangular Callout 24"/>
          <p:cNvSpPr/>
          <p:nvPr/>
        </p:nvSpPr>
        <p:spPr>
          <a:xfrm>
            <a:off x="5562600" y="1371600"/>
            <a:ext cx="3048000" cy="2057400"/>
          </a:xfrm>
          <a:prstGeom prst="wedgeRoundRectCallout">
            <a:avLst>
              <a:gd name="adj1" fmla="val -73163"/>
              <a:gd name="adj2" fmla="val 82210"/>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smtClean="0">
                <a:solidFill>
                  <a:prstClr val="black"/>
                </a:solidFill>
                <a:latin typeface="Arial"/>
                <a:cs typeface="Arial"/>
              </a:rPr>
              <a:t>We may also infer in this case that</a:t>
            </a:r>
          </a:p>
          <a:p>
            <a:pPr algn="ctr" eaLnBrk="1" hangingPunct="1">
              <a:defRPr/>
            </a:pPr>
            <a:r>
              <a:rPr lang="en-US" sz="2400" dirty="0" smtClean="0">
                <a:solidFill>
                  <a:prstClr val="black"/>
                </a:solidFill>
                <a:latin typeface="Arial"/>
                <a:cs typeface="Arial"/>
              </a:rPr>
              <a:t> </a:t>
            </a:r>
            <a:r>
              <a:rPr lang="en-US" sz="2400" dirty="0" smtClean="0">
                <a:solidFill>
                  <a:srgbClr val="0000FF"/>
                </a:solidFill>
                <a:latin typeface="Courier New"/>
                <a:cs typeface="Courier New"/>
              </a:rPr>
              <a:t>C4</a:t>
            </a:r>
            <a:r>
              <a:rPr lang="en-US" sz="2400" dirty="0" smtClean="0">
                <a:solidFill>
                  <a:prstClr val="black"/>
                </a:solidFill>
                <a:latin typeface="Arial"/>
                <a:cs typeface="Arial"/>
              </a:rPr>
              <a:t> implements </a:t>
            </a:r>
            <a:r>
              <a:rPr lang="en-US" sz="2400" dirty="0" smtClean="0">
                <a:solidFill>
                  <a:srgbClr val="0000FF"/>
                </a:solidFill>
                <a:latin typeface="Courier New"/>
                <a:cs typeface="Courier New"/>
              </a:rPr>
              <a:t>I2</a:t>
            </a:r>
            <a:r>
              <a:rPr lang="en-US" sz="2400" dirty="0" smtClean="0">
                <a:solidFill>
                  <a:prstClr val="black"/>
                </a:solidFill>
                <a:latin typeface="Arial"/>
                <a:cs typeface="Arial"/>
              </a:rPr>
              <a:t>.</a:t>
            </a:r>
            <a:endParaRPr lang="en-US" sz="2400" dirty="0">
              <a:solidFill>
                <a:srgbClr val="0000FF"/>
              </a:solidFill>
              <a:latin typeface="Courier New"/>
              <a:cs typeface="Courier New"/>
            </a:endParaRPr>
          </a:p>
        </p:txBody>
      </p:sp>
      <p:sp>
        <p:nvSpPr>
          <p:cNvPr id="20" name="Oval 19"/>
          <p:cNvSpPr/>
          <p:nvPr/>
        </p:nvSpPr>
        <p:spPr>
          <a:xfrm>
            <a:off x="838200" y="26670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I2</a:t>
            </a:r>
            <a:endParaRPr lang="en-US" sz="2400" i="1" dirty="0">
              <a:solidFill>
                <a:srgbClr val="008000"/>
              </a:solidFill>
              <a:latin typeface="Arial"/>
              <a:cs typeface="Arial"/>
            </a:endParaRPr>
          </a:p>
        </p:txBody>
      </p:sp>
      <p:sp>
        <p:nvSpPr>
          <p:cNvPr id="21" name="Oval 20"/>
          <p:cNvSpPr/>
          <p:nvPr/>
        </p:nvSpPr>
        <p:spPr>
          <a:xfrm>
            <a:off x="838200" y="1371600"/>
            <a:ext cx="3200400" cy="762000"/>
          </a:xfrm>
          <a:prstGeom prst="ellipse">
            <a:avLst/>
          </a:prstGeom>
          <a:no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i="1" dirty="0" smtClean="0">
                <a:solidFill>
                  <a:srgbClr val="008000"/>
                </a:solidFill>
                <a:latin typeface="Arial"/>
                <a:cs typeface="Arial"/>
              </a:rPr>
              <a:t>I1</a:t>
            </a:r>
            <a:endParaRPr lang="en-US" sz="2400" i="1" dirty="0">
              <a:solidFill>
                <a:srgbClr val="008000"/>
              </a:solidFill>
              <a:latin typeface="Arial"/>
              <a:cs typeface="Arial"/>
            </a:endParaRPr>
          </a:p>
        </p:txBody>
      </p:sp>
      <p:cxnSp>
        <p:nvCxnSpPr>
          <p:cNvPr id="22" name="Straight Arrow Connector 21"/>
          <p:cNvCxnSpPr>
            <a:stCxn id="20" idx="0"/>
            <a:endCxn id="21" idx="4"/>
          </p:cNvCxnSpPr>
          <p:nvPr/>
        </p:nvCxnSpPr>
        <p:spPr>
          <a:xfrm flipV="1">
            <a:off x="2438400" y="21336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438400" y="22098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cxnSp>
        <p:nvCxnSpPr>
          <p:cNvPr id="27" name="Straight Arrow Connector 26"/>
          <p:cNvCxnSpPr/>
          <p:nvPr/>
        </p:nvCxnSpPr>
        <p:spPr>
          <a:xfrm flipV="1">
            <a:off x="2438400" y="4724400"/>
            <a:ext cx="0" cy="6096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438400" y="48006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sp>
        <p:nvSpPr>
          <p:cNvPr id="29" name="Rectangle 28"/>
          <p:cNvSpPr/>
          <p:nvPr/>
        </p:nvSpPr>
        <p:spPr>
          <a:xfrm>
            <a:off x="914400" y="39624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C3</a:t>
            </a:r>
            <a:endParaRPr lang="en-US" sz="2400" dirty="0">
              <a:solidFill>
                <a:srgbClr val="0000FF"/>
              </a:solidFill>
              <a:latin typeface="Arial"/>
              <a:cs typeface="Arial"/>
            </a:endParaRPr>
          </a:p>
        </p:txBody>
      </p:sp>
      <p:sp>
        <p:nvSpPr>
          <p:cNvPr id="30" name="Rectangle 29"/>
          <p:cNvSpPr/>
          <p:nvPr/>
        </p:nvSpPr>
        <p:spPr>
          <a:xfrm>
            <a:off x="914400" y="5257800"/>
            <a:ext cx="31242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C4</a:t>
            </a:r>
            <a:endParaRPr lang="en-US" sz="2400" dirty="0">
              <a:solidFill>
                <a:srgbClr val="0000FF"/>
              </a:solidFill>
              <a:latin typeface="Arial"/>
              <a:cs typeface="Arial"/>
            </a:endParaRPr>
          </a:p>
        </p:txBody>
      </p:sp>
      <p:cxnSp>
        <p:nvCxnSpPr>
          <p:cNvPr id="31" name="Straight Arrow Connector 30"/>
          <p:cNvCxnSpPr/>
          <p:nvPr/>
        </p:nvCxnSpPr>
        <p:spPr>
          <a:xfrm flipV="1">
            <a:off x="2438400" y="3429000"/>
            <a:ext cx="0" cy="5334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438400" y="3505200"/>
            <a:ext cx="1758264"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implements</a:t>
            </a:r>
            <a:endParaRPr lang="en-US" sz="2400" dirty="0">
              <a:solidFill>
                <a:prstClr val="black"/>
              </a:solidFill>
              <a:latin typeface="Arial"/>
              <a:ea typeface="ＭＳ Ｐゴシック" charset="0"/>
              <a:cs typeface="Arial"/>
            </a:endParaRPr>
          </a:p>
        </p:txBody>
      </p:sp>
      <p:sp>
        <p:nvSpPr>
          <p:cNvPr id="33" name="TextBox 32"/>
          <p:cNvSpPr txBox="1"/>
          <p:nvPr/>
        </p:nvSpPr>
        <p:spPr>
          <a:xfrm>
            <a:off x="4876800" y="4267200"/>
            <a:ext cx="1758264" cy="461665"/>
          </a:xfrm>
          <a:prstGeom prst="rect">
            <a:avLst/>
          </a:prstGeom>
          <a:noFill/>
          <a:effectLst/>
        </p:spPr>
        <p:txBody>
          <a:bodyPr wrap="none" rtlCol="0">
            <a:spAutoFit/>
          </a:bodyPr>
          <a:lstStyle/>
          <a:p>
            <a:pPr eaLnBrk="1" hangingPunct="1"/>
            <a:r>
              <a:rPr lang="en-US" sz="2400" dirty="0" smtClean="0">
                <a:solidFill>
                  <a:srgbClr val="FF0000"/>
                </a:solidFill>
                <a:latin typeface="Arial"/>
                <a:ea typeface="ＭＳ Ｐゴシック" charset="0"/>
                <a:cs typeface="Arial"/>
              </a:rPr>
              <a:t>implements</a:t>
            </a:r>
            <a:endParaRPr lang="en-US" sz="2400" dirty="0">
              <a:solidFill>
                <a:srgbClr val="FF0000"/>
              </a:solidFill>
              <a:latin typeface="Arial"/>
              <a:ea typeface="ＭＳ Ｐゴシック" charset="0"/>
              <a:cs typeface="Arial"/>
            </a:endParaRPr>
          </a:p>
        </p:txBody>
      </p:sp>
    </p:spTree>
    <p:extLst>
      <p:ext uri="{BB962C8B-B14F-4D97-AF65-F5344CB8AC3E}">
        <p14:creationId xmlns:p14="http://schemas.microsoft.com/office/powerpoint/2010/main" val="290148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Ubiquitous Class: </a:t>
            </a:r>
            <a:r>
              <a:rPr lang="en-US" dirty="0" smtClean="0">
                <a:solidFill>
                  <a:srgbClr val="0000FF"/>
                </a:solidFill>
                <a:latin typeface="Courier New"/>
                <a:cs typeface="Courier New"/>
              </a:rPr>
              <a:t>Object</a:t>
            </a:r>
            <a:endParaRPr lang="en-US" dirty="0">
              <a:solidFill>
                <a:srgbClr val="0000FF"/>
              </a:solidFill>
              <a:latin typeface="Courier New"/>
              <a:cs typeface="Courier New"/>
            </a:endParaRPr>
          </a:p>
        </p:txBody>
      </p:sp>
      <p:sp>
        <p:nvSpPr>
          <p:cNvPr id="3" name="Content Placeholder 2"/>
          <p:cNvSpPr>
            <a:spLocks noGrp="1"/>
          </p:cNvSpPr>
          <p:nvPr>
            <p:ph idx="1"/>
          </p:nvPr>
        </p:nvSpPr>
        <p:spPr/>
        <p:txBody>
          <a:bodyPr/>
          <a:lstStyle/>
          <a:p>
            <a:r>
              <a:rPr lang="en-US" i="1" dirty="0" smtClean="0"/>
              <a:t>Every</a:t>
            </a:r>
            <a:r>
              <a:rPr lang="en-US" dirty="0" smtClean="0"/>
              <a:t> </a:t>
            </a:r>
            <a:r>
              <a:rPr lang="en-US" b="1" dirty="0" smtClean="0"/>
              <a:t>class </a:t>
            </a:r>
            <a:r>
              <a:rPr lang="en-US" dirty="0" smtClean="0"/>
              <a:t>in Java extends </a:t>
            </a:r>
            <a:r>
              <a:rPr lang="en-US" dirty="0" smtClean="0">
                <a:solidFill>
                  <a:srgbClr val="0000FF"/>
                </a:solidFill>
                <a:latin typeface="Courier New"/>
                <a:cs typeface="Courier New"/>
              </a:rPr>
              <a:t>Object</a:t>
            </a:r>
            <a:r>
              <a:rPr lang="en-US" dirty="0" smtClean="0"/>
              <a:t>, which is a special built-in class that provides default implementations for the following instance methods (among a few others that are not so important):</a:t>
            </a:r>
          </a:p>
          <a:p>
            <a:pPr marL="457200" lvl="1" indent="0">
              <a:buNone/>
            </a:pPr>
            <a:r>
              <a:rPr lang="en-US" b="1" dirty="0" err="1" smtClean="0">
                <a:solidFill>
                  <a:srgbClr val="0000FF"/>
                </a:solidFill>
                <a:latin typeface="Courier New"/>
                <a:cs typeface="Courier New"/>
              </a:rPr>
              <a:t>boolean</a:t>
            </a:r>
            <a:r>
              <a:rPr lang="en-US" dirty="0" smtClean="0">
                <a:solidFill>
                  <a:srgbClr val="0000FF"/>
                </a:solidFill>
                <a:latin typeface="Courier New"/>
                <a:cs typeface="Courier New"/>
              </a:rPr>
              <a:t> equals(Object </a:t>
            </a:r>
            <a:r>
              <a:rPr lang="en-US" dirty="0" err="1" smtClean="0">
                <a:solidFill>
                  <a:srgbClr val="0000FF"/>
                </a:solidFill>
                <a:latin typeface="Courier New"/>
                <a:cs typeface="Courier New"/>
              </a:rPr>
              <a:t>obj</a:t>
            </a:r>
            <a:r>
              <a:rPr lang="en-US" dirty="0" smtClean="0">
                <a:solidFill>
                  <a:srgbClr val="0000FF"/>
                </a:solidFill>
                <a:latin typeface="Courier New"/>
                <a:cs typeface="Courier New"/>
              </a:rPr>
              <a:t>)</a:t>
            </a:r>
          </a:p>
          <a:p>
            <a:pPr marL="457200" lvl="1" indent="0">
              <a:buNone/>
            </a:pPr>
            <a:r>
              <a:rPr lang="en-US" b="1" dirty="0" err="1" smtClean="0">
                <a:solidFill>
                  <a:srgbClr val="0000FF"/>
                </a:solidFill>
                <a:latin typeface="Courier New"/>
                <a:cs typeface="Courier New"/>
              </a:rPr>
              <a:t>int</a:t>
            </a:r>
            <a:r>
              <a:rPr lang="en-US" dirty="0" smtClean="0">
                <a:solidFill>
                  <a:srgbClr val="0000FF"/>
                </a:solidFill>
                <a:latin typeface="Courier New"/>
                <a:cs typeface="Courier New"/>
              </a:rPr>
              <a:t> </a:t>
            </a:r>
            <a:r>
              <a:rPr lang="en-US" dirty="0" err="1" smtClean="0">
                <a:solidFill>
                  <a:srgbClr val="0000FF"/>
                </a:solidFill>
                <a:latin typeface="Courier New"/>
                <a:cs typeface="Courier New"/>
              </a:rPr>
              <a:t>hashCode</a:t>
            </a:r>
            <a:r>
              <a:rPr lang="en-US" dirty="0" smtClean="0">
                <a:solidFill>
                  <a:srgbClr val="0000FF"/>
                </a:solidFill>
                <a:latin typeface="Courier New"/>
                <a:cs typeface="Courier New"/>
              </a:rPr>
              <a:t>()</a:t>
            </a:r>
          </a:p>
          <a:p>
            <a:pPr marL="457200" lvl="1" indent="0">
              <a:buNone/>
            </a:pPr>
            <a:r>
              <a:rPr lang="en-US" dirty="0" smtClean="0">
                <a:solidFill>
                  <a:srgbClr val="0000FF"/>
                </a:solidFill>
                <a:latin typeface="Courier New"/>
                <a:cs typeface="Courier New"/>
              </a:rPr>
              <a:t>String </a:t>
            </a:r>
            <a:r>
              <a:rPr lang="en-US" dirty="0" err="1" smtClean="0">
                <a:solidFill>
                  <a:srgbClr val="0000FF"/>
                </a:solidFill>
                <a:latin typeface="Courier New"/>
                <a:cs typeface="Courier New"/>
              </a:rPr>
              <a:t>toString</a:t>
            </a:r>
            <a:r>
              <a:rPr lang="en-US" dirty="0" smtClean="0">
                <a:solidFill>
                  <a:srgbClr val="0000FF"/>
                </a:solidFill>
                <a:latin typeface="Courier New"/>
                <a:cs typeface="Courier New"/>
              </a:rPr>
              <a:t>()</a:t>
            </a:r>
          </a:p>
          <a:p>
            <a:pPr marL="502920" indent="-342900"/>
            <a:r>
              <a:rPr lang="en-US" dirty="0" smtClean="0">
                <a:cs typeface="Courier New"/>
              </a:rPr>
              <a:t>We Override them to provide more meaningful functionality</a:t>
            </a:r>
          </a:p>
          <a:p>
            <a:pPr marL="502920" indent="-342900"/>
            <a:r>
              <a:rPr lang="en-US" dirty="0" smtClean="0">
                <a:cs typeface="Courier New"/>
              </a:rPr>
              <a:t>This works because of our inheritance structure and our extends relationship</a:t>
            </a:r>
            <a:endParaRPr lang="en-US" dirty="0">
              <a:cs typeface="Courier New"/>
            </a:endParaRP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75</a:t>
            </a:fld>
            <a:endParaRPr lang="en-US">
              <a:solidFill>
                <a:prstClr val="black">
                  <a:tint val="75000"/>
                </a:prstClr>
              </a:solidFill>
            </a:endParaRPr>
          </a:p>
        </p:txBody>
      </p:sp>
    </p:spTree>
    <p:extLst>
      <p:ext uri="{BB962C8B-B14F-4D97-AF65-F5344CB8AC3E}">
        <p14:creationId xmlns:p14="http://schemas.microsoft.com/office/powerpoint/2010/main" val="2075296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Object methods</a:t>
            </a:r>
            <a:endParaRPr lang="en-US" dirty="0"/>
          </a:p>
        </p:txBody>
      </p:sp>
      <p:sp>
        <p:nvSpPr>
          <p:cNvPr id="3" name="Content Placeholder 2"/>
          <p:cNvSpPr>
            <a:spLocks noGrp="1"/>
          </p:cNvSpPr>
          <p:nvPr>
            <p:ph idx="1"/>
          </p:nvPr>
        </p:nvSpPr>
        <p:spPr/>
        <p:txBody>
          <a:bodyPr/>
          <a:lstStyle/>
          <a:p>
            <a:r>
              <a:rPr lang="en-US" dirty="0" smtClean="0"/>
              <a:t>If the methods provided by Object can be written using only primary operations…</a:t>
            </a:r>
          </a:p>
          <a:p>
            <a:pPr lvl="1"/>
            <a:r>
              <a:rPr lang="en-US" dirty="0" smtClean="0"/>
              <a:t>You can’t provide a default implementation in the interface</a:t>
            </a:r>
          </a:p>
          <a:p>
            <a:pPr lvl="1"/>
            <a:r>
              <a:rPr lang="en-US" dirty="0" smtClean="0"/>
              <a:t>The interface does not extend Object, because an interface cannot extend a class</a:t>
            </a:r>
          </a:p>
        </p:txBody>
      </p:sp>
      <p:sp>
        <p:nvSpPr>
          <p:cNvPr id="4" name="Slide Number Placeholder 3"/>
          <p:cNvSpPr>
            <a:spLocks noGrp="1"/>
          </p:cNvSpPr>
          <p:nvPr>
            <p:ph type="sldNum" sz="quarter" idx="12"/>
          </p:nvPr>
        </p:nvSpPr>
        <p:spPr/>
        <p:txBody>
          <a:bodyPr/>
          <a:lstStyle/>
          <a:p>
            <a:fld id="{0B78AC78-3AC6-45C8-BB81-F17C756199F4}" type="slidenum">
              <a:rPr lang="en-US" smtClean="0"/>
              <a:t>76</a:t>
            </a:fld>
            <a:endParaRPr lang="en-US"/>
          </a:p>
        </p:txBody>
      </p:sp>
    </p:spTree>
    <p:extLst>
      <p:ext uri="{BB962C8B-B14F-4D97-AF65-F5344CB8AC3E}">
        <p14:creationId xmlns:p14="http://schemas.microsoft.com/office/powerpoint/2010/main" val="29923207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Which Method Body Is Used?</a:t>
            </a:r>
            <a:endParaRPr lang="en-US" dirty="0">
              <a:effectLst/>
              <a:latin typeface="Arial" charset="0"/>
            </a:endParaRPr>
          </a:p>
        </p:txBody>
      </p:sp>
      <p:sp>
        <p:nvSpPr>
          <p:cNvPr id="4" name="Slide Number Placeholder 3"/>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77</a:t>
            </a:fld>
            <a:endParaRPr lang="en-US">
              <a:solidFill>
                <a:prstClr val="black">
                  <a:tint val="75000"/>
                </a:prstClr>
              </a:solidFill>
            </a:endParaRPr>
          </a:p>
        </p:txBody>
      </p:sp>
      <p:cxnSp>
        <p:nvCxnSpPr>
          <p:cNvPr id="10" name="Straight Arrow Connector 9"/>
          <p:cNvCxnSpPr/>
          <p:nvPr/>
        </p:nvCxnSpPr>
        <p:spPr>
          <a:xfrm flipV="1">
            <a:off x="2438400" y="2362200"/>
            <a:ext cx="0" cy="609600"/>
          </a:xfrm>
          <a:prstGeom prst="straightConnector1">
            <a:avLst/>
          </a:prstGeom>
          <a:ln w="38100" cmpd="sng">
            <a:solidFill>
              <a:schemeClr val="tx1"/>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38400" y="2514600"/>
            <a:ext cx="1262635" cy="461665"/>
          </a:xfrm>
          <a:prstGeom prst="rect">
            <a:avLst/>
          </a:prstGeom>
          <a:noFill/>
          <a:effectLst/>
        </p:spPr>
        <p:txBody>
          <a:bodyPr wrap="none" rtlCol="0">
            <a:spAutoFit/>
          </a:bodyPr>
          <a:lstStyle/>
          <a:p>
            <a:pPr eaLnBrk="1" hangingPunct="1"/>
            <a:r>
              <a:rPr lang="en-US" sz="2400" dirty="0" smtClean="0">
                <a:solidFill>
                  <a:prstClr val="black"/>
                </a:solidFill>
                <a:latin typeface="Arial"/>
                <a:ea typeface="ＭＳ Ｐゴシック" charset="0"/>
                <a:cs typeface="Arial"/>
              </a:rPr>
              <a:t>extends</a:t>
            </a:r>
            <a:endParaRPr lang="en-US" sz="2400" dirty="0">
              <a:solidFill>
                <a:prstClr val="black"/>
              </a:solidFill>
              <a:latin typeface="Arial"/>
              <a:ea typeface="ＭＳ Ｐゴシック" charset="0"/>
              <a:cs typeface="Arial"/>
            </a:endParaRPr>
          </a:p>
        </p:txBody>
      </p:sp>
      <p:sp>
        <p:nvSpPr>
          <p:cNvPr id="7" name="Rectangle 6"/>
          <p:cNvSpPr/>
          <p:nvPr/>
        </p:nvSpPr>
        <p:spPr>
          <a:xfrm>
            <a:off x="4343400" y="2895600"/>
            <a:ext cx="3048000" cy="830997"/>
          </a:xfrm>
          <a:prstGeom prst="rect">
            <a:avLst/>
          </a:prstGeom>
        </p:spPr>
        <p:txBody>
          <a:bodyPr wrap="square">
            <a:spAutoFit/>
          </a:bodyPr>
          <a:lstStyle/>
          <a:p>
            <a:pPr algn="ctr" eaLnBrk="1" hangingPunct="1">
              <a:defRPr/>
            </a:pPr>
            <a:endParaRPr lang="en-US" sz="2400" dirty="0" smtClean="0">
              <a:solidFill>
                <a:srgbClr val="0000FF"/>
              </a:solidFill>
              <a:latin typeface="Courier New"/>
              <a:ea typeface="ＭＳ Ｐゴシック" charset="0"/>
              <a:cs typeface="Courier New"/>
            </a:endParaRPr>
          </a:p>
          <a:p>
            <a:pPr algn="ctr" eaLnBrk="1" hangingPunct="1">
              <a:defRPr/>
            </a:pPr>
            <a:r>
              <a:rPr lang="en-US" sz="2400" dirty="0" smtClean="0">
                <a:solidFill>
                  <a:srgbClr val="FF0000"/>
                </a:solidFill>
                <a:latin typeface="Courier New"/>
                <a:ea typeface="ＭＳ Ｐゴシック" charset="0"/>
                <a:cs typeface="Courier New"/>
              </a:rPr>
              <a:t>push</a:t>
            </a:r>
            <a:endParaRPr lang="en-US" sz="2400" dirty="0">
              <a:solidFill>
                <a:srgbClr val="FF0000"/>
              </a:solidFill>
              <a:latin typeface="Courier New"/>
              <a:ea typeface="ＭＳ Ｐゴシック" charset="0"/>
              <a:cs typeface="Courier New"/>
            </a:endParaRPr>
          </a:p>
        </p:txBody>
      </p:sp>
      <p:sp>
        <p:nvSpPr>
          <p:cNvPr id="14" name="Rectangle 13"/>
          <p:cNvSpPr/>
          <p:nvPr/>
        </p:nvSpPr>
        <p:spPr>
          <a:xfrm>
            <a:off x="4343400" y="1295400"/>
            <a:ext cx="3048000" cy="1200328"/>
          </a:xfrm>
          <a:prstGeom prst="rect">
            <a:avLst/>
          </a:prstGeom>
        </p:spPr>
        <p:txBody>
          <a:bodyPr wrap="square">
            <a:spAutoFit/>
          </a:bodyPr>
          <a:lstStyle/>
          <a:p>
            <a:pPr algn="ctr" eaLnBrk="1" hangingPunct="1">
              <a:defRPr/>
            </a:pPr>
            <a:r>
              <a:rPr lang="en-US" sz="2400" dirty="0" smtClean="0">
                <a:solidFill>
                  <a:srgbClr val="0000FF"/>
                </a:solidFill>
                <a:latin typeface="Courier New"/>
                <a:ea typeface="ＭＳ Ｐゴシック" charset="0"/>
                <a:cs typeface="Courier New"/>
              </a:rPr>
              <a:t>...</a:t>
            </a:r>
          </a:p>
          <a:p>
            <a:pPr algn="ctr" eaLnBrk="1" hangingPunct="1">
              <a:defRPr/>
            </a:pPr>
            <a:r>
              <a:rPr lang="en-US" sz="2400" dirty="0" smtClean="0">
                <a:solidFill>
                  <a:srgbClr val="FF0000"/>
                </a:solidFill>
                <a:latin typeface="Courier New"/>
                <a:ea typeface="ＭＳ Ｐゴシック" charset="0"/>
                <a:cs typeface="Courier New"/>
              </a:rPr>
              <a:t>push</a:t>
            </a:r>
          </a:p>
          <a:p>
            <a:pPr algn="ctr" eaLnBrk="1" hangingPunct="1">
              <a:defRPr/>
            </a:pPr>
            <a:r>
              <a:rPr lang="en-US" sz="2400" dirty="0" smtClean="0">
                <a:solidFill>
                  <a:srgbClr val="0000FF"/>
                </a:solidFill>
                <a:latin typeface="Courier New"/>
                <a:ea typeface="ＭＳ Ｐゴシック" charset="0"/>
                <a:cs typeface="Courier New"/>
              </a:rPr>
              <a:t>...</a:t>
            </a:r>
            <a:endParaRPr lang="en-US" sz="2400" dirty="0">
              <a:solidFill>
                <a:srgbClr val="0000FF"/>
              </a:solidFill>
              <a:latin typeface="Courier New"/>
              <a:ea typeface="ＭＳ Ｐゴシック" charset="0"/>
              <a:cs typeface="Courier New"/>
            </a:endParaRPr>
          </a:p>
        </p:txBody>
      </p:sp>
      <p:sp>
        <p:nvSpPr>
          <p:cNvPr id="16" name="Rectangle 15"/>
          <p:cNvSpPr/>
          <p:nvPr/>
        </p:nvSpPr>
        <p:spPr>
          <a:xfrm>
            <a:off x="838200" y="1600200"/>
            <a:ext cx="32004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Stack2</a:t>
            </a:r>
            <a:endParaRPr lang="en-US" sz="2400" dirty="0">
              <a:solidFill>
                <a:srgbClr val="0000FF"/>
              </a:solidFill>
              <a:latin typeface="Arial"/>
              <a:cs typeface="Arial"/>
            </a:endParaRPr>
          </a:p>
        </p:txBody>
      </p:sp>
      <p:sp>
        <p:nvSpPr>
          <p:cNvPr id="17" name="Rectangle 16"/>
          <p:cNvSpPr/>
          <p:nvPr/>
        </p:nvSpPr>
        <p:spPr>
          <a:xfrm>
            <a:off x="838200" y="2971800"/>
            <a:ext cx="3200400" cy="762000"/>
          </a:xfrm>
          <a:prstGeom prst="rect">
            <a:avLst/>
          </a:prstGeom>
          <a:solidFill>
            <a:srgbClr val="FFFFFF"/>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hangingPunct="1"/>
            <a:r>
              <a:rPr lang="en-US" sz="2400" dirty="0" smtClean="0">
                <a:solidFill>
                  <a:srgbClr val="0000FF"/>
                </a:solidFill>
                <a:latin typeface="Arial"/>
                <a:cs typeface="Arial"/>
              </a:rPr>
              <a:t>Stack2-Override</a:t>
            </a:r>
            <a:endParaRPr lang="en-US" sz="2400" dirty="0">
              <a:solidFill>
                <a:srgbClr val="0000FF"/>
              </a:solidFill>
              <a:latin typeface="Arial"/>
              <a:cs typeface="Arial"/>
            </a:endParaRPr>
          </a:p>
        </p:txBody>
      </p:sp>
      <p:sp>
        <p:nvSpPr>
          <p:cNvPr id="12" name="Rounded Rectangular Callout 11"/>
          <p:cNvSpPr/>
          <p:nvPr/>
        </p:nvSpPr>
        <p:spPr>
          <a:xfrm>
            <a:off x="3276600" y="4114800"/>
            <a:ext cx="5410200" cy="1600200"/>
          </a:xfrm>
          <a:prstGeom prst="wedgeRoundRectCallout">
            <a:avLst>
              <a:gd name="adj1" fmla="val 3191"/>
              <a:gd name="adj2" fmla="val -127314"/>
              <a:gd name="adj3" fmla="val 16667"/>
            </a:avLst>
          </a:prstGeom>
          <a:solidFill>
            <a:schemeClr val="accent3">
              <a:lumMod val="20000"/>
              <a:lumOff val="80000"/>
            </a:schemeClr>
          </a:solidFill>
          <a:ln w="38100" cmpd="sng">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2400" dirty="0" smtClean="0">
                <a:solidFill>
                  <a:prstClr val="black"/>
                </a:solidFill>
                <a:latin typeface="Arial"/>
                <a:cs typeface="Arial"/>
              </a:rPr>
              <a:t>This raises the question:</a:t>
            </a:r>
          </a:p>
          <a:p>
            <a:pPr algn="ctr" eaLnBrk="1" hangingPunct="1">
              <a:defRPr/>
            </a:pPr>
            <a:r>
              <a:rPr lang="en-US" sz="2400" dirty="0" smtClean="0">
                <a:solidFill>
                  <a:prstClr val="black"/>
                </a:solidFill>
                <a:latin typeface="Arial"/>
                <a:cs typeface="Arial"/>
              </a:rPr>
              <a:t>Which method body for </a:t>
            </a:r>
            <a:r>
              <a:rPr lang="en-US" sz="2400" dirty="0" smtClean="0">
                <a:solidFill>
                  <a:srgbClr val="0000FF"/>
                </a:solidFill>
                <a:latin typeface="Courier New"/>
                <a:cs typeface="Courier New"/>
              </a:rPr>
              <a:t>push </a:t>
            </a:r>
            <a:r>
              <a:rPr lang="en-US" sz="2400" dirty="0" smtClean="0">
                <a:solidFill>
                  <a:prstClr val="black"/>
                </a:solidFill>
                <a:latin typeface="Arial"/>
                <a:cs typeface="Arial"/>
              </a:rPr>
              <a:t>is used when </a:t>
            </a:r>
            <a:r>
              <a:rPr lang="en-US" sz="2400" dirty="0" smtClean="0">
                <a:solidFill>
                  <a:srgbClr val="0000FF"/>
                </a:solidFill>
                <a:latin typeface="Courier New"/>
                <a:cs typeface="Courier New"/>
              </a:rPr>
              <a:t>push </a:t>
            </a:r>
            <a:r>
              <a:rPr lang="en-US" sz="2400" dirty="0" smtClean="0">
                <a:solidFill>
                  <a:prstClr val="black"/>
                </a:solidFill>
                <a:latin typeface="Arial"/>
                <a:cs typeface="Arial"/>
              </a:rPr>
              <a:t>is called in a client program?</a:t>
            </a:r>
            <a:endParaRPr lang="en-US" sz="2400" dirty="0">
              <a:solidFill>
                <a:prstClr val="black"/>
              </a:solidFill>
              <a:latin typeface="Arial"/>
              <a:cs typeface="Arial"/>
            </a:endParaRPr>
          </a:p>
        </p:txBody>
      </p:sp>
      <p:sp>
        <p:nvSpPr>
          <p:cNvPr id="13" name="TextBox 12"/>
          <p:cNvSpPr txBox="1"/>
          <p:nvPr/>
        </p:nvSpPr>
        <p:spPr>
          <a:xfrm>
            <a:off x="5638800" y="2438400"/>
            <a:ext cx="424315" cy="584776"/>
          </a:xfrm>
          <a:prstGeom prst="rect">
            <a:avLst/>
          </a:prstGeom>
          <a:noFill/>
        </p:spPr>
        <p:txBody>
          <a:bodyPr wrap="none" rtlCol="0">
            <a:spAutoFit/>
          </a:bodyPr>
          <a:lstStyle/>
          <a:p>
            <a:pPr eaLnBrk="1" hangingPunct="1"/>
            <a:r>
              <a:rPr lang="en-US" sz="3200" dirty="0" smtClean="0">
                <a:solidFill>
                  <a:srgbClr val="FF0000"/>
                </a:solidFill>
                <a:latin typeface="Arial"/>
                <a:ea typeface="ＭＳ Ｐゴシック" charset="0"/>
                <a:cs typeface="Arial"/>
              </a:rPr>
              <a:t>?</a:t>
            </a:r>
            <a:endParaRPr lang="en-US" sz="3200" dirty="0">
              <a:solidFill>
                <a:srgbClr val="FF0000"/>
              </a:solidFill>
              <a:latin typeface="Arial"/>
              <a:ea typeface="ＭＳ Ｐゴシック" charset="0"/>
              <a:cs typeface="Arial"/>
            </a:endParaRPr>
          </a:p>
        </p:txBody>
      </p:sp>
    </p:spTree>
    <p:extLst>
      <p:ext uri="{BB962C8B-B14F-4D97-AF65-F5344CB8AC3E}">
        <p14:creationId xmlns:p14="http://schemas.microsoft.com/office/powerpoint/2010/main" val="27777527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Java and other object-oriented languages decide which method body to use for any call to an instance method based on the </a:t>
            </a:r>
            <a:r>
              <a:rPr lang="en-US" b="1" i="1" dirty="0" smtClean="0">
                <a:solidFill>
                  <a:srgbClr val="FF0000"/>
                </a:solidFill>
              </a:rPr>
              <a:t>dynamic type</a:t>
            </a:r>
            <a:r>
              <a:rPr lang="en-US" dirty="0" smtClean="0">
                <a:solidFill>
                  <a:srgbClr val="FF0000"/>
                </a:solidFill>
              </a:rPr>
              <a:t> </a:t>
            </a:r>
            <a:r>
              <a:rPr lang="en-US" dirty="0" smtClean="0"/>
              <a:t>of the </a:t>
            </a:r>
            <a:r>
              <a:rPr lang="en-US" b="1" i="1" dirty="0" smtClean="0">
                <a:solidFill>
                  <a:srgbClr val="FF0000"/>
                </a:solidFill>
              </a:rPr>
              <a:t>receiver</a:t>
            </a:r>
          </a:p>
          <a:p>
            <a:pPr lvl="1"/>
            <a:r>
              <a:rPr lang="en-US" dirty="0" smtClean="0"/>
              <a:t>This type, because it is the </a:t>
            </a:r>
            <a:r>
              <a:rPr lang="en-US" i="1" dirty="0"/>
              <a:t>class</a:t>
            </a:r>
            <a:r>
              <a:rPr lang="en-US" dirty="0"/>
              <a:t> of </a:t>
            </a:r>
            <a:r>
              <a:rPr lang="en-US" dirty="0" smtClean="0"/>
              <a:t>the constructor, is always a </a:t>
            </a:r>
            <a:r>
              <a:rPr lang="en-US" i="1" dirty="0" smtClean="0"/>
              <a:t>class</a:t>
            </a:r>
            <a:r>
              <a:rPr lang="en-US" dirty="0" smtClean="0"/>
              <a:t> type</a:t>
            </a:r>
          </a:p>
          <a:p>
            <a:r>
              <a:rPr lang="en-US" dirty="0" smtClean="0"/>
              <a:t>This behavior for calling methods is known as </a:t>
            </a:r>
            <a:r>
              <a:rPr lang="en-US" b="1" i="1" dirty="0" smtClean="0">
                <a:solidFill>
                  <a:srgbClr val="FF0000"/>
                </a:solidFill>
              </a:rPr>
              <a:t>polymorphism</a:t>
            </a:r>
            <a:r>
              <a:rPr lang="en-US" dirty="0" smtClean="0"/>
              <a:t>: “having many forms”</a:t>
            </a:r>
            <a:endParaRPr lang="en-US" dirty="0"/>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78</a:t>
            </a:fld>
            <a:endParaRPr lang="en-US">
              <a:solidFill>
                <a:prstClr val="black">
                  <a:tint val="75000"/>
                </a:prstClr>
              </a:solidFill>
            </a:endParaRPr>
          </a:p>
        </p:txBody>
      </p:sp>
    </p:spTree>
    <p:extLst>
      <p:ext uri="{BB962C8B-B14F-4D97-AF65-F5344CB8AC3E}">
        <p14:creationId xmlns:p14="http://schemas.microsoft.com/office/powerpoint/2010/main" val="20595611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lstStyle/>
          <a:p>
            <a:r>
              <a:rPr lang="en-US" dirty="0" smtClean="0"/>
              <a:t>Java permits you to write a kind of “partial” or “incomplete” class that contains bodies for </a:t>
            </a:r>
            <a:r>
              <a:rPr lang="en-US" i="1" dirty="0" smtClean="0"/>
              <a:t>some </a:t>
            </a:r>
            <a:r>
              <a:rPr lang="en-US" i="1" dirty="0"/>
              <a:t>but </a:t>
            </a:r>
            <a:r>
              <a:rPr lang="en-US" i="1" dirty="0" smtClean="0"/>
              <a:t>(typically) </a:t>
            </a:r>
            <a:r>
              <a:rPr lang="en-US" i="1" dirty="0"/>
              <a:t>not </a:t>
            </a:r>
            <a:r>
              <a:rPr lang="en-US" i="1" dirty="0" smtClean="0"/>
              <a:t>all </a:t>
            </a:r>
            <a:r>
              <a:rPr lang="en-US" dirty="0" smtClean="0"/>
              <a:t>of the methods of the interfaces it claims to implement</a:t>
            </a:r>
            <a:endParaRPr lang="en-US" dirty="0"/>
          </a:p>
          <a:p>
            <a:r>
              <a:rPr lang="en-US" dirty="0" smtClean="0"/>
              <a:t>Such a class is called an </a:t>
            </a:r>
            <a:r>
              <a:rPr lang="en-US" b="1" i="1" dirty="0" smtClean="0">
                <a:solidFill>
                  <a:srgbClr val="FF0000"/>
                </a:solidFill>
              </a:rPr>
              <a:t>abstract class</a:t>
            </a:r>
            <a:r>
              <a:rPr lang="en-US" dirty="0" smtClean="0"/>
              <a:t>:</a:t>
            </a:r>
          </a:p>
          <a:p>
            <a:pPr marL="400050" lvl="1" indent="0">
              <a:buNone/>
            </a:pPr>
            <a:r>
              <a:rPr lang="en-US" b="1" dirty="0" smtClean="0">
                <a:solidFill>
                  <a:srgbClr val="0000FF"/>
                </a:solidFill>
                <a:latin typeface="Courier New"/>
                <a:cs typeface="Courier New"/>
              </a:rPr>
              <a:t>abstract class </a:t>
            </a:r>
            <a:r>
              <a:rPr lang="en-US" dirty="0" smtClean="0">
                <a:solidFill>
                  <a:srgbClr val="0000FF"/>
                </a:solidFill>
                <a:latin typeface="Courier New"/>
                <a:cs typeface="Courier New"/>
              </a:rPr>
              <a:t>AC </a:t>
            </a:r>
            <a:r>
              <a:rPr lang="en-US" b="1" dirty="0" smtClean="0">
                <a:solidFill>
                  <a:srgbClr val="0000FF"/>
                </a:solidFill>
                <a:latin typeface="Courier New"/>
                <a:cs typeface="Courier New"/>
              </a:rPr>
              <a:t>implements</a:t>
            </a:r>
            <a:r>
              <a:rPr lang="en-US" dirty="0" smtClean="0">
                <a:solidFill>
                  <a:srgbClr val="0000FF"/>
                </a:solidFill>
                <a:latin typeface="Courier New"/>
                <a:cs typeface="Courier New"/>
              </a:rPr>
              <a:t> I {</a:t>
            </a:r>
          </a:p>
          <a:p>
            <a:pPr marL="400050" lvl="1" indent="0">
              <a:buNone/>
            </a:pPr>
            <a:r>
              <a:rPr lang="en-US" dirty="0">
                <a:solidFill>
                  <a:srgbClr val="0000FF"/>
                </a:solidFill>
                <a:latin typeface="Courier New"/>
                <a:cs typeface="Courier New"/>
              </a:rPr>
              <a:t> </a:t>
            </a:r>
            <a:r>
              <a:rPr lang="en-US" dirty="0" smtClean="0">
                <a:solidFill>
                  <a:srgbClr val="0000FF"/>
                </a:solidFill>
                <a:latin typeface="Courier New"/>
                <a:cs typeface="Courier New"/>
              </a:rPr>
              <a:t> ...</a:t>
            </a:r>
          </a:p>
          <a:p>
            <a:pPr marL="400050" lvl="1" indent="0">
              <a:buNone/>
            </a:pPr>
            <a:r>
              <a:rPr lang="en-US" dirty="0">
                <a:solidFill>
                  <a:srgbClr val="0000FF"/>
                </a:solidFill>
                <a:latin typeface="Courier New"/>
                <a:cs typeface="Courier New"/>
              </a:rPr>
              <a:t>}</a:t>
            </a:r>
          </a:p>
        </p:txBody>
      </p:sp>
      <p:sp>
        <p:nvSpPr>
          <p:cNvPr id="6" name="Slide Number Placeholder 5"/>
          <p:cNvSpPr>
            <a:spLocks noGrp="1"/>
          </p:cNvSpPr>
          <p:nvPr>
            <p:ph type="sldNum" sz="quarter" idx="12"/>
          </p:nvPr>
        </p:nvSpPr>
        <p:spPr/>
        <p:txBody>
          <a:bodyPr/>
          <a:lstStyle/>
          <a:p>
            <a:pPr>
              <a:defRPr/>
            </a:pPr>
            <a:fld id="{5E2ED3ED-69E4-734B-9FE0-8D2292B38082}" type="slidenum">
              <a:rPr lang="en-US" smtClean="0">
                <a:solidFill>
                  <a:prstClr val="black">
                    <a:tint val="75000"/>
                  </a:prstClr>
                </a:solidFill>
              </a:rPr>
              <a:pPr>
                <a:defRPr/>
              </a:pPr>
              <a:t>79</a:t>
            </a:fld>
            <a:endParaRPr lang="en-US">
              <a:solidFill>
                <a:prstClr val="black">
                  <a:tint val="75000"/>
                </a:prstClr>
              </a:solidFill>
            </a:endParaRPr>
          </a:p>
        </p:txBody>
      </p:sp>
    </p:spTree>
    <p:extLst>
      <p:ext uri="{BB962C8B-B14F-4D97-AF65-F5344CB8AC3E}">
        <p14:creationId xmlns:p14="http://schemas.microsoft.com/office/powerpoint/2010/main" val="2840909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AKA Modular design</a:t>
            </a:r>
          </a:p>
          <a:p>
            <a:r>
              <a:rPr lang="en-US" dirty="0" smtClean="0"/>
              <a:t>Every module has it’s own specific role and concerns</a:t>
            </a:r>
          </a:p>
          <a:p>
            <a:r>
              <a:rPr lang="en-US" dirty="0" smtClean="0"/>
              <a:t>Modules then work together to solve a more complicated problem</a:t>
            </a:r>
          </a:p>
          <a:p>
            <a:r>
              <a:rPr lang="en-US" dirty="0" smtClean="0"/>
              <a:t>Has a high initial overhead</a:t>
            </a:r>
          </a:p>
          <a:p>
            <a:r>
              <a:rPr lang="en-US" dirty="0" smtClean="0"/>
              <a:t>Objects and Classes are modules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8</a:t>
            </a:fld>
            <a:endParaRPr lang="en-US"/>
          </a:p>
        </p:txBody>
      </p:sp>
    </p:spTree>
    <p:extLst>
      <p:ext uri="{BB962C8B-B14F-4D97-AF65-F5344CB8AC3E}">
        <p14:creationId xmlns:p14="http://schemas.microsoft.com/office/powerpoint/2010/main" val="14982985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lstStyle/>
          <a:p>
            <a:r>
              <a:rPr lang="en-US" dirty="0" smtClean="0"/>
              <a:t>Abstract classes can include data fields, and code for methods</a:t>
            </a:r>
          </a:p>
          <a:p>
            <a:pPr lvl="1"/>
            <a:r>
              <a:rPr lang="en-US" dirty="0" smtClean="0"/>
              <a:t>Even non-default methods</a:t>
            </a:r>
          </a:p>
          <a:p>
            <a:r>
              <a:rPr lang="en-US" dirty="0" smtClean="0"/>
              <a:t>You can then extend from the abstract class to inherit it’s data and methods like any other class</a:t>
            </a:r>
          </a:p>
          <a:p>
            <a:r>
              <a:rPr lang="en-US" dirty="0" smtClean="0"/>
              <a:t>These were more helpful when Java did not have default implementations</a:t>
            </a:r>
          </a:p>
          <a:p>
            <a:pPr lvl="1"/>
            <a:r>
              <a:rPr lang="en-US" dirty="0" smtClean="0"/>
              <a:t>We could add secondary methods into the abstract class to factor out common code</a:t>
            </a:r>
          </a:p>
          <a:p>
            <a:r>
              <a:rPr lang="en-US" dirty="0" smtClean="0"/>
              <a:t>Now they are less common but can still be helpful</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80</a:t>
            </a:fld>
            <a:endParaRPr lang="en-US"/>
          </a:p>
        </p:txBody>
      </p:sp>
    </p:spTree>
    <p:extLst>
      <p:ext uri="{BB962C8B-B14F-4D97-AF65-F5344CB8AC3E}">
        <p14:creationId xmlns:p14="http://schemas.microsoft.com/office/powerpoint/2010/main" val="21923411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Abstract Classes</a:t>
            </a:r>
            <a:endParaRPr lang="en-US" dirty="0"/>
          </a:p>
        </p:txBody>
      </p:sp>
      <p:sp>
        <p:nvSpPr>
          <p:cNvPr id="3" name="Content Placeholder 2"/>
          <p:cNvSpPr>
            <a:spLocks noGrp="1"/>
          </p:cNvSpPr>
          <p:nvPr>
            <p:ph idx="1"/>
          </p:nvPr>
        </p:nvSpPr>
        <p:spPr/>
        <p:txBody>
          <a:bodyPr/>
          <a:lstStyle/>
          <a:p>
            <a:r>
              <a:rPr lang="en-US" dirty="0" smtClean="0"/>
              <a:t>If you wanted to define data fields that every subclass must contain</a:t>
            </a:r>
          </a:p>
          <a:p>
            <a:r>
              <a:rPr lang="en-US" dirty="0" smtClean="0"/>
              <a:t>Provide methods that use those data fields that every subclass can inherit</a:t>
            </a:r>
          </a:p>
          <a:p>
            <a:r>
              <a:rPr lang="en-US" dirty="0" smtClean="0"/>
              <a:t>Many design patterns will refer to using abstract classes</a:t>
            </a:r>
          </a:p>
          <a:p>
            <a:pPr lvl="1"/>
            <a:r>
              <a:rPr lang="en-US" dirty="0" smtClean="0"/>
              <a:t>Partially because abstract classes exist in many languages that don’t have interfaces</a:t>
            </a:r>
          </a:p>
          <a:p>
            <a:pPr lvl="1"/>
            <a:r>
              <a:rPr lang="en-US" dirty="0" smtClean="0"/>
              <a:t>An abstract class with no data fields can be used in a similar manner as an interface</a:t>
            </a:r>
          </a:p>
          <a:p>
            <a:pPr lvl="2"/>
            <a:r>
              <a:rPr lang="en-US" dirty="0" smtClean="0"/>
              <a:t>Declare primary methods as abstract</a:t>
            </a:r>
          </a:p>
          <a:p>
            <a:pPr lvl="2"/>
            <a:r>
              <a:rPr lang="en-US" dirty="0" smtClean="0"/>
              <a:t>Add secondary methods that call primary methods</a:t>
            </a:r>
          </a:p>
          <a:p>
            <a:pPr lvl="2"/>
            <a:r>
              <a:rPr lang="en-US" dirty="0" smtClean="0"/>
              <a:t>Sub classes override the primary methods and inherit the secondary methods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81</a:t>
            </a:fld>
            <a:endParaRPr lang="en-US"/>
          </a:p>
        </p:txBody>
      </p:sp>
    </p:spTree>
    <p:extLst>
      <p:ext uri="{BB962C8B-B14F-4D97-AF65-F5344CB8AC3E}">
        <p14:creationId xmlns:p14="http://schemas.microsoft.com/office/powerpoint/2010/main" val="18993614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altLang="en-US" dirty="0" smtClean="0"/>
              <a:t>Generics</a:t>
            </a:r>
          </a:p>
        </p:txBody>
      </p:sp>
      <p:sp>
        <p:nvSpPr>
          <p:cNvPr id="64515" name="Rectangle 3"/>
          <p:cNvSpPr>
            <a:spLocks noGrp="1" noChangeArrowheads="1"/>
          </p:cNvSpPr>
          <p:nvPr>
            <p:ph type="subTitle" idx="1"/>
          </p:nvPr>
        </p:nvSpPr>
        <p:spPr>
          <a:xfrm>
            <a:off x="777250" y="4415635"/>
            <a:ext cx="7010400" cy="1600200"/>
          </a:xfrm>
        </p:spPr>
        <p:txBody>
          <a:bodyPr/>
          <a:lstStyle/>
          <a:p>
            <a:pPr eaLnBrk="1" hangingPunct="1"/>
            <a:r>
              <a:rPr lang="en-US" altLang="en-US" dirty="0" smtClean="0"/>
              <a:t>CPSC 2150</a:t>
            </a:r>
          </a:p>
        </p:txBody>
      </p:sp>
      <p:sp>
        <p:nvSpPr>
          <p:cNvPr id="2" name="Slide Number Placeholder 1"/>
          <p:cNvSpPr>
            <a:spLocks noGrp="1"/>
          </p:cNvSpPr>
          <p:nvPr>
            <p:ph type="sldNum" sz="quarter" idx="12"/>
          </p:nvPr>
        </p:nvSpPr>
        <p:spPr/>
        <p:txBody>
          <a:bodyPr/>
          <a:lstStyle/>
          <a:p>
            <a:pPr>
              <a:defRPr/>
            </a:pPr>
            <a:fld id="{1010C642-275E-4BAF-B662-01106887AA47}" type="slidenum">
              <a:rPr lang="en-US" smtClean="0"/>
              <a:pPr>
                <a:defRPr/>
              </a:pPr>
              <a:t>82</a:t>
            </a:fld>
            <a:endParaRPr lang="en-US"/>
          </a:p>
        </p:txBody>
      </p:sp>
    </p:spTree>
    <p:extLst>
      <p:ext uri="{BB962C8B-B14F-4D97-AF65-F5344CB8AC3E}">
        <p14:creationId xmlns:p14="http://schemas.microsoft.com/office/powerpoint/2010/main" val="3514033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p:txBody>
          <a:bodyPr/>
          <a:lstStyle/>
          <a:p>
            <a:r>
              <a:rPr lang="en-US" dirty="0" smtClean="0"/>
              <a:t>What are we parameterizing?</a:t>
            </a:r>
          </a:p>
          <a:p>
            <a:pPr lvl="1"/>
            <a:r>
              <a:rPr lang="en-US" dirty="0" smtClean="0"/>
              <a:t>A data type used somewhere in the class or interface</a:t>
            </a:r>
          </a:p>
          <a:p>
            <a:r>
              <a:rPr lang="en-US" dirty="0" smtClean="0"/>
              <a:t>We’ve already been using a generic interface:</a:t>
            </a:r>
          </a:p>
          <a:p>
            <a:pPr lvl="1"/>
            <a:r>
              <a:rPr lang="en-US" dirty="0" smtClean="0"/>
              <a:t>Lists can store a list of any data type</a:t>
            </a:r>
          </a:p>
          <a:p>
            <a:pPr lvl="1"/>
            <a:r>
              <a:rPr lang="en-US" dirty="0" smtClean="0"/>
              <a:t>List&lt;Integer&gt;</a:t>
            </a:r>
          </a:p>
          <a:p>
            <a:pPr lvl="1"/>
            <a:r>
              <a:rPr lang="en-US" dirty="0" smtClean="0"/>
              <a:t>List&lt;String&gt;</a:t>
            </a:r>
          </a:p>
          <a:p>
            <a:pPr lvl="1"/>
            <a:r>
              <a:rPr lang="en-US" dirty="0" smtClean="0"/>
              <a:t>List&lt;</a:t>
            </a:r>
            <a:r>
              <a:rPr lang="en-US" dirty="0" err="1" smtClean="0"/>
              <a:t>BoardPosition</a:t>
            </a:r>
            <a:r>
              <a:rPr lang="en-US" dirty="0" smtClean="0"/>
              <a:t>&gt;</a:t>
            </a:r>
          </a:p>
          <a:p>
            <a:pPr lvl="1"/>
            <a:endParaRPr lang="en-US" dirty="0"/>
          </a:p>
        </p:txBody>
      </p:sp>
      <p:sp>
        <p:nvSpPr>
          <p:cNvPr id="4" name="Slide Number Placeholder 3"/>
          <p:cNvSpPr>
            <a:spLocks noGrp="1"/>
          </p:cNvSpPr>
          <p:nvPr>
            <p:ph type="sldNum" sz="quarter" idx="12"/>
          </p:nvPr>
        </p:nvSpPr>
        <p:spPr/>
        <p:txBody>
          <a:bodyPr/>
          <a:lstStyle/>
          <a:p>
            <a:pPr>
              <a:defRPr/>
            </a:pPr>
            <a:fld id="{070DF63B-25F9-4784-9FE7-59B2BA5556F1}" type="slidenum">
              <a:rPr lang="en-US" smtClean="0"/>
              <a:pPr>
                <a:defRPr/>
              </a:pPr>
              <a:t>83</a:t>
            </a:fld>
            <a:endParaRPr lang="en-US"/>
          </a:p>
        </p:txBody>
      </p:sp>
    </p:spTree>
    <p:extLst>
      <p:ext uri="{BB962C8B-B14F-4D97-AF65-F5344CB8AC3E}">
        <p14:creationId xmlns:p14="http://schemas.microsoft.com/office/powerpoint/2010/main" val="731461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28600"/>
            <a:ext cx="8229600" cy="835025"/>
          </a:xfrm>
          <a:prstGeom prst="rect">
            <a:avLst/>
          </a:prstGeom>
          <a:noFill/>
          <a:ln w="9525">
            <a:noFill/>
            <a:miter lim="800000"/>
            <a:headEnd/>
            <a:tailEnd/>
          </a:ln>
        </p:spPr>
        <p:txBody>
          <a:bodyPr anchor="b"/>
          <a:lstStyle/>
          <a:p>
            <a:pPr eaLnBrk="1" hangingPunct="1">
              <a:defRPr/>
            </a:pPr>
            <a:r>
              <a:rPr lang="en-US" sz="3800" kern="0" dirty="0">
                <a:solidFill>
                  <a:schemeClr val="tx2"/>
                </a:solidFill>
                <a:latin typeface="+mj-lt"/>
                <a:ea typeface="+mj-ea"/>
                <a:cs typeface="+mj-cs"/>
              </a:rPr>
              <a:t>A Generic Interface</a:t>
            </a:r>
          </a:p>
        </p:txBody>
      </p:sp>
      <p:sp>
        <p:nvSpPr>
          <p:cNvPr id="3" name="Rectangle 3"/>
          <p:cNvSpPr txBox="1">
            <a:spLocks noChangeArrowheads="1"/>
          </p:cNvSpPr>
          <p:nvPr/>
        </p:nvSpPr>
        <p:spPr bwMode="auto">
          <a:xfrm>
            <a:off x="457200" y="1371600"/>
            <a:ext cx="8229600" cy="5257800"/>
          </a:xfrm>
          <a:prstGeom prst="rect">
            <a:avLst/>
          </a:prstGeom>
          <a:noFill/>
          <a:ln w="9525">
            <a:noFill/>
            <a:miter lim="800000"/>
            <a:headEnd/>
            <a:tailEnd/>
          </a:ln>
        </p:spPr>
        <p:txBody>
          <a:bodyPr/>
          <a:lstStyle/>
          <a:p>
            <a:pPr marL="469900" indent="-469900" eaLnBrk="1" hangingPunct="1">
              <a:lnSpc>
                <a:spcPct val="90000"/>
              </a:lnSpc>
              <a:spcBef>
                <a:spcPct val="20000"/>
              </a:spcBef>
              <a:buClr>
                <a:schemeClr val="accent2"/>
              </a:buClr>
              <a:buSzPct val="90000"/>
              <a:defRPr/>
            </a:pPr>
            <a:r>
              <a:rPr lang="en-US" sz="3000" b="1" kern="0" dirty="0">
                <a:latin typeface="+mn-lt"/>
                <a:ea typeface="+mn-ea"/>
              </a:rPr>
              <a:t>public</a:t>
            </a:r>
            <a:r>
              <a:rPr lang="en-US" sz="3000" kern="0" dirty="0">
                <a:latin typeface="+mn-lt"/>
                <a:ea typeface="+mn-ea"/>
              </a:rPr>
              <a:t> </a:t>
            </a:r>
            <a:r>
              <a:rPr lang="en-US" sz="3000" b="1" kern="0" dirty="0">
                <a:latin typeface="+mn-lt"/>
                <a:ea typeface="+mn-ea"/>
              </a:rPr>
              <a:t>interface</a:t>
            </a:r>
            <a:r>
              <a:rPr lang="en-US" sz="3000" kern="0" dirty="0">
                <a:latin typeface="+mn-lt"/>
                <a:ea typeface="+mn-ea"/>
              </a:rPr>
              <a:t> </a:t>
            </a:r>
            <a:r>
              <a:rPr lang="en-US" sz="3000" kern="0" dirty="0" err="1">
                <a:latin typeface="+mn-lt"/>
                <a:ea typeface="+mn-ea"/>
              </a:rPr>
              <a:t>IStack</a:t>
            </a:r>
            <a:r>
              <a:rPr lang="en-US" sz="3000" kern="0" dirty="0">
                <a:latin typeface="+mn-lt"/>
                <a:ea typeface="+mn-ea"/>
              </a:rPr>
              <a:t> &lt;T&gt; {</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void push(T x);</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T pop();</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a:t>
            </a:r>
            <a:r>
              <a:rPr lang="en-US" sz="3000" kern="0" dirty="0" err="1">
                <a:latin typeface="+mn-lt"/>
                <a:ea typeface="+mn-ea"/>
              </a:rPr>
              <a:t>int</a:t>
            </a:r>
            <a:r>
              <a:rPr lang="en-US" sz="3000" kern="0" dirty="0">
                <a:latin typeface="+mn-lt"/>
                <a:ea typeface="+mn-ea"/>
              </a:rPr>
              <a:t> depth();</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void clear();</a:t>
            </a:r>
          </a:p>
          <a:p>
            <a:pPr marL="469900" indent="-469900" eaLnBrk="1" hangingPunct="1">
              <a:lnSpc>
                <a:spcPct val="90000"/>
              </a:lnSpc>
              <a:spcBef>
                <a:spcPct val="20000"/>
              </a:spcBef>
              <a:buClr>
                <a:schemeClr val="accent2"/>
              </a:buClr>
              <a:buSzPct val="90000"/>
              <a:defRPr/>
            </a:pPr>
            <a:r>
              <a:rPr lang="en-US" sz="3000" kern="0" dirty="0"/>
              <a:t>	  </a:t>
            </a:r>
            <a:r>
              <a:rPr lang="en-US" sz="3000" kern="0" dirty="0" smtClean="0">
                <a:latin typeface="+mn-lt"/>
              </a:rPr>
              <a:t>public </a:t>
            </a:r>
            <a:r>
              <a:rPr lang="en-US" sz="3000" kern="0" dirty="0" err="1">
                <a:latin typeface="+mn-lt"/>
              </a:rPr>
              <a:t>int</a:t>
            </a:r>
            <a:r>
              <a:rPr lang="en-US" sz="3000" kern="0" dirty="0">
                <a:latin typeface="+mn-lt"/>
              </a:rPr>
              <a:t> </a:t>
            </a:r>
            <a:r>
              <a:rPr lang="en-US" sz="3000" kern="0" dirty="0" err="1">
                <a:latin typeface="+mn-lt"/>
              </a:rPr>
              <a:t>maxDepth</a:t>
            </a:r>
            <a:r>
              <a:rPr lang="en-US" sz="3000" kern="0" dirty="0">
                <a:latin typeface="+mn-lt"/>
              </a:rPr>
              <a:t>();</a:t>
            </a:r>
            <a:endParaRPr lang="en-US" sz="3000" kern="0" dirty="0">
              <a:latin typeface="+mn-lt"/>
              <a:ea typeface="+mn-ea"/>
            </a:endParaRPr>
          </a:p>
          <a:p>
            <a:pPr marL="469900" indent="-469900" eaLnBrk="1" hangingPunct="1">
              <a:lnSpc>
                <a:spcPct val="90000"/>
              </a:lnSpc>
              <a:spcBef>
                <a:spcPct val="20000"/>
              </a:spcBef>
              <a:buClr>
                <a:schemeClr val="accent2"/>
              </a:buClr>
              <a:buSzPct val="90000"/>
              <a:defRPr/>
            </a:pPr>
            <a:r>
              <a:rPr lang="en-US" sz="3000" kern="0" dirty="0">
                <a:latin typeface="+mn-lt"/>
                <a:ea typeface="+mn-ea"/>
              </a:rPr>
              <a:t>}</a:t>
            </a:r>
          </a:p>
        </p:txBody>
      </p:sp>
      <p:sp>
        <p:nvSpPr>
          <p:cNvPr id="4" name="Slide Number Placeholder 3"/>
          <p:cNvSpPr>
            <a:spLocks noGrp="1"/>
          </p:cNvSpPr>
          <p:nvPr>
            <p:ph type="sldNum" sz="quarter" idx="12"/>
          </p:nvPr>
        </p:nvSpPr>
        <p:spPr/>
        <p:txBody>
          <a:bodyPr/>
          <a:lstStyle/>
          <a:p>
            <a:pPr>
              <a:defRPr/>
            </a:pPr>
            <a:fld id="{4406B6B9-2945-4581-ABA1-0BC2A6E90951}" type="slidenum">
              <a:rPr lang="en-US" smtClean="0"/>
              <a:pPr>
                <a:defRPr/>
              </a:pPr>
              <a:t>84</a:t>
            </a:fld>
            <a:endParaRPr lang="en-US"/>
          </a:p>
        </p:txBody>
      </p:sp>
    </p:spTree>
    <p:extLst>
      <p:ext uri="{BB962C8B-B14F-4D97-AF65-F5344CB8AC3E}">
        <p14:creationId xmlns:p14="http://schemas.microsoft.com/office/powerpoint/2010/main" val="33075363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28600"/>
            <a:ext cx="8229600" cy="835025"/>
          </a:xfrm>
          <a:prstGeom prst="rect">
            <a:avLst/>
          </a:prstGeom>
          <a:noFill/>
          <a:ln w="9525">
            <a:noFill/>
            <a:miter lim="800000"/>
            <a:headEnd/>
            <a:tailEnd/>
          </a:ln>
        </p:spPr>
        <p:txBody>
          <a:bodyPr anchor="b"/>
          <a:lstStyle/>
          <a:p>
            <a:pPr eaLnBrk="1" hangingPunct="1">
              <a:defRPr/>
            </a:pPr>
            <a:r>
              <a:rPr lang="en-US" sz="3800" kern="0" dirty="0" smtClean="0">
                <a:solidFill>
                  <a:schemeClr val="tx2"/>
                </a:solidFill>
                <a:latin typeface="+mj-lt"/>
                <a:ea typeface="+mj-ea"/>
                <a:cs typeface="+mj-cs"/>
              </a:rPr>
              <a:t>When a data type is passed in…</a:t>
            </a:r>
            <a:endParaRPr lang="en-US" sz="3800" kern="0" dirty="0">
              <a:solidFill>
                <a:schemeClr val="tx2"/>
              </a:solidFill>
              <a:latin typeface="+mj-lt"/>
              <a:ea typeface="+mj-ea"/>
              <a:cs typeface="+mj-cs"/>
            </a:endParaRPr>
          </a:p>
        </p:txBody>
      </p:sp>
      <p:sp>
        <p:nvSpPr>
          <p:cNvPr id="3" name="Rectangle 3"/>
          <p:cNvSpPr txBox="1">
            <a:spLocks noChangeArrowheads="1"/>
          </p:cNvSpPr>
          <p:nvPr/>
        </p:nvSpPr>
        <p:spPr bwMode="auto">
          <a:xfrm>
            <a:off x="457200" y="1371600"/>
            <a:ext cx="8229600" cy="5257800"/>
          </a:xfrm>
          <a:prstGeom prst="rect">
            <a:avLst/>
          </a:prstGeom>
          <a:noFill/>
          <a:ln w="9525">
            <a:noFill/>
            <a:miter lim="800000"/>
            <a:headEnd/>
            <a:tailEnd/>
          </a:ln>
        </p:spPr>
        <p:txBody>
          <a:bodyPr/>
          <a:lstStyle/>
          <a:p>
            <a:pPr marL="469900" indent="-469900" eaLnBrk="1" hangingPunct="1">
              <a:lnSpc>
                <a:spcPct val="90000"/>
              </a:lnSpc>
              <a:spcBef>
                <a:spcPct val="20000"/>
              </a:spcBef>
              <a:buClr>
                <a:schemeClr val="accent2"/>
              </a:buClr>
              <a:buSzPct val="90000"/>
              <a:defRPr/>
            </a:pPr>
            <a:r>
              <a:rPr lang="en-US" sz="3000" b="1" kern="0" dirty="0">
                <a:latin typeface="+mn-lt"/>
                <a:ea typeface="+mn-ea"/>
              </a:rPr>
              <a:t>public</a:t>
            </a:r>
            <a:r>
              <a:rPr lang="en-US" sz="3000" kern="0" dirty="0">
                <a:latin typeface="+mn-lt"/>
                <a:ea typeface="+mn-ea"/>
              </a:rPr>
              <a:t> </a:t>
            </a:r>
            <a:r>
              <a:rPr lang="en-US" sz="3000" b="1" kern="0" dirty="0">
                <a:latin typeface="+mn-lt"/>
                <a:ea typeface="+mn-ea"/>
              </a:rPr>
              <a:t>interface</a:t>
            </a:r>
            <a:r>
              <a:rPr lang="en-US" sz="3000" kern="0" dirty="0">
                <a:latin typeface="+mn-lt"/>
                <a:ea typeface="+mn-ea"/>
              </a:rPr>
              <a:t> </a:t>
            </a:r>
            <a:r>
              <a:rPr lang="en-US" sz="3000" kern="0" dirty="0" err="1">
                <a:latin typeface="+mn-lt"/>
                <a:ea typeface="+mn-ea"/>
              </a:rPr>
              <a:t>IStack</a:t>
            </a:r>
            <a:r>
              <a:rPr lang="en-US" sz="3000" kern="0" dirty="0">
                <a:latin typeface="+mn-lt"/>
                <a:ea typeface="+mn-ea"/>
              </a:rPr>
              <a:t> </a:t>
            </a:r>
            <a:r>
              <a:rPr lang="en-US" sz="3000" kern="0" dirty="0" smtClean="0">
                <a:latin typeface="+mn-lt"/>
                <a:ea typeface="+mn-ea"/>
              </a:rPr>
              <a:t>&lt;</a:t>
            </a:r>
            <a:r>
              <a:rPr lang="en-US" sz="3000" kern="0" dirty="0" smtClean="0">
                <a:solidFill>
                  <a:srgbClr val="FF9933"/>
                </a:solidFill>
                <a:latin typeface="+mn-lt"/>
                <a:ea typeface="+mn-ea"/>
              </a:rPr>
              <a:t>String</a:t>
            </a:r>
            <a:r>
              <a:rPr lang="en-US" sz="3000" kern="0" dirty="0" smtClean="0">
                <a:latin typeface="+mn-lt"/>
                <a:ea typeface="+mn-ea"/>
              </a:rPr>
              <a:t>&gt; </a:t>
            </a:r>
            <a:r>
              <a:rPr lang="en-US" sz="3000" kern="0" dirty="0">
                <a:latin typeface="+mn-lt"/>
                <a:ea typeface="+mn-ea"/>
              </a:rPr>
              <a:t>{</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void </a:t>
            </a:r>
            <a:r>
              <a:rPr lang="en-US" sz="3000" kern="0" dirty="0" smtClean="0">
                <a:latin typeface="+mn-lt"/>
                <a:ea typeface="+mn-ea"/>
              </a:rPr>
              <a:t>push(</a:t>
            </a:r>
            <a:r>
              <a:rPr lang="en-US" sz="3000" kern="0" dirty="0" smtClean="0">
                <a:solidFill>
                  <a:srgbClr val="FF9933"/>
                </a:solidFill>
                <a:latin typeface="+mn-lt"/>
                <a:ea typeface="+mn-ea"/>
              </a:rPr>
              <a:t>String</a:t>
            </a:r>
            <a:r>
              <a:rPr lang="en-US" sz="3000" kern="0" dirty="0" smtClean="0">
                <a:latin typeface="+mn-lt"/>
                <a:ea typeface="+mn-ea"/>
              </a:rPr>
              <a:t> </a:t>
            </a:r>
            <a:r>
              <a:rPr lang="en-US" sz="3000" kern="0" dirty="0">
                <a:latin typeface="+mn-lt"/>
                <a:ea typeface="+mn-ea"/>
              </a:rPr>
              <a:t>x);</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a:t>
            </a:r>
            <a:r>
              <a:rPr lang="en-US" sz="3000" kern="0" dirty="0" smtClean="0">
                <a:solidFill>
                  <a:srgbClr val="FF9933"/>
                </a:solidFill>
                <a:latin typeface="+mn-lt"/>
                <a:ea typeface="+mn-ea"/>
              </a:rPr>
              <a:t>String</a:t>
            </a:r>
            <a:r>
              <a:rPr lang="en-US" sz="3000" kern="0" dirty="0" smtClean="0">
                <a:latin typeface="+mn-lt"/>
                <a:ea typeface="+mn-ea"/>
              </a:rPr>
              <a:t> </a:t>
            </a:r>
            <a:r>
              <a:rPr lang="en-US" sz="3000" kern="0" dirty="0">
                <a:latin typeface="+mn-lt"/>
                <a:ea typeface="+mn-ea"/>
              </a:rPr>
              <a:t>pop();</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a:t>
            </a:r>
            <a:r>
              <a:rPr lang="en-US" sz="3000" kern="0" dirty="0" err="1">
                <a:latin typeface="+mn-lt"/>
                <a:ea typeface="+mn-ea"/>
              </a:rPr>
              <a:t>int</a:t>
            </a:r>
            <a:r>
              <a:rPr lang="en-US" sz="3000" kern="0" dirty="0">
                <a:latin typeface="+mn-lt"/>
                <a:ea typeface="+mn-ea"/>
              </a:rPr>
              <a:t> depth();</a:t>
            </a:r>
          </a:p>
          <a:p>
            <a:pPr marL="469900" indent="-469900" eaLnBrk="1" hangingPunct="1">
              <a:lnSpc>
                <a:spcPct val="90000"/>
              </a:lnSpc>
              <a:spcBef>
                <a:spcPct val="20000"/>
              </a:spcBef>
              <a:buClr>
                <a:schemeClr val="accent2"/>
              </a:buClr>
              <a:buSzPct val="90000"/>
              <a:defRPr/>
            </a:pPr>
            <a:r>
              <a:rPr lang="en-US" sz="3000" kern="0" dirty="0">
                <a:latin typeface="+mn-lt"/>
                <a:ea typeface="+mn-ea"/>
              </a:rPr>
              <a:t>	    public void clear();</a:t>
            </a:r>
          </a:p>
          <a:p>
            <a:pPr marL="469900" indent="-469900" eaLnBrk="1" hangingPunct="1">
              <a:lnSpc>
                <a:spcPct val="90000"/>
              </a:lnSpc>
              <a:spcBef>
                <a:spcPct val="20000"/>
              </a:spcBef>
              <a:buClr>
                <a:schemeClr val="accent2"/>
              </a:buClr>
              <a:buSzPct val="90000"/>
              <a:defRPr/>
            </a:pPr>
            <a:r>
              <a:rPr lang="en-US" sz="3000" kern="0" dirty="0"/>
              <a:t>	  </a:t>
            </a:r>
            <a:r>
              <a:rPr lang="en-US" sz="3000" kern="0" dirty="0" smtClean="0">
                <a:latin typeface="+mn-lt"/>
              </a:rPr>
              <a:t>public </a:t>
            </a:r>
            <a:r>
              <a:rPr lang="en-US" sz="3000" kern="0" dirty="0" err="1">
                <a:latin typeface="+mn-lt"/>
              </a:rPr>
              <a:t>int</a:t>
            </a:r>
            <a:r>
              <a:rPr lang="en-US" sz="3000" kern="0" dirty="0">
                <a:latin typeface="+mn-lt"/>
              </a:rPr>
              <a:t> </a:t>
            </a:r>
            <a:r>
              <a:rPr lang="en-US" sz="3000" kern="0" dirty="0" err="1">
                <a:latin typeface="+mn-lt"/>
              </a:rPr>
              <a:t>maxDepth</a:t>
            </a:r>
            <a:r>
              <a:rPr lang="en-US" sz="3000" kern="0" dirty="0">
                <a:latin typeface="+mn-lt"/>
              </a:rPr>
              <a:t>();</a:t>
            </a:r>
            <a:endParaRPr lang="en-US" sz="3000" kern="0" dirty="0">
              <a:latin typeface="+mn-lt"/>
              <a:ea typeface="+mn-ea"/>
            </a:endParaRPr>
          </a:p>
          <a:p>
            <a:pPr marL="469900" indent="-469900" eaLnBrk="1" hangingPunct="1">
              <a:lnSpc>
                <a:spcPct val="90000"/>
              </a:lnSpc>
              <a:spcBef>
                <a:spcPct val="20000"/>
              </a:spcBef>
              <a:buClr>
                <a:schemeClr val="accent2"/>
              </a:buClr>
              <a:buSzPct val="90000"/>
              <a:defRPr/>
            </a:pPr>
            <a:r>
              <a:rPr lang="en-US" sz="3000" kern="0" dirty="0">
                <a:latin typeface="+mn-lt"/>
                <a:ea typeface="+mn-ea"/>
              </a:rPr>
              <a:t>}</a:t>
            </a:r>
          </a:p>
        </p:txBody>
      </p:sp>
      <p:sp>
        <p:nvSpPr>
          <p:cNvPr id="4" name="Slide Number Placeholder 3"/>
          <p:cNvSpPr>
            <a:spLocks noGrp="1"/>
          </p:cNvSpPr>
          <p:nvPr>
            <p:ph type="sldNum" sz="quarter" idx="12"/>
          </p:nvPr>
        </p:nvSpPr>
        <p:spPr/>
        <p:txBody>
          <a:bodyPr/>
          <a:lstStyle/>
          <a:p>
            <a:pPr>
              <a:defRPr/>
            </a:pPr>
            <a:fld id="{4406B6B9-2945-4581-ABA1-0BC2A6E90951}" type="slidenum">
              <a:rPr lang="en-US" smtClean="0"/>
              <a:pPr>
                <a:defRPr/>
              </a:pPr>
              <a:t>85</a:t>
            </a:fld>
            <a:endParaRPr lang="en-US"/>
          </a:p>
        </p:txBody>
      </p:sp>
    </p:spTree>
    <p:extLst>
      <p:ext uri="{BB962C8B-B14F-4D97-AF65-F5344CB8AC3E}">
        <p14:creationId xmlns:p14="http://schemas.microsoft.com/office/powerpoint/2010/main" val="10282282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smtClean="0">
                <a:latin typeface="Arial" panose="020B0604020202020204" pitchFamily="34" charset="0"/>
                <a:cs typeface="Arial" panose="020B0604020202020204" pitchFamily="34" charset="0"/>
              </a:rPr>
              <a:t>Generics</a:t>
            </a:r>
          </a:p>
        </p:txBody>
      </p:sp>
      <p:sp>
        <p:nvSpPr>
          <p:cNvPr id="68611" name="Content Placeholder 2"/>
          <p:cNvSpPr>
            <a:spLocks noGrp="1"/>
          </p:cNvSpPr>
          <p:nvPr>
            <p:ph idx="1"/>
          </p:nvPr>
        </p:nvSpPr>
        <p:spPr/>
        <p:txBody>
          <a:bodyPr/>
          <a:lstStyle/>
          <a:p>
            <a:pPr eaLnBrk="1" hangingPunct="1"/>
            <a:r>
              <a:rPr lang="en-US" altLang="en-US" smtClean="0">
                <a:latin typeface="Arial" panose="020B0604020202020204" pitchFamily="34" charset="0"/>
                <a:cs typeface="Arial" panose="020B0604020202020204" pitchFamily="34" charset="0"/>
              </a:rPr>
              <a:t>Note that </a:t>
            </a:r>
            <a:r>
              <a:rPr lang="en-US" altLang="en-US" smtClean="0">
                <a:solidFill>
                  <a:srgbClr val="0000FF"/>
                </a:solidFill>
                <a:latin typeface="Courier New" panose="02070309020205020404" pitchFamily="49" charset="0"/>
                <a:cs typeface="Courier New" panose="02070309020205020404" pitchFamily="49" charset="0"/>
              </a:rPr>
              <a:t>Istack </a:t>
            </a:r>
            <a:r>
              <a:rPr lang="en-US" altLang="en-US" smtClean="0">
                <a:latin typeface="Arial" panose="020B0604020202020204" pitchFamily="34" charset="0"/>
                <a:cs typeface="Arial" panose="020B0604020202020204" pitchFamily="34" charset="0"/>
              </a:rPr>
              <a:t>is a </a:t>
            </a:r>
            <a:r>
              <a:rPr lang="en-US" altLang="en-US" b="1" i="1" smtClean="0">
                <a:solidFill>
                  <a:srgbClr val="FF0000"/>
                </a:solidFill>
                <a:latin typeface="Arial" panose="020B0604020202020204" pitchFamily="34" charset="0"/>
                <a:cs typeface="Arial" panose="020B0604020202020204" pitchFamily="34" charset="0"/>
              </a:rPr>
              <a:t>generic type </a:t>
            </a:r>
            <a:r>
              <a:rPr lang="en-US" altLang="en-US" smtClean="0">
                <a:latin typeface="Arial" panose="020B0604020202020204" pitchFamily="34" charset="0"/>
                <a:cs typeface="Arial" panose="020B0604020202020204" pitchFamily="34" charset="0"/>
              </a:rPr>
              <a:t>(also called a </a:t>
            </a:r>
            <a:r>
              <a:rPr lang="en-US" altLang="en-US" b="1" i="1" smtClean="0">
                <a:solidFill>
                  <a:srgbClr val="FF0000"/>
                </a:solidFill>
                <a:latin typeface="Arial" panose="020B0604020202020204" pitchFamily="34" charset="0"/>
                <a:cs typeface="Arial" panose="020B0604020202020204" pitchFamily="34" charset="0"/>
              </a:rPr>
              <a:t>parameterized type</a:t>
            </a:r>
            <a:r>
              <a:rPr lang="en-US" altLang="en-US" smtClean="0">
                <a:latin typeface="Arial" panose="020B0604020202020204" pitchFamily="34" charset="0"/>
                <a:cs typeface="Arial" panose="020B0604020202020204" pitchFamily="34" charset="0"/>
              </a:rPr>
              <a:t>)</a:t>
            </a:r>
          </a:p>
          <a:p>
            <a:pPr eaLnBrk="1" hangingPunct="1"/>
            <a:r>
              <a:rPr lang="en-US" altLang="en-US" smtClean="0">
                <a:latin typeface="Arial" panose="020B0604020202020204" pitchFamily="34" charset="0"/>
                <a:cs typeface="Arial" panose="020B0604020202020204" pitchFamily="34" charset="0"/>
              </a:rPr>
              <a:t>The actual type of the entries is selected only later by the client when the type </a:t>
            </a:r>
            <a:r>
              <a:rPr lang="en-US" altLang="en-US" smtClean="0">
                <a:solidFill>
                  <a:srgbClr val="0000FF"/>
                </a:solidFill>
                <a:latin typeface="Courier New" panose="02070309020205020404" pitchFamily="49" charset="0"/>
                <a:cs typeface="Courier New" panose="02070309020205020404" pitchFamily="49" charset="0"/>
              </a:rPr>
              <a:t>Istack </a:t>
            </a:r>
            <a:r>
              <a:rPr lang="en-US" altLang="en-US" smtClean="0">
                <a:latin typeface="Arial" panose="020B0604020202020204" pitchFamily="34" charset="0"/>
                <a:cs typeface="Arial" panose="020B0604020202020204" pitchFamily="34" charset="0"/>
              </a:rPr>
              <a:t>is used to declare or instantiate a variable, e.g.:</a:t>
            </a:r>
          </a:p>
          <a:p>
            <a:pPr marL="400050" lvl="1" indent="0" eaLnBrk="1" hangingPunct="1">
              <a:buFont typeface="Arial" panose="020B0604020202020204" pitchFamily="34" charset="0"/>
              <a:buNone/>
            </a:pPr>
            <a:r>
              <a:rPr lang="en-US" altLang="en-US" smtClean="0">
                <a:solidFill>
                  <a:srgbClr val="0000FF"/>
                </a:solidFill>
                <a:latin typeface="Courier New" panose="02070309020205020404" pitchFamily="49" charset="0"/>
                <a:cs typeface="Courier New" panose="02070309020205020404" pitchFamily="49" charset="0"/>
              </a:rPr>
              <a:t>Istack&lt;Integer&gt; si =</a:t>
            </a:r>
          </a:p>
          <a:p>
            <a:pPr marL="400050" lvl="1" indent="0" eaLnBrk="1" hangingPunct="1">
              <a:buFont typeface="Arial" panose="020B0604020202020204" pitchFamily="34" charset="0"/>
              <a:buNone/>
            </a:pPr>
            <a:r>
              <a:rPr lang="en-US" altLang="en-US" b="1" smtClean="0">
                <a:solidFill>
                  <a:srgbClr val="0000FF"/>
                </a:solidFill>
                <a:latin typeface="Courier New" panose="02070309020205020404" pitchFamily="49" charset="0"/>
                <a:cs typeface="Courier New" panose="02070309020205020404" pitchFamily="49" charset="0"/>
              </a:rPr>
              <a:t>  new</a:t>
            </a:r>
            <a:r>
              <a:rPr lang="en-US" altLang="en-US" smtClean="0">
                <a:solidFill>
                  <a:srgbClr val="0000FF"/>
                </a:solidFill>
                <a:latin typeface="Courier New" panose="02070309020205020404" pitchFamily="49" charset="0"/>
                <a:cs typeface="Courier New" panose="02070309020205020404" pitchFamily="49" charset="0"/>
              </a:rPr>
              <a:t> Stack1&lt;Integer&gt;(100);</a:t>
            </a:r>
          </a:p>
        </p:txBody>
      </p:sp>
      <p:sp>
        <p:nvSpPr>
          <p:cNvPr id="686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FontTx/>
              <a:buNone/>
            </a:pPr>
            <a:fld id="{2654ED6E-A716-42E2-8E76-AE55530B280F}" type="slidenum">
              <a:rPr lang="en-US" altLang="en-US" sz="1200" smtClean="0">
                <a:solidFill>
                  <a:srgbClr val="898989"/>
                </a:solidFill>
                <a:latin typeface="Verdana" panose="020B0604030504040204" pitchFamily="34" charset="0"/>
                <a:ea typeface="宋体" panose="02010600030101010101" pitchFamily="2" charset="-122"/>
              </a:rPr>
              <a:pPr>
                <a:spcBef>
                  <a:spcPct val="0"/>
                </a:spcBef>
                <a:buFontTx/>
                <a:buNone/>
              </a:pPr>
              <a:t>86</a:t>
            </a:fld>
            <a:endParaRPr lang="en-US" altLang="en-US" sz="1200" smtClean="0">
              <a:solidFill>
                <a:srgbClr val="898989"/>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130047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ltLang="en-US" dirty="0" smtClean="0">
                <a:latin typeface="Arial" panose="020B0604020202020204" pitchFamily="34" charset="0"/>
                <a:cs typeface="Arial" panose="020B0604020202020204" pitchFamily="34" charset="0"/>
              </a:rPr>
              <a:t>Reference Types</a:t>
            </a:r>
          </a:p>
        </p:txBody>
      </p:sp>
      <p:sp>
        <p:nvSpPr>
          <p:cNvPr id="72707" name="Content Placeholder 2"/>
          <p:cNvSpPr>
            <a:spLocks noGrp="1"/>
          </p:cNvSpPr>
          <p:nvPr>
            <p:ph idx="1"/>
          </p:nvPr>
        </p:nvSpPr>
        <p:spPr/>
        <p:txBody>
          <a:bodyPr/>
          <a:lstStyle/>
          <a:p>
            <a:pPr eaLnBrk="1" hangingPunct="1"/>
            <a:r>
              <a:rPr lang="en-US" altLang="en-US" dirty="0" smtClean="0">
                <a:latin typeface="Arial" panose="020B0604020202020204" pitchFamily="34" charset="0"/>
                <a:cs typeface="Arial" panose="020B0604020202020204" pitchFamily="34" charset="0"/>
              </a:rPr>
              <a:t>Note the use of </a:t>
            </a:r>
            <a:r>
              <a:rPr lang="en-US" altLang="en-US" dirty="0" smtClean="0">
                <a:solidFill>
                  <a:srgbClr val="0000FF"/>
                </a:solidFill>
                <a:latin typeface="Courier New" panose="02070309020205020404" pitchFamily="49" charset="0"/>
                <a:cs typeface="Courier New" panose="02070309020205020404" pitchFamily="49" charset="0"/>
              </a:rPr>
              <a:t>Integer</a:t>
            </a:r>
            <a:r>
              <a:rPr lang="en-US" altLang="en-US" dirty="0" smtClean="0">
                <a:latin typeface="Arial" panose="020B0604020202020204" pitchFamily="34" charset="0"/>
                <a:cs typeface="Arial" panose="020B0604020202020204" pitchFamily="34" charset="0"/>
              </a:rPr>
              <a:t> here, not </a:t>
            </a:r>
            <a:r>
              <a:rPr lang="en-US" altLang="en-US" b="1" dirty="0" err="1" smtClean="0">
                <a:solidFill>
                  <a:srgbClr val="0000FF"/>
                </a:solidFill>
                <a:latin typeface="Courier New" panose="02070309020205020404" pitchFamily="49" charset="0"/>
                <a:cs typeface="Courier New" panose="02070309020205020404" pitchFamily="49" charset="0"/>
              </a:rPr>
              <a:t>int</a:t>
            </a:r>
            <a:endParaRPr lang="en-US" altLang="en-US" b="1" dirty="0" smtClean="0">
              <a:solidFill>
                <a:srgbClr val="0000FF"/>
              </a:solidFill>
              <a:latin typeface="Courier New" panose="02070309020205020404" pitchFamily="49" charset="0"/>
              <a:cs typeface="Courier New" panose="02070309020205020404" pitchFamily="49" charset="0"/>
            </a:endParaRPr>
          </a:p>
          <a:p>
            <a:pPr eaLnBrk="1" hangingPunct="1"/>
            <a:r>
              <a:rPr lang="en-US" altLang="en-US" dirty="0" smtClean="0">
                <a:latin typeface="Arial" panose="020B0604020202020204" pitchFamily="34" charset="0"/>
                <a:cs typeface="Arial" panose="020B0604020202020204" pitchFamily="34" charset="0"/>
              </a:rPr>
              <a:t>Java demands that generic arguments must be </a:t>
            </a:r>
            <a:r>
              <a:rPr lang="en-US" altLang="en-US" b="1" i="1" dirty="0" smtClean="0">
                <a:solidFill>
                  <a:srgbClr val="FF0000"/>
                </a:solidFill>
                <a:latin typeface="Arial" panose="020B0604020202020204" pitchFamily="34" charset="0"/>
                <a:cs typeface="Arial" panose="020B0604020202020204" pitchFamily="34" charset="0"/>
              </a:rPr>
              <a:t>reference types</a:t>
            </a:r>
          </a:p>
          <a:p>
            <a:pPr eaLnBrk="1" hangingPunct="1"/>
            <a:r>
              <a:rPr lang="en-US" altLang="en-US" dirty="0" smtClean="0">
                <a:latin typeface="Arial" panose="020B0604020202020204" pitchFamily="34" charset="0"/>
                <a:cs typeface="Arial" panose="020B0604020202020204" pitchFamily="34" charset="0"/>
              </a:rPr>
              <a:t>This is what allows generics to work</a:t>
            </a:r>
          </a:p>
          <a:p>
            <a:pPr lvl="1"/>
            <a:r>
              <a:rPr lang="en-US" altLang="en-US" dirty="0" smtClean="0">
                <a:latin typeface="Arial" panose="020B0604020202020204" pitchFamily="34" charset="0"/>
                <a:cs typeface="Arial" panose="020B0604020202020204" pitchFamily="34" charset="0"/>
              </a:rPr>
              <a:t>Java doesn’t really have to know the data type, it just knows it’s a memory location</a:t>
            </a:r>
          </a:p>
          <a:p>
            <a:pPr lvl="2"/>
            <a:r>
              <a:rPr lang="en-US" altLang="en-US" dirty="0" smtClean="0">
                <a:latin typeface="Arial" panose="020B0604020202020204" pitchFamily="34" charset="0"/>
                <a:cs typeface="Arial" panose="020B0604020202020204" pitchFamily="34" charset="0"/>
              </a:rPr>
              <a:t>Memory locations are stored in our stack</a:t>
            </a:r>
          </a:p>
          <a:p>
            <a:pPr lvl="2"/>
            <a:r>
              <a:rPr lang="en-US" altLang="en-US" dirty="0" smtClean="0">
                <a:latin typeface="Arial" panose="020B0604020202020204" pitchFamily="34" charset="0"/>
                <a:cs typeface="Arial" panose="020B0604020202020204" pitchFamily="34" charset="0"/>
              </a:rPr>
              <a:t>Memory locations are passed into our methods</a:t>
            </a:r>
          </a:p>
          <a:p>
            <a:pPr lvl="2"/>
            <a:r>
              <a:rPr lang="en-US" altLang="en-US" dirty="0" smtClean="0">
                <a:latin typeface="Arial" panose="020B0604020202020204" pitchFamily="34" charset="0"/>
                <a:cs typeface="Arial" panose="020B0604020202020204" pitchFamily="34" charset="0"/>
              </a:rPr>
              <a:t>Memory locations are returned from our methods</a:t>
            </a:r>
          </a:p>
        </p:txBody>
      </p:sp>
      <p:sp>
        <p:nvSpPr>
          <p:cNvPr id="727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FontTx/>
              <a:buNone/>
            </a:pPr>
            <a:fld id="{571D5928-7A8F-4207-8201-13D7EC054425}" type="slidenum">
              <a:rPr lang="en-US" altLang="en-US" sz="1200" smtClean="0">
                <a:solidFill>
                  <a:srgbClr val="898989"/>
                </a:solidFill>
                <a:latin typeface="Verdana" panose="020B0604030504040204" pitchFamily="34" charset="0"/>
                <a:ea typeface="宋体" panose="02010600030101010101" pitchFamily="2" charset="-122"/>
              </a:rPr>
              <a:pPr>
                <a:spcBef>
                  <a:spcPct val="0"/>
                </a:spcBef>
                <a:buFontTx/>
                <a:buNone/>
              </a:pPr>
              <a:t>87</a:t>
            </a:fld>
            <a:endParaRPr lang="en-US" altLang="en-US" sz="1200" smtClean="0">
              <a:solidFill>
                <a:srgbClr val="898989"/>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2333753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ltLang="en-US" smtClean="0">
                <a:latin typeface="Arial" panose="020B0604020202020204" pitchFamily="34" charset="0"/>
                <a:cs typeface="Arial" panose="020B0604020202020204" pitchFamily="34" charset="0"/>
              </a:rPr>
              <a:t>Wrapper Types</a:t>
            </a:r>
          </a:p>
        </p:txBody>
      </p:sp>
      <p:sp>
        <p:nvSpPr>
          <p:cNvPr id="72707" name="Content Placeholder 2"/>
          <p:cNvSpPr>
            <a:spLocks noGrp="1"/>
          </p:cNvSpPr>
          <p:nvPr>
            <p:ph idx="1"/>
          </p:nvPr>
        </p:nvSpPr>
        <p:spPr/>
        <p:txBody>
          <a:bodyPr/>
          <a:lstStyle/>
          <a:p>
            <a:pPr eaLnBrk="1" hangingPunct="1"/>
            <a:r>
              <a:rPr lang="en-US" altLang="en-US" dirty="0" smtClean="0">
                <a:latin typeface="Arial" panose="020B0604020202020204" pitchFamily="34" charset="0"/>
                <a:cs typeface="Arial" panose="020B0604020202020204" pitchFamily="34" charset="0"/>
              </a:rPr>
              <a:t>Each of the primitive types has a corresponding </a:t>
            </a:r>
            <a:r>
              <a:rPr lang="en-US" altLang="en-US" b="1" i="1" dirty="0" smtClean="0">
                <a:solidFill>
                  <a:srgbClr val="FF0000"/>
                </a:solidFill>
                <a:latin typeface="Arial" panose="020B0604020202020204" pitchFamily="34" charset="0"/>
                <a:cs typeface="Arial" panose="020B0604020202020204" pitchFamily="34" charset="0"/>
              </a:rPr>
              <a:t>wrapper type </a:t>
            </a:r>
            <a:r>
              <a:rPr lang="en-US" altLang="en-US" dirty="0" smtClean="0">
                <a:latin typeface="Arial" panose="020B0604020202020204" pitchFamily="34" charset="0"/>
                <a:cs typeface="Arial" panose="020B0604020202020204" pitchFamily="34" charset="0"/>
              </a:rPr>
              <a:t>that is a reference type (in part to satisfy this requirement)</a:t>
            </a:r>
          </a:p>
          <a:p>
            <a:pPr lvl="1"/>
            <a:r>
              <a:rPr lang="en-US" altLang="en-US" dirty="0" smtClean="0">
                <a:latin typeface="Arial" panose="020B0604020202020204" pitchFamily="34" charset="0"/>
                <a:cs typeface="Arial" panose="020B0604020202020204" pitchFamily="34" charset="0"/>
              </a:rPr>
              <a:t>This is a big part of why the differences are important</a:t>
            </a:r>
          </a:p>
          <a:p>
            <a:pPr lvl="1"/>
            <a:r>
              <a:rPr lang="en-US" altLang="en-US" dirty="0" smtClean="0">
                <a:latin typeface="Arial" panose="020B0604020202020204" pitchFamily="34" charset="0"/>
                <a:cs typeface="Arial" panose="020B0604020202020204" pitchFamily="34" charset="0"/>
              </a:rPr>
              <a:t>Reference types also always have </a:t>
            </a:r>
            <a:r>
              <a:rPr lang="en-US" altLang="en-US" dirty="0" smtClean="0">
                <a:latin typeface="Courier New" panose="02070309020205020404" pitchFamily="49" charset="0"/>
                <a:cs typeface="Courier New" panose="02070309020205020404" pitchFamily="49" charset="0"/>
              </a:rPr>
              <a:t>equals</a:t>
            </a:r>
            <a:r>
              <a:rPr lang="en-US" altLang="en-US" dirty="0" smtClean="0">
                <a:latin typeface="Arial" panose="020B0604020202020204" pitchFamily="34" charset="0"/>
                <a:cs typeface="Arial" panose="020B0604020202020204" pitchFamily="34" charset="0"/>
              </a:rPr>
              <a:t> and </a:t>
            </a:r>
            <a:r>
              <a:rPr lang="en-US" altLang="en-US" dirty="0" err="1" smtClean="0">
                <a:latin typeface="Courier New" panose="02070309020205020404" pitchFamily="49" charset="0"/>
                <a:cs typeface="Courier New" panose="02070309020205020404" pitchFamily="49" charset="0"/>
              </a:rPr>
              <a:t>toString</a:t>
            </a:r>
            <a:r>
              <a:rPr lang="en-US" altLang="en-US" dirty="0" smtClean="0">
                <a:latin typeface="Courier New" panose="02070309020205020404" pitchFamily="49" charset="0"/>
                <a:cs typeface="Courier New" panose="02070309020205020404" pitchFamily="49" charset="0"/>
              </a:rPr>
              <a:t> </a:t>
            </a:r>
            <a:r>
              <a:rPr lang="en-US" altLang="en-US" dirty="0" smtClean="0">
                <a:latin typeface="Arial" panose="020B0604020202020204" pitchFamily="34" charset="0"/>
                <a:cs typeface="Arial" panose="020B0604020202020204" pitchFamily="34" charset="0"/>
              </a:rPr>
              <a:t>methods defined, since they inherit them from </a:t>
            </a:r>
            <a:r>
              <a:rPr lang="en-US" altLang="en-US" dirty="0" smtClean="0">
                <a:latin typeface="Courier New" panose="02070309020205020404" pitchFamily="49" charset="0"/>
                <a:cs typeface="Courier New" panose="02070309020205020404" pitchFamily="49" charset="0"/>
              </a:rPr>
              <a:t>Object</a:t>
            </a:r>
          </a:p>
          <a:p>
            <a:pPr lvl="2"/>
            <a:r>
              <a:rPr lang="en-US" altLang="en-US" dirty="0" smtClean="0">
                <a:latin typeface="Arial" panose="020B0604020202020204" pitchFamily="34" charset="0"/>
                <a:cs typeface="Arial" panose="020B0604020202020204" pitchFamily="34" charset="0"/>
              </a:rPr>
              <a:t>This means we can have a method like </a:t>
            </a:r>
            <a:r>
              <a:rPr lang="en-US" altLang="en-US" dirty="0" err="1" smtClean="0">
                <a:latin typeface="Courier New" panose="02070309020205020404" pitchFamily="49" charset="0"/>
                <a:cs typeface="Courier New" panose="02070309020205020404" pitchFamily="49" charset="0"/>
              </a:rPr>
              <a:t>List.contains</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obj</a:t>
            </a:r>
            <a:r>
              <a:rPr lang="en-US" altLang="en-US" dirty="0" smtClean="0">
                <a:latin typeface="Courier New" panose="02070309020205020404" pitchFamily="49" charset="0"/>
                <a:cs typeface="Courier New" panose="02070309020205020404" pitchFamily="49" charset="0"/>
              </a:rPr>
              <a:t>) </a:t>
            </a:r>
            <a:r>
              <a:rPr lang="en-US" altLang="en-US" dirty="0" smtClean="0">
                <a:latin typeface="Arial" panose="020B0604020202020204" pitchFamily="34" charset="0"/>
                <a:cs typeface="Arial" panose="020B0604020202020204" pitchFamily="34" charset="0"/>
              </a:rPr>
              <a:t>which needs to be able to check for equality</a:t>
            </a:r>
          </a:p>
          <a:p>
            <a:pPr eaLnBrk="1" hangingPunct="1"/>
            <a:r>
              <a:rPr lang="en-US" altLang="en-US" dirty="0" smtClean="0">
                <a:latin typeface="Arial" panose="020B0604020202020204" pitchFamily="34" charset="0"/>
                <a:cs typeface="Arial" panose="020B0604020202020204" pitchFamily="34" charset="0"/>
              </a:rPr>
              <a:t>Wrapper types are also </a:t>
            </a:r>
            <a:r>
              <a:rPr lang="en-US" altLang="en-US" b="1" i="1" dirty="0" smtClean="0">
                <a:solidFill>
                  <a:srgbClr val="FF0000"/>
                </a:solidFill>
                <a:latin typeface="Arial" panose="020B0604020202020204" pitchFamily="34" charset="0"/>
                <a:cs typeface="Arial" panose="020B0604020202020204" pitchFamily="34" charset="0"/>
              </a:rPr>
              <a:t>immutable</a:t>
            </a:r>
          </a:p>
          <a:p>
            <a:pPr lvl="1"/>
            <a:r>
              <a:rPr lang="en-US" altLang="en-US" dirty="0" smtClean="0">
                <a:latin typeface="Arial" panose="020B0604020202020204" pitchFamily="34" charset="0"/>
                <a:cs typeface="Arial" panose="020B0604020202020204" pitchFamily="34" charset="0"/>
              </a:rPr>
              <a:t>This is helpful, but not required</a:t>
            </a:r>
          </a:p>
        </p:txBody>
      </p:sp>
      <p:sp>
        <p:nvSpPr>
          <p:cNvPr id="727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FontTx/>
              <a:buNone/>
            </a:pPr>
            <a:fld id="{571D5928-7A8F-4207-8201-13D7EC054425}" type="slidenum">
              <a:rPr lang="en-US" altLang="en-US" sz="1200" smtClean="0">
                <a:solidFill>
                  <a:srgbClr val="898989"/>
                </a:solidFill>
                <a:latin typeface="Verdana" panose="020B0604030504040204" pitchFamily="34" charset="0"/>
                <a:ea typeface="宋体" panose="02010600030101010101" pitchFamily="2" charset="-122"/>
              </a:rPr>
              <a:pPr>
                <a:spcBef>
                  <a:spcPct val="0"/>
                </a:spcBef>
                <a:buFontTx/>
                <a:buNone/>
              </a:pPr>
              <a:t>88</a:t>
            </a:fld>
            <a:endParaRPr lang="en-US" altLang="en-US" sz="1200" smtClean="0">
              <a:solidFill>
                <a:srgbClr val="898989"/>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93311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Aliasing Concerns</a:t>
            </a:r>
            <a:endParaRPr lang="en-US" dirty="0"/>
          </a:p>
        </p:txBody>
      </p:sp>
      <p:sp>
        <p:nvSpPr>
          <p:cNvPr id="3" name="Content Placeholder 2"/>
          <p:cNvSpPr>
            <a:spLocks noGrp="1"/>
          </p:cNvSpPr>
          <p:nvPr>
            <p:ph idx="1"/>
          </p:nvPr>
        </p:nvSpPr>
        <p:spPr/>
        <p:txBody>
          <a:bodyPr/>
          <a:lstStyle/>
          <a:p>
            <a:r>
              <a:rPr lang="en-US" dirty="0" smtClean="0"/>
              <a:t>Since the parameterized data type is always a reference type, we need to be careful about aliasing.</a:t>
            </a:r>
          </a:p>
          <a:p>
            <a:r>
              <a:rPr lang="en-US" dirty="0" smtClean="0"/>
              <a:t>Consider our stack and it’s push method</a:t>
            </a:r>
            <a:endParaRPr lang="en-US" dirty="0"/>
          </a:p>
        </p:txBody>
      </p:sp>
      <p:sp>
        <p:nvSpPr>
          <p:cNvPr id="4" name="Slide Number Placeholder 3"/>
          <p:cNvSpPr>
            <a:spLocks noGrp="1"/>
          </p:cNvSpPr>
          <p:nvPr>
            <p:ph type="sldNum" sz="quarter" idx="12"/>
          </p:nvPr>
        </p:nvSpPr>
        <p:spPr/>
        <p:txBody>
          <a:bodyPr/>
          <a:lstStyle/>
          <a:p>
            <a:pPr>
              <a:defRPr/>
            </a:pPr>
            <a:fld id="{070DF63B-25F9-4784-9FE7-59B2BA5556F1}" type="slidenum">
              <a:rPr lang="en-US" smtClean="0"/>
              <a:pPr>
                <a:defRPr/>
              </a:pPr>
              <a:t>89</a:t>
            </a:fld>
            <a:endParaRPr lang="en-US"/>
          </a:p>
        </p:txBody>
      </p:sp>
    </p:spTree>
    <p:extLst>
      <p:ext uri="{BB962C8B-B14F-4D97-AF65-F5344CB8AC3E}">
        <p14:creationId xmlns:p14="http://schemas.microsoft.com/office/powerpoint/2010/main" val="106268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design helps with…</a:t>
            </a:r>
            <a:endParaRPr lang="en-US" dirty="0"/>
          </a:p>
        </p:txBody>
      </p:sp>
      <p:sp>
        <p:nvSpPr>
          <p:cNvPr id="3" name="Content Placeholder 2"/>
          <p:cNvSpPr>
            <a:spLocks noGrp="1"/>
          </p:cNvSpPr>
          <p:nvPr>
            <p:ph idx="1"/>
          </p:nvPr>
        </p:nvSpPr>
        <p:spPr/>
        <p:txBody>
          <a:bodyPr>
            <a:normAutofit/>
          </a:bodyPr>
          <a:lstStyle/>
          <a:p>
            <a:r>
              <a:rPr lang="en-US" sz="2800" dirty="0" smtClean="0"/>
              <a:t>Reuse</a:t>
            </a:r>
          </a:p>
          <a:p>
            <a:r>
              <a:rPr lang="en-US" sz="2800" dirty="0" smtClean="0"/>
              <a:t>Debugging</a:t>
            </a:r>
          </a:p>
          <a:p>
            <a:r>
              <a:rPr lang="en-US" sz="2800" dirty="0" smtClean="0"/>
              <a:t>Adapting to change</a:t>
            </a:r>
          </a:p>
        </p:txBody>
      </p:sp>
      <p:sp>
        <p:nvSpPr>
          <p:cNvPr id="4" name="Slide Number Placeholder 3"/>
          <p:cNvSpPr>
            <a:spLocks noGrp="1"/>
          </p:cNvSpPr>
          <p:nvPr>
            <p:ph type="sldNum" sz="quarter" idx="12"/>
          </p:nvPr>
        </p:nvSpPr>
        <p:spPr/>
        <p:txBody>
          <a:bodyPr/>
          <a:lstStyle/>
          <a:p>
            <a:fld id="{0B78AC78-3AC6-45C8-BB81-F17C756199F4}" type="slidenum">
              <a:rPr lang="en-US" smtClean="0"/>
              <a:t>9</a:t>
            </a:fld>
            <a:endParaRPr lang="en-US"/>
          </a:p>
        </p:txBody>
      </p:sp>
    </p:spTree>
    <p:extLst>
      <p:ext uri="{BB962C8B-B14F-4D97-AF65-F5344CB8AC3E}">
        <p14:creationId xmlns:p14="http://schemas.microsoft.com/office/powerpoint/2010/main" val="4759965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smtClean="0">
                <a:latin typeface="Arial" panose="020B0604020202020204" pitchFamily="34" charset="0"/>
                <a:cs typeface="Arial" panose="020B0604020202020204" pitchFamily="34" charset="0"/>
              </a:rPr>
              <a:t>Meaning of “Aliases: ...”</a:t>
            </a:r>
          </a:p>
        </p:txBody>
      </p:sp>
      <p:sp>
        <p:nvSpPr>
          <p:cNvPr id="6" name="Content Placeholder 5"/>
          <p:cNvSpPr>
            <a:spLocks noGrp="1"/>
          </p:cNvSpPr>
          <p:nvPr>
            <p:ph idx="1"/>
          </p:nvPr>
        </p:nvSpPr>
        <p:spPr/>
        <p:txBody>
          <a:bodyPr/>
          <a:lstStyle/>
          <a:p>
            <a:pPr eaLnBrk="1" hangingPunct="1">
              <a:buFont typeface="Arial" charset="0"/>
              <a:buChar char="•"/>
              <a:defRPr/>
            </a:pPr>
            <a:r>
              <a:rPr lang="en-US" dirty="0" smtClean="0">
                <a:ea typeface="ＭＳ Ｐゴシック" charset="0"/>
              </a:rPr>
              <a:t>We know have two pointers to the same memory location!</a:t>
            </a:r>
          </a:p>
          <a:p>
            <a:pPr eaLnBrk="1" hangingPunct="1">
              <a:buFont typeface="Arial" charset="0"/>
              <a:buChar char="•"/>
              <a:defRPr/>
            </a:pPr>
            <a:r>
              <a:rPr lang="en-US" dirty="0" smtClean="0">
                <a:ea typeface="ＭＳ Ｐゴシック" charset="0"/>
              </a:rPr>
              <a:t>Since </a:t>
            </a:r>
            <a:r>
              <a:rPr lang="en-US" dirty="0" smtClean="0">
                <a:solidFill>
                  <a:srgbClr val="0000FF"/>
                </a:solidFill>
                <a:latin typeface="Courier New"/>
                <a:ea typeface="ＭＳ Ｐゴシック" charset="0"/>
                <a:cs typeface="Courier New"/>
              </a:rPr>
              <a:t>Integer</a:t>
            </a:r>
            <a:r>
              <a:rPr lang="en-US" dirty="0" smtClean="0">
                <a:solidFill>
                  <a:srgbClr val="0000FF"/>
                </a:solidFill>
                <a:ea typeface="ＭＳ Ｐゴシック" charset="0"/>
              </a:rPr>
              <a:t> </a:t>
            </a:r>
            <a:r>
              <a:rPr lang="en-US" dirty="0" smtClean="0">
                <a:ea typeface="ＭＳ Ｐゴシック" charset="0"/>
              </a:rPr>
              <a:t>is immutable, there is </a:t>
            </a:r>
            <a:r>
              <a:rPr lang="en-US" b="1" i="1" dirty="0" smtClean="0">
                <a:solidFill>
                  <a:srgbClr val="FF0000"/>
                </a:solidFill>
                <a:ea typeface="ＭＳ Ｐゴシック" charset="0"/>
              </a:rPr>
              <a:t>no consequence </a:t>
            </a:r>
            <a:r>
              <a:rPr lang="en-US" dirty="0" smtClean="0">
                <a:ea typeface="ＭＳ Ｐゴシック" charset="0"/>
              </a:rPr>
              <a:t>to this case of aliasing</a:t>
            </a:r>
          </a:p>
        </p:txBody>
      </p:sp>
      <p:sp>
        <p:nvSpPr>
          <p:cNvPr id="8499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FontTx/>
              <a:buNone/>
            </a:pPr>
            <a:fld id="{7D8D41CA-76A6-4E8B-93BC-D42E40C62AE6}" type="slidenum">
              <a:rPr lang="en-US" altLang="en-US" sz="1200" smtClean="0">
                <a:solidFill>
                  <a:srgbClr val="898989"/>
                </a:solidFill>
                <a:latin typeface="Verdana" panose="020B0604030504040204" pitchFamily="34" charset="0"/>
                <a:ea typeface="宋体" panose="02010600030101010101" pitchFamily="2" charset="-122"/>
              </a:rPr>
              <a:pPr>
                <a:spcBef>
                  <a:spcPct val="0"/>
                </a:spcBef>
                <a:buFontTx/>
                <a:buNone/>
              </a:pPr>
              <a:t>90</a:t>
            </a:fld>
            <a:endParaRPr lang="en-US" altLang="en-US" sz="1200" smtClean="0">
              <a:solidFill>
                <a:srgbClr val="898989"/>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4605710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consequences?</a:t>
            </a:r>
            <a:endParaRPr lang="en-US" dirty="0"/>
          </a:p>
        </p:txBody>
      </p:sp>
      <p:sp>
        <p:nvSpPr>
          <p:cNvPr id="3" name="Content Placeholder 2"/>
          <p:cNvSpPr>
            <a:spLocks noGrp="1"/>
          </p:cNvSpPr>
          <p:nvPr>
            <p:ph idx="1"/>
          </p:nvPr>
        </p:nvSpPr>
        <p:spPr/>
        <p:txBody>
          <a:bodyPr/>
          <a:lstStyle/>
          <a:p>
            <a:r>
              <a:rPr lang="en-US" dirty="0" smtClean="0"/>
              <a:t>Recall, if a class is immutable, then the value of that object cannot change. So an </a:t>
            </a:r>
            <a:r>
              <a:rPr lang="en-US" dirty="0" smtClean="0">
                <a:latin typeface="Courier New" panose="02070309020205020404" pitchFamily="49" charset="0"/>
                <a:cs typeface="Courier New" panose="02070309020205020404" pitchFamily="49" charset="0"/>
              </a:rPr>
              <a:t>Integer</a:t>
            </a:r>
            <a:r>
              <a:rPr lang="en-US" dirty="0" smtClean="0"/>
              <a:t> object is a reference to the value, and that value cannot directly change</a:t>
            </a:r>
          </a:p>
          <a:p>
            <a:r>
              <a:rPr lang="en-US" dirty="0" smtClean="0"/>
              <a:t>We change </a:t>
            </a:r>
            <a:r>
              <a:rPr lang="en-US" dirty="0" smtClean="0">
                <a:latin typeface="Courier New" panose="02070309020205020404" pitchFamily="49" charset="0"/>
                <a:cs typeface="Courier New" panose="02070309020205020404" pitchFamily="49" charset="0"/>
              </a:rPr>
              <a:t>Integers</a:t>
            </a:r>
            <a:r>
              <a:rPr lang="en-US" dirty="0" smtClean="0"/>
              <a:t> by changing the reference, not the value.</a:t>
            </a:r>
          </a:p>
          <a:p>
            <a:r>
              <a:rPr lang="en-US" dirty="0" smtClean="0"/>
              <a:t>This happens in boxing and unboxing</a:t>
            </a:r>
            <a:endParaRPr lang="en-US" dirty="0"/>
          </a:p>
        </p:txBody>
      </p:sp>
      <p:sp>
        <p:nvSpPr>
          <p:cNvPr id="6" name="Slide Number Placeholder 5"/>
          <p:cNvSpPr>
            <a:spLocks noGrp="1"/>
          </p:cNvSpPr>
          <p:nvPr>
            <p:ph type="sldNum" sz="quarter" idx="12"/>
          </p:nvPr>
        </p:nvSpPr>
        <p:spPr/>
        <p:txBody>
          <a:bodyPr/>
          <a:lstStyle/>
          <a:p>
            <a:pPr>
              <a:defRPr/>
            </a:pPr>
            <a:fld id="{070DF63B-25F9-4784-9FE7-59B2BA5556F1}" type="slidenum">
              <a:rPr lang="en-US" smtClean="0"/>
              <a:pPr>
                <a:defRPr/>
              </a:pPr>
              <a:t>91</a:t>
            </a:fld>
            <a:endParaRPr lang="en-US"/>
          </a:p>
        </p:txBody>
      </p:sp>
    </p:spTree>
    <p:extLst>
      <p:ext uri="{BB962C8B-B14F-4D97-AF65-F5344CB8AC3E}">
        <p14:creationId xmlns:p14="http://schemas.microsoft.com/office/powerpoint/2010/main" val="14812100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 of Integers</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Integer x = new Integer(43);</a:t>
            </a:r>
          </a:p>
          <a:p>
            <a:pPr lvl="1"/>
            <a:r>
              <a:rPr lang="en-US" dirty="0" smtClean="0"/>
              <a:t>This creates a reference to the memory location that stores 43</a:t>
            </a:r>
          </a:p>
          <a:p>
            <a:pPr lvl="1"/>
            <a:r>
              <a:rPr lang="en-US" dirty="0" smtClean="0"/>
              <a:t>x stores a memory location 0x042</a:t>
            </a:r>
          </a:p>
          <a:p>
            <a:r>
              <a:rPr lang="en-US" dirty="0" smtClean="0">
                <a:latin typeface="Courier New" panose="02070309020205020404" pitchFamily="49" charset="0"/>
                <a:cs typeface="Courier New" panose="02070309020205020404" pitchFamily="49" charset="0"/>
              </a:rPr>
              <a:t>x = 37;</a:t>
            </a:r>
          </a:p>
          <a:p>
            <a:pPr lvl="1"/>
            <a:r>
              <a:rPr lang="en-US" dirty="0" smtClean="0"/>
              <a:t>Boxing and unboxing happens automatically</a:t>
            </a:r>
          </a:p>
          <a:p>
            <a:pPr lvl="1"/>
            <a:r>
              <a:rPr lang="en-US" dirty="0" smtClean="0">
                <a:latin typeface="Courier New" panose="02070309020205020404" pitchFamily="49" charset="0"/>
                <a:cs typeface="Courier New" panose="02070309020205020404" pitchFamily="49" charset="0"/>
              </a:rPr>
              <a:t>x = new Integer(37)</a:t>
            </a:r>
          </a:p>
          <a:p>
            <a:pPr lvl="1"/>
            <a:r>
              <a:rPr lang="en-US" dirty="0" smtClean="0"/>
              <a:t>x now stores a new memory location 0x078</a:t>
            </a:r>
            <a:endParaRPr lang="en-US" dirty="0"/>
          </a:p>
        </p:txBody>
      </p:sp>
      <p:sp>
        <p:nvSpPr>
          <p:cNvPr id="6" name="Slide Number Placeholder 5"/>
          <p:cNvSpPr>
            <a:spLocks noGrp="1"/>
          </p:cNvSpPr>
          <p:nvPr>
            <p:ph type="sldNum" sz="quarter" idx="12"/>
          </p:nvPr>
        </p:nvSpPr>
        <p:spPr/>
        <p:txBody>
          <a:bodyPr/>
          <a:lstStyle/>
          <a:p>
            <a:pPr>
              <a:defRPr/>
            </a:pPr>
            <a:fld id="{070DF63B-25F9-4784-9FE7-59B2BA5556F1}" type="slidenum">
              <a:rPr lang="en-US" smtClean="0"/>
              <a:pPr>
                <a:defRPr/>
              </a:pPr>
              <a:t>92</a:t>
            </a:fld>
            <a:endParaRPr lang="en-US"/>
          </a:p>
        </p:txBody>
      </p:sp>
    </p:spTree>
    <p:extLst>
      <p:ext uri="{BB962C8B-B14F-4D97-AF65-F5344CB8AC3E}">
        <p14:creationId xmlns:p14="http://schemas.microsoft.com/office/powerpoint/2010/main" val="14370384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of Mutable objects?</a:t>
            </a:r>
            <a:endParaRPr lang="en-US" dirty="0"/>
          </a:p>
        </p:txBody>
      </p:sp>
      <p:sp>
        <p:nvSpPr>
          <p:cNvPr id="3" name="Content Placeholder 2"/>
          <p:cNvSpPr>
            <a:spLocks noGrp="1"/>
          </p:cNvSpPr>
          <p:nvPr>
            <p:ph idx="1"/>
          </p:nvPr>
        </p:nvSpPr>
        <p:spPr/>
        <p:txBody>
          <a:bodyPr/>
          <a:lstStyle/>
          <a:p>
            <a:r>
              <a:rPr lang="en-US" dirty="0" smtClean="0"/>
              <a:t>Now we want a stack of Pencils (which we defined).</a:t>
            </a:r>
          </a:p>
          <a:p>
            <a:r>
              <a:rPr lang="en-US" dirty="0" smtClean="0"/>
              <a:t>Pencil is not an immutable class</a:t>
            </a:r>
          </a:p>
          <a:p>
            <a:r>
              <a:rPr lang="en-US" dirty="0" smtClean="0"/>
              <a:t>So we can change the value, which leads to an aliasing issue</a:t>
            </a:r>
          </a:p>
          <a:p>
            <a:pPr lvl="1"/>
            <a:r>
              <a:rPr lang="en-US" dirty="0" smtClean="0"/>
              <a:t>Both the value in and outside of the stack will be changed</a:t>
            </a:r>
            <a:endParaRPr lang="en-US" dirty="0"/>
          </a:p>
        </p:txBody>
      </p:sp>
      <p:sp>
        <p:nvSpPr>
          <p:cNvPr id="6" name="Slide Number Placeholder 5"/>
          <p:cNvSpPr>
            <a:spLocks noGrp="1"/>
          </p:cNvSpPr>
          <p:nvPr>
            <p:ph type="sldNum" sz="quarter" idx="12"/>
          </p:nvPr>
        </p:nvSpPr>
        <p:spPr/>
        <p:txBody>
          <a:bodyPr/>
          <a:lstStyle/>
          <a:p>
            <a:pPr>
              <a:defRPr/>
            </a:pPr>
            <a:fld id="{070DF63B-25F9-4784-9FE7-59B2BA5556F1}" type="slidenum">
              <a:rPr lang="en-US" smtClean="0"/>
              <a:pPr>
                <a:defRPr/>
              </a:pPr>
              <a:t>93</a:t>
            </a:fld>
            <a:endParaRPr lang="en-US"/>
          </a:p>
        </p:txBody>
      </p:sp>
    </p:spTree>
    <p:extLst>
      <p:ext uri="{BB962C8B-B14F-4D97-AF65-F5344CB8AC3E}">
        <p14:creationId xmlns:p14="http://schemas.microsoft.com/office/powerpoint/2010/main" val="25000394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Generics</a:t>
            </a:r>
            <a:endParaRPr lang="en-US" dirty="0"/>
          </a:p>
        </p:txBody>
      </p:sp>
      <p:sp>
        <p:nvSpPr>
          <p:cNvPr id="4" name="Content Placeholder 3"/>
          <p:cNvSpPr>
            <a:spLocks noGrp="1"/>
          </p:cNvSpPr>
          <p:nvPr>
            <p:ph idx="1"/>
          </p:nvPr>
        </p:nvSpPr>
        <p:spPr/>
        <p:txBody>
          <a:bodyPr/>
          <a:lstStyle/>
          <a:p>
            <a:r>
              <a:rPr lang="en-US" dirty="0" smtClean="0"/>
              <a:t>Generics allow us to parameterize our classes and interfaces</a:t>
            </a:r>
          </a:p>
          <a:p>
            <a:r>
              <a:rPr lang="en-US" dirty="0" smtClean="0"/>
              <a:t>We can make one or more data types used in our classes and interfaces be decided when an object is declared.</a:t>
            </a:r>
          </a:p>
          <a:p>
            <a:r>
              <a:rPr lang="en-US" dirty="0" smtClean="0"/>
              <a:t>This allows us to reuse code, instead of making new classes for each different data type</a:t>
            </a:r>
            <a:endParaRPr lang="en-US" dirty="0"/>
          </a:p>
          <a:p>
            <a:r>
              <a:rPr lang="en-US" dirty="0" smtClean="0"/>
              <a:t>This relies on a few things:</a:t>
            </a:r>
          </a:p>
          <a:p>
            <a:pPr lvl="1"/>
            <a:r>
              <a:rPr lang="en-US" dirty="0" smtClean="0"/>
              <a:t>All non-primitive types are reference types</a:t>
            </a:r>
          </a:p>
          <a:p>
            <a:pPr lvl="1"/>
            <a:r>
              <a:rPr lang="en-US" dirty="0" smtClean="0"/>
              <a:t>Reference types extend </a:t>
            </a:r>
            <a:r>
              <a:rPr lang="en-US" dirty="0" smtClean="0">
                <a:latin typeface="Courier New" panose="02070309020205020404" pitchFamily="49" charset="0"/>
                <a:cs typeface="Courier New" panose="02070309020205020404" pitchFamily="49" charset="0"/>
              </a:rPr>
              <a:t>Object</a:t>
            </a:r>
          </a:p>
          <a:p>
            <a:pPr lvl="2"/>
            <a:r>
              <a:rPr lang="en-US" dirty="0" smtClean="0"/>
              <a:t>Allows for casting</a:t>
            </a:r>
          </a:p>
          <a:p>
            <a:pPr lvl="1"/>
            <a:r>
              <a:rPr lang="en-US" dirty="0" smtClean="0"/>
              <a:t>Reference types have an implementation for many methods, such as equals, and </a:t>
            </a:r>
            <a:r>
              <a:rPr lang="en-US" dirty="0" err="1" smtClean="0"/>
              <a:t>toString</a:t>
            </a:r>
            <a:endParaRPr lang="en-US" dirty="0" smtClean="0"/>
          </a:p>
          <a:p>
            <a:pPr lvl="2"/>
            <a:r>
              <a:rPr lang="en-US" dirty="0" smtClean="0"/>
              <a:t>They may not do what we expect, but they will at least compile</a:t>
            </a:r>
          </a:p>
        </p:txBody>
      </p:sp>
      <p:sp>
        <p:nvSpPr>
          <p:cNvPr id="2" name="Slide Number Placeholder 1"/>
          <p:cNvSpPr>
            <a:spLocks noGrp="1"/>
          </p:cNvSpPr>
          <p:nvPr>
            <p:ph type="sldNum" sz="quarter" idx="12"/>
          </p:nvPr>
        </p:nvSpPr>
        <p:spPr/>
        <p:txBody>
          <a:bodyPr/>
          <a:lstStyle/>
          <a:p>
            <a:pPr>
              <a:defRPr/>
            </a:pPr>
            <a:fld id="{4406B6B9-2945-4581-ABA1-0BC2A6E90951}" type="slidenum">
              <a:rPr lang="en-US" smtClean="0"/>
              <a:pPr>
                <a:defRPr/>
              </a:pPr>
              <a:t>94</a:t>
            </a:fld>
            <a:endParaRPr lang="en-US"/>
          </a:p>
        </p:txBody>
      </p:sp>
    </p:spTree>
    <p:extLst>
      <p:ext uri="{BB962C8B-B14F-4D97-AF65-F5344CB8AC3E}">
        <p14:creationId xmlns:p14="http://schemas.microsoft.com/office/powerpoint/2010/main" val="344326394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of video topics</a:t>
            </a:r>
            <a:endParaRPr lang="en-US" dirty="0"/>
          </a:p>
        </p:txBody>
      </p:sp>
      <p:sp>
        <p:nvSpPr>
          <p:cNvPr id="3" name="Content Placeholder 2"/>
          <p:cNvSpPr>
            <a:spLocks noGrp="1"/>
          </p:cNvSpPr>
          <p:nvPr>
            <p:ph idx="1"/>
          </p:nvPr>
        </p:nvSpPr>
        <p:spPr/>
        <p:txBody>
          <a:bodyPr/>
          <a:lstStyle/>
          <a:p>
            <a:r>
              <a:rPr lang="en-US" dirty="0" smtClean="0"/>
              <a:t>The topics learned in video are also fair game for the exams</a:t>
            </a:r>
            <a:endParaRPr lang="en-US" dirty="0"/>
          </a:p>
        </p:txBody>
      </p:sp>
      <p:sp>
        <p:nvSpPr>
          <p:cNvPr id="4" name="Slide Number Placeholder 3"/>
          <p:cNvSpPr>
            <a:spLocks noGrp="1"/>
          </p:cNvSpPr>
          <p:nvPr>
            <p:ph type="sldNum" sz="quarter" idx="12"/>
          </p:nvPr>
        </p:nvSpPr>
        <p:spPr/>
        <p:txBody>
          <a:bodyPr/>
          <a:lstStyle/>
          <a:p>
            <a:fld id="{0B78AC78-3AC6-45C8-BB81-F17C756199F4}" type="slidenum">
              <a:rPr lang="en-US" smtClean="0"/>
              <a:t>95</a:t>
            </a:fld>
            <a:endParaRPr lang="en-US"/>
          </a:p>
        </p:txBody>
      </p:sp>
    </p:spTree>
    <p:extLst>
      <p:ext uri="{BB962C8B-B14F-4D97-AF65-F5344CB8AC3E}">
        <p14:creationId xmlns:p14="http://schemas.microsoft.com/office/powerpoint/2010/main" val="28826154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Software Engineering: Requirements</a:t>
            </a:r>
            <a:endParaRPr lang="en-US" dirty="0"/>
          </a:p>
        </p:txBody>
      </p:sp>
      <p:sp>
        <p:nvSpPr>
          <p:cNvPr id="6" name="Subtitle 5"/>
          <p:cNvSpPr>
            <a:spLocks noGrp="1"/>
          </p:cNvSpPr>
          <p:nvPr>
            <p:ph type="subTitle" idx="1"/>
          </p:nvPr>
        </p:nvSpPr>
        <p:spPr/>
        <p:txBody>
          <a:bodyPr>
            <a:normAutofit/>
          </a:bodyPr>
          <a:lstStyle/>
          <a:p>
            <a:r>
              <a:rPr lang="en-US" dirty="0" smtClean="0"/>
              <a:t>Kevin Plis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C3462C71-2F53-41C0-A71D-5A2EACFAD5C3}" type="slidenum">
              <a:rPr lang="en-US" altLang="en-US" smtClean="0"/>
              <a:pPr>
                <a:defRPr/>
              </a:pPr>
              <a:t>96</a:t>
            </a:fld>
            <a:endParaRPr lang="en-US" altLang="en-US"/>
          </a:p>
        </p:txBody>
      </p:sp>
    </p:spTree>
    <p:extLst>
      <p:ext uri="{BB962C8B-B14F-4D97-AF65-F5344CB8AC3E}">
        <p14:creationId xmlns:p14="http://schemas.microsoft.com/office/powerpoint/2010/main" val="8629368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Functional vs Non-functional Requirements</a:t>
            </a:r>
            <a:endParaRPr lang="en-US" sz="4000" dirty="0"/>
          </a:p>
        </p:txBody>
      </p:sp>
      <p:sp>
        <p:nvSpPr>
          <p:cNvPr id="3" name="Content Placeholder 2"/>
          <p:cNvSpPr>
            <a:spLocks noGrp="1"/>
          </p:cNvSpPr>
          <p:nvPr>
            <p:ph idx="1"/>
          </p:nvPr>
        </p:nvSpPr>
        <p:spPr/>
        <p:txBody>
          <a:bodyPr/>
          <a:lstStyle/>
          <a:p>
            <a:r>
              <a:rPr lang="en-US" dirty="0" smtClean="0"/>
              <a:t>Functional Requirements</a:t>
            </a:r>
          </a:p>
          <a:p>
            <a:pPr lvl="1"/>
            <a:r>
              <a:rPr lang="en-US" dirty="0" smtClean="0"/>
              <a:t>Describe interactions between system and its environment and users</a:t>
            </a:r>
          </a:p>
          <a:p>
            <a:pPr lvl="1"/>
            <a:r>
              <a:rPr lang="en-US" dirty="0" smtClean="0"/>
              <a:t>EX. The cashier can add items to the order</a:t>
            </a:r>
          </a:p>
          <a:p>
            <a:r>
              <a:rPr lang="en-US" dirty="0" smtClean="0"/>
              <a:t>Non-functional Requirements</a:t>
            </a:r>
          </a:p>
          <a:p>
            <a:pPr lvl="1"/>
            <a:r>
              <a:rPr lang="en-US" dirty="0" smtClean="0"/>
              <a:t>Describe aspects of the system not directly related to functional behavior of the system</a:t>
            </a:r>
          </a:p>
          <a:p>
            <a:pPr lvl="1"/>
            <a:r>
              <a:rPr lang="en-US" dirty="0" smtClean="0"/>
              <a:t>Not something the user can do</a:t>
            </a:r>
          </a:p>
          <a:p>
            <a:pPr lvl="1"/>
            <a:r>
              <a:rPr lang="en-US" dirty="0" smtClean="0"/>
              <a:t>Still a requirement of the system</a:t>
            </a:r>
          </a:p>
          <a:p>
            <a:pPr lvl="2"/>
            <a:r>
              <a:rPr lang="en-US" dirty="0" smtClean="0"/>
              <a:t>The system must be coded in Java</a:t>
            </a:r>
          </a:p>
          <a:p>
            <a:pPr lvl="2"/>
            <a:r>
              <a:rPr lang="en-US" dirty="0" smtClean="0"/>
              <a:t>The system must run on Unix</a:t>
            </a:r>
            <a:endParaRPr lang="en-US" dirty="0"/>
          </a:p>
          <a:p>
            <a:pPr lvl="1"/>
            <a:r>
              <a:rPr lang="en-US" dirty="0" smtClean="0"/>
              <a:t>These are often the ones that students forget</a:t>
            </a:r>
          </a:p>
        </p:txBody>
      </p:sp>
      <p:sp>
        <p:nvSpPr>
          <p:cNvPr id="4" name="Slide Number Placeholder 3"/>
          <p:cNvSpPr>
            <a:spLocks noGrp="1"/>
          </p:cNvSpPr>
          <p:nvPr>
            <p:ph type="sldNum" sz="quarter" idx="12"/>
          </p:nvPr>
        </p:nvSpPr>
        <p:spPr/>
        <p:txBody>
          <a:bodyPr/>
          <a:lstStyle/>
          <a:p>
            <a:pPr>
              <a:defRPr/>
            </a:pPr>
            <a:fld id="{C3462C71-2F53-41C0-A71D-5A2EACFAD5C3}" type="slidenum">
              <a:rPr lang="en-US" altLang="en-US" smtClean="0"/>
              <a:pPr>
                <a:defRPr/>
              </a:pPr>
              <a:t>97</a:t>
            </a:fld>
            <a:endParaRPr lang="en-US" altLang="en-US"/>
          </a:p>
        </p:txBody>
      </p:sp>
    </p:spTree>
    <p:extLst>
      <p:ext uri="{BB962C8B-B14F-4D97-AF65-F5344CB8AC3E}">
        <p14:creationId xmlns:p14="http://schemas.microsoft.com/office/powerpoint/2010/main" val="18732338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lstStyle/>
          <a:p>
            <a:r>
              <a:rPr lang="en-US" dirty="0" smtClean="0"/>
              <a:t>User stories help us capture our functional requirements</a:t>
            </a:r>
          </a:p>
          <a:p>
            <a:r>
              <a:rPr lang="en-US" dirty="0" smtClean="0"/>
              <a:t>User stories are short sentences with three parts</a:t>
            </a:r>
          </a:p>
          <a:p>
            <a:pPr lvl="1"/>
            <a:r>
              <a:rPr lang="en-US" dirty="0" smtClean="0"/>
              <a:t>The user role</a:t>
            </a:r>
          </a:p>
          <a:p>
            <a:pPr lvl="2"/>
            <a:r>
              <a:rPr lang="en-US" dirty="0" smtClean="0"/>
              <a:t>Sometimes it’s just user, but it’s helpful to be more specific</a:t>
            </a:r>
          </a:p>
          <a:p>
            <a:pPr lvl="1"/>
            <a:r>
              <a:rPr lang="en-US" dirty="0" smtClean="0"/>
              <a:t>The Capability</a:t>
            </a:r>
          </a:p>
          <a:p>
            <a:pPr lvl="2"/>
            <a:r>
              <a:rPr lang="en-US" dirty="0" smtClean="0"/>
              <a:t>The action the user can take in the system</a:t>
            </a:r>
          </a:p>
          <a:p>
            <a:pPr lvl="1"/>
            <a:r>
              <a:rPr lang="en-US" dirty="0" smtClean="0"/>
              <a:t>The business value, or benefit</a:t>
            </a:r>
          </a:p>
          <a:p>
            <a:pPr lvl="2"/>
            <a:r>
              <a:rPr lang="en-US" dirty="0" smtClean="0"/>
              <a:t>Why does the user want to take this action?</a:t>
            </a:r>
          </a:p>
          <a:p>
            <a:pPr lvl="2"/>
            <a:r>
              <a:rPr lang="en-US" dirty="0" smtClean="0"/>
              <a:t>How does it help them?</a:t>
            </a:r>
            <a:endParaRPr lang="en-US" dirty="0"/>
          </a:p>
        </p:txBody>
      </p:sp>
      <p:sp>
        <p:nvSpPr>
          <p:cNvPr id="4" name="Slide Number Placeholder 3"/>
          <p:cNvSpPr>
            <a:spLocks noGrp="1"/>
          </p:cNvSpPr>
          <p:nvPr>
            <p:ph type="sldNum" sz="quarter" idx="12"/>
          </p:nvPr>
        </p:nvSpPr>
        <p:spPr/>
        <p:txBody>
          <a:bodyPr/>
          <a:lstStyle/>
          <a:p>
            <a:pPr>
              <a:defRPr/>
            </a:pPr>
            <a:fld id="{C3462C71-2F53-41C0-A71D-5A2EACFAD5C3}" type="slidenum">
              <a:rPr lang="en-US" altLang="en-US" smtClean="0"/>
              <a:pPr>
                <a:defRPr/>
              </a:pPr>
              <a:t>98</a:t>
            </a:fld>
            <a:endParaRPr lang="en-US" altLang="en-US"/>
          </a:p>
        </p:txBody>
      </p:sp>
    </p:spTree>
    <p:extLst>
      <p:ext uri="{BB962C8B-B14F-4D97-AF65-F5344CB8AC3E}">
        <p14:creationId xmlns:p14="http://schemas.microsoft.com/office/powerpoint/2010/main" val="7812342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ltLang="en-US" smtClean="0"/>
              <a:t>User Stories</a:t>
            </a:r>
          </a:p>
        </p:txBody>
      </p:sp>
      <p:sp>
        <p:nvSpPr>
          <p:cNvPr id="13314" name="Slide Number Placeholder 4"/>
          <p:cNvSpPr>
            <a:spLocks noGrp="1"/>
          </p:cNvSpPr>
          <p:nvPr>
            <p:ph type="sldNum" sz="quarter" idx="12"/>
          </p:nvPr>
        </p:nvSpPr>
        <p:spPr>
          <a:noFill/>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B2B3A874-9594-4122-888F-6031D1E24B90}" type="slidenum">
              <a:rPr lang="en-US" altLang="en-US" sz="1400" smtClean="0">
                <a:latin typeface="Times New Roman" panose="02020603050405020304" pitchFamily="18" charset="0"/>
              </a:rPr>
              <a:pPr>
                <a:spcBef>
                  <a:spcPct val="0"/>
                </a:spcBef>
                <a:buFontTx/>
                <a:buNone/>
              </a:pPr>
              <a:t>99</a:t>
            </a:fld>
            <a:endParaRPr lang="en-US" altLang="en-US" sz="1400" smtClean="0">
              <a:latin typeface="Times New Roman" panose="02020603050405020304" pitchFamily="18" charset="0"/>
            </a:endParaRPr>
          </a:p>
        </p:txBody>
      </p:sp>
      <p:grpSp>
        <p:nvGrpSpPr>
          <p:cNvPr id="13316" name="Group 34"/>
          <p:cNvGrpSpPr>
            <a:grpSpLocks noChangeAspect="1"/>
          </p:cNvGrpSpPr>
          <p:nvPr/>
        </p:nvGrpSpPr>
        <p:grpSpPr bwMode="auto">
          <a:xfrm>
            <a:off x="2387600" y="2833688"/>
            <a:ext cx="4148138" cy="1016000"/>
            <a:chOff x="1504" y="1789"/>
            <a:chExt cx="2015" cy="493"/>
          </a:xfrm>
        </p:grpSpPr>
        <p:sp>
          <p:nvSpPr>
            <p:cNvPr id="13318" name="Text Box 5"/>
            <p:cNvSpPr txBox="1">
              <a:spLocks noChangeAspect="1" noChangeArrowheads="1"/>
            </p:cNvSpPr>
            <p:nvPr/>
          </p:nvSpPr>
          <p:spPr bwMode="auto">
            <a:xfrm>
              <a:off x="1504" y="1789"/>
              <a:ext cx="200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Times New Roman" panose="02020603050405020304" pitchFamily="18" charset="0"/>
                </a:rPr>
                <a:t>As a tenant, I can unlock the doors to enter my apartment.</a:t>
              </a:r>
            </a:p>
          </p:txBody>
        </p:sp>
        <p:sp>
          <p:nvSpPr>
            <p:cNvPr id="13319" name="AutoShape 6"/>
            <p:cNvSpPr>
              <a:spLocks noChangeAspect="1"/>
            </p:cNvSpPr>
            <p:nvPr/>
          </p:nvSpPr>
          <p:spPr bwMode="auto">
            <a:xfrm rot="-5400000">
              <a:off x="1716" y="1884"/>
              <a:ext cx="96" cy="268"/>
            </a:xfrm>
            <a:prstGeom prst="leftBrace">
              <a:avLst>
                <a:gd name="adj1" fmla="val 51038"/>
                <a:gd name="adj2" fmla="val 500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3320" name="AutoShape 8"/>
            <p:cNvSpPr>
              <a:spLocks noChangeAspect="1"/>
            </p:cNvSpPr>
            <p:nvPr/>
          </p:nvSpPr>
          <p:spPr bwMode="auto">
            <a:xfrm rot="-5400000">
              <a:off x="2289" y="1633"/>
              <a:ext cx="96" cy="769"/>
            </a:xfrm>
            <a:prstGeom prst="leftBrace">
              <a:avLst>
                <a:gd name="adj1" fmla="val 46060"/>
                <a:gd name="adj2" fmla="val 500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3321" name="AutoShape 9"/>
            <p:cNvSpPr>
              <a:spLocks noChangeAspect="1"/>
            </p:cNvSpPr>
            <p:nvPr/>
          </p:nvSpPr>
          <p:spPr bwMode="auto">
            <a:xfrm rot="-5400000">
              <a:off x="3095" y="1642"/>
              <a:ext cx="96" cy="752"/>
            </a:xfrm>
            <a:prstGeom prst="leftBrace">
              <a:avLst>
                <a:gd name="adj1" fmla="val 48958"/>
                <a:gd name="adj2" fmla="val 500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sp>
          <p:nvSpPr>
            <p:cNvPr id="13322" name="Text Box 10"/>
            <p:cNvSpPr txBox="1">
              <a:spLocks noChangeAspect="1" noChangeArrowheads="1"/>
            </p:cNvSpPr>
            <p:nvPr/>
          </p:nvSpPr>
          <p:spPr bwMode="auto">
            <a:xfrm>
              <a:off x="1565" y="2080"/>
              <a:ext cx="40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panose="020B0604020202020204" pitchFamily="34" charset="0"/>
                </a:rPr>
                <a:t>user-role</a:t>
              </a:r>
            </a:p>
            <a:p>
              <a:pPr algn="ctr" eaLnBrk="1" hangingPunct="1">
                <a:spcBef>
                  <a:spcPct val="0"/>
                </a:spcBef>
                <a:buFontTx/>
                <a:buNone/>
              </a:pPr>
              <a:r>
                <a:rPr lang="en-US" altLang="en-US" sz="1200" b="0">
                  <a:latin typeface="Arial" panose="020B0604020202020204" pitchFamily="34" charset="0"/>
                </a:rPr>
                <a:t>(benefactor)</a:t>
              </a:r>
            </a:p>
          </p:txBody>
        </p:sp>
        <p:sp>
          <p:nvSpPr>
            <p:cNvPr id="13323" name="Text Box 12"/>
            <p:cNvSpPr txBox="1">
              <a:spLocks noChangeAspect="1" noChangeArrowheads="1"/>
            </p:cNvSpPr>
            <p:nvPr/>
          </p:nvSpPr>
          <p:spPr bwMode="auto">
            <a:xfrm>
              <a:off x="2183" y="2080"/>
              <a:ext cx="307" cy="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panose="020B0604020202020204" pitchFamily="34" charset="0"/>
                </a:rPr>
                <a:t>capability</a:t>
              </a:r>
            </a:p>
          </p:txBody>
        </p:sp>
        <p:sp>
          <p:nvSpPr>
            <p:cNvPr id="13324" name="Text Box 13"/>
            <p:cNvSpPr txBox="1">
              <a:spLocks noChangeAspect="1" noChangeArrowheads="1"/>
            </p:cNvSpPr>
            <p:nvPr/>
          </p:nvSpPr>
          <p:spPr bwMode="auto">
            <a:xfrm>
              <a:off x="2898" y="2080"/>
              <a:ext cx="491" cy="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buFontTx/>
                <a:buNone/>
              </a:pPr>
              <a:r>
                <a:rPr lang="en-US" altLang="en-US" sz="1200" b="0">
                  <a:latin typeface="Arial" panose="020B0604020202020204" pitchFamily="34" charset="0"/>
                </a:rPr>
                <a:t>business-value</a:t>
              </a:r>
            </a:p>
          </p:txBody>
        </p:sp>
      </p:grpSp>
    </p:spTree>
    <p:extLst>
      <p:ext uri="{BB962C8B-B14F-4D97-AF65-F5344CB8AC3E}">
        <p14:creationId xmlns:p14="http://schemas.microsoft.com/office/powerpoint/2010/main" val="207972261"/>
      </p:ext>
    </p:extLst>
  </p:cSld>
  <p:clrMapOvr>
    <a:masterClrMapping/>
  </p:clrMapOvr>
  <p:timing>
    <p:tnLst>
      <p:par>
        <p:cTn id="1" dur="indefinite" restart="never" nodeType="tmRoot"/>
      </p:par>
    </p:tnLst>
  </p:timing>
</p:sld>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djacency_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adjacency_theme" id="{5746589B-618D-4BCF-AC4A-12ACA4BA7D22}" vid="{46BD0D05-878D-4E65-AEF2-70E0DFA1FD51}"/>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37117</TotalTime>
  <Words>7816</Words>
  <Application>Microsoft Office PowerPoint</Application>
  <PresentationFormat>On-screen Show (4:3)</PresentationFormat>
  <Paragraphs>1243</Paragraphs>
  <Slides>135</Slides>
  <Notes>39</Notes>
  <HiddenSlides>0</HiddenSlides>
  <MMClips>0</MMClips>
  <ScaleCrop>false</ScaleCrop>
  <HeadingPairs>
    <vt:vector size="6" baseType="variant">
      <vt:variant>
        <vt:lpstr>Fonts Used</vt:lpstr>
      </vt:variant>
      <vt:variant>
        <vt:i4>12</vt:i4>
      </vt:variant>
      <vt:variant>
        <vt:lpstr>Theme</vt:lpstr>
      </vt:variant>
      <vt:variant>
        <vt:i4>18</vt:i4>
      </vt:variant>
      <vt:variant>
        <vt:lpstr>Slide Titles</vt:lpstr>
      </vt:variant>
      <vt:variant>
        <vt:i4>135</vt:i4>
      </vt:variant>
    </vt:vector>
  </HeadingPairs>
  <TitlesOfParts>
    <vt:vector size="165" baseType="lpstr">
      <vt:lpstr>ＭＳ Ｐゴシック</vt:lpstr>
      <vt:lpstr>宋体</vt:lpstr>
      <vt:lpstr>宋体</vt:lpstr>
      <vt:lpstr>Arial</vt:lpstr>
      <vt:lpstr>Calibri</vt:lpstr>
      <vt:lpstr>Cambria</vt:lpstr>
      <vt:lpstr>Courier New</vt:lpstr>
      <vt:lpstr>Dijkstra</vt:lpstr>
      <vt:lpstr>Georgia</vt:lpstr>
      <vt:lpstr>Times New Roman</vt:lpstr>
      <vt:lpstr>Verdana</vt:lpstr>
      <vt:lpstr>Wingdings</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adjacency_theme</vt:lpstr>
      <vt:lpstr>Midterm 1 Exam review</vt:lpstr>
      <vt:lpstr>Disclaimer</vt:lpstr>
      <vt:lpstr>Exam Format</vt:lpstr>
      <vt:lpstr>Core Concepts</vt:lpstr>
      <vt:lpstr>Encapsulation</vt:lpstr>
      <vt:lpstr>Information Hiding</vt:lpstr>
      <vt:lpstr>Why hide information?</vt:lpstr>
      <vt:lpstr>Separation of Concerns</vt:lpstr>
      <vt:lpstr>A good design helps with…</vt:lpstr>
      <vt:lpstr>Design by Contract</vt:lpstr>
      <vt:lpstr>Idea of a Contract</vt:lpstr>
      <vt:lpstr>Precondition Contract</vt:lpstr>
      <vt:lpstr>Why Use Preconditions?</vt:lpstr>
      <vt:lpstr>Another reason for the precondition</vt:lpstr>
      <vt:lpstr>Another reason for the precondition</vt:lpstr>
      <vt:lpstr>Postcondition contract</vt:lpstr>
      <vt:lpstr>Why Use Postconditions?</vt:lpstr>
      <vt:lpstr>Separating Concerns</vt:lpstr>
      <vt:lpstr>Javadoc</vt:lpstr>
      <vt:lpstr>Contracts use</vt:lpstr>
      <vt:lpstr>Contracts</vt:lpstr>
      <vt:lpstr>Classes, Objects, and Invariants</vt:lpstr>
      <vt:lpstr>Invariants</vt:lpstr>
      <vt:lpstr>Always…</vt:lpstr>
      <vt:lpstr>Always…</vt:lpstr>
      <vt:lpstr>Invariants</vt:lpstr>
      <vt:lpstr>If There Were No Invariants… </vt:lpstr>
      <vt:lpstr>Good Practice: Establish Invariant</vt:lpstr>
      <vt:lpstr>Members</vt:lpstr>
      <vt:lpstr>Visibility</vt:lpstr>
      <vt:lpstr>Types of Objects</vt:lpstr>
      <vt:lpstr>Entity Objects</vt:lpstr>
      <vt:lpstr>Boundary Objects</vt:lpstr>
      <vt:lpstr>Control Objects</vt:lpstr>
      <vt:lpstr>Information Hiding and Interfaces</vt:lpstr>
      <vt:lpstr>What is an interface?</vt:lpstr>
      <vt:lpstr>Why use interfaces?</vt:lpstr>
      <vt:lpstr>From Classes to Interfaces</vt:lpstr>
      <vt:lpstr>Interfaces and Multiple Classes</vt:lpstr>
      <vt:lpstr>Java Syntax for Interfaces</vt:lpstr>
      <vt:lpstr>Declaring an Interface</vt:lpstr>
      <vt:lpstr>Implementing an Interface</vt:lpstr>
      <vt:lpstr>Instantiating an Interface</vt:lpstr>
      <vt:lpstr>Declared vs Dynamic Type</vt:lpstr>
      <vt:lpstr>Role of Declared Type</vt:lpstr>
      <vt:lpstr>Simple Rule #1 - Compiler</vt:lpstr>
      <vt:lpstr>Good Practice: Code to Interface</vt:lpstr>
      <vt:lpstr>Coding to the interface</vt:lpstr>
      <vt:lpstr>Abstraction and Interface Specification</vt:lpstr>
      <vt:lpstr>Interface Specification</vt:lpstr>
      <vt:lpstr>Interface Specification</vt:lpstr>
      <vt:lpstr>Interface Specification</vt:lpstr>
      <vt:lpstr>Interface specification</vt:lpstr>
      <vt:lpstr>Interface Specification</vt:lpstr>
      <vt:lpstr>Dual Ideas of Specification</vt:lpstr>
      <vt:lpstr>Implementing our Specification</vt:lpstr>
      <vt:lpstr>Correspondences</vt:lpstr>
      <vt:lpstr>Correspondence</vt:lpstr>
      <vt:lpstr>Design Process</vt:lpstr>
      <vt:lpstr>Interfaces, Implementations, and Inheritance</vt:lpstr>
      <vt:lpstr>The “Implements” Relation</vt:lpstr>
      <vt:lpstr>Default implementations</vt:lpstr>
      <vt:lpstr>Primary vs. Secondary operations</vt:lpstr>
      <vt:lpstr>Secondary Operations</vt:lpstr>
      <vt:lpstr>Default implementations</vt:lpstr>
      <vt:lpstr>Default implementation</vt:lpstr>
      <vt:lpstr>Default implementations</vt:lpstr>
      <vt:lpstr>Factoring Out Common Code</vt:lpstr>
      <vt:lpstr>Issues</vt:lpstr>
      <vt:lpstr>Inheritance: The “Extends” Relation</vt:lpstr>
      <vt:lpstr>Extended interfaces</vt:lpstr>
      <vt:lpstr>“Implements” May Be Inferred</vt:lpstr>
      <vt:lpstr>“Implements” May Be Inferred</vt:lpstr>
      <vt:lpstr>“Implements” May Be Inferred</vt:lpstr>
      <vt:lpstr>The Ubiquitous Class: Object</vt:lpstr>
      <vt:lpstr>Overriding Object methods</vt:lpstr>
      <vt:lpstr>Which Method Body Is Used?</vt:lpstr>
      <vt:lpstr>Polymorphism</vt:lpstr>
      <vt:lpstr>Abstract Classes</vt:lpstr>
      <vt:lpstr>Abstract Classes</vt:lpstr>
      <vt:lpstr>When to use Abstract Classes</vt:lpstr>
      <vt:lpstr>Generics</vt:lpstr>
      <vt:lpstr>Generics</vt:lpstr>
      <vt:lpstr>PowerPoint Presentation</vt:lpstr>
      <vt:lpstr>PowerPoint Presentation</vt:lpstr>
      <vt:lpstr>Generics</vt:lpstr>
      <vt:lpstr>Reference Types</vt:lpstr>
      <vt:lpstr>Wrapper Types</vt:lpstr>
      <vt:lpstr>Aliasing Concerns</vt:lpstr>
      <vt:lpstr>Meaning of “Aliases: ...”</vt:lpstr>
      <vt:lpstr>No consequences?</vt:lpstr>
      <vt:lpstr>Boxing and unboxing of Integers</vt:lpstr>
      <vt:lpstr>Stack of Mutable objects?</vt:lpstr>
      <vt:lpstr>Generics</vt:lpstr>
      <vt:lpstr>Start of video topics</vt:lpstr>
      <vt:lpstr>Software Engineering: Requirements</vt:lpstr>
      <vt:lpstr>Functional vs Non-functional Requirements</vt:lpstr>
      <vt:lpstr>User Stories</vt:lpstr>
      <vt:lpstr>User Stories</vt:lpstr>
      <vt:lpstr>User stories</vt:lpstr>
      <vt:lpstr>Data types in Java</vt:lpstr>
      <vt:lpstr>Primitive variables</vt:lpstr>
      <vt:lpstr>References and Pointers</vt:lpstr>
      <vt:lpstr>Aliasing</vt:lpstr>
      <vt:lpstr>PowerPoint Presentation</vt:lpstr>
      <vt:lpstr>Testing for Equality</vt:lpstr>
      <vt:lpstr>Wrapper Data Types</vt:lpstr>
      <vt:lpstr>Immutability</vt:lpstr>
      <vt:lpstr>Immutability</vt:lpstr>
      <vt:lpstr>Packages in Java</vt:lpstr>
      <vt:lpstr>Packages: Component Catalogs</vt:lpstr>
      <vt:lpstr>Static Members</vt:lpstr>
      <vt:lpstr>Object vs Class Members</vt:lpstr>
      <vt:lpstr>Multiple Pencil Instances</vt:lpstr>
      <vt:lpstr>aka Instance vs Static Members</vt:lpstr>
      <vt:lpstr>Constant Fields: final</vt:lpstr>
      <vt:lpstr>Static, final, public variables</vt:lpstr>
      <vt:lpstr>Public data members!</vt:lpstr>
      <vt:lpstr>Static methods</vt:lpstr>
      <vt:lpstr>The Ubiquitous Object class</vt:lpstr>
      <vt:lpstr>The Ubiquitous Class: Object</vt:lpstr>
      <vt:lpstr>Recall: Inheritance</vt:lpstr>
      <vt:lpstr>UML Diagrams</vt:lpstr>
      <vt:lpstr>Class Diagrams</vt:lpstr>
      <vt:lpstr>Class Diagram</vt:lpstr>
      <vt:lpstr>Specifying Attributes</vt:lpstr>
      <vt:lpstr>Multiplicity of Attributes</vt:lpstr>
      <vt:lpstr>Visibility</vt:lpstr>
      <vt:lpstr>Other property</vt:lpstr>
      <vt:lpstr>Signatures</vt:lpstr>
      <vt:lpstr>Activity Diagrams</vt:lpstr>
      <vt:lpstr>UML Activity diagram</vt:lpstr>
      <vt:lpstr>Activity</vt:lpstr>
      <vt:lpstr>Decisions</vt:lpstr>
      <vt:lpstr>Benefits</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Kevin Anton Plis</cp:lastModifiedBy>
  <cp:revision>471</cp:revision>
  <dcterms:created xsi:type="dcterms:W3CDTF">2005-03-22T22:30:11Z</dcterms:created>
  <dcterms:modified xsi:type="dcterms:W3CDTF">2019-09-17T15:13:32Z</dcterms:modified>
</cp:coreProperties>
</file>