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0" r:id="rId2"/>
    <p:sldMasterId id="2147483672" r:id="rId3"/>
    <p:sldMasterId id="2147483958" r:id="rId4"/>
    <p:sldMasterId id="2147483959" r:id="rId5"/>
    <p:sldMasterId id="2147483960" r:id="rId6"/>
    <p:sldMasterId id="2147483961" r:id="rId7"/>
    <p:sldMasterId id="2147483962" r:id="rId8"/>
    <p:sldMasterId id="2147483963" r:id="rId9"/>
    <p:sldMasterId id="2147483964" r:id="rId10"/>
    <p:sldMasterId id="2147483965" r:id="rId11"/>
    <p:sldMasterId id="2147483966" r:id="rId12"/>
    <p:sldMasterId id="2147483967" r:id="rId13"/>
    <p:sldMasterId id="2147483968" r:id="rId14"/>
    <p:sldMasterId id="2147483969" r:id="rId15"/>
    <p:sldMasterId id="2147483970" r:id="rId16"/>
    <p:sldMasterId id="2147483971" r:id="rId17"/>
    <p:sldMasterId id="2147484610" r:id="rId18"/>
    <p:sldMasterId id="2147485173" r:id="rId19"/>
  </p:sldMasterIdLst>
  <p:notesMasterIdLst>
    <p:notesMasterId r:id="rId117"/>
  </p:notesMasterIdLst>
  <p:handoutMasterIdLst>
    <p:handoutMasterId r:id="rId118"/>
  </p:handoutMasterIdLst>
  <p:sldIdLst>
    <p:sldId id="604" r:id="rId20"/>
    <p:sldId id="605" r:id="rId21"/>
    <p:sldId id="606" r:id="rId22"/>
    <p:sldId id="607" r:id="rId23"/>
    <p:sldId id="608" r:id="rId24"/>
    <p:sldId id="609" r:id="rId25"/>
    <p:sldId id="610" r:id="rId26"/>
    <p:sldId id="611" r:id="rId27"/>
    <p:sldId id="612" r:id="rId28"/>
    <p:sldId id="613" r:id="rId29"/>
    <p:sldId id="614" r:id="rId30"/>
    <p:sldId id="615" r:id="rId31"/>
    <p:sldId id="616" r:id="rId32"/>
    <p:sldId id="617" r:id="rId33"/>
    <p:sldId id="618" r:id="rId34"/>
    <p:sldId id="619" r:id="rId35"/>
    <p:sldId id="620" r:id="rId36"/>
    <p:sldId id="621" r:id="rId37"/>
    <p:sldId id="622" r:id="rId38"/>
    <p:sldId id="623" r:id="rId39"/>
    <p:sldId id="624" r:id="rId40"/>
    <p:sldId id="625" r:id="rId41"/>
    <p:sldId id="626" r:id="rId42"/>
    <p:sldId id="627" r:id="rId43"/>
    <p:sldId id="628" r:id="rId44"/>
    <p:sldId id="629" r:id="rId45"/>
    <p:sldId id="630" r:id="rId46"/>
    <p:sldId id="631" r:id="rId47"/>
    <p:sldId id="632" r:id="rId48"/>
    <p:sldId id="633" r:id="rId49"/>
    <p:sldId id="634" r:id="rId50"/>
    <p:sldId id="635" r:id="rId51"/>
    <p:sldId id="636" r:id="rId52"/>
    <p:sldId id="637" r:id="rId53"/>
    <p:sldId id="638" r:id="rId54"/>
    <p:sldId id="639" r:id="rId55"/>
    <p:sldId id="640" r:id="rId56"/>
    <p:sldId id="641" r:id="rId57"/>
    <p:sldId id="642" r:id="rId58"/>
    <p:sldId id="643" r:id="rId59"/>
    <p:sldId id="644" r:id="rId60"/>
    <p:sldId id="645" r:id="rId61"/>
    <p:sldId id="646" r:id="rId62"/>
    <p:sldId id="647" r:id="rId63"/>
    <p:sldId id="648" r:id="rId64"/>
    <p:sldId id="649" r:id="rId65"/>
    <p:sldId id="650" r:id="rId66"/>
    <p:sldId id="651" r:id="rId67"/>
    <p:sldId id="652" r:id="rId68"/>
    <p:sldId id="653" r:id="rId69"/>
    <p:sldId id="654" r:id="rId70"/>
    <p:sldId id="655" r:id="rId71"/>
    <p:sldId id="656" r:id="rId72"/>
    <p:sldId id="657" r:id="rId73"/>
    <p:sldId id="658" r:id="rId74"/>
    <p:sldId id="659" r:id="rId75"/>
    <p:sldId id="660" r:id="rId76"/>
    <p:sldId id="661" r:id="rId77"/>
    <p:sldId id="662" r:id="rId78"/>
    <p:sldId id="663" r:id="rId79"/>
    <p:sldId id="664" r:id="rId80"/>
    <p:sldId id="665" r:id="rId81"/>
    <p:sldId id="666" r:id="rId82"/>
    <p:sldId id="667" r:id="rId83"/>
    <p:sldId id="668" r:id="rId84"/>
    <p:sldId id="669" r:id="rId85"/>
    <p:sldId id="670" r:id="rId86"/>
    <p:sldId id="671" r:id="rId87"/>
    <p:sldId id="672" r:id="rId88"/>
    <p:sldId id="673" r:id="rId89"/>
    <p:sldId id="674" r:id="rId90"/>
    <p:sldId id="675" r:id="rId91"/>
    <p:sldId id="676" r:id="rId92"/>
    <p:sldId id="677" r:id="rId93"/>
    <p:sldId id="678" r:id="rId94"/>
    <p:sldId id="679" r:id="rId95"/>
    <p:sldId id="680" r:id="rId96"/>
    <p:sldId id="681" r:id="rId97"/>
    <p:sldId id="682" r:id="rId98"/>
    <p:sldId id="683" r:id="rId99"/>
    <p:sldId id="684" r:id="rId100"/>
    <p:sldId id="685" r:id="rId101"/>
    <p:sldId id="686" r:id="rId102"/>
    <p:sldId id="687" r:id="rId103"/>
    <p:sldId id="688" r:id="rId104"/>
    <p:sldId id="689" r:id="rId105"/>
    <p:sldId id="690" r:id="rId106"/>
    <p:sldId id="691" r:id="rId107"/>
    <p:sldId id="692" r:id="rId108"/>
    <p:sldId id="693" r:id="rId109"/>
    <p:sldId id="694" r:id="rId110"/>
    <p:sldId id="695" r:id="rId111"/>
    <p:sldId id="696" r:id="rId112"/>
    <p:sldId id="697" r:id="rId113"/>
    <p:sldId id="698" r:id="rId114"/>
    <p:sldId id="699" r:id="rId115"/>
    <p:sldId id="700" r:id="rId116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9BFFC8"/>
    <a:srgbClr val="FF9797"/>
    <a:srgbClr val="FFFFFF"/>
    <a:srgbClr val="99FF66"/>
    <a:srgbClr val="66FF66"/>
    <a:srgbClr val="66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34" autoAdjust="0"/>
    <p:restoredTop sz="94660" autoAdjust="0"/>
  </p:normalViewPr>
  <p:slideViewPr>
    <p:cSldViewPr>
      <p:cViewPr varScale="1">
        <p:scale>
          <a:sx n="61" d="100"/>
          <a:sy n="61" d="100"/>
        </p:scale>
        <p:origin x="66" y="516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7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.xml"/><Relationship Id="rId42" Type="http://schemas.openxmlformats.org/officeDocument/2006/relationships/slide" Target="slides/slide23.xml"/><Relationship Id="rId47" Type="http://schemas.openxmlformats.org/officeDocument/2006/relationships/slide" Target="slides/slide28.xml"/><Relationship Id="rId63" Type="http://schemas.openxmlformats.org/officeDocument/2006/relationships/slide" Target="slides/slide44.xml"/><Relationship Id="rId68" Type="http://schemas.openxmlformats.org/officeDocument/2006/relationships/slide" Target="slides/slide49.xml"/><Relationship Id="rId84" Type="http://schemas.openxmlformats.org/officeDocument/2006/relationships/slide" Target="slides/slide65.xml"/><Relationship Id="rId89" Type="http://schemas.openxmlformats.org/officeDocument/2006/relationships/slide" Target="slides/slide70.xml"/><Relationship Id="rId112" Type="http://schemas.openxmlformats.org/officeDocument/2006/relationships/slide" Target="slides/slide93.xml"/><Relationship Id="rId16" Type="http://schemas.openxmlformats.org/officeDocument/2006/relationships/slideMaster" Target="slideMasters/slideMaster16.xml"/><Relationship Id="rId107" Type="http://schemas.openxmlformats.org/officeDocument/2006/relationships/slide" Target="slides/slide88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53" Type="http://schemas.openxmlformats.org/officeDocument/2006/relationships/slide" Target="slides/slide34.xml"/><Relationship Id="rId58" Type="http://schemas.openxmlformats.org/officeDocument/2006/relationships/slide" Target="slides/slide39.xml"/><Relationship Id="rId74" Type="http://schemas.openxmlformats.org/officeDocument/2006/relationships/slide" Target="slides/slide55.xml"/><Relationship Id="rId79" Type="http://schemas.openxmlformats.org/officeDocument/2006/relationships/slide" Target="slides/slide60.xml"/><Relationship Id="rId102" Type="http://schemas.openxmlformats.org/officeDocument/2006/relationships/slide" Target="slides/slide83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1.xml"/><Relationship Id="rId95" Type="http://schemas.openxmlformats.org/officeDocument/2006/relationships/slide" Target="slides/slide76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43" Type="http://schemas.openxmlformats.org/officeDocument/2006/relationships/slide" Target="slides/slide24.xml"/><Relationship Id="rId48" Type="http://schemas.openxmlformats.org/officeDocument/2006/relationships/slide" Target="slides/slide29.xml"/><Relationship Id="rId64" Type="http://schemas.openxmlformats.org/officeDocument/2006/relationships/slide" Target="slides/slide45.xml"/><Relationship Id="rId69" Type="http://schemas.openxmlformats.org/officeDocument/2006/relationships/slide" Target="slides/slide50.xml"/><Relationship Id="rId113" Type="http://schemas.openxmlformats.org/officeDocument/2006/relationships/slide" Target="slides/slide94.xml"/><Relationship Id="rId118" Type="http://schemas.openxmlformats.org/officeDocument/2006/relationships/handoutMaster" Target="handoutMasters/handoutMaster1.xml"/><Relationship Id="rId80" Type="http://schemas.openxmlformats.org/officeDocument/2006/relationships/slide" Target="slides/slide61.xml"/><Relationship Id="rId85" Type="http://schemas.openxmlformats.org/officeDocument/2006/relationships/slide" Target="slides/slide66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59" Type="http://schemas.openxmlformats.org/officeDocument/2006/relationships/slide" Target="slides/slide40.xml"/><Relationship Id="rId103" Type="http://schemas.openxmlformats.org/officeDocument/2006/relationships/slide" Target="slides/slide84.xml"/><Relationship Id="rId108" Type="http://schemas.openxmlformats.org/officeDocument/2006/relationships/slide" Target="slides/slide89.xml"/><Relationship Id="rId54" Type="http://schemas.openxmlformats.org/officeDocument/2006/relationships/slide" Target="slides/slide35.xml"/><Relationship Id="rId70" Type="http://schemas.openxmlformats.org/officeDocument/2006/relationships/slide" Target="slides/slide51.xml"/><Relationship Id="rId75" Type="http://schemas.openxmlformats.org/officeDocument/2006/relationships/slide" Target="slides/slide56.xml"/><Relationship Id="rId91" Type="http://schemas.openxmlformats.org/officeDocument/2006/relationships/slide" Target="slides/slide72.xml"/><Relationship Id="rId96" Type="http://schemas.openxmlformats.org/officeDocument/2006/relationships/slide" Target="slides/slide7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49" Type="http://schemas.openxmlformats.org/officeDocument/2006/relationships/slide" Target="slides/slide30.xml"/><Relationship Id="rId114" Type="http://schemas.openxmlformats.org/officeDocument/2006/relationships/slide" Target="slides/slide95.xml"/><Relationship Id="rId119" Type="http://schemas.openxmlformats.org/officeDocument/2006/relationships/presProps" Target="presProps.xml"/><Relationship Id="rId44" Type="http://schemas.openxmlformats.org/officeDocument/2006/relationships/slide" Target="slides/slide25.xml"/><Relationship Id="rId60" Type="http://schemas.openxmlformats.org/officeDocument/2006/relationships/slide" Target="slides/slide41.xml"/><Relationship Id="rId65" Type="http://schemas.openxmlformats.org/officeDocument/2006/relationships/slide" Target="slides/slide46.xml"/><Relationship Id="rId81" Type="http://schemas.openxmlformats.org/officeDocument/2006/relationships/slide" Target="slides/slide62.xml"/><Relationship Id="rId86" Type="http://schemas.openxmlformats.org/officeDocument/2006/relationships/slide" Target="slides/slide6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20.xml"/><Relationship Id="rId109" Type="http://schemas.openxmlformats.org/officeDocument/2006/relationships/slide" Target="slides/slide90.xml"/><Relationship Id="rId34" Type="http://schemas.openxmlformats.org/officeDocument/2006/relationships/slide" Target="slides/slide15.xml"/><Relationship Id="rId50" Type="http://schemas.openxmlformats.org/officeDocument/2006/relationships/slide" Target="slides/slide31.xml"/><Relationship Id="rId55" Type="http://schemas.openxmlformats.org/officeDocument/2006/relationships/slide" Target="slides/slide36.xml"/><Relationship Id="rId76" Type="http://schemas.openxmlformats.org/officeDocument/2006/relationships/slide" Target="slides/slide57.xml"/><Relationship Id="rId97" Type="http://schemas.openxmlformats.org/officeDocument/2006/relationships/slide" Target="slides/slide78.xml"/><Relationship Id="rId104" Type="http://schemas.openxmlformats.org/officeDocument/2006/relationships/slide" Target="slides/slide85.xml"/><Relationship Id="rId12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2.xml"/><Relationship Id="rId92" Type="http://schemas.openxmlformats.org/officeDocument/2006/relationships/slide" Target="slides/slide7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0.xml"/><Relationship Id="rId24" Type="http://schemas.openxmlformats.org/officeDocument/2006/relationships/slide" Target="slides/slide5.xml"/><Relationship Id="rId40" Type="http://schemas.openxmlformats.org/officeDocument/2006/relationships/slide" Target="slides/slide21.xml"/><Relationship Id="rId45" Type="http://schemas.openxmlformats.org/officeDocument/2006/relationships/slide" Target="slides/slide26.xml"/><Relationship Id="rId66" Type="http://schemas.openxmlformats.org/officeDocument/2006/relationships/slide" Target="slides/slide47.xml"/><Relationship Id="rId87" Type="http://schemas.openxmlformats.org/officeDocument/2006/relationships/slide" Target="slides/slide68.xml"/><Relationship Id="rId110" Type="http://schemas.openxmlformats.org/officeDocument/2006/relationships/slide" Target="slides/slide91.xml"/><Relationship Id="rId115" Type="http://schemas.openxmlformats.org/officeDocument/2006/relationships/slide" Target="slides/slide96.xml"/><Relationship Id="rId61" Type="http://schemas.openxmlformats.org/officeDocument/2006/relationships/slide" Target="slides/slide42.xml"/><Relationship Id="rId82" Type="http://schemas.openxmlformats.org/officeDocument/2006/relationships/slide" Target="slides/slide63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56" Type="http://schemas.openxmlformats.org/officeDocument/2006/relationships/slide" Target="slides/slide37.xml"/><Relationship Id="rId77" Type="http://schemas.openxmlformats.org/officeDocument/2006/relationships/slide" Target="slides/slide58.xml"/><Relationship Id="rId100" Type="http://schemas.openxmlformats.org/officeDocument/2006/relationships/slide" Target="slides/slide81.xml"/><Relationship Id="rId105" Type="http://schemas.openxmlformats.org/officeDocument/2006/relationships/slide" Target="slides/slide8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2.xml"/><Relationship Id="rId72" Type="http://schemas.openxmlformats.org/officeDocument/2006/relationships/slide" Target="slides/slide53.xml"/><Relationship Id="rId93" Type="http://schemas.openxmlformats.org/officeDocument/2006/relationships/slide" Target="slides/slide74.xml"/><Relationship Id="rId98" Type="http://schemas.openxmlformats.org/officeDocument/2006/relationships/slide" Target="slides/slide79.xml"/><Relationship Id="rId12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6.xml"/><Relationship Id="rId46" Type="http://schemas.openxmlformats.org/officeDocument/2006/relationships/slide" Target="slides/slide27.xml"/><Relationship Id="rId67" Type="http://schemas.openxmlformats.org/officeDocument/2006/relationships/slide" Target="slides/slide48.xml"/><Relationship Id="rId116" Type="http://schemas.openxmlformats.org/officeDocument/2006/relationships/slide" Target="slides/slide97.xml"/><Relationship Id="rId20" Type="http://schemas.openxmlformats.org/officeDocument/2006/relationships/slide" Target="slides/slide1.xml"/><Relationship Id="rId41" Type="http://schemas.openxmlformats.org/officeDocument/2006/relationships/slide" Target="slides/slide22.xml"/><Relationship Id="rId62" Type="http://schemas.openxmlformats.org/officeDocument/2006/relationships/slide" Target="slides/slide43.xml"/><Relationship Id="rId83" Type="http://schemas.openxmlformats.org/officeDocument/2006/relationships/slide" Target="slides/slide64.xml"/><Relationship Id="rId88" Type="http://schemas.openxmlformats.org/officeDocument/2006/relationships/slide" Target="slides/slide69.xml"/><Relationship Id="rId111" Type="http://schemas.openxmlformats.org/officeDocument/2006/relationships/slide" Target="slides/slide92.xml"/><Relationship Id="rId15" Type="http://schemas.openxmlformats.org/officeDocument/2006/relationships/slideMaster" Target="slideMasters/slideMaster15.xml"/><Relationship Id="rId36" Type="http://schemas.openxmlformats.org/officeDocument/2006/relationships/slide" Target="slides/slide17.xml"/><Relationship Id="rId57" Type="http://schemas.openxmlformats.org/officeDocument/2006/relationships/slide" Target="slides/slide38.xml"/><Relationship Id="rId106" Type="http://schemas.openxmlformats.org/officeDocument/2006/relationships/slide" Target="slides/slide8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2.xml"/><Relationship Id="rId52" Type="http://schemas.openxmlformats.org/officeDocument/2006/relationships/slide" Target="slides/slide33.xml"/><Relationship Id="rId73" Type="http://schemas.openxmlformats.org/officeDocument/2006/relationships/slide" Target="slides/slide54.xml"/><Relationship Id="rId78" Type="http://schemas.openxmlformats.org/officeDocument/2006/relationships/slide" Target="slides/slide59.xml"/><Relationship Id="rId94" Type="http://schemas.openxmlformats.org/officeDocument/2006/relationships/slide" Target="slides/slide75.xml"/><Relationship Id="rId99" Type="http://schemas.openxmlformats.org/officeDocument/2006/relationships/slide" Target="slides/slide80.xml"/><Relationship Id="rId101" Type="http://schemas.openxmlformats.org/officeDocument/2006/relationships/slide" Target="slides/slide82.xml"/><Relationship Id="rId1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A30B6F3-8686-4A61-BB0C-7853063D2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1B7CD00-3561-4AA6-B341-C66EF64E1563}" type="datetimeFigureOut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7B3725-6D3B-4943-B62C-43A30F2C3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failure</a:t>
            </a:r>
            <a:r>
              <a:rPr lang="en-US" baseline="0" dirty="0" smtClean="0"/>
              <a:t> tells us that a bug exists, but does not tell us the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26E4F-D451-4A2A-A8A0-731FE5F1EF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07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18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ACC16B2-F93C-4EAA-B6BF-7433237BCCC3}" type="slidenum">
              <a:rPr lang="en-US" altLang="en-US" smtClean="0"/>
              <a:pPr/>
              <a:t>51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89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075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8FC58B9-0808-4815-8266-F849455FE09A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52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089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0957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B8731FA-A148-423B-B0AA-164330EAD87D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54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76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1571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F995D65-A22B-4198-BA45-1AEE2ECF17F6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61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85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D108BE1-1A67-4600-A25C-88EED37E5EA6}" type="slidenum">
              <a:rPr lang="en-US" altLang="en-US" smtClean="0">
                <a:solidFill>
                  <a:srgbClr val="000000"/>
                </a:solidFill>
              </a:rPr>
              <a:pPr/>
              <a:t>63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2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32FF8DE-6823-4951-A0C7-3ADD766CC9A2}" type="slidenum">
              <a:rPr lang="en-US" altLang="en-US" smtClean="0">
                <a:solidFill>
                  <a:srgbClr val="000000"/>
                </a:solidFill>
              </a:rPr>
              <a:pPr/>
              <a:t>64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87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33A178-DED2-40BB-B92E-459DF107B682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ACC16B2-F93C-4EAA-B6BF-7433237BCCC3}" type="slidenum">
              <a:rPr lang="en-US" altLang="en-US" smtClean="0"/>
              <a:pPr/>
              <a:t>66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7597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286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get a failure we know that a fault exists,</a:t>
            </a:r>
            <a:r>
              <a:rPr lang="en-US" baseline="0" dirty="0" smtClean="0"/>
              <a:t> we still need to figure out where it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26E4F-D451-4A2A-A8A0-731FE5F1EF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68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751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8935F48-B064-4704-8448-E8B5DD57F3D3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70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80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ACC16B2-F93C-4EAA-B6BF-7433237BCCC3}" type="slidenum">
              <a:rPr lang="en-US" altLang="en-US" smtClean="0"/>
              <a:pPr/>
              <a:t>74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5377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Distinction</a:t>
            </a:r>
            <a:r>
              <a:rPr lang="en-US" baseline="0" dirty="0" smtClean="0"/>
              <a:t> between User interface and Java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33A178-DED2-40BB-B92E-459DF107B682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45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Entity objects represent real world ideas,</a:t>
            </a:r>
            <a:r>
              <a:rPr lang="en-US" baseline="0" dirty="0" smtClean="0"/>
              <a:t> car, employee, </a:t>
            </a:r>
            <a:r>
              <a:rPr lang="en-US" baseline="0" dirty="0" err="1" smtClean="0"/>
              <a:t>gameboard</a:t>
            </a:r>
            <a:endParaRPr lang="en-US" baseline="0" dirty="0" smtClean="0"/>
          </a:p>
          <a:p>
            <a:r>
              <a:rPr lang="en-US" baseline="0" dirty="0" err="1" smtClean="0"/>
              <a:t>Gameboard</a:t>
            </a:r>
            <a:r>
              <a:rPr lang="en-US" baseline="0" dirty="0" smtClean="0"/>
              <a:t> has </a:t>
            </a:r>
            <a:r>
              <a:rPr lang="en-US" baseline="0" dirty="0" err="1" smtClean="0"/>
              <a:t>toString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33A178-DED2-40BB-B92E-459DF107B682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73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GameScreen.java is a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33A178-DED2-40BB-B92E-459DF107B682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50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Changing</a:t>
            </a:r>
            <a:r>
              <a:rPr lang="en-US" baseline="0" dirty="0" smtClean="0"/>
              <a:t> UI – port to OS , OS updates, make mobile or web client, update so it doesn’t look ridiculous (space jam website)</a:t>
            </a:r>
          </a:p>
          <a:p>
            <a:r>
              <a:rPr lang="en-US" baseline="0" dirty="0" smtClean="0"/>
              <a:t>Controller may or may not change, because a wildly different UI can change the method of control</a:t>
            </a:r>
          </a:p>
          <a:p>
            <a:r>
              <a:rPr lang="en-US" dirty="0" smtClean="0"/>
              <a:t>Make Java</a:t>
            </a:r>
            <a:r>
              <a:rPr lang="en-US" baseline="0" dirty="0" smtClean="0"/>
              <a:t> interfaces for model view and control objects and code to the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33A178-DED2-40BB-B92E-459DF107B682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43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the methods general “</a:t>
            </a:r>
            <a:r>
              <a:rPr lang="en-US" dirty="0" err="1" smtClean="0"/>
              <a:t>ShowTextToUser</a:t>
            </a:r>
            <a:r>
              <a:rPr lang="en-US" dirty="0" smtClean="0"/>
              <a:t>” not “</a:t>
            </a:r>
            <a:r>
              <a:rPr lang="en-US" dirty="0" err="1" smtClean="0"/>
              <a:t>SetOutputTextBox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33A178-DED2-40BB-B92E-459DF107B682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88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not have all the code to respond to the event, just determine which even it was and call the method on the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584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an event happens to a widget, it will put the type of even and itself into </a:t>
            </a:r>
            <a:r>
              <a:rPr lang="en-US" dirty="0" err="1" smtClean="0"/>
              <a:t>ActionEvent</a:t>
            </a:r>
            <a:r>
              <a:rPr lang="en-US" dirty="0" smtClean="0"/>
              <a:t>, then pass it to </a:t>
            </a:r>
            <a:r>
              <a:rPr lang="en-US" dirty="0" err="1" smtClean="0"/>
              <a:t>action</a:t>
            </a:r>
            <a:r>
              <a:rPr lang="en-US" baseline="0" dirty="0" err="1" smtClean="0"/>
              <a:t>Performed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Compilers prevent </a:t>
            </a:r>
            <a:r>
              <a:rPr lang="en-US" dirty="0" err="1" smtClean="0"/>
              <a:t>unmatching</a:t>
            </a:r>
            <a:r>
              <a:rPr lang="en-US" baseline="0" dirty="0" smtClean="0"/>
              <a:t> data types, etc. Still test when testing 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26E4F-D451-4A2A-A8A0-731FE5F1EF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5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Better to have separate teams do this, becomes</a:t>
            </a:r>
            <a:r>
              <a:rPr lang="en-US" baseline="0" dirty="0" smtClean="0"/>
              <a:t> a source of competition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26E4F-D451-4A2A-A8A0-731FE5F1EF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21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Errors of omission -</a:t>
            </a:r>
            <a:r>
              <a:rPr lang="en-US" baseline="0" dirty="0" smtClean="0"/>
              <a:t>  if the developer leaves out a step in the logic, so will our test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26E4F-D451-4A2A-A8A0-731FE5F1EF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75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Seriously</a:t>
            </a:r>
            <a:r>
              <a:rPr lang="en-US" baseline="0" dirty="0" smtClean="0"/>
              <a:t> guys use </a:t>
            </a:r>
            <a:r>
              <a:rPr lang="en-US" baseline="0" dirty="0" err="1" smtClean="0"/>
              <a:t>intelliJs</a:t>
            </a:r>
            <a:r>
              <a:rPr lang="en-US" baseline="0" dirty="0" smtClean="0"/>
              <a:t> debugger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26E4F-D451-4A2A-A8A0-731FE5F1EF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87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62D02B-A39D-4D7F-82FC-832C5CE9C190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1200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unix</a:t>
            </a:r>
            <a:r>
              <a:rPr lang="en-US" baseline="0" dirty="0" smtClean="0"/>
              <a:t> when a test case fails we only get the name of the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57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62D02B-A39D-4D7F-82FC-832C5CE9C190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2404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3201 w 1000"/>
                  <a:gd name="T3" fmla="*/ 0 h 1000"/>
                  <a:gd name="T4" fmla="*/ 3201 w 1000"/>
                  <a:gd name="T5" fmla="*/ 69 h 1000"/>
                  <a:gd name="T6" fmla="*/ 0 w 1000"/>
                  <a:gd name="T7" fmla="*/ 69 h 1000"/>
                  <a:gd name="T8" fmla="*/ 0 w 1000"/>
                  <a:gd name="T9" fmla="*/ 0 h 1000"/>
                  <a:gd name="T10" fmla="*/ 5472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C5FBB8E6-921F-4B15-91B3-C56707252FAD}" type="datetime3">
              <a:rPr lang="en-US" smtClean="0"/>
              <a:t>7 November 2019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797575-149F-43F1-9881-2C9A5DABE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66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4455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EC966-6230-4DB8-9E5E-3D97D38C8CB0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422DC-F3A1-4339-8288-461A8DB824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668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BA176-E378-48F5-BBC9-92048A60AA80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6FF7C-79A8-48DB-8714-86DCFFDBC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6563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78687-B19D-445B-9724-86182551A7E7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4680D-EC14-4139-A1AC-12C5D07C7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7987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37686-ADAA-4C1B-BB8B-590EB5625975}" type="datetime3">
              <a:rPr lang="en-US" smtClean="0"/>
              <a:t>7 November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C6E11-66B5-4551-9573-6008C9415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3321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A73F5-43D9-496F-96CC-9DE62564FC93}" type="datetime3">
              <a:rPr lang="en-US" smtClean="0"/>
              <a:t>7 November 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15320-FD13-47CE-941B-14A1CEA6D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2159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D7E6D-19EB-4040-BAB0-F6F3475407C0}" type="datetime3">
              <a:rPr lang="en-US" smtClean="0"/>
              <a:t>7 November 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5E14C-5C03-458D-AD16-0CFEE112C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7891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488B7-7C12-45E0-AA2E-D7D4E1AFA558}" type="datetime3">
              <a:rPr lang="en-US" smtClean="0"/>
              <a:t>7 November 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AB770-675C-4BC2-B66D-3FD83743F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0933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DAE91-783B-4F0B-8D1D-43FCB249558B}" type="datetime3">
              <a:rPr lang="en-US" smtClean="0"/>
              <a:t>7 November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2501F-5A6A-4752-A55F-6C5F91AEC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3030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7695C-00B7-49AB-A46F-60037A4CDBCA}" type="datetime3">
              <a:rPr lang="en-US" smtClean="0"/>
              <a:t>7 November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0DF41-5969-4557-AEB2-4F539D3A8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7939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85CED-CDC6-464F-A6C0-4725DDABC2B3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02301-1B20-4563-9239-E7DCC303E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7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7864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8A94D-DF25-4138-904E-BA447D519E49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18F3F-37C0-457C-AC0A-2D0834AB4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457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868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7770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97187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7343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6515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1083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38168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968140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2603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3201 w 1000"/>
                  <a:gd name="T3" fmla="*/ 0 h 1000"/>
                  <a:gd name="T4" fmla="*/ 3201 w 1000"/>
                  <a:gd name="T5" fmla="*/ 69 h 1000"/>
                  <a:gd name="T6" fmla="*/ 0 w 1000"/>
                  <a:gd name="T7" fmla="*/ 69 h 1000"/>
                  <a:gd name="T8" fmla="*/ 0 w 1000"/>
                  <a:gd name="T9" fmla="*/ 0 h 1000"/>
                  <a:gd name="T10" fmla="*/ 5472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75C6D78E-8CD0-4205-BC35-CAB79D2753B7}" type="datetime3">
              <a:rPr lang="en-US" smtClean="0"/>
              <a:t>7 November 2019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195A7D4-930D-4953-B455-9431ECE20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72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2231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8763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580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5198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96677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408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957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1144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99051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57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2074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11573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8118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715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0274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2747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98289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7117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3067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6881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2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158784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76096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815540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8413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1244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9986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0565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69158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7332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0968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82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5777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30946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220674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27369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6705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6709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074E0-488A-4B37-8B4A-EFC7ED39F604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93262-C568-4D2B-B02C-F1C6C62DB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831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8FB30-D57B-41E4-8F29-1D66833DDCC0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0AD2-C4D6-4E65-9B34-BBF06421B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3805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A68D1-7F5E-43DF-AF60-50278931F2C6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F3733-A40F-4013-9F57-E3F19A030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1442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A6CE0-7CB5-47E7-B12C-41104B256C95}" type="datetime3">
              <a:rPr lang="en-US" smtClean="0"/>
              <a:t>7 November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2B96E-F2BA-4637-8041-CD52F79A3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8881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CD42E-0A57-45E4-B2A6-5CC13524FA6C}" type="datetime3">
              <a:rPr lang="en-US" smtClean="0"/>
              <a:t>7 November 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AD169-37DF-49B5-9245-F2783CFEB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43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33345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CEA84-CC9F-47C4-B426-4AF6B1C71C8F}" type="datetime3">
              <a:rPr lang="en-US" smtClean="0"/>
              <a:t>7 November 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78DEF-D75B-4D21-A437-93949743A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5218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52636-4D50-4D03-BFA7-68340629C63E}" type="datetime3">
              <a:rPr lang="en-US" smtClean="0"/>
              <a:t>7 November 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4EEB5-A854-4B22-8070-681E745F6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0297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28DBC-B2AE-423F-BD61-99BB81E07BD2}" type="datetime3">
              <a:rPr lang="en-US" smtClean="0"/>
              <a:t>7 November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CF740-7EF3-43C5-A414-857291C5B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4649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DE06D-062A-4002-AE00-130DD66EFD9B}" type="datetime3">
              <a:rPr lang="en-US" smtClean="0"/>
              <a:t>7 November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DEDD1-5BF8-45FD-B36F-A9FDDEA8C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856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AB7CD-65EC-4614-9EC9-1C800973E910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7BB34-8A90-4026-9877-AE9C56691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2461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B26C0-C7FA-4AE9-A03B-ECF2F88A6388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2A315-C5DF-4D2A-B24F-78A399CD1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4272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F122E-3B6F-4059-93CB-77D3C63D92ED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EDD71-CFCE-421D-B0F6-4E4DAD884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0581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043C2-5221-4866-A8D5-6845789CD92D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7C566-4F79-4D99-A33E-2D2A8BC3D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5933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53E43-CDC8-4D84-8BD8-DF3F62A5256A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91C9D-8AD6-447A-AA90-6F84CDC24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7374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9FEA6-F3EB-4700-8284-B1A53264C536}" type="datetime3">
              <a:rPr lang="en-US" smtClean="0"/>
              <a:t>7 November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28C11-0C29-4464-BF95-864BE2F23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2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9582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AEFE2-C8A7-4970-A591-B05CFAF270F2}" type="datetime3">
              <a:rPr lang="en-US" smtClean="0"/>
              <a:t>7 November 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BC1D4-A13D-436F-BB22-AB4EFDDE1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3672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A54C3-BD70-4582-8137-0F6E2CF7F6E3}" type="datetime3">
              <a:rPr lang="en-US" smtClean="0"/>
              <a:t>7 November 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921A2-23C4-4070-AFB7-D4E39C376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23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C04B8-8F30-4737-A3C2-38D0AEEDE51D}" type="datetime3">
              <a:rPr lang="en-US" smtClean="0"/>
              <a:t>7 November 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FB946-72C1-4B86-9912-D0AFE9CA1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943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1EAF9-80C3-4D3D-AAE1-1BC09717C6CE}" type="datetime3">
              <a:rPr lang="en-US" smtClean="0"/>
              <a:t>7 November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08930-66D6-4404-B923-49E5A3849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7458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F553A-177E-4700-A580-69DBF55A7341}" type="datetime3">
              <a:rPr lang="en-US" smtClean="0"/>
              <a:t>7 November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15F62-6A76-4189-AA91-D80265398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27350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7ED13-73CD-4267-896A-E469DA86807B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1DB81-4CBF-4AE3-9A52-1C6EE2D72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909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C4490-31D9-4B82-9961-1201B8DD8ACA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7C5E7-7FCA-42EC-A6A4-FA71B161B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0007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A2C75-33A0-487A-B2C7-EDF412D2A50C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1B6F9-F824-4A50-8812-A9CB24B8B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851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8B776-85E8-4DDC-B27E-C108C17685CB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FA4AE-67C0-4BD1-A352-6E494765C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1674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159BD-06A5-453C-9EC3-1D37563EA508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510C9-5C3B-4554-9022-058A35200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08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46773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9665B-C376-440B-BF0B-9F54E5237F18}" type="datetime3">
              <a:rPr lang="en-US" smtClean="0"/>
              <a:t>7 November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23079-C76A-4705-A45C-58E6BE174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99778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CFD95-76D2-455A-AE29-D2CC19906FED}" type="datetime3">
              <a:rPr lang="en-US" smtClean="0"/>
              <a:t>7 November 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7D958-7F09-437D-B471-3086B2D42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4237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266E0-071A-4DF5-B8F8-B4328D0E4FCF}" type="datetime3">
              <a:rPr lang="en-US" smtClean="0"/>
              <a:t>7 November 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4131-E377-49F6-8445-05A75BCD3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1705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70222-98A5-4607-9365-EB8EDB36392E}" type="datetime3">
              <a:rPr lang="en-US" smtClean="0"/>
              <a:t>7 November 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FAFFC-56C5-4D2A-A6FA-A7DE41D0D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52967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C5B4E-DB46-4389-8DC4-1B10504BD6FF}" type="datetime3">
              <a:rPr lang="en-US" smtClean="0"/>
              <a:t>7 November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D2A27-0FB1-46E4-860D-3E16450FD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3775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54AFD-2632-4D6F-B4C9-74D7AB24AE5D}" type="datetime3">
              <a:rPr lang="en-US" smtClean="0"/>
              <a:t>7 November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0FB9-4C1F-4C0F-9F6C-C54BB20C9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48544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E0FB2-BA68-499B-93A9-00EBE614874E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0C208-0B8C-4B8C-9753-476CC4543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2879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86EA7-64CC-4CB3-BA33-30C7477E9528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CB511-F23F-49A6-99A6-0DC16D4A4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55377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3201 w 1000"/>
                  <a:gd name="T3" fmla="*/ 0 h 1000"/>
                  <a:gd name="T4" fmla="*/ 3201 w 1000"/>
                  <a:gd name="T5" fmla="*/ 69 h 1000"/>
                  <a:gd name="T6" fmla="*/ 0 w 1000"/>
                  <a:gd name="T7" fmla="*/ 69 h 1000"/>
                  <a:gd name="T8" fmla="*/ 0 w 1000"/>
                  <a:gd name="T9" fmla="*/ 0 h 1000"/>
                  <a:gd name="T10" fmla="*/ 5472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alt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alt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14A6EE2-ED1C-4874-8B75-E3843C0B4F96}" type="datetime3">
              <a:rPr lang="en-US" smtClean="0"/>
              <a:t>7 November 2019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3342409-F494-44E3-9281-0D2308EDC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766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5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668112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5260049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2821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35467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807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75609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99223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471662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7334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8903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E17A7B-30E4-48B7-AB83-0F8B504AFD84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10C642-275E-4BAF-B662-01106887AA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61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466321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D5F00B-943E-499F-9C19-5C78484D8D21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DF63B-25F9-4784-9FE7-59B2BA5556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5879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86CAB4-6D0F-4CFE-ABF4-611C0266F20F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E7CB9-9E19-4B60-87B5-F11669EAB6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9075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549F10-F1EB-47FF-AF96-2D9D1A26387C}" type="datetime3">
              <a:rPr lang="en-US" smtClean="0"/>
              <a:t>7 November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64D054-801A-4C60-AEBA-70DC754E0A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7291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C9A795-7966-462A-8882-C3061DACE163}" type="datetime3">
              <a:rPr lang="en-US" smtClean="0"/>
              <a:t>7 November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E3A5C-51FA-419B-835F-2807A18B34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47061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943CC1-D7C6-48BC-828D-657248AA8AF6}" type="datetime3">
              <a:rPr lang="en-US" smtClean="0"/>
              <a:t>7 November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E232C-A9F7-4541-881D-865EF1E45C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0424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180753-CEAE-4EB8-809E-1867EE74B4CB}" type="datetime3">
              <a:rPr lang="en-US" smtClean="0"/>
              <a:t>7 November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6B6B9-2945-4581-ABA1-0BC2A6E90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2677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A6B-0112-4D3A-ACFA-00A6917E492E}" type="datetime3">
              <a:rPr lang="en-US" smtClean="0"/>
              <a:t>7 November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OSU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1012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FED5A9-7373-44D2-90BC-2CDEA7BA2F4D}" type="datetime3">
              <a:rPr lang="en-US" smtClean="0"/>
              <a:t>7 November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6B14B4-D5A1-41C2-9947-FA1F48811E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1908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2BD636-61FE-4269-AB53-CF38E0663C44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0B431-C508-47F0-AB26-FFBF8FCD7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6725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E1FB51-3972-4C9A-A67A-2D80544AEA8A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28834-174F-41E4-B282-6BF527AD43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98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637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76200" y="76200"/>
            <a:ext cx="2667000" cy="44196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 eaLnBrk="0" hangingPunct="0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 eaLnBrk="0" hangingPunct="0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F54C88B-08CE-4C5E-BDFA-832C038F7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37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53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3201 w 1000"/>
                  <a:gd name="T3" fmla="*/ 0 h 1000"/>
                  <a:gd name="T4" fmla="*/ 3201 w 1000"/>
                  <a:gd name="T5" fmla="*/ 69 h 1000"/>
                  <a:gd name="T6" fmla="*/ 0 w 1000"/>
                  <a:gd name="T7" fmla="*/ 69 h 1000"/>
                  <a:gd name="T8" fmla="*/ 0 w 1000"/>
                  <a:gd name="T9" fmla="*/ 0 h 1000"/>
                  <a:gd name="T10" fmla="*/ 5472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A4E3E56D-EF30-4545-98CA-F01851C4403E}" type="datetime3">
              <a:rPr lang="en-US" smtClean="0"/>
              <a:t>7 November 2019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22FBDDC-BD45-4306-8F1A-03AB23D5A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33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081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0842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173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7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90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58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50399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9424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06343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75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855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073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814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650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388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69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239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1164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582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67650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505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511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71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616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2921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792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8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216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5151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2326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88595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263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428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73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288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0852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28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59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504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1535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20659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8544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427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3055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227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7296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007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06005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098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478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512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95301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6737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8414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084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540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4EA5E-B654-48B1-93D4-57B7174B06B8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0BE2-70DF-4687-9328-1F8CB3E464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7853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68EA2-2D37-4DCC-8837-954811EE4086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A67B0-3E92-4909-8CFF-A83D8D2F1D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6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76293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5944-B8FD-4C49-BF52-F199602672D9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993C4-1813-4848-9EB9-1363D1C4F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746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657C0-8156-4B88-BA90-E7CB0521B9D0}" type="datetime3">
              <a:rPr lang="en-US" smtClean="0"/>
              <a:t>7 November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C3E15-0EB9-412A-9152-4BC3A01CF6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16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166E2-F16A-4BC2-A79C-929104C33616}" type="datetime3">
              <a:rPr lang="en-US" smtClean="0"/>
              <a:t>7 November 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FC450-E071-445E-BE8B-1FF833F7D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142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D8511-8BC3-43CD-8ACD-0A3739B81E2A}" type="datetime3">
              <a:rPr lang="en-US" smtClean="0"/>
              <a:t>7 November 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5235B-ED13-4C38-B471-4E4F39E3B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2782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F32BF-B6F8-4D20-B672-44157B5DDEA9}" type="datetime3">
              <a:rPr lang="en-US" smtClean="0"/>
              <a:t>7 November 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FB7D4-73F6-4F2E-ADCF-06845AD95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0439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8CF25-5A83-4C52-A749-D6249EEFFC43}" type="datetime3">
              <a:rPr lang="en-US" smtClean="0"/>
              <a:t>7 November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9A251-2C67-4ED2-A5E9-529A7A617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9919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EE811-AA7C-47A9-BF2A-B343C060F798}" type="datetime3">
              <a:rPr lang="en-US" smtClean="0"/>
              <a:t>7 November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70AF6-F168-46A6-A4D7-E01E3021D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1957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9D4D5-3B30-4456-BFC6-6CA22432AB00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A6B93-8320-46EC-BB7E-60E27A52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2547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A5F94-8C7D-469E-93A2-1B6AE4410933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06C8C-8ED3-4F42-B6FD-AD025E248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211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50C57-4C8C-4B82-A77E-72B0D7CDA4BC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2E0CB-B042-4CC3-9B8C-9DE1D202D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4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608685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27FBD-E407-4C23-8868-0AA1D3A0A883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7B7CE-A463-427B-A9F8-44AF3815A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0090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3FECD-E46E-4EB1-B82B-9B296DAA5F4F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DDB51-8F26-41EC-8052-E59B73BB3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610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2BC40-8DD0-4751-8620-94BEF963645B}" type="datetime3">
              <a:rPr lang="en-US" smtClean="0"/>
              <a:t>7 November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15E43-D4BF-4FA6-B3DF-B3850D130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2276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D4C49-697F-4C69-8842-E051214C7703}" type="datetime3">
              <a:rPr lang="en-US" smtClean="0"/>
              <a:t>7 November 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1B742-35E9-4A7F-BE03-0551C0E61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0526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3F8F3-526D-4362-A2A0-42C076234938}" type="datetime3">
              <a:rPr lang="en-US" smtClean="0"/>
              <a:t>7 November 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BDE4B-B3C0-43A3-A26A-3ADDEB4EC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8223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B7441-ECCA-4DD7-9D6E-36979AEB5FA0}" type="datetime3">
              <a:rPr lang="en-US" smtClean="0"/>
              <a:t>7 November 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4D465-1B67-485C-9EE1-5E265CB2B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0020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9BD3A-1DBD-44F0-98F3-AA11E8C27335}" type="datetime3">
              <a:rPr lang="en-US" smtClean="0"/>
              <a:t>7 November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EBE4F-6128-4C58-A3D2-C19B16B42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4400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1682F-1446-4B89-A1D8-66EE6569C0B8}" type="datetime3">
              <a:rPr lang="en-US" smtClean="0"/>
              <a:t>7 November 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FDFD0-1C92-401C-8EA1-9AC5EFD4D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761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FA952-2978-43EF-A862-8C27FCC2E327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C372B-66C0-4511-9C09-D5335B06E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7331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45600-5465-4E15-9DB6-4C20CE5B0F17}" type="datetime3">
              <a:rPr lang="en-US" smtClean="0"/>
              <a:t>7 November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81130-DB98-41F9-8012-33894D5BC8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4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5" r:id="rId1"/>
    <p:sldLayoutId id="2147484940" r:id="rId2"/>
    <p:sldLayoutId id="2147484941" r:id="rId3"/>
    <p:sldLayoutId id="2147484942" r:id="rId4"/>
    <p:sldLayoutId id="2147484943" r:id="rId5"/>
    <p:sldLayoutId id="2147484944" r:id="rId6"/>
    <p:sldLayoutId id="2147484945" r:id="rId7"/>
    <p:sldLayoutId id="2147484946" r:id="rId8"/>
    <p:sldLayoutId id="2147484947" r:id="rId9"/>
    <p:sldLayoutId id="2147484948" r:id="rId10"/>
    <p:sldLayoutId id="21474849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127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127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3201 w 1000"/>
                  <a:gd name="T3" fmla="*/ 0 h 1000"/>
                  <a:gd name="T4" fmla="*/ 3201 w 1000"/>
                  <a:gd name="T5" fmla="*/ 69 h 1000"/>
                  <a:gd name="T6" fmla="*/ 0 w 1000"/>
                  <a:gd name="T7" fmla="*/ 69 h 1000"/>
                  <a:gd name="T8" fmla="*/ 0 w 1000"/>
                  <a:gd name="T9" fmla="*/ 0 h 1000"/>
                  <a:gd name="T10" fmla="*/ 5472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127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C6D922E1-D408-421C-822F-6C08409E0D95}" type="datetime3">
              <a:rPr lang="en-US" smtClean="0"/>
              <a:t>7 November 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4AFE7FA-0F62-4135-828A-7C9A327F2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6" r:id="rId1"/>
    <p:sldLayoutId id="2147485037" r:id="rId2"/>
    <p:sldLayoutId id="2147485038" r:id="rId3"/>
    <p:sldLayoutId id="2147485039" r:id="rId4"/>
    <p:sldLayoutId id="2147485040" r:id="rId5"/>
    <p:sldLayoutId id="2147485041" r:id="rId6"/>
    <p:sldLayoutId id="2147485042" r:id="rId7"/>
    <p:sldLayoutId id="2147485043" r:id="rId8"/>
    <p:sldLayoutId id="2147485044" r:id="rId9"/>
    <p:sldLayoutId id="2147485045" r:id="rId10"/>
    <p:sldLayoutId id="214748504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7" r:id="rId1"/>
    <p:sldLayoutId id="2147485048" r:id="rId2"/>
    <p:sldLayoutId id="2147485049" r:id="rId3"/>
    <p:sldLayoutId id="2147485050" r:id="rId4"/>
    <p:sldLayoutId id="2147485051" r:id="rId5"/>
    <p:sldLayoutId id="2147485052" r:id="rId6"/>
    <p:sldLayoutId id="2147485053" r:id="rId7"/>
    <p:sldLayoutId id="2147485054" r:id="rId8"/>
    <p:sldLayoutId id="2147485055" r:id="rId9"/>
    <p:sldLayoutId id="2147485056" r:id="rId10"/>
    <p:sldLayoutId id="214748505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8" r:id="rId1"/>
    <p:sldLayoutId id="2147485059" r:id="rId2"/>
    <p:sldLayoutId id="2147485060" r:id="rId3"/>
    <p:sldLayoutId id="2147485061" r:id="rId4"/>
    <p:sldLayoutId id="2147485062" r:id="rId5"/>
    <p:sldLayoutId id="2147485063" r:id="rId6"/>
    <p:sldLayoutId id="2147485064" r:id="rId7"/>
    <p:sldLayoutId id="2147485065" r:id="rId8"/>
    <p:sldLayoutId id="2147485066" r:id="rId9"/>
    <p:sldLayoutId id="2147485067" r:id="rId10"/>
    <p:sldLayoutId id="214748506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69" r:id="rId1"/>
    <p:sldLayoutId id="2147485070" r:id="rId2"/>
    <p:sldLayoutId id="2147485071" r:id="rId3"/>
    <p:sldLayoutId id="2147485072" r:id="rId4"/>
    <p:sldLayoutId id="2147485073" r:id="rId5"/>
    <p:sldLayoutId id="2147485074" r:id="rId6"/>
    <p:sldLayoutId id="2147485075" r:id="rId7"/>
    <p:sldLayoutId id="2147485076" r:id="rId8"/>
    <p:sldLayoutId id="2147485077" r:id="rId9"/>
    <p:sldLayoutId id="2147485078" r:id="rId10"/>
    <p:sldLayoutId id="21474850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0" r:id="rId1"/>
    <p:sldLayoutId id="2147485081" r:id="rId2"/>
    <p:sldLayoutId id="2147485082" r:id="rId3"/>
    <p:sldLayoutId id="2147485083" r:id="rId4"/>
    <p:sldLayoutId id="2147485084" r:id="rId5"/>
    <p:sldLayoutId id="2147485085" r:id="rId6"/>
    <p:sldLayoutId id="2147485086" r:id="rId7"/>
    <p:sldLayoutId id="2147485087" r:id="rId8"/>
    <p:sldLayoutId id="2147485088" r:id="rId9"/>
    <p:sldLayoutId id="2147485089" r:id="rId10"/>
    <p:sldLayoutId id="21474850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639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3201 w 1000"/>
                  <a:gd name="T3" fmla="*/ 0 h 1000"/>
                  <a:gd name="T4" fmla="*/ 3201 w 1000"/>
                  <a:gd name="T5" fmla="*/ 69 h 1000"/>
                  <a:gd name="T6" fmla="*/ 0 w 1000"/>
                  <a:gd name="T7" fmla="*/ 69 h 1000"/>
                  <a:gd name="T8" fmla="*/ 0 w 1000"/>
                  <a:gd name="T9" fmla="*/ 0 h 1000"/>
                  <a:gd name="T10" fmla="*/ 5472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639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64667BA9-9FBC-4D46-A7E5-60A9E5B6C4FE}" type="datetime3">
              <a:rPr lang="en-US" smtClean="0"/>
              <a:t>7 November 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BB488FE-D45C-49EC-978B-B2239CB75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91" r:id="rId1"/>
    <p:sldLayoutId id="2147485092" r:id="rId2"/>
    <p:sldLayoutId id="2147485093" r:id="rId3"/>
    <p:sldLayoutId id="2147485094" r:id="rId4"/>
    <p:sldLayoutId id="2147485095" r:id="rId5"/>
    <p:sldLayoutId id="2147485096" r:id="rId6"/>
    <p:sldLayoutId id="2147485097" r:id="rId7"/>
    <p:sldLayoutId id="2147485098" r:id="rId8"/>
    <p:sldLayoutId id="2147485099" r:id="rId9"/>
    <p:sldLayoutId id="2147485100" r:id="rId10"/>
    <p:sldLayoutId id="214748510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7416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7418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3201 w 1000"/>
                  <a:gd name="T3" fmla="*/ 0 h 1000"/>
                  <a:gd name="T4" fmla="*/ 3201 w 1000"/>
                  <a:gd name="T5" fmla="*/ 69 h 1000"/>
                  <a:gd name="T6" fmla="*/ 0 w 1000"/>
                  <a:gd name="T7" fmla="*/ 69 h 1000"/>
                  <a:gd name="T8" fmla="*/ 0 w 1000"/>
                  <a:gd name="T9" fmla="*/ 0 h 1000"/>
                  <a:gd name="T10" fmla="*/ 5472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7417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5F0E77EA-667A-44AC-8073-B14E70E5421A}" type="datetime3">
              <a:rPr lang="en-US" smtClean="0"/>
              <a:t>7 November 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1AB11EA-4E11-45DD-BEF6-0705A4B07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02" r:id="rId1"/>
    <p:sldLayoutId id="2147485103" r:id="rId2"/>
    <p:sldLayoutId id="2147485104" r:id="rId3"/>
    <p:sldLayoutId id="2147485105" r:id="rId4"/>
    <p:sldLayoutId id="2147485106" r:id="rId5"/>
    <p:sldLayoutId id="2147485107" r:id="rId6"/>
    <p:sldLayoutId id="2147485108" r:id="rId7"/>
    <p:sldLayoutId id="2147485109" r:id="rId8"/>
    <p:sldLayoutId id="2147485110" r:id="rId9"/>
    <p:sldLayoutId id="2147485111" r:id="rId10"/>
    <p:sldLayoutId id="214748511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8440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8442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3201 w 1000"/>
                  <a:gd name="T3" fmla="*/ 0 h 1000"/>
                  <a:gd name="T4" fmla="*/ 3201 w 1000"/>
                  <a:gd name="T5" fmla="*/ 69 h 1000"/>
                  <a:gd name="T6" fmla="*/ 0 w 1000"/>
                  <a:gd name="T7" fmla="*/ 69 h 1000"/>
                  <a:gd name="T8" fmla="*/ 0 w 1000"/>
                  <a:gd name="T9" fmla="*/ 0 h 1000"/>
                  <a:gd name="T10" fmla="*/ 5472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8441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A3FA3E3E-7183-4B84-9E86-17FB11BF99B5}" type="datetime3">
              <a:rPr lang="en-US" smtClean="0"/>
              <a:t>7 November 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DA4D75-10D7-4799-8914-E8BA9F90D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13" r:id="rId1"/>
    <p:sldLayoutId id="2147485114" r:id="rId2"/>
    <p:sldLayoutId id="2147485115" r:id="rId3"/>
    <p:sldLayoutId id="2147485116" r:id="rId4"/>
    <p:sldLayoutId id="2147485117" r:id="rId5"/>
    <p:sldLayoutId id="2147485118" r:id="rId6"/>
    <p:sldLayoutId id="2147485119" r:id="rId7"/>
    <p:sldLayoutId id="2147485120" r:id="rId8"/>
    <p:sldLayoutId id="2147485121" r:id="rId9"/>
    <p:sldLayoutId id="2147485122" r:id="rId10"/>
    <p:sldLayoutId id="21474851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8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9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1510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24" r:id="rId2"/>
    <p:sldLayoutId id="2147485125" r:id="rId3"/>
    <p:sldLayoutId id="2147485126" r:id="rId4"/>
    <p:sldLayoutId id="2147485127" r:id="rId5"/>
    <p:sldLayoutId id="2147485128" r:id="rId6"/>
    <p:sldLayoutId id="2147485129" r:id="rId7"/>
    <p:sldLayoutId id="2147485130" r:id="rId8"/>
    <p:sldLayoutId id="2147485131" r:id="rId9"/>
    <p:sldLayoutId id="2147485132" r:id="rId10"/>
    <p:sldLayoutId id="214748513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OSU CSE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BAF7C3-A714-4E6A-8E10-3944B802D62B}" type="datetime3">
              <a:rPr lang="en-US" smtClean="0"/>
              <a:t>7 November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4" r:id="rId1"/>
    <p:sldLayoutId id="2147485175" r:id="rId2"/>
    <p:sldLayoutId id="2147485176" r:id="rId3"/>
    <p:sldLayoutId id="2147485177" r:id="rId4"/>
    <p:sldLayoutId id="2147485178" r:id="rId5"/>
    <p:sldLayoutId id="2147485179" r:id="rId6"/>
    <p:sldLayoutId id="2147485180" r:id="rId7"/>
    <p:sldLayoutId id="2147485181" r:id="rId8"/>
    <p:sldLayoutId id="2147485182" r:id="rId9"/>
    <p:sldLayoutId id="2147485183" r:id="rId10"/>
    <p:sldLayoutId id="2147485184" r:id="rId11"/>
    <p:sldLayoutId id="2147485185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6" r:id="rId1"/>
    <p:sldLayoutId id="2147484950" r:id="rId2"/>
    <p:sldLayoutId id="2147484951" r:id="rId3"/>
    <p:sldLayoutId id="2147484952" r:id="rId4"/>
    <p:sldLayoutId id="2147484953" r:id="rId5"/>
    <p:sldLayoutId id="2147484954" r:id="rId6"/>
    <p:sldLayoutId id="2147484955" r:id="rId7"/>
    <p:sldLayoutId id="2147484956" r:id="rId8"/>
    <p:sldLayoutId id="2147484957" r:id="rId9"/>
    <p:sldLayoutId id="2147484958" r:id="rId10"/>
    <p:sldLayoutId id="21474849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7" r:id="rId1"/>
    <p:sldLayoutId id="2147484960" r:id="rId2"/>
    <p:sldLayoutId id="2147484961" r:id="rId3"/>
    <p:sldLayoutId id="2147484962" r:id="rId4"/>
    <p:sldLayoutId id="2147484963" r:id="rId5"/>
    <p:sldLayoutId id="2147484964" r:id="rId6"/>
    <p:sldLayoutId id="2147484965" r:id="rId7"/>
    <p:sldLayoutId id="2147484966" r:id="rId8"/>
    <p:sldLayoutId id="2147484967" r:id="rId9"/>
    <p:sldLayoutId id="2147484968" r:id="rId10"/>
    <p:sldLayoutId id="21474849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0" r:id="rId1"/>
    <p:sldLayoutId id="2147484971" r:id="rId2"/>
    <p:sldLayoutId id="2147484972" r:id="rId3"/>
    <p:sldLayoutId id="2147484973" r:id="rId4"/>
    <p:sldLayoutId id="2147484974" r:id="rId5"/>
    <p:sldLayoutId id="2147484975" r:id="rId6"/>
    <p:sldLayoutId id="2147484976" r:id="rId7"/>
    <p:sldLayoutId id="2147484977" r:id="rId8"/>
    <p:sldLayoutId id="2147484978" r:id="rId9"/>
    <p:sldLayoutId id="2147484979" r:id="rId10"/>
    <p:sldLayoutId id="214748498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2" r:id="rId1"/>
    <p:sldLayoutId id="2147484993" r:id="rId2"/>
    <p:sldLayoutId id="2147484994" r:id="rId3"/>
    <p:sldLayoutId id="2147484995" r:id="rId4"/>
    <p:sldLayoutId id="2147484996" r:id="rId5"/>
    <p:sldLayoutId id="2147484997" r:id="rId6"/>
    <p:sldLayoutId id="2147484998" r:id="rId7"/>
    <p:sldLayoutId id="2147484999" r:id="rId8"/>
    <p:sldLayoutId id="2147485000" r:id="rId9"/>
    <p:sldLayoutId id="2147485001" r:id="rId10"/>
    <p:sldLayoutId id="21474850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4814316 w 1000"/>
              <a:gd name="T3" fmla="*/ 0 h 1000"/>
              <a:gd name="T4" fmla="*/ 4814316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82296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alt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alt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3" r:id="rId1"/>
    <p:sldLayoutId id="2147485004" r:id="rId2"/>
    <p:sldLayoutId id="2147485005" r:id="rId3"/>
    <p:sldLayoutId id="2147485006" r:id="rId4"/>
    <p:sldLayoutId id="2147485007" r:id="rId5"/>
    <p:sldLayoutId id="2147485008" r:id="rId6"/>
    <p:sldLayoutId id="2147485009" r:id="rId7"/>
    <p:sldLayoutId id="2147485010" r:id="rId8"/>
    <p:sldLayoutId id="2147485011" r:id="rId9"/>
    <p:sldLayoutId id="2147485012" r:id="rId10"/>
    <p:sldLayoutId id="214748501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9224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9226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3201 w 1000"/>
                  <a:gd name="T3" fmla="*/ 0 h 1000"/>
                  <a:gd name="T4" fmla="*/ 3201 w 1000"/>
                  <a:gd name="T5" fmla="*/ 69 h 1000"/>
                  <a:gd name="T6" fmla="*/ 0 w 1000"/>
                  <a:gd name="T7" fmla="*/ 69 h 1000"/>
                  <a:gd name="T8" fmla="*/ 0 w 1000"/>
                  <a:gd name="T9" fmla="*/ 0 h 1000"/>
                  <a:gd name="T10" fmla="*/ 5472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9225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6D235F9D-8C47-4D66-B13E-FE435AAE4A5C}" type="datetime3">
              <a:rPr lang="en-US" smtClean="0"/>
              <a:t>7 November 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287D45-A5E7-4EFE-9D6B-752A5D2FB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4" r:id="rId1"/>
    <p:sldLayoutId id="2147485015" r:id="rId2"/>
    <p:sldLayoutId id="2147485016" r:id="rId3"/>
    <p:sldLayoutId id="2147485017" r:id="rId4"/>
    <p:sldLayoutId id="2147485018" r:id="rId5"/>
    <p:sldLayoutId id="2147485019" r:id="rId6"/>
    <p:sldLayoutId id="2147485020" r:id="rId7"/>
    <p:sldLayoutId id="2147485021" r:id="rId8"/>
    <p:sldLayoutId id="2147485022" r:id="rId9"/>
    <p:sldLayoutId id="2147485023" r:id="rId10"/>
    <p:sldLayoutId id="214748502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0248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0250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3201 w 1000"/>
                  <a:gd name="T3" fmla="*/ 0 h 1000"/>
                  <a:gd name="T4" fmla="*/ 3201 w 1000"/>
                  <a:gd name="T5" fmla="*/ 69 h 1000"/>
                  <a:gd name="T6" fmla="*/ 0 w 1000"/>
                  <a:gd name="T7" fmla="*/ 69 h 1000"/>
                  <a:gd name="T8" fmla="*/ 0 w 1000"/>
                  <a:gd name="T9" fmla="*/ 0 h 1000"/>
                  <a:gd name="T10" fmla="*/ 5472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alt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alt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0249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B457551B-AE24-4487-BB3A-5A9D1DFF296E}" type="datetime3">
              <a:rPr lang="en-US" smtClean="0"/>
              <a:t>7 November 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 smtClean="0"/>
              <a:t>OSU CSE</a:t>
            </a: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2641F2-BB5A-48BD-AE0E-98FDFA7E8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5" r:id="rId1"/>
    <p:sldLayoutId id="2147485026" r:id="rId2"/>
    <p:sldLayoutId id="2147485027" r:id="rId3"/>
    <p:sldLayoutId id="2147485028" r:id="rId4"/>
    <p:sldLayoutId id="2147485029" r:id="rId5"/>
    <p:sldLayoutId id="2147485030" r:id="rId6"/>
    <p:sldLayoutId id="2147485031" r:id="rId7"/>
    <p:sldLayoutId id="2147485032" r:id="rId8"/>
    <p:sldLayoutId id="2147485033" r:id="rId9"/>
    <p:sldLayoutId id="2147485034" r:id="rId10"/>
    <p:sldLayoutId id="21474850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0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0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2 Exam review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2150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Test Plan</a:t>
            </a:r>
            <a:r>
              <a:rPr lang="en-US" dirty="0" smtClean="0"/>
              <a:t> is the set of test cases for a specific unit.</a:t>
            </a:r>
          </a:p>
          <a:p>
            <a:r>
              <a:rPr lang="en-US" dirty="0" smtClean="0"/>
              <a:t>To make testing most likely to succeed in revealing defects, </a:t>
            </a:r>
            <a:r>
              <a:rPr lang="en-US" b="1" dirty="0" smtClean="0">
                <a:solidFill>
                  <a:srgbClr val="0000FF"/>
                </a:solidFill>
              </a:rPr>
              <a:t>best practices </a:t>
            </a:r>
            <a:r>
              <a:rPr lang="en-US" dirty="0" smtClean="0"/>
              <a:t>include:</a:t>
            </a:r>
          </a:p>
          <a:p>
            <a:pPr lvl="1"/>
            <a:r>
              <a:rPr lang="en-US" dirty="0" smtClean="0"/>
              <a:t>Test </a:t>
            </a:r>
            <a:r>
              <a:rPr lang="en-US" b="1" i="1" dirty="0" smtClean="0">
                <a:solidFill>
                  <a:srgbClr val="FF0000"/>
                </a:solidFill>
              </a:rPr>
              <a:t>boundary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cases: “smallest”, “largest”, “special” values based on the contract</a:t>
            </a:r>
          </a:p>
          <a:p>
            <a:pPr lvl="1"/>
            <a:r>
              <a:rPr lang="en-US" dirty="0" smtClean="0"/>
              <a:t>Test </a:t>
            </a:r>
            <a:r>
              <a:rPr lang="en-US" b="1" i="1" dirty="0" smtClean="0">
                <a:solidFill>
                  <a:srgbClr val="FF0000"/>
                </a:solidFill>
              </a:rPr>
              <a:t>routine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cases</a:t>
            </a:r>
          </a:p>
          <a:p>
            <a:pPr lvl="1"/>
            <a:r>
              <a:rPr lang="en-US" dirty="0" smtClean="0"/>
              <a:t>Test </a:t>
            </a:r>
            <a:r>
              <a:rPr lang="en-US" b="1" i="1" dirty="0" smtClean="0">
                <a:solidFill>
                  <a:srgbClr val="FF0000"/>
                </a:solidFill>
              </a:rPr>
              <a:t>challenging</a:t>
            </a:r>
            <a:r>
              <a:rPr lang="en-US" dirty="0" smtClean="0"/>
              <a:t> cases, i.e., ones that, if </a:t>
            </a:r>
            <a:r>
              <a:rPr lang="en-US" i="1" dirty="0" smtClean="0"/>
              <a:t>you</a:t>
            </a:r>
            <a:r>
              <a:rPr lang="en-US" dirty="0" smtClean="0"/>
              <a:t> were writing the code (maybe you didn’t write the code being tested!), </a:t>
            </a:r>
            <a:r>
              <a:rPr lang="en-US" i="1" dirty="0" smtClean="0"/>
              <a:t>you</a:t>
            </a:r>
            <a:r>
              <a:rPr lang="en-US" dirty="0" smtClean="0"/>
              <a:t> might find difficult or error-prone</a:t>
            </a:r>
          </a:p>
          <a:p>
            <a:r>
              <a:rPr lang="en-US" dirty="0" smtClean="0"/>
              <a:t>We want </a:t>
            </a:r>
            <a:r>
              <a:rPr lang="en-US" i="1" dirty="0" smtClean="0"/>
              <a:t>distinct</a:t>
            </a:r>
            <a:r>
              <a:rPr lang="en-US" dirty="0" smtClean="0"/>
              <a:t> test cases</a:t>
            </a:r>
          </a:p>
          <a:p>
            <a:pPr lvl="1"/>
            <a:r>
              <a:rPr lang="en-US" dirty="0" smtClean="0"/>
              <a:t>Is there a scenario where you would expect one test case to pass and one to fail?</a:t>
            </a:r>
          </a:p>
          <a:p>
            <a:r>
              <a:rPr lang="en-US" dirty="0" smtClean="0"/>
              <a:t>Our Test cases should follow design by contract</a:t>
            </a:r>
          </a:p>
          <a:p>
            <a:pPr lvl="1"/>
            <a:r>
              <a:rPr lang="en-US" dirty="0" smtClean="0"/>
              <a:t>We don’t use inputs that go against the preconditions.</a:t>
            </a:r>
          </a:p>
          <a:p>
            <a:pPr lvl="1"/>
            <a:r>
              <a:rPr lang="en-US" dirty="0" smtClean="0"/>
              <a:t>Our post conditions help us identify our expected output</a:t>
            </a:r>
          </a:p>
          <a:p>
            <a:r>
              <a:rPr lang="en-US" dirty="0" smtClean="0"/>
              <a:t>Also don’t give test cases that compilers would prevent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Psychology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Design and coding are </a:t>
            </a:r>
            <a:r>
              <a:rPr lang="en-US" sz="1800" b="1" i="1" dirty="0">
                <a:solidFill>
                  <a:srgbClr val="FF0000"/>
                </a:solidFill>
              </a:rPr>
              <a:t>creative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activities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Testing is a </a:t>
            </a:r>
            <a:r>
              <a:rPr lang="en-US" sz="1800" b="1" i="1" dirty="0">
                <a:solidFill>
                  <a:srgbClr val="FF0000"/>
                </a:solidFill>
              </a:rPr>
              <a:t>destructive </a:t>
            </a:r>
            <a:r>
              <a:rPr lang="en-US" sz="1800" dirty="0"/>
              <a:t>activity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primary goal is to “break” the software, i.e., to show that it has defects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Very often the same person does both coding and testing (</a:t>
            </a:r>
            <a:r>
              <a:rPr lang="en-US" sz="1800" i="1" dirty="0"/>
              <a:t>not</a:t>
            </a:r>
            <a:r>
              <a:rPr lang="en-US" sz="1800" dirty="0"/>
              <a:t> a </a:t>
            </a:r>
            <a:r>
              <a:rPr lang="en-US" sz="1800" b="1" dirty="0">
                <a:solidFill>
                  <a:srgbClr val="0000FF"/>
                </a:solidFill>
              </a:rPr>
              <a:t>best practice</a:t>
            </a:r>
            <a:r>
              <a:rPr lang="en-US" sz="18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You need a “split personality”: when you start testing, become paranoid and malicious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It’s surprisingly hard to do: people don’t like finding out that they made mistakes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Blackbox</a:t>
            </a:r>
            <a:r>
              <a:rPr lang="en-US" dirty="0" smtClean="0"/>
              <a:t> vs </a:t>
            </a:r>
            <a:r>
              <a:rPr lang="en-US" dirty="0" err="1" smtClean="0"/>
              <a:t>Whitebox</a:t>
            </a:r>
            <a:r>
              <a:rPr lang="en-US" dirty="0" smtClean="0"/>
              <a:t>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Blackbox</a:t>
            </a:r>
            <a:endParaRPr lang="en-US" sz="1800" dirty="0"/>
          </a:p>
          <a:p>
            <a:pPr lvl="1"/>
            <a:r>
              <a:rPr lang="en-US" sz="1800" dirty="0"/>
              <a:t>Focus on the input and output behavior</a:t>
            </a:r>
          </a:p>
          <a:p>
            <a:pPr lvl="1"/>
            <a:r>
              <a:rPr lang="en-US" sz="1800" dirty="0"/>
              <a:t>Ignore internal details or structure of the component</a:t>
            </a:r>
          </a:p>
          <a:p>
            <a:pPr lvl="1"/>
            <a:r>
              <a:rPr lang="en-US" sz="1800" dirty="0"/>
              <a:t>Use the contracts to create our test plans</a:t>
            </a:r>
          </a:p>
          <a:p>
            <a:r>
              <a:rPr lang="en-US" sz="1800" dirty="0" err="1"/>
              <a:t>Whitebox</a:t>
            </a:r>
            <a:endParaRPr lang="en-US" sz="1800" dirty="0"/>
          </a:p>
          <a:p>
            <a:pPr lvl="1"/>
            <a:r>
              <a:rPr lang="en-US" sz="1800" dirty="0"/>
              <a:t>Focuses on internal structure of the component.</a:t>
            </a:r>
          </a:p>
          <a:p>
            <a:pPr lvl="1"/>
            <a:r>
              <a:rPr lang="en-US" sz="1800" dirty="0"/>
              <a:t>Every state of the object and interactions are also tested</a:t>
            </a:r>
          </a:p>
          <a:p>
            <a:pPr lvl="1"/>
            <a:r>
              <a:rPr lang="en-US" sz="1800" dirty="0"/>
              <a:t>Every possible path in the code can be tested</a:t>
            </a:r>
          </a:p>
          <a:p>
            <a:pPr lvl="2"/>
            <a:r>
              <a:rPr lang="en-US" sz="1650" dirty="0"/>
              <a:t>100% code coverage</a:t>
            </a:r>
          </a:p>
          <a:p>
            <a:pPr lvl="1"/>
            <a:r>
              <a:rPr lang="en-US" sz="1800" dirty="0"/>
              <a:t>Look at the code while developing test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Blackbox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are doing </a:t>
            </a:r>
            <a:r>
              <a:rPr lang="en-US" dirty="0" err="1" smtClean="0"/>
              <a:t>blackbox</a:t>
            </a:r>
            <a:r>
              <a:rPr lang="en-US" dirty="0" smtClean="0"/>
              <a:t> testing, we don’t use implementation details</a:t>
            </a:r>
          </a:p>
          <a:p>
            <a:pPr lvl="1"/>
            <a:r>
              <a:rPr lang="en-US" dirty="0" smtClean="0"/>
              <a:t>We just rely on the interface to test our code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One test plan can work for any implementation of the same interface</a:t>
            </a:r>
          </a:p>
          <a:p>
            <a:pPr lvl="2"/>
            <a:r>
              <a:rPr lang="en-US" dirty="0" smtClean="0"/>
              <a:t>If implementation changes, or a new implementation is developed, we don’t have to change our test plan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We can’t guarantee 100% code coverage</a:t>
            </a:r>
          </a:p>
          <a:p>
            <a:pPr lvl="3"/>
            <a:r>
              <a:rPr lang="en-US" dirty="0" smtClean="0"/>
              <a:t>We don’t look at the code, so we don’t not if we are hitting every path</a:t>
            </a:r>
          </a:p>
          <a:p>
            <a:pPr lvl="2"/>
            <a:r>
              <a:rPr lang="en-US" dirty="0" smtClean="0"/>
              <a:t>Techniques for developing good test cases are more conceptually difficult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Whitebox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look at the implementation details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We can guarantee 100% code coverage</a:t>
            </a:r>
          </a:p>
          <a:p>
            <a:pPr lvl="1"/>
            <a:r>
              <a:rPr lang="en-US" dirty="0" smtClean="0"/>
              <a:t>Conceptually easier to develop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We can miss errors of omission</a:t>
            </a:r>
          </a:p>
          <a:p>
            <a:pPr lvl="1"/>
            <a:r>
              <a:rPr lang="en-US" dirty="0" smtClean="0"/>
              <a:t>Can’t develop before the code is written</a:t>
            </a:r>
          </a:p>
          <a:p>
            <a:pPr lvl="1"/>
            <a:r>
              <a:rPr lang="en-US" dirty="0" smtClean="0"/>
              <a:t>When the code changes, we may need to change our test plan</a:t>
            </a:r>
          </a:p>
          <a:p>
            <a:pPr lvl="1"/>
            <a:r>
              <a:rPr lang="en-US" dirty="0" smtClean="0"/>
              <a:t>New implementations of the same interface require new test plans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</a:t>
            </a:r>
          </a:p>
          <a:p>
            <a:pPr lvl="1" eaLnBrk="1" hangingPunct="1"/>
            <a:r>
              <a:rPr lang="en-US" altLang="en-US" dirty="0" smtClean="0"/>
              <a:t>Locate errors using test inputs</a:t>
            </a:r>
          </a:p>
          <a:p>
            <a:pPr eaLnBrk="1" hangingPunct="1"/>
            <a:r>
              <a:rPr lang="en-US" altLang="en-US" dirty="0" smtClean="0"/>
              <a:t>Approach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Analyze the </a:t>
            </a:r>
            <a:r>
              <a:rPr lang="en-US" altLang="en-US" dirty="0"/>
              <a:t>code on </a:t>
            </a:r>
            <a:r>
              <a:rPr lang="en-US" altLang="en-US" dirty="0" smtClean="0"/>
              <a:t>sample test </a:t>
            </a:r>
            <a:r>
              <a:rPr lang="en-US" altLang="en-US" dirty="0"/>
              <a:t>inputs to understand why code fails to behave as specified in its contract</a:t>
            </a:r>
          </a:p>
          <a:p>
            <a:pPr eaLnBrk="1" hangingPunct="1"/>
            <a:r>
              <a:rPr lang="en-US" altLang="en-US" dirty="0" smtClean="0"/>
              <a:t>Tracing and Debugging</a:t>
            </a:r>
          </a:p>
          <a:p>
            <a:pPr lvl="1" eaLnBrk="1" hangingPunct="1"/>
            <a:r>
              <a:rPr lang="en-US" altLang="en-US" dirty="0" smtClean="0"/>
              <a:t>Tracing: Analyze, but do not execute code</a:t>
            </a:r>
          </a:p>
          <a:p>
            <a:pPr lvl="1" eaLnBrk="1" hangingPunct="1"/>
            <a:r>
              <a:rPr lang="en-US" altLang="en-US" dirty="0" smtClean="0"/>
              <a:t>Debugging: Execute code on selected inputs and follow the execution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and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(TDD)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common practice in Software Engineering</a:t>
            </a:r>
          </a:p>
          <a:p>
            <a:r>
              <a:rPr lang="en-US" dirty="0" smtClean="0"/>
              <a:t>Create the automated test cases </a:t>
            </a:r>
            <a:r>
              <a:rPr lang="en-US" i="1" dirty="0" smtClean="0"/>
              <a:t>before </a:t>
            </a:r>
            <a:r>
              <a:rPr lang="en-US" dirty="0" smtClean="0"/>
              <a:t>writing the code based on the contracts</a:t>
            </a:r>
          </a:p>
          <a:p>
            <a:r>
              <a:rPr lang="en-US" dirty="0" smtClean="0"/>
              <a:t>Then write the code needed to pass your test cases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You are ready to test your code immediately after writing it</a:t>
            </a:r>
          </a:p>
          <a:p>
            <a:pPr lvl="1"/>
            <a:r>
              <a:rPr lang="en-US" dirty="0" smtClean="0"/>
              <a:t>Reducing the time between writing the code and discovering the existence of a fault makes it easier to locate the fault</a:t>
            </a:r>
          </a:p>
          <a:p>
            <a:pPr lvl="1"/>
            <a:r>
              <a:rPr lang="en-US" dirty="0" smtClean="0"/>
              <a:t>Developing test cases first forces you to consider challenging inputs and how to handle them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Only works with </a:t>
            </a:r>
            <a:r>
              <a:rPr lang="en-US" dirty="0" err="1" smtClean="0"/>
              <a:t>blackbox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Coding to the test plan relies on having a great test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66158"/>
            <a:ext cx="7772400" cy="1396042"/>
          </a:xfrm>
        </p:spPr>
        <p:txBody>
          <a:bodyPr/>
          <a:lstStyle/>
          <a:p>
            <a:pPr eaLnBrk="1" hangingPunct="1"/>
            <a:r>
              <a:rPr lang="en-US" dirty="0" smtClean="0"/>
              <a:t>Testing and </a:t>
            </a:r>
            <a:r>
              <a:rPr lang="en-US" dirty="0" err="1" smtClean="0"/>
              <a:t>JUnit</a:t>
            </a:r>
            <a:endParaRPr lang="en-US" alt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CPSC 2150</a:t>
            </a:r>
          </a:p>
          <a:p>
            <a:r>
              <a:rPr lang="en-US" dirty="0" smtClean="0"/>
              <a:t>Kevin Plis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Serious Testing: JUnit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i="1" dirty="0" err="1" smtClean="0">
                <a:solidFill>
                  <a:srgbClr val="FF0000"/>
                </a:solidFill>
              </a:rPr>
              <a:t>JUnit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an industry-standard “framework” for testing Java code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b="1" i="1" dirty="0" smtClean="0">
                <a:solidFill>
                  <a:srgbClr val="FF0000"/>
                </a:solidFill>
              </a:rPr>
              <a:t>framework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one or more components with “holes” in them, i.e., some missing code</a:t>
            </a:r>
          </a:p>
          <a:p>
            <a:pPr lvl="1" eaLnBrk="1" hangingPunct="1"/>
            <a:r>
              <a:rPr lang="en-US" dirty="0" smtClean="0"/>
              <a:t>Programmer writes classes following particular conventions to fill in the missing code</a:t>
            </a:r>
          </a:p>
          <a:p>
            <a:pPr lvl="1" eaLnBrk="1" hangingPunct="1"/>
            <a:r>
              <a:rPr lang="en-US" dirty="0" smtClean="0"/>
              <a:t>Result of combining the framework code with the programmer’s code is a complete product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2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Vocabulary Review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2800" b="1" i="1" dirty="0" smtClean="0">
                <a:solidFill>
                  <a:srgbClr val="FF0000"/>
                </a:solidFill>
              </a:rPr>
              <a:t>Test case</a:t>
            </a:r>
          </a:p>
          <a:p>
            <a:pPr lvl="1" eaLnBrk="1" hangingPunct="1">
              <a:defRPr/>
            </a:pPr>
            <a:r>
              <a:rPr lang="en-US" sz="2400" dirty="0" smtClean="0"/>
              <a:t>Exercises a single unit of code, normally a method </a:t>
            </a:r>
          </a:p>
          <a:p>
            <a:pPr lvl="1" eaLnBrk="1" hangingPunct="1">
              <a:defRPr/>
            </a:pPr>
            <a:r>
              <a:rPr lang="en-US" sz="2400" dirty="0" smtClean="0"/>
              <a:t>Test cases should be </a:t>
            </a:r>
            <a:r>
              <a:rPr lang="en-US" sz="2400" i="1" dirty="0" smtClean="0"/>
              <a:t>small</a:t>
            </a:r>
            <a:r>
              <a:rPr lang="en-US" sz="2400" dirty="0" smtClean="0"/>
              <a:t> (i.e., should test one thing)</a:t>
            </a:r>
          </a:p>
          <a:p>
            <a:pPr lvl="1" eaLnBrk="1" hangingPunct="1">
              <a:defRPr/>
            </a:pPr>
            <a:r>
              <a:rPr lang="en-US" sz="2400" dirty="0" smtClean="0"/>
              <a:t>Test cases should be </a:t>
            </a:r>
            <a:r>
              <a:rPr lang="en-US" sz="2400" i="1" dirty="0" smtClean="0"/>
              <a:t>independent</a:t>
            </a:r>
            <a:r>
              <a:rPr lang="en-US" sz="2400" dirty="0" smtClean="0"/>
              <a:t> of each other</a:t>
            </a:r>
          </a:p>
          <a:p>
            <a:pPr lvl="1" eaLnBrk="1" hangingPunct="1">
              <a:defRPr/>
            </a:pPr>
            <a:r>
              <a:rPr lang="en-US" sz="2400" dirty="0" smtClean="0"/>
              <a:t>Has input and expected output</a:t>
            </a:r>
          </a:p>
          <a:p>
            <a:pPr lvl="1" eaLnBrk="1" hangingPunct="1">
              <a:defRPr/>
            </a:pPr>
            <a:r>
              <a:rPr lang="en-US" sz="2400" dirty="0" smtClean="0"/>
              <a:t>In JUnit: a public method that is annotated with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@Test</a:t>
            </a:r>
          </a:p>
          <a:p>
            <a:pPr eaLnBrk="1" hangingPunct="1">
              <a:defRPr/>
            </a:pPr>
            <a:r>
              <a:rPr lang="en-US" sz="2800" b="1" i="1" dirty="0" smtClean="0">
                <a:solidFill>
                  <a:srgbClr val="FF0000"/>
                </a:solidFill>
              </a:rPr>
              <a:t>Test fixture/plan</a:t>
            </a:r>
          </a:p>
          <a:p>
            <a:pPr lvl="1" eaLnBrk="1" hangingPunct="1">
              <a:defRPr/>
            </a:pPr>
            <a:r>
              <a:rPr lang="en-US" sz="2400" dirty="0" smtClean="0"/>
              <a:t>Exercises a single class </a:t>
            </a:r>
          </a:p>
          <a:p>
            <a:pPr lvl="1" eaLnBrk="1" hangingPunct="1">
              <a:defRPr/>
            </a:pPr>
            <a:r>
              <a:rPr lang="en-US" sz="2400" dirty="0" smtClean="0"/>
              <a:t>Is a collection of </a:t>
            </a:r>
            <a:r>
              <a:rPr lang="en-US" sz="2400" i="1" dirty="0" smtClean="0"/>
              <a:t>test cases</a:t>
            </a:r>
          </a:p>
          <a:p>
            <a:pPr lvl="1">
              <a:defRPr/>
            </a:pPr>
            <a:r>
              <a:rPr lang="en-US" sz="2400" dirty="0" smtClean="0"/>
              <a:t>In </a:t>
            </a:r>
            <a:r>
              <a:rPr lang="en-US" sz="2400" dirty="0" err="1" smtClean="0"/>
              <a:t>JUnit</a:t>
            </a:r>
            <a:r>
              <a:rPr lang="en-US" sz="2400" dirty="0" smtClean="0"/>
              <a:t>: a class that contains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@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Test</a:t>
            </a:r>
            <a:r>
              <a:rPr lang="en-US" sz="2400" dirty="0" smtClean="0"/>
              <a:t> methods</a:t>
            </a:r>
          </a:p>
          <a:p>
            <a:pPr>
              <a:defRPr/>
            </a:pPr>
            <a:r>
              <a:rPr lang="en-US" sz="2800" dirty="0" smtClean="0"/>
              <a:t>Note: In IntelliJ, </a:t>
            </a:r>
            <a:r>
              <a:rPr lang="en-US" dirty="0" smtClean="0"/>
              <a:t>this tutorial should help: </a:t>
            </a:r>
            <a:r>
              <a:rPr lang="en-US" sz="1800" dirty="0" smtClean="0">
                <a:latin typeface="Arial" charset="0"/>
              </a:rPr>
              <a:t>https</a:t>
            </a:r>
            <a:r>
              <a:rPr lang="en-US" sz="1800" dirty="0">
                <a:latin typeface="Arial" charset="0"/>
              </a:rPr>
              <a:t>://github.com/dtwelch/misc/blob/master/handouts/intellij/testing.md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19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not guaranteed to contain every answer to every question on the exam</a:t>
            </a:r>
          </a:p>
          <a:p>
            <a:r>
              <a:rPr lang="en-US" dirty="0" smtClean="0"/>
              <a:t>I am making these before I make the exam</a:t>
            </a:r>
          </a:p>
          <a:p>
            <a:r>
              <a:rPr lang="en-US" dirty="0" smtClean="0"/>
              <a:t>These slides represent what I think are the important </a:t>
            </a:r>
            <a:r>
              <a:rPr lang="en-US" i="1" dirty="0" smtClean="0"/>
              <a:t>topics</a:t>
            </a:r>
            <a:r>
              <a:rPr lang="en-US" dirty="0" smtClean="0"/>
              <a:t> to know for the exam</a:t>
            </a:r>
          </a:p>
          <a:p>
            <a:r>
              <a:rPr lang="en-US" dirty="0" smtClean="0"/>
              <a:t>Use these slides as a guide</a:t>
            </a:r>
          </a:p>
          <a:p>
            <a:pPr lvl="1"/>
            <a:r>
              <a:rPr lang="en-US" dirty="0" smtClean="0"/>
              <a:t>If you don’t remember something, go back to the original 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New Vocabulary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i="1" dirty="0" smtClean="0">
                <a:solidFill>
                  <a:srgbClr val="FF0000"/>
                </a:solidFill>
              </a:rPr>
              <a:t>(</a:t>
            </a:r>
            <a:r>
              <a:rPr lang="en-US" sz="2800" b="1" i="1" dirty="0" err="1" smtClean="0">
                <a:solidFill>
                  <a:srgbClr val="FF0000"/>
                </a:solidFill>
              </a:rPr>
              <a:t>JUnit</a:t>
            </a:r>
            <a:r>
              <a:rPr lang="en-US" sz="2800" b="1" i="1" dirty="0" smtClean="0">
                <a:solidFill>
                  <a:srgbClr val="FF0000"/>
                </a:solidFill>
              </a:rPr>
              <a:t>) Assertion</a:t>
            </a:r>
          </a:p>
          <a:p>
            <a:pPr lvl="1">
              <a:defRPr/>
            </a:pPr>
            <a:r>
              <a:rPr lang="en-US" sz="2400" dirty="0"/>
              <a:t>A claim that some </a:t>
            </a:r>
            <a:r>
              <a:rPr lang="en-US" sz="2400" dirty="0" err="1"/>
              <a:t>boolean</a:t>
            </a:r>
            <a:r>
              <a:rPr lang="en-US" sz="2400" dirty="0"/>
              <a:t>-valued expression is true; normally, a comparison between expected and actual </a:t>
            </a:r>
            <a:r>
              <a:rPr lang="en-US" sz="2400" dirty="0" smtClean="0"/>
              <a:t>results (i.e.</a:t>
            </a:r>
            <a:r>
              <a:rPr lang="en-US" sz="2400" dirty="0"/>
              <a:t>, </a:t>
            </a: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equals</a:t>
            </a:r>
            <a:r>
              <a:rPr lang="en-US" sz="2400" dirty="0" smtClean="0"/>
              <a:t> method says they are equal)</a:t>
            </a:r>
          </a:p>
          <a:p>
            <a:pPr eaLnBrk="1" hangingPunct="1">
              <a:defRPr/>
            </a:pPr>
            <a:r>
              <a:rPr lang="en-US" sz="2800" b="1" i="1" dirty="0" smtClean="0">
                <a:solidFill>
                  <a:srgbClr val="FF0000"/>
                </a:solidFill>
              </a:rPr>
              <a:t>Passing a test case</a:t>
            </a:r>
          </a:p>
          <a:p>
            <a:pPr lvl="1">
              <a:defRPr/>
            </a:pPr>
            <a:r>
              <a:rPr lang="en-US" sz="2400" dirty="0" smtClean="0"/>
              <a:t>All </a:t>
            </a:r>
            <a:r>
              <a:rPr lang="en-US" sz="2400" dirty="0" err="1" smtClean="0"/>
              <a:t>JUnit</a:t>
            </a:r>
            <a:r>
              <a:rPr lang="en-US" sz="2400" dirty="0" smtClean="0"/>
              <a:t> assertions in the test case are </a:t>
            </a:r>
            <a:r>
              <a:rPr lang="en-US" sz="2400" i="1" dirty="0" smtClean="0"/>
              <a:t>true</a:t>
            </a:r>
            <a:r>
              <a:rPr lang="en-US" sz="2400" dirty="0" smtClean="0"/>
              <a:t> when the test case </a:t>
            </a:r>
            <a:r>
              <a:rPr lang="en-US" sz="2400" dirty="0"/>
              <a:t>is </a:t>
            </a:r>
            <a:r>
              <a:rPr lang="en-US" sz="2400" dirty="0" smtClean="0"/>
              <a:t>executed (and no error </a:t>
            </a:r>
            <a:r>
              <a:rPr lang="en-US" sz="2400" dirty="0"/>
              <a:t>occurred </a:t>
            </a:r>
            <a:r>
              <a:rPr lang="en-US" sz="2400" dirty="0" smtClean="0"/>
              <a:t>to stop program </a:t>
            </a:r>
            <a:r>
              <a:rPr lang="en-US" sz="2400" dirty="0"/>
              <a:t>execution</a:t>
            </a:r>
            <a:r>
              <a:rPr lang="en-US" sz="2400" dirty="0" smtClean="0"/>
              <a:t>)</a:t>
            </a:r>
          </a:p>
          <a:p>
            <a:pPr>
              <a:defRPr/>
            </a:pPr>
            <a:r>
              <a:rPr lang="en-US" sz="2800" b="1" i="1" dirty="0" smtClean="0">
                <a:solidFill>
                  <a:srgbClr val="FF0000"/>
                </a:solidFill>
              </a:rPr>
              <a:t>Failing a </a:t>
            </a:r>
            <a:r>
              <a:rPr lang="en-US" sz="2800" b="1" i="1" dirty="0">
                <a:solidFill>
                  <a:srgbClr val="FF0000"/>
                </a:solidFill>
              </a:rPr>
              <a:t>test case</a:t>
            </a:r>
          </a:p>
          <a:p>
            <a:pPr lvl="1">
              <a:defRPr/>
            </a:pPr>
            <a:r>
              <a:rPr lang="en-US" sz="2400" dirty="0" smtClean="0"/>
              <a:t>Some </a:t>
            </a:r>
            <a:r>
              <a:rPr lang="en-US" sz="2400" dirty="0" err="1" smtClean="0"/>
              <a:t>JUnit</a:t>
            </a:r>
            <a:r>
              <a:rPr lang="en-US" sz="2400" dirty="0" smtClean="0"/>
              <a:t> assertion </a:t>
            </a:r>
            <a:r>
              <a:rPr lang="en-US" sz="2400" dirty="0"/>
              <a:t>in the test case </a:t>
            </a:r>
            <a:r>
              <a:rPr lang="en-US" sz="2400" dirty="0" smtClean="0"/>
              <a:t>is </a:t>
            </a:r>
            <a:r>
              <a:rPr lang="en-US" sz="2400" i="1" dirty="0" smtClean="0"/>
              <a:t>false</a:t>
            </a:r>
            <a:r>
              <a:rPr lang="en-US" sz="2400" dirty="0" smtClean="0"/>
              <a:t> when </a:t>
            </a:r>
            <a:r>
              <a:rPr lang="en-US" sz="2400" dirty="0"/>
              <a:t>the test case is </a:t>
            </a:r>
            <a:r>
              <a:rPr lang="en-US" sz="2400" dirty="0" smtClean="0"/>
              <a:t>executed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Execution Model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Separate instances (objects) are created from the </a:t>
            </a:r>
            <a:r>
              <a:rPr lang="en-US" dirty="0" err="1" smtClean="0"/>
              <a:t>JUnit</a:t>
            </a:r>
            <a:r>
              <a:rPr lang="en-US" dirty="0" smtClean="0"/>
              <a:t> test fixture</a:t>
            </a:r>
          </a:p>
          <a:p>
            <a:pPr lvl="1" eaLnBrk="1" hangingPunct="1"/>
            <a:r>
              <a:rPr lang="en-US" dirty="0" err="1" smtClean="0"/>
              <a:t>JUnit</a:t>
            </a:r>
            <a:r>
              <a:rPr lang="en-US" dirty="0" smtClean="0"/>
              <a:t> creates one instance per test case (!)</a:t>
            </a:r>
          </a:p>
          <a:p>
            <a:r>
              <a:rPr lang="en-US" dirty="0" smtClean="0"/>
              <a:t>Implication:</a:t>
            </a:r>
          </a:p>
          <a:p>
            <a:pPr lvl="1"/>
            <a:r>
              <a:rPr lang="en-US" dirty="0" smtClean="0"/>
              <a:t>Do not rely on order of test cases</a:t>
            </a:r>
          </a:p>
          <a:p>
            <a:pPr lvl="2"/>
            <a:r>
              <a:rPr lang="en-US" dirty="0" smtClean="0"/>
              <a:t>Test case listed first in </a:t>
            </a:r>
            <a:r>
              <a:rPr lang="en-US" dirty="0" err="1" smtClean="0"/>
              <a:t>JUnit</a:t>
            </a:r>
            <a:r>
              <a:rPr lang="en-US" dirty="0" smtClean="0"/>
              <a:t> test fixture is not guaranteed to be executed first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JUnit</a:t>
            </a:r>
            <a:r>
              <a:rPr lang="en-US" dirty="0" smtClean="0"/>
              <a:t> Assertions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Two most useful static methods in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org.junit.Assert</a:t>
            </a:r>
            <a:r>
              <a:rPr lang="en-US" dirty="0"/>
              <a:t> </a:t>
            </a:r>
            <a:r>
              <a:rPr lang="en-US" dirty="0" smtClean="0"/>
              <a:t>to check actual results against allowed results: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(expected, actual);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(expression);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There is rarely a reason to use any of the dozens of other assertion static methods in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org.junit.Assert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55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Equals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assertEquals</a:t>
            </a:r>
            <a:r>
              <a:rPr lang="en-US" dirty="0" smtClean="0"/>
              <a:t>(Object expected, Object actual)</a:t>
            </a:r>
          </a:p>
          <a:p>
            <a:r>
              <a:rPr lang="en-US" dirty="0" smtClean="0"/>
              <a:t>Recall: Every class extends the Object class</a:t>
            </a:r>
          </a:p>
          <a:p>
            <a:pPr lvl="1"/>
            <a:r>
              <a:rPr lang="en-US" dirty="0" smtClean="0"/>
              <a:t>So this can take in any non-primitive data type</a:t>
            </a:r>
          </a:p>
          <a:p>
            <a:r>
              <a:rPr lang="en-US" dirty="0" smtClean="0"/>
              <a:t>How can it check if they are equal without knowing the data type?</a:t>
            </a:r>
          </a:p>
          <a:p>
            <a:pPr lvl="1"/>
            <a:r>
              <a:rPr lang="en-US" dirty="0" smtClean="0"/>
              <a:t>.equals()!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Equals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JUnit 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actual, double expected) </a:t>
            </a:r>
            <a:r>
              <a:rPr lang="en-US" dirty="0"/>
              <a:t>has been replaced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actual, double expected, double epsilon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We can use epsilon to define an acceptable </a:t>
            </a:r>
            <a:r>
              <a:rPr lang="en-US" dirty="0" smtClean="0"/>
              <a:t>error</a:t>
            </a:r>
          </a:p>
          <a:p>
            <a:pPr lvl="1"/>
            <a:r>
              <a:rPr lang="en-US" dirty="0" err="1"/>
              <a:t>assertEquals</a:t>
            </a:r>
            <a:r>
              <a:rPr lang="en-US" dirty="0"/>
              <a:t> will return true as long as abs(actual – expected) &lt; </a:t>
            </a:r>
            <a:r>
              <a:rPr lang="en-US" dirty="0" smtClean="0"/>
              <a:t>epsilon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Use a constant for Epsilon</a:t>
            </a:r>
          </a:p>
          <a:p>
            <a:r>
              <a:rPr lang="en-US" dirty="0" smtClean="0"/>
              <a:t>This </a:t>
            </a:r>
            <a:r>
              <a:rPr lang="en-US" dirty="0"/>
              <a:t>handles the fact that we lose precision with double values at very small decimal places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We could expect a function to return 2.0 and it actually would return 2.00000000000001, which would be marked as a failed test case.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0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with objects can be difficult</a:t>
            </a:r>
          </a:p>
          <a:p>
            <a:r>
              <a:rPr lang="en-US" dirty="0" smtClean="0"/>
              <a:t>Want to be able to see the state of the object</a:t>
            </a:r>
          </a:p>
          <a:p>
            <a:pPr lvl="1"/>
            <a:r>
              <a:rPr lang="en-US" dirty="0" smtClean="0"/>
              <a:t>May not be publically available</a:t>
            </a:r>
          </a:p>
          <a:p>
            <a:r>
              <a:rPr lang="en-US" dirty="0" smtClean="0"/>
              <a:t>Using .equals() can be problematic</a:t>
            </a:r>
          </a:p>
          <a:p>
            <a:pPr lvl="1"/>
            <a:r>
              <a:rPr lang="en-US" dirty="0" smtClean="0"/>
              <a:t>The only way to create the expected object may be to </a:t>
            </a:r>
            <a:r>
              <a:rPr lang="en-US" b="1" dirty="0" smtClean="0"/>
              <a:t>use the method you are trying to test </a:t>
            </a:r>
            <a:r>
              <a:rPr lang="en-US" dirty="0" smtClean="0"/>
              <a:t>due to information hiding</a:t>
            </a:r>
          </a:p>
          <a:p>
            <a:pPr lvl="2"/>
            <a:r>
              <a:rPr lang="en-US" dirty="0" smtClean="0"/>
              <a:t>The fault would affect both your expected output and your actual output!</a:t>
            </a:r>
          </a:p>
          <a:p>
            <a:r>
              <a:rPr lang="en-US" dirty="0" smtClean="0"/>
              <a:t>A solution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toString</a:t>
            </a:r>
            <a:r>
              <a:rPr lang="en-US" dirty="0" smtClean="0"/>
              <a:t>() method of the object to convert it to a string, and create a string representation of the expected object</a:t>
            </a:r>
          </a:p>
          <a:p>
            <a:pPr lvl="1"/>
            <a:r>
              <a:rPr lang="en-US" dirty="0" smtClean="0"/>
              <a:t>Compare the strings for equivalence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6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Timed Tests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What if you’re worried about an infinite loop?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Parameterize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@Test</a:t>
            </a:r>
            <a:r>
              <a:rPr lang="en-US" dirty="0" smtClean="0"/>
              <a:t> with a </a:t>
            </a:r>
            <a:r>
              <a:rPr lang="en-US" b="1" i="1" dirty="0" smtClean="0">
                <a:solidFill>
                  <a:srgbClr val="FF0000"/>
                </a:solidFill>
              </a:rPr>
              <a:t>timeout</a:t>
            </a:r>
            <a:r>
              <a:rPr lang="en-US" dirty="0" smtClean="0"/>
              <a:t>: </a:t>
            </a:r>
            <a:r>
              <a:rPr lang="en-US" dirty="0"/>
              <a:t>n</a:t>
            </a:r>
            <a:r>
              <a:rPr lang="en-US" dirty="0" smtClean="0"/>
              <a:t>umber of milliseconds before the test case is terminated for running too long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</a:rPr>
              <a:t>@Test(timeout=100)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Problem: How do you know what is long enough for a test case to run?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Overestimate!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B8BC-CE4C-3043-AE9D-BDF0BD3D39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b="1" i="1" dirty="0" smtClean="0">
                <a:solidFill>
                  <a:srgbClr val="0000FF"/>
                </a:solidFill>
              </a:rPr>
              <a:t>best practices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Keep </a:t>
            </a:r>
            <a:r>
              <a:rPr lang="en-US" dirty="0" err="1" smtClean="0"/>
              <a:t>JUnit</a:t>
            </a:r>
            <a:r>
              <a:rPr lang="en-US" dirty="0" smtClean="0"/>
              <a:t> test fixtures in </a:t>
            </a:r>
            <a:r>
              <a:rPr lang="en-US" dirty="0"/>
              <a:t>the same </a:t>
            </a:r>
            <a:r>
              <a:rPr lang="en-US" dirty="0" smtClean="0"/>
              <a:t>project </a:t>
            </a:r>
            <a:r>
              <a:rPr lang="en-US" dirty="0"/>
              <a:t>as the code, but in a separate source folder </a:t>
            </a:r>
            <a:r>
              <a:rPr lang="en-US" dirty="0" smtClean="0"/>
              <a:t>(for this course: regular code </a:t>
            </a:r>
            <a:r>
              <a:rPr lang="en-US" dirty="0"/>
              <a:t>in “</a:t>
            </a:r>
            <a:r>
              <a:rPr lang="en-US" dirty="0" err="1"/>
              <a:t>src</a:t>
            </a:r>
            <a:r>
              <a:rPr lang="en-US" dirty="0"/>
              <a:t>”, test </a:t>
            </a:r>
            <a:r>
              <a:rPr lang="en-US" dirty="0" smtClean="0"/>
              <a:t>classes/fixtures </a:t>
            </a:r>
            <a:r>
              <a:rPr lang="en-US" dirty="0"/>
              <a:t>in “test”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/>
              <a:t>Tests </a:t>
            </a:r>
            <a:r>
              <a:rPr lang="en-US" dirty="0" smtClean="0"/>
              <a:t>are then included when project is “built”</a:t>
            </a:r>
          </a:p>
          <a:p>
            <a:pPr lvl="2"/>
            <a:r>
              <a:rPr lang="en-US" dirty="0" smtClean="0"/>
              <a:t>Helps keep test fixtures consistent with other code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6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test fixtures consistently</a:t>
            </a:r>
          </a:p>
          <a:p>
            <a:pPr lvl="1"/>
            <a:r>
              <a:rPr lang="en-US" dirty="0" smtClean="0"/>
              <a:t>Example: class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CTest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tests 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Name test cases consistently</a:t>
            </a:r>
          </a:p>
          <a:p>
            <a:pPr lvl="1"/>
            <a:r>
              <a:rPr lang="en-US" dirty="0" smtClean="0"/>
              <a:t>Example: method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test_13_7_foo</a:t>
            </a:r>
            <a:r>
              <a:rPr lang="en-US" dirty="0" smtClean="0"/>
              <a:t> tests method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foo</a:t>
            </a:r>
            <a:r>
              <a:rPr lang="en-US" dirty="0" smtClean="0"/>
              <a:t> with inputs 13 and 7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Bad: Test_mortgage_57</a:t>
            </a:r>
          </a:p>
          <a:p>
            <a:pPr lvl="1"/>
            <a:r>
              <a:rPr lang="en-US" dirty="0" smtClean="0"/>
              <a:t>Good: </a:t>
            </a:r>
            <a:r>
              <a:rPr lang="en-US" dirty="0" err="1" smtClean="0"/>
              <a:t>test_loanApproved_lowRate_highDownPay_HighDtoI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to only test one function per test case</a:t>
            </a:r>
          </a:p>
          <a:p>
            <a:r>
              <a:rPr lang="en-US" dirty="0" smtClean="0"/>
              <a:t>If a test case fails, it does not give us any information about which assert statement failed or why.</a:t>
            </a:r>
          </a:p>
          <a:p>
            <a:pPr lvl="1"/>
            <a:r>
              <a:rPr lang="en-US" dirty="0" smtClean="0"/>
              <a:t>We are just given the name of the test case that failed</a:t>
            </a:r>
          </a:p>
          <a:p>
            <a:pPr lvl="1"/>
            <a:r>
              <a:rPr lang="en-US" dirty="0" smtClean="0"/>
              <a:t>If we have multiple function calls, the fault could exist in any function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Often we have to call multiple functions</a:t>
            </a:r>
          </a:p>
          <a:p>
            <a:pPr lvl="2"/>
            <a:r>
              <a:rPr lang="en-US" dirty="0" smtClean="0"/>
              <a:t>Need to call the constructor, or methods to set private data members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Create test cases that also call those methods individually</a:t>
            </a:r>
          </a:p>
          <a:p>
            <a:pPr lvl="1"/>
            <a:r>
              <a:rPr lang="en-US" dirty="0" smtClean="0"/>
              <a:t>If the constructor test case fails, then fix that before you worry about the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select</a:t>
            </a:r>
          </a:p>
          <a:p>
            <a:r>
              <a:rPr lang="en-US" dirty="0" smtClean="0"/>
              <a:t>Fill in the blank</a:t>
            </a:r>
          </a:p>
          <a:p>
            <a:r>
              <a:rPr lang="en-US" dirty="0" smtClean="0"/>
              <a:t>Short answer questions</a:t>
            </a:r>
          </a:p>
          <a:p>
            <a:pPr lvl="1"/>
            <a:r>
              <a:rPr lang="en-US" dirty="0" smtClean="0"/>
              <a:t>Explain a concept in a few sentences or a paragraph</a:t>
            </a:r>
          </a:p>
          <a:p>
            <a:pPr lvl="1"/>
            <a:r>
              <a:rPr lang="en-US" dirty="0" smtClean="0"/>
              <a:t>Draw a diagram</a:t>
            </a:r>
          </a:p>
          <a:p>
            <a:pPr lvl="1"/>
            <a:r>
              <a:rPr lang="en-US" dirty="0" smtClean="0"/>
              <a:t>Reason </a:t>
            </a:r>
            <a:r>
              <a:rPr lang="en-US" dirty="0" smtClean="0"/>
              <a:t>formally about code</a:t>
            </a:r>
          </a:p>
          <a:p>
            <a:pPr lvl="1"/>
            <a:r>
              <a:rPr lang="en-US" dirty="0" smtClean="0"/>
              <a:t>Identify test cases (Don’t have to write JUnit code)</a:t>
            </a:r>
          </a:p>
          <a:p>
            <a:pPr lvl="1"/>
            <a:r>
              <a:rPr lang="en-US" dirty="0" smtClean="0"/>
              <a:t>No full fledged essays, maybe writing  a paragraph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times we will use Magic Numbers in our test cases</a:t>
            </a:r>
          </a:p>
          <a:p>
            <a:pPr lvl="1"/>
            <a:r>
              <a:rPr lang="en-US" dirty="0" smtClean="0"/>
              <a:t>Hard code input and output</a:t>
            </a:r>
          </a:p>
          <a:p>
            <a:pPr lvl="1"/>
            <a:r>
              <a:rPr lang="en-US" dirty="0" smtClean="0"/>
              <a:t>But Magic Numbers are bad!</a:t>
            </a:r>
          </a:p>
          <a:p>
            <a:r>
              <a:rPr lang="en-US" dirty="0" smtClean="0"/>
              <a:t>Couldn’t I have the function that calls my function take in input? </a:t>
            </a:r>
            <a:endParaRPr lang="en-US" dirty="0"/>
          </a:p>
          <a:p>
            <a:pPr lvl="1"/>
            <a:r>
              <a:rPr lang="en-US" dirty="0" smtClean="0"/>
              <a:t>Then call it with different input?</a:t>
            </a:r>
          </a:p>
          <a:p>
            <a:pPr lvl="1"/>
            <a:r>
              <a:rPr lang="en-US" dirty="0" smtClean="0"/>
              <a:t>Avoids magic numbers and a lot of copying and pasting</a:t>
            </a:r>
          </a:p>
          <a:p>
            <a:pPr lvl="1"/>
            <a:r>
              <a:rPr lang="en-US" dirty="0" smtClean="0"/>
              <a:t>NO!</a:t>
            </a:r>
          </a:p>
          <a:p>
            <a:r>
              <a:rPr lang="en-US" dirty="0" smtClean="0"/>
              <a:t>When a JUnit test case fails, all we get is the name of the function</a:t>
            </a:r>
          </a:p>
          <a:p>
            <a:pPr lvl="1"/>
            <a:r>
              <a:rPr lang="en-US" dirty="0" smtClean="0"/>
              <a:t>We wouldn’t get the input that caused it to fail!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5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Techniques for Building </a:t>
            </a: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P</a:t>
            </a:r>
            <a:r>
              <a:rPr lang="en-US" dirty="0" smtClean="0"/>
              <a:t>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2150</a:t>
            </a:r>
          </a:p>
          <a:p>
            <a:r>
              <a:rPr lang="en-US" dirty="0" smtClean="0"/>
              <a:t>Kevin Plis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1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Whitebox</a:t>
            </a:r>
            <a:r>
              <a:rPr lang="en-US" dirty="0" smtClean="0"/>
              <a:t> testing technique</a:t>
            </a:r>
          </a:p>
          <a:p>
            <a:r>
              <a:rPr lang="en-US" dirty="0" smtClean="0"/>
              <a:t>Travel all possible paths in the code at least once</a:t>
            </a:r>
          </a:p>
          <a:p>
            <a:pPr lvl="1"/>
            <a:r>
              <a:rPr lang="en-US" dirty="0" smtClean="0"/>
              <a:t>Have inputs to make every if statement true and false</a:t>
            </a:r>
          </a:p>
          <a:p>
            <a:r>
              <a:rPr lang="en-US" dirty="0" smtClean="0"/>
              <a:t>Start with a UML Activity diagram for the code</a:t>
            </a:r>
          </a:p>
          <a:p>
            <a:pPr lvl="1"/>
            <a:r>
              <a:rPr lang="en-US" dirty="0" smtClean="0"/>
              <a:t>Must use the code written, not our own design</a:t>
            </a:r>
          </a:p>
          <a:p>
            <a:pPr lvl="1"/>
            <a:r>
              <a:rPr lang="en-US" dirty="0" smtClean="0"/>
              <a:t>Nodes are executable blocks of code</a:t>
            </a:r>
          </a:p>
          <a:p>
            <a:pPr lvl="1"/>
            <a:r>
              <a:rPr lang="en-US" dirty="0" smtClean="0"/>
              <a:t>Edges are flow of control</a:t>
            </a:r>
          </a:p>
          <a:p>
            <a:r>
              <a:rPr lang="en-US" dirty="0" smtClean="0"/>
              <a:t>Find inputs that lead down all possible paths</a:t>
            </a:r>
          </a:p>
          <a:p>
            <a:r>
              <a:rPr lang="en-US" dirty="0" err="1" smtClean="0"/>
              <a:t>Whitebox</a:t>
            </a:r>
            <a:r>
              <a:rPr lang="en-US" dirty="0" smtClean="0"/>
              <a:t> testing will only detect faults that come from exercising a path in the program, not any faults due to omission</a:t>
            </a:r>
          </a:p>
          <a:p>
            <a:pPr lvl="1"/>
            <a:r>
              <a:rPr lang="en-US" dirty="0" smtClean="0"/>
              <a:t>No method is perfect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</a:p>
          <a:p>
            <a:pPr lvl="1"/>
            <a:r>
              <a:rPr lang="en-US" dirty="0" smtClean="0"/>
              <a:t>Doesn’t change when the code changes</a:t>
            </a:r>
          </a:p>
          <a:p>
            <a:pPr lvl="1"/>
            <a:r>
              <a:rPr lang="en-US" dirty="0" smtClean="0"/>
              <a:t>Does not guarantee full code coverage, could miss odd exceptions</a:t>
            </a:r>
          </a:p>
          <a:p>
            <a:pPr lvl="1"/>
            <a:r>
              <a:rPr lang="en-US" dirty="0" smtClean="0"/>
              <a:t>Reliant on very clear post conditions to find expected output</a:t>
            </a:r>
          </a:p>
          <a:p>
            <a:pPr lvl="1"/>
            <a:r>
              <a:rPr lang="en-US" dirty="0" smtClean="0"/>
              <a:t>Harder to think of test cases</a:t>
            </a:r>
          </a:p>
          <a:p>
            <a:pPr lvl="2"/>
            <a:r>
              <a:rPr lang="en-US" dirty="0" smtClean="0"/>
              <a:t>Not a set process</a:t>
            </a:r>
          </a:p>
          <a:p>
            <a:pPr lvl="2"/>
            <a:r>
              <a:rPr lang="en-US" dirty="0" smtClean="0"/>
              <a:t>Have to guess at what would have been challenging to code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Testing</a:t>
            </a:r>
          </a:p>
          <a:p>
            <a:pPr lvl="1"/>
            <a:r>
              <a:rPr lang="en-US" dirty="0" smtClean="0"/>
              <a:t>Covers 100% of the code</a:t>
            </a:r>
          </a:p>
          <a:p>
            <a:pPr lvl="2"/>
            <a:r>
              <a:rPr lang="en-US" dirty="0" smtClean="0"/>
              <a:t>More likely to catch random bugs and exceptions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detect faults that come from exercising a path in the program, not any faults due to </a:t>
            </a:r>
            <a:r>
              <a:rPr lang="en-US" dirty="0" smtClean="0"/>
              <a:t>omission</a:t>
            </a:r>
          </a:p>
          <a:p>
            <a:pPr lvl="1"/>
            <a:r>
              <a:rPr lang="en-US" dirty="0" smtClean="0"/>
              <a:t>Requires viewing the code to create test cases</a:t>
            </a:r>
          </a:p>
          <a:p>
            <a:pPr lvl="2"/>
            <a:r>
              <a:rPr lang="en-US" dirty="0" smtClean="0"/>
              <a:t>Test cases change when the code changes</a:t>
            </a:r>
          </a:p>
          <a:p>
            <a:pPr lvl="1"/>
            <a:r>
              <a:rPr lang="en-US" dirty="0" smtClean="0"/>
              <a:t>Will test code developer wrote to handle challenging cases</a:t>
            </a:r>
          </a:p>
          <a:p>
            <a:pPr lvl="2"/>
            <a:r>
              <a:rPr lang="en-US" dirty="0" smtClean="0"/>
              <a:t>Assuming they wrote that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multiple methods to develop test cases </a:t>
            </a:r>
          </a:p>
          <a:p>
            <a:r>
              <a:rPr lang="en-US" dirty="0" smtClean="0"/>
              <a:t>Increases testing time</a:t>
            </a:r>
          </a:p>
          <a:p>
            <a:pPr lvl="1"/>
            <a:r>
              <a:rPr lang="en-US" dirty="0" smtClean="0"/>
              <a:t>Automation makes this less of an issue</a:t>
            </a:r>
          </a:p>
          <a:p>
            <a:r>
              <a:rPr lang="en-US" dirty="0" smtClean="0"/>
              <a:t>The more test cases you run the more confident you will be in your code</a:t>
            </a:r>
          </a:p>
          <a:p>
            <a:pPr lvl="1"/>
            <a:r>
              <a:rPr lang="en-US" dirty="0" smtClean="0"/>
              <a:t>It can be easy to miss the one odd case that can cause an error</a:t>
            </a:r>
          </a:p>
          <a:p>
            <a:pPr lvl="1"/>
            <a:r>
              <a:rPr lang="en-US" dirty="0" smtClean="0"/>
              <a:t>We can only know our code is correct if we try every possible input</a:t>
            </a:r>
          </a:p>
          <a:p>
            <a:r>
              <a:rPr lang="en-US" dirty="0" smtClean="0"/>
              <a:t>How to handle errors of omissions?</a:t>
            </a:r>
          </a:p>
          <a:p>
            <a:r>
              <a:rPr lang="en-US" dirty="0" smtClean="0"/>
              <a:t>How to build more confidence in the code?</a:t>
            </a:r>
          </a:p>
          <a:p>
            <a:pPr lvl="1"/>
            <a:r>
              <a:rPr lang="en-US" dirty="0" smtClean="0"/>
              <a:t>Code Reviews aka Component Inspections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Reviewing the source code in a formal meeting</a:t>
            </a:r>
          </a:p>
          <a:p>
            <a:r>
              <a:rPr lang="en-US" dirty="0" smtClean="0"/>
              <a:t>Conducted by team</a:t>
            </a:r>
          </a:p>
          <a:p>
            <a:pPr lvl="1"/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Author of the component</a:t>
            </a:r>
          </a:p>
          <a:p>
            <a:pPr lvl="1"/>
            <a:r>
              <a:rPr lang="en-US" dirty="0" smtClean="0"/>
              <a:t>Moderator</a:t>
            </a:r>
          </a:p>
          <a:p>
            <a:pPr lvl="1"/>
            <a:r>
              <a:rPr lang="en-US" dirty="0" smtClean="0"/>
              <a:t>Additional reviewers</a:t>
            </a:r>
          </a:p>
          <a:p>
            <a:r>
              <a:rPr lang="en-US" dirty="0" smtClean="0"/>
              <a:t>Time consuming process</a:t>
            </a:r>
          </a:p>
          <a:p>
            <a:r>
              <a:rPr lang="en-US" dirty="0" smtClean="0"/>
              <a:t>Has been shown to usually be more effective than regular testing</a:t>
            </a:r>
          </a:p>
          <a:p>
            <a:pPr lvl="1"/>
            <a:r>
              <a:rPr lang="en-US" dirty="0" smtClean="0"/>
              <a:t>Is not a replacement for testing, just an additional tool</a:t>
            </a:r>
          </a:p>
          <a:p>
            <a:r>
              <a:rPr lang="en-US" dirty="0" smtClean="0"/>
              <a:t>Greatly depends on the quality of the team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Author briefly presents purpose and scope of the component</a:t>
            </a:r>
          </a:p>
          <a:p>
            <a:r>
              <a:rPr lang="en-US" dirty="0" smtClean="0"/>
              <a:t>Preparation</a:t>
            </a:r>
          </a:p>
          <a:p>
            <a:pPr lvl="1"/>
            <a:r>
              <a:rPr lang="en-US" dirty="0" smtClean="0"/>
              <a:t>Reviewers become familiar with the implementation</a:t>
            </a:r>
          </a:p>
          <a:p>
            <a:r>
              <a:rPr lang="en-US" dirty="0" smtClean="0"/>
              <a:t>Inspection Meeting</a:t>
            </a:r>
          </a:p>
          <a:p>
            <a:pPr lvl="1"/>
            <a:r>
              <a:rPr lang="en-US" dirty="0" smtClean="0"/>
              <a:t>Step through the code</a:t>
            </a:r>
          </a:p>
          <a:p>
            <a:pPr lvl="2"/>
            <a:r>
              <a:rPr lang="en-US" dirty="0" smtClean="0"/>
              <a:t>Team raises potential issues</a:t>
            </a:r>
          </a:p>
          <a:p>
            <a:pPr lvl="3"/>
            <a:r>
              <a:rPr lang="en-US" dirty="0" smtClean="0"/>
              <a:t>Can be faults, best practice violations, or design concerns</a:t>
            </a:r>
          </a:p>
          <a:p>
            <a:pPr lvl="3"/>
            <a:r>
              <a:rPr lang="en-US" dirty="0" smtClean="0"/>
              <a:t>Can be more elegant or efficient code suggestions</a:t>
            </a:r>
          </a:p>
          <a:p>
            <a:pPr lvl="2"/>
            <a:r>
              <a:rPr lang="en-US" dirty="0" smtClean="0"/>
              <a:t>Don’t try to fix faults yet, just identify</a:t>
            </a:r>
          </a:p>
          <a:p>
            <a:r>
              <a:rPr lang="en-US" dirty="0" smtClean="0"/>
              <a:t>Rework</a:t>
            </a:r>
          </a:p>
          <a:p>
            <a:pPr lvl="1"/>
            <a:r>
              <a:rPr lang="en-US" dirty="0" smtClean="0"/>
              <a:t>Author revises based on the faults found</a:t>
            </a:r>
          </a:p>
          <a:p>
            <a:r>
              <a:rPr lang="en-US" dirty="0" smtClean="0"/>
              <a:t>Follow-up</a:t>
            </a:r>
          </a:p>
          <a:p>
            <a:pPr lvl="1"/>
            <a:r>
              <a:rPr lang="en-US" dirty="0" smtClean="0"/>
              <a:t>Moderator checks on quality of rework and decides in the component needs re-inspected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code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class, specify contracts, but don’t write code yet</a:t>
            </a:r>
          </a:p>
          <a:p>
            <a:r>
              <a:rPr lang="en-US" dirty="0" smtClean="0"/>
              <a:t>Write test cases (if using TDD)</a:t>
            </a:r>
          </a:p>
          <a:p>
            <a:r>
              <a:rPr lang="en-US" dirty="0" smtClean="0"/>
              <a:t>Write your code</a:t>
            </a:r>
          </a:p>
          <a:p>
            <a:r>
              <a:rPr lang="en-US" dirty="0" smtClean="0"/>
              <a:t>Write test cases (if not using TDD)</a:t>
            </a:r>
          </a:p>
          <a:p>
            <a:r>
              <a:rPr lang="en-US" dirty="0" smtClean="0"/>
              <a:t>Run all automated tests</a:t>
            </a:r>
          </a:p>
          <a:p>
            <a:pPr lvl="1"/>
            <a:r>
              <a:rPr lang="en-US" dirty="0" smtClean="0"/>
              <a:t>Debug and fix any faults</a:t>
            </a:r>
          </a:p>
          <a:p>
            <a:pPr lvl="1"/>
            <a:r>
              <a:rPr lang="en-US" dirty="0" smtClean="0"/>
              <a:t>Loop until all tests pass</a:t>
            </a:r>
          </a:p>
          <a:p>
            <a:r>
              <a:rPr lang="en-US" dirty="0" smtClean="0"/>
              <a:t>Perform Code Review</a:t>
            </a:r>
          </a:p>
          <a:p>
            <a:r>
              <a:rPr lang="en-US" dirty="0" smtClean="0"/>
              <a:t>Fix faults and design issues</a:t>
            </a:r>
          </a:p>
          <a:p>
            <a:r>
              <a:rPr lang="en-US" dirty="0"/>
              <a:t>Run all automated tests</a:t>
            </a:r>
          </a:p>
          <a:p>
            <a:pPr lvl="1"/>
            <a:r>
              <a:rPr lang="en-US" dirty="0"/>
              <a:t>Debug and fix any faults</a:t>
            </a:r>
          </a:p>
          <a:p>
            <a:pPr lvl="1"/>
            <a:r>
              <a:rPr lang="en-US" dirty="0"/>
              <a:t>Loop until all tests pass</a:t>
            </a:r>
          </a:p>
          <a:p>
            <a:r>
              <a:rPr lang="en-US" dirty="0" smtClean="0"/>
              <a:t>Code Review follow up if necessary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66157"/>
            <a:ext cx="7772400" cy="3449477"/>
          </a:xfrm>
        </p:spPr>
        <p:txBody>
          <a:bodyPr/>
          <a:lstStyle/>
          <a:p>
            <a:pPr eaLnBrk="1" hangingPunct="1"/>
            <a:r>
              <a:rPr lang="en-US" dirty="0" smtClean="0"/>
              <a:t>Formal Reasoning and Verification Basics</a:t>
            </a:r>
            <a:endParaRPr lang="en-US" alt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CPSC 2150</a:t>
            </a:r>
          </a:p>
          <a:p>
            <a:r>
              <a:rPr lang="en-US" dirty="0" smtClean="0"/>
              <a:t>Kevin Plis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3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Reasoning (This Lecture)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</a:t>
            </a:r>
          </a:p>
          <a:p>
            <a:pPr lvl="1" eaLnBrk="1" hangingPunct="1"/>
            <a:r>
              <a:rPr lang="en-US" altLang="en-US" dirty="0" smtClean="0"/>
              <a:t>Prove using mathematical means that code functions correctly—behaves as specified in its contract.</a:t>
            </a:r>
          </a:p>
          <a:p>
            <a:pPr lvl="1" eaLnBrk="1" hangingPunct="1"/>
            <a:r>
              <a:rPr lang="en-US" altLang="en-US" dirty="0" smtClean="0"/>
              <a:t>Establish code correctness on </a:t>
            </a:r>
            <a:r>
              <a:rPr lang="en-US" altLang="en-US" i="1" dirty="0" smtClean="0"/>
              <a:t>all</a:t>
            </a:r>
            <a:r>
              <a:rPr lang="en-US" altLang="en-US" dirty="0" smtClean="0"/>
              <a:t> inputs that satisfy preconditions!</a:t>
            </a:r>
          </a:p>
          <a:p>
            <a:pPr eaLnBrk="1" hangingPunct="1"/>
            <a:r>
              <a:rPr lang="en-US" altLang="en-US" dirty="0" smtClean="0"/>
              <a:t>Approach</a:t>
            </a:r>
          </a:p>
          <a:p>
            <a:pPr lvl="1" eaLnBrk="1" hangingPunct="1"/>
            <a:r>
              <a:rPr lang="en-US" altLang="en-US" dirty="0" smtClean="0"/>
              <a:t>Analyze, but not execute code </a:t>
            </a:r>
          </a:p>
          <a:p>
            <a:pPr lvl="1" eaLnBrk="1" hangingPunct="1"/>
            <a:r>
              <a:rPr lang="en-US" altLang="en-US" dirty="0" smtClean="0"/>
              <a:t>Show logical errors, when proof fails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Reasoning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Instead of tracing through the code with specific input values and generalizing</a:t>
            </a:r>
          </a:p>
          <a:p>
            <a:pPr lvl="1"/>
            <a:r>
              <a:rPr lang="en-US" altLang="en-US" dirty="0" smtClean="0"/>
              <a:t>Error prone</a:t>
            </a:r>
          </a:p>
          <a:p>
            <a:pPr lvl="2"/>
            <a:r>
              <a:rPr lang="en-US" altLang="en-US" dirty="0" smtClean="0"/>
              <a:t>If we have an input value of 2, and a final value of 4 did it add 2, multiply by 2 or square the number?</a:t>
            </a:r>
          </a:p>
          <a:p>
            <a:pPr lvl="1"/>
            <a:r>
              <a:rPr lang="en-US" altLang="en-US" dirty="0" smtClean="0"/>
              <a:t>Not a true proof</a:t>
            </a:r>
          </a:p>
          <a:p>
            <a:r>
              <a:rPr lang="en-US" altLang="en-US" dirty="0" smtClean="0"/>
              <a:t>Trace through the code with generalized or abstract values</a:t>
            </a:r>
          </a:p>
          <a:p>
            <a:pPr lvl="1"/>
            <a:r>
              <a:rPr lang="en-US" altLang="en-US" dirty="0" smtClean="0"/>
              <a:t>Keep our variables in terms of the original value</a:t>
            </a:r>
          </a:p>
          <a:p>
            <a:pPr lvl="2"/>
            <a:r>
              <a:rPr lang="en-US" altLang="en-US" dirty="0" smtClean="0"/>
              <a:t>#x</a:t>
            </a:r>
          </a:p>
          <a:p>
            <a:pPr lvl="1"/>
            <a:r>
              <a:rPr lang="en-US" altLang="en-US" dirty="0" smtClean="0"/>
              <a:t>Allows us to have a general result</a:t>
            </a:r>
          </a:p>
          <a:p>
            <a:pPr lvl="2"/>
            <a:r>
              <a:rPr lang="en-US" altLang="en-US" dirty="0" smtClean="0"/>
              <a:t>#x + 2, #x * 2, #x^2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Reasoning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our final values for x and y in terms of the original input values of x and y</a:t>
            </a:r>
          </a:p>
          <a:p>
            <a:r>
              <a:rPr lang="en-US" dirty="0" smtClean="0"/>
              <a:t>Want to know the final values for any specific input?</a:t>
            </a:r>
          </a:p>
          <a:p>
            <a:pPr lvl="1"/>
            <a:r>
              <a:rPr lang="en-US" dirty="0" smtClean="0"/>
              <a:t>Just plug in those input values for #x and #y in the equation</a:t>
            </a:r>
          </a:p>
          <a:p>
            <a:r>
              <a:rPr lang="en-US" dirty="0" smtClean="0"/>
              <a:t>We now know our generalization is correct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7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statements, loops and recursions can make our formal reasoning more complicated</a:t>
            </a:r>
          </a:p>
          <a:p>
            <a:r>
              <a:rPr lang="en-US" dirty="0" smtClean="0"/>
              <a:t>Our expression of what the code does </a:t>
            </a:r>
            <a:r>
              <a:rPr lang="en-US" dirty="0" err="1" smtClean="0"/>
              <a:t>does</a:t>
            </a:r>
            <a:r>
              <a:rPr lang="en-US" dirty="0" smtClean="0"/>
              <a:t> not need to be a statement of equality</a:t>
            </a:r>
          </a:p>
          <a:p>
            <a:pPr lvl="1"/>
            <a:r>
              <a:rPr lang="en-US" dirty="0" smtClean="0"/>
              <a:t>Any Boolean comparison will work</a:t>
            </a:r>
          </a:p>
          <a:p>
            <a:r>
              <a:rPr lang="en-US" dirty="0" smtClean="0"/>
              <a:t>We still may be able to determine the outcome of a loop by determining what causes the loop to continue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while we are reasoning through our code, we call a method?</a:t>
            </a:r>
          </a:p>
          <a:p>
            <a:r>
              <a:rPr lang="en-US" dirty="0" smtClean="0"/>
              <a:t>Don’t have to trace through the whole method</a:t>
            </a:r>
          </a:p>
          <a:p>
            <a:pPr lvl="1"/>
            <a:r>
              <a:rPr lang="en-US" dirty="0" smtClean="0"/>
              <a:t>Are you meeting the precondition?</a:t>
            </a:r>
          </a:p>
          <a:p>
            <a:pPr lvl="2"/>
            <a:r>
              <a:rPr lang="en-US" dirty="0" smtClean="0"/>
              <a:t>If not the code is wrong</a:t>
            </a:r>
          </a:p>
          <a:p>
            <a:pPr lvl="1"/>
            <a:r>
              <a:rPr lang="en-US" dirty="0" smtClean="0"/>
              <a:t>Jump straight to the post condition</a:t>
            </a:r>
          </a:p>
          <a:p>
            <a:r>
              <a:rPr lang="en-US" dirty="0" smtClean="0"/>
              <a:t>This is why formal pre and post conditions are better!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3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75" y="228600"/>
            <a:ext cx="8424345" cy="835025"/>
          </a:xfrm>
        </p:spPr>
        <p:txBody>
          <a:bodyPr/>
          <a:lstStyle/>
          <a:p>
            <a:r>
              <a:rPr lang="en-US" dirty="0" smtClean="0"/>
              <a:t>Reasoning about Correctness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Proving our code is without faults</a:t>
            </a:r>
          </a:p>
          <a:p>
            <a:pPr eaLnBrk="1" hangingPunct="1"/>
            <a:r>
              <a:rPr lang="en-US" altLang="en-US" dirty="0" smtClean="0"/>
              <a:t>Show that the code does what its contract says it must do</a:t>
            </a:r>
          </a:p>
          <a:p>
            <a:pPr eaLnBrk="1" hangingPunct="1"/>
            <a:r>
              <a:rPr lang="en-US" altLang="en-US" dirty="0" smtClean="0"/>
              <a:t>Show that the code does not violate any contracts on which it depends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with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the contracts to reason about our public methods</a:t>
            </a:r>
          </a:p>
          <a:p>
            <a:r>
              <a:rPr lang="en-US" dirty="0" smtClean="0"/>
              <a:t>To prove the correctness of the method:</a:t>
            </a:r>
          </a:p>
          <a:p>
            <a:pPr lvl="1"/>
            <a:r>
              <a:rPr lang="en-US" dirty="0" smtClean="0"/>
              <a:t>Assume the precondition is true</a:t>
            </a:r>
          </a:p>
          <a:p>
            <a:pPr lvl="2"/>
            <a:r>
              <a:rPr lang="en-US" dirty="0" smtClean="0"/>
              <a:t>This eliminates junk data from our proofs</a:t>
            </a:r>
          </a:p>
          <a:p>
            <a:pPr lvl="1"/>
            <a:r>
              <a:rPr lang="en-US" dirty="0" smtClean="0"/>
              <a:t>Assume invariants are true</a:t>
            </a:r>
          </a:p>
          <a:p>
            <a:pPr lvl="1"/>
            <a:r>
              <a:rPr lang="en-US" dirty="0" smtClean="0"/>
              <a:t>Trace through with generalized values</a:t>
            </a:r>
          </a:p>
          <a:p>
            <a:pPr lvl="1"/>
            <a:r>
              <a:rPr lang="en-US" dirty="0" smtClean="0"/>
              <a:t>Show that the </a:t>
            </a:r>
            <a:r>
              <a:rPr lang="en-US" dirty="0" err="1" smtClean="0"/>
              <a:t>postcondition</a:t>
            </a:r>
            <a:r>
              <a:rPr lang="en-US" dirty="0" smtClean="0"/>
              <a:t> and invariants are true</a:t>
            </a:r>
          </a:p>
          <a:p>
            <a:r>
              <a:rPr lang="en-US" dirty="0" smtClean="0"/>
              <a:t>Once that proof is completed, we know that our code is 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with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use general values for our input, we now can show that this method will work on all inputs that meet the precondition!</a:t>
            </a:r>
          </a:p>
          <a:p>
            <a:r>
              <a:rPr lang="en-US" dirty="0" smtClean="0"/>
              <a:t>These proofs can be very complicated and tedious to write</a:t>
            </a:r>
          </a:p>
          <a:p>
            <a:r>
              <a:rPr lang="en-US" dirty="0" smtClean="0"/>
              <a:t>The proofs depend on the contracts</a:t>
            </a:r>
          </a:p>
          <a:p>
            <a:pPr lvl="1"/>
            <a:r>
              <a:rPr lang="en-US" dirty="0" smtClean="0"/>
              <a:t>Precondition has to handle inputs that would break our proofs</a:t>
            </a:r>
          </a:p>
          <a:p>
            <a:pPr lvl="2"/>
            <a:r>
              <a:rPr lang="en-US" dirty="0" smtClean="0"/>
              <a:t>Divide by zero errors,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We can now easily reason with any code that uses these methods by skipping straight to the </a:t>
            </a:r>
            <a:r>
              <a:rPr lang="en-US" dirty="0" err="1" smtClean="0"/>
              <a:t>postcondition</a:t>
            </a:r>
            <a:endParaRPr lang="en-US" dirty="0" smtClean="0"/>
          </a:p>
          <a:p>
            <a:pPr lvl="1"/>
            <a:r>
              <a:rPr lang="en-US" dirty="0" smtClean="0"/>
              <a:t>As long as we meet the precondition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5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in Verification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role of contracts in formal reasoning and verification</a:t>
            </a:r>
          </a:p>
          <a:p>
            <a:r>
              <a:rPr lang="en-US" dirty="0" smtClean="0"/>
              <a:t>Precondition</a:t>
            </a:r>
          </a:p>
          <a:p>
            <a:pPr lvl="1"/>
            <a:r>
              <a:rPr lang="en-US" dirty="0" smtClean="0"/>
              <a:t>The starting point of our proof</a:t>
            </a:r>
          </a:p>
          <a:p>
            <a:pPr lvl="1"/>
            <a:r>
              <a:rPr lang="en-US" dirty="0" smtClean="0"/>
              <a:t>What we know about the initial values</a:t>
            </a:r>
          </a:p>
          <a:p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What we are trying to prove to be true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Assume is true at the beginning of the public method</a:t>
            </a:r>
          </a:p>
          <a:p>
            <a:pPr lvl="1"/>
            <a:r>
              <a:rPr lang="en-US" dirty="0" smtClean="0"/>
              <a:t>Must prove it is still true at the end of the public method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vs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testing is to find failures</a:t>
            </a:r>
          </a:p>
          <a:p>
            <a:pPr lvl="1"/>
            <a:r>
              <a:rPr lang="en-US" dirty="0" smtClean="0"/>
              <a:t>Lets us know that a fault exists</a:t>
            </a:r>
          </a:p>
          <a:p>
            <a:pPr lvl="1"/>
            <a:r>
              <a:rPr lang="en-US" dirty="0" smtClean="0"/>
              <a:t>Can’t use testing to show that no faults exist</a:t>
            </a:r>
          </a:p>
          <a:p>
            <a:r>
              <a:rPr lang="en-US" dirty="0" smtClean="0"/>
              <a:t>The goal of verification is to prove that no faults exist</a:t>
            </a:r>
          </a:p>
          <a:p>
            <a:r>
              <a:rPr lang="en-US" dirty="0" smtClean="0"/>
              <a:t>If formal reasoning/verification shows that our code works on all inputs, while testing does not, why don’t we just verify everything and skip testing?</a:t>
            </a:r>
          </a:p>
          <a:p>
            <a:pPr lvl="1"/>
            <a:r>
              <a:rPr lang="en-US" dirty="0" smtClean="0"/>
              <a:t>Verification is very difficult and time consuming</a:t>
            </a:r>
          </a:p>
          <a:p>
            <a:pPr lvl="2"/>
            <a:r>
              <a:rPr lang="en-US" dirty="0" smtClean="0"/>
              <a:t>Requires a ton of formal mathematical logic</a:t>
            </a:r>
          </a:p>
          <a:p>
            <a:pPr lvl="2"/>
            <a:r>
              <a:rPr lang="en-US" dirty="0" smtClean="0"/>
              <a:t>Proofs must be very rigorous</a:t>
            </a:r>
          </a:p>
          <a:p>
            <a:pPr lvl="1"/>
            <a:r>
              <a:rPr lang="en-US" dirty="0" smtClean="0"/>
              <a:t>Not everything can be verified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Failure</a:t>
            </a:r>
            <a:r>
              <a:rPr lang="en-US" dirty="0" smtClean="0"/>
              <a:t> – any deviation of the observed behavior from the specified behavior</a:t>
            </a:r>
          </a:p>
          <a:p>
            <a:r>
              <a:rPr lang="en-US" b="1" dirty="0" smtClean="0"/>
              <a:t>Erroneous State</a:t>
            </a:r>
            <a:r>
              <a:rPr lang="en-US" dirty="0" smtClean="0"/>
              <a:t> – the system is in a state such that further processing of the system will result in a failure</a:t>
            </a:r>
            <a:r>
              <a:rPr lang="en-US" b="1" dirty="0" smtClean="0"/>
              <a:t>. </a:t>
            </a:r>
          </a:p>
          <a:p>
            <a:r>
              <a:rPr lang="en-US" b="1" dirty="0" smtClean="0"/>
              <a:t>Fault</a:t>
            </a:r>
            <a:r>
              <a:rPr lang="en-US" dirty="0" smtClean="0"/>
              <a:t> – the mechanical or algorithmic cause of the erroneous state. AKA defect, bug</a:t>
            </a:r>
          </a:p>
          <a:p>
            <a:pPr lvl="1"/>
            <a:r>
              <a:rPr lang="en-US" dirty="0" smtClean="0"/>
              <a:t>Fault leads to erroneous state which leads to failure</a:t>
            </a:r>
          </a:p>
          <a:p>
            <a:r>
              <a:rPr lang="en-US" b="1" dirty="0" smtClean="0"/>
              <a:t>Test component</a:t>
            </a:r>
            <a:r>
              <a:rPr lang="en-US" dirty="0" smtClean="0"/>
              <a:t> – part of the system that can be isolated for testing</a:t>
            </a:r>
          </a:p>
          <a:p>
            <a:pPr marL="85725" indent="0">
              <a:buNone/>
            </a:pP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verification and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reasoning can help you understand how your code works</a:t>
            </a:r>
          </a:p>
          <a:p>
            <a:pPr lvl="1"/>
            <a:r>
              <a:rPr lang="en-US" dirty="0" smtClean="0"/>
              <a:t>A better version of tracing</a:t>
            </a:r>
          </a:p>
          <a:p>
            <a:r>
              <a:rPr lang="en-US" dirty="0" smtClean="0"/>
              <a:t>You can verify simpler methods to build confidence in your code</a:t>
            </a:r>
          </a:p>
          <a:p>
            <a:pPr lvl="1"/>
            <a:r>
              <a:rPr lang="en-US" dirty="0" smtClean="0"/>
              <a:t>Makes it easier to reason through the complicated code that calls the simpler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66788"/>
            <a:ext cx="7772400" cy="1395412"/>
          </a:xfrm>
        </p:spPr>
        <p:txBody>
          <a:bodyPr/>
          <a:lstStyle/>
          <a:p>
            <a:pPr eaLnBrk="1" hangingPunct="1"/>
            <a:r>
              <a:rPr lang="en-US" altLang="en-US" smtClean="0"/>
              <a:t>Design Patterns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04451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CPSC 2150</a:t>
            </a:r>
          </a:p>
        </p:txBody>
      </p:sp>
    </p:spTree>
    <p:extLst>
      <p:ext uri="{BB962C8B-B14F-4D97-AF65-F5344CB8AC3E}">
        <p14:creationId xmlns:p14="http://schemas.microsoft.com/office/powerpoint/2010/main" val="40266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ChangeArrowheads="1"/>
          </p:cNvSpPr>
          <p:nvPr/>
        </p:nvSpPr>
        <p:spPr bwMode="auto">
          <a:xfrm>
            <a:off x="533400" y="2514600"/>
            <a:ext cx="7924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ct val="75000"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“a </a:t>
            </a:r>
            <a:r>
              <a:rPr lang="en-US" altLang="en-US" sz="2400" u="sng">
                <a:solidFill>
                  <a:srgbClr val="000000"/>
                </a:solidFill>
                <a:latin typeface="Verdana" panose="020B0604030504040204" pitchFamily="34" charset="0"/>
              </a:rPr>
              <a:t>general</a:t>
            </a: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 reusable solution to a commonly occurring problem within a given context in software design”</a:t>
            </a:r>
          </a:p>
          <a:p>
            <a:pPr>
              <a:spcBef>
                <a:spcPct val="0"/>
              </a:spcBef>
              <a:buSzPct val="75000"/>
              <a:buFontTx/>
              <a:buNone/>
            </a:pPr>
            <a:endParaRPr lang="en-US" altLang="en-US" sz="24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SzPct val="75000"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Design patterns represent the collective experience of decades of object-oriented software development experience.</a:t>
            </a:r>
          </a:p>
        </p:txBody>
      </p:sp>
      <p:sp>
        <p:nvSpPr>
          <p:cNvPr id="106499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4702F"/>
                </a:solidFill>
                <a:latin typeface="Verdana" panose="020B0604030504040204" pitchFamily="34" charset="0"/>
              </a:rPr>
              <a:t>What are design patterns?</a:t>
            </a:r>
          </a:p>
        </p:txBody>
      </p:sp>
      <p:pic>
        <p:nvPicPr>
          <p:cNvPr id="106500" name="Picture 3" descr="wordmark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575"/>
            <a:ext cx="2362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014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Design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Design Patterns are elegant solutions to common coding problems</a:t>
            </a:r>
          </a:p>
          <a:p>
            <a:pPr lvl="1"/>
            <a:r>
              <a:rPr lang="en-US" sz="2000" dirty="0" smtClean="0"/>
              <a:t>Don’t reinvent the wheel</a:t>
            </a:r>
          </a:p>
          <a:p>
            <a:r>
              <a:rPr lang="en-US" sz="2400" dirty="0" smtClean="0"/>
              <a:t>Design patterns are common knowledge among programmers</a:t>
            </a:r>
          </a:p>
          <a:p>
            <a:pPr lvl="1"/>
            <a:r>
              <a:rPr lang="en-US" sz="2000" dirty="0" smtClean="0"/>
              <a:t>Easier for other to read your code</a:t>
            </a:r>
          </a:p>
          <a:p>
            <a:pPr lvl="1"/>
            <a:r>
              <a:rPr lang="en-US" sz="2000" dirty="0" smtClean="0"/>
              <a:t>Easier for other team member to build off of your code</a:t>
            </a:r>
          </a:p>
          <a:p>
            <a:r>
              <a:rPr lang="en-US" sz="2400" dirty="0" smtClean="0"/>
              <a:t>Design patterns come with some confidence</a:t>
            </a:r>
          </a:p>
          <a:p>
            <a:pPr lvl="1"/>
            <a:r>
              <a:rPr lang="en-US" sz="2000" dirty="0" smtClean="0"/>
              <a:t>There are a lot of examples of implementations of a design pattern</a:t>
            </a:r>
          </a:p>
          <a:p>
            <a:pPr lvl="1"/>
            <a:r>
              <a:rPr lang="en-US" sz="2000" dirty="0" smtClean="0"/>
              <a:t>Their common use means we are familiar with pros and cons</a:t>
            </a:r>
          </a:p>
        </p:txBody>
      </p:sp>
    </p:spTree>
    <p:extLst>
      <p:ext uri="{BB962C8B-B14F-4D97-AF65-F5344CB8AC3E}">
        <p14:creationId xmlns:p14="http://schemas.microsoft.com/office/powerpoint/2010/main" val="229556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ChangeArrowheads="1"/>
          </p:cNvSpPr>
          <p:nvPr/>
        </p:nvSpPr>
        <p:spPr bwMode="auto">
          <a:xfrm>
            <a:off x="533400" y="2514600"/>
            <a:ext cx="7924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ct val="75000"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Design patterns specify a solution for a particular problem within a larger program.</a:t>
            </a:r>
          </a:p>
          <a:p>
            <a:pPr>
              <a:spcBef>
                <a:spcPct val="0"/>
              </a:spcBef>
              <a:buSzPct val="75000"/>
              <a:buFontTx/>
              <a:buNone/>
            </a:pPr>
            <a:endParaRPr lang="en-US" altLang="en-US" sz="24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SzPct val="75000"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Architectural patterns specify a solution for the entirety of a program (or at least a significant portion of it).</a:t>
            </a:r>
          </a:p>
        </p:txBody>
      </p:sp>
      <p:sp>
        <p:nvSpPr>
          <p:cNvPr id="108547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4702F"/>
                </a:solidFill>
                <a:latin typeface="Verdana" panose="020B0604030504040204" pitchFamily="34" charset="0"/>
              </a:rPr>
              <a:t>Design Patterns vs. Architectural Patterns</a:t>
            </a:r>
          </a:p>
        </p:txBody>
      </p:sp>
      <p:pic>
        <p:nvPicPr>
          <p:cNvPr id="108548" name="Picture 3" descr="wordmark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575"/>
            <a:ext cx="2362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295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and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Design patterns are meant to work with any Object Oriented Programming language</a:t>
            </a:r>
          </a:p>
          <a:p>
            <a:pPr lvl="1"/>
            <a:r>
              <a:rPr lang="en-US" sz="2400" dirty="0" smtClean="0"/>
              <a:t>C++, Java, C#, VB.NET,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r>
              <a:rPr lang="en-US" sz="2800" dirty="0" smtClean="0"/>
              <a:t>However the syntax of each language is different</a:t>
            </a:r>
          </a:p>
          <a:p>
            <a:pPr lvl="1"/>
            <a:r>
              <a:rPr lang="en-US" sz="2400" dirty="0" smtClean="0"/>
              <a:t>Different languages may have different constructs to make it easier to implement these design patterns</a:t>
            </a:r>
          </a:p>
          <a:p>
            <a:r>
              <a:rPr lang="en-US" sz="2800" dirty="0" smtClean="0"/>
              <a:t>Design patterns have to stay general, so they avoid using language specific terms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0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and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OOP languages have classes, inheritance and abstract classes</a:t>
            </a:r>
          </a:p>
          <a:p>
            <a:pPr lvl="1"/>
            <a:r>
              <a:rPr lang="en-US" dirty="0" smtClean="0"/>
              <a:t>So we can use these constructs in our design patterns</a:t>
            </a:r>
          </a:p>
          <a:p>
            <a:r>
              <a:rPr lang="en-US" dirty="0" smtClean="0"/>
              <a:t>Not all OOP languages have Interfaces</a:t>
            </a:r>
          </a:p>
          <a:p>
            <a:pPr lvl="1"/>
            <a:r>
              <a:rPr lang="en-US" dirty="0" smtClean="0"/>
              <a:t>So interfaces are not referred to in our design patterns</a:t>
            </a:r>
          </a:p>
          <a:p>
            <a:pPr lvl="1"/>
            <a:r>
              <a:rPr lang="en-US" dirty="0" smtClean="0"/>
              <a:t>However, an interface and an abstract class are similar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2E618-75AD-4B5B-B496-CADEFF6312B5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Template Method design pattern is a common design pattern for working with multiple implementations.</a:t>
            </a:r>
          </a:p>
          <a:p>
            <a:r>
              <a:rPr lang="en-US" dirty="0" smtClean="0"/>
              <a:t>You divide the methods of your object into two categories, template and hook methods</a:t>
            </a:r>
          </a:p>
          <a:p>
            <a:pPr lvl="1"/>
            <a:r>
              <a:rPr lang="en-US" dirty="0" smtClean="0"/>
              <a:t>Template methods don’t refer to any private data</a:t>
            </a:r>
          </a:p>
          <a:p>
            <a:pPr lvl="1"/>
            <a:r>
              <a:rPr lang="en-US" dirty="0" smtClean="0"/>
              <a:t>Hook methods do refer to private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abstract class</a:t>
            </a:r>
          </a:p>
          <a:p>
            <a:r>
              <a:rPr lang="en-US" dirty="0" smtClean="0"/>
              <a:t>Hook methods are declared as abstract</a:t>
            </a:r>
          </a:p>
          <a:p>
            <a:r>
              <a:rPr lang="en-US" dirty="0" smtClean="0"/>
              <a:t>Template methods are not abstract</a:t>
            </a:r>
          </a:p>
          <a:p>
            <a:pPr lvl="1"/>
            <a:r>
              <a:rPr lang="en-US" dirty="0" smtClean="0"/>
              <a:t>They access any private data by calling hook methods</a:t>
            </a:r>
          </a:p>
          <a:p>
            <a:r>
              <a:rPr lang="en-US" dirty="0" smtClean="0"/>
              <a:t>A class that extends the abstract class provides code for the hook methods</a:t>
            </a:r>
          </a:p>
          <a:p>
            <a:pPr lvl="1"/>
            <a:r>
              <a:rPr lang="en-US" dirty="0" smtClean="0"/>
              <a:t>Can just inherit the implementation of the template methods</a:t>
            </a:r>
          </a:p>
          <a:p>
            <a:pPr lvl="1"/>
            <a:r>
              <a:rPr lang="en-US" dirty="0" smtClean="0"/>
              <a:t>Factors out the common code among many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2E618-75AD-4B5B-B496-CADEFF6312B5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 Pattern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50" y="1683415"/>
            <a:ext cx="8221958" cy="39465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2E618-75AD-4B5B-B496-CADEFF6312B5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9565" y="5933535"/>
            <a:ext cx="758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By </a:t>
            </a:r>
            <a:r>
              <a:rPr lang="en-US" dirty="0" err="1"/>
              <a:t>Vanderjoe</a:t>
            </a:r>
            <a:r>
              <a:rPr lang="en-US" dirty="0"/>
              <a:t> - Own work, CC BY-SA 4.0, https://commons.wikimedia.org/w/index.php?curid=63155402</a:t>
            </a:r>
          </a:p>
        </p:txBody>
      </p:sp>
    </p:spTree>
    <p:extLst>
      <p:ext uri="{BB962C8B-B14F-4D97-AF65-F5344CB8AC3E}">
        <p14:creationId xmlns:p14="http://schemas.microsoft.com/office/powerpoint/2010/main" val="19725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is the systematic attempt to find faults/bugs in a planned way in the implemented software</a:t>
            </a:r>
          </a:p>
          <a:p>
            <a:pPr lvl="1"/>
            <a:r>
              <a:rPr lang="en-US" dirty="0" smtClean="0"/>
              <a:t>Not the process of demonstrating that faults aren’t present</a:t>
            </a:r>
          </a:p>
          <a:p>
            <a:pPr lvl="1"/>
            <a:r>
              <a:rPr lang="en-US" dirty="0" smtClean="0"/>
              <a:t>A successful tests shows us a failure</a:t>
            </a:r>
          </a:p>
          <a:p>
            <a:r>
              <a:rPr lang="en-US" dirty="0" smtClean="0"/>
              <a:t>There is no way to demonstrate that faults are not present through testing unless we can test every possible input</a:t>
            </a:r>
          </a:p>
          <a:p>
            <a:r>
              <a:rPr lang="en-US" dirty="0" smtClean="0"/>
              <a:t>Similar to falsification of scientific theories</a:t>
            </a:r>
          </a:p>
          <a:p>
            <a:pPr lvl="1"/>
            <a:r>
              <a:rPr lang="en-US" dirty="0" smtClean="0"/>
              <a:t>Design experiments where the goal is to falsify the theory</a:t>
            </a:r>
          </a:p>
          <a:p>
            <a:pPr lvl="1"/>
            <a:r>
              <a:rPr lang="en-US" dirty="0" smtClean="0"/>
              <a:t>If the theory is not falsified, you now have more confidence in the theory</a:t>
            </a:r>
          </a:p>
          <a:p>
            <a:r>
              <a:rPr lang="en-US" dirty="0" smtClean="0"/>
              <a:t>Our goal in testing is to find the errors so we can correct them</a:t>
            </a:r>
          </a:p>
          <a:p>
            <a:pPr lvl="1"/>
            <a:r>
              <a:rPr lang="en-US" dirty="0" smtClean="0"/>
              <a:t>If we are unable to find any, we are more confident in our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familiar?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should</a:t>
            </a:r>
          </a:p>
          <a:p>
            <a:pPr lvl="1"/>
            <a:r>
              <a:rPr lang="en-US" dirty="0" smtClean="0"/>
              <a:t>Replace Template with Secondary</a:t>
            </a:r>
          </a:p>
          <a:p>
            <a:pPr lvl="1"/>
            <a:r>
              <a:rPr lang="en-US" dirty="0" smtClean="0"/>
              <a:t>Replace Hook with Primary</a:t>
            </a:r>
          </a:p>
          <a:p>
            <a:pPr lvl="1"/>
            <a:r>
              <a:rPr lang="en-US" dirty="0" smtClean="0"/>
              <a:t>Change the Abstract class to an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2E618-75AD-4B5B-B496-CADEFF6312B5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ChangeArrowheads="1"/>
          </p:cNvSpPr>
          <p:nvPr/>
        </p:nvSpPr>
        <p:spPr bwMode="auto">
          <a:xfrm>
            <a:off x="473670" y="1455730"/>
            <a:ext cx="7924800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SzPct val="75000"/>
            </a:pPr>
            <a:r>
              <a:rPr lang="en-US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Creates an indirection</a:t>
            </a:r>
          </a:p>
          <a:p>
            <a:pPr lvl="1">
              <a:spcBef>
                <a:spcPct val="0"/>
              </a:spcBef>
              <a:spcAft>
                <a:spcPts val="1200"/>
              </a:spcAft>
              <a:buSzPct val="75000"/>
            </a:pPr>
            <a:r>
              <a:rPr lang="en-US" alt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Instead of calling the constructor, we call the factory</a:t>
            </a:r>
          </a:p>
          <a:p>
            <a:pPr lvl="1">
              <a:spcBef>
                <a:spcPct val="0"/>
              </a:spcBef>
              <a:spcAft>
                <a:spcPts val="1200"/>
              </a:spcAft>
              <a:buSzPct val="75000"/>
            </a:pPr>
            <a:r>
              <a:rPr lang="en-US" alt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factory calls our constructor</a:t>
            </a:r>
          </a:p>
          <a:p>
            <a:pPr lvl="1">
              <a:spcBef>
                <a:spcPct val="0"/>
              </a:spcBef>
              <a:spcAft>
                <a:spcPts val="1200"/>
              </a:spcAft>
              <a:buSzPct val="75000"/>
            </a:pPr>
            <a:r>
              <a:rPr lang="en-US" alt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We factor out the creation of our objects to one place in the code</a:t>
            </a:r>
          </a:p>
          <a:p>
            <a:pPr>
              <a:spcBef>
                <a:spcPct val="0"/>
              </a:spcBef>
              <a:spcAft>
                <a:spcPts val="1200"/>
              </a:spcAft>
              <a:buSzPct val="75000"/>
            </a:pPr>
            <a:r>
              <a:rPr lang="en-US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Leverages Programming to the Interface to do so</a:t>
            </a:r>
          </a:p>
          <a:p>
            <a:pPr lvl="1">
              <a:spcBef>
                <a:spcPct val="0"/>
              </a:spcBef>
              <a:spcAft>
                <a:spcPts val="1200"/>
              </a:spcAft>
              <a:buSzPct val="75000"/>
            </a:pPr>
            <a:r>
              <a:rPr lang="en-US" alt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Our factory returns objects of the Interface/abstract class type</a:t>
            </a:r>
          </a:p>
          <a:p>
            <a:pPr lvl="1">
              <a:spcBef>
                <a:spcPct val="0"/>
              </a:spcBef>
              <a:spcAft>
                <a:spcPts val="1200"/>
              </a:spcAft>
              <a:buSzPct val="75000"/>
            </a:pPr>
            <a:r>
              <a:rPr lang="en-US" alt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So it can call any constructor that implements that Interface/extends the abstract class</a:t>
            </a:r>
          </a:p>
          <a:p>
            <a:pPr lvl="2">
              <a:spcBef>
                <a:spcPct val="0"/>
              </a:spcBef>
              <a:spcAft>
                <a:spcPts val="1200"/>
              </a:spcAft>
              <a:buSzPct val="75000"/>
            </a:pPr>
            <a:r>
              <a:rPr lang="en-US" altLang="en-US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If we want to change the implementation, we only need to change the constructor call</a:t>
            </a:r>
            <a:endParaRPr lang="en-US" alt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14691" name="TextBox 4"/>
          <p:cNvSpPr txBox="1">
            <a:spLocks noChangeArrowheads="1"/>
          </p:cNvSpPr>
          <p:nvPr/>
        </p:nvSpPr>
        <p:spPr bwMode="auto">
          <a:xfrm>
            <a:off x="625460" y="449262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F4702F"/>
                </a:solidFill>
                <a:latin typeface="Verdana" panose="020B0604030504040204" pitchFamily="34" charset="0"/>
              </a:rPr>
              <a:t>Factory Method Pattern</a:t>
            </a:r>
            <a:endParaRPr lang="en-US" altLang="en-US" sz="2400" dirty="0">
              <a:solidFill>
                <a:srgbClr val="F4702F"/>
              </a:solidFill>
              <a:latin typeface="Verdana" panose="020B0604030504040204" pitchFamily="34" charset="0"/>
            </a:endParaRPr>
          </a:p>
        </p:txBody>
      </p:sp>
      <p:pic>
        <p:nvPicPr>
          <p:cNvPr id="114692" name="Picture 3" descr="wordmark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575"/>
            <a:ext cx="2362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575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Factory Method Pattern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smtClean="0"/>
              <a:t>Create a new interface (Ifactory) that is a “Factory” for interface I</a:t>
            </a:r>
          </a:p>
          <a:p>
            <a:r>
              <a:rPr lang="en-US" altLang="en-US" sz="2800" smtClean="0"/>
              <a:t>All the factory interface does is make objects</a:t>
            </a:r>
          </a:p>
          <a:p>
            <a:pPr lvl="1"/>
            <a:r>
              <a:rPr lang="en-US" altLang="en-US" sz="2400" smtClean="0"/>
              <a:t>The objects returned all implement the I interface</a:t>
            </a:r>
          </a:p>
          <a:p>
            <a:r>
              <a:rPr lang="en-US" altLang="en-US" sz="2800" smtClean="0"/>
              <a:t>The factory has a “make” method</a:t>
            </a:r>
          </a:p>
          <a:p>
            <a:pPr lvl="1"/>
            <a:r>
              <a:rPr lang="en-US" altLang="en-US" sz="2400" smtClean="0"/>
              <a:t>Returns an object of type I</a:t>
            </a:r>
          </a:p>
          <a:p>
            <a:r>
              <a:rPr lang="en-US" altLang="en-US" sz="2800" smtClean="0"/>
              <a:t>Make implementations of the factory interface</a:t>
            </a:r>
          </a:p>
          <a:p>
            <a:pPr lvl="1"/>
            <a:r>
              <a:rPr lang="en-US" altLang="en-US" sz="2400" smtClean="0"/>
              <a:t>Each implementation makes a different implementation of I</a:t>
            </a:r>
          </a:p>
        </p:txBody>
      </p:sp>
    </p:spTree>
    <p:extLst>
      <p:ext uri="{BB962C8B-B14F-4D97-AF65-F5344CB8AC3E}">
        <p14:creationId xmlns:p14="http://schemas.microsoft.com/office/powerpoint/2010/main" val="11022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Factory Method Pattern Use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The solution strategy creates an indirection</a:t>
            </a:r>
          </a:p>
          <a:p>
            <a:pPr eaLnBrk="1" hangingPunct="1"/>
            <a:r>
              <a:rPr lang="en-US" altLang="en-US" smtClean="0"/>
              <a:t>In each implementation of the factory, the code for “make” operation calls an appropriate constructor</a:t>
            </a:r>
          </a:p>
          <a:p>
            <a:pPr eaLnBrk="1" hangingPunct="1"/>
            <a:r>
              <a:rPr lang="en-US" altLang="en-US" smtClean="0"/>
              <a:t>So from the client side, the same exact “make” operation is called </a:t>
            </a:r>
          </a:p>
          <a:p>
            <a:pPr eaLnBrk="1" hangingPunct="1"/>
            <a:r>
              <a:rPr lang="en-US" altLang="en-US" smtClean="0"/>
              <a:t>But underneath, different constructors are invoked, depending on the factory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174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Another Factory Pattern Use</a:t>
            </a:r>
          </a:p>
        </p:txBody>
      </p:sp>
      <p:sp>
        <p:nvSpPr>
          <p:cNvPr id="13107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Recall JUnit tests</a:t>
            </a:r>
          </a:p>
          <a:p>
            <a:pPr eaLnBrk="1" hangingPunct="1"/>
            <a:r>
              <a:rPr lang="en-US" altLang="en-US" smtClean="0"/>
              <a:t>Constructors like </a:t>
            </a:r>
            <a:r>
              <a:rPr lang="en-US" altLang="en-US" sz="28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new Stack2(100) </a:t>
            </a:r>
            <a:r>
              <a:rPr lang="en-US" altLang="en-US" smtClean="0"/>
              <a:t>are hardcoded</a:t>
            </a:r>
          </a:p>
          <a:p>
            <a:pPr eaLnBrk="1" hangingPunct="1"/>
            <a:r>
              <a:rPr lang="en-US" altLang="en-US" smtClean="0"/>
              <a:t>If you want to test a different Stack implementation, you will have to edit many places</a:t>
            </a:r>
          </a:p>
          <a:p>
            <a:pPr eaLnBrk="1" hangingPunct="1"/>
            <a:r>
              <a:rPr lang="en-US" altLang="en-US" smtClean="0"/>
              <a:t>Factory pattern can be used so your JUnit tests will work for all implementations of an interface</a:t>
            </a:r>
          </a:p>
        </p:txBody>
      </p:sp>
    </p:spTree>
    <p:extLst>
      <p:ext uri="{BB962C8B-B14F-4D97-AF65-F5344CB8AC3E}">
        <p14:creationId xmlns:p14="http://schemas.microsoft.com/office/powerpoint/2010/main" val="18552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 in 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our JUnit code we don’t even have to make the factory interface</a:t>
            </a:r>
          </a:p>
          <a:p>
            <a:pPr lvl="1"/>
            <a:r>
              <a:rPr lang="en-US" sz="2400" dirty="0" smtClean="0"/>
              <a:t>In fact, that doesn’t work as well in JUnit</a:t>
            </a:r>
          </a:p>
          <a:p>
            <a:pPr lvl="2"/>
            <a:r>
              <a:rPr lang="en-US" sz="2000" dirty="0" smtClean="0"/>
              <a:t>In our previous example the factory was a private member of the class and initiated in the constructor</a:t>
            </a:r>
          </a:p>
          <a:p>
            <a:pPr lvl="1"/>
            <a:r>
              <a:rPr lang="en-US" sz="2400" dirty="0" smtClean="0"/>
              <a:t>Our JUnit code isn’t production code, so we can simplify the factory pattern</a:t>
            </a:r>
          </a:p>
          <a:p>
            <a:pPr lvl="2"/>
            <a:r>
              <a:rPr lang="en-US" sz="2000" dirty="0" smtClean="0"/>
              <a:t>Create a private method for our factory</a:t>
            </a:r>
            <a:r>
              <a:rPr lang="en-US" sz="2000" dirty="0"/>
              <a:t> </a:t>
            </a:r>
            <a:r>
              <a:rPr lang="en-US" sz="2000" dirty="0" smtClean="0"/>
              <a:t>that takes in the constructor arguments and returns the interface type</a:t>
            </a:r>
          </a:p>
          <a:p>
            <a:pPr lvl="2"/>
            <a:r>
              <a:rPr lang="en-US" sz="2000" dirty="0" smtClean="0"/>
              <a:t>Now we can just change the constructor called in the private method to test a new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629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66788"/>
            <a:ext cx="7772400" cy="13954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Observer Pattern</a:t>
            </a:r>
          </a:p>
        </p:txBody>
      </p:sp>
      <p:sp>
        <p:nvSpPr>
          <p:cNvPr id="104451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CPSC 2150</a:t>
            </a:r>
          </a:p>
        </p:txBody>
      </p:sp>
    </p:spTree>
    <p:extLst>
      <p:ext uri="{BB962C8B-B14F-4D97-AF65-F5344CB8AC3E}">
        <p14:creationId xmlns:p14="http://schemas.microsoft.com/office/powerpoint/2010/main" val="17937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Terminology</a:t>
            </a:r>
          </a:p>
        </p:txBody>
      </p:sp>
      <p:sp>
        <p:nvSpPr>
          <p:cNvPr id="160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 want to monitor the network for </a:t>
            </a:r>
            <a:r>
              <a:rPr lang="en-US" altLang="en-US" b="1" i="1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events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machine on the network that has the event occur is the </a:t>
            </a:r>
            <a:r>
              <a:rPr lang="en-US" altLang="en-US" b="1" i="1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subject</a:t>
            </a:r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of the interaction</a:t>
            </a:r>
            <a:endParaRPr lang="en-US" altLang="en-US" b="1" i="1" smtClean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objects in your program that need to do something in response to the events for a particular subject are called </a:t>
            </a:r>
            <a:r>
              <a:rPr lang="en-US" altLang="en-US" b="1" i="1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observers</a:t>
            </a:r>
            <a:r>
              <a:rPr lang="en-US" altLang="en-US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(or </a:t>
            </a:r>
            <a:r>
              <a:rPr lang="en-US" altLang="en-US" b="1" i="1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listeners</a:t>
            </a:r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 for that subject</a:t>
            </a:r>
          </a:p>
        </p:txBody>
      </p:sp>
      <p:sp>
        <p:nvSpPr>
          <p:cNvPr id="160773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2FE50B-D0BE-4FB0-8BCB-A7B920471CC7}" type="slidenum">
              <a:rPr lang="en-US" altLang="en-US" sz="1200" smtClean="0">
                <a:solidFill>
                  <a:srgbClr val="898989"/>
                </a:solidFill>
                <a:latin typeface="Times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200" smtClean="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  <p:sp>
        <p:nvSpPr>
          <p:cNvPr id="160772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853CE0-A457-4202-8B0C-E0A00D7B428E}" type="datetime3">
              <a:rPr lang="en-US" altLang="en-US" sz="1200" smtClean="0">
                <a:solidFill>
                  <a:srgbClr val="898989"/>
                </a:solidFill>
                <a:latin typeface="Times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 November 2019</a:t>
            </a:fld>
            <a:endParaRPr lang="en-US" altLang="en-US" sz="1200" smtClean="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3"/>
          <p:cNvSpPr>
            <a:spLocks noGrp="1" noRot="1" noChangeArrowheads="1"/>
          </p:cNvSpPr>
          <p:nvPr>
            <p:ph type="title"/>
          </p:nvPr>
        </p:nvSpPr>
        <p:spPr>
          <a:xfrm>
            <a:off x="457200" y="338138"/>
            <a:ext cx="8229600" cy="6223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Solution #2: Use Callbacks</a:t>
            </a:r>
          </a:p>
        </p:txBody>
      </p:sp>
      <p:sp>
        <p:nvSpPr>
          <p:cNvPr id="119822" name="Rectangle 14"/>
          <p:cNvSpPr>
            <a:spLocks noGrp="1" noChangeArrowheads="1"/>
          </p:cNvSpPr>
          <p:nvPr>
            <p:ph idx="1"/>
          </p:nvPr>
        </p:nvSpPr>
        <p:spPr>
          <a:xfrm>
            <a:off x="457200" y="4114800"/>
            <a:ext cx="8229600" cy="2057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observer (there may be many) registers its interest in a subject’s events, and then waits until the subject </a:t>
            </a:r>
            <a:r>
              <a:rPr lang="en-US" altLang="en-US" b="1" i="1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calls it back</a:t>
            </a:r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to tell it that there has been an event</a:t>
            </a:r>
          </a:p>
        </p:txBody>
      </p:sp>
      <p:sp>
        <p:nvSpPr>
          <p:cNvPr id="16487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754E020-648F-4D76-AE84-B4107D3AB5DE}" type="slidenum">
              <a:rPr lang="en-US" altLang="en-US" sz="1200" smtClean="0">
                <a:solidFill>
                  <a:srgbClr val="898989"/>
                </a:solidFill>
                <a:latin typeface="Times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200" smtClean="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  <p:sp>
        <p:nvSpPr>
          <p:cNvPr id="164872" name="Date Placeholder 1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6D7867-9423-4823-B856-9BDC1AF92A86}" type="datetime3">
              <a:rPr lang="en-US" altLang="en-US" sz="1200" smtClean="0">
                <a:solidFill>
                  <a:srgbClr val="898989"/>
                </a:solidFill>
                <a:latin typeface="Times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 November 2019</a:t>
            </a:fld>
            <a:endParaRPr lang="en-US" altLang="en-US" sz="1200" smtClean="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  <p:sp>
        <p:nvSpPr>
          <p:cNvPr id="164868" name="Text Box 29"/>
          <p:cNvSpPr txBox="1">
            <a:spLocks noChangeArrowheads="1"/>
          </p:cNvSpPr>
          <p:nvPr/>
        </p:nvSpPr>
        <p:spPr bwMode="auto">
          <a:xfrm>
            <a:off x="1447800" y="3733800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i="1">
                <a:solidFill>
                  <a:srgbClr val="000000"/>
                </a:solidFill>
              </a:rPr>
              <a:t>subject</a:t>
            </a:r>
            <a:endParaRPr lang="en-US" altLang="en-US" sz="24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grpSp>
        <p:nvGrpSpPr>
          <p:cNvPr id="164869" name="Group 62"/>
          <p:cNvGrpSpPr>
            <a:grpSpLocks/>
          </p:cNvGrpSpPr>
          <p:nvPr/>
        </p:nvGrpSpPr>
        <p:grpSpPr bwMode="auto">
          <a:xfrm>
            <a:off x="6934200" y="1828800"/>
            <a:ext cx="847725" cy="1863725"/>
            <a:chOff x="4643" y="1145"/>
            <a:chExt cx="534" cy="1174"/>
          </a:xfrm>
        </p:grpSpPr>
        <p:sp>
          <p:nvSpPr>
            <p:cNvPr id="164889" name="Freeform 53"/>
            <p:cNvSpPr>
              <a:spLocks/>
            </p:cNvSpPr>
            <p:nvPr/>
          </p:nvSpPr>
          <p:spPr bwMode="auto">
            <a:xfrm>
              <a:off x="4835" y="1145"/>
              <a:ext cx="342" cy="211"/>
            </a:xfrm>
            <a:custGeom>
              <a:avLst/>
              <a:gdLst>
                <a:gd name="T0" fmla="*/ 19 w 342"/>
                <a:gd name="T1" fmla="*/ 39 h 211"/>
                <a:gd name="T2" fmla="*/ 46 w 342"/>
                <a:gd name="T3" fmla="*/ 19 h 211"/>
                <a:gd name="T4" fmla="*/ 98 w 342"/>
                <a:gd name="T5" fmla="*/ 0 h 211"/>
                <a:gd name="T6" fmla="*/ 131 w 342"/>
                <a:gd name="T7" fmla="*/ 6 h 211"/>
                <a:gd name="T8" fmla="*/ 158 w 342"/>
                <a:gd name="T9" fmla="*/ 13 h 211"/>
                <a:gd name="T10" fmla="*/ 211 w 342"/>
                <a:gd name="T11" fmla="*/ 46 h 211"/>
                <a:gd name="T12" fmla="*/ 224 w 342"/>
                <a:gd name="T13" fmla="*/ 52 h 211"/>
                <a:gd name="T14" fmla="*/ 237 w 342"/>
                <a:gd name="T15" fmla="*/ 52 h 211"/>
                <a:gd name="T16" fmla="*/ 257 w 342"/>
                <a:gd name="T17" fmla="*/ 52 h 211"/>
                <a:gd name="T18" fmla="*/ 257 w 342"/>
                <a:gd name="T19" fmla="*/ 52 h 211"/>
                <a:gd name="T20" fmla="*/ 276 w 342"/>
                <a:gd name="T21" fmla="*/ 46 h 211"/>
                <a:gd name="T22" fmla="*/ 283 w 342"/>
                <a:gd name="T23" fmla="*/ 46 h 211"/>
                <a:gd name="T24" fmla="*/ 303 w 342"/>
                <a:gd name="T25" fmla="*/ 39 h 211"/>
                <a:gd name="T26" fmla="*/ 316 w 342"/>
                <a:gd name="T27" fmla="*/ 33 h 211"/>
                <a:gd name="T28" fmla="*/ 329 w 342"/>
                <a:gd name="T29" fmla="*/ 39 h 211"/>
                <a:gd name="T30" fmla="*/ 336 w 342"/>
                <a:gd name="T31" fmla="*/ 46 h 211"/>
                <a:gd name="T32" fmla="*/ 342 w 342"/>
                <a:gd name="T33" fmla="*/ 59 h 211"/>
                <a:gd name="T34" fmla="*/ 336 w 342"/>
                <a:gd name="T35" fmla="*/ 66 h 211"/>
                <a:gd name="T36" fmla="*/ 316 w 342"/>
                <a:gd name="T37" fmla="*/ 79 h 211"/>
                <a:gd name="T38" fmla="*/ 316 w 342"/>
                <a:gd name="T39" fmla="*/ 79 h 211"/>
                <a:gd name="T40" fmla="*/ 290 w 342"/>
                <a:gd name="T41" fmla="*/ 92 h 211"/>
                <a:gd name="T42" fmla="*/ 270 w 342"/>
                <a:gd name="T43" fmla="*/ 92 h 211"/>
                <a:gd name="T44" fmla="*/ 250 w 342"/>
                <a:gd name="T45" fmla="*/ 92 h 211"/>
                <a:gd name="T46" fmla="*/ 250 w 342"/>
                <a:gd name="T47" fmla="*/ 105 h 211"/>
                <a:gd name="T48" fmla="*/ 257 w 342"/>
                <a:gd name="T49" fmla="*/ 132 h 211"/>
                <a:gd name="T50" fmla="*/ 257 w 342"/>
                <a:gd name="T51" fmla="*/ 145 h 211"/>
                <a:gd name="T52" fmla="*/ 250 w 342"/>
                <a:gd name="T53" fmla="*/ 165 h 211"/>
                <a:gd name="T54" fmla="*/ 243 w 342"/>
                <a:gd name="T55" fmla="*/ 178 h 211"/>
                <a:gd name="T56" fmla="*/ 230 w 342"/>
                <a:gd name="T57" fmla="*/ 191 h 211"/>
                <a:gd name="T58" fmla="*/ 204 w 342"/>
                <a:gd name="T59" fmla="*/ 204 h 211"/>
                <a:gd name="T60" fmla="*/ 178 w 342"/>
                <a:gd name="T61" fmla="*/ 211 h 211"/>
                <a:gd name="T62" fmla="*/ 151 w 342"/>
                <a:gd name="T63" fmla="*/ 211 h 211"/>
                <a:gd name="T64" fmla="*/ 138 w 342"/>
                <a:gd name="T65" fmla="*/ 211 h 211"/>
                <a:gd name="T66" fmla="*/ 112 w 342"/>
                <a:gd name="T67" fmla="*/ 198 h 211"/>
                <a:gd name="T68" fmla="*/ 98 w 342"/>
                <a:gd name="T69" fmla="*/ 198 h 211"/>
                <a:gd name="T70" fmla="*/ 92 w 342"/>
                <a:gd name="T71" fmla="*/ 191 h 211"/>
                <a:gd name="T72" fmla="*/ 65 w 342"/>
                <a:gd name="T73" fmla="*/ 178 h 211"/>
                <a:gd name="T74" fmla="*/ 39 w 342"/>
                <a:gd name="T75" fmla="*/ 158 h 211"/>
                <a:gd name="T76" fmla="*/ 32 w 342"/>
                <a:gd name="T77" fmla="*/ 151 h 211"/>
                <a:gd name="T78" fmla="*/ 13 w 342"/>
                <a:gd name="T79" fmla="*/ 132 h 211"/>
                <a:gd name="T80" fmla="*/ 6 w 342"/>
                <a:gd name="T81" fmla="*/ 118 h 211"/>
                <a:gd name="T82" fmla="*/ 6 w 342"/>
                <a:gd name="T83" fmla="*/ 112 h 211"/>
                <a:gd name="T84" fmla="*/ 0 w 342"/>
                <a:gd name="T85" fmla="*/ 85 h 211"/>
                <a:gd name="T86" fmla="*/ 6 w 342"/>
                <a:gd name="T87" fmla="*/ 59 h 21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42" h="211">
                  <a:moveTo>
                    <a:pt x="13" y="46"/>
                  </a:moveTo>
                  <a:lnTo>
                    <a:pt x="19" y="39"/>
                  </a:lnTo>
                  <a:lnTo>
                    <a:pt x="26" y="33"/>
                  </a:lnTo>
                  <a:lnTo>
                    <a:pt x="46" y="19"/>
                  </a:lnTo>
                  <a:lnTo>
                    <a:pt x="72" y="6"/>
                  </a:lnTo>
                  <a:lnTo>
                    <a:pt x="85" y="6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5" y="0"/>
                  </a:lnTo>
                  <a:lnTo>
                    <a:pt x="131" y="6"/>
                  </a:lnTo>
                  <a:lnTo>
                    <a:pt x="145" y="6"/>
                  </a:lnTo>
                  <a:lnTo>
                    <a:pt x="151" y="13"/>
                  </a:lnTo>
                  <a:lnTo>
                    <a:pt x="158" y="13"/>
                  </a:lnTo>
                  <a:lnTo>
                    <a:pt x="171" y="19"/>
                  </a:lnTo>
                  <a:lnTo>
                    <a:pt x="191" y="33"/>
                  </a:lnTo>
                  <a:lnTo>
                    <a:pt x="211" y="46"/>
                  </a:lnTo>
                  <a:lnTo>
                    <a:pt x="217" y="46"/>
                  </a:lnTo>
                  <a:lnTo>
                    <a:pt x="224" y="52"/>
                  </a:lnTo>
                  <a:lnTo>
                    <a:pt x="230" y="52"/>
                  </a:lnTo>
                  <a:lnTo>
                    <a:pt x="237" y="52"/>
                  </a:lnTo>
                  <a:lnTo>
                    <a:pt x="243" y="52"/>
                  </a:lnTo>
                  <a:lnTo>
                    <a:pt x="250" y="52"/>
                  </a:lnTo>
                  <a:lnTo>
                    <a:pt x="257" y="52"/>
                  </a:lnTo>
                  <a:lnTo>
                    <a:pt x="270" y="52"/>
                  </a:lnTo>
                  <a:lnTo>
                    <a:pt x="276" y="46"/>
                  </a:lnTo>
                  <a:lnTo>
                    <a:pt x="283" y="46"/>
                  </a:lnTo>
                  <a:lnTo>
                    <a:pt x="290" y="39"/>
                  </a:lnTo>
                  <a:lnTo>
                    <a:pt x="296" y="39"/>
                  </a:lnTo>
                  <a:lnTo>
                    <a:pt x="303" y="39"/>
                  </a:lnTo>
                  <a:lnTo>
                    <a:pt x="303" y="33"/>
                  </a:lnTo>
                  <a:lnTo>
                    <a:pt x="309" y="33"/>
                  </a:lnTo>
                  <a:lnTo>
                    <a:pt x="316" y="33"/>
                  </a:lnTo>
                  <a:lnTo>
                    <a:pt x="323" y="33"/>
                  </a:lnTo>
                  <a:lnTo>
                    <a:pt x="329" y="39"/>
                  </a:lnTo>
                  <a:lnTo>
                    <a:pt x="336" y="39"/>
                  </a:lnTo>
                  <a:lnTo>
                    <a:pt x="336" y="46"/>
                  </a:lnTo>
                  <a:lnTo>
                    <a:pt x="342" y="52"/>
                  </a:lnTo>
                  <a:lnTo>
                    <a:pt x="342" y="59"/>
                  </a:lnTo>
                  <a:lnTo>
                    <a:pt x="342" y="66"/>
                  </a:lnTo>
                  <a:lnTo>
                    <a:pt x="336" y="66"/>
                  </a:lnTo>
                  <a:lnTo>
                    <a:pt x="329" y="72"/>
                  </a:lnTo>
                  <a:lnTo>
                    <a:pt x="316" y="79"/>
                  </a:lnTo>
                  <a:lnTo>
                    <a:pt x="309" y="85"/>
                  </a:lnTo>
                  <a:lnTo>
                    <a:pt x="303" y="85"/>
                  </a:lnTo>
                  <a:lnTo>
                    <a:pt x="290" y="92"/>
                  </a:lnTo>
                  <a:lnTo>
                    <a:pt x="283" y="92"/>
                  </a:lnTo>
                  <a:lnTo>
                    <a:pt x="276" y="92"/>
                  </a:lnTo>
                  <a:lnTo>
                    <a:pt x="270" y="92"/>
                  </a:lnTo>
                  <a:lnTo>
                    <a:pt x="257" y="92"/>
                  </a:lnTo>
                  <a:lnTo>
                    <a:pt x="250" y="92"/>
                  </a:lnTo>
                  <a:lnTo>
                    <a:pt x="243" y="99"/>
                  </a:lnTo>
                  <a:lnTo>
                    <a:pt x="250" y="105"/>
                  </a:lnTo>
                  <a:lnTo>
                    <a:pt x="250" y="112"/>
                  </a:lnTo>
                  <a:lnTo>
                    <a:pt x="250" y="125"/>
                  </a:lnTo>
                  <a:lnTo>
                    <a:pt x="257" y="132"/>
                  </a:lnTo>
                  <a:lnTo>
                    <a:pt x="257" y="138"/>
                  </a:lnTo>
                  <a:lnTo>
                    <a:pt x="257" y="145"/>
                  </a:lnTo>
                  <a:lnTo>
                    <a:pt x="257" y="151"/>
                  </a:lnTo>
                  <a:lnTo>
                    <a:pt x="257" y="158"/>
                  </a:lnTo>
                  <a:lnTo>
                    <a:pt x="250" y="165"/>
                  </a:lnTo>
                  <a:lnTo>
                    <a:pt x="250" y="171"/>
                  </a:lnTo>
                  <a:lnTo>
                    <a:pt x="243" y="178"/>
                  </a:lnTo>
                  <a:lnTo>
                    <a:pt x="237" y="184"/>
                  </a:lnTo>
                  <a:lnTo>
                    <a:pt x="230" y="191"/>
                  </a:lnTo>
                  <a:lnTo>
                    <a:pt x="224" y="198"/>
                  </a:lnTo>
                  <a:lnTo>
                    <a:pt x="211" y="198"/>
                  </a:lnTo>
                  <a:lnTo>
                    <a:pt x="204" y="204"/>
                  </a:lnTo>
                  <a:lnTo>
                    <a:pt x="191" y="211"/>
                  </a:lnTo>
                  <a:lnTo>
                    <a:pt x="184" y="211"/>
                  </a:lnTo>
                  <a:lnTo>
                    <a:pt x="178" y="211"/>
                  </a:lnTo>
                  <a:lnTo>
                    <a:pt x="171" y="211"/>
                  </a:lnTo>
                  <a:lnTo>
                    <a:pt x="164" y="211"/>
                  </a:lnTo>
                  <a:lnTo>
                    <a:pt x="151" y="211"/>
                  </a:lnTo>
                  <a:lnTo>
                    <a:pt x="138" y="211"/>
                  </a:lnTo>
                  <a:lnTo>
                    <a:pt x="131" y="211"/>
                  </a:lnTo>
                  <a:lnTo>
                    <a:pt x="118" y="204"/>
                  </a:lnTo>
                  <a:lnTo>
                    <a:pt x="112" y="198"/>
                  </a:lnTo>
                  <a:lnTo>
                    <a:pt x="105" y="198"/>
                  </a:lnTo>
                  <a:lnTo>
                    <a:pt x="98" y="198"/>
                  </a:lnTo>
                  <a:lnTo>
                    <a:pt x="98" y="191"/>
                  </a:lnTo>
                  <a:lnTo>
                    <a:pt x="92" y="191"/>
                  </a:lnTo>
                  <a:lnTo>
                    <a:pt x="79" y="184"/>
                  </a:lnTo>
                  <a:lnTo>
                    <a:pt x="72" y="178"/>
                  </a:lnTo>
                  <a:lnTo>
                    <a:pt x="65" y="178"/>
                  </a:lnTo>
                  <a:lnTo>
                    <a:pt x="52" y="165"/>
                  </a:lnTo>
                  <a:lnTo>
                    <a:pt x="39" y="158"/>
                  </a:lnTo>
                  <a:lnTo>
                    <a:pt x="32" y="151"/>
                  </a:lnTo>
                  <a:lnTo>
                    <a:pt x="26" y="145"/>
                  </a:lnTo>
                  <a:lnTo>
                    <a:pt x="19" y="138"/>
                  </a:lnTo>
                  <a:lnTo>
                    <a:pt x="13" y="132"/>
                  </a:lnTo>
                  <a:lnTo>
                    <a:pt x="13" y="125"/>
                  </a:lnTo>
                  <a:lnTo>
                    <a:pt x="13" y="118"/>
                  </a:lnTo>
                  <a:lnTo>
                    <a:pt x="6" y="118"/>
                  </a:lnTo>
                  <a:lnTo>
                    <a:pt x="6" y="112"/>
                  </a:lnTo>
                  <a:lnTo>
                    <a:pt x="0" y="99"/>
                  </a:lnTo>
                  <a:lnTo>
                    <a:pt x="0" y="92"/>
                  </a:lnTo>
                  <a:lnTo>
                    <a:pt x="0" y="85"/>
                  </a:lnTo>
                  <a:lnTo>
                    <a:pt x="0" y="72"/>
                  </a:lnTo>
                  <a:lnTo>
                    <a:pt x="6" y="66"/>
                  </a:lnTo>
                  <a:lnTo>
                    <a:pt x="6" y="59"/>
                  </a:lnTo>
                  <a:lnTo>
                    <a:pt x="13" y="52"/>
                  </a:lnTo>
                  <a:lnTo>
                    <a:pt x="1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90" name="Freeform 54"/>
            <p:cNvSpPr>
              <a:spLocks/>
            </p:cNvSpPr>
            <p:nvPr/>
          </p:nvSpPr>
          <p:spPr bwMode="auto">
            <a:xfrm>
              <a:off x="4782" y="1382"/>
              <a:ext cx="303" cy="422"/>
            </a:xfrm>
            <a:custGeom>
              <a:avLst/>
              <a:gdLst>
                <a:gd name="T0" fmla="*/ 158 w 303"/>
                <a:gd name="T1" fmla="*/ 20 h 422"/>
                <a:gd name="T2" fmla="*/ 132 w 303"/>
                <a:gd name="T3" fmla="*/ 33 h 422"/>
                <a:gd name="T4" fmla="*/ 79 w 303"/>
                <a:gd name="T5" fmla="*/ 86 h 422"/>
                <a:gd name="T6" fmla="*/ 53 w 303"/>
                <a:gd name="T7" fmla="*/ 125 h 422"/>
                <a:gd name="T8" fmla="*/ 39 w 303"/>
                <a:gd name="T9" fmla="*/ 158 h 422"/>
                <a:gd name="T10" fmla="*/ 33 w 303"/>
                <a:gd name="T11" fmla="*/ 172 h 422"/>
                <a:gd name="T12" fmla="*/ 13 w 303"/>
                <a:gd name="T13" fmla="*/ 224 h 422"/>
                <a:gd name="T14" fmla="*/ 13 w 303"/>
                <a:gd name="T15" fmla="*/ 238 h 422"/>
                <a:gd name="T16" fmla="*/ 6 w 303"/>
                <a:gd name="T17" fmla="*/ 284 h 422"/>
                <a:gd name="T18" fmla="*/ 0 w 303"/>
                <a:gd name="T19" fmla="*/ 330 h 422"/>
                <a:gd name="T20" fmla="*/ 6 w 303"/>
                <a:gd name="T21" fmla="*/ 350 h 422"/>
                <a:gd name="T22" fmla="*/ 13 w 303"/>
                <a:gd name="T23" fmla="*/ 376 h 422"/>
                <a:gd name="T24" fmla="*/ 26 w 303"/>
                <a:gd name="T25" fmla="*/ 396 h 422"/>
                <a:gd name="T26" fmla="*/ 46 w 303"/>
                <a:gd name="T27" fmla="*/ 416 h 422"/>
                <a:gd name="T28" fmla="*/ 72 w 303"/>
                <a:gd name="T29" fmla="*/ 422 h 422"/>
                <a:gd name="T30" fmla="*/ 99 w 303"/>
                <a:gd name="T31" fmla="*/ 422 h 422"/>
                <a:gd name="T32" fmla="*/ 118 w 303"/>
                <a:gd name="T33" fmla="*/ 422 h 422"/>
                <a:gd name="T34" fmla="*/ 132 w 303"/>
                <a:gd name="T35" fmla="*/ 416 h 422"/>
                <a:gd name="T36" fmla="*/ 138 w 303"/>
                <a:gd name="T37" fmla="*/ 416 h 422"/>
                <a:gd name="T38" fmla="*/ 151 w 303"/>
                <a:gd name="T39" fmla="*/ 409 h 422"/>
                <a:gd name="T40" fmla="*/ 151 w 303"/>
                <a:gd name="T41" fmla="*/ 403 h 422"/>
                <a:gd name="T42" fmla="*/ 165 w 303"/>
                <a:gd name="T43" fmla="*/ 396 h 422"/>
                <a:gd name="T44" fmla="*/ 171 w 303"/>
                <a:gd name="T45" fmla="*/ 383 h 422"/>
                <a:gd name="T46" fmla="*/ 171 w 303"/>
                <a:gd name="T47" fmla="*/ 383 h 422"/>
                <a:gd name="T48" fmla="*/ 178 w 303"/>
                <a:gd name="T49" fmla="*/ 376 h 422"/>
                <a:gd name="T50" fmla="*/ 184 w 303"/>
                <a:gd name="T51" fmla="*/ 370 h 422"/>
                <a:gd name="T52" fmla="*/ 191 w 303"/>
                <a:gd name="T53" fmla="*/ 350 h 422"/>
                <a:gd name="T54" fmla="*/ 191 w 303"/>
                <a:gd name="T55" fmla="*/ 337 h 422"/>
                <a:gd name="T56" fmla="*/ 191 w 303"/>
                <a:gd name="T57" fmla="*/ 317 h 422"/>
                <a:gd name="T58" fmla="*/ 191 w 303"/>
                <a:gd name="T59" fmla="*/ 297 h 422"/>
                <a:gd name="T60" fmla="*/ 184 w 303"/>
                <a:gd name="T61" fmla="*/ 284 h 422"/>
                <a:gd name="T62" fmla="*/ 178 w 303"/>
                <a:gd name="T63" fmla="*/ 264 h 422"/>
                <a:gd name="T64" fmla="*/ 184 w 303"/>
                <a:gd name="T65" fmla="*/ 251 h 422"/>
                <a:gd name="T66" fmla="*/ 191 w 303"/>
                <a:gd name="T67" fmla="*/ 224 h 422"/>
                <a:gd name="T68" fmla="*/ 211 w 303"/>
                <a:gd name="T69" fmla="*/ 205 h 422"/>
                <a:gd name="T70" fmla="*/ 231 w 303"/>
                <a:gd name="T71" fmla="*/ 198 h 422"/>
                <a:gd name="T72" fmla="*/ 250 w 303"/>
                <a:gd name="T73" fmla="*/ 178 h 422"/>
                <a:gd name="T74" fmla="*/ 264 w 303"/>
                <a:gd name="T75" fmla="*/ 172 h 422"/>
                <a:gd name="T76" fmla="*/ 270 w 303"/>
                <a:gd name="T77" fmla="*/ 158 h 422"/>
                <a:gd name="T78" fmla="*/ 277 w 303"/>
                <a:gd name="T79" fmla="*/ 152 h 422"/>
                <a:gd name="T80" fmla="*/ 283 w 303"/>
                <a:gd name="T81" fmla="*/ 139 h 422"/>
                <a:gd name="T82" fmla="*/ 296 w 303"/>
                <a:gd name="T83" fmla="*/ 125 h 422"/>
                <a:gd name="T84" fmla="*/ 303 w 303"/>
                <a:gd name="T85" fmla="*/ 99 h 422"/>
                <a:gd name="T86" fmla="*/ 303 w 303"/>
                <a:gd name="T87" fmla="*/ 73 h 422"/>
                <a:gd name="T88" fmla="*/ 303 w 303"/>
                <a:gd name="T89" fmla="*/ 53 h 422"/>
                <a:gd name="T90" fmla="*/ 290 w 303"/>
                <a:gd name="T91" fmla="*/ 33 h 422"/>
                <a:gd name="T92" fmla="*/ 277 w 303"/>
                <a:gd name="T93" fmla="*/ 20 h 422"/>
                <a:gd name="T94" fmla="*/ 270 w 303"/>
                <a:gd name="T95" fmla="*/ 13 h 422"/>
                <a:gd name="T96" fmla="*/ 250 w 303"/>
                <a:gd name="T97" fmla="*/ 7 h 422"/>
                <a:gd name="T98" fmla="*/ 224 w 303"/>
                <a:gd name="T99" fmla="*/ 7 h 422"/>
                <a:gd name="T100" fmla="*/ 198 w 303"/>
                <a:gd name="T101" fmla="*/ 7 h 4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03" h="422">
                  <a:moveTo>
                    <a:pt x="171" y="13"/>
                  </a:moveTo>
                  <a:lnTo>
                    <a:pt x="165" y="13"/>
                  </a:lnTo>
                  <a:lnTo>
                    <a:pt x="158" y="20"/>
                  </a:lnTo>
                  <a:lnTo>
                    <a:pt x="151" y="20"/>
                  </a:lnTo>
                  <a:lnTo>
                    <a:pt x="145" y="27"/>
                  </a:lnTo>
                  <a:lnTo>
                    <a:pt x="132" y="33"/>
                  </a:lnTo>
                  <a:lnTo>
                    <a:pt x="112" y="53"/>
                  </a:lnTo>
                  <a:lnTo>
                    <a:pt x="92" y="79"/>
                  </a:lnTo>
                  <a:lnTo>
                    <a:pt x="79" y="86"/>
                  </a:lnTo>
                  <a:lnTo>
                    <a:pt x="72" y="99"/>
                  </a:lnTo>
                  <a:lnTo>
                    <a:pt x="66" y="112"/>
                  </a:lnTo>
                  <a:lnTo>
                    <a:pt x="53" y="125"/>
                  </a:lnTo>
                  <a:lnTo>
                    <a:pt x="46" y="139"/>
                  </a:lnTo>
                  <a:lnTo>
                    <a:pt x="39" y="152"/>
                  </a:lnTo>
                  <a:lnTo>
                    <a:pt x="39" y="158"/>
                  </a:lnTo>
                  <a:lnTo>
                    <a:pt x="33" y="165"/>
                  </a:lnTo>
                  <a:lnTo>
                    <a:pt x="33" y="172"/>
                  </a:lnTo>
                  <a:lnTo>
                    <a:pt x="33" y="178"/>
                  </a:lnTo>
                  <a:lnTo>
                    <a:pt x="20" y="198"/>
                  </a:lnTo>
                  <a:lnTo>
                    <a:pt x="13" y="224"/>
                  </a:lnTo>
                  <a:lnTo>
                    <a:pt x="13" y="231"/>
                  </a:lnTo>
                  <a:lnTo>
                    <a:pt x="13" y="238"/>
                  </a:lnTo>
                  <a:lnTo>
                    <a:pt x="6" y="257"/>
                  </a:lnTo>
                  <a:lnTo>
                    <a:pt x="6" y="284"/>
                  </a:lnTo>
                  <a:lnTo>
                    <a:pt x="0" y="304"/>
                  </a:lnTo>
                  <a:lnTo>
                    <a:pt x="0" y="323"/>
                  </a:lnTo>
                  <a:lnTo>
                    <a:pt x="0" y="330"/>
                  </a:lnTo>
                  <a:lnTo>
                    <a:pt x="0" y="337"/>
                  </a:lnTo>
                  <a:lnTo>
                    <a:pt x="0" y="343"/>
                  </a:lnTo>
                  <a:lnTo>
                    <a:pt x="6" y="350"/>
                  </a:lnTo>
                  <a:lnTo>
                    <a:pt x="6" y="356"/>
                  </a:lnTo>
                  <a:lnTo>
                    <a:pt x="13" y="370"/>
                  </a:lnTo>
                  <a:lnTo>
                    <a:pt x="13" y="376"/>
                  </a:lnTo>
                  <a:lnTo>
                    <a:pt x="20" y="383"/>
                  </a:lnTo>
                  <a:lnTo>
                    <a:pt x="20" y="389"/>
                  </a:lnTo>
                  <a:lnTo>
                    <a:pt x="26" y="396"/>
                  </a:lnTo>
                  <a:lnTo>
                    <a:pt x="33" y="409"/>
                  </a:lnTo>
                  <a:lnTo>
                    <a:pt x="39" y="409"/>
                  </a:lnTo>
                  <a:lnTo>
                    <a:pt x="46" y="416"/>
                  </a:lnTo>
                  <a:lnTo>
                    <a:pt x="53" y="416"/>
                  </a:lnTo>
                  <a:lnTo>
                    <a:pt x="59" y="422"/>
                  </a:lnTo>
                  <a:lnTo>
                    <a:pt x="72" y="422"/>
                  </a:lnTo>
                  <a:lnTo>
                    <a:pt x="79" y="422"/>
                  </a:lnTo>
                  <a:lnTo>
                    <a:pt x="85" y="422"/>
                  </a:lnTo>
                  <a:lnTo>
                    <a:pt x="99" y="422"/>
                  </a:lnTo>
                  <a:lnTo>
                    <a:pt x="105" y="422"/>
                  </a:lnTo>
                  <a:lnTo>
                    <a:pt x="118" y="422"/>
                  </a:lnTo>
                  <a:lnTo>
                    <a:pt x="125" y="422"/>
                  </a:lnTo>
                  <a:lnTo>
                    <a:pt x="132" y="416"/>
                  </a:lnTo>
                  <a:lnTo>
                    <a:pt x="138" y="416"/>
                  </a:lnTo>
                  <a:lnTo>
                    <a:pt x="145" y="409"/>
                  </a:lnTo>
                  <a:lnTo>
                    <a:pt x="151" y="409"/>
                  </a:lnTo>
                  <a:lnTo>
                    <a:pt x="151" y="403"/>
                  </a:lnTo>
                  <a:lnTo>
                    <a:pt x="158" y="403"/>
                  </a:lnTo>
                  <a:lnTo>
                    <a:pt x="158" y="396"/>
                  </a:lnTo>
                  <a:lnTo>
                    <a:pt x="165" y="396"/>
                  </a:lnTo>
                  <a:lnTo>
                    <a:pt x="171" y="389"/>
                  </a:lnTo>
                  <a:lnTo>
                    <a:pt x="171" y="383"/>
                  </a:lnTo>
                  <a:lnTo>
                    <a:pt x="178" y="383"/>
                  </a:lnTo>
                  <a:lnTo>
                    <a:pt x="178" y="376"/>
                  </a:lnTo>
                  <a:lnTo>
                    <a:pt x="184" y="370"/>
                  </a:lnTo>
                  <a:lnTo>
                    <a:pt x="184" y="356"/>
                  </a:lnTo>
                  <a:lnTo>
                    <a:pt x="191" y="350"/>
                  </a:lnTo>
                  <a:lnTo>
                    <a:pt x="191" y="343"/>
                  </a:lnTo>
                  <a:lnTo>
                    <a:pt x="191" y="337"/>
                  </a:lnTo>
                  <a:lnTo>
                    <a:pt x="191" y="330"/>
                  </a:lnTo>
                  <a:lnTo>
                    <a:pt x="191" y="323"/>
                  </a:lnTo>
                  <a:lnTo>
                    <a:pt x="191" y="317"/>
                  </a:lnTo>
                  <a:lnTo>
                    <a:pt x="191" y="310"/>
                  </a:lnTo>
                  <a:lnTo>
                    <a:pt x="191" y="304"/>
                  </a:lnTo>
                  <a:lnTo>
                    <a:pt x="191" y="297"/>
                  </a:lnTo>
                  <a:lnTo>
                    <a:pt x="184" y="297"/>
                  </a:lnTo>
                  <a:lnTo>
                    <a:pt x="184" y="290"/>
                  </a:lnTo>
                  <a:lnTo>
                    <a:pt x="184" y="284"/>
                  </a:lnTo>
                  <a:lnTo>
                    <a:pt x="184" y="277"/>
                  </a:lnTo>
                  <a:lnTo>
                    <a:pt x="178" y="271"/>
                  </a:lnTo>
                  <a:lnTo>
                    <a:pt x="178" y="264"/>
                  </a:lnTo>
                  <a:lnTo>
                    <a:pt x="178" y="257"/>
                  </a:lnTo>
                  <a:lnTo>
                    <a:pt x="184" y="251"/>
                  </a:lnTo>
                  <a:lnTo>
                    <a:pt x="184" y="238"/>
                  </a:lnTo>
                  <a:lnTo>
                    <a:pt x="184" y="231"/>
                  </a:lnTo>
                  <a:lnTo>
                    <a:pt x="191" y="224"/>
                  </a:lnTo>
                  <a:lnTo>
                    <a:pt x="198" y="218"/>
                  </a:lnTo>
                  <a:lnTo>
                    <a:pt x="204" y="211"/>
                  </a:lnTo>
                  <a:lnTo>
                    <a:pt x="211" y="205"/>
                  </a:lnTo>
                  <a:lnTo>
                    <a:pt x="217" y="205"/>
                  </a:lnTo>
                  <a:lnTo>
                    <a:pt x="224" y="198"/>
                  </a:lnTo>
                  <a:lnTo>
                    <a:pt x="231" y="198"/>
                  </a:lnTo>
                  <a:lnTo>
                    <a:pt x="237" y="191"/>
                  </a:lnTo>
                  <a:lnTo>
                    <a:pt x="244" y="185"/>
                  </a:lnTo>
                  <a:lnTo>
                    <a:pt x="250" y="178"/>
                  </a:lnTo>
                  <a:lnTo>
                    <a:pt x="257" y="178"/>
                  </a:lnTo>
                  <a:lnTo>
                    <a:pt x="257" y="172"/>
                  </a:lnTo>
                  <a:lnTo>
                    <a:pt x="264" y="172"/>
                  </a:lnTo>
                  <a:lnTo>
                    <a:pt x="264" y="165"/>
                  </a:lnTo>
                  <a:lnTo>
                    <a:pt x="270" y="165"/>
                  </a:lnTo>
                  <a:lnTo>
                    <a:pt x="270" y="158"/>
                  </a:lnTo>
                  <a:lnTo>
                    <a:pt x="277" y="158"/>
                  </a:lnTo>
                  <a:lnTo>
                    <a:pt x="277" y="152"/>
                  </a:lnTo>
                  <a:lnTo>
                    <a:pt x="283" y="145"/>
                  </a:lnTo>
                  <a:lnTo>
                    <a:pt x="283" y="139"/>
                  </a:lnTo>
                  <a:lnTo>
                    <a:pt x="290" y="139"/>
                  </a:lnTo>
                  <a:lnTo>
                    <a:pt x="290" y="132"/>
                  </a:lnTo>
                  <a:lnTo>
                    <a:pt x="296" y="125"/>
                  </a:lnTo>
                  <a:lnTo>
                    <a:pt x="296" y="119"/>
                  </a:lnTo>
                  <a:lnTo>
                    <a:pt x="303" y="112"/>
                  </a:lnTo>
                  <a:lnTo>
                    <a:pt x="303" y="99"/>
                  </a:lnTo>
                  <a:lnTo>
                    <a:pt x="303" y="93"/>
                  </a:lnTo>
                  <a:lnTo>
                    <a:pt x="303" y="86"/>
                  </a:lnTo>
                  <a:lnTo>
                    <a:pt x="303" y="73"/>
                  </a:lnTo>
                  <a:lnTo>
                    <a:pt x="303" y="66"/>
                  </a:lnTo>
                  <a:lnTo>
                    <a:pt x="303" y="60"/>
                  </a:lnTo>
                  <a:lnTo>
                    <a:pt x="303" y="53"/>
                  </a:lnTo>
                  <a:lnTo>
                    <a:pt x="296" y="46"/>
                  </a:lnTo>
                  <a:lnTo>
                    <a:pt x="296" y="40"/>
                  </a:lnTo>
                  <a:lnTo>
                    <a:pt x="290" y="33"/>
                  </a:lnTo>
                  <a:lnTo>
                    <a:pt x="290" y="27"/>
                  </a:lnTo>
                  <a:lnTo>
                    <a:pt x="283" y="27"/>
                  </a:lnTo>
                  <a:lnTo>
                    <a:pt x="277" y="20"/>
                  </a:lnTo>
                  <a:lnTo>
                    <a:pt x="270" y="13"/>
                  </a:lnTo>
                  <a:lnTo>
                    <a:pt x="264" y="13"/>
                  </a:lnTo>
                  <a:lnTo>
                    <a:pt x="257" y="7"/>
                  </a:lnTo>
                  <a:lnTo>
                    <a:pt x="250" y="7"/>
                  </a:lnTo>
                  <a:lnTo>
                    <a:pt x="244" y="7"/>
                  </a:lnTo>
                  <a:lnTo>
                    <a:pt x="237" y="7"/>
                  </a:lnTo>
                  <a:lnTo>
                    <a:pt x="224" y="7"/>
                  </a:lnTo>
                  <a:lnTo>
                    <a:pt x="211" y="0"/>
                  </a:lnTo>
                  <a:lnTo>
                    <a:pt x="204" y="7"/>
                  </a:lnTo>
                  <a:lnTo>
                    <a:pt x="198" y="7"/>
                  </a:lnTo>
                  <a:lnTo>
                    <a:pt x="184" y="7"/>
                  </a:lnTo>
                  <a:lnTo>
                    <a:pt x="171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91" name="Freeform 55"/>
            <p:cNvSpPr>
              <a:spLocks/>
            </p:cNvSpPr>
            <p:nvPr/>
          </p:nvSpPr>
          <p:spPr bwMode="auto">
            <a:xfrm>
              <a:off x="4643" y="1409"/>
              <a:ext cx="284" cy="389"/>
            </a:xfrm>
            <a:custGeom>
              <a:avLst/>
              <a:gdLst>
                <a:gd name="T0" fmla="*/ 277 w 284"/>
                <a:gd name="T1" fmla="*/ 0 h 389"/>
                <a:gd name="T2" fmla="*/ 238 w 284"/>
                <a:gd name="T3" fmla="*/ 13 h 389"/>
                <a:gd name="T4" fmla="*/ 205 w 284"/>
                <a:gd name="T5" fmla="*/ 26 h 389"/>
                <a:gd name="T6" fmla="*/ 172 w 284"/>
                <a:gd name="T7" fmla="*/ 52 h 389"/>
                <a:gd name="T8" fmla="*/ 139 w 284"/>
                <a:gd name="T9" fmla="*/ 85 h 389"/>
                <a:gd name="T10" fmla="*/ 79 w 284"/>
                <a:gd name="T11" fmla="*/ 138 h 389"/>
                <a:gd name="T12" fmla="*/ 46 w 284"/>
                <a:gd name="T13" fmla="*/ 178 h 389"/>
                <a:gd name="T14" fmla="*/ 13 w 284"/>
                <a:gd name="T15" fmla="*/ 211 h 389"/>
                <a:gd name="T16" fmla="*/ 0 w 284"/>
                <a:gd name="T17" fmla="*/ 224 h 389"/>
                <a:gd name="T18" fmla="*/ 0 w 284"/>
                <a:gd name="T19" fmla="*/ 244 h 389"/>
                <a:gd name="T20" fmla="*/ 7 w 284"/>
                <a:gd name="T21" fmla="*/ 257 h 389"/>
                <a:gd name="T22" fmla="*/ 20 w 284"/>
                <a:gd name="T23" fmla="*/ 270 h 389"/>
                <a:gd name="T24" fmla="*/ 60 w 284"/>
                <a:gd name="T25" fmla="*/ 283 h 389"/>
                <a:gd name="T26" fmla="*/ 112 w 284"/>
                <a:gd name="T27" fmla="*/ 290 h 389"/>
                <a:gd name="T28" fmla="*/ 139 w 284"/>
                <a:gd name="T29" fmla="*/ 296 h 389"/>
                <a:gd name="T30" fmla="*/ 145 w 284"/>
                <a:gd name="T31" fmla="*/ 303 h 389"/>
                <a:gd name="T32" fmla="*/ 145 w 284"/>
                <a:gd name="T33" fmla="*/ 316 h 389"/>
                <a:gd name="T34" fmla="*/ 139 w 284"/>
                <a:gd name="T35" fmla="*/ 323 h 389"/>
                <a:gd name="T36" fmla="*/ 126 w 284"/>
                <a:gd name="T37" fmla="*/ 343 h 389"/>
                <a:gd name="T38" fmla="*/ 119 w 284"/>
                <a:gd name="T39" fmla="*/ 356 h 389"/>
                <a:gd name="T40" fmla="*/ 112 w 284"/>
                <a:gd name="T41" fmla="*/ 362 h 389"/>
                <a:gd name="T42" fmla="*/ 119 w 284"/>
                <a:gd name="T43" fmla="*/ 369 h 389"/>
                <a:gd name="T44" fmla="*/ 132 w 284"/>
                <a:gd name="T45" fmla="*/ 369 h 389"/>
                <a:gd name="T46" fmla="*/ 139 w 284"/>
                <a:gd name="T47" fmla="*/ 362 h 389"/>
                <a:gd name="T48" fmla="*/ 152 w 284"/>
                <a:gd name="T49" fmla="*/ 349 h 389"/>
                <a:gd name="T50" fmla="*/ 159 w 284"/>
                <a:gd name="T51" fmla="*/ 349 h 389"/>
                <a:gd name="T52" fmla="*/ 159 w 284"/>
                <a:gd name="T53" fmla="*/ 369 h 389"/>
                <a:gd name="T54" fmla="*/ 159 w 284"/>
                <a:gd name="T55" fmla="*/ 389 h 389"/>
                <a:gd name="T56" fmla="*/ 172 w 284"/>
                <a:gd name="T57" fmla="*/ 389 h 389"/>
                <a:gd name="T58" fmla="*/ 192 w 284"/>
                <a:gd name="T59" fmla="*/ 376 h 389"/>
                <a:gd name="T60" fmla="*/ 185 w 284"/>
                <a:gd name="T61" fmla="*/ 362 h 389"/>
                <a:gd name="T62" fmla="*/ 178 w 284"/>
                <a:gd name="T63" fmla="*/ 349 h 389"/>
                <a:gd name="T64" fmla="*/ 178 w 284"/>
                <a:gd name="T65" fmla="*/ 336 h 389"/>
                <a:gd name="T66" fmla="*/ 192 w 284"/>
                <a:gd name="T67" fmla="*/ 336 h 389"/>
                <a:gd name="T68" fmla="*/ 211 w 284"/>
                <a:gd name="T69" fmla="*/ 343 h 389"/>
                <a:gd name="T70" fmla="*/ 231 w 284"/>
                <a:gd name="T71" fmla="*/ 336 h 389"/>
                <a:gd name="T72" fmla="*/ 231 w 284"/>
                <a:gd name="T73" fmla="*/ 323 h 389"/>
                <a:gd name="T74" fmla="*/ 224 w 284"/>
                <a:gd name="T75" fmla="*/ 316 h 389"/>
                <a:gd name="T76" fmla="*/ 192 w 284"/>
                <a:gd name="T77" fmla="*/ 310 h 389"/>
                <a:gd name="T78" fmla="*/ 178 w 284"/>
                <a:gd name="T79" fmla="*/ 296 h 389"/>
                <a:gd name="T80" fmla="*/ 165 w 284"/>
                <a:gd name="T81" fmla="*/ 283 h 389"/>
                <a:gd name="T82" fmla="*/ 159 w 284"/>
                <a:gd name="T83" fmla="*/ 277 h 389"/>
                <a:gd name="T84" fmla="*/ 139 w 284"/>
                <a:gd name="T85" fmla="*/ 270 h 389"/>
                <a:gd name="T86" fmla="*/ 112 w 284"/>
                <a:gd name="T87" fmla="*/ 263 h 389"/>
                <a:gd name="T88" fmla="*/ 86 w 284"/>
                <a:gd name="T89" fmla="*/ 257 h 389"/>
                <a:gd name="T90" fmla="*/ 66 w 284"/>
                <a:gd name="T91" fmla="*/ 250 h 389"/>
                <a:gd name="T92" fmla="*/ 60 w 284"/>
                <a:gd name="T93" fmla="*/ 237 h 389"/>
                <a:gd name="T94" fmla="*/ 53 w 284"/>
                <a:gd name="T95" fmla="*/ 217 h 389"/>
                <a:gd name="T96" fmla="*/ 73 w 284"/>
                <a:gd name="T97" fmla="*/ 191 h 389"/>
                <a:gd name="T98" fmla="*/ 132 w 284"/>
                <a:gd name="T99" fmla="*/ 151 h 389"/>
                <a:gd name="T100" fmla="*/ 185 w 284"/>
                <a:gd name="T101" fmla="*/ 105 h 389"/>
                <a:gd name="T102" fmla="*/ 244 w 284"/>
                <a:gd name="T103" fmla="*/ 79 h 389"/>
                <a:gd name="T104" fmla="*/ 277 w 284"/>
                <a:gd name="T105" fmla="*/ 46 h 389"/>
                <a:gd name="T106" fmla="*/ 284 w 284"/>
                <a:gd name="T107" fmla="*/ 26 h 389"/>
                <a:gd name="T108" fmla="*/ 284 w 284"/>
                <a:gd name="T109" fmla="*/ 6 h 389"/>
                <a:gd name="T110" fmla="*/ 277 w 284"/>
                <a:gd name="T111" fmla="*/ 0 h 38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84" h="389">
                  <a:moveTo>
                    <a:pt x="277" y="0"/>
                  </a:moveTo>
                  <a:lnTo>
                    <a:pt x="238" y="13"/>
                  </a:lnTo>
                  <a:lnTo>
                    <a:pt x="205" y="26"/>
                  </a:lnTo>
                  <a:lnTo>
                    <a:pt x="172" y="52"/>
                  </a:lnTo>
                  <a:lnTo>
                    <a:pt x="139" y="85"/>
                  </a:lnTo>
                  <a:lnTo>
                    <a:pt x="79" y="138"/>
                  </a:lnTo>
                  <a:lnTo>
                    <a:pt x="46" y="178"/>
                  </a:lnTo>
                  <a:lnTo>
                    <a:pt x="13" y="211"/>
                  </a:lnTo>
                  <a:lnTo>
                    <a:pt x="0" y="224"/>
                  </a:lnTo>
                  <a:lnTo>
                    <a:pt x="0" y="244"/>
                  </a:lnTo>
                  <a:lnTo>
                    <a:pt x="7" y="257"/>
                  </a:lnTo>
                  <a:lnTo>
                    <a:pt x="20" y="270"/>
                  </a:lnTo>
                  <a:lnTo>
                    <a:pt x="60" y="283"/>
                  </a:lnTo>
                  <a:lnTo>
                    <a:pt x="112" y="290"/>
                  </a:lnTo>
                  <a:lnTo>
                    <a:pt x="139" y="296"/>
                  </a:lnTo>
                  <a:lnTo>
                    <a:pt x="145" y="303"/>
                  </a:lnTo>
                  <a:lnTo>
                    <a:pt x="145" y="316"/>
                  </a:lnTo>
                  <a:lnTo>
                    <a:pt x="139" y="323"/>
                  </a:lnTo>
                  <a:lnTo>
                    <a:pt x="126" y="343"/>
                  </a:lnTo>
                  <a:lnTo>
                    <a:pt x="119" y="356"/>
                  </a:lnTo>
                  <a:lnTo>
                    <a:pt x="112" y="362"/>
                  </a:lnTo>
                  <a:lnTo>
                    <a:pt x="119" y="369"/>
                  </a:lnTo>
                  <a:lnTo>
                    <a:pt x="132" y="369"/>
                  </a:lnTo>
                  <a:lnTo>
                    <a:pt x="139" y="362"/>
                  </a:lnTo>
                  <a:lnTo>
                    <a:pt x="152" y="349"/>
                  </a:lnTo>
                  <a:lnTo>
                    <a:pt x="159" y="349"/>
                  </a:lnTo>
                  <a:lnTo>
                    <a:pt x="159" y="369"/>
                  </a:lnTo>
                  <a:lnTo>
                    <a:pt x="159" y="389"/>
                  </a:lnTo>
                  <a:lnTo>
                    <a:pt x="172" y="389"/>
                  </a:lnTo>
                  <a:lnTo>
                    <a:pt x="192" y="376"/>
                  </a:lnTo>
                  <a:lnTo>
                    <a:pt x="185" y="362"/>
                  </a:lnTo>
                  <a:lnTo>
                    <a:pt x="178" y="349"/>
                  </a:lnTo>
                  <a:lnTo>
                    <a:pt x="178" y="336"/>
                  </a:lnTo>
                  <a:lnTo>
                    <a:pt x="192" y="336"/>
                  </a:lnTo>
                  <a:lnTo>
                    <a:pt x="211" y="343"/>
                  </a:lnTo>
                  <a:lnTo>
                    <a:pt x="231" y="336"/>
                  </a:lnTo>
                  <a:lnTo>
                    <a:pt x="231" y="323"/>
                  </a:lnTo>
                  <a:lnTo>
                    <a:pt x="224" y="316"/>
                  </a:lnTo>
                  <a:lnTo>
                    <a:pt x="192" y="310"/>
                  </a:lnTo>
                  <a:lnTo>
                    <a:pt x="178" y="296"/>
                  </a:lnTo>
                  <a:lnTo>
                    <a:pt x="165" y="283"/>
                  </a:lnTo>
                  <a:lnTo>
                    <a:pt x="159" y="277"/>
                  </a:lnTo>
                  <a:lnTo>
                    <a:pt x="139" y="270"/>
                  </a:lnTo>
                  <a:lnTo>
                    <a:pt x="112" y="263"/>
                  </a:lnTo>
                  <a:lnTo>
                    <a:pt x="86" y="257"/>
                  </a:lnTo>
                  <a:lnTo>
                    <a:pt x="66" y="250"/>
                  </a:lnTo>
                  <a:lnTo>
                    <a:pt x="60" y="237"/>
                  </a:lnTo>
                  <a:lnTo>
                    <a:pt x="53" y="217"/>
                  </a:lnTo>
                  <a:lnTo>
                    <a:pt x="73" y="191"/>
                  </a:lnTo>
                  <a:lnTo>
                    <a:pt x="132" y="151"/>
                  </a:lnTo>
                  <a:lnTo>
                    <a:pt x="185" y="105"/>
                  </a:lnTo>
                  <a:lnTo>
                    <a:pt x="244" y="79"/>
                  </a:lnTo>
                  <a:lnTo>
                    <a:pt x="277" y="46"/>
                  </a:lnTo>
                  <a:lnTo>
                    <a:pt x="284" y="26"/>
                  </a:lnTo>
                  <a:lnTo>
                    <a:pt x="284" y="6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92" name="Freeform 56"/>
            <p:cNvSpPr>
              <a:spLocks/>
            </p:cNvSpPr>
            <p:nvPr/>
          </p:nvSpPr>
          <p:spPr bwMode="auto">
            <a:xfrm>
              <a:off x="4881" y="1738"/>
              <a:ext cx="283" cy="568"/>
            </a:xfrm>
            <a:custGeom>
              <a:avLst/>
              <a:gdLst>
                <a:gd name="T0" fmla="*/ 46 w 283"/>
                <a:gd name="T1" fmla="*/ 0 h 568"/>
                <a:gd name="T2" fmla="*/ 72 w 283"/>
                <a:gd name="T3" fmla="*/ 0 h 568"/>
                <a:gd name="T4" fmla="*/ 92 w 283"/>
                <a:gd name="T5" fmla="*/ 14 h 568"/>
                <a:gd name="T6" fmla="*/ 138 w 283"/>
                <a:gd name="T7" fmla="*/ 53 h 568"/>
                <a:gd name="T8" fmla="*/ 184 w 283"/>
                <a:gd name="T9" fmla="*/ 99 h 568"/>
                <a:gd name="T10" fmla="*/ 224 w 283"/>
                <a:gd name="T11" fmla="*/ 145 h 568"/>
                <a:gd name="T12" fmla="*/ 257 w 283"/>
                <a:gd name="T13" fmla="*/ 185 h 568"/>
                <a:gd name="T14" fmla="*/ 277 w 283"/>
                <a:gd name="T15" fmla="*/ 218 h 568"/>
                <a:gd name="T16" fmla="*/ 283 w 283"/>
                <a:gd name="T17" fmla="*/ 244 h 568"/>
                <a:gd name="T18" fmla="*/ 277 w 283"/>
                <a:gd name="T19" fmla="*/ 264 h 568"/>
                <a:gd name="T20" fmla="*/ 270 w 283"/>
                <a:gd name="T21" fmla="*/ 291 h 568"/>
                <a:gd name="T22" fmla="*/ 244 w 283"/>
                <a:gd name="T23" fmla="*/ 317 h 568"/>
                <a:gd name="T24" fmla="*/ 211 w 283"/>
                <a:gd name="T25" fmla="*/ 343 h 568"/>
                <a:gd name="T26" fmla="*/ 165 w 283"/>
                <a:gd name="T27" fmla="*/ 383 h 568"/>
                <a:gd name="T28" fmla="*/ 125 w 283"/>
                <a:gd name="T29" fmla="*/ 409 h 568"/>
                <a:gd name="T30" fmla="*/ 99 w 283"/>
                <a:gd name="T31" fmla="*/ 429 h 568"/>
                <a:gd name="T32" fmla="*/ 92 w 283"/>
                <a:gd name="T33" fmla="*/ 449 h 568"/>
                <a:gd name="T34" fmla="*/ 92 w 283"/>
                <a:gd name="T35" fmla="*/ 462 h 568"/>
                <a:gd name="T36" fmla="*/ 105 w 283"/>
                <a:gd name="T37" fmla="*/ 475 h 568"/>
                <a:gd name="T38" fmla="*/ 138 w 283"/>
                <a:gd name="T39" fmla="*/ 495 h 568"/>
                <a:gd name="T40" fmla="*/ 165 w 283"/>
                <a:gd name="T41" fmla="*/ 508 h 568"/>
                <a:gd name="T42" fmla="*/ 197 w 283"/>
                <a:gd name="T43" fmla="*/ 521 h 568"/>
                <a:gd name="T44" fmla="*/ 217 w 283"/>
                <a:gd name="T45" fmla="*/ 528 h 568"/>
                <a:gd name="T46" fmla="*/ 217 w 283"/>
                <a:gd name="T47" fmla="*/ 541 h 568"/>
                <a:gd name="T48" fmla="*/ 211 w 283"/>
                <a:gd name="T49" fmla="*/ 548 h 568"/>
                <a:gd name="T50" fmla="*/ 184 w 283"/>
                <a:gd name="T51" fmla="*/ 561 h 568"/>
                <a:gd name="T52" fmla="*/ 184 w 283"/>
                <a:gd name="T53" fmla="*/ 561 h 568"/>
                <a:gd name="T54" fmla="*/ 145 w 283"/>
                <a:gd name="T55" fmla="*/ 568 h 568"/>
                <a:gd name="T56" fmla="*/ 125 w 283"/>
                <a:gd name="T57" fmla="*/ 568 h 568"/>
                <a:gd name="T58" fmla="*/ 105 w 283"/>
                <a:gd name="T59" fmla="*/ 548 h 568"/>
                <a:gd name="T60" fmla="*/ 92 w 283"/>
                <a:gd name="T61" fmla="*/ 521 h 568"/>
                <a:gd name="T62" fmla="*/ 72 w 283"/>
                <a:gd name="T63" fmla="*/ 508 h 568"/>
                <a:gd name="T64" fmla="*/ 46 w 283"/>
                <a:gd name="T65" fmla="*/ 488 h 568"/>
                <a:gd name="T66" fmla="*/ 26 w 283"/>
                <a:gd name="T67" fmla="*/ 475 h 568"/>
                <a:gd name="T68" fmla="*/ 19 w 283"/>
                <a:gd name="T69" fmla="*/ 449 h 568"/>
                <a:gd name="T70" fmla="*/ 26 w 283"/>
                <a:gd name="T71" fmla="*/ 436 h 568"/>
                <a:gd name="T72" fmla="*/ 46 w 283"/>
                <a:gd name="T73" fmla="*/ 416 h 568"/>
                <a:gd name="T74" fmla="*/ 72 w 283"/>
                <a:gd name="T75" fmla="*/ 403 h 568"/>
                <a:gd name="T76" fmla="*/ 92 w 283"/>
                <a:gd name="T77" fmla="*/ 383 h 568"/>
                <a:gd name="T78" fmla="*/ 118 w 283"/>
                <a:gd name="T79" fmla="*/ 350 h 568"/>
                <a:gd name="T80" fmla="*/ 138 w 283"/>
                <a:gd name="T81" fmla="*/ 317 h 568"/>
                <a:gd name="T82" fmla="*/ 165 w 283"/>
                <a:gd name="T83" fmla="*/ 277 h 568"/>
                <a:gd name="T84" fmla="*/ 191 w 283"/>
                <a:gd name="T85" fmla="*/ 258 h 568"/>
                <a:gd name="T86" fmla="*/ 204 w 283"/>
                <a:gd name="T87" fmla="*/ 251 h 568"/>
                <a:gd name="T88" fmla="*/ 204 w 283"/>
                <a:gd name="T89" fmla="*/ 238 h 568"/>
                <a:gd name="T90" fmla="*/ 191 w 283"/>
                <a:gd name="T91" fmla="*/ 231 h 568"/>
                <a:gd name="T92" fmla="*/ 151 w 283"/>
                <a:gd name="T93" fmla="*/ 198 h 568"/>
                <a:gd name="T94" fmla="*/ 92 w 283"/>
                <a:gd name="T95" fmla="*/ 159 h 568"/>
                <a:gd name="T96" fmla="*/ 46 w 283"/>
                <a:gd name="T97" fmla="*/ 126 h 568"/>
                <a:gd name="T98" fmla="*/ 13 w 283"/>
                <a:gd name="T99" fmla="*/ 86 h 568"/>
                <a:gd name="T100" fmla="*/ 0 w 283"/>
                <a:gd name="T101" fmla="*/ 47 h 568"/>
                <a:gd name="T102" fmla="*/ 0 w 283"/>
                <a:gd name="T103" fmla="*/ 20 h 568"/>
                <a:gd name="T104" fmla="*/ 26 w 283"/>
                <a:gd name="T105" fmla="*/ 7 h 568"/>
                <a:gd name="T106" fmla="*/ 46 w 283"/>
                <a:gd name="T107" fmla="*/ 0 h 5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83" h="568">
                  <a:moveTo>
                    <a:pt x="46" y="0"/>
                  </a:moveTo>
                  <a:lnTo>
                    <a:pt x="72" y="0"/>
                  </a:lnTo>
                  <a:lnTo>
                    <a:pt x="92" y="14"/>
                  </a:lnTo>
                  <a:lnTo>
                    <a:pt x="138" y="53"/>
                  </a:lnTo>
                  <a:lnTo>
                    <a:pt x="184" y="99"/>
                  </a:lnTo>
                  <a:lnTo>
                    <a:pt x="224" y="145"/>
                  </a:lnTo>
                  <a:lnTo>
                    <a:pt x="257" y="185"/>
                  </a:lnTo>
                  <a:lnTo>
                    <a:pt x="277" y="218"/>
                  </a:lnTo>
                  <a:lnTo>
                    <a:pt x="283" y="244"/>
                  </a:lnTo>
                  <a:lnTo>
                    <a:pt x="277" y="264"/>
                  </a:lnTo>
                  <a:lnTo>
                    <a:pt x="270" y="291"/>
                  </a:lnTo>
                  <a:lnTo>
                    <a:pt x="244" y="317"/>
                  </a:lnTo>
                  <a:lnTo>
                    <a:pt x="211" y="343"/>
                  </a:lnTo>
                  <a:lnTo>
                    <a:pt x="165" y="383"/>
                  </a:lnTo>
                  <a:lnTo>
                    <a:pt x="125" y="409"/>
                  </a:lnTo>
                  <a:lnTo>
                    <a:pt x="99" y="429"/>
                  </a:lnTo>
                  <a:lnTo>
                    <a:pt x="92" y="449"/>
                  </a:lnTo>
                  <a:lnTo>
                    <a:pt x="92" y="462"/>
                  </a:lnTo>
                  <a:lnTo>
                    <a:pt x="105" y="475"/>
                  </a:lnTo>
                  <a:lnTo>
                    <a:pt x="138" y="495"/>
                  </a:lnTo>
                  <a:lnTo>
                    <a:pt x="165" y="508"/>
                  </a:lnTo>
                  <a:lnTo>
                    <a:pt x="197" y="521"/>
                  </a:lnTo>
                  <a:lnTo>
                    <a:pt x="217" y="528"/>
                  </a:lnTo>
                  <a:lnTo>
                    <a:pt x="217" y="541"/>
                  </a:lnTo>
                  <a:lnTo>
                    <a:pt x="211" y="548"/>
                  </a:lnTo>
                  <a:lnTo>
                    <a:pt x="184" y="561"/>
                  </a:lnTo>
                  <a:lnTo>
                    <a:pt x="145" y="568"/>
                  </a:lnTo>
                  <a:lnTo>
                    <a:pt x="125" y="568"/>
                  </a:lnTo>
                  <a:lnTo>
                    <a:pt x="105" y="548"/>
                  </a:lnTo>
                  <a:lnTo>
                    <a:pt x="92" y="521"/>
                  </a:lnTo>
                  <a:lnTo>
                    <a:pt x="72" y="508"/>
                  </a:lnTo>
                  <a:lnTo>
                    <a:pt x="46" y="488"/>
                  </a:lnTo>
                  <a:lnTo>
                    <a:pt x="26" y="475"/>
                  </a:lnTo>
                  <a:lnTo>
                    <a:pt x="19" y="449"/>
                  </a:lnTo>
                  <a:lnTo>
                    <a:pt x="26" y="436"/>
                  </a:lnTo>
                  <a:lnTo>
                    <a:pt x="46" y="416"/>
                  </a:lnTo>
                  <a:lnTo>
                    <a:pt x="72" y="403"/>
                  </a:lnTo>
                  <a:lnTo>
                    <a:pt x="92" y="383"/>
                  </a:lnTo>
                  <a:lnTo>
                    <a:pt x="118" y="350"/>
                  </a:lnTo>
                  <a:lnTo>
                    <a:pt x="138" y="317"/>
                  </a:lnTo>
                  <a:lnTo>
                    <a:pt x="165" y="277"/>
                  </a:lnTo>
                  <a:lnTo>
                    <a:pt x="191" y="258"/>
                  </a:lnTo>
                  <a:lnTo>
                    <a:pt x="204" y="251"/>
                  </a:lnTo>
                  <a:lnTo>
                    <a:pt x="204" y="238"/>
                  </a:lnTo>
                  <a:lnTo>
                    <a:pt x="191" y="231"/>
                  </a:lnTo>
                  <a:lnTo>
                    <a:pt x="151" y="198"/>
                  </a:lnTo>
                  <a:lnTo>
                    <a:pt x="92" y="159"/>
                  </a:lnTo>
                  <a:lnTo>
                    <a:pt x="46" y="126"/>
                  </a:lnTo>
                  <a:lnTo>
                    <a:pt x="13" y="86"/>
                  </a:lnTo>
                  <a:lnTo>
                    <a:pt x="0" y="47"/>
                  </a:lnTo>
                  <a:lnTo>
                    <a:pt x="0" y="20"/>
                  </a:lnTo>
                  <a:lnTo>
                    <a:pt x="26" y="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93" name="Freeform 57"/>
            <p:cNvSpPr>
              <a:spLocks/>
            </p:cNvSpPr>
            <p:nvPr/>
          </p:nvSpPr>
          <p:spPr bwMode="auto">
            <a:xfrm>
              <a:off x="4762" y="1719"/>
              <a:ext cx="119" cy="600"/>
            </a:xfrm>
            <a:custGeom>
              <a:avLst/>
              <a:gdLst>
                <a:gd name="T0" fmla="*/ 33 w 119"/>
                <a:gd name="T1" fmla="*/ 59 h 600"/>
                <a:gd name="T2" fmla="*/ 33 w 119"/>
                <a:gd name="T3" fmla="*/ 26 h 600"/>
                <a:gd name="T4" fmla="*/ 53 w 119"/>
                <a:gd name="T5" fmla="*/ 6 h 600"/>
                <a:gd name="T6" fmla="*/ 79 w 119"/>
                <a:gd name="T7" fmla="*/ 0 h 600"/>
                <a:gd name="T8" fmla="*/ 105 w 119"/>
                <a:gd name="T9" fmla="*/ 6 h 600"/>
                <a:gd name="T10" fmla="*/ 119 w 119"/>
                <a:gd name="T11" fmla="*/ 33 h 600"/>
                <a:gd name="T12" fmla="*/ 119 w 119"/>
                <a:gd name="T13" fmla="*/ 72 h 600"/>
                <a:gd name="T14" fmla="*/ 119 w 119"/>
                <a:gd name="T15" fmla="*/ 138 h 600"/>
                <a:gd name="T16" fmla="*/ 119 w 119"/>
                <a:gd name="T17" fmla="*/ 237 h 600"/>
                <a:gd name="T18" fmla="*/ 112 w 119"/>
                <a:gd name="T19" fmla="*/ 290 h 600"/>
                <a:gd name="T20" fmla="*/ 112 w 119"/>
                <a:gd name="T21" fmla="*/ 336 h 600"/>
                <a:gd name="T22" fmla="*/ 105 w 119"/>
                <a:gd name="T23" fmla="*/ 389 h 600"/>
                <a:gd name="T24" fmla="*/ 105 w 119"/>
                <a:gd name="T25" fmla="*/ 442 h 600"/>
                <a:gd name="T26" fmla="*/ 112 w 119"/>
                <a:gd name="T27" fmla="*/ 474 h 600"/>
                <a:gd name="T28" fmla="*/ 112 w 119"/>
                <a:gd name="T29" fmla="*/ 488 h 600"/>
                <a:gd name="T30" fmla="*/ 112 w 119"/>
                <a:gd name="T31" fmla="*/ 507 h 600"/>
                <a:gd name="T32" fmla="*/ 99 w 119"/>
                <a:gd name="T33" fmla="*/ 521 h 600"/>
                <a:gd name="T34" fmla="*/ 86 w 119"/>
                <a:gd name="T35" fmla="*/ 547 h 600"/>
                <a:gd name="T36" fmla="*/ 86 w 119"/>
                <a:gd name="T37" fmla="*/ 580 h 600"/>
                <a:gd name="T38" fmla="*/ 86 w 119"/>
                <a:gd name="T39" fmla="*/ 600 h 600"/>
                <a:gd name="T40" fmla="*/ 73 w 119"/>
                <a:gd name="T41" fmla="*/ 600 h 600"/>
                <a:gd name="T42" fmla="*/ 26 w 119"/>
                <a:gd name="T43" fmla="*/ 593 h 600"/>
                <a:gd name="T44" fmla="*/ 0 w 119"/>
                <a:gd name="T45" fmla="*/ 567 h 600"/>
                <a:gd name="T46" fmla="*/ 7 w 119"/>
                <a:gd name="T47" fmla="*/ 547 h 600"/>
                <a:gd name="T48" fmla="*/ 26 w 119"/>
                <a:gd name="T49" fmla="*/ 514 h 600"/>
                <a:gd name="T50" fmla="*/ 59 w 119"/>
                <a:gd name="T51" fmla="*/ 494 h 600"/>
                <a:gd name="T52" fmla="*/ 59 w 119"/>
                <a:gd name="T53" fmla="*/ 474 h 600"/>
                <a:gd name="T54" fmla="*/ 59 w 119"/>
                <a:gd name="T55" fmla="*/ 448 h 600"/>
                <a:gd name="T56" fmla="*/ 66 w 119"/>
                <a:gd name="T57" fmla="*/ 422 h 600"/>
                <a:gd name="T58" fmla="*/ 66 w 119"/>
                <a:gd name="T59" fmla="*/ 389 h 600"/>
                <a:gd name="T60" fmla="*/ 59 w 119"/>
                <a:gd name="T61" fmla="*/ 343 h 600"/>
                <a:gd name="T62" fmla="*/ 53 w 119"/>
                <a:gd name="T63" fmla="*/ 283 h 600"/>
                <a:gd name="T64" fmla="*/ 46 w 119"/>
                <a:gd name="T65" fmla="*/ 244 h 600"/>
                <a:gd name="T66" fmla="*/ 46 w 119"/>
                <a:gd name="T67" fmla="*/ 217 h 600"/>
                <a:gd name="T68" fmla="*/ 46 w 119"/>
                <a:gd name="T69" fmla="*/ 178 h 600"/>
                <a:gd name="T70" fmla="*/ 40 w 119"/>
                <a:gd name="T71" fmla="*/ 112 h 600"/>
                <a:gd name="T72" fmla="*/ 33 w 119"/>
                <a:gd name="T73" fmla="*/ 59 h 6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9" h="600">
                  <a:moveTo>
                    <a:pt x="33" y="59"/>
                  </a:moveTo>
                  <a:lnTo>
                    <a:pt x="33" y="26"/>
                  </a:lnTo>
                  <a:lnTo>
                    <a:pt x="53" y="6"/>
                  </a:lnTo>
                  <a:lnTo>
                    <a:pt x="79" y="0"/>
                  </a:lnTo>
                  <a:lnTo>
                    <a:pt x="105" y="6"/>
                  </a:lnTo>
                  <a:lnTo>
                    <a:pt x="119" y="33"/>
                  </a:lnTo>
                  <a:lnTo>
                    <a:pt x="119" y="72"/>
                  </a:lnTo>
                  <a:lnTo>
                    <a:pt x="119" y="138"/>
                  </a:lnTo>
                  <a:lnTo>
                    <a:pt x="119" y="237"/>
                  </a:lnTo>
                  <a:lnTo>
                    <a:pt x="112" y="290"/>
                  </a:lnTo>
                  <a:lnTo>
                    <a:pt x="112" y="336"/>
                  </a:lnTo>
                  <a:lnTo>
                    <a:pt x="105" y="389"/>
                  </a:lnTo>
                  <a:lnTo>
                    <a:pt x="105" y="442"/>
                  </a:lnTo>
                  <a:lnTo>
                    <a:pt x="112" y="474"/>
                  </a:lnTo>
                  <a:lnTo>
                    <a:pt x="112" y="488"/>
                  </a:lnTo>
                  <a:lnTo>
                    <a:pt x="112" y="507"/>
                  </a:lnTo>
                  <a:lnTo>
                    <a:pt x="99" y="521"/>
                  </a:lnTo>
                  <a:lnTo>
                    <a:pt x="86" y="547"/>
                  </a:lnTo>
                  <a:lnTo>
                    <a:pt x="86" y="580"/>
                  </a:lnTo>
                  <a:lnTo>
                    <a:pt x="86" y="600"/>
                  </a:lnTo>
                  <a:lnTo>
                    <a:pt x="73" y="600"/>
                  </a:lnTo>
                  <a:lnTo>
                    <a:pt x="26" y="593"/>
                  </a:lnTo>
                  <a:lnTo>
                    <a:pt x="0" y="567"/>
                  </a:lnTo>
                  <a:lnTo>
                    <a:pt x="7" y="547"/>
                  </a:lnTo>
                  <a:lnTo>
                    <a:pt x="26" y="514"/>
                  </a:lnTo>
                  <a:lnTo>
                    <a:pt x="59" y="494"/>
                  </a:lnTo>
                  <a:lnTo>
                    <a:pt x="59" y="474"/>
                  </a:lnTo>
                  <a:lnTo>
                    <a:pt x="59" y="448"/>
                  </a:lnTo>
                  <a:lnTo>
                    <a:pt x="66" y="422"/>
                  </a:lnTo>
                  <a:lnTo>
                    <a:pt x="66" y="389"/>
                  </a:lnTo>
                  <a:lnTo>
                    <a:pt x="59" y="343"/>
                  </a:lnTo>
                  <a:lnTo>
                    <a:pt x="53" y="283"/>
                  </a:lnTo>
                  <a:lnTo>
                    <a:pt x="46" y="244"/>
                  </a:lnTo>
                  <a:lnTo>
                    <a:pt x="46" y="217"/>
                  </a:lnTo>
                  <a:lnTo>
                    <a:pt x="46" y="178"/>
                  </a:lnTo>
                  <a:lnTo>
                    <a:pt x="40" y="112"/>
                  </a:lnTo>
                  <a:lnTo>
                    <a:pt x="33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94" name="Freeform 58"/>
            <p:cNvSpPr>
              <a:spLocks/>
            </p:cNvSpPr>
            <p:nvPr/>
          </p:nvSpPr>
          <p:spPr bwMode="auto">
            <a:xfrm>
              <a:off x="4828" y="1395"/>
              <a:ext cx="343" cy="350"/>
            </a:xfrm>
            <a:custGeom>
              <a:avLst/>
              <a:gdLst>
                <a:gd name="T0" fmla="*/ 191 w 343"/>
                <a:gd name="T1" fmla="*/ 0 h 350"/>
                <a:gd name="T2" fmla="*/ 224 w 343"/>
                <a:gd name="T3" fmla="*/ 20 h 350"/>
                <a:gd name="T4" fmla="*/ 250 w 343"/>
                <a:gd name="T5" fmla="*/ 47 h 350"/>
                <a:gd name="T6" fmla="*/ 270 w 343"/>
                <a:gd name="T7" fmla="*/ 73 h 350"/>
                <a:gd name="T8" fmla="*/ 290 w 343"/>
                <a:gd name="T9" fmla="*/ 119 h 350"/>
                <a:gd name="T10" fmla="*/ 316 w 343"/>
                <a:gd name="T11" fmla="*/ 178 h 350"/>
                <a:gd name="T12" fmla="*/ 330 w 343"/>
                <a:gd name="T13" fmla="*/ 225 h 350"/>
                <a:gd name="T14" fmla="*/ 343 w 343"/>
                <a:gd name="T15" fmla="*/ 264 h 350"/>
                <a:gd name="T16" fmla="*/ 343 w 343"/>
                <a:gd name="T17" fmla="*/ 277 h 350"/>
                <a:gd name="T18" fmla="*/ 336 w 343"/>
                <a:gd name="T19" fmla="*/ 291 h 350"/>
                <a:gd name="T20" fmla="*/ 316 w 343"/>
                <a:gd name="T21" fmla="*/ 304 h 350"/>
                <a:gd name="T22" fmla="*/ 290 w 343"/>
                <a:gd name="T23" fmla="*/ 304 h 350"/>
                <a:gd name="T24" fmla="*/ 237 w 343"/>
                <a:gd name="T25" fmla="*/ 304 h 350"/>
                <a:gd name="T26" fmla="*/ 171 w 343"/>
                <a:gd name="T27" fmla="*/ 291 h 350"/>
                <a:gd name="T28" fmla="*/ 138 w 343"/>
                <a:gd name="T29" fmla="*/ 284 h 350"/>
                <a:gd name="T30" fmla="*/ 125 w 343"/>
                <a:gd name="T31" fmla="*/ 291 h 350"/>
                <a:gd name="T32" fmla="*/ 112 w 343"/>
                <a:gd name="T33" fmla="*/ 297 h 350"/>
                <a:gd name="T34" fmla="*/ 112 w 343"/>
                <a:gd name="T35" fmla="*/ 304 h 350"/>
                <a:gd name="T36" fmla="*/ 119 w 343"/>
                <a:gd name="T37" fmla="*/ 330 h 350"/>
                <a:gd name="T38" fmla="*/ 119 w 343"/>
                <a:gd name="T39" fmla="*/ 343 h 350"/>
                <a:gd name="T40" fmla="*/ 112 w 343"/>
                <a:gd name="T41" fmla="*/ 343 h 350"/>
                <a:gd name="T42" fmla="*/ 105 w 343"/>
                <a:gd name="T43" fmla="*/ 350 h 350"/>
                <a:gd name="T44" fmla="*/ 92 w 343"/>
                <a:gd name="T45" fmla="*/ 350 h 350"/>
                <a:gd name="T46" fmla="*/ 86 w 343"/>
                <a:gd name="T47" fmla="*/ 337 h 350"/>
                <a:gd name="T48" fmla="*/ 86 w 343"/>
                <a:gd name="T49" fmla="*/ 324 h 350"/>
                <a:gd name="T50" fmla="*/ 72 w 343"/>
                <a:gd name="T51" fmla="*/ 324 h 350"/>
                <a:gd name="T52" fmla="*/ 53 w 343"/>
                <a:gd name="T53" fmla="*/ 337 h 350"/>
                <a:gd name="T54" fmla="*/ 39 w 343"/>
                <a:gd name="T55" fmla="*/ 350 h 350"/>
                <a:gd name="T56" fmla="*/ 26 w 343"/>
                <a:gd name="T57" fmla="*/ 350 h 350"/>
                <a:gd name="T58" fmla="*/ 13 w 343"/>
                <a:gd name="T59" fmla="*/ 337 h 350"/>
                <a:gd name="T60" fmla="*/ 26 w 343"/>
                <a:gd name="T61" fmla="*/ 324 h 350"/>
                <a:gd name="T62" fmla="*/ 53 w 343"/>
                <a:gd name="T63" fmla="*/ 310 h 350"/>
                <a:gd name="T64" fmla="*/ 59 w 343"/>
                <a:gd name="T65" fmla="*/ 304 h 350"/>
                <a:gd name="T66" fmla="*/ 46 w 343"/>
                <a:gd name="T67" fmla="*/ 297 h 350"/>
                <a:gd name="T68" fmla="*/ 13 w 343"/>
                <a:gd name="T69" fmla="*/ 297 h 350"/>
                <a:gd name="T70" fmla="*/ 0 w 343"/>
                <a:gd name="T71" fmla="*/ 284 h 350"/>
                <a:gd name="T72" fmla="*/ 0 w 343"/>
                <a:gd name="T73" fmla="*/ 277 h 350"/>
                <a:gd name="T74" fmla="*/ 20 w 343"/>
                <a:gd name="T75" fmla="*/ 271 h 350"/>
                <a:gd name="T76" fmla="*/ 59 w 343"/>
                <a:gd name="T77" fmla="*/ 277 h 350"/>
                <a:gd name="T78" fmla="*/ 86 w 343"/>
                <a:gd name="T79" fmla="*/ 277 h 350"/>
                <a:gd name="T80" fmla="*/ 105 w 343"/>
                <a:gd name="T81" fmla="*/ 264 h 350"/>
                <a:gd name="T82" fmla="*/ 125 w 343"/>
                <a:gd name="T83" fmla="*/ 264 h 350"/>
                <a:gd name="T84" fmla="*/ 152 w 343"/>
                <a:gd name="T85" fmla="*/ 264 h 350"/>
                <a:gd name="T86" fmla="*/ 185 w 343"/>
                <a:gd name="T87" fmla="*/ 271 h 350"/>
                <a:gd name="T88" fmla="*/ 224 w 343"/>
                <a:gd name="T89" fmla="*/ 277 h 350"/>
                <a:gd name="T90" fmla="*/ 250 w 343"/>
                <a:gd name="T91" fmla="*/ 271 h 350"/>
                <a:gd name="T92" fmla="*/ 270 w 343"/>
                <a:gd name="T93" fmla="*/ 264 h 350"/>
                <a:gd name="T94" fmla="*/ 283 w 343"/>
                <a:gd name="T95" fmla="*/ 258 h 350"/>
                <a:gd name="T96" fmla="*/ 283 w 343"/>
                <a:gd name="T97" fmla="*/ 225 h 350"/>
                <a:gd name="T98" fmla="*/ 250 w 343"/>
                <a:gd name="T99" fmla="*/ 172 h 350"/>
                <a:gd name="T100" fmla="*/ 211 w 343"/>
                <a:gd name="T101" fmla="*/ 119 h 350"/>
                <a:gd name="T102" fmla="*/ 171 w 343"/>
                <a:gd name="T103" fmla="*/ 73 h 350"/>
                <a:gd name="T104" fmla="*/ 152 w 343"/>
                <a:gd name="T105" fmla="*/ 40 h 350"/>
                <a:gd name="T106" fmla="*/ 158 w 343"/>
                <a:gd name="T107" fmla="*/ 14 h 350"/>
                <a:gd name="T108" fmla="*/ 171 w 343"/>
                <a:gd name="T109" fmla="*/ 0 h 350"/>
                <a:gd name="T110" fmla="*/ 191 w 343"/>
                <a:gd name="T111" fmla="*/ 0 h 35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43" h="350">
                  <a:moveTo>
                    <a:pt x="191" y="0"/>
                  </a:moveTo>
                  <a:lnTo>
                    <a:pt x="224" y="20"/>
                  </a:lnTo>
                  <a:lnTo>
                    <a:pt x="250" y="47"/>
                  </a:lnTo>
                  <a:lnTo>
                    <a:pt x="270" y="73"/>
                  </a:lnTo>
                  <a:lnTo>
                    <a:pt x="290" y="119"/>
                  </a:lnTo>
                  <a:lnTo>
                    <a:pt x="316" y="178"/>
                  </a:lnTo>
                  <a:lnTo>
                    <a:pt x="330" y="225"/>
                  </a:lnTo>
                  <a:lnTo>
                    <a:pt x="343" y="264"/>
                  </a:lnTo>
                  <a:lnTo>
                    <a:pt x="343" y="277"/>
                  </a:lnTo>
                  <a:lnTo>
                    <a:pt x="336" y="291"/>
                  </a:lnTo>
                  <a:lnTo>
                    <a:pt x="316" y="304"/>
                  </a:lnTo>
                  <a:lnTo>
                    <a:pt x="290" y="304"/>
                  </a:lnTo>
                  <a:lnTo>
                    <a:pt x="237" y="304"/>
                  </a:lnTo>
                  <a:lnTo>
                    <a:pt x="171" y="291"/>
                  </a:lnTo>
                  <a:lnTo>
                    <a:pt x="138" y="284"/>
                  </a:lnTo>
                  <a:lnTo>
                    <a:pt x="125" y="291"/>
                  </a:lnTo>
                  <a:lnTo>
                    <a:pt x="112" y="297"/>
                  </a:lnTo>
                  <a:lnTo>
                    <a:pt x="112" y="304"/>
                  </a:lnTo>
                  <a:lnTo>
                    <a:pt x="119" y="330"/>
                  </a:lnTo>
                  <a:lnTo>
                    <a:pt x="119" y="343"/>
                  </a:lnTo>
                  <a:lnTo>
                    <a:pt x="112" y="343"/>
                  </a:lnTo>
                  <a:lnTo>
                    <a:pt x="105" y="350"/>
                  </a:lnTo>
                  <a:lnTo>
                    <a:pt x="92" y="350"/>
                  </a:lnTo>
                  <a:lnTo>
                    <a:pt x="86" y="337"/>
                  </a:lnTo>
                  <a:lnTo>
                    <a:pt x="86" y="324"/>
                  </a:lnTo>
                  <a:lnTo>
                    <a:pt x="72" y="324"/>
                  </a:lnTo>
                  <a:lnTo>
                    <a:pt x="53" y="337"/>
                  </a:lnTo>
                  <a:lnTo>
                    <a:pt x="39" y="350"/>
                  </a:lnTo>
                  <a:lnTo>
                    <a:pt x="26" y="350"/>
                  </a:lnTo>
                  <a:lnTo>
                    <a:pt x="13" y="337"/>
                  </a:lnTo>
                  <a:lnTo>
                    <a:pt x="26" y="324"/>
                  </a:lnTo>
                  <a:lnTo>
                    <a:pt x="53" y="310"/>
                  </a:lnTo>
                  <a:lnTo>
                    <a:pt x="59" y="304"/>
                  </a:lnTo>
                  <a:lnTo>
                    <a:pt x="46" y="297"/>
                  </a:lnTo>
                  <a:lnTo>
                    <a:pt x="13" y="297"/>
                  </a:lnTo>
                  <a:lnTo>
                    <a:pt x="0" y="284"/>
                  </a:lnTo>
                  <a:lnTo>
                    <a:pt x="0" y="277"/>
                  </a:lnTo>
                  <a:lnTo>
                    <a:pt x="20" y="271"/>
                  </a:lnTo>
                  <a:lnTo>
                    <a:pt x="59" y="277"/>
                  </a:lnTo>
                  <a:lnTo>
                    <a:pt x="86" y="277"/>
                  </a:lnTo>
                  <a:lnTo>
                    <a:pt x="105" y="264"/>
                  </a:lnTo>
                  <a:lnTo>
                    <a:pt x="125" y="264"/>
                  </a:lnTo>
                  <a:lnTo>
                    <a:pt x="152" y="264"/>
                  </a:lnTo>
                  <a:lnTo>
                    <a:pt x="185" y="271"/>
                  </a:lnTo>
                  <a:lnTo>
                    <a:pt x="224" y="277"/>
                  </a:lnTo>
                  <a:lnTo>
                    <a:pt x="250" y="271"/>
                  </a:lnTo>
                  <a:lnTo>
                    <a:pt x="270" y="264"/>
                  </a:lnTo>
                  <a:lnTo>
                    <a:pt x="283" y="258"/>
                  </a:lnTo>
                  <a:lnTo>
                    <a:pt x="283" y="225"/>
                  </a:lnTo>
                  <a:lnTo>
                    <a:pt x="250" y="172"/>
                  </a:lnTo>
                  <a:lnTo>
                    <a:pt x="211" y="119"/>
                  </a:lnTo>
                  <a:lnTo>
                    <a:pt x="171" y="73"/>
                  </a:lnTo>
                  <a:lnTo>
                    <a:pt x="152" y="40"/>
                  </a:lnTo>
                  <a:lnTo>
                    <a:pt x="158" y="14"/>
                  </a:lnTo>
                  <a:lnTo>
                    <a:pt x="171" y="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870" name="Text Box 41"/>
          <p:cNvSpPr txBox="1">
            <a:spLocks noChangeArrowheads="1"/>
          </p:cNvSpPr>
          <p:nvPr/>
        </p:nvSpPr>
        <p:spPr bwMode="auto">
          <a:xfrm>
            <a:off x="6400800" y="3733800"/>
            <a:ext cx="1639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i="1">
                <a:solidFill>
                  <a:srgbClr val="000000"/>
                </a:solidFill>
              </a:rPr>
              <a:t>observer</a:t>
            </a:r>
            <a:endParaRPr lang="en-US" altLang="en-US" sz="24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grpSp>
        <p:nvGrpSpPr>
          <p:cNvPr id="119872" name="Group 64"/>
          <p:cNvGrpSpPr>
            <a:grpSpLocks/>
          </p:cNvGrpSpPr>
          <p:nvPr/>
        </p:nvGrpSpPr>
        <p:grpSpPr bwMode="auto">
          <a:xfrm>
            <a:off x="1066800" y="1600200"/>
            <a:ext cx="2768600" cy="2519363"/>
            <a:chOff x="3120" y="960"/>
            <a:chExt cx="1744" cy="1587"/>
          </a:xfrm>
        </p:grpSpPr>
        <p:grpSp>
          <p:nvGrpSpPr>
            <p:cNvPr id="164875" name="Group 63"/>
            <p:cNvGrpSpPr>
              <a:grpSpLocks/>
            </p:cNvGrpSpPr>
            <p:nvPr/>
          </p:nvGrpSpPr>
          <p:grpSpPr bwMode="auto">
            <a:xfrm>
              <a:off x="3120" y="960"/>
              <a:ext cx="1438" cy="1359"/>
              <a:chOff x="3120" y="960"/>
              <a:chExt cx="1438" cy="1359"/>
            </a:xfrm>
          </p:grpSpPr>
          <p:sp>
            <p:nvSpPr>
              <p:cNvPr id="164878" name="Freeform 45"/>
              <p:cNvSpPr>
                <a:spLocks/>
              </p:cNvSpPr>
              <p:nvPr/>
            </p:nvSpPr>
            <p:spPr bwMode="auto">
              <a:xfrm>
                <a:off x="4287" y="1382"/>
                <a:ext cx="271" cy="343"/>
              </a:xfrm>
              <a:custGeom>
                <a:avLst/>
                <a:gdLst>
                  <a:gd name="T0" fmla="*/ 20 w 271"/>
                  <a:gd name="T1" fmla="*/ 264 h 343"/>
                  <a:gd name="T2" fmla="*/ 7 w 271"/>
                  <a:gd name="T3" fmla="*/ 290 h 343"/>
                  <a:gd name="T4" fmla="*/ 7 w 271"/>
                  <a:gd name="T5" fmla="*/ 317 h 343"/>
                  <a:gd name="T6" fmla="*/ 7 w 271"/>
                  <a:gd name="T7" fmla="*/ 330 h 343"/>
                  <a:gd name="T8" fmla="*/ 20 w 271"/>
                  <a:gd name="T9" fmla="*/ 337 h 343"/>
                  <a:gd name="T10" fmla="*/ 46 w 271"/>
                  <a:gd name="T11" fmla="*/ 343 h 343"/>
                  <a:gd name="T12" fmla="*/ 73 w 271"/>
                  <a:gd name="T13" fmla="*/ 343 h 343"/>
                  <a:gd name="T14" fmla="*/ 93 w 271"/>
                  <a:gd name="T15" fmla="*/ 330 h 343"/>
                  <a:gd name="T16" fmla="*/ 99 w 271"/>
                  <a:gd name="T17" fmla="*/ 317 h 343"/>
                  <a:gd name="T18" fmla="*/ 106 w 271"/>
                  <a:gd name="T19" fmla="*/ 317 h 343"/>
                  <a:gd name="T20" fmla="*/ 112 w 271"/>
                  <a:gd name="T21" fmla="*/ 297 h 343"/>
                  <a:gd name="T22" fmla="*/ 125 w 271"/>
                  <a:gd name="T23" fmla="*/ 277 h 343"/>
                  <a:gd name="T24" fmla="*/ 145 w 271"/>
                  <a:gd name="T25" fmla="*/ 238 h 343"/>
                  <a:gd name="T26" fmla="*/ 198 w 271"/>
                  <a:gd name="T27" fmla="*/ 165 h 343"/>
                  <a:gd name="T28" fmla="*/ 264 w 271"/>
                  <a:gd name="T29" fmla="*/ 79 h 343"/>
                  <a:gd name="T30" fmla="*/ 271 w 271"/>
                  <a:gd name="T31" fmla="*/ 66 h 343"/>
                  <a:gd name="T32" fmla="*/ 271 w 271"/>
                  <a:gd name="T33" fmla="*/ 60 h 343"/>
                  <a:gd name="T34" fmla="*/ 264 w 271"/>
                  <a:gd name="T35" fmla="*/ 40 h 343"/>
                  <a:gd name="T36" fmla="*/ 257 w 271"/>
                  <a:gd name="T37" fmla="*/ 20 h 343"/>
                  <a:gd name="T38" fmla="*/ 231 w 271"/>
                  <a:gd name="T39" fmla="*/ 7 h 343"/>
                  <a:gd name="T40" fmla="*/ 178 w 271"/>
                  <a:gd name="T41" fmla="*/ 7 h 343"/>
                  <a:gd name="T42" fmla="*/ 172 w 271"/>
                  <a:gd name="T43" fmla="*/ 20 h 343"/>
                  <a:gd name="T44" fmla="*/ 158 w 271"/>
                  <a:gd name="T45" fmla="*/ 60 h 343"/>
                  <a:gd name="T46" fmla="*/ 139 w 271"/>
                  <a:gd name="T47" fmla="*/ 93 h 343"/>
                  <a:gd name="T48" fmla="*/ 119 w 271"/>
                  <a:gd name="T49" fmla="*/ 119 h 343"/>
                  <a:gd name="T50" fmla="*/ 46 w 271"/>
                  <a:gd name="T51" fmla="*/ 231 h 343"/>
                  <a:gd name="T52" fmla="*/ 33 w 271"/>
                  <a:gd name="T53" fmla="*/ 244 h 343"/>
                  <a:gd name="T54" fmla="*/ 40 w 271"/>
                  <a:gd name="T55" fmla="*/ 264 h 343"/>
                  <a:gd name="T56" fmla="*/ 93 w 271"/>
                  <a:gd name="T57" fmla="*/ 198 h 343"/>
                  <a:gd name="T58" fmla="*/ 145 w 271"/>
                  <a:gd name="T59" fmla="*/ 119 h 343"/>
                  <a:gd name="T60" fmla="*/ 152 w 271"/>
                  <a:gd name="T61" fmla="*/ 99 h 343"/>
                  <a:gd name="T62" fmla="*/ 158 w 271"/>
                  <a:gd name="T63" fmla="*/ 86 h 343"/>
                  <a:gd name="T64" fmla="*/ 191 w 271"/>
                  <a:gd name="T65" fmla="*/ 33 h 343"/>
                  <a:gd name="T66" fmla="*/ 224 w 271"/>
                  <a:gd name="T67" fmla="*/ 20 h 343"/>
                  <a:gd name="T68" fmla="*/ 251 w 271"/>
                  <a:gd name="T69" fmla="*/ 40 h 343"/>
                  <a:gd name="T70" fmla="*/ 244 w 271"/>
                  <a:gd name="T71" fmla="*/ 73 h 343"/>
                  <a:gd name="T72" fmla="*/ 185 w 271"/>
                  <a:gd name="T73" fmla="*/ 152 h 343"/>
                  <a:gd name="T74" fmla="*/ 172 w 271"/>
                  <a:gd name="T75" fmla="*/ 172 h 343"/>
                  <a:gd name="T76" fmla="*/ 139 w 271"/>
                  <a:gd name="T77" fmla="*/ 218 h 343"/>
                  <a:gd name="T78" fmla="*/ 112 w 271"/>
                  <a:gd name="T79" fmla="*/ 264 h 343"/>
                  <a:gd name="T80" fmla="*/ 112 w 271"/>
                  <a:gd name="T81" fmla="*/ 264 h 343"/>
                  <a:gd name="T82" fmla="*/ 99 w 271"/>
                  <a:gd name="T83" fmla="*/ 284 h 343"/>
                  <a:gd name="T84" fmla="*/ 93 w 271"/>
                  <a:gd name="T85" fmla="*/ 304 h 343"/>
                  <a:gd name="T86" fmla="*/ 73 w 271"/>
                  <a:gd name="T87" fmla="*/ 323 h 343"/>
                  <a:gd name="T88" fmla="*/ 46 w 271"/>
                  <a:gd name="T89" fmla="*/ 330 h 343"/>
                  <a:gd name="T90" fmla="*/ 27 w 271"/>
                  <a:gd name="T91" fmla="*/ 323 h 343"/>
                  <a:gd name="T92" fmla="*/ 20 w 271"/>
                  <a:gd name="T93" fmla="*/ 304 h 343"/>
                  <a:gd name="T94" fmla="*/ 33 w 271"/>
                  <a:gd name="T95" fmla="*/ 290 h 343"/>
                  <a:gd name="T96" fmla="*/ 53 w 271"/>
                  <a:gd name="T97" fmla="*/ 290 h 343"/>
                  <a:gd name="T98" fmla="*/ 73 w 271"/>
                  <a:gd name="T99" fmla="*/ 304 h 343"/>
                  <a:gd name="T100" fmla="*/ 79 w 271"/>
                  <a:gd name="T101" fmla="*/ 290 h 343"/>
                  <a:gd name="T102" fmla="*/ 66 w 271"/>
                  <a:gd name="T103" fmla="*/ 277 h 343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71" h="343">
                    <a:moveTo>
                      <a:pt x="33" y="244"/>
                    </a:moveTo>
                    <a:lnTo>
                      <a:pt x="33" y="251"/>
                    </a:lnTo>
                    <a:lnTo>
                      <a:pt x="27" y="251"/>
                    </a:lnTo>
                    <a:lnTo>
                      <a:pt x="27" y="257"/>
                    </a:lnTo>
                    <a:lnTo>
                      <a:pt x="20" y="264"/>
                    </a:lnTo>
                    <a:lnTo>
                      <a:pt x="13" y="271"/>
                    </a:lnTo>
                    <a:lnTo>
                      <a:pt x="13" y="284"/>
                    </a:lnTo>
                    <a:lnTo>
                      <a:pt x="7" y="284"/>
                    </a:lnTo>
                    <a:lnTo>
                      <a:pt x="7" y="290"/>
                    </a:lnTo>
                    <a:lnTo>
                      <a:pt x="7" y="297"/>
                    </a:lnTo>
                    <a:lnTo>
                      <a:pt x="0" y="304"/>
                    </a:lnTo>
                    <a:lnTo>
                      <a:pt x="7" y="304"/>
                    </a:lnTo>
                    <a:lnTo>
                      <a:pt x="7" y="317"/>
                    </a:lnTo>
                    <a:lnTo>
                      <a:pt x="7" y="323"/>
                    </a:lnTo>
                    <a:lnTo>
                      <a:pt x="7" y="330"/>
                    </a:lnTo>
                    <a:lnTo>
                      <a:pt x="13" y="330"/>
                    </a:lnTo>
                    <a:lnTo>
                      <a:pt x="13" y="337"/>
                    </a:lnTo>
                    <a:lnTo>
                      <a:pt x="20" y="337"/>
                    </a:lnTo>
                    <a:lnTo>
                      <a:pt x="27" y="343"/>
                    </a:lnTo>
                    <a:lnTo>
                      <a:pt x="33" y="343"/>
                    </a:lnTo>
                    <a:lnTo>
                      <a:pt x="40" y="343"/>
                    </a:lnTo>
                    <a:lnTo>
                      <a:pt x="46" y="343"/>
                    </a:lnTo>
                    <a:lnTo>
                      <a:pt x="53" y="343"/>
                    </a:lnTo>
                    <a:lnTo>
                      <a:pt x="60" y="343"/>
                    </a:lnTo>
                    <a:lnTo>
                      <a:pt x="66" y="343"/>
                    </a:lnTo>
                    <a:lnTo>
                      <a:pt x="73" y="343"/>
                    </a:lnTo>
                    <a:lnTo>
                      <a:pt x="79" y="337"/>
                    </a:lnTo>
                    <a:lnTo>
                      <a:pt x="86" y="337"/>
                    </a:lnTo>
                    <a:lnTo>
                      <a:pt x="93" y="330"/>
                    </a:lnTo>
                    <a:lnTo>
                      <a:pt x="99" y="323"/>
                    </a:lnTo>
                    <a:lnTo>
                      <a:pt x="99" y="317"/>
                    </a:lnTo>
                    <a:lnTo>
                      <a:pt x="106" y="317"/>
                    </a:lnTo>
                    <a:lnTo>
                      <a:pt x="99" y="317"/>
                    </a:lnTo>
                    <a:lnTo>
                      <a:pt x="106" y="317"/>
                    </a:lnTo>
                    <a:lnTo>
                      <a:pt x="106" y="310"/>
                    </a:lnTo>
                    <a:lnTo>
                      <a:pt x="112" y="297"/>
                    </a:lnTo>
                    <a:lnTo>
                      <a:pt x="119" y="297"/>
                    </a:lnTo>
                    <a:lnTo>
                      <a:pt x="119" y="290"/>
                    </a:lnTo>
                    <a:lnTo>
                      <a:pt x="119" y="284"/>
                    </a:lnTo>
                    <a:lnTo>
                      <a:pt x="125" y="277"/>
                    </a:lnTo>
                    <a:lnTo>
                      <a:pt x="125" y="271"/>
                    </a:lnTo>
                    <a:lnTo>
                      <a:pt x="132" y="264"/>
                    </a:lnTo>
                    <a:lnTo>
                      <a:pt x="139" y="251"/>
                    </a:lnTo>
                    <a:lnTo>
                      <a:pt x="145" y="238"/>
                    </a:lnTo>
                    <a:lnTo>
                      <a:pt x="152" y="231"/>
                    </a:lnTo>
                    <a:lnTo>
                      <a:pt x="158" y="218"/>
                    </a:lnTo>
                    <a:lnTo>
                      <a:pt x="172" y="205"/>
                    </a:lnTo>
                    <a:lnTo>
                      <a:pt x="185" y="185"/>
                    </a:lnTo>
                    <a:lnTo>
                      <a:pt x="198" y="165"/>
                    </a:lnTo>
                    <a:lnTo>
                      <a:pt x="244" y="99"/>
                    </a:lnTo>
                    <a:lnTo>
                      <a:pt x="251" y="93"/>
                    </a:lnTo>
                    <a:lnTo>
                      <a:pt x="257" y="86"/>
                    </a:lnTo>
                    <a:lnTo>
                      <a:pt x="257" y="79"/>
                    </a:lnTo>
                    <a:lnTo>
                      <a:pt x="264" y="79"/>
                    </a:lnTo>
                    <a:lnTo>
                      <a:pt x="264" y="73"/>
                    </a:lnTo>
                    <a:lnTo>
                      <a:pt x="264" y="66"/>
                    </a:lnTo>
                    <a:lnTo>
                      <a:pt x="271" y="66"/>
                    </a:lnTo>
                    <a:lnTo>
                      <a:pt x="271" y="60"/>
                    </a:lnTo>
                    <a:lnTo>
                      <a:pt x="271" y="53"/>
                    </a:lnTo>
                    <a:lnTo>
                      <a:pt x="271" y="46"/>
                    </a:lnTo>
                    <a:lnTo>
                      <a:pt x="271" y="40"/>
                    </a:lnTo>
                    <a:lnTo>
                      <a:pt x="264" y="40"/>
                    </a:lnTo>
                    <a:lnTo>
                      <a:pt x="264" y="33"/>
                    </a:lnTo>
                    <a:lnTo>
                      <a:pt x="264" y="27"/>
                    </a:lnTo>
                    <a:lnTo>
                      <a:pt x="257" y="27"/>
                    </a:lnTo>
                    <a:lnTo>
                      <a:pt x="257" y="20"/>
                    </a:lnTo>
                    <a:lnTo>
                      <a:pt x="251" y="13"/>
                    </a:lnTo>
                    <a:lnTo>
                      <a:pt x="244" y="13"/>
                    </a:lnTo>
                    <a:lnTo>
                      <a:pt x="238" y="7"/>
                    </a:lnTo>
                    <a:lnTo>
                      <a:pt x="231" y="7"/>
                    </a:lnTo>
                    <a:lnTo>
                      <a:pt x="191" y="0"/>
                    </a:lnTo>
                    <a:lnTo>
                      <a:pt x="185" y="7"/>
                    </a:lnTo>
                    <a:lnTo>
                      <a:pt x="178" y="7"/>
                    </a:lnTo>
                    <a:lnTo>
                      <a:pt x="178" y="13"/>
                    </a:lnTo>
                    <a:lnTo>
                      <a:pt x="172" y="13"/>
                    </a:lnTo>
                    <a:lnTo>
                      <a:pt x="172" y="20"/>
                    </a:lnTo>
                    <a:lnTo>
                      <a:pt x="172" y="33"/>
                    </a:lnTo>
                    <a:lnTo>
                      <a:pt x="165" y="40"/>
                    </a:lnTo>
                    <a:lnTo>
                      <a:pt x="165" y="46"/>
                    </a:lnTo>
                    <a:lnTo>
                      <a:pt x="158" y="53"/>
                    </a:lnTo>
                    <a:lnTo>
                      <a:pt x="158" y="60"/>
                    </a:lnTo>
                    <a:lnTo>
                      <a:pt x="152" y="66"/>
                    </a:lnTo>
                    <a:lnTo>
                      <a:pt x="145" y="73"/>
                    </a:lnTo>
                    <a:lnTo>
                      <a:pt x="139" y="86"/>
                    </a:lnTo>
                    <a:lnTo>
                      <a:pt x="139" y="93"/>
                    </a:lnTo>
                    <a:lnTo>
                      <a:pt x="132" y="99"/>
                    </a:lnTo>
                    <a:lnTo>
                      <a:pt x="132" y="106"/>
                    </a:lnTo>
                    <a:lnTo>
                      <a:pt x="125" y="112"/>
                    </a:lnTo>
                    <a:lnTo>
                      <a:pt x="119" y="119"/>
                    </a:lnTo>
                    <a:lnTo>
                      <a:pt x="119" y="125"/>
                    </a:lnTo>
                    <a:lnTo>
                      <a:pt x="106" y="139"/>
                    </a:lnTo>
                    <a:lnTo>
                      <a:pt x="99" y="152"/>
                    </a:lnTo>
                    <a:lnTo>
                      <a:pt x="79" y="178"/>
                    </a:lnTo>
                    <a:lnTo>
                      <a:pt x="46" y="231"/>
                    </a:lnTo>
                    <a:lnTo>
                      <a:pt x="40" y="238"/>
                    </a:lnTo>
                    <a:lnTo>
                      <a:pt x="33" y="244"/>
                    </a:lnTo>
                    <a:lnTo>
                      <a:pt x="60" y="271"/>
                    </a:lnTo>
                    <a:lnTo>
                      <a:pt x="33" y="271"/>
                    </a:lnTo>
                    <a:lnTo>
                      <a:pt x="40" y="264"/>
                    </a:lnTo>
                    <a:lnTo>
                      <a:pt x="60" y="244"/>
                    </a:lnTo>
                    <a:lnTo>
                      <a:pt x="66" y="238"/>
                    </a:lnTo>
                    <a:lnTo>
                      <a:pt x="73" y="224"/>
                    </a:lnTo>
                    <a:lnTo>
                      <a:pt x="79" y="211"/>
                    </a:lnTo>
                    <a:lnTo>
                      <a:pt x="93" y="198"/>
                    </a:lnTo>
                    <a:lnTo>
                      <a:pt x="106" y="172"/>
                    </a:lnTo>
                    <a:lnTo>
                      <a:pt x="119" y="158"/>
                    </a:lnTo>
                    <a:lnTo>
                      <a:pt x="119" y="152"/>
                    </a:lnTo>
                    <a:lnTo>
                      <a:pt x="125" y="145"/>
                    </a:lnTo>
                    <a:lnTo>
                      <a:pt x="145" y="119"/>
                    </a:lnTo>
                    <a:lnTo>
                      <a:pt x="145" y="112"/>
                    </a:lnTo>
                    <a:lnTo>
                      <a:pt x="152" y="99"/>
                    </a:lnTo>
                    <a:lnTo>
                      <a:pt x="152" y="93"/>
                    </a:lnTo>
                    <a:lnTo>
                      <a:pt x="158" y="86"/>
                    </a:lnTo>
                    <a:lnTo>
                      <a:pt x="165" y="79"/>
                    </a:lnTo>
                    <a:lnTo>
                      <a:pt x="172" y="66"/>
                    </a:lnTo>
                    <a:lnTo>
                      <a:pt x="185" y="46"/>
                    </a:lnTo>
                    <a:lnTo>
                      <a:pt x="185" y="40"/>
                    </a:lnTo>
                    <a:lnTo>
                      <a:pt x="191" y="33"/>
                    </a:lnTo>
                    <a:lnTo>
                      <a:pt x="191" y="27"/>
                    </a:lnTo>
                    <a:lnTo>
                      <a:pt x="191" y="20"/>
                    </a:lnTo>
                    <a:lnTo>
                      <a:pt x="224" y="20"/>
                    </a:lnTo>
                    <a:lnTo>
                      <a:pt x="231" y="27"/>
                    </a:lnTo>
                    <a:lnTo>
                      <a:pt x="238" y="27"/>
                    </a:lnTo>
                    <a:lnTo>
                      <a:pt x="244" y="33"/>
                    </a:lnTo>
                    <a:lnTo>
                      <a:pt x="251" y="40"/>
                    </a:lnTo>
                    <a:lnTo>
                      <a:pt x="251" y="46"/>
                    </a:lnTo>
                    <a:lnTo>
                      <a:pt x="251" y="53"/>
                    </a:lnTo>
                    <a:lnTo>
                      <a:pt x="251" y="60"/>
                    </a:lnTo>
                    <a:lnTo>
                      <a:pt x="244" y="73"/>
                    </a:lnTo>
                    <a:lnTo>
                      <a:pt x="224" y="99"/>
                    </a:lnTo>
                    <a:lnTo>
                      <a:pt x="205" y="125"/>
                    </a:lnTo>
                    <a:lnTo>
                      <a:pt x="191" y="152"/>
                    </a:lnTo>
                    <a:lnTo>
                      <a:pt x="185" y="152"/>
                    </a:lnTo>
                    <a:lnTo>
                      <a:pt x="178" y="158"/>
                    </a:lnTo>
                    <a:lnTo>
                      <a:pt x="172" y="165"/>
                    </a:lnTo>
                    <a:lnTo>
                      <a:pt x="172" y="172"/>
                    </a:lnTo>
                    <a:lnTo>
                      <a:pt x="165" y="178"/>
                    </a:lnTo>
                    <a:lnTo>
                      <a:pt x="158" y="191"/>
                    </a:lnTo>
                    <a:lnTo>
                      <a:pt x="152" y="198"/>
                    </a:lnTo>
                    <a:lnTo>
                      <a:pt x="145" y="211"/>
                    </a:lnTo>
                    <a:lnTo>
                      <a:pt x="139" y="218"/>
                    </a:lnTo>
                    <a:lnTo>
                      <a:pt x="139" y="224"/>
                    </a:lnTo>
                    <a:lnTo>
                      <a:pt x="132" y="231"/>
                    </a:lnTo>
                    <a:lnTo>
                      <a:pt x="125" y="238"/>
                    </a:lnTo>
                    <a:lnTo>
                      <a:pt x="125" y="244"/>
                    </a:lnTo>
                    <a:lnTo>
                      <a:pt x="112" y="264"/>
                    </a:lnTo>
                    <a:lnTo>
                      <a:pt x="112" y="271"/>
                    </a:lnTo>
                    <a:lnTo>
                      <a:pt x="106" y="277"/>
                    </a:lnTo>
                    <a:lnTo>
                      <a:pt x="99" y="284"/>
                    </a:lnTo>
                    <a:lnTo>
                      <a:pt x="99" y="290"/>
                    </a:lnTo>
                    <a:lnTo>
                      <a:pt x="99" y="297"/>
                    </a:lnTo>
                    <a:lnTo>
                      <a:pt x="93" y="297"/>
                    </a:lnTo>
                    <a:lnTo>
                      <a:pt x="93" y="304"/>
                    </a:lnTo>
                    <a:lnTo>
                      <a:pt x="86" y="310"/>
                    </a:lnTo>
                    <a:lnTo>
                      <a:pt x="79" y="310"/>
                    </a:lnTo>
                    <a:lnTo>
                      <a:pt x="79" y="317"/>
                    </a:lnTo>
                    <a:lnTo>
                      <a:pt x="73" y="323"/>
                    </a:lnTo>
                    <a:lnTo>
                      <a:pt x="66" y="323"/>
                    </a:lnTo>
                    <a:lnTo>
                      <a:pt x="66" y="330"/>
                    </a:lnTo>
                    <a:lnTo>
                      <a:pt x="60" y="330"/>
                    </a:lnTo>
                    <a:lnTo>
                      <a:pt x="46" y="330"/>
                    </a:lnTo>
                    <a:lnTo>
                      <a:pt x="40" y="330"/>
                    </a:lnTo>
                    <a:lnTo>
                      <a:pt x="33" y="323"/>
                    </a:lnTo>
                    <a:lnTo>
                      <a:pt x="27" y="323"/>
                    </a:lnTo>
                    <a:lnTo>
                      <a:pt x="20" y="317"/>
                    </a:lnTo>
                    <a:lnTo>
                      <a:pt x="20" y="310"/>
                    </a:lnTo>
                    <a:lnTo>
                      <a:pt x="20" y="304"/>
                    </a:lnTo>
                    <a:lnTo>
                      <a:pt x="20" y="297"/>
                    </a:lnTo>
                    <a:lnTo>
                      <a:pt x="27" y="297"/>
                    </a:lnTo>
                    <a:lnTo>
                      <a:pt x="33" y="290"/>
                    </a:lnTo>
                    <a:lnTo>
                      <a:pt x="40" y="290"/>
                    </a:lnTo>
                    <a:lnTo>
                      <a:pt x="46" y="284"/>
                    </a:lnTo>
                    <a:lnTo>
                      <a:pt x="53" y="290"/>
                    </a:lnTo>
                    <a:lnTo>
                      <a:pt x="60" y="290"/>
                    </a:lnTo>
                    <a:lnTo>
                      <a:pt x="66" y="297"/>
                    </a:lnTo>
                    <a:lnTo>
                      <a:pt x="66" y="304"/>
                    </a:lnTo>
                    <a:lnTo>
                      <a:pt x="73" y="304"/>
                    </a:lnTo>
                    <a:lnTo>
                      <a:pt x="79" y="304"/>
                    </a:lnTo>
                    <a:lnTo>
                      <a:pt x="79" y="297"/>
                    </a:lnTo>
                    <a:lnTo>
                      <a:pt x="79" y="290"/>
                    </a:lnTo>
                    <a:lnTo>
                      <a:pt x="79" y="284"/>
                    </a:lnTo>
                    <a:lnTo>
                      <a:pt x="73" y="284"/>
                    </a:lnTo>
                    <a:lnTo>
                      <a:pt x="73" y="277"/>
                    </a:lnTo>
                    <a:lnTo>
                      <a:pt x="66" y="277"/>
                    </a:lnTo>
                    <a:lnTo>
                      <a:pt x="60" y="271"/>
                    </a:lnTo>
                    <a:lnTo>
                      <a:pt x="33" y="244"/>
                    </a:lnTo>
                    <a:close/>
                  </a:path>
                </a:pathLst>
              </a:custGeom>
              <a:solidFill>
                <a:srgbClr val="C0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79" name="Freeform 46"/>
              <p:cNvSpPr>
                <a:spLocks/>
              </p:cNvSpPr>
              <p:nvPr/>
            </p:nvSpPr>
            <p:spPr bwMode="auto">
              <a:xfrm>
                <a:off x="4307" y="1402"/>
                <a:ext cx="231" cy="310"/>
              </a:xfrm>
              <a:custGeom>
                <a:avLst/>
                <a:gdLst>
                  <a:gd name="T0" fmla="*/ 40 w 231"/>
                  <a:gd name="T1" fmla="*/ 251 h 310"/>
                  <a:gd name="T2" fmla="*/ 46 w 231"/>
                  <a:gd name="T3" fmla="*/ 251 h 310"/>
                  <a:gd name="T4" fmla="*/ 53 w 231"/>
                  <a:gd name="T5" fmla="*/ 257 h 310"/>
                  <a:gd name="T6" fmla="*/ 53 w 231"/>
                  <a:gd name="T7" fmla="*/ 264 h 310"/>
                  <a:gd name="T8" fmla="*/ 59 w 231"/>
                  <a:gd name="T9" fmla="*/ 277 h 310"/>
                  <a:gd name="T10" fmla="*/ 59 w 231"/>
                  <a:gd name="T11" fmla="*/ 277 h 310"/>
                  <a:gd name="T12" fmla="*/ 53 w 231"/>
                  <a:gd name="T13" fmla="*/ 284 h 310"/>
                  <a:gd name="T14" fmla="*/ 46 w 231"/>
                  <a:gd name="T15" fmla="*/ 284 h 310"/>
                  <a:gd name="T16" fmla="*/ 40 w 231"/>
                  <a:gd name="T17" fmla="*/ 270 h 310"/>
                  <a:gd name="T18" fmla="*/ 26 w 231"/>
                  <a:gd name="T19" fmla="*/ 270 h 310"/>
                  <a:gd name="T20" fmla="*/ 20 w 231"/>
                  <a:gd name="T21" fmla="*/ 270 h 310"/>
                  <a:gd name="T22" fmla="*/ 13 w 231"/>
                  <a:gd name="T23" fmla="*/ 270 h 310"/>
                  <a:gd name="T24" fmla="*/ 7 w 231"/>
                  <a:gd name="T25" fmla="*/ 277 h 310"/>
                  <a:gd name="T26" fmla="*/ 0 w 231"/>
                  <a:gd name="T27" fmla="*/ 284 h 310"/>
                  <a:gd name="T28" fmla="*/ 0 w 231"/>
                  <a:gd name="T29" fmla="*/ 290 h 310"/>
                  <a:gd name="T30" fmla="*/ 0 w 231"/>
                  <a:gd name="T31" fmla="*/ 297 h 310"/>
                  <a:gd name="T32" fmla="*/ 7 w 231"/>
                  <a:gd name="T33" fmla="*/ 303 h 310"/>
                  <a:gd name="T34" fmla="*/ 13 w 231"/>
                  <a:gd name="T35" fmla="*/ 303 h 310"/>
                  <a:gd name="T36" fmla="*/ 26 w 231"/>
                  <a:gd name="T37" fmla="*/ 310 h 310"/>
                  <a:gd name="T38" fmla="*/ 33 w 231"/>
                  <a:gd name="T39" fmla="*/ 310 h 310"/>
                  <a:gd name="T40" fmla="*/ 46 w 231"/>
                  <a:gd name="T41" fmla="*/ 310 h 310"/>
                  <a:gd name="T42" fmla="*/ 53 w 231"/>
                  <a:gd name="T43" fmla="*/ 303 h 310"/>
                  <a:gd name="T44" fmla="*/ 59 w 231"/>
                  <a:gd name="T45" fmla="*/ 297 h 310"/>
                  <a:gd name="T46" fmla="*/ 66 w 231"/>
                  <a:gd name="T47" fmla="*/ 284 h 310"/>
                  <a:gd name="T48" fmla="*/ 73 w 231"/>
                  <a:gd name="T49" fmla="*/ 277 h 310"/>
                  <a:gd name="T50" fmla="*/ 73 w 231"/>
                  <a:gd name="T51" fmla="*/ 277 h 310"/>
                  <a:gd name="T52" fmla="*/ 79 w 231"/>
                  <a:gd name="T53" fmla="*/ 264 h 310"/>
                  <a:gd name="T54" fmla="*/ 86 w 231"/>
                  <a:gd name="T55" fmla="*/ 257 h 310"/>
                  <a:gd name="T56" fmla="*/ 92 w 231"/>
                  <a:gd name="T57" fmla="*/ 244 h 310"/>
                  <a:gd name="T58" fmla="*/ 92 w 231"/>
                  <a:gd name="T59" fmla="*/ 244 h 310"/>
                  <a:gd name="T60" fmla="*/ 92 w 231"/>
                  <a:gd name="T61" fmla="*/ 244 h 310"/>
                  <a:gd name="T62" fmla="*/ 92 w 231"/>
                  <a:gd name="T63" fmla="*/ 244 h 310"/>
                  <a:gd name="T64" fmla="*/ 105 w 231"/>
                  <a:gd name="T65" fmla="*/ 218 h 310"/>
                  <a:gd name="T66" fmla="*/ 112 w 231"/>
                  <a:gd name="T67" fmla="*/ 198 h 310"/>
                  <a:gd name="T68" fmla="*/ 125 w 231"/>
                  <a:gd name="T69" fmla="*/ 191 h 310"/>
                  <a:gd name="T70" fmla="*/ 138 w 231"/>
                  <a:gd name="T71" fmla="*/ 171 h 310"/>
                  <a:gd name="T72" fmla="*/ 152 w 231"/>
                  <a:gd name="T73" fmla="*/ 152 h 310"/>
                  <a:gd name="T74" fmla="*/ 152 w 231"/>
                  <a:gd name="T75" fmla="*/ 145 h 310"/>
                  <a:gd name="T76" fmla="*/ 158 w 231"/>
                  <a:gd name="T77" fmla="*/ 132 h 310"/>
                  <a:gd name="T78" fmla="*/ 165 w 231"/>
                  <a:gd name="T79" fmla="*/ 132 h 310"/>
                  <a:gd name="T80" fmla="*/ 185 w 231"/>
                  <a:gd name="T81" fmla="*/ 99 h 310"/>
                  <a:gd name="T82" fmla="*/ 224 w 231"/>
                  <a:gd name="T83" fmla="*/ 53 h 310"/>
                  <a:gd name="T84" fmla="*/ 231 w 231"/>
                  <a:gd name="T85" fmla="*/ 33 h 310"/>
                  <a:gd name="T86" fmla="*/ 231 w 231"/>
                  <a:gd name="T87" fmla="*/ 26 h 310"/>
                  <a:gd name="T88" fmla="*/ 224 w 231"/>
                  <a:gd name="T89" fmla="*/ 13 h 310"/>
                  <a:gd name="T90" fmla="*/ 218 w 231"/>
                  <a:gd name="T91" fmla="*/ 7 h 310"/>
                  <a:gd name="T92" fmla="*/ 204 w 231"/>
                  <a:gd name="T93" fmla="*/ 0 h 310"/>
                  <a:gd name="T94" fmla="*/ 171 w 231"/>
                  <a:gd name="T95" fmla="*/ 0 h 310"/>
                  <a:gd name="T96" fmla="*/ 171 w 231"/>
                  <a:gd name="T97" fmla="*/ 7 h 310"/>
                  <a:gd name="T98" fmla="*/ 165 w 231"/>
                  <a:gd name="T99" fmla="*/ 20 h 310"/>
                  <a:gd name="T100" fmla="*/ 152 w 231"/>
                  <a:gd name="T101" fmla="*/ 46 h 310"/>
                  <a:gd name="T102" fmla="*/ 138 w 231"/>
                  <a:gd name="T103" fmla="*/ 66 h 310"/>
                  <a:gd name="T104" fmla="*/ 132 w 231"/>
                  <a:gd name="T105" fmla="*/ 79 h 310"/>
                  <a:gd name="T106" fmla="*/ 132 w 231"/>
                  <a:gd name="T107" fmla="*/ 79 h 310"/>
                  <a:gd name="T108" fmla="*/ 132 w 231"/>
                  <a:gd name="T109" fmla="*/ 79 h 310"/>
                  <a:gd name="T110" fmla="*/ 125 w 231"/>
                  <a:gd name="T111" fmla="*/ 92 h 310"/>
                  <a:gd name="T112" fmla="*/ 125 w 231"/>
                  <a:gd name="T113" fmla="*/ 92 h 310"/>
                  <a:gd name="T114" fmla="*/ 99 w 231"/>
                  <a:gd name="T115" fmla="*/ 132 h 310"/>
                  <a:gd name="T116" fmla="*/ 86 w 231"/>
                  <a:gd name="T117" fmla="*/ 152 h 310"/>
                  <a:gd name="T118" fmla="*/ 59 w 231"/>
                  <a:gd name="T119" fmla="*/ 191 h 310"/>
                  <a:gd name="T120" fmla="*/ 46 w 231"/>
                  <a:gd name="T121" fmla="*/ 211 h 310"/>
                  <a:gd name="T122" fmla="*/ 20 w 231"/>
                  <a:gd name="T123" fmla="*/ 244 h 310"/>
                  <a:gd name="T124" fmla="*/ 33 w 231"/>
                  <a:gd name="T125" fmla="*/ 251 h 31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31" h="310">
                    <a:moveTo>
                      <a:pt x="33" y="251"/>
                    </a:moveTo>
                    <a:lnTo>
                      <a:pt x="40" y="251"/>
                    </a:lnTo>
                    <a:lnTo>
                      <a:pt x="46" y="251"/>
                    </a:lnTo>
                    <a:lnTo>
                      <a:pt x="46" y="257"/>
                    </a:lnTo>
                    <a:lnTo>
                      <a:pt x="53" y="257"/>
                    </a:lnTo>
                    <a:lnTo>
                      <a:pt x="53" y="264"/>
                    </a:lnTo>
                    <a:lnTo>
                      <a:pt x="59" y="270"/>
                    </a:lnTo>
                    <a:lnTo>
                      <a:pt x="59" y="277"/>
                    </a:lnTo>
                    <a:lnTo>
                      <a:pt x="53" y="284"/>
                    </a:lnTo>
                    <a:lnTo>
                      <a:pt x="46" y="284"/>
                    </a:lnTo>
                    <a:lnTo>
                      <a:pt x="40" y="277"/>
                    </a:lnTo>
                    <a:lnTo>
                      <a:pt x="40" y="270"/>
                    </a:lnTo>
                    <a:lnTo>
                      <a:pt x="33" y="270"/>
                    </a:lnTo>
                    <a:lnTo>
                      <a:pt x="26" y="270"/>
                    </a:lnTo>
                    <a:lnTo>
                      <a:pt x="26" y="264"/>
                    </a:lnTo>
                    <a:lnTo>
                      <a:pt x="20" y="270"/>
                    </a:lnTo>
                    <a:lnTo>
                      <a:pt x="13" y="270"/>
                    </a:lnTo>
                    <a:lnTo>
                      <a:pt x="7" y="277"/>
                    </a:lnTo>
                    <a:lnTo>
                      <a:pt x="0" y="277"/>
                    </a:lnTo>
                    <a:lnTo>
                      <a:pt x="0" y="284"/>
                    </a:lnTo>
                    <a:lnTo>
                      <a:pt x="0" y="290"/>
                    </a:lnTo>
                    <a:lnTo>
                      <a:pt x="0" y="297"/>
                    </a:lnTo>
                    <a:lnTo>
                      <a:pt x="7" y="303"/>
                    </a:lnTo>
                    <a:lnTo>
                      <a:pt x="13" y="303"/>
                    </a:lnTo>
                    <a:lnTo>
                      <a:pt x="20" y="310"/>
                    </a:lnTo>
                    <a:lnTo>
                      <a:pt x="26" y="310"/>
                    </a:lnTo>
                    <a:lnTo>
                      <a:pt x="33" y="310"/>
                    </a:lnTo>
                    <a:lnTo>
                      <a:pt x="40" y="310"/>
                    </a:lnTo>
                    <a:lnTo>
                      <a:pt x="46" y="310"/>
                    </a:lnTo>
                    <a:lnTo>
                      <a:pt x="46" y="303"/>
                    </a:lnTo>
                    <a:lnTo>
                      <a:pt x="53" y="303"/>
                    </a:lnTo>
                    <a:lnTo>
                      <a:pt x="59" y="297"/>
                    </a:lnTo>
                    <a:lnTo>
                      <a:pt x="59" y="290"/>
                    </a:lnTo>
                    <a:lnTo>
                      <a:pt x="66" y="284"/>
                    </a:lnTo>
                    <a:lnTo>
                      <a:pt x="73" y="284"/>
                    </a:lnTo>
                    <a:lnTo>
                      <a:pt x="73" y="277"/>
                    </a:lnTo>
                    <a:lnTo>
                      <a:pt x="79" y="270"/>
                    </a:lnTo>
                    <a:lnTo>
                      <a:pt x="79" y="264"/>
                    </a:lnTo>
                    <a:lnTo>
                      <a:pt x="86" y="257"/>
                    </a:lnTo>
                    <a:lnTo>
                      <a:pt x="86" y="251"/>
                    </a:lnTo>
                    <a:lnTo>
                      <a:pt x="92" y="244"/>
                    </a:lnTo>
                    <a:lnTo>
                      <a:pt x="99" y="224"/>
                    </a:lnTo>
                    <a:lnTo>
                      <a:pt x="105" y="218"/>
                    </a:lnTo>
                    <a:lnTo>
                      <a:pt x="105" y="211"/>
                    </a:lnTo>
                    <a:lnTo>
                      <a:pt x="112" y="198"/>
                    </a:lnTo>
                    <a:lnTo>
                      <a:pt x="119" y="198"/>
                    </a:lnTo>
                    <a:lnTo>
                      <a:pt x="125" y="191"/>
                    </a:lnTo>
                    <a:lnTo>
                      <a:pt x="132" y="178"/>
                    </a:lnTo>
                    <a:lnTo>
                      <a:pt x="138" y="171"/>
                    </a:lnTo>
                    <a:lnTo>
                      <a:pt x="145" y="158"/>
                    </a:lnTo>
                    <a:lnTo>
                      <a:pt x="152" y="152"/>
                    </a:lnTo>
                    <a:lnTo>
                      <a:pt x="152" y="145"/>
                    </a:lnTo>
                    <a:lnTo>
                      <a:pt x="158" y="138"/>
                    </a:lnTo>
                    <a:lnTo>
                      <a:pt x="158" y="132"/>
                    </a:lnTo>
                    <a:lnTo>
                      <a:pt x="165" y="132"/>
                    </a:lnTo>
                    <a:lnTo>
                      <a:pt x="171" y="125"/>
                    </a:lnTo>
                    <a:lnTo>
                      <a:pt x="185" y="99"/>
                    </a:lnTo>
                    <a:lnTo>
                      <a:pt x="204" y="73"/>
                    </a:lnTo>
                    <a:lnTo>
                      <a:pt x="224" y="53"/>
                    </a:lnTo>
                    <a:lnTo>
                      <a:pt x="231" y="33"/>
                    </a:lnTo>
                    <a:lnTo>
                      <a:pt x="231" y="26"/>
                    </a:lnTo>
                    <a:lnTo>
                      <a:pt x="231" y="20"/>
                    </a:lnTo>
                    <a:lnTo>
                      <a:pt x="224" y="13"/>
                    </a:lnTo>
                    <a:lnTo>
                      <a:pt x="224" y="7"/>
                    </a:lnTo>
                    <a:lnTo>
                      <a:pt x="218" y="7"/>
                    </a:lnTo>
                    <a:lnTo>
                      <a:pt x="211" y="7"/>
                    </a:lnTo>
                    <a:lnTo>
                      <a:pt x="204" y="0"/>
                    </a:lnTo>
                    <a:lnTo>
                      <a:pt x="171" y="0"/>
                    </a:lnTo>
                    <a:lnTo>
                      <a:pt x="171" y="7"/>
                    </a:lnTo>
                    <a:lnTo>
                      <a:pt x="171" y="13"/>
                    </a:lnTo>
                    <a:lnTo>
                      <a:pt x="165" y="20"/>
                    </a:lnTo>
                    <a:lnTo>
                      <a:pt x="165" y="26"/>
                    </a:lnTo>
                    <a:lnTo>
                      <a:pt x="152" y="46"/>
                    </a:lnTo>
                    <a:lnTo>
                      <a:pt x="145" y="53"/>
                    </a:lnTo>
                    <a:lnTo>
                      <a:pt x="138" y="66"/>
                    </a:lnTo>
                    <a:lnTo>
                      <a:pt x="132" y="73"/>
                    </a:lnTo>
                    <a:lnTo>
                      <a:pt x="132" y="79"/>
                    </a:lnTo>
                    <a:lnTo>
                      <a:pt x="125" y="92"/>
                    </a:lnTo>
                    <a:lnTo>
                      <a:pt x="105" y="125"/>
                    </a:lnTo>
                    <a:lnTo>
                      <a:pt x="99" y="132"/>
                    </a:lnTo>
                    <a:lnTo>
                      <a:pt x="99" y="138"/>
                    </a:lnTo>
                    <a:lnTo>
                      <a:pt x="86" y="152"/>
                    </a:lnTo>
                    <a:lnTo>
                      <a:pt x="73" y="178"/>
                    </a:lnTo>
                    <a:lnTo>
                      <a:pt x="59" y="191"/>
                    </a:lnTo>
                    <a:lnTo>
                      <a:pt x="53" y="204"/>
                    </a:lnTo>
                    <a:lnTo>
                      <a:pt x="46" y="211"/>
                    </a:lnTo>
                    <a:lnTo>
                      <a:pt x="33" y="224"/>
                    </a:lnTo>
                    <a:lnTo>
                      <a:pt x="20" y="244"/>
                    </a:lnTo>
                    <a:lnTo>
                      <a:pt x="13" y="251"/>
                    </a:lnTo>
                    <a:lnTo>
                      <a:pt x="33" y="251"/>
                    </a:lnTo>
                    <a:close/>
                  </a:path>
                </a:pathLst>
              </a:custGeom>
              <a:solidFill>
                <a:srgbClr val="FFF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80" name="Freeform 47"/>
              <p:cNvSpPr>
                <a:spLocks/>
              </p:cNvSpPr>
              <p:nvPr/>
            </p:nvSpPr>
            <p:spPr bwMode="auto">
              <a:xfrm>
                <a:off x="3845" y="1125"/>
                <a:ext cx="291" cy="290"/>
              </a:xfrm>
              <a:custGeom>
                <a:avLst/>
                <a:gdLst>
                  <a:gd name="T0" fmla="*/ 165 w 291"/>
                  <a:gd name="T1" fmla="*/ 20 h 290"/>
                  <a:gd name="T2" fmla="*/ 145 w 291"/>
                  <a:gd name="T3" fmla="*/ 7 h 290"/>
                  <a:gd name="T4" fmla="*/ 126 w 291"/>
                  <a:gd name="T5" fmla="*/ 0 h 290"/>
                  <a:gd name="T6" fmla="*/ 106 w 291"/>
                  <a:gd name="T7" fmla="*/ 0 h 290"/>
                  <a:gd name="T8" fmla="*/ 79 w 291"/>
                  <a:gd name="T9" fmla="*/ 7 h 290"/>
                  <a:gd name="T10" fmla="*/ 60 w 291"/>
                  <a:gd name="T11" fmla="*/ 13 h 290"/>
                  <a:gd name="T12" fmla="*/ 47 w 291"/>
                  <a:gd name="T13" fmla="*/ 26 h 290"/>
                  <a:gd name="T14" fmla="*/ 27 w 291"/>
                  <a:gd name="T15" fmla="*/ 53 h 290"/>
                  <a:gd name="T16" fmla="*/ 14 w 291"/>
                  <a:gd name="T17" fmla="*/ 79 h 290"/>
                  <a:gd name="T18" fmla="*/ 0 w 291"/>
                  <a:gd name="T19" fmla="*/ 112 h 290"/>
                  <a:gd name="T20" fmla="*/ 0 w 291"/>
                  <a:gd name="T21" fmla="*/ 165 h 290"/>
                  <a:gd name="T22" fmla="*/ 7 w 291"/>
                  <a:gd name="T23" fmla="*/ 211 h 290"/>
                  <a:gd name="T24" fmla="*/ 20 w 291"/>
                  <a:gd name="T25" fmla="*/ 237 h 290"/>
                  <a:gd name="T26" fmla="*/ 33 w 291"/>
                  <a:gd name="T27" fmla="*/ 257 h 290"/>
                  <a:gd name="T28" fmla="*/ 40 w 291"/>
                  <a:gd name="T29" fmla="*/ 264 h 290"/>
                  <a:gd name="T30" fmla="*/ 53 w 291"/>
                  <a:gd name="T31" fmla="*/ 277 h 290"/>
                  <a:gd name="T32" fmla="*/ 73 w 291"/>
                  <a:gd name="T33" fmla="*/ 284 h 290"/>
                  <a:gd name="T34" fmla="*/ 106 w 291"/>
                  <a:gd name="T35" fmla="*/ 290 h 290"/>
                  <a:gd name="T36" fmla="*/ 126 w 291"/>
                  <a:gd name="T37" fmla="*/ 284 h 290"/>
                  <a:gd name="T38" fmla="*/ 139 w 291"/>
                  <a:gd name="T39" fmla="*/ 277 h 290"/>
                  <a:gd name="T40" fmla="*/ 145 w 291"/>
                  <a:gd name="T41" fmla="*/ 270 h 290"/>
                  <a:gd name="T42" fmla="*/ 152 w 291"/>
                  <a:gd name="T43" fmla="*/ 264 h 290"/>
                  <a:gd name="T44" fmla="*/ 159 w 291"/>
                  <a:gd name="T45" fmla="*/ 257 h 290"/>
                  <a:gd name="T46" fmla="*/ 185 w 291"/>
                  <a:gd name="T47" fmla="*/ 218 h 290"/>
                  <a:gd name="T48" fmla="*/ 205 w 291"/>
                  <a:gd name="T49" fmla="*/ 185 h 290"/>
                  <a:gd name="T50" fmla="*/ 211 w 291"/>
                  <a:gd name="T51" fmla="*/ 185 h 290"/>
                  <a:gd name="T52" fmla="*/ 218 w 291"/>
                  <a:gd name="T53" fmla="*/ 191 h 290"/>
                  <a:gd name="T54" fmla="*/ 231 w 291"/>
                  <a:gd name="T55" fmla="*/ 211 h 290"/>
                  <a:gd name="T56" fmla="*/ 244 w 291"/>
                  <a:gd name="T57" fmla="*/ 218 h 290"/>
                  <a:gd name="T58" fmla="*/ 258 w 291"/>
                  <a:gd name="T59" fmla="*/ 218 h 290"/>
                  <a:gd name="T60" fmla="*/ 264 w 291"/>
                  <a:gd name="T61" fmla="*/ 218 h 290"/>
                  <a:gd name="T62" fmla="*/ 277 w 291"/>
                  <a:gd name="T63" fmla="*/ 211 h 290"/>
                  <a:gd name="T64" fmla="*/ 284 w 291"/>
                  <a:gd name="T65" fmla="*/ 204 h 290"/>
                  <a:gd name="T66" fmla="*/ 284 w 291"/>
                  <a:gd name="T67" fmla="*/ 198 h 290"/>
                  <a:gd name="T68" fmla="*/ 284 w 291"/>
                  <a:gd name="T69" fmla="*/ 185 h 290"/>
                  <a:gd name="T70" fmla="*/ 277 w 291"/>
                  <a:gd name="T71" fmla="*/ 171 h 290"/>
                  <a:gd name="T72" fmla="*/ 271 w 291"/>
                  <a:gd name="T73" fmla="*/ 165 h 290"/>
                  <a:gd name="T74" fmla="*/ 244 w 291"/>
                  <a:gd name="T75" fmla="*/ 152 h 290"/>
                  <a:gd name="T76" fmla="*/ 225 w 291"/>
                  <a:gd name="T77" fmla="*/ 145 h 290"/>
                  <a:gd name="T78" fmla="*/ 211 w 291"/>
                  <a:gd name="T79" fmla="*/ 132 h 290"/>
                  <a:gd name="T80" fmla="*/ 205 w 291"/>
                  <a:gd name="T81" fmla="*/ 105 h 290"/>
                  <a:gd name="T82" fmla="*/ 198 w 291"/>
                  <a:gd name="T83" fmla="*/ 72 h 290"/>
                  <a:gd name="T84" fmla="*/ 185 w 291"/>
                  <a:gd name="T85" fmla="*/ 46 h 29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91" h="290">
                    <a:moveTo>
                      <a:pt x="172" y="26"/>
                    </a:moveTo>
                    <a:lnTo>
                      <a:pt x="165" y="20"/>
                    </a:lnTo>
                    <a:lnTo>
                      <a:pt x="159" y="13"/>
                    </a:lnTo>
                    <a:lnTo>
                      <a:pt x="145" y="7"/>
                    </a:lnTo>
                    <a:lnTo>
                      <a:pt x="139" y="7"/>
                    </a:lnTo>
                    <a:lnTo>
                      <a:pt x="132" y="0"/>
                    </a:lnTo>
                    <a:lnTo>
                      <a:pt x="126" y="0"/>
                    </a:lnTo>
                    <a:lnTo>
                      <a:pt x="119" y="0"/>
                    </a:lnTo>
                    <a:lnTo>
                      <a:pt x="112" y="0"/>
                    </a:lnTo>
                    <a:lnTo>
                      <a:pt x="106" y="0"/>
                    </a:lnTo>
                    <a:lnTo>
                      <a:pt x="93" y="0"/>
                    </a:lnTo>
                    <a:lnTo>
                      <a:pt x="86" y="0"/>
                    </a:lnTo>
                    <a:lnTo>
                      <a:pt x="79" y="7"/>
                    </a:lnTo>
                    <a:lnTo>
                      <a:pt x="66" y="13"/>
                    </a:lnTo>
                    <a:lnTo>
                      <a:pt x="60" y="13"/>
                    </a:lnTo>
                    <a:lnTo>
                      <a:pt x="53" y="20"/>
                    </a:lnTo>
                    <a:lnTo>
                      <a:pt x="47" y="26"/>
                    </a:lnTo>
                    <a:lnTo>
                      <a:pt x="40" y="33"/>
                    </a:lnTo>
                    <a:lnTo>
                      <a:pt x="33" y="39"/>
                    </a:lnTo>
                    <a:lnTo>
                      <a:pt x="27" y="53"/>
                    </a:lnTo>
                    <a:lnTo>
                      <a:pt x="20" y="59"/>
                    </a:lnTo>
                    <a:lnTo>
                      <a:pt x="14" y="66"/>
                    </a:lnTo>
                    <a:lnTo>
                      <a:pt x="14" y="79"/>
                    </a:lnTo>
                    <a:lnTo>
                      <a:pt x="7" y="86"/>
                    </a:lnTo>
                    <a:lnTo>
                      <a:pt x="7" y="99"/>
                    </a:lnTo>
                    <a:lnTo>
                      <a:pt x="0" y="112"/>
                    </a:lnTo>
                    <a:lnTo>
                      <a:pt x="0" y="132"/>
                    </a:lnTo>
                    <a:lnTo>
                      <a:pt x="0" y="145"/>
                    </a:lnTo>
                    <a:lnTo>
                      <a:pt x="0" y="165"/>
                    </a:lnTo>
                    <a:lnTo>
                      <a:pt x="0" y="185"/>
                    </a:lnTo>
                    <a:lnTo>
                      <a:pt x="0" y="198"/>
                    </a:lnTo>
                    <a:lnTo>
                      <a:pt x="7" y="211"/>
                    </a:lnTo>
                    <a:lnTo>
                      <a:pt x="7" y="218"/>
                    </a:lnTo>
                    <a:lnTo>
                      <a:pt x="14" y="231"/>
                    </a:lnTo>
                    <a:lnTo>
                      <a:pt x="20" y="237"/>
                    </a:lnTo>
                    <a:lnTo>
                      <a:pt x="20" y="244"/>
                    </a:lnTo>
                    <a:lnTo>
                      <a:pt x="27" y="244"/>
                    </a:lnTo>
                    <a:lnTo>
                      <a:pt x="33" y="257"/>
                    </a:lnTo>
                    <a:lnTo>
                      <a:pt x="40" y="264"/>
                    </a:lnTo>
                    <a:lnTo>
                      <a:pt x="47" y="270"/>
                    </a:lnTo>
                    <a:lnTo>
                      <a:pt x="53" y="277"/>
                    </a:lnTo>
                    <a:lnTo>
                      <a:pt x="60" y="277"/>
                    </a:lnTo>
                    <a:lnTo>
                      <a:pt x="66" y="284"/>
                    </a:lnTo>
                    <a:lnTo>
                      <a:pt x="73" y="284"/>
                    </a:lnTo>
                    <a:lnTo>
                      <a:pt x="86" y="290"/>
                    </a:lnTo>
                    <a:lnTo>
                      <a:pt x="93" y="290"/>
                    </a:lnTo>
                    <a:lnTo>
                      <a:pt x="106" y="290"/>
                    </a:lnTo>
                    <a:lnTo>
                      <a:pt x="119" y="290"/>
                    </a:lnTo>
                    <a:lnTo>
                      <a:pt x="126" y="284"/>
                    </a:lnTo>
                    <a:lnTo>
                      <a:pt x="132" y="284"/>
                    </a:lnTo>
                    <a:lnTo>
                      <a:pt x="139" y="277"/>
                    </a:lnTo>
                    <a:lnTo>
                      <a:pt x="145" y="277"/>
                    </a:lnTo>
                    <a:lnTo>
                      <a:pt x="145" y="270"/>
                    </a:lnTo>
                    <a:lnTo>
                      <a:pt x="152" y="270"/>
                    </a:lnTo>
                    <a:lnTo>
                      <a:pt x="152" y="264"/>
                    </a:lnTo>
                    <a:lnTo>
                      <a:pt x="159" y="264"/>
                    </a:lnTo>
                    <a:lnTo>
                      <a:pt x="159" y="257"/>
                    </a:lnTo>
                    <a:lnTo>
                      <a:pt x="165" y="251"/>
                    </a:lnTo>
                    <a:lnTo>
                      <a:pt x="172" y="237"/>
                    </a:lnTo>
                    <a:lnTo>
                      <a:pt x="185" y="218"/>
                    </a:lnTo>
                    <a:lnTo>
                      <a:pt x="192" y="204"/>
                    </a:lnTo>
                    <a:lnTo>
                      <a:pt x="198" y="185"/>
                    </a:lnTo>
                    <a:lnTo>
                      <a:pt x="205" y="185"/>
                    </a:lnTo>
                    <a:lnTo>
                      <a:pt x="211" y="185"/>
                    </a:lnTo>
                    <a:lnTo>
                      <a:pt x="218" y="191"/>
                    </a:lnTo>
                    <a:lnTo>
                      <a:pt x="225" y="198"/>
                    </a:lnTo>
                    <a:lnTo>
                      <a:pt x="231" y="204"/>
                    </a:lnTo>
                    <a:lnTo>
                      <a:pt x="231" y="211"/>
                    </a:lnTo>
                    <a:lnTo>
                      <a:pt x="238" y="211"/>
                    </a:lnTo>
                    <a:lnTo>
                      <a:pt x="244" y="218"/>
                    </a:lnTo>
                    <a:lnTo>
                      <a:pt x="251" y="218"/>
                    </a:lnTo>
                    <a:lnTo>
                      <a:pt x="258" y="218"/>
                    </a:lnTo>
                    <a:lnTo>
                      <a:pt x="264" y="218"/>
                    </a:lnTo>
                    <a:lnTo>
                      <a:pt x="271" y="218"/>
                    </a:lnTo>
                    <a:lnTo>
                      <a:pt x="277" y="211"/>
                    </a:lnTo>
                    <a:lnTo>
                      <a:pt x="284" y="204"/>
                    </a:lnTo>
                    <a:lnTo>
                      <a:pt x="284" y="198"/>
                    </a:lnTo>
                    <a:lnTo>
                      <a:pt x="291" y="191"/>
                    </a:lnTo>
                    <a:lnTo>
                      <a:pt x="284" y="185"/>
                    </a:lnTo>
                    <a:lnTo>
                      <a:pt x="284" y="178"/>
                    </a:lnTo>
                    <a:lnTo>
                      <a:pt x="277" y="171"/>
                    </a:lnTo>
                    <a:lnTo>
                      <a:pt x="271" y="165"/>
                    </a:lnTo>
                    <a:lnTo>
                      <a:pt x="258" y="158"/>
                    </a:lnTo>
                    <a:lnTo>
                      <a:pt x="251" y="158"/>
                    </a:lnTo>
                    <a:lnTo>
                      <a:pt x="244" y="152"/>
                    </a:lnTo>
                    <a:lnTo>
                      <a:pt x="238" y="152"/>
                    </a:lnTo>
                    <a:lnTo>
                      <a:pt x="231" y="145"/>
                    </a:lnTo>
                    <a:lnTo>
                      <a:pt x="225" y="145"/>
                    </a:lnTo>
                    <a:lnTo>
                      <a:pt x="218" y="138"/>
                    </a:lnTo>
                    <a:lnTo>
                      <a:pt x="211" y="132"/>
                    </a:lnTo>
                    <a:lnTo>
                      <a:pt x="211" y="125"/>
                    </a:lnTo>
                    <a:lnTo>
                      <a:pt x="211" y="119"/>
                    </a:lnTo>
                    <a:lnTo>
                      <a:pt x="205" y="105"/>
                    </a:lnTo>
                    <a:lnTo>
                      <a:pt x="205" y="99"/>
                    </a:lnTo>
                    <a:lnTo>
                      <a:pt x="205" y="86"/>
                    </a:lnTo>
                    <a:lnTo>
                      <a:pt x="198" y="72"/>
                    </a:lnTo>
                    <a:lnTo>
                      <a:pt x="198" y="66"/>
                    </a:lnTo>
                    <a:lnTo>
                      <a:pt x="192" y="53"/>
                    </a:lnTo>
                    <a:lnTo>
                      <a:pt x="185" y="46"/>
                    </a:lnTo>
                    <a:lnTo>
                      <a:pt x="178" y="33"/>
                    </a:lnTo>
                    <a:lnTo>
                      <a:pt x="172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81" name="Freeform 48"/>
              <p:cNvSpPr>
                <a:spLocks/>
              </p:cNvSpPr>
              <p:nvPr/>
            </p:nvSpPr>
            <p:spPr bwMode="auto">
              <a:xfrm>
                <a:off x="3654" y="1415"/>
                <a:ext cx="297" cy="449"/>
              </a:xfrm>
              <a:custGeom>
                <a:avLst/>
                <a:gdLst>
                  <a:gd name="T0" fmla="*/ 191 w 297"/>
                  <a:gd name="T1" fmla="*/ 7 h 449"/>
                  <a:gd name="T2" fmla="*/ 158 w 297"/>
                  <a:gd name="T3" fmla="*/ 7 h 449"/>
                  <a:gd name="T4" fmla="*/ 125 w 297"/>
                  <a:gd name="T5" fmla="*/ 20 h 449"/>
                  <a:gd name="T6" fmla="*/ 99 w 297"/>
                  <a:gd name="T7" fmla="*/ 33 h 449"/>
                  <a:gd name="T8" fmla="*/ 73 w 297"/>
                  <a:gd name="T9" fmla="*/ 60 h 449"/>
                  <a:gd name="T10" fmla="*/ 46 w 297"/>
                  <a:gd name="T11" fmla="*/ 92 h 449"/>
                  <a:gd name="T12" fmla="*/ 27 w 297"/>
                  <a:gd name="T13" fmla="*/ 132 h 449"/>
                  <a:gd name="T14" fmla="*/ 13 w 297"/>
                  <a:gd name="T15" fmla="*/ 158 h 449"/>
                  <a:gd name="T16" fmla="*/ 7 w 297"/>
                  <a:gd name="T17" fmla="*/ 198 h 449"/>
                  <a:gd name="T18" fmla="*/ 7 w 297"/>
                  <a:gd name="T19" fmla="*/ 231 h 449"/>
                  <a:gd name="T20" fmla="*/ 7 w 297"/>
                  <a:gd name="T21" fmla="*/ 257 h 449"/>
                  <a:gd name="T22" fmla="*/ 0 w 297"/>
                  <a:gd name="T23" fmla="*/ 290 h 449"/>
                  <a:gd name="T24" fmla="*/ 7 w 297"/>
                  <a:gd name="T25" fmla="*/ 337 h 449"/>
                  <a:gd name="T26" fmla="*/ 7 w 297"/>
                  <a:gd name="T27" fmla="*/ 343 h 449"/>
                  <a:gd name="T28" fmla="*/ 13 w 297"/>
                  <a:gd name="T29" fmla="*/ 356 h 449"/>
                  <a:gd name="T30" fmla="*/ 13 w 297"/>
                  <a:gd name="T31" fmla="*/ 376 h 449"/>
                  <a:gd name="T32" fmla="*/ 27 w 297"/>
                  <a:gd name="T33" fmla="*/ 389 h 449"/>
                  <a:gd name="T34" fmla="*/ 33 w 297"/>
                  <a:gd name="T35" fmla="*/ 403 h 449"/>
                  <a:gd name="T36" fmla="*/ 46 w 297"/>
                  <a:gd name="T37" fmla="*/ 416 h 449"/>
                  <a:gd name="T38" fmla="*/ 66 w 297"/>
                  <a:gd name="T39" fmla="*/ 429 h 449"/>
                  <a:gd name="T40" fmla="*/ 92 w 297"/>
                  <a:gd name="T41" fmla="*/ 442 h 449"/>
                  <a:gd name="T42" fmla="*/ 112 w 297"/>
                  <a:gd name="T43" fmla="*/ 442 h 449"/>
                  <a:gd name="T44" fmla="*/ 132 w 297"/>
                  <a:gd name="T45" fmla="*/ 449 h 449"/>
                  <a:gd name="T46" fmla="*/ 145 w 297"/>
                  <a:gd name="T47" fmla="*/ 442 h 449"/>
                  <a:gd name="T48" fmla="*/ 172 w 297"/>
                  <a:gd name="T49" fmla="*/ 435 h 449"/>
                  <a:gd name="T50" fmla="*/ 185 w 297"/>
                  <a:gd name="T51" fmla="*/ 429 h 449"/>
                  <a:gd name="T52" fmla="*/ 198 w 297"/>
                  <a:gd name="T53" fmla="*/ 416 h 449"/>
                  <a:gd name="T54" fmla="*/ 205 w 297"/>
                  <a:gd name="T55" fmla="*/ 403 h 449"/>
                  <a:gd name="T56" fmla="*/ 205 w 297"/>
                  <a:gd name="T57" fmla="*/ 403 h 449"/>
                  <a:gd name="T58" fmla="*/ 211 w 297"/>
                  <a:gd name="T59" fmla="*/ 396 h 449"/>
                  <a:gd name="T60" fmla="*/ 218 w 297"/>
                  <a:gd name="T61" fmla="*/ 383 h 449"/>
                  <a:gd name="T62" fmla="*/ 218 w 297"/>
                  <a:gd name="T63" fmla="*/ 376 h 449"/>
                  <a:gd name="T64" fmla="*/ 224 w 297"/>
                  <a:gd name="T65" fmla="*/ 363 h 449"/>
                  <a:gd name="T66" fmla="*/ 224 w 297"/>
                  <a:gd name="T67" fmla="*/ 356 h 449"/>
                  <a:gd name="T68" fmla="*/ 224 w 297"/>
                  <a:gd name="T69" fmla="*/ 343 h 449"/>
                  <a:gd name="T70" fmla="*/ 224 w 297"/>
                  <a:gd name="T71" fmla="*/ 330 h 449"/>
                  <a:gd name="T72" fmla="*/ 224 w 297"/>
                  <a:gd name="T73" fmla="*/ 317 h 449"/>
                  <a:gd name="T74" fmla="*/ 224 w 297"/>
                  <a:gd name="T75" fmla="*/ 310 h 449"/>
                  <a:gd name="T76" fmla="*/ 211 w 297"/>
                  <a:gd name="T77" fmla="*/ 284 h 449"/>
                  <a:gd name="T78" fmla="*/ 211 w 297"/>
                  <a:gd name="T79" fmla="*/ 257 h 449"/>
                  <a:gd name="T80" fmla="*/ 211 w 297"/>
                  <a:gd name="T81" fmla="*/ 238 h 449"/>
                  <a:gd name="T82" fmla="*/ 224 w 297"/>
                  <a:gd name="T83" fmla="*/ 211 h 449"/>
                  <a:gd name="T84" fmla="*/ 231 w 297"/>
                  <a:gd name="T85" fmla="*/ 198 h 449"/>
                  <a:gd name="T86" fmla="*/ 251 w 297"/>
                  <a:gd name="T87" fmla="*/ 178 h 449"/>
                  <a:gd name="T88" fmla="*/ 257 w 297"/>
                  <a:gd name="T89" fmla="*/ 165 h 449"/>
                  <a:gd name="T90" fmla="*/ 270 w 297"/>
                  <a:gd name="T91" fmla="*/ 152 h 449"/>
                  <a:gd name="T92" fmla="*/ 284 w 297"/>
                  <a:gd name="T93" fmla="*/ 132 h 449"/>
                  <a:gd name="T94" fmla="*/ 290 w 297"/>
                  <a:gd name="T95" fmla="*/ 112 h 449"/>
                  <a:gd name="T96" fmla="*/ 297 w 297"/>
                  <a:gd name="T97" fmla="*/ 92 h 449"/>
                  <a:gd name="T98" fmla="*/ 297 w 297"/>
                  <a:gd name="T99" fmla="*/ 79 h 449"/>
                  <a:gd name="T100" fmla="*/ 290 w 297"/>
                  <a:gd name="T101" fmla="*/ 66 h 449"/>
                  <a:gd name="T102" fmla="*/ 284 w 297"/>
                  <a:gd name="T103" fmla="*/ 53 h 449"/>
                  <a:gd name="T104" fmla="*/ 277 w 297"/>
                  <a:gd name="T105" fmla="*/ 40 h 449"/>
                  <a:gd name="T106" fmla="*/ 264 w 297"/>
                  <a:gd name="T107" fmla="*/ 27 h 44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97" h="449">
                    <a:moveTo>
                      <a:pt x="251" y="27"/>
                    </a:moveTo>
                    <a:lnTo>
                      <a:pt x="224" y="13"/>
                    </a:lnTo>
                    <a:lnTo>
                      <a:pt x="191" y="7"/>
                    </a:lnTo>
                    <a:lnTo>
                      <a:pt x="185" y="0"/>
                    </a:lnTo>
                    <a:lnTo>
                      <a:pt x="178" y="0"/>
                    </a:lnTo>
                    <a:lnTo>
                      <a:pt x="158" y="7"/>
                    </a:lnTo>
                    <a:lnTo>
                      <a:pt x="152" y="7"/>
                    </a:lnTo>
                    <a:lnTo>
                      <a:pt x="139" y="13"/>
                    </a:lnTo>
                    <a:lnTo>
                      <a:pt x="125" y="20"/>
                    </a:lnTo>
                    <a:lnTo>
                      <a:pt x="119" y="20"/>
                    </a:lnTo>
                    <a:lnTo>
                      <a:pt x="112" y="27"/>
                    </a:lnTo>
                    <a:lnTo>
                      <a:pt x="99" y="33"/>
                    </a:lnTo>
                    <a:lnTo>
                      <a:pt x="92" y="40"/>
                    </a:lnTo>
                    <a:lnTo>
                      <a:pt x="86" y="46"/>
                    </a:lnTo>
                    <a:lnTo>
                      <a:pt x="73" y="60"/>
                    </a:lnTo>
                    <a:lnTo>
                      <a:pt x="66" y="73"/>
                    </a:lnTo>
                    <a:lnTo>
                      <a:pt x="53" y="79"/>
                    </a:lnTo>
                    <a:lnTo>
                      <a:pt x="46" y="92"/>
                    </a:lnTo>
                    <a:lnTo>
                      <a:pt x="40" y="112"/>
                    </a:lnTo>
                    <a:lnTo>
                      <a:pt x="33" y="125"/>
                    </a:lnTo>
                    <a:lnTo>
                      <a:pt x="27" y="132"/>
                    </a:lnTo>
                    <a:lnTo>
                      <a:pt x="20" y="139"/>
                    </a:lnTo>
                    <a:lnTo>
                      <a:pt x="20" y="152"/>
                    </a:lnTo>
                    <a:lnTo>
                      <a:pt x="13" y="158"/>
                    </a:lnTo>
                    <a:lnTo>
                      <a:pt x="13" y="178"/>
                    </a:lnTo>
                    <a:lnTo>
                      <a:pt x="7" y="185"/>
                    </a:lnTo>
                    <a:lnTo>
                      <a:pt x="7" y="198"/>
                    </a:lnTo>
                    <a:lnTo>
                      <a:pt x="7" y="211"/>
                    </a:lnTo>
                    <a:lnTo>
                      <a:pt x="7" y="218"/>
                    </a:lnTo>
                    <a:lnTo>
                      <a:pt x="7" y="231"/>
                    </a:lnTo>
                    <a:lnTo>
                      <a:pt x="7" y="244"/>
                    </a:lnTo>
                    <a:lnTo>
                      <a:pt x="7" y="251"/>
                    </a:lnTo>
                    <a:lnTo>
                      <a:pt x="7" y="257"/>
                    </a:lnTo>
                    <a:lnTo>
                      <a:pt x="7" y="271"/>
                    </a:lnTo>
                    <a:lnTo>
                      <a:pt x="7" y="277"/>
                    </a:lnTo>
                    <a:lnTo>
                      <a:pt x="0" y="290"/>
                    </a:lnTo>
                    <a:lnTo>
                      <a:pt x="0" y="310"/>
                    </a:lnTo>
                    <a:lnTo>
                      <a:pt x="0" y="323"/>
                    </a:lnTo>
                    <a:lnTo>
                      <a:pt x="7" y="337"/>
                    </a:lnTo>
                    <a:lnTo>
                      <a:pt x="7" y="343"/>
                    </a:lnTo>
                    <a:lnTo>
                      <a:pt x="13" y="350"/>
                    </a:lnTo>
                    <a:lnTo>
                      <a:pt x="13" y="356"/>
                    </a:lnTo>
                    <a:lnTo>
                      <a:pt x="13" y="363"/>
                    </a:lnTo>
                    <a:lnTo>
                      <a:pt x="13" y="370"/>
                    </a:lnTo>
                    <a:lnTo>
                      <a:pt x="13" y="376"/>
                    </a:lnTo>
                    <a:lnTo>
                      <a:pt x="20" y="383"/>
                    </a:lnTo>
                    <a:lnTo>
                      <a:pt x="27" y="389"/>
                    </a:lnTo>
                    <a:lnTo>
                      <a:pt x="27" y="396"/>
                    </a:lnTo>
                    <a:lnTo>
                      <a:pt x="27" y="403"/>
                    </a:lnTo>
                    <a:lnTo>
                      <a:pt x="33" y="403"/>
                    </a:lnTo>
                    <a:lnTo>
                      <a:pt x="40" y="409"/>
                    </a:lnTo>
                    <a:lnTo>
                      <a:pt x="40" y="416"/>
                    </a:lnTo>
                    <a:lnTo>
                      <a:pt x="46" y="416"/>
                    </a:lnTo>
                    <a:lnTo>
                      <a:pt x="53" y="422"/>
                    </a:lnTo>
                    <a:lnTo>
                      <a:pt x="59" y="429"/>
                    </a:lnTo>
                    <a:lnTo>
                      <a:pt x="66" y="429"/>
                    </a:lnTo>
                    <a:lnTo>
                      <a:pt x="73" y="435"/>
                    </a:lnTo>
                    <a:lnTo>
                      <a:pt x="79" y="435"/>
                    </a:lnTo>
                    <a:lnTo>
                      <a:pt x="92" y="442"/>
                    </a:lnTo>
                    <a:lnTo>
                      <a:pt x="99" y="442"/>
                    </a:lnTo>
                    <a:lnTo>
                      <a:pt x="106" y="442"/>
                    </a:lnTo>
                    <a:lnTo>
                      <a:pt x="112" y="442"/>
                    </a:lnTo>
                    <a:lnTo>
                      <a:pt x="119" y="449"/>
                    </a:lnTo>
                    <a:lnTo>
                      <a:pt x="125" y="449"/>
                    </a:lnTo>
                    <a:lnTo>
                      <a:pt x="132" y="449"/>
                    </a:lnTo>
                    <a:lnTo>
                      <a:pt x="139" y="442"/>
                    </a:lnTo>
                    <a:lnTo>
                      <a:pt x="145" y="442"/>
                    </a:lnTo>
                    <a:lnTo>
                      <a:pt x="152" y="442"/>
                    </a:lnTo>
                    <a:lnTo>
                      <a:pt x="165" y="435"/>
                    </a:lnTo>
                    <a:lnTo>
                      <a:pt x="172" y="435"/>
                    </a:lnTo>
                    <a:lnTo>
                      <a:pt x="178" y="435"/>
                    </a:lnTo>
                    <a:lnTo>
                      <a:pt x="178" y="429"/>
                    </a:lnTo>
                    <a:lnTo>
                      <a:pt x="185" y="429"/>
                    </a:lnTo>
                    <a:lnTo>
                      <a:pt x="191" y="422"/>
                    </a:lnTo>
                    <a:lnTo>
                      <a:pt x="198" y="416"/>
                    </a:lnTo>
                    <a:lnTo>
                      <a:pt x="198" y="409"/>
                    </a:lnTo>
                    <a:lnTo>
                      <a:pt x="205" y="409"/>
                    </a:lnTo>
                    <a:lnTo>
                      <a:pt x="205" y="403"/>
                    </a:lnTo>
                    <a:lnTo>
                      <a:pt x="211" y="396"/>
                    </a:lnTo>
                    <a:lnTo>
                      <a:pt x="218" y="389"/>
                    </a:lnTo>
                    <a:lnTo>
                      <a:pt x="218" y="383"/>
                    </a:lnTo>
                    <a:lnTo>
                      <a:pt x="218" y="376"/>
                    </a:lnTo>
                    <a:lnTo>
                      <a:pt x="224" y="370"/>
                    </a:lnTo>
                    <a:lnTo>
                      <a:pt x="224" y="363"/>
                    </a:lnTo>
                    <a:lnTo>
                      <a:pt x="224" y="356"/>
                    </a:lnTo>
                    <a:lnTo>
                      <a:pt x="224" y="350"/>
                    </a:lnTo>
                    <a:lnTo>
                      <a:pt x="224" y="343"/>
                    </a:lnTo>
                    <a:lnTo>
                      <a:pt x="224" y="337"/>
                    </a:lnTo>
                    <a:lnTo>
                      <a:pt x="224" y="330"/>
                    </a:lnTo>
                    <a:lnTo>
                      <a:pt x="224" y="323"/>
                    </a:lnTo>
                    <a:lnTo>
                      <a:pt x="224" y="317"/>
                    </a:lnTo>
                    <a:lnTo>
                      <a:pt x="224" y="310"/>
                    </a:lnTo>
                    <a:lnTo>
                      <a:pt x="218" y="297"/>
                    </a:lnTo>
                    <a:lnTo>
                      <a:pt x="218" y="290"/>
                    </a:lnTo>
                    <a:lnTo>
                      <a:pt x="211" y="284"/>
                    </a:lnTo>
                    <a:lnTo>
                      <a:pt x="211" y="277"/>
                    </a:lnTo>
                    <a:lnTo>
                      <a:pt x="211" y="271"/>
                    </a:lnTo>
                    <a:lnTo>
                      <a:pt x="211" y="257"/>
                    </a:lnTo>
                    <a:lnTo>
                      <a:pt x="211" y="251"/>
                    </a:lnTo>
                    <a:lnTo>
                      <a:pt x="211" y="244"/>
                    </a:lnTo>
                    <a:lnTo>
                      <a:pt x="211" y="238"/>
                    </a:lnTo>
                    <a:lnTo>
                      <a:pt x="218" y="231"/>
                    </a:lnTo>
                    <a:lnTo>
                      <a:pt x="218" y="218"/>
                    </a:lnTo>
                    <a:lnTo>
                      <a:pt x="224" y="211"/>
                    </a:lnTo>
                    <a:lnTo>
                      <a:pt x="224" y="205"/>
                    </a:lnTo>
                    <a:lnTo>
                      <a:pt x="231" y="198"/>
                    </a:lnTo>
                    <a:lnTo>
                      <a:pt x="238" y="191"/>
                    </a:lnTo>
                    <a:lnTo>
                      <a:pt x="244" y="185"/>
                    </a:lnTo>
                    <a:lnTo>
                      <a:pt x="251" y="178"/>
                    </a:lnTo>
                    <a:lnTo>
                      <a:pt x="257" y="172"/>
                    </a:lnTo>
                    <a:lnTo>
                      <a:pt x="257" y="165"/>
                    </a:lnTo>
                    <a:lnTo>
                      <a:pt x="264" y="165"/>
                    </a:lnTo>
                    <a:lnTo>
                      <a:pt x="264" y="158"/>
                    </a:lnTo>
                    <a:lnTo>
                      <a:pt x="270" y="152"/>
                    </a:lnTo>
                    <a:lnTo>
                      <a:pt x="277" y="145"/>
                    </a:lnTo>
                    <a:lnTo>
                      <a:pt x="284" y="139"/>
                    </a:lnTo>
                    <a:lnTo>
                      <a:pt x="284" y="132"/>
                    </a:lnTo>
                    <a:lnTo>
                      <a:pt x="290" y="125"/>
                    </a:lnTo>
                    <a:lnTo>
                      <a:pt x="290" y="119"/>
                    </a:lnTo>
                    <a:lnTo>
                      <a:pt x="290" y="112"/>
                    </a:lnTo>
                    <a:lnTo>
                      <a:pt x="297" y="106"/>
                    </a:lnTo>
                    <a:lnTo>
                      <a:pt x="297" y="99"/>
                    </a:lnTo>
                    <a:lnTo>
                      <a:pt x="297" y="92"/>
                    </a:lnTo>
                    <a:lnTo>
                      <a:pt x="297" y="86"/>
                    </a:lnTo>
                    <a:lnTo>
                      <a:pt x="297" y="79"/>
                    </a:lnTo>
                    <a:lnTo>
                      <a:pt x="297" y="73"/>
                    </a:lnTo>
                    <a:lnTo>
                      <a:pt x="290" y="73"/>
                    </a:lnTo>
                    <a:lnTo>
                      <a:pt x="290" y="66"/>
                    </a:lnTo>
                    <a:lnTo>
                      <a:pt x="290" y="60"/>
                    </a:lnTo>
                    <a:lnTo>
                      <a:pt x="284" y="53"/>
                    </a:lnTo>
                    <a:lnTo>
                      <a:pt x="284" y="46"/>
                    </a:lnTo>
                    <a:lnTo>
                      <a:pt x="277" y="40"/>
                    </a:lnTo>
                    <a:lnTo>
                      <a:pt x="270" y="33"/>
                    </a:lnTo>
                    <a:lnTo>
                      <a:pt x="264" y="33"/>
                    </a:lnTo>
                    <a:lnTo>
                      <a:pt x="264" y="27"/>
                    </a:lnTo>
                    <a:lnTo>
                      <a:pt x="257" y="27"/>
                    </a:lnTo>
                    <a:lnTo>
                      <a:pt x="25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82" name="Freeform 49"/>
              <p:cNvSpPr>
                <a:spLocks/>
              </p:cNvSpPr>
              <p:nvPr/>
            </p:nvSpPr>
            <p:spPr bwMode="auto">
              <a:xfrm>
                <a:off x="3859" y="1422"/>
                <a:ext cx="666" cy="198"/>
              </a:xfrm>
              <a:custGeom>
                <a:avLst/>
                <a:gdLst>
                  <a:gd name="T0" fmla="*/ 303 w 666"/>
                  <a:gd name="T1" fmla="*/ 138 h 198"/>
                  <a:gd name="T2" fmla="*/ 257 w 666"/>
                  <a:gd name="T3" fmla="*/ 125 h 198"/>
                  <a:gd name="T4" fmla="*/ 197 w 666"/>
                  <a:gd name="T5" fmla="*/ 92 h 198"/>
                  <a:gd name="T6" fmla="*/ 158 w 666"/>
                  <a:gd name="T7" fmla="*/ 72 h 198"/>
                  <a:gd name="T8" fmla="*/ 125 w 666"/>
                  <a:gd name="T9" fmla="*/ 53 h 198"/>
                  <a:gd name="T10" fmla="*/ 79 w 666"/>
                  <a:gd name="T11" fmla="*/ 33 h 198"/>
                  <a:gd name="T12" fmla="*/ 46 w 666"/>
                  <a:gd name="T13" fmla="*/ 33 h 198"/>
                  <a:gd name="T14" fmla="*/ 19 w 666"/>
                  <a:gd name="T15" fmla="*/ 33 h 198"/>
                  <a:gd name="T16" fmla="*/ 6 w 666"/>
                  <a:gd name="T17" fmla="*/ 46 h 198"/>
                  <a:gd name="T18" fmla="*/ 0 w 666"/>
                  <a:gd name="T19" fmla="*/ 66 h 198"/>
                  <a:gd name="T20" fmla="*/ 6 w 666"/>
                  <a:gd name="T21" fmla="*/ 85 h 198"/>
                  <a:gd name="T22" fmla="*/ 19 w 666"/>
                  <a:gd name="T23" fmla="*/ 99 h 198"/>
                  <a:gd name="T24" fmla="*/ 65 w 666"/>
                  <a:gd name="T25" fmla="*/ 112 h 198"/>
                  <a:gd name="T26" fmla="*/ 138 w 666"/>
                  <a:gd name="T27" fmla="*/ 138 h 198"/>
                  <a:gd name="T28" fmla="*/ 211 w 666"/>
                  <a:gd name="T29" fmla="*/ 171 h 198"/>
                  <a:gd name="T30" fmla="*/ 257 w 666"/>
                  <a:gd name="T31" fmla="*/ 191 h 198"/>
                  <a:gd name="T32" fmla="*/ 290 w 666"/>
                  <a:gd name="T33" fmla="*/ 198 h 198"/>
                  <a:gd name="T34" fmla="*/ 329 w 666"/>
                  <a:gd name="T35" fmla="*/ 198 h 198"/>
                  <a:gd name="T36" fmla="*/ 356 w 666"/>
                  <a:gd name="T37" fmla="*/ 191 h 198"/>
                  <a:gd name="T38" fmla="*/ 494 w 666"/>
                  <a:gd name="T39" fmla="*/ 132 h 198"/>
                  <a:gd name="T40" fmla="*/ 521 w 666"/>
                  <a:gd name="T41" fmla="*/ 132 h 198"/>
                  <a:gd name="T42" fmla="*/ 527 w 666"/>
                  <a:gd name="T43" fmla="*/ 125 h 198"/>
                  <a:gd name="T44" fmla="*/ 540 w 666"/>
                  <a:gd name="T45" fmla="*/ 118 h 198"/>
                  <a:gd name="T46" fmla="*/ 540 w 666"/>
                  <a:gd name="T47" fmla="*/ 112 h 198"/>
                  <a:gd name="T48" fmla="*/ 560 w 666"/>
                  <a:gd name="T49" fmla="*/ 92 h 198"/>
                  <a:gd name="T50" fmla="*/ 586 w 666"/>
                  <a:gd name="T51" fmla="*/ 99 h 198"/>
                  <a:gd name="T52" fmla="*/ 606 w 666"/>
                  <a:gd name="T53" fmla="*/ 105 h 198"/>
                  <a:gd name="T54" fmla="*/ 626 w 666"/>
                  <a:gd name="T55" fmla="*/ 105 h 198"/>
                  <a:gd name="T56" fmla="*/ 639 w 666"/>
                  <a:gd name="T57" fmla="*/ 99 h 198"/>
                  <a:gd name="T58" fmla="*/ 639 w 666"/>
                  <a:gd name="T59" fmla="*/ 92 h 198"/>
                  <a:gd name="T60" fmla="*/ 639 w 666"/>
                  <a:gd name="T61" fmla="*/ 92 h 198"/>
                  <a:gd name="T62" fmla="*/ 639 w 666"/>
                  <a:gd name="T63" fmla="*/ 79 h 198"/>
                  <a:gd name="T64" fmla="*/ 626 w 666"/>
                  <a:gd name="T65" fmla="*/ 66 h 198"/>
                  <a:gd name="T66" fmla="*/ 606 w 666"/>
                  <a:gd name="T67" fmla="*/ 59 h 198"/>
                  <a:gd name="T68" fmla="*/ 593 w 666"/>
                  <a:gd name="T69" fmla="*/ 53 h 198"/>
                  <a:gd name="T70" fmla="*/ 626 w 666"/>
                  <a:gd name="T71" fmla="*/ 39 h 198"/>
                  <a:gd name="T72" fmla="*/ 639 w 666"/>
                  <a:gd name="T73" fmla="*/ 39 h 198"/>
                  <a:gd name="T74" fmla="*/ 659 w 666"/>
                  <a:gd name="T75" fmla="*/ 39 h 198"/>
                  <a:gd name="T76" fmla="*/ 659 w 666"/>
                  <a:gd name="T77" fmla="*/ 33 h 198"/>
                  <a:gd name="T78" fmla="*/ 666 w 666"/>
                  <a:gd name="T79" fmla="*/ 26 h 198"/>
                  <a:gd name="T80" fmla="*/ 666 w 666"/>
                  <a:gd name="T81" fmla="*/ 20 h 198"/>
                  <a:gd name="T82" fmla="*/ 666 w 666"/>
                  <a:gd name="T83" fmla="*/ 20 h 198"/>
                  <a:gd name="T84" fmla="*/ 659 w 666"/>
                  <a:gd name="T85" fmla="*/ 6 h 198"/>
                  <a:gd name="T86" fmla="*/ 646 w 666"/>
                  <a:gd name="T87" fmla="*/ 0 h 198"/>
                  <a:gd name="T88" fmla="*/ 619 w 666"/>
                  <a:gd name="T89" fmla="*/ 6 h 198"/>
                  <a:gd name="T90" fmla="*/ 580 w 666"/>
                  <a:gd name="T91" fmla="*/ 26 h 198"/>
                  <a:gd name="T92" fmla="*/ 567 w 666"/>
                  <a:gd name="T93" fmla="*/ 46 h 198"/>
                  <a:gd name="T94" fmla="*/ 560 w 666"/>
                  <a:gd name="T95" fmla="*/ 46 h 198"/>
                  <a:gd name="T96" fmla="*/ 553 w 666"/>
                  <a:gd name="T97" fmla="*/ 59 h 198"/>
                  <a:gd name="T98" fmla="*/ 540 w 666"/>
                  <a:gd name="T99" fmla="*/ 66 h 198"/>
                  <a:gd name="T100" fmla="*/ 527 w 666"/>
                  <a:gd name="T101" fmla="*/ 66 h 198"/>
                  <a:gd name="T102" fmla="*/ 507 w 666"/>
                  <a:gd name="T103" fmla="*/ 72 h 198"/>
                  <a:gd name="T104" fmla="*/ 488 w 666"/>
                  <a:gd name="T105" fmla="*/ 85 h 198"/>
                  <a:gd name="T106" fmla="*/ 474 w 666"/>
                  <a:gd name="T107" fmla="*/ 92 h 198"/>
                  <a:gd name="T108" fmla="*/ 435 w 666"/>
                  <a:gd name="T109" fmla="*/ 105 h 198"/>
                  <a:gd name="T110" fmla="*/ 389 w 666"/>
                  <a:gd name="T111" fmla="*/ 125 h 198"/>
                  <a:gd name="T112" fmla="*/ 329 w 666"/>
                  <a:gd name="T113" fmla="*/ 138 h 19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666" h="198">
                    <a:moveTo>
                      <a:pt x="329" y="138"/>
                    </a:moveTo>
                    <a:lnTo>
                      <a:pt x="316" y="138"/>
                    </a:lnTo>
                    <a:lnTo>
                      <a:pt x="309" y="138"/>
                    </a:lnTo>
                    <a:lnTo>
                      <a:pt x="303" y="138"/>
                    </a:lnTo>
                    <a:lnTo>
                      <a:pt x="290" y="138"/>
                    </a:lnTo>
                    <a:lnTo>
                      <a:pt x="283" y="132"/>
                    </a:lnTo>
                    <a:lnTo>
                      <a:pt x="277" y="132"/>
                    </a:lnTo>
                    <a:lnTo>
                      <a:pt x="257" y="125"/>
                    </a:lnTo>
                    <a:lnTo>
                      <a:pt x="244" y="118"/>
                    </a:lnTo>
                    <a:lnTo>
                      <a:pt x="224" y="112"/>
                    </a:lnTo>
                    <a:lnTo>
                      <a:pt x="211" y="99"/>
                    </a:lnTo>
                    <a:lnTo>
                      <a:pt x="197" y="92"/>
                    </a:lnTo>
                    <a:lnTo>
                      <a:pt x="184" y="85"/>
                    </a:lnTo>
                    <a:lnTo>
                      <a:pt x="178" y="79"/>
                    </a:lnTo>
                    <a:lnTo>
                      <a:pt x="171" y="79"/>
                    </a:lnTo>
                    <a:lnTo>
                      <a:pt x="158" y="72"/>
                    </a:lnTo>
                    <a:lnTo>
                      <a:pt x="151" y="66"/>
                    </a:lnTo>
                    <a:lnTo>
                      <a:pt x="145" y="59"/>
                    </a:lnTo>
                    <a:lnTo>
                      <a:pt x="131" y="53"/>
                    </a:lnTo>
                    <a:lnTo>
                      <a:pt x="125" y="53"/>
                    </a:lnTo>
                    <a:lnTo>
                      <a:pt x="118" y="46"/>
                    </a:lnTo>
                    <a:lnTo>
                      <a:pt x="105" y="46"/>
                    </a:lnTo>
                    <a:lnTo>
                      <a:pt x="98" y="39"/>
                    </a:lnTo>
                    <a:lnTo>
                      <a:pt x="79" y="33"/>
                    </a:lnTo>
                    <a:lnTo>
                      <a:pt x="72" y="33"/>
                    </a:lnTo>
                    <a:lnTo>
                      <a:pt x="65" y="33"/>
                    </a:lnTo>
                    <a:lnTo>
                      <a:pt x="52" y="33"/>
                    </a:lnTo>
                    <a:lnTo>
                      <a:pt x="46" y="33"/>
                    </a:lnTo>
                    <a:lnTo>
                      <a:pt x="39" y="33"/>
                    </a:lnTo>
                    <a:lnTo>
                      <a:pt x="26" y="33"/>
                    </a:lnTo>
                    <a:lnTo>
                      <a:pt x="19" y="33"/>
                    </a:lnTo>
                    <a:lnTo>
                      <a:pt x="13" y="39"/>
                    </a:lnTo>
                    <a:lnTo>
                      <a:pt x="6" y="39"/>
                    </a:lnTo>
                    <a:lnTo>
                      <a:pt x="6" y="46"/>
                    </a:lnTo>
                    <a:lnTo>
                      <a:pt x="0" y="46"/>
                    </a:lnTo>
                    <a:lnTo>
                      <a:pt x="0" y="53"/>
                    </a:lnTo>
                    <a:lnTo>
                      <a:pt x="0" y="59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0" y="79"/>
                    </a:lnTo>
                    <a:lnTo>
                      <a:pt x="6" y="85"/>
                    </a:lnTo>
                    <a:lnTo>
                      <a:pt x="13" y="92"/>
                    </a:lnTo>
                    <a:lnTo>
                      <a:pt x="19" y="99"/>
                    </a:lnTo>
                    <a:lnTo>
                      <a:pt x="26" y="99"/>
                    </a:lnTo>
                    <a:lnTo>
                      <a:pt x="46" y="105"/>
                    </a:lnTo>
                    <a:lnTo>
                      <a:pt x="65" y="112"/>
                    </a:lnTo>
                    <a:lnTo>
                      <a:pt x="79" y="118"/>
                    </a:lnTo>
                    <a:lnTo>
                      <a:pt x="98" y="125"/>
                    </a:lnTo>
                    <a:lnTo>
                      <a:pt x="118" y="132"/>
                    </a:lnTo>
                    <a:lnTo>
                      <a:pt x="138" y="138"/>
                    </a:lnTo>
                    <a:lnTo>
                      <a:pt x="158" y="145"/>
                    </a:lnTo>
                    <a:lnTo>
                      <a:pt x="171" y="151"/>
                    </a:lnTo>
                    <a:lnTo>
                      <a:pt x="191" y="158"/>
                    </a:lnTo>
                    <a:lnTo>
                      <a:pt x="211" y="171"/>
                    </a:lnTo>
                    <a:lnTo>
                      <a:pt x="230" y="178"/>
                    </a:lnTo>
                    <a:lnTo>
                      <a:pt x="250" y="191"/>
                    </a:lnTo>
                    <a:lnTo>
                      <a:pt x="257" y="191"/>
                    </a:lnTo>
                    <a:lnTo>
                      <a:pt x="263" y="191"/>
                    </a:lnTo>
                    <a:lnTo>
                      <a:pt x="270" y="198"/>
                    </a:lnTo>
                    <a:lnTo>
                      <a:pt x="283" y="198"/>
                    </a:lnTo>
                    <a:lnTo>
                      <a:pt x="290" y="198"/>
                    </a:lnTo>
                    <a:lnTo>
                      <a:pt x="303" y="198"/>
                    </a:lnTo>
                    <a:lnTo>
                      <a:pt x="309" y="198"/>
                    </a:lnTo>
                    <a:lnTo>
                      <a:pt x="316" y="198"/>
                    </a:lnTo>
                    <a:lnTo>
                      <a:pt x="329" y="198"/>
                    </a:lnTo>
                    <a:lnTo>
                      <a:pt x="336" y="191"/>
                    </a:lnTo>
                    <a:lnTo>
                      <a:pt x="342" y="191"/>
                    </a:lnTo>
                    <a:lnTo>
                      <a:pt x="349" y="191"/>
                    </a:lnTo>
                    <a:lnTo>
                      <a:pt x="356" y="191"/>
                    </a:lnTo>
                    <a:lnTo>
                      <a:pt x="362" y="184"/>
                    </a:lnTo>
                    <a:lnTo>
                      <a:pt x="395" y="171"/>
                    </a:lnTo>
                    <a:lnTo>
                      <a:pt x="428" y="158"/>
                    </a:lnTo>
                    <a:lnTo>
                      <a:pt x="494" y="132"/>
                    </a:lnTo>
                    <a:lnTo>
                      <a:pt x="501" y="125"/>
                    </a:lnTo>
                    <a:lnTo>
                      <a:pt x="507" y="125"/>
                    </a:lnTo>
                    <a:lnTo>
                      <a:pt x="514" y="132"/>
                    </a:lnTo>
                    <a:lnTo>
                      <a:pt x="521" y="132"/>
                    </a:lnTo>
                    <a:lnTo>
                      <a:pt x="527" y="125"/>
                    </a:lnTo>
                    <a:lnTo>
                      <a:pt x="534" y="125"/>
                    </a:lnTo>
                    <a:lnTo>
                      <a:pt x="540" y="118"/>
                    </a:lnTo>
                    <a:lnTo>
                      <a:pt x="540" y="112"/>
                    </a:lnTo>
                    <a:lnTo>
                      <a:pt x="547" y="105"/>
                    </a:lnTo>
                    <a:lnTo>
                      <a:pt x="547" y="99"/>
                    </a:lnTo>
                    <a:lnTo>
                      <a:pt x="553" y="99"/>
                    </a:lnTo>
                    <a:lnTo>
                      <a:pt x="560" y="92"/>
                    </a:lnTo>
                    <a:lnTo>
                      <a:pt x="567" y="92"/>
                    </a:lnTo>
                    <a:lnTo>
                      <a:pt x="573" y="92"/>
                    </a:lnTo>
                    <a:lnTo>
                      <a:pt x="580" y="92"/>
                    </a:lnTo>
                    <a:lnTo>
                      <a:pt x="586" y="99"/>
                    </a:lnTo>
                    <a:lnTo>
                      <a:pt x="593" y="99"/>
                    </a:lnTo>
                    <a:lnTo>
                      <a:pt x="600" y="105"/>
                    </a:lnTo>
                    <a:lnTo>
                      <a:pt x="606" y="105"/>
                    </a:lnTo>
                    <a:lnTo>
                      <a:pt x="613" y="105"/>
                    </a:lnTo>
                    <a:lnTo>
                      <a:pt x="619" y="105"/>
                    </a:lnTo>
                    <a:lnTo>
                      <a:pt x="626" y="105"/>
                    </a:lnTo>
                    <a:lnTo>
                      <a:pt x="633" y="105"/>
                    </a:lnTo>
                    <a:lnTo>
                      <a:pt x="633" y="99"/>
                    </a:lnTo>
                    <a:lnTo>
                      <a:pt x="639" y="99"/>
                    </a:lnTo>
                    <a:lnTo>
                      <a:pt x="639" y="92"/>
                    </a:lnTo>
                    <a:lnTo>
                      <a:pt x="639" y="85"/>
                    </a:lnTo>
                    <a:lnTo>
                      <a:pt x="639" y="79"/>
                    </a:lnTo>
                    <a:lnTo>
                      <a:pt x="633" y="72"/>
                    </a:lnTo>
                    <a:lnTo>
                      <a:pt x="633" y="66"/>
                    </a:lnTo>
                    <a:lnTo>
                      <a:pt x="626" y="66"/>
                    </a:lnTo>
                    <a:lnTo>
                      <a:pt x="619" y="59"/>
                    </a:lnTo>
                    <a:lnTo>
                      <a:pt x="613" y="59"/>
                    </a:lnTo>
                    <a:lnTo>
                      <a:pt x="606" y="59"/>
                    </a:lnTo>
                    <a:lnTo>
                      <a:pt x="600" y="53"/>
                    </a:lnTo>
                    <a:lnTo>
                      <a:pt x="593" y="53"/>
                    </a:lnTo>
                    <a:lnTo>
                      <a:pt x="586" y="59"/>
                    </a:lnTo>
                    <a:lnTo>
                      <a:pt x="593" y="53"/>
                    </a:lnTo>
                    <a:lnTo>
                      <a:pt x="600" y="46"/>
                    </a:lnTo>
                    <a:lnTo>
                      <a:pt x="606" y="46"/>
                    </a:lnTo>
                    <a:lnTo>
                      <a:pt x="619" y="39"/>
                    </a:lnTo>
                    <a:lnTo>
                      <a:pt x="626" y="39"/>
                    </a:lnTo>
                    <a:lnTo>
                      <a:pt x="633" y="39"/>
                    </a:lnTo>
                    <a:lnTo>
                      <a:pt x="639" y="39"/>
                    </a:lnTo>
                    <a:lnTo>
                      <a:pt x="652" y="39"/>
                    </a:lnTo>
                    <a:lnTo>
                      <a:pt x="659" y="39"/>
                    </a:lnTo>
                    <a:lnTo>
                      <a:pt x="659" y="33"/>
                    </a:lnTo>
                    <a:lnTo>
                      <a:pt x="666" y="33"/>
                    </a:lnTo>
                    <a:lnTo>
                      <a:pt x="666" y="26"/>
                    </a:lnTo>
                    <a:lnTo>
                      <a:pt x="666" y="20"/>
                    </a:lnTo>
                    <a:lnTo>
                      <a:pt x="666" y="13"/>
                    </a:lnTo>
                    <a:lnTo>
                      <a:pt x="659" y="6"/>
                    </a:lnTo>
                    <a:lnTo>
                      <a:pt x="652" y="0"/>
                    </a:lnTo>
                    <a:lnTo>
                      <a:pt x="646" y="0"/>
                    </a:lnTo>
                    <a:lnTo>
                      <a:pt x="639" y="0"/>
                    </a:lnTo>
                    <a:lnTo>
                      <a:pt x="626" y="0"/>
                    </a:lnTo>
                    <a:lnTo>
                      <a:pt x="619" y="6"/>
                    </a:lnTo>
                    <a:lnTo>
                      <a:pt x="606" y="13"/>
                    </a:lnTo>
                    <a:lnTo>
                      <a:pt x="593" y="20"/>
                    </a:lnTo>
                    <a:lnTo>
                      <a:pt x="586" y="20"/>
                    </a:lnTo>
                    <a:lnTo>
                      <a:pt x="580" y="26"/>
                    </a:lnTo>
                    <a:lnTo>
                      <a:pt x="580" y="33"/>
                    </a:lnTo>
                    <a:lnTo>
                      <a:pt x="573" y="33"/>
                    </a:lnTo>
                    <a:lnTo>
                      <a:pt x="567" y="39"/>
                    </a:lnTo>
                    <a:lnTo>
                      <a:pt x="567" y="46"/>
                    </a:lnTo>
                    <a:lnTo>
                      <a:pt x="560" y="46"/>
                    </a:lnTo>
                    <a:lnTo>
                      <a:pt x="560" y="53"/>
                    </a:lnTo>
                    <a:lnTo>
                      <a:pt x="553" y="53"/>
                    </a:lnTo>
                    <a:lnTo>
                      <a:pt x="553" y="59"/>
                    </a:lnTo>
                    <a:lnTo>
                      <a:pt x="547" y="59"/>
                    </a:lnTo>
                    <a:lnTo>
                      <a:pt x="540" y="59"/>
                    </a:lnTo>
                    <a:lnTo>
                      <a:pt x="540" y="66"/>
                    </a:lnTo>
                    <a:lnTo>
                      <a:pt x="534" y="66"/>
                    </a:lnTo>
                    <a:lnTo>
                      <a:pt x="527" y="66"/>
                    </a:lnTo>
                    <a:lnTo>
                      <a:pt x="514" y="72"/>
                    </a:lnTo>
                    <a:lnTo>
                      <a:pt x="507" y="72"/>
                    </a:lnTo>
                    <a:lnTo>
                      <a:pt x="501" y="79"/>
                    </a:lnTo>
                    <a:lnTo>
                      <a:pt x="494" y="79"/>
                    </a:lnTo>
                    <a:lnTo>
                      <a:pt x="494" y="85"/>
                    </a:lnTo>
                    <a:lnTo>
                      <a:pt x="488" y="85"/>
                    </a:lnTo>
                    <a:lnTo>
                      <a:pt x="474" y="92"/>
                    </a:lnTo>
                    <a:lnTo>
                      <a:pt x="468" y="92"/>
                    </a:lnTo>
                    <a:lnTo>
                      <a:pt x="455" y="99"/>
                    </a:lnTo>
                    <a:lnTo>
                      <a:pt x="448" y="105"/>
                    </a:lnTo>
                    <a:lnTo>
                      <a:pt x="435" y="105"/>
                    </a:lnTo>
                    <a:lnTo>
                      <a:pt x="428" y="112"/>
                    </a:lnTo>
                    <a:lnTo>
                      <a:pt x="408" y="118"/>
                    </a:lnTo>
                    <a:lnTo>
                      <a:pt x="395" y="118"/>
                    </a:lnTo>
                    <a:lnTo>
                      <a:pt x="389" y="125"/>
                    </a:lnTo>
                    <a:lnTo>
                      <a:pt x="369" y="125"/>
                    </a:lnTo>
                    <a:lnTo>
                      <a:pt x="349" y="132"/>
                    </a:lnTo>
                    <a:lnTo>
                      <a:pt x="336" y="132"/>
                    </a:lnTo>
                    <a:lnTo>
                      <a:pt x="329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83" name="Freeform 50"/>
              <p:cNvSpPr>
                <a:spLocks/>
              </p:cNvSpPr>
              <p:nvPr/>
            </p:nvSpPr>
            <p:spPr bwMode="auto">
              <a:xfrm>
                <a:off x="3437" y="1402"/>
                <a:ext cx="395" cy="402"/>
              </a:xfrm>
              <a:custGeom>
                <a:avLst/>
                <a:gdLst>
                  <a:gd name="T0" fmla="*/ 13 w 395"/>
                  <a:gd name="T1" fmla="*/ 66 h 402"/>
                  <a:gd name="T2" fmla="*/ 6 w 395"/>
                  <a:gd name="T3" fmla="*/ 86 h 402"/>
                  <a:gd name="T4" fmla="*/ 6 w 395"/>
                  <a:gd name="T5" fmla="*/ 132 h 402"/>
                  <a:gd name="T6" fmla="*/ 13 w 395"/>
                  <a:gd name="T7" fmla="*/ 171 h 402"/>
                  <a:gd name="T8" fmla="*/ 26 w 395"/>
                  <a:gd name="T9" fmla="*/ 224 h 402"/>
                  <a:gd name="T10" fmla="*/ 52 w 395"/>
                  <a:gd name="T11" fmla="*/ 284 h 402"/>
                  <a:gd name="T12" fmla="*/ 72 w 395"/>
                  <a:gd name="T13" fmla="*/ 297 h 402"/>
                  <a:gd name="T14" fmla="*/ 92 w 395"/>
                  <a:gd name="T15" fmla="*/ 310 h 402"/>
                  <a:gd name="T16" fmla="*/ 105 w 395"/>
                  <a:gd name="T17" fmla="*/ 330 h 402"/>
                  <a:gd name="T18" fmla="*/ 92 w 395"/>
                  <a:gd name="T19" fmla="*/ 363 h 402"/>
                  <a:gd name="T20" fmla="*/ 92 w 395"/>
                  <a:gd name="T21" fmla="*/ 376 h 402"/>
                  <a:gd name="T22" fmla="*/ 98 w 395"/>
                  <a:gd name="T23" fmla="*/ 383 h 402"/>
                  <a:gd name="T24" fmla="*/ 138 w 395"/>
                  <a:gd name="T25" fmla="*/ 383 h 402"/>
                  <a:gd name="T26" fmla="*/ 145 w 395"/>
                  <a:gd name="T27" fmla="*/ 402 h 402"/>
                  <a:gd name="T28" fmla="*/ 151 w 395"/>
                  <a:gd name="T29" fmla="*/ 402 h 402"/>
                  <a:gd name="T30" fmla="*/ 158 w 395"/>
                  <a:gd name="T31" fmla="*/ 402 h 402"/>
                  <a:gd name="T32" fmla="*/ 164 w 395"/>
                  <a:gd name="T33" fmla="*/ 402 h 402"/>
                  <a:gd name="T34" fmla="*/ 171 w 395"/>
                  <a:gd name="T35" fmla="*/ 396 h 402"/>
                  <a:gd name="T36" fmla="*/ 204 w 395"/>
                  <a:gd name="T37" fmla="*/ 396 h 402"/>
                  <a:gd name="T38" fmla="*/ 204 w 395"/>
                  <a:gd name="T39" fmla="*/ 396 h 402"/>
                  <a:gd name="T40" fmla="*/ 211 w 395"/>
                  <a:gd name="T41" fmla="*/ 383 h 402"/>
                  <a:gd name="T42" fmla="*/ 211 w 395"/>
                  <a:gd name="T43" fmla="*/ 383 h 402"/>
                  <a:gd name="T44" fmla="*/ 211 w 395"/>
                  <a:gd name="T45" fmla="*/ 369 h 402"/>
                  <a:gd name="T46" fmla="*/ 204 w 395"/>
                  <a:gd name="T47" fmla="*/ 356 h 402"/>
                  <a:gd name="T48" fmla="*/ 204 w 395"/>
                  <a:gd name="T49" fmla="*/ 330 h 402"/>
                  <a:gd name="T50" fmla="*/ 197 w 395"/>
                  <a:gd name="T51" fmla="*/ 310 h 402"/>
                  <a:gd name="T52" fmla="*/ 164 w 395"/>
                  <a:gd name="T53" fmla="*/ 284 h 402"/>
                  <a:gd name="T54" fmla="*/ 112 w 395"/>
                  <a:gd name="T55" fmla="*/ 270 h 402"/>
                  <a:gd name="T56" fmla="*/ 98 w 395"/>
                  <a:gd name="T57" fmla="*/ 257 h 402"/>
                  <a:gd name="T58" fmla="*/ 85 w 395"/>
                  <a:gd name="T59" fmla="*/ 244 h 402"/>
                  <a:gd name="T60" fmla="*/ 72 w 395"/>
                  <a:gd name="T61" fmla="*/ 204 h 402"/>
                  <a:gd name="T62" fmla="*/ 65 w 395"/>
                  <a:gd name="T63" fmla="*/ 158 h 402"/>
                  <a:gd name="T64" fmla="*/ 59 w 395"/>
                  <a:gd name="T65" fmla="*/ 119 h 402"/>
                  <a:gd name="T66" fmla="*/ 85 w 395"/>
                  <a:gd name="T67" fmla="*/ 86 h 402"/>
                  <a:gd name="T68" fmla="*/ 145 w 395"/>
                  <a:gd name="T69" fmla="*/ 73 h 402"/>
                  <a:gd name="T70" fmla="*/ 197 w 395"/>
                  <a:gd name="T71" fmla="*/ 73 h 402"/>
                  <a:gd name="T72" fmla="*/ 283 w 395"/>
                  <a:gd name="T73" fmla="*/ 92 h 402"/>
                  <a:gd name="T74" fmla="*/ 356 w 395"/>
                  <a:gd name="T75" fmla="*/ 105 h 402"/>
                  <a:gd name="T76" fmla="*/ 362 w 395"/>
                  <a:gd name="T77" fmla="*/ 105 h 402"/>
                  <a:gd name="T78" fmla="*/ 375 w 395"/>
                  <a:gd name="T79" fmla="*/ 99 h 402"/>
                  <a:gd name="T80" fmla="*/ 389 w 395"/>
                  <a:gd name="T81" fmla="*/ 86 h 402"/>
                  <a:gd name="T82" fmla="*/ 395 w 395"/>
                  <a:gd name="T83" fmla="*/ 66 h 402"/>
                  <a:gd name="T84" fmla="*/ 395 w 395"/>
                  <a:gd name="T85" fmla="*/ 40 h 402"/>
                  <a:gd name="T86" fmla="*/ 395 w 395"/>
                  <a:gd name="T87" fmla="*/ 33 h 402"/>
                  <a:gd name="T88" fmla="*/ 382 w 395"/>
                  <a:gd name="T89" fmla="*/ 20 h 402"/>
                  <a:gd name="T90" fmla="*/ 336 w 395"/>
                  <a:gd name="T91" fmla="*/ 7 h 402"/>
                  <a:gd name="T92" fmla="*/ 276 w 395"/>
                  <a:gd name="T93" fmla="*/ 0 h 402"/>
                  <a:gd name="T94" fmla="*/ 211 w 395"/>
                  <a:gd name="T95" fmla="*/ 7 h 402"/>
                  <a:gd name="T96" fmla="*/ 79 w 395"/>
                  <a:gd name="T97" fmla="*/ 33 h 40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95" h="402">
                    <a:moveTo>
                      <a:pt x="26" y="53"/>
                    </a:moveTo>
                    <a:lnTo>
                      <a:pt x="19" y="59"/>
                    </a:lnTo>
                    <a:lnTo>
                      <a:pt x="13" y="66"/>
                    </a:lnTo>
                    <a:lnTo>
                      <a:pt x="6" y="73"/>
                    </a:lnTo>
                    <a:lnTo>
                      <a:pt x="6" y="79"/>
                    </a:lnTo>
                    <a:lnTo>
                      <a:pt x="6" y="86"/>
                    </a:lnTo>
                    <a:lnTo>
                      <a:pt x="6" y="92"/>
                    </a:lnTo>
                    <a:lnTo>
                      <a:pt x="0" y="99"/>
                    </a:lnTo>
                    <a:lnTo>
                      <a:pt x="0" y="112"/>
                    </a:lnTo>
                    <a:lnTo>
                      <a:pt x="6" y="132"/>
                    </a:lnTo>
                    <a:lnTo>
                      <a:pt x="6" y="138"/>
                    </a:lnTo>
                    <a:lnTo>
                      <a:pt x="6" y="152"/>
                    </a:lnTo>
                    <a:lnTo>
                      <a:pt x="6" y="158"/>
                    </a:lnTo>
                    <a:lnTo>
                      <a:pt x="13" y="171"/>
                    </a:lnTo>
                    <a:lnTo>
                      <a:pt x="13" y="185"/>
                    </a:lnTo>
                    <a:lnTo>
                      <a:pt x="19" y="198"/>
                    </a:lnTo>
                    <a:lnTo>
                      <a:pt x="26" y="211"/>
                    </a:lnTo>
                    <a:lnTo>
                      <a:pt x="26" y="224"/>
                    </a:lnTo>
                    <a:lnTo>
                      <a:pt x="39" y="244"/>
                    </a:lnTo>
                    <a:lnTo>
                      <a:pt x="46" y="270"/>
                    </a:lnTo>
                    <a:lnTo>
                      <a:pt x="46" y="277"/>
                    </a:lnTo>
                    <a:lnTo>
                      <a:pt x="52" y="284"/>
                    </a:lnTo>
                    <a:lnTo>
                      <a:pt x="59" y="290"/>
                    </a:lnTo>
                    <a:lnTo>
                      <a:pt x="65" y="297"/>
                    </a:lnTo>
                    <a:lnTo>
                      <a:pt x="72" y="297"/>
                    </a:lnTo>
                    <a:lnTo>
                      <a:pt x="72" y="303"/>
                    </a:lnTo>
                    <a:lnTo>
                      <a:pt x="85" y="310"/>
                    </a:lnTo>
                    <a:lnTo>
                      <a:pt x="92" y="310"/>
                    </a:lnTo>
                    <a:lnTo>
                      <a:pt x="98" y="317"/>
                    </a:lnTo>
                    <a:lnTo>
                      <a:pt x="105" y="323"/>
                    </a:lnTo>
                    <a:lnTo>
                      <a:pt x="105" y="330"/>
                    </a:lnTo>
                    <a:lnTo>
                      <a:pt x="98" y="336"/>
                    </a:lnTo>
                    <a:lnTo>
                      <a:pt x="98" y="343"/>
                    </a:lnTo>
                    <a:lnTo>
                      <a:pt x="92" y="356"/>
                    </a:lnTo>
                    <a:lnTo>
                      <a:pt x="92" y="363"/>
                    </a:lnTo>
                    <a:lnTo>
                      <a:pt x="85" y="363"/>
                    </a:lnTo>
                    <a:lnTo>
                      <a:pt x="85" y="369"/>
                    </a:lnTo>
                    <a:lnTo>
                      <a:pt x="92" y="376"/>
                    </a:lnTo>
                    <a:lnTo>
                      <a:pt x="92" y="383"/>
                    </a:lnTo>
                    <a:lnTo>
                      <a:pt x="98" y="383"/>
                    </a:lnTo>
                    <a:lnTo>
                      <a:pt x="105" y="389"/>
                    </a:lnTo>
                    <a:lnTo>
                      <a:pt x="112" y="389"/>
                    </a:lnTo>
                    <a:lnTo>
                      <a:pt x="118" y="389"/>
                    </a:lnTo>
                    <a:lnTo>
                      <a:pt x="138" y="383"/>
                    </a:lnTo>
                    <a:lnTo>
                      <a:pt x="138" y="396"/>
                    </a:lnTo>
                    <a:lnTo>
                      <a:pt x="145" y="396"/>
                    </a:lnTo>
                    <a:lnTo>
                      <a:pt x="145" y="402"/>
                    </a:lnTo>
                    <a:lnTo>
                      <a:pt x="151" y="402"/>
                    </a:lnTo>
                    <a:lnTo>
                      <a:pt x="158" y="402"/>
                    </a:lnTo>
                    <a:lnTo>
                      <a:pt x="164" y="402"/>
                    </a:lnTo>
                    <a:lnTo>
                      <a:pt x="164" y="396"/>
                    </a:lnTo>
                    <a:lnTo>
                      <a:pt x="171" y="396"/>
                    </a:lnTo>
                    <a:lnTo>
                      <a:pt x="178" y="396"/>
                    </a:lnTo>
                    <a:lnTo>
                      <a:pt x="184" y="402"/>
                    </a:lnTo>
                    <a:lnTo>
                      <a:pt x="204" y="396"/>
                    </a:lnTo>
                    <a:lnTo>
                      <a:pt x="211" y="389"/>
                    </a:lnTo>
                    <a:lnTo>
                      <a:pt x="211" y="383"/>
                    </a:lnTo>
                    <a:lnTo>
                      <a:pt x="211" y="376"/>
                    </a:lnTo>
                    <a:lnTo>
                      <a:pt x="211" y="369"/>
                    </a:lnTo>
                    <a:lnTo>
                      <a:pt x="211" y="363"/>
                    </a:lnTo>
                    <a:lnTo>
                      <a:pt x="204" y="363"/>
                    </a:lnTo>
                    <a:lnTo>
                      <a:pt x="204" y="356"/>
                    </a:lnTo>
                    <a:lnTo>
                      <a:pt x="204" y="350"/>
                    </a:lnTo>
                    <a:lnTo>
                      <a:pt x="204" y="343"/>
                    </a:lnTo>
                    <a:lnTo>
                      <a:pt x="204" y="336"/>
                    </a:lnTo>
                    <a:lnTo>
                      <a:pt x="204" y="330"/>
                    </a:lnTo>
                    <a:lnTo>
                      <a:pt x="204" y="323"/>
                    </a:lnTo>
                    <a:lnTo>
                      <a:pt x="197" y="317"/>
                    </a:lnTo>
                    <a:lnTo>
                      <a:pt x="197" y="310"/>
                    </a:lnTo>
                    <a:lnTo>
                      <a:pt x="191" y="303"/>
                    </a:lnTo>
                    <a:lnTo>
                      <a:pt x="184" y="297"/>
                    </a:lnTo>
                    <a:lnTo>
                      <a:pt x="178" y="290"/>
                    </a:lnTo>
                    <a:lnTo>
                      <a:pt x="164" y="284"/>
                    </a:lnTo>
                    <a:lnTo>
                      <a:pt x="145" y="277"/>
                    </a:lnTo>
                    <a:lnTo>
                      <a:pt x="131" y="270"/>
                    </a:lnTo>
                    <a:lnTo>
                      <a:pt x="125" y="270"/>
                    </a:lnTo>
                    <a:lnTo>
                      <a:pt x="112" y="270"/>
                    </a:lnTo>
                    <a:lnTo>
                      <a:pt x="112" y="264"/>
                    </a:lnTo>
                    <a:lnTo>
                      <a:pt x="105" y="264"/>
                    </a:lnTo>
                    <a:lnTo>
                      <a:pt x="98" y="257"/>
                    </a:lnTo>
                    <a:lnTo>
                      <a:pt x="92" y="257"/>
                    </a:lnTo>
                    <a:lnTo>
                      <a:pt x="92" y="251"/>
                    </a:lnTo>
                    <a:lnTo>
                      <a:pt x="85" y="244"/>
                    </a:lnTo>
                    <a:lnTo>
                      <a:pt x="79" y="237"/>
                    </a:lnTo>
                    <a:lnTo>
                      <a:pt x="79" y="231"/>
                    </a:lnTo>
                    <a:lnTo>
                      <a:pt x="79" y="224"/>
                    </a:lnTo>
                    <a:lnTo>
                      <a:pt x="72" y="204"/>
                    </a:lnTo>
                    <a:lnTo>
                      <a:pt x="72" y="191"/>
                    </a:lnTo>
                    <a:lnTo>
                      <a:pt x="65" y="178"/>
                    </a:lnTo>
                    <a:lnTo>
                      <a:pt x="65" y="165"/>
                    </a:lnTo>
                    <a:lnTo>
                      <a:pt x="65" y="158"/>
                    </a:lnTo>
                    <a:lnTo>
                      <a:pt x="65" y="145"/>
                    </a:lnTo>
                    <a:lnTo>
                      <a:pt x="65" y="132"/>
                    </a:lnTo>
                    <a:lnTo>
                      <a:pt x="65" y="125"/>
                    </a:lnTo>
                    <a:lnTo>
                      <a:pt x="59" y="119"/>
                    </a:lnTo>
                    <a:lnTo>
                      <a:pt x="59" y="99"/>
                    </a:lnTo>
                    <a:lnTo>
                      <a:pt x="65" y="92"/>
                    </a:lnTo>
                    <a:lnTo>
                      <a:pt x="79" y="92"/>
                    </a:lnTo>
                    <a:lnTo>
                      <a:pt x="85" y="86"/>
                    </a:lnTo>
                    <a:lnTo>
                      <a:pt x="92" y="86"/>
                    </a:lnTo>
                    <a:lnTo>
                      <a:pt x="118" y="79"/>
                    </a:lnTo>
                    <a:lnTo>
                      <a:pt x="138" y="73"/>
                    </a:lnTo>
                    <a:lnTo>
                      <a:pt x="145" y="73"/>
                    </a:lnTo>
                    <a:lnTo>
                      <a:pt x="158" y="73"/>
                    </a:lnTo>
                    <a:lnTo>
                      <a:pt x="171" y="73"/>
                    </a:lnTo>
                    <a:lnTo>
                      <a:pt x="184" y="73"/>
                    </a:lnTo>
                    <a:lnTo>
                      <a:pt x="197" y="73"/>
                    </a:lnTo>
                    <a:lnTo>
                      <a:pt x="211" y="79"/>
                    </a:lnTo>
                    <a:lnTo>
                      <a:pt x="224" y="79"/>
                    </a:lnTo>
                    <a:lnTo>
                      <a:pt x="230" y="79"/>
                    </a:lnTo>
                    <a:lnTo>
                      <a:pt x="283" y="92"/>
                    </a:lnTo>
                    <a:lnTo>
                      <a:pt x="316" y="99"/>
                    </a:lnTo>
                    <a:lnTo>
                      <a:pt x="342" y="105"/>
                    </a:lnTo>
                    <a:lnTo>
                      <a:pt x="349" y="105"/>
                    </a:lnTo>
                    <a:lnTo>
                      <a:pt x="356" y="105"/>
                    </a:lnTo>
                    <a:lnTo>
                      <a:pt x="362" y="105"/>
                    </a:lnTo>
                    <a:lnTo>
                      <a:pt x="369" y="99"/>
                    </a:lnTo>
                    <a:lnTo>
                      <a:pt x="375" y="99"/>
                    </a:lnTo>
                    <a:lnTo>
                      <a:pt x="382" y="92"/>
                    </a:lnTo>
                    <a:lnTo>
                      <a:pt x="389" y="86"/>
                    </a:lnTo>
                    <a:lnTo>
                      <a:pt x="389" y="79"/>
                    </a:lnTo>
                    <a:lnTo>
                      <a:pt x="395" y="73"/>
                    </a:lnTo>
                    <a:lnTo>
                      <a:pt x="395" y="66"/>
                    </a:lnTo>
                    <a:lnTo>
                      <a:pt x="395" y="59"/>
                    </a:lnTo>
                    <a:lnTo>
                      <a:pt x="395" y="53"/>
                    </a:lnTo>
                    <a:lnTo>
                      <a:pt x="395" y="46"/>
                    </a:lnTo>
                    <a:lnTo>
                      <a:pt x="395" y="40"/>
                    </a:lnTo>
                    <a:lnTo>
                      <a:pt x="395" y="33"/>
                    </a:lnTo>
                    <a:lnTo>
                      <a:pt x="389" y="26"/>
                    </a:lnTo>
                    <a:lnTo>
                      <a:pt x="382" y="20"/>
                    </a:lnTo>
                    <a:lnTo>
                      <a:pt x="375" y="20"/>
                    </a:lnTo>
                    <a:lnTo>
                      <a:pt x="356" y="13"/>
                    </a:lnTo>
                    <a:lnTo>
                      <a:pt x="336" y="7"/>
                    </a:lnTo>
                    <a:lnTo>
                      <a:pt x="316" y="7"/>
                    </a:lnTo>
                    <a:lnTo>
                      <a:pt x="296" y="7"/>
                    </a:lnTo>
                    <a:lnTo>
                      <a:pt x="283" y="0"/>
                    </a:lnTo>
                    <a:lnTo>
                      <a:pt x="276" y="0"/>
                    </a:lnTo>
                    <a:lnTo>
                      <a:pt x="257" y="0"/>
                    </a:lnTo>
                    <a:lnTo>
                      <a:pt x="244" y="0"/>
                    </a:lnTo>
                    <a:lnTo>
                      <a:pt x="230" y="0"/>
                    </a:lnTo>
                    <a:lnTo>
                      <a:pt x="211" y="7"/>
                    </a:lnTo>
                    <a:lnTo>
                      <a:pt x="178" y="7"/>
                    </a:lnTo>
                    <a:lnTo>
                      <a:pt x="145" y="13"/>
                    </a:lnTo>
                    <a:lnTo>
                      <a:pt x="112" y="26"/>
                    </a:lnTo>
                    <a:lnTo>
                      <a:pt x="79" y="33"/>
                    </a:lnTo>
                    <a:lnTo>
                      <a:pt x="52" y="46"/>
                    </a:lnTo>
                    <a:lnTo>
                      <a:pt x="26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84" name="Freeform 51"/>
              <p:cNvSpPr>
                <a:spLocks/>
              </p:cNvSpPr>
              <p:nvPr/>
            </p:nvSpPr>
            <p:spPr bwMode="auto">
              <a:xfrm>
                <a:off x="3786" y="1765"/>
                <a:ext cx="659" cy="554"/>
              </a:xfrm>
              <a:custGeom>
                <a:avLst/>
                <a:gdLst>
                  <a:gd name="T0" fmla="*/ 0 w 659"/>
                  <a:gd name="T1" fmla="*/ 66 h 554"/>
                  <a:gd name="T2" fmla="*/ 7 w 659"/>
                  <a:gd name="T3" fmla="*/ 85 h 554"/>
                  <a:gd name="T4" fmla="*/ 26 w 659"/>
                  <a:gd name="T5" fmla="*/ 99 h 554"/>
                  <a:gd name="T6" fmla="*/ 59 w 659"/>
                  <a:gd name="T7" fmla="*/ 112 h 554"/>
                  <a:gd name="T8" fmla="*/ 237 w 659"/>
                  <a:gd name="T9" fmla="*/ 171 h 554"/>
                  <a:gd name="T10" fmla="*/ 277 w 659"/>
                  <a:gd name="T11" fmla="*/ 184 h 554"/>
                  <a:gd name="T12" fmla="*/ 290 w 659"/>
                  <a:gd name="T13" fmla="*/ 204 h 554"/>
                  <a:gd name="T14" fmla="*/ 290 w 659"/>
                  <a:gd name="T15" fmla="*/ 231 h 554"/>
                  <a:gd name="T16" fmla="*/ 284 w 659"/>
                  <a:gd name="T17" fmla="*/ 264 h 554"/>
                  <a:gd name="T18" fmla="*/ 284 w 659"/>
                  <a:gd name="T19" fmla="*/ 297 h 554"/>
                  <a:gd name="T20" fmla="*/ 297 w 659"/>
                  <a:gd name="T21" fmla="*/ 310 h 554"/>
                  <a:gd name="T22" fmla="*/ 317 w 659"/>
                  <a:gd name="T23" fmla="*/ 356 h 554"/>
                  <a:gd name="T24" fmla="*/ 350 w 659"/>
                  <a:gd name="T25" fmla="*/ 409 h 554"/>
                  <a:gd name="T26" fmla="*/ 376 w 659"/>
                  <a:gd name="T27" fmla="*/ 442 h 554"/>
                  <a:gd name="T28" fmla="*/ 396 w 659"/>
                  <a:gd name="T29" fmla="*/ 481 h 554"/>
                  <a:gd name="T30" fmla="*/ 409 w 659"/>
                  <a:gd name="T31" fmla="*/ 514 h 554"/>
                  <a:gd name="T32" fmla="*/ 422 w 659"/>
                  <a:gd name="T33" fmla="*/ 534 h 554"/>
                  <a:gd name="T34" fmla="*/ 435 w 659"/>
                  <a:gd name="T35" fmla="*/ 547 h 554"/>
                  <a:gd name="T36" fmla="*/ 448 w 659"/>
                  <a:gd name="T37" fmla="*/ 554 h 554"/>
                  <a:gd name="T38" fmla="*/ 468 w 659"/>
                  <a:gd name="T39" fmla="*/ 554 h 554"/>
                  <a:gd name="T40" fmla="*/ 475 w 659"/>
                  <a:gd name="T41" fmla="*/ 547 h 554"/>
                  <a:gd name="T42" fmla="*/ 481 w 659"/>
                  <a:gd name="T43" fmla="*/ 547 h 554"/>
                  <a:gd name="T44" fmla="*/ 495 w 659"/>
                  <a:gd name="T45" fmla="*/ 514 h 554"/>
                  <a:gd name="T46" fmla="*/ 495 w 659"/>
                  <a:gd name="T47" fmla="*/ 508 h 554"/>
                  <a:gd name="T48" fmla="*/ 508 w 659"/>
                  <a:gd name="T49" fmla="*/ 488 h 554"/>
                  <a:gd name="T50" fmla="*/ 554 w 659"/>
                  <a:gd name="T51" fmla="*/ 455 h 554"/>
                  <a:gd name="T52" fmla="*/ 600 w 659"/>
                  <a:gd name="T53" fmla="*/ 442 h 554"/>
                  <a:gd name="T54" fmla="*/ 640 w 659"/>
                  <a:gd name="T55" fmla="*/ 435 h 554"/>
                  <a:gd name="T56" fmla="*/ 646 w 659"/>
                  <a:gd name="T57" fmla="*/ 435 h 554"/>
                  <a:gd name="T58" fmla="*/ 653 w 659"/>
                  <a:gd name="T59" fmla="*/ 428 h 554"/>
                  <a:gd name="T60" fmla="*/ 659 w 659"/>
                  <a:gd name="T61" fmla="*/ 422 h 554"/>
                  <a:gd name="T62" fmla="*/ 659 w 659"/>
                  <a:gd name="T63" fmla="*/ 415 h 554"/>
                  <a:gd name="T64" fmla="*/ 659 w 659"/>
                  <a:gd name="T65" fmla="*/ 402 h 554"/>
                  <a:gd name="T66" fmla="*/ 659 w 659"/>
                  <a:gd name="T67" fmla="*/ 396 h 554"/>
                  <a:gd name="T68" fmla="*/ 653 w 659"/>
                  <a:gd name="T69" fmla="*/ 382 h 554"/>
                  <a:gd name="T70" fmla="*/ 633 w 659"/>
                  <a:gd name="T71" fmla="*/ 363 h 554"/>
                  <a:gd name="T72" fmla="*/ 607 w 659"/>
                  <a:gd name="T73" fmla="*/ 356 h 554"/>
                  <a:gd name="T74" fmla="*/ 580 w 659"/>
                  <a:gd name="T75" fmla="*/ 363 h 554"/>
                  <a:gd name="T76" fmla="*/ 554 w 659"/>
                  <a:gd name="T77" fmla="*/ 376 h 554"/>
                  <a:gd name="T78" fmla="*/ 495 w 659"/>
                  <a:gd name="T79" fmla="*/ 422 h 554"/>
                  <a:gd name="T80" fmla="*/ 468 w 659"/>
                  <a:gd name="T81" fmla="*/ 448 h 554"/>
                  <a:gd name="T82" fmla="*/ 455 w 659"/>
                  <a:gd name="T83" fmla="*/ 468 h 554"/>
                  <a:gd name="T84" fmla="*/ 435 w 659"/>
                  <a:gd name="T85" fmla="*/ 435 h 554"/>
                  <a:gd name="T86" fmla="*/ 409 w 659"/>
                  <a:gd name="T87" fmla="*/ 396 h 554"/>
                  <a:gd name="T88" fmla="*/ 389 w 659"/>
                  <a:gd name="T89" fmla="*/ 336 h 554"/>
                  <a:gd name="T90" fmla="*/ 369 w 659"/>
                  <a:gd name="T91" fmla="*/ 277 h 554"/>
                  <a:gd name="T92" fmla="*/ 363 w 659"/>
                  <a:gd name="T93" fmla="*/ 231 h 554"/>
                  <a:gd name="T94" fmla="*/ 356 w 659"/>
                  <a:gd name="T95" fmla="*/ 184 h 554"/>
                  <a:gd name="T96" fmla="*/ 363 w 659"/>
                  <a:gd name="T97" fmla="*/ 165 h 554"/>
                  <a:gd name="T98" fmla="*/ 350 w 659"/>
                  <a:gd name="T99" fmla="*/ 145 h 554"/>
                  <a:gd name="T100" fmla="*/ 317 w 659"/>
                  <a:gd name="T101" fmla="*/ 118 h 554"/>
                  <a:gd name="T102" fmla="*/ 284 w 659"/>
                  <a:gd name="T103" fmla="*/ 99 h 554"/>
                  <a:gd name="T104" fmla="*/ 270 w 659"/>
                  <a:gd name="T105" fmla="*/ 92 h 554"/>
                  <a:gd name="T106" fmla="*/ 152 w 659"/>
                  <a:gd name="T107" fmla="*/ 33 h 554"/>
                  <a:gd name="T108" fmla="*/ 112 w 659"/>
                  <a:gd name="T109" fmla="*/ 13 h 554"/>
                  <a:gd name="T110" fmla="*/ 46 w 659"/>
                  <a:gd name="T111" fmla="*/ 0 h 554"/>
                  <a:gd name="T112" fmla="*/ 20 w 659"/>
                  <a:gd name="T113" fmla="*/ 6 h 554"/>
                  <a:gd name="T114" fmla="*/ 7 w 659"/>
                  <a:gd name="T115" fmla="*/ 20 h 554"/>
                  <a:gd name="T116" fmla="*/ 0 w 659"/>
                  <a:gd name="T117" fmla="*/ 39 h 55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659" h="554">
                    <a:moveTo>
                      <a:pt x="0" y="53"/>
                    </a:moveTo>
                    <a:lnTo>
                      <a:pt x="0" y="53"/>
                    </a:lnTo>
                    <a:lnTo>
                      <a:pt x="0" y="59"/>
                    </a:lnTo>
                    <a:lnTo>
                      <a:pt x="0" y="66"/>
                    </a:lnTo>
                    <a:lnTo>
                      <a:pt x="7" y="72"/>
                    </a:lnTo>
                    <a:lnTo>
                      <a:pt x="7" y="79"/>
                    </a:lnTo>
                    <a:lnTo>
                      <a:pt x="7" y="85"/>
                    </a:lnTo>
                    <a:lnTo>
                      <a:pt x="13" y="85"/>
                    </a:lnTo>
                    <a:lnTo>
                      <a:pt x="13" y="92"/>
                    </a:lnTo>
                    <a:lnTo>
                      <a:pt x="20" y="92"/>
                    </a:lnTo>
                    <a:lnTo>
                      <a:pt x="26" y="99"/>
                    </a:lnTo>
                    <a:lnTo>
                      <a:pt x="33" y="105"/>
                    </a:lnTo>
                    <a:lnTo>
                      <a:pt x="40" y="105"/>
                    </a:lnTo>
                    <a:lnTo>
                      <a:pt x="59" y="112"/>
                    </a:lnTo>
                    <a:lnTo>
                      <a:pt x="86" y="125"/>
                    </a:lnTo>
                    <a:lnTo>
                      <a:pt x="158" y="145"/>
                    </a:lnTo>
                    <a:lnTo>
                      <a:pt x="231" y="165"/>
                    </a:lnTo>
                    <a:lnTo>
                      <a:pt x="237" y="171"/>
                    </a:lnTo>
                    <a:lnTo>
                      <a:pt x="244" y="171"/>
                    </a:lnTo>
                    <a:lnTo>
                      <a:pt x="257" y="178"/>
                    </a:lnTo>
                    <a:lnTo>
                      <a:pt x="264" y="178"/>
                    </a:lnTo>
                    <a:lnTo>
                      <a:pt x="277" y="184"/>
                    </a:lnTo>
                    <a:lnTo>
                      <a:pt x="277" y="191"/>
                    </a:lnTo>
                    <a:lnTo>
                      <a:pt x="284" y="198"/>
                    </a:lnTo>
                    <a:lnTo>
                      <a:pt x="290" y="204"/>
                    </a:lnTo>
                    <a:lnTo>
                      <a:pt x="290" y="211"/>
                    </a:lnTo>
                    <a:lnTo>
                      <a:pt x="290" y="217"/>
                    </a:lnTo>
                    <a:lnTo>
                      <a:pt x="290" y="224"/>
                    </a:lnTo>
                    <a:lnTo>
                      <a:pt x="290" y="231"/>
                    </a:lnTo>
                    <a:lnTo>
                      <a:pt x="290" y="237"/>
                    </a:lnTo>
                    <a:lnTo>
                      <a:pt x="284" y="237"/>
                    </a:lnTo>
                    <a:lnTo>
                      <a:pt x="284" y="264"/>
                    </a:lnTo>
                    <a:lnTo>
                      <a:pt x="284" y="283"/>
                    </a:lnTo>
                    <a:lnTo>
                      <a:pt x="284" y="290"/>
                    </a:lnTo>
                    <a:lnTo>
                      <a:pt x="284" y="297"/>
                    </a:lnTo>
                    <a:lnTo>
                      <a:pt x="284" y="303"/>
                    </a:lnTo>
                    <a:lnTo>
                      <a:pt x="290" y="303"/>
                    </a:lnTo>
                    <a:lnTo>
                      <a:pt x="297" y="310"/>
                    </a:lnTo>
                    <a:lnTo>
                      <a:pt x="297" y="323"/>
                    </a:lnTo>
                    <a:lnTo>
                      <a:pt x="310" y="343"/>
                    </a:lnTo>
                    <a:lnTo>
                      <a:pt x="310" y="349"/>
                    </a:lnTo>
                    <a:lnTo>
                      <a:pt x="317" y="356"/>
                    </a:lnTo>
                    <a:lnTo>
                      <a:pt x="323" y="369"/>
                    </a:lnTo>
                    <a:lnTo>
                      <a:pt x="336" y="382"/>
                    </a:lnTo>
                    <a:lnTo>
                      <a:pt x="343" y="396"/>
                    </a:lnTo>
                    <a:lnTo>
                      <a:pt x="350" y="409"/>
                    </a:lnTo>
                    <a:lnTo>
                      <a:pt x="363" y="422"/>
                    </a:lnTo>
                    <a:lnTo>
                      <a:pt x="363" y="428"/>
                    </a:lnTo>
                    <a:lnTo>
                      <a:pt x="369" y="435"/>
                    </a:lnTo>
                    <a:lnTo>
                      <a:pt x="376" y="442"/>
                    </a:lnTo>
                    <a:lnTo>
                      <a:pt x="382" y="448"/>
                    </a:lnTo>
                    <a:lnTo>
                      <a:pt x="389" y="461"/>
                    </a:lnTo>
                    <a:lnTo>
                      <a:pt x="389" y="468"/>
                    </a:lnTo>
                    <a:lnTo>
                      <a:pt x="396" y="481"/>
                    </a:lnTo>
                    <a:lnTo>
                      <a:pt x="402" y="488"/>
                    </a:lnTo>
                    <a:lnTo>
                      <a:pt x="402" y="501"/>
                    </a:lnTo>
                    <a:lnTo>
                      <a:pt x="409" y="508"/>
                    </a:lnTo>
                    <a:lnTo>
                      <a:pt x="409" y="514"/>
                    </a:lnTo>
                    <a:lnTo>
                      <a:pt x="409" y="521"/>
                    </a:lnTo>
                    <a:lnTo>
                      <a:pt x="415" y="527"/>
                    </a:lnTo>
                    <a:lnTo>
                      <a:pt x="422" y="534"/>
                    </a:lnTo>
                    <a:lnTo>
                      <a:pt x="422" y="541"/>
                    </a:lnTo>
                    <a:lnTo>
                      <a:pt x="429" y="541"/>
                    </a:lnTo>
                    <a:lnTo>
                      <a:pt x="435" y="547"/>
                    </a:lnTo>
                    <a:lnTo>
                      <a:pt x="442" y="547"/>
                    </a:lnTo>
                    <a:lnTo>
                      <a:pt x="448" y="554"/>
                    </a:lnTo>
                    <a:lnTo>
                      <a:pt x="455" y="554"/>
                    </a:lnTo>
                    <a:lnTo>
                      <a:pt x="468" y="554"/>
                    </a:lnTo>
                    <a:lnTo>
                      <a:pt x="475" y="547"/>
                    </a:lnTo>
                    <a:lnTo>
                      <a:pt x="481" y="547"/>
                    </a:lnTo>
                    <a:lnTo>
                      <a:pt x="481" y="534"/>
                    </a:lnTo>
                    <a:lnTo>
                      <a:pt x="488" y="527"/>
                    </a:lnTo>
                    <a:lnTo>
                      <a:pt x="495" y="514"/>
                    </a:lnTo>
                    <a:lnTo>
                      <a:pt x="495" y="508"/>
                    </a:lnTo>
                    <a:lnTo>
                      <a:pt x="501" y="501"/>
                    </a:lnTo>
                    <a:lnTo>
                      <a:pt x="508" y="494"/>
                    </a:lnTo>
                    <a:lnTo>
                      <a:pt x="508" y="488"/>
                    </a:lnTo>
                    <a:lnTo>
                      <a:pt x="514" y="481"/>
                    </a:lnTo>
                    <a:lnTo>
                      <a:pt x="528" y="468"/>
                    </a:lnTo>
                    <a:lnTo>
                      <a:pt x="541" y="461"/>
                    </a:lnTo>
                    <a:lnTo>
                      <a:pt x="554" y="455"/>
                    </a:lnTo>
                    <a:lnTo>
                      <a:pt x="567" y="448"/>
                    </a:lnTo>
                    <a:lnTo>
                      <a:pt x="580" y="448"/>
                    </a:lnTo>
                    <a:lnTo>
                      <a:pt x="594" y="442"/>
                    </a:lnTo>
                    <a:lnTo>
                      <a:pt x="600" y="442"/>
                    </a:lnTo>
                    <a:lnTo>
                      <a:pt x="613" y="435"/>
                    </a:lnTo>
                    <a:lnTo>
                      <a:pt x="626" y="435"/>
                    </a:lnTo>
                    <a:lnTo>
                      <a:pt x="640" y="435"/>
                    </a:lnTo>
                    <a:lnTo>
                      <a:pt x="646" y="435"/>
                    </a:lnTo>
                    <a:lnTo>
                      <a:pt x="653" y="435"/>
                    </a:lnTo>
                    <a:lnTo>
                      <a:pt x="653" y="428"/>
                    </a:lnTo>
                    <a:lnTo>
                      <a:pt x="659" y="428"/>
                    </a:lnTo>
                    <a:lnTo>
                      <a:pt x="659" y="422"/>
                    </a:lnTo>
                    <a:lnTo>
                      <a:pt x="659" y="415"/>
                    </a:lnTo>
                    <a:lnTo>
                      <a:pt x="659" y="409"/>
                    </a:lnTo>
                    <a:lnTo>
                      <a:pt x="659" y="402"/>
                    </a:lnTo>
                    <a:lnTo>
                      <a:pt x="659" y="396"/>
                    </a:lnTo>
                    <a:lnTo>
                      <a:pt x="653" y="389"/>
                    </a:lnTo>
                    <a:lnTo>
                      <a:pt x="653" y="382"/>
                    </a:lnTo>
                    <a:lnTo>
                      <a:pt x="646" y="376"/>
                    </a:lnTo>
                    <a:lnTo>
                      <a:pt x="640" y="369"/>
                    </a:lnTo>
                    <a:lnTo>
                      <a:pt x="633" y="363"/>
                    </a:lnTo>
                    <a:lnTo>
                      <a:pt x="626" y="356"/>
                    </a:lnTo>
                    <a:lnTo>
                      <a:pt x="620" y="356"/>
                    </a:lnTo>
                    <a:lnTo>
                      <a:pt x="613" y="356"/>
                    </a:lnTo>
                    <a:lnTo>
                      <a:pt x="607" y="356"/>
                    </a:lnTo>
                    <a:lnTo>
                      <a:pt x="600" y="356"/>
                    </a:lnTo>
                    <a:lnTo>
                      <a:pt x="594" y="356"/>
                    </a:lnTo>
                    <a:lnTo>
                      <a:pt x="587" y="356"/>
                    </a:lnTo>
                    <a:lnTo>
                      <a:pt x="580" y="363"/>
                    </a:lnTo>
                    <a:lnTo>
                      <a:pt x="574" y="363"/>
                    </a:lnTo>
                    <a:lnTo>
                      <a:pt x="567" y="369"/>
                    </a:lnTo>
                    <a:lnTo>
                      <a:pt x="561" y="369"/>
                    </a:lnTo>
                    <a:lnTo>
                      <a:pt x="554" y="376"/>
                    </a:lnTo>
                    <a:lnTo>
                      <a:pt x="528" y="396"/>
                    </a:lnTo>
                    <a:lnTo>
                      <a:pt x="508" y="415"/>
                    </a:lnTo>
                    <a:lnTo>
                      <a:pt x="495" y="415"/>
                    </a:lnTo>
                    <a:lnTo>
                      <a:pt x="495" y="422"/>
                    </a:lnTo>
                    <a:lnTo>
                      <a:pt x="488" y="428"/>
                    </a:lnTo>
                    <a:lnTo>
                      <a:pt x="481" y="435"/>
                    </a:lnTo>
                    <a:lnTo>
                      <a:pt x="475" y="442"/>
                    </a:lnTo>
                    <a:lnTo>
                      <a:pt x="468" y="448"/>
                    </a:lnTo>
                    <a:lnTo>
                      <a:pt x="468" y="461"/>
                    </a:lnTo>
                    <a:lnTo>
                      <a:pt x="462" y="468"/>
                    </a:lnTo>
                    <a:lnTo>
                      <a:pt x="455" y="468"/>
                    </a:lnTo>
                    <a:lnTo>
                      <a:pt x="448" y="455"/>
                    </a:lnTo>
                    <a:lnTo>
                      <a:pt x="442" y="448"/>
                    </a:lnTo>
                    <a:lnTo>
                      <a:pt x="435" y="435"/>
                    </a:lnTo>
                    <a:lnTo>
                      <a:pt x="429" y="428"/>
                    </a:lnTo>
                    <a:lnTo>
                      <a:pt x="422" y="415"/>
                    </a:lnTo>
                    <a:lnTo>
                      <a:pt x="415" y="409"/>
                    </a:lnTo>
                    <a:lnTo>
                      <a:pt x="409" y="396"/>
                    </a:lnTo>
                    <a:lnTo>
                      <a:pt x="409" y="382"/>
                    </a:lnTo>
                    <a:lnTo>
                      <a:pt x="402" y="369"/>
                    </a:lnTo>
                    <a:lnTo>
                      <a:pt x="396" y="356"/>
                    </a:lnTo>
                    <a:lnTo>
                      <a:pt x="389" y="336"/>
                    </a:lnTo>
                    <a:lnTo>
                      <a:pt x="382" y="323"/>
                    </a:lnTo>
                    <a:lnTo>
                      <a:pt x="382" y="316"/>
                    </a:lnTo>
                    <a:lnTo>
                      <a:pt x="376" y="297"/>
                    </a:lnTo>
                    <a:lnTo>
                      <a:pt x="369" y="277"/>
                    </a:lnTo>
                    <a:lnTo>
                      <a:pt x="369" y="270"/>
                    </a:lnTo>
                    <a:lnTo>
                      <a:pt x="363" y="270"/>
                    </a:lnTo>
                    <a:lnTo>
                      <a:pt x="363" y="250"/>
                    </a:lnTo>
                    <a:lnTo>
                      <a:pt x="363" y="231"/>
                    </a:lnTo>
                    <a:lnTo>
                      <a:pt x="356" y="211"/>
                    </a:lnTo>
                    <a:lnTo>
                      <a:pt x="356" y="198"/>
                    </a:lnTo>
                    <a:lnTo>
                      <a:pt x="356" y="191"/>
                    </a:lnTo>
                    <a:lnTo>
                      <a:pt x="356" y="184"/>
                    </a:lnTo>
                    <a:lnTo>
                      <a:pt x="363" y="178"/>
                    </a:lnTo>
                    <a:lnTo>
                      <a:pt x="363" y="171"/>
                    </a:lnTo>
                    <a:lnTo>
                      <a:pt x="363" y="165"/>
                    </a:lnTo>
                    <a:lnTo>
                      <a:pt x="356" y="158"/>
                    </a:lnTo>
                    <a:lnTo>
                      <a:pt x="356" y="151"/>
                    </a:lnTo>
                    <a:lnTo>
                      <a:pt x="350" y="145"/>
                    </a:lnTo>
                    <a:lnTo>
                      <a:pt x="343" y="138"/>
                    </a:lnTo>
                    <a:lnTo>
                      <a:pt x="336" y="132"/>
                    </a:lnTo>
                    <a:lnTo>
                      <a:pt x="330" y="125"/>
                    </a:lnTo>
                    <a:lnTo>
                      <a:pt x="317" y="118"/>
                    </a:lnTo>
                    <a:lnTo>
                      <a:pt x="310" y="112"/>
                    </a:lnTo>
                    <a:lnTo>
                      <a:pt x="303" y="105"/>
                    </a:lnTo>
                    <a:lnTo>
                      <a:pt x="290" y="99"/>
                    </a:lnTo>
                    <a:lnTo>
                      <a:pt x="284" y="99"/>
                    </a:lnTo>
                    <a:lnTo>
                      <a:pt x="277" y="99"/>
                    </a:lnTo>
                    <a:lnTo>
                      <a:pt x="277" y="92"/>
                    </a:lnTo>
                    <a:lnTo>
                      <a:pt x="270" y="92"/>
                    </a:lnTo>
                    <a:lnTo>
                      <a:pt x="237" y="79"/>
                    </a:lnTo>
                    <a:lnTo>
                      <a:pt x="211" y="66"/>
                    </a:lnTo>
                    <a:lnTo>
                      <a:pt x="185" y="53"/>
                    </a:lnTo>
                    <a:lnTo>
                      <a:pt x="152" y="33"/>
                    </a:lnTo>
                    <a:lnTo>
                      <a:pt x="138" y="26"/>
                    </a:lnTo>
                    <a:lnTo>
                      <a:pt x="125" y="20"/>
                    </a:lnTo>
                    <a:lnTo>
                      <a:pt x="119" y="20"/>
                    </a:lnTo>
                    <a:lnTo>
                      <a:pt x="112" y="13"/>
                    </a:lnTo>
                    <a:lnTo>
                      <a:pt x="92" y="13"/>
                    </a:lnTo>
                    <a:lnTo>
                      <a:pt x="79" y="6"/>
                    </a:lnTo>
                    <a:lnTo>
                      <a:pt x="66" y="6"/>
                    </a:lnTo>
                    <a:lnTo>
                      <a:pt x="46" y="0"/>
                    </a:lnTo>
                    <a:lnTo>
                      <a:pt x="40" y="0"/>
                    </a:lnTo>
                    <a:lnTo>
                      <a:pt x="33" y="0"/>
                    </a:lnTo>
                    <a:lnTo>
                      <a:pt x="20" y="6"/>
                    </a:lnTo>
                    <a:lnTo>
                      <a:pt x="13" y="6"/>
                    </a:lnTo>
                    <a:lnTo>
                      <a:pt x="7" y="13"/>
                    </a:lnTo>
                    <a:lnTo>
                      <a:pt x="7" y="20"/>
                    </a:lnTo>
                    <a:lnTo>
                      <a:pt x="0" y="26"/>
                    </a:lnTo>
                    <a:lnTo>
                      <a:pt x="0" y="33"/>
                    </a:lnTo>
                    <a:lnTo>
                      <a:pt x="0" y="39"/>
                    </a:lnTo>
                    <a:lnTo>
                      <a:pt x="0" y="46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85" name="Freeform 52"/>
              <p:cNvSpPr>
                <a:spLocks/>
              </p:cNvSpPr>
              <p:nvPr/>
            </p:nvSpPr>
            <p:spPr bwMode="auto">
              <a:xfrm>
                <a:off x="3120" y="1745"/>
                <a:ext cx="646" cy="363"/>
              </a:xfrm>
              <a:custGeom>
                <a:avLst/>
                <a:gdLst>
                  <a:gd name="T0" fmla="*/ 646 w 646"/>
                  <a:gd name="T1" fmla="*/ 73 h 363"/>
                  <a:gd name="T2" fmla="*/ 633 w 646"/>
                  <a:gd name="T3" fmla="*/ 40 h 363"/>
                  <a:gd name="T4" fmla="*/ 613 w 646"/>
                  <a:gd name="T5" fmla="*/ 26 h 363"/>
                  <a:gd name="T6" fmla="*/ 587 w 646"/>
                  <a:gd name="T7" fmla="*/ 20 h 363"/>
                  <a:gd name="T8" fmla="*/ 567 w 646"/>
                  <a:gd name="T9" fmla="*/ 33 h 363"/>
                  <a:gd name="T10" fmla="*/ 521 w 646"/>
                  <a:gd name="T11" fmla="*/ 92 h 363"/>
                  <a:gd name="T12" fmla="*/ 462 w 646"/>
                  <a:gd name="T13" fmla="*/ 178 h 363"/>
                  <a:gd name="T14" fmla="*/ 435 w 646"/>
                  <a:gd name="T15" fmla="*/ 237 h 363"/>
                  <a:gd name="T16" fmla="*/ 415 w 646"/>
                  <a:gd name="T17" fmla="*/ 264 h 363"/>
                  <a:gd name="T18" fmla="*/ 389 w 646"/>
                  <a:gd name="T19" fmla="*/ 277 h 363"/>
                  <a:gd name="T20" fmla="*/ 349 w 646"/>
                  <a:gd name="T21" fmla="*/ 237 h 363"/>
                  <a:gd name="T22" fmla="*/ 303 w 646"/>
                  <a:gd name="T23" fmla="*/ 191 h 363"/>
                  <a:gd name="T24" fmla="*/ 244 w 646"/>
                  <a:gd name="T25" fmla="*/ 152 h 363"/>
                  <a:gd name="T26" fmla="*/ 211 w 646"/>
                  <a:gd name="T27" fmla="*/ 119 h 363"/>
                  <a:gd name="T28" fmla="*/ 185 w 646"/>
                  <a:gd name="T29" fmla="*/ 79 h 363"/>
                  <a:gd name="T30" fmla="*/ 158 w 646"/>
                  <a:gd name="T31" fmla="*/ 20 h 363"/>
                  <a:gd name="T32" fmla="*/ 145 w 646"/>
                  <a:gd name="T33" fmla="*/ 7 h 363"/>
                  <a:gd name="T34" fmla="*/ 125 w 646"/>
                  <a:gd name="T35" fmla="*/ 0 h 363"/>
                  <a:gd name="T36" fmla="*/ 99 w 646"/>
                  <a:gd name="T37" fmla="*/ 20 h 363"/>
                  <a:gd name="T38" fmla="*/ 92 w 646"/>
                  <a:gd name="T39" fmla="*/ 53 h 363"/>
                  <a:gd name="T40" fmla="*/ 92 w 646"/>
                  <a:gd name="T41" fmla="*/ 79 h 363"/>
                  <a:gd name="T42" fmla="*/ 86 w 646"/>
                  <a:gd name="T43" fmla="*/ 105 h 363"/>
                  <a:gd name="T44" fmla="*/ 73 w 646"/>
                  <a:gd name="T45" fmla="*/ 125 h 363"/>
                  <a:gd name="T46" fmla="*/ 59 w 646"/>
                  <a:gd name="T47" fmla="*/ 138 h 363"/>
                  <a:gd name="T48" fmla="*/ 20 w 646"/>
                  <a:gd name="T49" fmla="*/ 185 h 363"/>
                  <a:gd name="T50" fmla="*/ 0 w 646"/>
                  <a:gd name="T51" fmla="*/ 224 h 363"/>
                  <a:gd name="T52" fmla="*/ 0 w 646"/>
                  <a:gd name="T53" fmla="*/ 237 h 363"/>
                  <a:gd name="T54" fmla="*/ 26 w 646"/>
                  <a:gd name="T55" fmla="*/ 251 h 363"/>
                  <a:gd name="T56" fmla="*/ 40 w 646"/>
                  <a:gd name="T57" fmla="*/ 251 h 363"/>
                  <a:gd name="T58" fmla="*/ 59 w 646"/>
                  <a:gd name="T59" fmla="*/ 237 h 363"/>
                  <a:gd name="T60" fmla="*/ 73 w 646"/>
                  <a:gd name="T61" fmla="*/ 224 h 363"/>
                  <a:gd name="T62" fmla="*/ 79 w 646"/>
                  <a:gd name="T63" fmla="*/ 224 h 363"/>
                  <a:gd name="T64" fmla="*/ 92 w 646"/>
                  <a:gd name="T65" fmla="*/ 198 h 363"/>
                  <a:gd name="T66" fmla="*/ 106 w 646"/>
                  <a:gd name="T67" fmla="*/ 178 h 363"/>
                  <a:gd name="T68" fmla="*/ 112 w 646"/>
                  <a:gd name="T69" fmla="*/ 145 h 363"/>
                  <a:gd name="T70" fmla="*/ 119 w 646"/>
                  <a:gd name="T71" fmla="*/ 112 h 363"/>
                  <a:gd name="T72" fmla="*/ 138 w 646"/>
                  <a:gd name="T73" fmla="*/ 99 h 363"/>
                  <a:gd name="T74" fmla="*/ 152 w 646"/>
                  <a:gd name="T75" fmla="*/ 112 h 363"/>
                  <a:gd name="T76" fmla="*/ 165 w 646"/>
                  <a:gd name="T77" fmla="*/ 132 h 363"/>
                  <a:gd name="T78" fmla="*/ 204 w 646"/>
                  <a:gd name="T79" fmla="*/ 185 h 363"/>
                  <a:gd name="T80" fmla="*/ 303 w 646"/>
                  <a:gd name="T81" fmla="*/ 277 h 363"/>
                  <a:gd name="T82" fmla="*/ 349 w 646"/>
                  <a:gd name="T83" fmla="*/ 317 h 363"/>
                  <a:gd name="T84" fmla="*/ 369 w 646"/>
                  <a:gd name="T85" fmla="*/ 343 h 363"/>
                  <a:gd name="T86" fmla="*/ 402 w 646"/>
                  <a:gd name="T87" fmla="*/ 363 h 363"/>
                  <a:gd name="T88" fmla="*/ 422 w 646"/>
                  <a:gd name="T89" fmla="*/ 356 h 363"/>
                  <a:gd name="T90" fmla="*/ 462 w 646"/>
                  <a:gd name="T91" fmla="*/ 336 h 363"/>
                  <a:gd name="T92" fmla="*/ 475 w 646"/>
                  <a:gd name="T93" fmla="*/ 323 h 363"/>
                  <a:gd name="T94" fmla="*/ 528 w 646"/>
                  <a:gd name="T95" fmla="*/ 257 h 363"/>
                  <a:gd name="T96" fmla="*/ 567 w 646"/>
                  <a:gd name="T97" fmla="*/ 211 h 363"/>
                  <a:gd name="T98" fmla="*/ 587 w 646"/>
                  <a:gd name="T99" fmla="*/ 191 h 363"/>
                  <a:gd name="T100" fmla="*/ 620 w 646"/>
                  <a:gd name="T101" fmla="*/ 138 h 363"/>
                  <a:gd name="T102" fmla="*/ 640 w 646"/>
                  <a:gd name="T103" fmla="*/ 92 h 363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646" h="363">
                    <a:moveTo>
                      <a:pt x="640" y="92"/>
                    </a:moveTo>
                    <a:lnTo>
                      <a:pt x="640" y="86"/>
                    </a:lnTo>
                    <a:lnTo>
                      <a:pt x="646" y="79"/>
                    </a:lnTo>
                    <a:lnTo>
                      <a:pt x="646" y="73"/>
                    </a:lnTo>
                    <a:lnTo>
                      <a:pt x="646" y="66"/>
                    </a:lnTo>
                    <a:lnTo>
                      <a:pt x="646" y="53"/>
                    </a:lnTo>
                    <a:lnTo>
                      <a:pt x="640" y="53"/>
                    </a:lnTo>
                    <a:lnTo>
                      <a:pt x="640" y="46"/>
                    </a:lnTo>
                    <a:lnTo>
                      <a:pt x="633" y="40"/>
                    </a:lnTo>
                    <a:lnTo>
                      <a:pt x="633" y="33"/>
                    </a:lnTo>
                    <a:lnTo>
                      <a:pt x="626" y="33"/>
                    </a:lnTo>
                    <a:lnTo>
                      <a:pt x="620" y="26"/>
                    </a:lnTo>
                    <a:lnTo>
                      <a:pt x="613" y="26"/>
                    </a:lnTo>
                    <a:lnTo>
                      <a:pt x="613" y="20"/>
                    </a:lnTo>
                    <a:lnTo>
                      <a:pt x="607" y="20"/>
                    </a:lnTo>
                    <a:lnTo>
                      <a:pt x="593" y="20"/>
                    </a:lnTo>
                    <a:lnTo>
                      <a:pt x="587" y="20"/>
                    </a:lnTo>
                    <a:lnTo>
                      <a:pt x="580" y="20"/>
                    </a:lnTo>
                    <a:lnTo>
                      <a:pt x="574" y="26"/>
                    </a:lnTo>
                    <a:lnTo>
                      <a:pt x="567" y="26"/>
                    </a:lnTo>
                    <a:lnTo>
                      <a:pt x="567" y="33"/>
                    </a:lnTo>
                    <a:lnTo>
                      <a:pt x="554" y="46"/>
                    </a:lnTo>
                    <a:lnTo>
                      <a:pt x="547" y="53"/>
                    </a:lnTo>
                    <a:lnTo>
                      <a:pt x="534" y="66"/>
                    </a:lnTo>
                    <a:lnTo>
                      <a:pt x="528" y="79"/>
                    </a:lnTo>
                    <a:lnTo>
                      <a:pt x="521" y="92"/>
                    </a:lnTo>
                    <a:lnTo>
                      <a:pt x="508" y="105"/>
                    </a:lnTo>
                    <a:lnTo>
                      <a:pt x="495" y="125"/>
                    </a:lnTo>
                    <a:lnTo>
                      <a:pt x="475" y="152"/>
                    </a:lnTo>
                    <a:lnTo>
                      <a:pt x="468" y="165"/>
                    </a:lnTo>
                    <a:lnTo>
                      <a:pt x="462" y="178"/>
                    </a:lnTo>
                    <a:lnTo>
                      <a:pt x="455" y="198"/>
                    </a:lnTo>
                    <a:lnTo>
                      <a:pt x="448" y="211"/>
                    </a:lnTo>
                    <a:lnTo>
                      <a:pt x="442" y="218"/>
                    </a:lnTo>
                    <a:lnTo>
                      <a:pt x="442" y="224"/>
                    </a:lnTo>
                    <a:lnTo>
                      <a:pt x="435" y="237"/>
                    </a:lnTo>
                    <a:lnTo>
                      <a:pt x="429" y="244"/>
                    </a:lnTo>
                    <a:lnTo>
                      <a:pt x="429" y="251"/>
                    </a:lnTo>
                    <a:lnTo>
                      <a:pt x="422" y="257"/>
                    </a:lnTo>
                    <a:lnTo>
                      <a:pt x="415" y="264"/>
                    </a:lnTo>
                    <a:lnTo>
                      <a:pt x="409" y="270"/>
                    </a:lnTo>
                    <a:lnTo>
                      <a:pt x="402" y="277"/>
                    </a:lnTo>
                    <a:lnTo>
                      <a:pt x="396" y="284"/>
                    </a:lnTo>
                    <a:lnTo>
                      <a:pt x="389" y="277"/>
                    </a:lnTo>
                    <a:lnTo>
                      <a:pt x="382" y="270"/>
                    </a:lnTo>
                    <a:lnTo>
                      <a:pt x="369" y="257"/>
                    </a:lnTo>
                    <a:lnTo>
                      <a:pt x="363" y="251"/>
                    </a:lnTo>
                    <a:lnTo>
                      <a:pt x="363" y="244"/>
                    </a:lnTo>
                    <a:lnTo>
                      <a:pt x="349" y="237"/>
                    </a:lnTo>
                    <a:lnTo>
                      <a:pt x="343" y="224"/>
                    </a:lnTo>
                    <a:lnTo>
                      <a:pt x="330" y="218"/>
                    </a:lnTo>
                    <a:lnTo>
                      <a:pt x="323" y="204"/>
                    </a:lnTo>
                    <a:lnTo>
                      <a:pt x="310" y="198"/>
                    </a:lnTo>
                    <a:lnTo>
                      <a:pt x="303" y="191"/>
                    </a:lnTo>
                    <a:lnTo>
                      <a:pt x="290" y="185"/>
                    </a:lnTo>
                    <a:lnTo>
                      <a:pt x="277" y="178"/>
                    </a:lnTo>
                    <a:lnTo>
                      <a:pt x="264" y="165"/>
                    </a:lnTo>
                    <a:lnTo>
                      <a:pt x="257" y="158"/>
                    </a:lnTo>
                    <a:lnTo>
                      <a:pt x="244" y="152"/>
                    </a:lnTo>
                    <a:lnTo>
                      <a:pt x="231" y="145"/>
                    </a:lnTo>
                    <a:lnTo>
                      <a:pt x="224" y="138"/>
                    </a:lnTo>
                    <a:lnTo>
                      <a:pt x="218" y="125"/>
                    </a:lnTo>
                    <a:lnTo>
                      <a:pt x="211" y="125"/>
                    </a:lnTo>
                    <a:lnTo>
                      <a:pt x="211" y="119"/>
                    </a:lnTo>
                    <a:lnTo>
                      <a:pt x="204" y="119"/>
                    </a:lnTo>
                    <a:lnTo>
                      <a:pt x="204" y="112"/>
                    </a:lnTo>
                    <a:lnTo>
                      <a:pt x="198" y="105"/>
                    </a:lnTo>
                    <a:lnTo>
                      <a:pt x="191" y="92"/>
                    </a:lnTo>
                    <a:lnTo>
                      <a:pt x="185" y="79"/>
                    </a:lnTo>
                    <a:lnTo>
                      <a:pt x="178" y="66"/>
                    </a:lnTo>
                    <a:lnTo>
                      <a:pt x="171" y="59"/>
                    </a:lnTo>
                    <a:lnTo>
                      <a:pt x="171" y="46"/>
                    </a:lnTo>
                    <a:lnTo>
                      <a:pt x="165" y="33"/>
                    </a:lnTo>
                    <a:lnTo>
                      <a:pt x="158" y="20"/>
                    </a:lnTo>
                    <a:lnTo>
                      <a:pt x="158" y="13"/>
                    </a:lnTo>
                    <a:lnTo>
                      <a:pt x="152" y="13"/>
                    </a:lnTo>
                    <a:lnTo>
                      <a:pt x="152" y="7"/>
                    </a:lnTo>
                    <a:lnTo>
                      <a:pt x="145" y="7"/>
                    </a:lnTo>
                    <a:lnTo>
                      <a:pt x="138" y="7"/>
                    </a:lnTo>
                    <a:lnTo>
                      <a:pt x="132" y="0"/>
                    </a:lnTo>
                    <a:lnTo>
                      <a:pt x="125" y="0"/>
                    </a:lnTo>
                    <a:lnTo>
                      <a:pt x="119" y="7"/>
                    </a:lnTo>
                    <a:lnTo>
                      <a:pt x="112" y="7"/>
                    </a:lnTo>
                    <a:lnTo>
                      <a:pt x="106" y="13"/>
                    </a:lnTo>
                    <a:lnTo>
                      <a:pt x="99" y="13"/>
                    </a:lnTo>
                    <a:lnTo>
                      <a:pt x="99" y="20"/>
                    </a:lnTo>
                    <a:lnTo>
                      <a:pt x="92" y="26"/>
                    </a:lnTo>
                    <a:lnTo>
                      <a:pt x="92" y="33"/>
                    </a:lnTo>
                    <a:lnTo>
                      <a:pt x="92" y="40"/>
                    </a:lnTo>
                    <a:lnTo>
                      <a:pt x="92" y="53"/>
                    </a:lnTo>
                    <a:lnTo>
                      <a:pt x="99" y="59"/>
                    </a:lnTo>
                    <a:lnTo>
                      <a:pt x="99" y="66"/>
                    </a:lnTo>
                    <a:lnTo>
                      <a:pt x="92" y="73"/>
                    </a:lnTo>
                    <a:lnTo>
                      <a:pt x="92" y="79"/>
                    </a:lnTo>
                    <a:lnTo>
                      <a:pt x="92" y="86"/>
                    </a:lnTo>
                    <a:lnTo>
                      <a:pt x="92" y="92"/>
                    </a:lnTo>
                    <a:lnTo>
                      <a:pt x="86" y="99"/>
                    </a:lnTo>
                    <a:lnTo>
                      <a:pt x="86" y="105"/>
                    </a:lnTo>
                    <a:lnTo>
                      <a:pt x="79" y="112"/>
                    </a:lnTo>
                    <a:lnTo>
                      <a:pt x="79" y="119"/>
                    </a:lnTo>
                    <a:lnTo>
                      <a:pt x="73" y="125"/>
                    </a:lnTo>
                    <a:lnTo>
                      <a:pt x="66" y="132"/>
                    </a:lnTo>
                    <a:lnTo>
                      <a:pt x="59" y="138"/>
                    </a:lnTo>
                    <a:lnTo>
                      <a:pt x="46" y="152"/>
                    </a:lnTo>
                    <a:lnTo>
                      <a:pt x="40" y="165"/>
                    </a:lnTo>
                    <a:lnTo>
                      <a:pt x="26" y="171"/>
                    </a:lnTo>
                    <a:lnTo>
                      <a:pt x="26" y="178"/>
                    </a:lnTo>
                    <a:lnTo>
                      <a:pt x="20" y="185"/>
                    </a:lnTo>
                    <a:lnTo>
                      <a:pt x="13" y="191"/>
                    </a:lnTo>
                    <a:lnTo>
                      <a:pt x="7" y="204"/>
                    </a:lnTo>
                    <a:lnTo>
                      <a:pt x="0" y="211"/>
                    </a:lnTo>
                    <a:lnTo>
                      <a:pt x="0" y="218"/>
                    </a:lnTo>
                    <a:lnTo>
                      <a:pt x="0" y="224"/>
                    </a:lnTo>
                    <a:lnTo>
                      <a:pt x="0" y="231"/>
                    </a:lnTo>
                    <a:lnTo>
                      <a:pt x="0" y="237"/>
                    </a:lnTo>
                    <a:lnTo>
                      <a:pt x="0" y="244"/>
                    </a:lnTo>
                    <a:lnTo>
                      <a:pt x="7" y="251"/>
                    </a:lnTo>
                    <a:lnTo>
                      <a:pt x="13" y="251"/>
                    </a:lnTo>
                    <a:lnTo>
                      <a:pt x="20" y="251"/>
                    </a:lnTo>
                    <a:lnTo>
                      <a:pt x="26" y="251"/>
                    </a:lnTo>
                    <a:lnTo>
                      <a:pt x="33" y="251"/>
                    </a:lnTo>
                    <a:lnTo>
                      <a:pt x="40" y="251"/>
                    </a:lnTo>
                    <a:lnTo>
                      <a:pt x="40" y="244"/>
                    </a:lnTo>
                    <a:lnTo>
                      <a:pt x="46" y="244"/>
                    </a:lnTo>
                    <a:lnTo>
                      <a:pt x="53" y="244"/>
                    </a:lnTo>
                    <a:lnTo>
                      <a:pt x="53" y="237"/>
                    </a:lnTo>
                    <a:lnTo>
                      <a:pt x="59" y="237"/>
                    </a:lnTo>
                    <a:lnTo>
                      <a:pt x="59" y="231"/>
                    </a:lnTo>
                    <a:lnTo>
                      <a:pt x="66" y="231"/>
                    </a:lnTo>
                    <a:lnTo>
                      <a:pt x="73" y="224"/>
                    </a:lnTo>
                    <a:lnTo>
                      <a:pt x="79" y="224"/>
                    </a:lnTo>
                    <a:lnTo>
                      <a:pt x="86" y="211"/>
                    </a:lnTo>
                    <a:lnTo>
                      <a:pt x="92" y="204"/>
                    </a:lnTo>
                    <a:lnTo>
                      <a:pt x="92" y="198"/>
                    </a:lnTo>
                    <a:lnTo>
                      <a:pt x="99" y="198"/>
                    </a:lnTo>
                    <a:lnTo>
                      <a:pt x="106" y="178"/>
                    </a:lnTo>
                    <a:lnTo>
                      <a:pt x="106" y="165"/>
                    </a:lnTo>
                    <a:lnTo>
                      <a:pt x="112" y="158"/>
                    </a:lnTo>
                    <a:lnTo>
                      <a:pt x="112" y="152"/>
                    </a:lnTo>
                    <a:lnTo>
                      <a:pt x="112" y="145"/>
                    </a:lnTo>
                    <a:lnTo>
                      <a:pt x="112" y="138"/>
                    </a:lnTo>
                    <a:lnTo>
                      <a:pt x="112" y="132"/>
                    </a:lnTo>
                    <a:lnTo>
                      <a:pt x="112" y="125"/>
                    </a:lnTo>
                    <a:lnTo>
                      <a:pt x="119" y="119"/>
                    </a:lnTo>
                    <a:lnTo>
                      <a:pt x="119" y="112"/>
                    </a:lnTo>
                    <a:lnTo>
                      <a:pt x="125" y="105"/>
                    </a:lnTo>
                    <a:lnTo>
                      <a:pt x="125" y="99"/>
                    </a:lnTo>
                    <a:lnTo>
                      <a:pt x="132" y="99"/>
                    </a:lnTo>
                    <a:lnTo>
                      <a:pt x="138" y="99"/>
                    </a:lnTo>
                    <a:lnTo>
                      <a:pt x="145" y="99"/>
                    </a:lnTo>
                    <a:lnTo>
                      <a:pt x="145" y="105"/>
                    </a:lnTo>
                    <a:lnTo>
                      <a:pt x="152" y="105"/>
                    </a:lnTo>
                    <a:lnTo>
                      <a:pt x="152" y="112"/>
                    </a:lnTo>
                    <a:lnTo>
                      <a:pt x="158" y="112"/>
                    </a:lnTo>
                    <a:lnTo>
                      <a:pt x="158" y="119"/>
                    </a:lnTo>
                    <a:lnTo>
                      <a:pt x="158" y="125"/>
                    </a:lnTo>
                    <a:lnTo>
                      <a:pt x="165" y="132"/>
                    </a:lnTo>
                    <a:lnTo>
                      <a:pt x="171" y="145"/>
                    </a:lnTo>
                    <a:lnTo>
                      <a:pt x="185" y="158"/>
                    </a:lnTo>
                    <a:lnTo>
                      <a:pt x="191" y="171"/>
                    </a:lnTo>
                    <a:lnTo>
                      <a:pt x="198" y="185"/>
                    </a:lnTo>
                    <a:lnTo>
                      <a:pt x="204" y="185"/>
                    </a:lnTo>
                    <a:lnTo>
                      <a:pt x="211" y="191"/>
                    </a:lnTo>
                    <a:lnTo>
                      <a:pt x="218" y="204"/>
                    </a:lnTo>
                    <a:lnTo>
                      <a:pt x="264" y="244"/>
                    </a:lnTo>
                    <a:lnTo>
                      <a:pt x="290" y="264"/>
                    </a:lnTo>
                    <a:lnTo>
                      <a:pt x="303" y="277"/>
                    </a:lnTo>
                    <a:lnTo>
                      <a:pt x="317" y="284"/>
                    </a:lnTo>
                    <a:lnTo>
                      <a:pt x="323" y="290"/>
                    </a:lnTo>
                    <a:lnTo>
                      <a:pt x="336" y="297"/>
                    </a:lnTo>
                    <a:lnTo>
                      <a:pt x="343" y="310"/>
                    </a:lnTo>
                    <a:lnTo>
                      <a:pt x="349" y="317"/>
                    </a:lnTo>
                    <a:lnTo>
                      <a:pt x="356" y="317"/>
                    </a:lnTo>
                    <a:lnTo>
                      <a:pt x="356" y="323"/>
                    </a:lnTo>
                    <a:lnTo>
                      <a:pt x="363" y="330"/>
                    </a:lnTo>
                    <a:lnTo>
                      <a:pt x="369" y="336"/>
                    </a:lnTo>
                    <a:lnTo>
                      <a:pt x="369" y="343"/>
                    </a:lnTo>
                    <a:lnTo>
                      <a:pt x="376" y="350"/>
                    </a:lnTo>
                    <a:lnTo>
                      <a:pt x="382" y="356"/>
                    </a:lnTo>
                    <a:lnTo>
                      <a:pt x="389" y="356"/>
                    </a:lnTo>
                    <a:lnTo>
                      <a:pt x="402" y="363"/>
                    </a:lnTo>
                    <a:lnTo>
                      <a:pt x="409" y="363"/>
                    </a:lnTo>
                    <a:lnTo>
                      <a:pt x="415" y="363"/>
                    </a:lnTo>
                    <a:lnTo>
                      <a:pt x="422" y="356"/>
                    </a:lnTo>
                    <a:lnTo>
                      <a:pt x="429" y="356"/>
                    </a:lnTo>
                    <a:lnTo>
                      <a:pt x="435" y="350"/>
                    </a:lnTo>
                    <a:lnTo>
                      <a:pt x="442" y="343"/>
                    </a:lnTo>
                    <a:lnTo>
                      <a:pt x="448" y="336"/>
                    </a:lnTo>
                    <a:lnTo>
                      <a:pt x="462" y="336"/>
                    </a:lnTo>
                    <a:lnTo>
                      <a:pt x="468" y="330"/>
                    </a:lnTo>
                    <a:lnTo>
                      <a:pt x="468" y="323"/>
                    </a:lnTo>
                    <a:lnTo>
                      <a:pt x="475" y="323"/>
                    </a:lnTo>
                    <a:lnTo>
                      <a:pt x="481" y="317"/>
                    </a:lnTo>
                    <a:lnTo>
                      <a:pt x="488" y="310"/>
                    </a:lnTo>
                    <a:lnTo>
                      <a:pt x="508" y="284"/>
                    </a:lnTo>
                    <a:lnTo>
                      <a:pt x="528" y="257"/>
                    </a:lnTo>
                    <a:lnTo>
                      <a:pt x="534" y="251"/>
                    </a:lnTo>
                    <a:lnTo>
                      <a:pt x="541" y="251"/>
                    </a:lnTo>
                    <a:lnTo>
                      <a:pt x="541" y="244"/>
                    </a:lnTo>
                    <a:lnTo>
                      <a:pt x="554" y="231"/>
                    </a:lnTo>
                    <a:lnTo>
                      <a:pt x="567" y="211"/>
                    </a:lnTo>
                    <a:lnTo>
                      <a:pt x="574" y="204"/>
                    </a:lnTo>
                    <a:lnTo>
                      <a:pt x="574" y="198"/>
                    </a:lnTo>
                    <a:lnTo>
                      <a:pt x="580" y="198"/>
                    </a:lnTo>
                    <a:lnTo>
                      <a:pt x="580" y="191"/>
                    </a:lnTo>
                    <a:lnTo>
                      <a:pt x="587" y="191"/>
                    </a:lnTo>
                    <a:lnTo>
                      <a:pt x="587" y="185"/>
                    </a:lnTo>
                    <a:lnTo>
                      <a:pt x="593" y="178"/>
                    </a:lnTo>
                    <a:lnTo>
                      <a:pt x="600" y="165"/>
                    </a:lnTo>
                    <a:lnTo>
                      <a:pt x="607" y="158"/>
                    </a:lnTo>
                    <a:lnTo>
                      <a:pt x="620" y="138"/>
                    </a:lnTo>
                    <a:lnTo>
                      <a:pt x="626" y="125"/>
                    </a:lnTo>
                    <a:lnTo>
                      <a:pt x="626" y="119"/>
                    </a:lnTo>
                    <a:lnTo>
                      <a:pt x="626" y="112"/>
                    </a:lnTo>
                    <a:lnTo>
                      <a:pt x="633" y="105"/>
                    </a:lnTo>
                    <a:lnTo>
                      <a:pt x="640" y="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86" name="Freeform 59"/>
              <p:cNvSpPr>
                <a:spLocks/>
              </p:cNvSpPr>
              <p:nvPr/>
            </p:nvSpPr>
            <p:spPr bwMode="auto">
              <a:xfrm>
                <a:off x="3984" y="967"/>
                <a:ext cx="46" cy="99"/>
              </a:xfrm>
              <a:custGeom>
                <a:avLst/>
                <a:gdLst>
                  <a:gd name="T0" fmla="*/ 0 w 46"/>
                  <a:gd name="T1" fmla="*/ 99 h 99"/>
                  <a:gd name="T2" fmla="*/ 46 w 46"/>
                  <a:gd name="T3" fmla="*/ 33 h 99"/>
                  <a:gd name="T4" fmla="*/ 46 w 46"/>
                  <a:gd name="T5" fmla="*/ 13 h 99"/>
                  <a:gd name="T6" fmla="*/ 39 w 46"/>
                  <a:gd name="T7" fmla="*/ 0 h 99"/>
                  <a:gd name="T8" fmla="*/ 26 w 46"/>
                  <a:gd name="T9" fmla="*/ 0 h 99"/>
                  <a:gd name="T10" fmla="*/ 20 w 46"/>
                  <a:gd name="T11" fmla="*/ 13 h 99"/>
                  <a:gd name="T12" fmla="*/ 13 w 46"/>
                  <a:gd name="T13" fmla="*/ 33 h 99"/>
                  <a:gd name="T14" fmla="*/ 0 w 46"/>
                  <a:gd name="T15" fmla="*/ 99 h 9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6" h="99">
                    <a:moveTo>
                      <a:pt x="0" y="99"/>
                    </a:moveTo>
                    <a:lnTo>
                      <a:pt x="46" y="33"/>
                    </a:lnTo>
                    <a:lnTo>
                      <a:pt x="46" y="13"/>
                    </a:lnTo>
                    <a:lnTo>
                      <a:pt x="39" y="0"/>
                    </a:lnTo>
                    <a:lnTo>
                      <a:pt x="26" y="0"/>
                    </a:lnTo>
                    <a:lnTo>
                      <a:pt x="20" y="13"/>
                    </a:lnTo>
                    <a:lnTo>
                      <a:pt x="13" y="33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87" name="Freeform 60"/>
              <p:cNvSpPr>
                <a:spLocks/>
              </p:cNvSpPr>
              <p:nvPr/>
            </p:nvSpPr>
            <p:spPr bwMode="auto">
              <a:xfrm>
                <a:off x="3832" y="960"/>
                <a:ext cx="60" cy="86"/>
              </a:xfrm>
              <a:custGeom>
                <a:avLst/>
                <a:gdLst>
                  <a:gd name="T0" fmla="*/ 60 w 60"/>
                  <a:gd name="T1" fmla="*/ 86 h 86"/>
                  <a:gd name="T2" fmla="*/ 33 w 60"/>
                  <a:gd name="T3" fmla="*/ 7 h 86"/>
                  <a:gd name="T4" fmla="*/ 20 w 60"/>
                  <a:gd name="T5" fmla="*/ 0 h 86"/>
                  <a:gd name="T6" fmla="*/ 0 w 60"/>
                  <a:gd name="T7" fmla="*/ 0 h 86"/>
                  <a:gd name="T8" fmla="*/ 0 w 60"/>
                  <a:gd name="T9" fmla="*/ 20 h 86"/>
                  <a:gd name="T10" fmla="*/ 20 w 60"/>
                  <a:gd name="T11" fmla="*/ 40 h 86"/>
                  <a:gd name="T12" fmla="*/ 60 w 60"/>
                  <a:gd name="T13" fmla="*/ 86 h 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86">
                    <a:moveTo>
                      <a:pt x="60" y="86"/>
                    </a:moveTo>
                    <a:lnTo>
                      <a:pt x="33" y="7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20"/>
                    </a:lnTo>
                    <a:lnTo>
                      <a:pt x="20" y="40"/>
                    </a:lnTo>
                    <a:lnTo>
                      <a:pt x="60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88" name="Freeform 61"/>
              <p:cNvSpPr>
                <a:spLocks/>
              </p:cNvSpPr>
              <p:nvPr/>
            </p:nvSpPr>
            <p:spPr bwMode="auto">
              <a:xfrm>
                <a:off x="3694" y="1066"/>
                <a:ext cx="112" cy="72"/>
              </a:xfrm>
              <a:custGeom>
                <a:avLst/>
                <a:gdLst>
                  <a:gd name="T0" fmla="*/ 112 w 112"/>
                  <a:gd name="T1" fmla="*/ 72 h 72"/>
                  <a:gd name="T2" fmla="*/ 33 w 112"/>
                  <a:gd name="T3" fmla="*/ 0 h 72"/>
                  <a:gd name="T4" fmla="*/ 13 w 112"/>
                  <a:gd name="T5" fmla="*/ 0 h 72"/>
                  <a:gd name="T6" fmla="*/ 0 w 112"/>
                  <a:gd name="T7" fmla="*/ 6 h 72"/>
                  <a:gd name="T8" fmla="*/ 0 w 112"/>
                  <a:gd name="T9" fmla="*/ 19 h 72"/>
                  <a:gd name="T10" fmla="*/ 13 w 112"/>
                  <a:gd name="T11" fmla="*/ 26 h 72"/>
                  <a:gd name="T12" fmla="*/ 112 w 112"/>
                  <a:gd name="T13" fmla="*/ 72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2" h="72">
                    <a:moveTo>
                      <a:pt x="112" y="72"/>
                    </a:moveTo>
                    <a:lnTo>
                      <a:pt x="33" y="0"/>
                    </a:lnTo>
                    <a:lnTo>
                      <a:pt x="13" y="0"/>
                    </a:lnTo>
                    <a:lnTo>
                      <a:pt x="0" y="6"/>
                    </a:lnTo>
                    <a:lnTo>
                      <a:pt x="0" y="19"/>
                    </a:lnTo>
                    <a:lnTo>
                      <a:pt x="13" y="26"/>
                    </a:lnTo>
                    <a:lnTo>
                      <a:pt x="112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876" name="Text Box 43"/>
            <p:cNvSpPr txBox="1">
              <a:spLocks noChangeArrowheads="1"/>
            </p:cNvSpPr>
            <p:nvPr/>
          </p:nvSpPr>
          <p:spPr bwMode="auto">
            <a:xfrm>
              <a:off x="3744" y="2256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64877" name="Text Box 44"/>
            <p:cNvSpPr txBox="1">
              <a:spLocks noChangeArrowheads="1"/>
            </p:cNvSpPr>
            <p:nvPr/>
          </p:nvSpPr>
          <p:spPr bwMode="auto">
            <a:xfrm>
              <a:off x="4128" y="1104"/>
              <a:ext cx="7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i="1">
                  <a:solidFill>
                    <a:srgbClr val="000000"/>
                  </a:solidFill>
                </a:rPr>
                <a:t>event</a:t>
              </a:r>
              <a:endParaRPr lang="en-US" altLang="en-US" sz="2400" i="1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6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Observer Pattern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subject expects each observer (listener) to </a:t>
            </a:r>
            <a:r>
              <a:rPr lang="en-US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register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itself with that subject if it is interested in the subject’s events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subject keeps track of its own </a:t>
            </a:r>
            <a:r>
              <a:rPr lang="en-US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set of interested observers</a:t>
            </a:r>
            <a:endParaRPr lang="en-US" altLang="en-US" b="1" dirty="0" smtClean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Whenever an event occurs, the subject invokes a specific </a:t>
            </a:r>
            <a:r>
              <a:rPr lang="en-US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callback method</a:t>
            </a:r>
            <a:r>
              <a:rPr lang="en-US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</a:t>
            </a:r>
            <a:r>
              <a:rPr lang="en-US" altLang="en-US" i="1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</a:t>
            </a:r>
            <a:r>
              <a:rPr lang="en-US" altLang="en-US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registered observer, passing an </a:t>
            </a:r>
            <a:r>
              <a:rPr lang="en-US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event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argument that describes the event</a:t>
            </a:r>
          </a:p>
        </p:txBody>
      </p:sp>
      <p:sp>
        <p:nvSpPr>
          <p:cNvPr id="168966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496883-FBFE-4F0A-831D-D43648A88D76}" type="slidenum">
              <a:rPr lang="en-US" altLang="en-US" sz="1200" smtClean="0">
                <a:solidFill>
                  <a:srgbClr val="898989"/>
                </a:solidFill>
                <a:latin typeface="Times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200" smtClean="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  <p:sp>
        <p:nvSpPr>
          <p:cNvPr id="168964" name="Date Placeholder 1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2AFED5-0705-4332-BB48-0553F0FB2943}" type="datetime3">
              <a:rPr lang="en-US" altLang="en-US" sz="1200" smtClean="0">
                <a:solidFill>
                  <a:srgbClr val="898989"/>
                </a:solidFill>
                <a:latin typeface="Times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 November 2019</a:t>
            </a:fld>
            <a:endParaRPr lang="en-US" altLang="en-US" sz="1200" smtClean="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3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Test Case contains:</a:t>
            </a:r>
          </a:p>
          <a:p>
            <a:pPr lvl="1"/>
            <a:r>
              <a:rPr lang="en-US" dirty="0" smtClean="0"/>
              <a:t>A set of inputs</a:t>
            </a:r>
          </a:p>
          <a:p>
            <a:pPr lvl="2"/>
            <a:r>
              <a:rPr lang="en-US" dirty="0" smtClean="0"/>
              <a:t>Includes the state of the object!</a:t>
            </a:r>
          </a:p>
          <a:p>
            <a:pPr lvl="1"/>
            <a:r>
              <a:rPr lang="en-US" dirty="0" smtClean="0"/>
              <a:t>Expected results for those input</a:t>
            </a:r>
          </a:p>
          <a:p>
            <a:r>
              <a:rPr lang="en-US" dirty="0" smtClean="0"/>
              <a:t>We use them to detect the existence of faults by causing failures</a:t>
            </a:r>
          </a:p>
          <a:p>
            <a:r>
              <a:rPr lang="en-US" dirty="0" smtClean="0"/>
              <a:t>A failure is a deviation from the expected behavior, so we need to know the expected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4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4702F"/>
                </a:solidFill>
                <a:latin typeface="Verdana" panose="020B0604030504040204" pitchFamily="34" charset="0"/>
              </a:rPr>
              <a:t>Observer Pattern</a:t>
            </a:r>
          </a:p>
        </p:txBody>
      </p:sp>
      <p:pic>
        <p:nvPicPr>
          <p:cNvPr id="174083" name="Picture 3" descr="wordmark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575"/>
            <a:ext cx="2362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4" name="Picture 2" descr="http://upload.wikimedia.org/wikipedia/commons/thumb/8/8d/Observer.svg/854px-Observer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362200"/>
            <a:ext cx="81343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025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The Observer Pattern</a:t>
            </a:r>
          </a:p>
        </p:txBody>
      </p:sp>
      <p:sp>
        <p:nvSpPr>
          <p:cNvPr id="17613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 smtClean="0"/>
              <a:t>Another use is with Graphical User Interfaces.</a:t>
            </a:r>
          </a:p>
          <a:p>
            <a:r>
              <a:rPr lang="en-US" altLang="en-US" sz="2400" dirty="0" smtClean="0"/>
              <a:t>Every “widget” on the screen is an object in the code</a:t>
            </a:r>
          </a:p>
          <a:p>
            <a:pPr lvl="1"/>
            <a:r>
              <a:rPr lang="en-US" altLang="en-US" sz="2400" dirty="0" smtClean="0"/>
              <a:t>Buttons, textboxes, </a:t>
            </a:r>
            <a:r>
              <a:rPr lang="en-US" altLang="en-US" sz="2400" dirty="0" err="1" smtClean="0"/>
              <a:t>etc</a:t>
            </a:r>
            <a:endParaRPr lang="en-US" altLang="en-US" sz="2400" dirty="0" smtClean="0"/>
          </a:p>
          <a:p>
            <a:r>
              <a:rPr lang="en-US" altLang="en-US" sz="2400" dirty="0" smtClean="0"/>
              <a:t>We don’t know what widget the user will interact with next</a:t>
            </a:r>
          </a:p>
          <a:p>
            <a:r>
              <a:rPr lang="en-US" altLang="en-US" sz="2400" dirty="0" smtClean="0"/>
              <a:t>The widgets are the subjects</a:t>
            </a:r>
          </a:p>
          <a:p>
            <a:r>
              <a:rPr lang="en-US" altLang="en-US" sz="2400" dirty="0" smtClean="0"/>
              <a:t>We create an observer for them</a:t>
            </a:r>
          </a:p>
        </p:txBody>
      </p:sp>
    </p:spTree>
    <p:extLst>
      <p:ext uri="{BB962C8B-B14F-4D97-AF65-F5344CB8AC3E}">
        <p14:creationId xmlns:p14="http://schemas.microsoft.com/office/powerpoint/2010/main" val="118334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observer pattern and GUIs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Every widget on our screen becomes a subject</a:t>
            </a:r>
          </a:p>
          <a:p>
            <a:pPr lvl="1"/>
            <a:r>
              <a:rPr lang="en-US" sz="2400" dirty="0" smtClean="0"/>
              <a:t>Implements some Subject interface</a:t>
            </a:r>
          </a:p>
          <a:p>
            <a:r>
              <a:rPr lang="en-US" sz="2800" dirty="0" smtClean="0"/>
              <a:t>Every subject contains a set of interested observers</a:t>
            </a:r>
          </a:p>
          <a:p>
            <a:pPr lvl="1"/>
            <a:r>
              <a:rPr lang="en-US" sz="2400" dirty="0" smtClean="0"/>
              <a:t>The observers will have to register with the subjects to be added to this list</a:t>
            </a:r>
          </a:p>
          <a:p>
            <a:r>
              <a:rPr lang="en-US" sz="2800" dirty="0" smtClean="0"/>
              <a:t>Every subject must provide a method for observers to register (takes in an Observer object)</a:t>
            </a:r>
          </a:p>
          <a:p>
            <a:r>
              <a:rPr lang="en-US" sz="2800" dirty="0" smtClean="0"/>
              <a:t>When someone interacts with the widget, it notifies it’s observers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2E618-75AD-4B5B-B496-CADEFF6312B5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observer pattern and GUIs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Our Screen class will become the observer</a:t>
            </a:r>
          </a:p>
          <a:p>
            <a:r>
              <a:rPr lang="en-US" sz="2400" dirty="0" smtClean="0"/>
              <a:t>Every widget on the screen is declared as a private variable of the screen itself</a:t>
            </a:r>
          </a:p>
          <a:p>
            <a:pPr lvl="1"/>
            <a:r>
              <a:rPr lang="en-US" sz="2000" dirty="0" smtClean="0"/>
              <a:t>Now the screen can access all the widgets</a:t>
            </a:r>
          </a:p>
          <a:p>
            <a:r>
              <a:rPr lang="en-US" sz="2400" dirty="0" smtClean="0"/>
              <a:t>The screen class needs to call the register method for each widget, and pass itself in.</a:t>
            </a:r>
          </a:p>
          <a:p>
            <a:r>
              <a:rPr lang="en-US" sz="2400" dirty="0" smtClean="0"/>
              <a:t>The screen class will have to provide the call back method</a:t>
            </a:r>
          </a:p>
          <a:p>
            <a:pPr lvl="1"/>
            <a:r>
              <a:rPr lang="en-US" sz="2000" dirty="0" smtClean="0"/>
              <a:t>The widget will call this method to let the screen know that the user interacted with it</a:t>
            </a:r>
          </a:p>
          <a:p>
            <a:pPr lvl="1"/>
            <a:r>
              <a:rPr lang="en-US" sz="2000" dirty="0" smtClean="0"/>
              <a:t>In this method the screen decides how to react to someone interacting with that widget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2E618-75AD-4B5B-B496-CADEFF6312B5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6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66788"/>
            <a:ext cx="7772400" cy="13954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Model View Controller</a:t>
            </a:r>
          </a:p>
        </p:txBody>
      </p:sp>
      <p:sp>
        <p:nvSpPr>
          <p:cNvPr id="104451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CPSC 2150</a:t>
            </a:r>
          </a:p>
        </p:txBody>
      </p:sp>
    </p:spTree>
    <p:extLst>
      <p:ext uri="{BB962C8B-B14F-4D97-AF65-F5344CB8AC3E}">
        <p14:creationId xmlns:p14="http://schemas.microsoft.com/office/powerpoint/2010/main" val="9962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Model View Controller Pattern</a:t>
            </a:r>
          </a:p>
        </p:txBody>
      </p:sp>
      <p:sp>
        <p:nvSpPr>
          <p:cNvPr id="17715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One of the most common Architectural patterns is the Model View Controller design pattern</a:t>
            </a:r>
          </a:p>
          <a:p>
            <a:r>
              <a:rPr lang="en-US" altLang="en-US" dirty="0" smtClean="0"/>
              <a:t>We use this to separate our user interface from our code.</a:t>
            </a:r>
          </a:p>
          <a:p>
            <a:r>
              <a:rPr lang="en-US" altLang="en-US" dirty="0" smtClean="0"/>
              <a:t>This becomes increasingly important with Graphical User Interfaces (GUIs)</a:t>
            </a:r>
          </a:p>
        </p:txBody>
      </p:sp>
    </p:spTree>
    <p:extLst>
      <p:ext uri="{BB962C8B-B14F-4D97-AF65-F5344CB8AC3E}">
        <p14:creationId xmlns:p14="http://schemas.microsoft.com/office/powerpoint/2010/main" val="3437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Model</a:t>
            </a:r>
          </a:p>
        </p:txBody>
      </p:sp>
      <p:sp>
        <p:nvSpPr>
          <p:cNvPr id="17817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 smtClean="0"/>
              <a:t>The Model in our code is the lower level model that would work with any user interface</a:t>
            </a:r>
          </a:p>
          <a:p>
            <a:pPr lvl="1"/>
            <a:r>
              <a:rPr lang="en-US" altLang="en-US" sz="2400" dirty="0" smtClean="0"/>
              <a:t>Contains our entity objects</a:t>
            </a:r>
          </a:p>
          <a:p>
            <a:r>
              <a:rPr lang="en-US" altLang="en-US" sz="2400" dirty="0" smtClean="0"/>
              <a:t>By separating the model out it’s reusable</a:t>
            </a:r>
          </a:p>
          <a:p>
            <a:r>
              <a:rPr lang="en-US" altLang="en-US" sz="2400" dirty="0" smtClean="0"/>
              <a:t>Our Model code cannot refer to the user interface at all</a:t>
            </a:r>
          </a:p>
          <a:p>
            <a:r>
              <a:rPr lang="en-US" altLang="en-US" sz="2400" dirty="0" smtClean="0"/>
              <a:t>Our Model is a layer of our architecture, not an individual class</a:t>
            </a:r>
          </a:p>
        </p:txBody>
      </p:sp>
    </p:spTree>
    <p:extLst>
      <p:ext uri="{BB962C8B-B14F-4D97-AF65-F5344CB8AC3E}">
        <p14:creationId xmlns:p14="http://schemas.microsoft.com/office/powerpoint/2010/main" val="25544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View</a:t>
            </a:r>
          </a:p>
        </p:txBody>
      </p:sp>
      <p:sp>
        <p:nvSpPr>
          <p:cNvPr id="17920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The view is our user interface code</a:t>
            </a:r>
          </a:p>
          <a:p>
            <a:r>
              <a:rPr lang="en-US" altLang="en-US" dirty="0" smtClean="0"/>
              <a:t>How the user views and interacts with our system</a:t>
            </a:r>
          </a:p>
          <a:p>
            <a:pPr lvl="1"/>
            <a:r>
              <a:rPr lang="en-US" altLang="en-US" dirty="0" smtClean="0"/>
              <a:t>Our Boundary Objects</a:t>
            </a:r>
          </a:p>
          <a:p>
            <a:r>
              <a:rPr lang="en-US" altLang="en-US" dirty="0" smtClean="0"/>
              <a:t>Our views have always been command line prompts, and we haven’t thought about them much</a:t>
            </a:r>
          </a:p>
          <a:p>
            <a:r>
              <a:rPr lang="en-US" altLang="en-US" dirty="0" smtClean="0"/>
              <a:t>If we have a GUI, our view would become much more complex</a:t>
            </a:r>
          </a:p>
          <a:p>
            <a:pPr lvl="1"/>
            <a:r>
              <a:rPr lang="en-US" altLang="en-US" dirty="0" smtClean="0"/>
              <a:t>All of these code files would go into our view layer</a:t>
            </a:r>
          </a:p>
        </p:txBody>
      </p:sp>
    </p:spTree>
    <p:extLst>
      <p:ext uri="{BB962C8B-B14F-4D97-AF65-F5344CB8AC3E}">
        <p14:creationId xmlns:p14="http://schemas.microsoft.com/office/powerpoint/2010/main" val="284605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Controller</a:t>
            </a:r>
          </a:p>
        </p:txBody>
      </p:sp>
      <p:sp>
        <p:nvSpPr>
          <p:cNvPr id="18022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Our controller is the code that connects our user interface and our model</a:t>
            </a:r>
          </a:p>
          <a:p>
            <a:pPr lvl="1"/>
            <a:r>
              <a:rPr lang="en-US" altLang="en-US" dirty="0" smtClean="0"/>
              <a:t>Our controller observes the UI</a:t>
            </a:r>
          </a:p>
          <a:p>
            <a:pPr lvl="1"/>
            <a:r>
              <a:rPr lang="en-US" altLang="en-US" dirty="0" smtClean="0"/>
              <a:t>Our Control Objects</a:t>
            </a:r>
          </a:p>
          <a:p>
            <a:r>
              <a:rPr lang="en-US" altLang="en-US" dirty="0" smtClean="0"/>
              <a:t>It passes information back and forth</a:t>
            </a:r>
          </a:p>
        </p:txBody>
      </p:sp>
    </p:spTree>
    <p:extLst>
      <p:ext uri="{BB962C8B-B14F-4D97-AF65-F5344CB8AC3E}">
        <p14:creationId xmlns:p14="http://schemas.microsoft.com/office/powerpoint/2010/main" val="19525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Changing a user interface</a:t>
            </a:r>
          </a:p>
        </p:txBody>
      </p:sp>
      <p:sp>
        <p:nvSpPr>
          <p:cNvPr id="18125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 smtClean="0"/>
              <a:t>The user interface of a program changes more often than any other part.</a:t>
            </a:r>
          </a:p>
          <a:p>
            <a:r>
              <a:rPr lang="en-US" altLang="en-US" sz="2000" dirty="0" smtClean="0"/>
              <a:t>Thanks to MVC, our changes are limited</a:t>
            </a:r>
          </a:p>
          <a:p>
            <a:pPr lvl="1"/>
            <a:r>
              <a:rPr lang="en-US" altLang="en-US" sz="2000" dirty="0" smtClean="0"/>
              <a:t>View will change to have the new UI</a:t>
            </a:r>
          </a:p>
          <a:p>
            <a:pPr lvl="1"/>
            <a:r>
              <a:rPr lang="en-US" altLang="en-US" sz="2000" dirty="0" smtClean="0"/>
              <a:t>Controller may require minor changes to work with the UI, but all of the logic is the same</a:t>
            </a:r>
          </a:p>
          <a:p>
            <a:pPr lvl="2"/>
            <a:r>
              <a:rPr lang="en-US" altLang="en-US" sz="1700" dirty="0" smtClean="0"/>
              <a:t>Linear vs event driven control</a:t>
            </a:r>
          </a:p>
          <a:p>
            <a:pPr lvl="1"/>
            <a:r>
              <a:rPr lang="en-US" altLang="en-US" sz="2000" dirty="0" smtClean="0"/>
              <a:t>Model is unchanged</a:t>
            </a:r>
          </a:p>
        </p:txBody>
      </p:sp>
    </p:spTree>
    <p:extLst>
      <p:ext uri="{BB962C8B-B14F-4D97-AF65-F5344CB8AC3E}">
        <p14:creationId xmlns:p14="http://schemas.microsoft.com/office/powerpoint/2010/main" val="14188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Dealing with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Best practice </a:t>
            </a:r>
            <a:r>
              <a:rPr lang="en-US" dirty="0" smtClean="0"/>
              <a:t>is to test individual </a:t>
            </a:r>
            <a:r>
              <a:rPr lang="en-US" b="1" i="1" dirty="0" smtClean="0">
                <a:solidFill>
                  <a:srgbClr val="FF0000"/>
                </a:solidFill>
              </a:rPr>
              <a:t>units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components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software (one class, one method at a time)</a:t>
            </a:r>
          </a:p>
          <a:p>
            <a:pPr lvl="1"/>
            <a:r>
              <a:rPr lang="en-US" dirty="0" smtClean="0"/>
              <a:t>This is known as </a:t>
            </a:r>
            <a:r>
              <a:rPr lang="en-US" b="1" i="1" dirty="0" smtClean="0">
                <a:solidFill>
                  <a:srgbClr val="FF0000"/>
                </a:solidFill>
              </a:rPr>
              <a:t>unit testing</a:t>
            </a:r>
          </a:p>
          <a:p>
            <a:pPr lvl="1"/>
            <a:r>
              <a:rPr lang="en-US" dirty="0" smtClean="0"/>
              <a:t>Testing what happens when multiple components are put together into a larger system is known as </a:t>
            </a:r>
            <a:r>
              <a:rPr lang="en-US" b="1" i="1" dirty="0">
                <a:solidFill>
                  <a:srgbClr val="FF0000"/>
                </a:solidFill>
              </a:rPr>
              <a:t>integration testing</a:t>
            </a:r>
          </a:p>
          <a:p>
            <a:pPr lvl="1"/>
            <a:r>
              <a:rPr lang="en-US" dirty="0" smtClean="0"/>
              <a:t>Testing a whole end-user system is known as </a:t>
            </a:r>
            <a:r>
              <a:rPr lang="en-US" b="1" i="1" dirty="0">
                <a:solidFill>
                  <a:srgbClr val="FF0000"/>
                </a:solidFill>
              </a:rPr>
              <a:t>system testing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Design Patterns and GUIs</a:t>
            </a:r>
          </a:p>
        </p:txBody>
      </p:sp>
      <p:sp>
        <p:nvSpPr>
          <p:cNvPr id="18227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Model View Controller helps us separate our GUI from the bulk of our code</a:t>
            </a:r>
          </a:p>
          <a:p>
            <a:pPr lvl="1"/>
            <a:r>
              <a:rPr lang="en-US" altLang="en-US" dirty="0" smtClean="0"/>
              <a:t>Helps adapt to changes in the GUI</a:t>
            </a:r>
          </a:p>
          <a:p>
            <a:r>
              <a:rPr lang="en-US" altLang="en-US" dirty="0" smtClean="0"/>
              <a:t>The Observer Pattern helps us handle complex GUIs</a:t>
            </a:r>
          </a:p>
          <a:p>
            <a:pPr lvl="1"/>
            <a:r>
              <a:rPr lang="en-US" altLang="en-US" dirty="0" smtClean="0"/>
              <a:t>Can’t control what the user does next</a:t>
            </a:r>
          </a:p>
          <a:p>
            <a:pPr lvl="1"/>
            <a:r>
              <a:rPr lang="en-US" altLang="en-US" dirty="0" smtClean="0"/>
              <a:t>Handle different types of Events</a:t>
            </a:r>
          </a:p>
          <a:p>
            <a:r>
              <a:rPr lang="en-US" altLang="en-US" dirty="0" smtClean="0"/>
              <a:t>You can use multiple design patterns in one program</a:t>
            </a:r>
          </a:p>
        </p:txBody>
      </p:sp>
    </p:spTree>
    <p:extLst>
      <p:ext uri="{BB962C8B-B14F-4D97-AF65-F5344CB8AC3E}">
        <p14:creationId xmlns:p14="http://schemas.microsoft.com/office/powerpoint/2010/main" val="36580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Patterns and GUIs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classes for our different screens will all be a part of our View</a:t>
            </a:r>
          </a:p>
          <a:p>
            <a:r>
              <a:rPr lang="en-US" dirty="0" smtClean="0"/>
              <a:t>Their responsibilities are simple</a:t>
            </a:r>
          </a:p>
          <a:p>
            <a:pPr lvl="1"/>
            <a:r>
              <a:rPr lang="en-US" dirty="0" smtClean="0"/>
              <a:t>Display the screen correctly to the user</a:t>
            </a:r>
          </a:p>
          <a:p>
            <a:pPr lvl="1"/>
            <a:r>
              <a:rPr lang="en-US" dirty="0" smtClean="0"/>
              <a:t>Detect any events</a:t>
            </a:r>
          </a:p>
          <a:p>
            <a:pPr lvl="1"/>
            <a:r>
              <a:rPr lang="en-US" dirty="0" smtClean="0"/>
              <a:t>Inform the Controller of any events</a:t>
            </a:r>
          </a:p>
          <a:p>
            <a:pPr lvl="1"/>
            <a:r>
              <a:rPr lang="en-US" dirty="0" smtClean="0"/>
              <a:t>Allow for the Controller to display output to the screen</a:t>
            </a:r>
          </a:p>
          <a:p>
            <a:r>
              <a:rPr lang="en-US" dirty="0" smtClean="0"/>
              <a:t>How does our code do this?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the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different types of “widgets” are all different classes as well, with defined properties and methods</a:t>
            </a:r>
          </a:p>
          <a:p>
            <a:r>
              <a:rPr lang="en-US" sz="2400" dirty="0" smtClean="0"/>
              <a:t>Your screen class is extending the </a:t>
            </a:r>
            <a:r>
              <a:rPr lang="en-US" sz="2400" dirty="0" err="1" smtClean="0"/>
              <a:t>Jframe</a:t>
            </a:r>
            <a:r>
              <a:rPr lang="en-US" sz="2400" dirty="0" smtClean="0"/>
              <a:t> class (in Swing), which creates a basic, blank-slate window</a:t>
            </a:r>
          </a:p>
          <a:p>
            <a:r>
              <a:rPr lang="en-US" sz="2400" dirty="0" smtClean="0"/>
              <a:t>You then add instances of the different “widget” classes to your screen class by declaring a variable and calling the constructor</a:t>
            </a:r>
          </a:p>
          <a:p>
            <a:pPr lvl="1"/>
            <a:r>
              <a:rPr lang="en-US" sz="2000" dirty="0" smtClean="0"/>
              <a:t>Buttons, textboxes,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1"/>
            <a:r>
              <a:rPr lang="en-US" sz="2000" dirty="0" smtClean="0"/>
              <a:t>This will add them inside the </a:t>
            </a:r>
            <a:r>
              <a:rPr lang="en-US" sz="2000" dirty="0" err="1" smtClean="0"/>
              <a:t>Jframe</a:t>
            </a:r>
            <a:r>
              <a:rPr lang="en-US" sz="2000" dirty="0" smtClean="0"/>
              <a:t>, and display them to the user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17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any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our screen to know when a user interacts with a widget</a:t>
            </a:r>
          </a:p>
          <a:p>
            <a:pPr lvl="1"/>
            <a:r>
              <a:rPr lang="en-US" dirty="0" smtClean="0"/>
              <a:t>Each widget is an instance of a class</a:t>
            </a:r>
          </a:p>
          <a:p>
            <a:pPr lvl="1"/>
            <a:r>
              <a:rPr lang="en-US" dirty="0" smtClean="0"/>
              <a:t>How do we know when this happens?</a:t>
            </a:r>
          </a:p>
          <a:p>
            <a:r>
              <a:rPr lang="en-US" dirty="0" smtClean="0"/>
              <a:t>Our Observer pattern!</a:t>
            </a:r>
          </a:p>
          <a:p>
            <a:pPr lvl="1"/>
            <a:r>
              <a:rPr lang="en-US" dirty="0" smtClean="0"/>
              <a:t>Each widget is a subject</a:t>
            </a:r>
          </a:p>
          <a:p>
            <a:pPr lvl="1"/>
            <a:r>
              <a:rPr lang="en-US" dirty="0" smtClean="0"/>
              <a:t>The screen class is our observer</a:t>
            </a:r>
          </a:p>
          <a:p>
            <a:r>
              <a:rPr lang="en-US" dirty="0" smtClean="0"/>
              <a:t>After adding an instance of the widget as a variable to the screen class, the screen class registers as an observer for that widget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42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an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Screen class also defines a callback method</a:t>
            </a:r>
          </a:p>
          <a:p>
            <a:pPr lvl="1"/>
            <a:r>
              <a:rPr lang="en-US" dirty="0" smtClean="0"/>
              <a:t>Takes in a subject and an event</a:t>
            </a:r>
          </a:p>
          <a:p>
            <a:pPr lvl="2"/>
            <a:r>
              <a:rPr lang="en-US" dirty="0" smtClean="0"/>
              <a:t>Subject – which widget had the event</a:t>
            </a:r>
          </a:p>
          <a:p>
            <a:pPr lvl="2"/>
            <a:r>
              <a:rPr lang="en-US" dirty="0" smtClean="0"/>
              <a:t>Event – what happened to the widget</a:t>
            </a:r>
          </a:p>
          <a:p>
            <a:pPr lvl="3"/>
            <a:r>
              <a:rPr lang="en-US" dirty="0" smtClean="0"/>
              <a:t>Click, hover over, etc.</a:t>
            </a:r>
          </a:p>
          <a:p>
            <a:pPr lvl="1"/>
            <a:r>
              <a:rPr lang="en-US" dirty="0" smtClean="0"/>
              <a:t>Checks to see what happened to what widget and responds to that event</a:t>
            </a:r>
          </a:p>
          <a:p>
            <a:pPr lvl="2"/>
            <a:r>
              <a:rPr lang="en-US" dirty="0" smtClean="0"/>
              <a:t>Usually by calling a method in the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1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Allowing Controller to display output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Screen class calls a class in the Controller section of the code</a:t>
            </a:r>
          </a:p>
          <a:p>
            <a:pPr lvl="1"/>
            <a:r>
              <a:rPr lang="en-US" dirty="0" smtClean="0"/>
              <a:t>That Controller will call any code in the Model that is necessary</a:t>
            </a:r>
          </a:p>
          <a:p>
            <a:pPr lvl="1"/>
            <a:r>
              <a:rPr lang="en-US" dirty="0" smtClean="0"/>
              <a:t>The Controller needs to be able to provide output to the screen.</a:t>
            </a:r>
          </a:p>
          <a:p>
            <a:r>
              <a:rPr lang="en-US" dirty="0" smtClean="0"/>
              <a:t>Our Screen class just needs to provide methods for displaying information to the user</a:t>
            </a:r>
          </a:p>
          <a:p>
            <a:pPr lvl="1"/>
            <a:r>
              <a:rPr lang="en-US" dirty="0" smtClean="0"/>
              <a:t>Controller calls those methods</a:t>
            </a:r>
          </a:p>
          <a:p>
            <a:pPr lvl="1"/>
            <a:r>
              <a:rPr lang="en-US" dirty="0" smtClean="0"/>
              <a:t>Methods could be specified in an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in GUIs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Our Observer pattern occurs entirely in the View section of our code</a:t>
            </a:r>
          </a:p>
          <a:p>
            <a:pPr lvl="1"/>
            <a:r>
              <a:rPr lang="en-US" sz="2400" dirty="0" smtClean="0"/>
              <a:t>Our screen observes our widgets to detect event</a:t>
            </a:r>
          </a:p>
          <a:p>
            <a:r>
              <a:rPr lang="en-US" sz="2800" dirty="0" smtClean="0"/>
              <a:t>Our classes in our View section of the code also have corresponding Controller objects</a:t>
            </a:r>
          </a:p>
          <a:p>
            <a:pPr lvl="1"/>
            <a:r>
              <a:rPr lang="en-US" sz="2400" dirty="0" smtClean="0"/>
              <a:t>Needs to be able to call methods on the controller object</a:t>
            </a:r>
          </a:p>
          <a:p>
            <a:pPr lvl="1"/>
            <a:r>
              <a:rPr lang="en-US" sz="2400" dirty="0" smtClean="0"/>
              <a:t>Controller object needs to be able to call methods on the screen class</a:t>
            </a:r>
          </a:p>
          <a:p>
            <a:pPr lvl="1"/>
            <a:r>
              <a:rPr lang="en-US" sz="2400" dirty="0" smtClean="0"/>
              <a:t>They need references to each other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8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Just like the View section of our code could have multiple files, our Controller section will have multiple files</a:t>
            </a:r>
          </a:p>
          <a:p>
            <a:pPr lvl="1"/>
            <a:r>
              <a:rPr lang="en-US" sz="2400" dirty="0" smtClean="0"/>
              <a:t>They control the flow of different tasks in our system</a:t>
            </a:r>
          </a:p>
          <a:p>
            <a:pPr lvl="2"/>
            <a:r>
              <a:rPr lang="en-US" sz="2100" dirty="0" smtClean="0"/>
              <a:t>Can Create new screens (views) and new controller objects to pass control</a:t>
            </a:r>
          </a:p>
          <a:p>
            <a:pPr lvl="1"/>
            <a:r>
              <a:rPr lang="en-US" sz="2400" dirty="0" smtClean="0"/>
              <a:t>Often tied to different screens that can appear</a:t>
            </a:r>
          </a:p>
          <a:p>
            <a:pPr lvl="1"/>
            <a:r>
              <a:rPr lang="en-US" sz="2400" dirty="0" smtClean="0"/>
              <a:t>Each Control object will have a reference to the instance of the screen class that allows to user to complete that particular task</a:t>
            </a:r>
          </a:p>
          <a:p>
            <a:pPr lvl="2"/>
            <a:r>
              <a:rPr lang="en-US" sz="2000" dirty="0" smtClean="0"/>
              <a:t>That object also needs a reference back to the Control 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Objects can also contain instances of Entity Objects</a:t>
            </a:r>
          </a:p>
          <a:p>
            <a:pPr lvl="1"/>
            <a:r>
              <a:rPr lang="en-US" dirty="0" smtClean="0"/>
              <a:t>The classes for entity objects are part of our Model Section of code</a:t>
            </a:r>
          </a:p>
          <a:p>
            <a:r>
              <a:rPr lang="en-US" dirty="0" smtClean="0"/>
              <a:t>The Control Object gathers input from the user via the View/Screen object</a:t>
            </a:r>
          </a:p>
          <a:p>
            <a:pPr lvl="1"/>
            <a:r>
              <a:rPr lang="en-US" dirty="0" smtClean="0"/>
              <a:t>Uses that input to create/use entity objects in the Model</a:t>
            </a:r>
          </a:p>
          <a:p>
            <a:pPr lvl="1"/>
            <a:r>
              <a:rPr lang="en-US" dirty="0" smtClean="0"/>
              <a:t>Gets output from the Entity Objects</a:t>
            </a:r>
          </a:p>
          <a:p>
            <a:pPr lvl="1"/>
            <a:r>
              <a:rPr lang="en-US" dirty="0" smtClean="0"/>
              <a:t>Passes output back to the View/Screen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429000" y="1295400"/>
            <a:ext cx="54864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810000" y="1295400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Swing Components</a:t>
            </a:r>
            <a:endParaRPr lang="en-US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dirty="0" smtClean="0"/>
              <a:t>Example: Simple MVC GUI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578" name="Oval 28"/>
          <p:cNvSpPr>
            <a:spLocks noChangeArrowheads="1"/>
          </p:cNvSpPr>
          <p:nvPr/>
        </p:nvSpPr>
        <p:spPr bwMode="auto">
          <a:xfrm>
            <a:off x="6019800" y="1828800"/>
            <a:ext cx="2743200" cy="1143000"/>
          </a:xfrm>
          <a:prstGeom prst="ellipse">
            <a:avLst/>
          </a:prstGeom>
          <a:noFill/>
          <a:ln w="38100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err="1" smtClean="0">
                <a:solidFill>
                  <a:srgbClr val="008000"/>
                </a:solidFill>
                <a:latin typeface="Arial" charset="0"/>
              </a:rPr>
              <a:t>ActionListener</a:t>
            </a:r>
            <a:endParaRPr lang="en-US" i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4579" name="Line 15"/>
          <p:cNvSpPr>
            <a:spLocks noChangeShapeType="1"/>
          </p:cNvSpPr>
          <p:nvPr/>
        </p:nvSpPr>
        <p:spPr bwMode="auto">
          <a:xfrm flipV="1">
            <a:off x="4572000" y="2971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1" name="Rectangle 18"/>
          <p:cNvSpPr>
            <a:spLocks noChangeArrowheads="1"/>
          </p:cNvSpPr>
          <p:nvPr/>
        </p:nvSpPr>
        <p:spPr bwMode="auto">
          <a:xfrm>
            <a:off x="36576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0000FF"/>
                </a:solidFill>
                <a:latin typeface="Arial" charset="0"/>
              </a:rPr>
              <a:t>JFrame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4582" name="Line 15"/>
          <p:cNvSpPr>
            <a:spLocks noChangeShapeType="1"/>
          </p:cNvSpPr>
          <p:nvPr/>
        </p:nvSpPr>
        <p:spPr bwMode="auto">
          <a:xfrm flipV="1">
            <a:off x="5410200" y="2819400"/>
            <a:ext cx="990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4" name="Rectangle 18"/>
          <p:cNvSpPr>
            <a:spLocks noChangeArrowheads="1"/>
          </p:cNvSpPr>
          <p:nvPr/>
        </p:nvSpPr>
        <p:spPr bwMode="auto">
          <a:xfrm>
            <a:off x="36576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View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620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Controller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620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Model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2993" y="235116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172200" y="4572000"/>
            <a:ext cx="2362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diamond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674703" y="4572000"/>
            <a:ext cx="3161292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“instance of this class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holds 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a reference </a:t>
            </a: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to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instance of that class”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2133600" y="2971800"/>
            <a:ext cx="1524000" cy="1447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diamond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endCxn id="17" idx="0"/>
          </p:cNvCxnSpPr>
          <p:nvPr/>
        </p:nvCxnSpPr>
        <p:spPr bwMode="auto">
          <a:xfrm>
            <a:off x="1600200" y="3048000"/>
            <a:ext cx="38100" cy="1066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diamond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 flipH="1" flipV="1">
            <a:off x="2514600" y="2819400"/>
            <a:ext cx="1371600" cy="129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diamond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5943600" y="3276600"/>
            <a:ext cx="175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implements</a:t>
            </a: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4495800" y="32766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Arial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5045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focus on one small part of the system at a time</a:t>
            </a:r>
          </a:p>
          <a:p>
            <a:pPr lvl="1"/>
            <a:r>
              <a:rPr lang="en-US" dirty="0" smtClean="0"/>
              <a:t>Reduces complexity of the tests</a:t>
            </a:r>
          </a:p>
          <a:p>
            <a:pPr lvl="1"/>
            <a:r>
              <a:rPr lang="en-US" dirty="0" smtClean="0"/>
              <a:t>Focuses the test</a:t>
            </a:r>
          </a:p>
          <a:p>
            <a:pPr lvl="1"/>
            <a:r>
              <a:rPr lang="en-US" dirty="0" smtClean="0"/>
              <a:t>Easier to pinpoint faults</a:t>
            </a:r>
          </a:p>
          <a:p>
            <a:pPr lvl="1"/>
            <a:r>
              <a:rPr lang="en-US" dirty="0" smtClean="0"/>
              <a:t>Independence of testing components</a:t>
            </a:r>
          </a:p>
          <a:p>
            <a:r>
              <a:rPr lang="en-US" dirty="0" smtClean="0"/>
              <a:t>Unit Test Techniques</a:t>
            </a:r>
          </a:p>
          <a:p>
            <a:pPr lvl="1"/>
            <a:r>
              <a:rPr lang="en-US" dirty="0" smtClean="0"/>
              <a:t>Equivalence testing</a:t>
            </a:r>
          </a:p>
          <a:p>
            <a:pPr lvl="1"/>
            <a:r>
              <a:rPr lang="en-US" dirty="0" smtClean="0"/>
              <a:t>Boundary testing</a:t>
            </a:r>
          </a:p>
          <a:p>
            <a:pPr lvl="1"/>
            <a:r>
              <a:rPr lang="en-US" dirty="0" smtClean="0"/>
              <a:t>Path Testing – we will discuss</a:t>
            </a:r>
          </a:p>
          <a:p>
            <a:pPr marL="30861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998F-EA69-4E00-8E84-ADB1651D30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GUIs with Java Swing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0B632-EEC3-48C6-ADB9-90495D701509}" type="slidenum">
              <a:rPr lang="en-US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90</a:t>
            </a:fld>
            <a:endParaRPr lang="en-US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Swing is a library used to create programs with GUIs</a:t>
            </a:r>
          </a:p>
          <a:p>
            <a:pPr lvl="1"/>
            <a:r>
              <a:rPr lang="en-US" dirty="0" smtClean="0"/>
              <a:t>JavaFX is another library</a:t>
            </a:r>
          </a:p>
          <a:p>
            <a:pPr lvl="2"/>
            <a:r>
              <a:rPr lang="en-US" dirty="0" smtClean="0"/>
              <a:t>Concepts are very similar</a:t>
            </a:r>
          </a:p>
          <a:p>
            <a:pPr lvl="2"/>
            <a:r>
              <a:rPr lang="en-US" dirty="0" smtClean="0"/>
              <a:t>JavaFX is more powerful</a:t>
            </a:r>
          </a:p>
          <a:p>
            <a:pPr lvl="3"/>
            <a:r>
              <a:rPr lang="en-US" dirty="0" smtClean="0"/>
              <a:t>And also much more complicated</a:t>
            </a:r>
          </a:p>
          <a:p>
            <a:pPr lvl="3"/>
            <a:r>
              <a:rPr lang="en-US" dirty="0" smtClean="0"/>
              <a:t>Has all the swing functionality</a:t>
            </a:r>
          </a:p>
          <a:p>
            <a:pPr lvl="2"/>
            <a:r>
              <a:rPr lang="en-US" dirty="0" smtClean="0"/>
              <a:t>Java Swing is much easier to learn first</a:t>
            </a:r>
          </a:p>
          <a:p>
            <a:r>
              <a:rPr lang="en-US" dirty="0" smtClean="0"/>
              <a:t>Inside that library, we have some important interfaces and classes</a:t>
            </a:r>
          </a:p>
          <a:p>
            <a:pPr lvl="1"/>
            <a:r>
              <a:rPr lang="en-US" dirty="0" err="1" smtClean="0"/>
              <a:t>JFrame</a:t>
            </a:r>
            <a:endParaRPr lang="en-US" dirty="0" smtClean="0"/>
          </a:p>
          <a:p>
            <a:pPr lvl="1"/>
            <a:r>
              <a:rPr lang="en-US" dirty="0" err="1" smtClean="0"/>
              <a:t>ActionListener</a:t>
            </a:r>
            <a:endParaRPr lang="en-US" dirty="0" smtClean="0"/>
          </a:p>
          <a:p>
            <a:pPr lvl="1"/>
            <a:r>
              <a:rPr lang="en-US" dirty="0" err="1" smtClean="0"/>
              <a:t>ActionEvent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JFrame</a:t>
            </a:r>
            <a:r>
              <a:rPr lang="en-US" dirty="0" smtClean="0"/>
              <a:t> class represents the screen that will be displayed on the window</a:t>
            </a:r>
          </a:p>
          <a:p>
            <a:pPr lvl="1"/>
            <a:r>
              <a:rPr lang="en-US" dirty="0" smtClean="0"/>
              <a:t>Has functionality to re-size, minimize and close</a:t>
            </a:r>
          </a:p>
          <a:p>
            <a:pPr lvl="1"/>
            <a:r>
              <a:rPr lang="en-US" dirty="0" smtClean="0"/>
              <a:t>Has a larger area for us to add widgets in</a:t>
            </a:r>
          </a:p>
          <a:p>
            <a:pPr lvl="1"/>
            <a:r>
              <a:rPr lang="en-US" dirty="0" smtClean="0"/>
              <a:t>Has a title bar on the top of the window</a:t>
            </a:r>
          </a:p>
          <a:p>
            <a:r>
              <a:rPr lang="en-US" dirty="0" smtClean="0"/>
              <a:t>Every time we want to make a new screen in our program, we’ll add a new class that extends the </a:t>
            </a:r>
            <a:r>
              <a:rPr lang="en-US" dirty="0" err="1" smtClean="0"/>
              <a:t>JFrame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Inherits the basic functionality we need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ActionListener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interface is our Observer interface</a:t>
            </a:r>
          </a:p>
          <a:p>
            <a:r>
              <a:rPr lang="en-US" dirty="0" smtClean="0"/>
              <a:t>It provides one method: </a:t>
            </a:r>
            <a:r>
              <a:rPr lang="en-US" dirty="0" err="1" smtClean="0"/>
              <a:t>actionPerformed</a:t>
            </a:r>
            <a:r>
              <a:rPr lang="en-US" dirty="0" smtClean="0"/>
              <a:t>(</a:t>
            </a:r>
            <a:r>
              <a:rPr lang="en-US" dirty="0" err="1"/>
              <a:t>A</a:t>
            </a:r>
            <a:r>
              <a:rPr lang="en-US" dirty="0" err="1" smtClean="0"/>
              <a:t>ctionEvent</a:t>
            </a:r>
            <a:r>
              <a:rPr lang="en-US" dirty="0" smtClean="0"/>
              <a:t> e)</a:t>
            </a:r>
          </a:p>
          <a:p>
            <a:pPr lvl="1"/>
            <a:r>
              <a:rPr lang="en-US" dirty="0" smtClean="0"/>
              <a:t>This is our callback method</a:t>
            </a:r>
          </a:p>
          <a:p>
            <a:r>
              <a:rPr lang="en-US" dirty="0" smtClean="0"/>
              <a:t>Our screen will implement the </a:t>
            </a:r>
            <a:r>
              <a:rPr lang="en-US" dirty="0" err="1" smtClean="0"/>
              <a:t>ActionListener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Provides a method for </a:t>
            </a:r>
            <a:r>
              <a:rPr lang="en-US" dirty="0" err="1" smtClean="0"/>
              <a:t>actionPerformed</a:t>
            </a:r>
            <a:r>
              <a:rPr lang="en-US" dirty="0" smtClean="0"/>
              <a:t> that checks the event and responds appropriately</a:t>
            </a:r>
          </a:p>
          <a:p>
            <a:r>
              <a:rPr lang="en-US" dirty="0" smtClean="0"/>
              <a:t>Then when an event occurs to one of our widgets, it knows to call the </a:t>
            </a:r>
            <a:r>
              <a:rPr lang="en-US" dirty="0" err="1" smtClean="0"/>
              <a:t>actionPerformed</a:t>
            </a:r>
            <a:r>
              <a:rPr lang="en-US" dirty="0" smtClean="0"/>
              <a:t> method on all of it’s observers</a:t>
            </a:r>
          </a:p>
          <a:p>
            <a:pPr lvl="1"/>
            <a:r>
              <a:rPr lang="en-US" dirty="0" smtClean="0"/>
              <a:t>This means we need our screen to register as an observer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53" y="5257800"/>
            <a:ext cx="8382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interface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ActionListener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actionPerformed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ActionEvent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e);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33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ActionEvent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interface provides a way of passing on the subject and the event to our observer.</a:t>
            </a:r>
          </a:p>
          <a:p>
            <a:r>
              <a:rPr lang="en-US" dirty="0" smtClean="0"/>
              <a:t>Provides a method called </a:t>
            </a:r>
            <a:r>
              <a:rPr lang="en-US" dirty="0" err="1" smtClean="0"/>
              <a:t>getSource</a:t>
            </a:r>
            <a:r>
              <a:rPr lang="en-US" dirty="0" smtClean="0"/>
              <a:t> that returns an object</a:t>
            </a:r>
          </a:p>
          <a:p>
            <a:pPr lvl="1"/>
            <a:r>
              <a:rPr lang="en-US" dirty="0" smtClean="0"/>
              <a:t>That will tell us what widget the user interacted with</a:t>
            </a:r>
          </a:p>
          <a:p>
            <a:pPr lvl="1"/>
            <a:r>
              <a:rPr lang="en-US" dirty="0" smtClean="0"/>
              <a:t>Remember every widget will call the same </a:t>
            </a:r>
            <a:r>
              <a:rPr lang="en-US" dirty="0" err="1" smtClean="0"/>
              <a:t>actionPerformed</a:t>
            </a:r>
            <a:r>
              <a:rPr lang="en-US" dirty="0" smtClean="0"/>
              <a:t> event on the observer</a:t>
            </a:r>
          </a:p>
          <a:p>
            <a:pPr lvl="1"/>
            <a:r>
              <a:rPr lang="en-US" dirty="0" smtClean="0"/>
              <a:t>So we can check the source of the </a:t>
            </a:r>
            <a:r>
              <a:rPr lang="en-US" dirty="0" err="1" smtClean="0"/>
              <a:t>ActionEvent</a:t>
            </a:r>
            <a:r>
              <a:rPr lang="en-US" dirty="0" smtClean="0"/>
              <a:t> that’s passed in to determine how to react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495800"/>
            <a:ext cx="6629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Courier New"/>
                <a:cs typeface="Courier New"/>
              </a:rPr>
              <a:t>interface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ActionEvent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 Object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getSource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();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  ...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lang="en-US" sz="2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037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Simple GUI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sp>
        <p:nvSpPr>
          <p:cNvPr id="24578" name="Oval 28"/>
          <p:cNvSpPr>
            <a:spLocks noChangeArrowheads="1"/>
          </p:cNvSpPr>
          <p:nvPr/>
        </p:nvSpPr>
        <p:spPr bwMode="auto">
          <a:xfrm>
            <a:off x="4800600" y="1828800"/>
            <a:ext cx="2743200" cy="1143000"/>
          </a:xfrm>
          <a:prstGeom prst="ellipse">
            <a:avLst/>
          </a:prstGeom>
          <a:noFill/>
          <a:ln w="38100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err="1" smtClean="0">
                <a:solidFill>
                  <a:srgbClr val="008000"/>
                </a:solidFill>
                <a:latin typeface="Arial" charset="0"/>
              </a:rPr>
              <a:t>ActionListener</a:t>
            </a:r>
            <a:endParaRPr lang="en-US" i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4579" name="Line 15"/>
          <p:cNvSpPr>
            <a:spLocks noChangeShapeType="1"/>
          </p:cNvSpPr>
          <p:nvPr/>
        </p:nvSpPr>
        <p:spPr bwMode="auto">
          <a:xfrm flipV="1">
            <a:off x="2971800" y="2971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4419600" y="3352800"/>
            <a:ext cx="175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implements</a:t>
            </a:r>
          </a:p>
        </p:txBody>
      </p:sp>
      <p:sp>
        <p:nvSpPr>
          <p:cNvPr id="24581" name="Rectangle 18"/>
          <p:cNvSpPr>
            <a:spLocks noChangeArrowheads="1"/>
          </p:cNvSpPr>
          <p:nvPr/>
        </p:nvSpPr>
        <p:spPr bwMode="auto">
          <a:xfrm>
            <a:off x="20574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chemeClr val="hlink"/>
                </a:solidFill>
                <a:latin typeface="Arial" charset="0"/>
              </a:rPr>
              <a:t>JFrame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24582" name="Line 15"/>
          <p:cNvSpPr>
            <a:spLocks noChangeShapeType="1"/>
          </p:cNvSpPr>
          <p:nvPr/>
        </p:nvSpPr>
        <p:spPr bwMode="auto">
          <a:xfrm flipV="1">
            <a:off x="3810000" y="2819400"/>
            <a:ext cx="1371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Text Box 16"/>
          <p:cNvSpPr txBox="1">
            <a:spLocks noChangeArrowheads="1"/>
          </p:cNvSpPr>
          <p:nvPr/>
        </p:nvSpPr>
        <p:spPr bwMode="auto">
          <a:xfrm>
            <a:off x="1752600" y="33528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</a:rPr>
              <a:t>extends</a:t>
            </a:r>
          </a:p>
        </p:txBody>
      </p:sp>
      <p:sp>
        <p:nvSpPr>
          <p:cNvPr id="24584" name="Rectangle 18"/>
          <p:cNvSpPr>
            <a:spLocks noChangeArrowheads="1"/>
          </p:cNvSpPr>
          <p:nvPr/>
        </p:nvSpPr>
        <p:spPr bwMode="auto">
          <a:xfrm>
            <a:off x="20574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  <a:latin typeface="Arial" charset="0"/>
              </a:rPr>
              <a:t>DemoGUI</a:t>
            </a:r>
          </a:p>
        </p:txBody>
      </p:sp>
    </p:spTree>
    <p:extLst>
      <p:ext uri="{BB962C8B-B14F-4D97-AF65-F5344CB8AC3E}">
        <p14:creationId xmlns:p14="http://schemas.microsoft.com/office/powerpoint/2010/main" val="38223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Widgets have many important methods to help us control how the user interface looks</a:t>
            </a:r>
          </a:p>
          <a:p>
            <a:pPr lvl="1"/>
            <a:r>
              <a:rPr lang="en-US" dirty="0" smtClean="0"/>
              <a:t>Sizing of the widget</a:t>
            </a:r>
          </a:p>
          <a:p>
            <a:pPr lvl="2"/>
            <a:r>
              <a:rPr lang="en-US" dirty="0" smtClean="0"/>
              <a:t>Often can’t set an exact size, which makes the screen more dynamic</a:t>
            </a:r>
          </a:p>
          <a:p>
            <a:pPr lvl="2"/>
            <a:r>
              <a:rPr lang="en-US" dirty="0" smtClean="0"/>
              <a:t>Can set minimum and maximum sizes</a:t>
            </a:r>
          </a:p>
          <a:p>
            <a:pPr lvl="2"/>
            <a:r>
              <a:rPr lang="en-US" dirty="0" smtClean="0"/>
              <a:t>Can set a preferred size</a:t>
            </a:r>
          </a:p>
          <a:p>
            <a:pPr lvl="1"/>
            <a:r>
              <a:rPr lang="en-US" dirty="0" smtClean="0"/>
              <a:t>Text on the widget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Border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These methods are thoroughly documented</a:t>
            </a:r>
          </a:p>
          <a:p>
            <a:pPr marL="11430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5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standard Java program executes in a </a:t>
            </a:r>
            <a:r>
              <a:rPr lang="en-US" sz="2800" b="1" i="1" dirty="0" smtClean="0">
                <a:solidFill>
                  <a:srgbClr val="FF0000"/>
                </a:solidFill>
              </a:rPr>
              <a:t>thread</a:t>
            </a:r>
            <a:r>
              <a:rPr lang="en-US" sz="2800" dirty="0" smtClean="0"/>
              <a:t>, i.e., a single path of sequential code executing one step at a time</a:t>
            </a:r>
          </a:p>
          <a:p>
            <a:r>
              <a:rPr lang="en-US" sz="2800" dirty="0" smtClean="0"/>
              <a:t>A GUI program with Swing uses at least </a:t>
            </a:r>
            <a:r>
              <a:rPr lang="en-US" sz="2800" i="1" dirty="0" smtClean="0"/>
              <a:t>two</a:t>
            </a:r>
            <a:r>
              <a:rPr lang="en-US" sz="2800" dirty="0" smtClean="0"/>
              <a:t> threads rather than one: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b="1" i="1" dirty="0" smtClean="0">
                <a:solidFill>
                  <a:srgbClr val="FF0000"/>
                </a:solidFill>
              </a:rPr>
              <a:t>initial thread </a:t>
            </a:r>
            <a:r>
              <a:rPr lang="en-US" sz="2800" dirty="0" smtClean="0"/>
              <a:t>executes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(until it completes)</a:t>
            </a:r>
          </a:p>
          <a:p>
            <a:pPr lvl="1"/>
            <a:r>
              <a:rPr lang="en-US" sz="2800" dirty="0" smtClean="0"/>
              <a:t>An </a:t>
            </a:r>
            <a:r>
              <a:rPr lang="en-US" sz="2800" b="1" i="1" dirty="0" smtClean="0">
                <a:solidFill>
                  <a:srgbClr val="FF0000"/>
                </a:solidFill>
              </a:rPr>
              <a:t>event dispatch thread </a:t>
            </a:r>
            <a:r>
              <a:rPr lang="en-US" sz="2800" dirty="0" smtClean="0"/>
              <a:t>executes everything else, including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actionPerformed</a:t>
            </a:r>
            <a:endParaRPr lang="en-US" sz="28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ofile">
  <a:themeElements>
    <a:clrScheme name="1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4_Profile">
  <a:themeElements>
    <a:clrScheme name="14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4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5_Profile">
  <a:themeElements>
    <a:clrScheme name="15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5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6_Profile">
  <a:themeElements>
    <a:clrScheme name="16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6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7_Profile">
  <a:themeElements>
    <a:clrScheme name="17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7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8_Profile">
  <a:themeElements>
    <a:clrScheme name="1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9_Profile">
  <a:themeElements>
    <a:clrScheme name="1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0_Profile">
  <a:themeElements>
    <a:clrScheme name="2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21_Profile">
  <a:themeElements>
    <a:clrScheme name="2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6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adjacency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jacency_theme" id="{5746589B-618D-4BCF-AC4A-12ACA4BA7D22}" vid="{46BD0D05-878D-4E65-AEF2-70E0DFA1FD51}"/>
    </a:ext>
  </a:extLst>
</a:theme>
</file>

<file path=ppt/theme/theme2.xml><?xml version="1.0" encoding="utf-8"?>
<a:theme xmlns:a="http://schemas.openxmlformats.org/drawingml/2006/main" name="2_Profile">
  <a:themeElements>
    <a:clrScheme name="2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Profile">
  <a:themeElements>
    <a:clrScheme name="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9_Profile">
  <a:themeElements>
    <a:clrScheme name="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0_Profile">
  <a:themeElements>
    <a:clrScheme name="1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1_Profile">
  <a:themeElements>
    <a:clrScheme name="1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2_Profile">
  <a:themeElements>
    <a:clrScheme name="1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2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3_Profile">
  <a:themeElements>
    <a:clrScheme name="1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1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2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32193</TotalTime>
  <Words>5919</Words>
  <Application>Microsoft Office PowerPoint</Application>
  <PresentationFormat>On-screen Show (4:3)</PresentationFormat>
  <Paragraphs>795</Paragraphs>
  <Slides>97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19</vt:i4>
      </vt:variant>
      <vt:variant>
        <vt:lpstr>Slide Titles</vt:lpstr>
      </vt:variant>
      <vt:variant>
        <vt:i4>97</vt:i4>
      </vt:variant>
    </vt:vector>
  </HeadingPairs>
  <TitlesOfParts>
    <vt:vector size="127" baseType="lpstr">
      <vt:lpstr>ＭＳ Ｐゴシック</vt:lpstr>
      <vt:lpstr>宋体</vt:lpstr>
      <vt:lpstr>Arial</vt:lpstr>
      <vt:lpstr>Calibri</vt:lpstr>
      <vt:lpstr>Cambria</vt:lpstr>
      <vt:lpstr>Courier New</vt:lpstr>
      <vt:lpstr>Dijkstra</vt:lpstr>
      <vt:lpstr>Georgia</vt:lpstr>
      <vt:lpstr>Times</vt:lpstr>
      <vt:lpstr>Verdana</vt:lpstr>
      <vt:lpstr>Wingdings</vt:lpstr>
      <vt:lpstr>1_Profile</vt:lpstr>
      <vt:lpstr>2_Profile</vt:lpstr>
      <vt:lpstr>3_Profile</vt:lpstr>
      <vt:lpstr>8_Profile</vt:lpstr>
      <vt:lpstr>9_Profile</vt:lpstr>
      <vt:lpstr>10_Profile</vt:lpstr>
      <vt:lpstr>11_Profile</vt:lpstr>
      <vt:lpstr>12_Profile</vt:lpstr>
      <vt:lpstr>13_Profile</vt:lpstr>
      <vt:lpstr>14_Profile</vt:lpstr>
      <vt:lpstr>15_Profile</vt:lpstr>
      <vt:lpstr>16_Profile</vt:lpstr>
      <vt:lpstr>17_Profile</vt:lpstr>
      <vt:lpstr>18_Profile</vt:lpstr>
      <vt:lpstr>19_Profile</vt:lpstr>
      <vt:lpstr>20_Profile</vt:lpstr>
      <vt:lpstr>21_Profile</vt:lpstr>
      <vt:lpstr>6_Profile</vt:lpstr>
      <vt:lpstr>adjacency_theme</vt:lpstr>
      <vt:lpstr>Midterm 2 Exam review</vt:lpstr>
      <vt:lpstr>Disclaimer</vt:lpstr>
      <vt:lpstr>Exam Format</vt:lpstr>
      <vt:lpstr>Testing</vt:lpstr>
      <vt:lpstr>Concepts</vt:lpstr>
      <vt:lpstr>Testing</vt:lpstr>
      <vt:lpstr>Test Case</vt:lpstr>
      <vt:lpstr>Unit Testing: Dealing with Scale</vt:lpstr>
      <vt:lpstr>Unit Tests</vt:lpstr>
      <vt:lpstr>Designing a Test Plan</vt:lpstr>
      <vt:lpstr>Psychology of Testing</vt:lpstr>
      <vt:lpstr>Blackbox vs Whitebox testing </vt:lpstr>
      <vt:lpstr>Blackbox Testing</vt:lpstr>
      <vt:lpstr>Whitebox testing</vt:lpstr>
      <vt:lpstr>Tracing and Debugging</vt:lpstr>
      <vt:lpstr>Test Driven Development (TDD)</vt:lpstr>
      <vt:lpstr>Testing and JUnit</vt:lpstr>
      <vt:lpstr>Serious Testing: JUnit</vt:lpstr>
      <vt:lpstr>Vocabulary Review</vt:lpstr>
      <vt:lpstr>New Vocabulary</vt:lpstr>
      <vt:lpstr>Execution Model</vt:lpstr>
      <vt:lpstr>JUnit Assertions</vt:lpstr>
      <vt:lpstr>Assert Equals</vt:lpstr>
      <vt:lpstr>Assert Equals</vt:lpstr>
      <vt:lpstr>Comparing Objects</vt:lpstr>
      <vt:lpstr>Timed Tests</vt:lpstr>
      <vt:lpstr>Best Practices</vt:lpstr>
      <vt:lpstr>Best Practices</vt:lpstr>
      <vt:lpstr>Best Practice</vt:lpstr>
      <vt:lpstr>Magic Numbers</vt:lpstr>
      <vt:lpstr>Advanced Techniques for Building Test Plans</vt:lpstr>
      <vt:lpstr>Path Testing</vt:lpstr>
      <vt:lpstr>Comparisons</vt:lpstr>
      <vt:lpstr>Comparisons</vt:lpstr>
      <vt:lpstr>Testing</vt:lpstr>
      <vt:lpstr>Code Reviews</vt:lpstr>
      <vt:lpstr>Code Reviews</vt:lpstr>
      <vt:lpstr>Testing and code review process</vt:lpstr>
      <vt:lpstr>Formal Reasoning and Verification Basics</vt:lpstr>
      <vt:lpstr>Formal Reasoning (This Lecture)</vt:lpstr>
      <vt:lpstr>Formal Reasoning</vt:lpstr>
      <vt:lpstr>Formal Reasoning</vt:lpstr>
      <vt:lpstr>Complications</vt:lpstr>
      <vt:lpstr>Methods</vt:lpstr>
      <vt:lpstr>Reasoning about Correctness</vt:lpstr>
      <vt:lpstr>Reasoning with Methods</vt:lpstr>
      <vt:lpstr>Reasoning with Methods</vt:lpstr>
      <vt:lpstr>Contracts in Verification</vt:lpstr>
      <vt:lpstr>Verification vs Testing</vt:lpstr>
      <vt:lpstr>How to use verification and reasoning</vt:lpstr>
      <vt:lpstr>Design Patterns </vt:lpstr>
      <vt:lpstr>PowerPoint Presentation</vt:lpstr>
      <vt:lpstr>Why Design Patterns?</vt:lpstr>
      <vt:lpstr>PowerPoint Presentation</vt:lpstr>
      <vt:lpstr>Design Patterns and Languages</vt:lpstr>
      <vt:lpstr>Design Patterns and Languages</vt:lpstr>
      <vt:lpstr>Template Method Pattern</vt:lpstr>
      <vt:lpstr>Template method pattern</vt:lpstr>
      <vt:lpstr>Template Method Pattern</vt:lpstr>
      <vt:lpstr>Sound familiar?</vt:lpstr>
      <vt:lpstr>PowerPoint Presentation</vt:lpstr>
      <vt:lpstr>Factory Method Pattern</vt:lpstr>
      <vt:lpstr>Factory Method Pattern Use</vt:lpstr>
      <vt:lpstr>Another Factory Pattern Use</vt:lpstr>
      <vt:lpstr>Factory Pattern in JUnit</vt:lpstr>
      <vt:lpstr>The Observer Pattern</vt:lpstr>
      <vt:lpstr>Terminology</vt:lpstr>
      <vt:lpstr>Solution #2: Use Callbacks</vt:lpstr>
      <vt:lpstr>The Observer Pattern</vt:lpstr>
      <vt:lpstr>PowerPoint Presentation</vt:lpstr>
      <vt:lpstr>The Observer Pattern</vt:lpstr>
      <vt:lpstr>The observer pattern and GUIs</vt:lpstr>
      <vt:lpstr>The observer pattern and GUIs</vt:lpstr>
      <vt:lpstr>Model View Controller</vt:lpstr>
      <vt:lpstr>Model View Controller Pattern</vt:lpstr>
      <vt:lpstr>Model</vt:lpstr>
      <vt:lpstr>View</vt:lpstr>
      <vt:lpstr>Controller</vt:lpstr>
      <vt:lpstr>Changing a user interface</vt:lpstr>
      <vt:lpstr>Design Patterns and GUIs</vt:lpstr>
      <vt:lpstr>Using Patterns and GUIs</vt:lpstr>
      <vt:lpstr>Displaying the screen</vt:lpstr>
      <vt:lpstr>Detecting any events</vt:lpstr>
      <vt:lpstr>Detecting an event</vt:lpstr>
      <vt:lpstr>Allowing Controller to display output</vt:lpstr>
      <vt:lpstr>Design Patterns in GUIs</vt:lpstr>
      <vt:lpstr>Controller Objects</vt:lpstr>
      <vt:lpstr>Controller Objects</vt:lpstr>
      <vt:lpstr>Example: Simple MVC GUI Demo</vt:lpstr>
      <vt:lpstr>GUIs with Java Swing</vt:lpstr>
      <vt:lpstr>Java Swing</vt:lpstr>
      <vt:lpstr>JFrame class</vt:lpstr>
      <vt:lpstr>ActionListener Interface</vt:lpstr>
      <vt:lpstr>ActionEvent interface</vt:lpstr>
      <vt:lpstr>Example: Simple GUI Demo</vt:lpstr>
      <vt:lpstr>Java Widgets</vt:lpstr>
      <vt:lpstr>Threads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Paul Sivilotti</dc:creator>
  <cp:lastModifiedBy>Kevin Anton Plis</cp:lastModifiedBy>
  <cp:revision>1305</cp:revision>
  <cp:lastPrinted>2016-10-21T03:27:17Z</cp:lastPrinted>
  <dcterms:created xsi:type="dcterms:W3CDTF">2005-03-22T22:30:11Z</dcterms:created>
  <dcterms:modified xsi:type="dcterms:W3CDTF">2019-11-07T19:30:08Z</dcterms:modified>
</cp:coreProperties>
</file>