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4572000" cy="3429000"/>
  <p:notesSz cx="6858000" cy="9144000"/>
  <p:defaultTextStyle>
    <a:defPPr>
      <a:defRPr lang="en-US"/>
    </a:defPPr>
    <a:lvl1pPr marL="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64"/>
  </p:normalViewPr>
  <p:slideViewPr>
    <p:cSldViewPr snapToGrid="0" snapToObjects="1">
      <p:cViewPr varScale="1">
        <p:scale>
          <a:sx n="200" d="100"/>
          <a:sy n="200" d="100"/>
        </p:scale>
        <p:origin x="1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1182"/>
            <a:ext cx="388620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01019"/>
            <a:ext cx="342900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5C92-D182-B846-9FB6-DE64C3218A3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A8F-5E61-0245-8179-AF4006B2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5C92-D182-B846-9FB6-DE64C3218A3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A8F-5E61-0245-8179-AF4006B2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82563"/>
            <a:ext cx="985838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82563"/>
            <a:ext cx="2900363" cy="290591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5C92-D182-B846-9FB6-DE64C3218A3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A8F-5E61-0245-8179-AF4006B2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5C92-D182-B846-9FB6-DE64C3218A3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A8F-5E61-0245-8179-AF4006B2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8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54870"/>
            <a:ext cx="3943350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294732"/>
            <a:ext cx="3943350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5C92-D182-B846-9FB6-DE64C3218A3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A8F-5E61-0245-8179-AF4006B2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3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5C92-D182-B846-9FB6-DE64C3218A3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A8F-5E61-0245-8179-AF4006B2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563"/>
            <a:ext cx="3943350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40582"/>
            <a:ext cx="193417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252538"/>
            <a:ext cx="1934170" cy="1842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40582"/>
            <a:ext cx="1943696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252538"/>
            <a:ext cx="1943696" cy="1842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5C92-D182-B846-9FB6-DE64C3218A3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A8F-5E61-0245-8179-AF4006B2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5C92-D182-B846-9FB6-DE64C3218A3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A8F-5E61-0245-8179-AF4006B2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9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5C92-D182-B846-9FB6-DE64C3218A3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A8F-5E61-0245-8179-AF4006B2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9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93713"/>
            <a:ext cx="2314575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5C92-D182-B846-9FB6-DE64C3218A3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A8F-5E61-0245-8179-AF4006B2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93713"/>
            <a:ext cx="2314575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5C92-D182-B846-9FB6-DE64C3218A3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A8F-5E61-0245-8179-AF4006B2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82563"/>
            <a:ext cx="394335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12812"/>
            <a:ext cx="394335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65C92-D182-B846-9FB6-DE64C3218A36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178176"/>
            <a:ext cx="154305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A8F-5E61-0245-8179-AF4006B2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9AD6AA4D-7899-5140-968A-8C278068EC8C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CE512AC-FA4C-5E4E-BE82-6D9FC30BBD8D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0AEDEF6-7856-6C4B-A45B-2D5E5DA05A51}"/>
              </a:ext>
            </a:extLst>
          </p:cNvPr>
          <p:cNvSpPr txBox="1"/>
          <p:nvPr/>
        </p:nvSpPr>
        <p:spPr>
          <a:xfrm>
            <a:off x="13462" y="13666"/>
            <a:ext cx="4546600" cy="4794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7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Graphs</a:t>
            </a:r>
            <a:r>
              <a:rPr sz="1800" b="1" spc="-2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(Networks)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323E6F1-653D-684D-9352-D8A6946F630B}"/>
              </a:ext>
            </a:extLst>
          </p:cNvPr>
          <p:cNvSpPr txBox="1"/>
          <p:nvPr/>
        </p:nvSpPr>
        <p:spPr>
          <a:xfrm>
            <a:off x="161290" y="618490"/>
            <a:ext cx="4318000" cy="1976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8763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A 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graph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comprised of </a:t>
            </a:r>
            <a:r>
              <a:rPr sz="1400" spc="-15" dirty="0">
                <a:latin typeface="Arial"/>
                <a:cs typeface="Arial"/>
              </a:rPr>
              <a:t>nodes </a:t>
            </a:r>
            <a:r>
              <a:rPr sz="1400" spc="-10" dirty="0">
                <a:latin typeface="Arial"/>
                <a:cs typeface="Arial"/>
              </a:rPr>
              <a:t>(a.k.a. vertices) </a:t>
            </a:r>
            <a:r>
              <a:rPr sz="1400" spc="-15" dirty="0">
                <a:latin typeface="Arial"/>
                <a:cs typeface="Arial"/>
              </a:rPr>
              <a:t>and  edges. </a:t>
            </a:r>
            <a:r>
              <a:rPr sz="1400" spc="-10" dirty="0">
                <a:latin typeface="Arial"/>
                <a:cs typeface="Arial"/>
              </a:rPr>
              <a:t>Each </a:t>
            </a:r>
            <a:r>
              <a:rPr sz="1400" spc="-15" dirty="0">
                <a:latin typeface="Arial"/>
                <a:cs typeface="Arial"/>
              </a:rPr>
              <a:t>edge </a:t>
            </a:r>
            <a:r>
              <a:rPr sz="1400" spc="-10" dirty="0">
                <a:latin typeface="Arial"/>
                <a:cs typeface="Arial"/>
              </a:rPr>
              <a:t>joins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pair of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vertices.</a:t>
            </a:r>
            <a:endParaRPr sz="1400">
              <a:latin typeface="Arial"/>
              <a:cs typeface="Arial"/>
            </a:endParaRPr>
          </a:p>
          <a:p>
            <a:pPr marL="371475" marR="5080" indent="-14351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Arial"/>
                <a:cs typeface="Arial"/>
              </a:rPr>
              <a:t>– </a:t>
            </a:r>
            <a:r>
              <a:rPr sz="1200" spc="5" dirty="0">
                <a:latin typeface="Arial"/>
                <a:cs typeface="Arial"/>
              </a:rPr>
              <a:t>Typically </a:t>
            </a:r>
            <a:r>
              <a:rPr sz="1200" spc="-5" dirty="0">
                <a:latin typeface="Arial"/>
                <a:cs typeface="Arial"/>
              </a:rPr>
              <a:t>n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#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nodes and </a:t>
            </a:r>
            <a:r>
              <a:rPr sz="1200" dirty="0">
                <a:latin typeface="Arial"/>
                <a:cs typeface="Arial"/>
              </a:rPr>
              <a:t>m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#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edges, so a  </a:t>
            </a:r>
            <a:r>
              <a:rPr sz="1200" spc="5" dirty="0">
                <a:latin typeface="Arial"/>
                <a:cs typeface="Arial"/>
              </a:rPr>
              <a:t>running </a:t>
            </a:r>
            <a:r>
              <a:rPr sz="1200" spc="-10" dirty="0">
                <a:latin typeface="Arial"/>
                <a:cs typeface="Arial"/>
              </a:rPr>
              <a:t>time </a:t>
            </a:r>
            <a:r>
              <a:rPr sz="1200" dirty="0">
                <a:latin typeface="Arial"/>
                <a:cs typeface="Arial"/>
              </a:rPr>
              <a:t>for a graph </a:t>
            </a:r>
            <a:r>
              <a:rPr sz="1200" spc="5" dirty="0">
                <a:latin typeface="Arial"/>
                <a:cs typeface="Arial"/>
              </a:rPr>
              <a:t>algorithm </a:t>
            </a:r>
            <a:r>
              <a:rPr sz="1200" spc="-5" dirty="0">
                <a:latin typeface="Arial"/>
                <a:cs typeface="Arial"/>
              </a:rPr>
              <a:t>might </a:t>
            </a:r>
            <a:r>
              <a:rPr sz="1200" dirty="0">
                <a:latin typeface="Arial"/>
                <a:cs typeface="Arial"/>
              </a:rPr>
              <a:t>be </a:t>
            </a:r>
            <a:r>
              <a:rPr sz="1200" spc="-5" dirty="0">
                <a:latin typeface="Arial"/>
                <a:cs typeface="Arial"/>
              </a:rPr>
              <a:t>something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like  </a:t>
            </a:r>
            <a:r>
              <a:rPr sz="1200" dirty="0">
                <a:latin typeface="Arial"/>
                <a:cs typeface="Arial"/>
              </a:rPr>
              <a:t>O(m </a:t>
            </a:r>
            <a:r>
              <a:rPr sz="1200" spc="5" dirty="0">
                <a:latin typeface="Arial"/>
                <a:cs typeface="Arial"/>
              </a:rPr>
              <a:t>log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n).</a:t>
            </a:r>
            <a:endParaRPr sz="1200">
              <a:latin typeface="Arial"/>
              <a:cs typeface="Arial"/>
            </a:endParaRPr>
          </a:p>
          <a:p>
            <a:pPr marL="170180" marR="416559" indent="-170180">
              <a:lnSpc>
                <a:spcPct val="100000"/>
              </a:lnSpc>
              <a:spcBef>
                <a:spcPts val="334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Graphs </a:t>
            </a:r>
            <a:r>
              <a:rPr sz="1400" spc="-10" dirty="0">
                <a:latin typeface="Arial"/>
                <a:cs typeface="Arial"/>
              </a:rPr>
              <a:t>can be either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undirected</a:t>
            </a:r>
            <a:r>
              <a:rPr sz="1400" spc="-10" dirty="0">
                <a:latin typeface="Arial"/>
                <a:cs typeface="Arial"/>
              </a:rPr>
              <a:t> or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directed</a:t>
            </a:r>
            <a:r>
              <a:rPr sz="1400" spc="-10" dirty="0">
                <a:latin typeface="Arial"/>
                <a:cs typeface="Arial"/>
              </a:rPr>
              <a:t>; by  default </a:t>
            </a:r>
            <a:r>
              <a:rPr sz="1400" spc="-15" dirty="0">
                <a:latin typeface="Arial"/>
                <a:cs typeface="Arial"/>
              </a:rPr>
              <a:t>“graph” </a:t>
            </a:r>
            <a:r>
              <a:rPr sz="1400" spc="-5" dirty="0">
                <a:latin typeface="Arial"/>
                <a:cs typeface="Arial"/>
              </a:rPr>
              <a:t>== </a:t>
            </a:r>
            <a:r>
              <a:rPr sz="1400" spc="-15" dirty="0">
                <a:latin typeface="Arial"/>
                <a:cs typeface="Arial"/>
              </a:rPr>
              <a:t>“undirected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graph”.</a:t>
            </a:r>
            <a:endParaRPr sz="1400">
              <a:latin typeface="Arial"/>
              <a:cs typeface="Arial"/>
            </a:endParaRPr>
          </a:p>
          <a:p>
            <a:pPr marL="170180" marR="27940" indent="-170180">
              <a:lnSpc>
                <a:spcPct val="100000"/>
              </a:lnSpc>
              <a:spcBef>
                <a:spcPts val="334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Graphs are </a:t>
            </a:r>
            <a:r>
              <a:rPr sz="1400" spc="-10" dirty="0">
                <a:latin typeface="Arial"/>
                <a:cs typeface="Arial"/>
              </a:rPr>
              <a:t>extremely </a:t>
            </a:r>
            <a:r>
              <a:rPr sz="1400" spc="-5" dirty="0">
                <a:latin typeface="Arial"/>
                <a:cs typeface="Arial"/>
              </a:rPr>
              <a:t>common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versatile objects 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CS </a:t>
            </a:r>
            <a:r>
              <a:rPr sz="1400" spc="-15" dirty="0">
                <a:latin typeface="Arial"/>
                <a:cs typeface="Arial"/>
              </a:rPr>
              <a:t>due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their </a:t>
            </a:r>
            <a:r>
              <a:rPr sz="1400" spc="-15" dirty="0">
                <a:latin typeface="Arial"/>
                <a:cs typeface="Arial"/>
              </a:rPr>
              <a:t>broad </a:t>
            </a:r>
            <a:r>
              <a:rPr sz="1400" spc="-10" dirty="0">
                <a:latin typeface="Arial"/>
                <a:cs typeface="Arial"/>
              </a:rPr>
              <a:t>modeling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capability.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6DDB41F-BAC7-D146-B490-A593E34019C3}"/>
              </a:ext>
            </a:extLst>
          </p:cNvPr>
          <p:cNvSpPr/>
          <p:nvPr/>
        </p:nvSpPr>
        <p:spPr>
          <a:xfrm>
            <a:off x="2284253" y="2627123"/>
            <a:ext cx="1896173" cy="69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7E4F283-DB8F-EC4E-9F56-7133784D5C0C}"/>
              </a:ext>
            </a:extLst>
          </p:cNvPr>
          <p:cNvSpPr/>
          <p:nvPr/>
        </p:nvSpPr>
        <p:spPr>
          <a:xfrm>
            <a:off x="572135" y="2630285"/>
            <a:ext cx="1212837" cy="798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228D4E-6631-8040-8FF7-1C0FA3BBB726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434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E99B6E7-A0C8-ED42-A363-1A65D78F9AEC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E8692FC-54FE-AC4C-8E66-68C0917C69E1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78FD320-BA0C-894C-8019-45BA91C1D978}"/>
              </a:ext>
            </a:extLst>
          </p:cNvPr>
          <p:cNvSpPr txBox="1"/>
          <p:nvPr/>
        </p:nvSpPr>
        <p:spPr>
          <a:xfrm>
            <a:off x="13462" y="14097"/>
            <a:ext cx="4546600" cy="4806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119824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Topological</a:t>
            </a:r>
            <a:r>
              <a:rPr sz="1800" b="1" spc="-4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Sorting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C0A5910-5E37-DA40-B1E4-F34EAE46DF11}"/>
              </a:ext>
            </a:extLst>
          </p:cNvPr>
          <p:cNvSpPr txBox="1"/>
          <p:nvPr/>
        </p:nvSpPr>
        <p:spPr>
          <a:xfrm>
            <a:off x="161290" y="615822"/>
            <a:ext cx="4228465" cy="2691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180" marR="148590" indent="-170180">
              <a:lnSpc>
                <a:spcPct val="100000"/>
              </a:lnSpc>
              <a:spcBef>
                <a:spcPts val="105"/>
              </a:spcBef>
              <a:buChar char="•"/>
              <a:tabLst>
                <a:tab pos="170815" algn="l"/>
              </a:tabLst>
            </a:pPr>
            <a:r>
              <a:rPr sz="1600" spc="-5" dirty="0">
                <a:latin typeface="Arial"/>
                <a:cs typeface="Arial"/>
              </a:rPr>
              <a:t>There are several </a:t>
            </a:r>
            <a:r>
              <a:rPr sz="1600" spc="-15" dirty="0">
                <a:latin typeface="Arial"/>
                <a:cs typeface="Arial"/>
              </a:rPr>
              <a:t>ways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topologically </a:t>
            </a:r>
            <a:r>
              <a:rPr sz="1600" spc="-5" dirty="0">
                <a:latin typeface="Arial"/>
                <a:cs typeface="Arial"/>
              </a:rPr>
              <a:t>sort  </a:t>
            </a:r>
            <a:r>
              <a:rPr sz="1600" dirty="0">
                <a:latin typeface="Arial"/>
                <a:cs typeface="Arial"/>
              </a:rPr>
              <a:t>in O(m + </a:t>
            </a:r>
            <a:r>
              <a:rPr sz="1600" spc="-5" dirty="0">
                <a:latin typeface="Arial"/>
                <a:cs typeface="Arial"/>
              </a:rPr>
              <a:t>n) </a:t>
            </a:r>
            <a:r>
              <a:rPr sz="1600" spc="5" dirty="0">
                <a:latin typeface="Arial"/>
                <a:cs typeface="Arial"/>
              </a:rPr>
              <a:t>time;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345"/>
              </a:spcBef>
              <a:buChar char="–"/>
              <a:tabLst>
                <a:tab pos="372110" algn="l"/>
              </a:tabLst>
            </a:pPr>
            <a:r>
              <a:rPr sz="1400" spc="-10" dirty="0">
                <a:latin typeface="Arial"/>
                <a:cs typeface="Arial"/>
              </a:rPr>
              <a:t>Find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node </a:t>
            </a:r>
            <a:r>
              <a:rPr sz="1400" spc="-10" dirty="0">
                <a:latin typeface="Arial"/>
                <a:cs typeface="Arial"/>
              </a:rPr>
              <a:t>with no </a:t>
            </a:r>
            <a:r>
              <a:rPr sz="1400" spc="-5" dirty="0">
                <a:latin typeface="Arial"/>
                <a:cs typeface="Arial"/>
              </a:rPr>
              <a:t>incoming </a:t>
            </a:r>
            <a:r>
              <a:rPr sz="1400" spc="-15" dirty="0">
                <a:latin typeface="Arial"/>
                <a:cs typeface="Arial"/>
              </a:rPr>
              <a:t>edges, add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next</a:t>
            </a:r>
            <a:endParaRPr sz="14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the ordering, remove </a:t>
            </a:r>
            <a:r>
              <a:rPr sz="1400" spc="-5" dirty="0">
                <a:latin typeface="Arial"/>
                <a:cs typeface="Arial"/>
              </a:rPr>
              <a:t>it </a:t>
            </a:r>
            <a:r>
              <a:rPr sz="1400" spc="-10" dirty="0">
                <a:latin typeface="Arial"/>
                <a:cs typeface="Arial"/>
              </a:rPr>
              <a:t>from our </a:t>
            </a:r>
            <a:r>
              <a:rPr sz="1400" spc="-15" dirty="0">
                <a:latin typeface="Arial"/>
                <a:cs typeface="Arial"/>
              </a:rPr>
              <a:t>graph,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repeat.</a:t>
            </a:r>
            <a:endParaRPr sz="1400">
              <a:latin typeface="Arial"/>
              <a:cs typeface="Arial"/>
            </a:endParaRPr>
          </a:p>
          <a:p>
            <a:pPr marL="371475" marR="123189" lvl="1" indent="-142875">
              <a:lnSpc>
                <a:spcPct val="100000"/>
              </a:lnSpc>
              <a:spcBef>
                <a:spcPts val="335"/>
              </a:spcBef>
              <a:buChar char="–"/>
              <a:tabLst>
                <a:tab pos="372110" algn="l"/>
              </a:tabLst>
            </a:pPr>
            <a:r>
              <a:rPr sz="1400" spc="-20" dirty="0">
                <a:latin typeface="Arial"/>
                <a:cs typeface="Arial"/>
              </a:rPr>
              <a:t>If we </a:t>
            </a:r>
            <a:r>
              <a:rPr sz="1400" spc="-10" dirty="0">
                <a:latin typeface="Arial"/>
                <a:cs typeface="Arial"/>
              </a:rPr>
              <a:t>ever find that every </a:t>
            </a:r>
            <a:r>
              <a:rPr sz="1400" spc="-15" dirty="0">
                <a:latin typeface="Arial"/>
                <a:cs typeface="Arial"/>
              </a:rPr>
              <a:t>node has </a:t>
            </a:r>
            <a:r>
              <a:rPr sz="1400" spc="-10" dirty="0">
                <a:latin typeface="Arial"/>
                <a:cs typeface="Arial"/>
              </a:rPr>
              <a:t>an </a:t>
            </a:r>
            <a:r>
              <a:rPr sz="1400" spc="-5" dirty="0">
                <a:latin typeface="Arial"/>
                <a:cs typeface="Arial"/>
              </a:rPr>
              <a:t>incoming  </a:t>
            </a:r>
            <a:r>
              <a:rPr sz="1400" spc="-15" dirty="0">
                <a:latin typeface="Arial"/>
                <a:cs typeface="Arial"/>
              </a:rPr>
              <a:t>edge, </a:t>
            </a:r>
            <a:r>
              <a:rPr sz="1400" spc="-10" dirty="0">
                <a:latin typeface="Arial"/>
                <a:cs typeface="Arial"/>
              </a:rPr>
              <a:t>then </a:t>
            </a:r>
            <a:r>
              <a:rPr sz="1400" spc="-15" dirty="0">
                <a:latin typeface="Arial"/>
                <a:cs typeface="Arial"/>
              </a:rPr>
              <a:t>our graph </a:t>
            </a:r>
            <a:r>
              <a:rPr sz="1400" spc="-5" dirty="0">
                <a:latin typeface="Arial"/>
                <a:cs typeface="Arial"/>
              </a:rPr>
              <a:t>must </a:t>
            </a:r>
            <a:r>
              <a:rPr sz="1400" spc="-10" dirty="0">
                <a:latin typeface="Arial"/>
                <a:cs typeface="Arial"/>
              </a:rPr>
              <a:t>contain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cycle </a:t>
            </a:r>
            <a:r>
              <a:rPr sz="1400" spc="-10" dirty="0">
                <a:latin typeface="Arial"/>
                <a:cs typeface="Arial"/>
              </a:rPr>
              <a:t>(so  this gives </a:t>
            </a:r>
            <a:r>
              <a:rPr sz="1400" spc="-15" dirty="0">
                <a:latin typeface="Arial"/>
                <a:cs typeface="Arial"/>
              </a:rPr>
              <a:t>one </a:t>
            </a:r>
            <a:r>
              <a:rPr sz="1400" spc="-20" dirty="0">
                <a:latin typeface="Arial"/>
                <a:cs typeface="Arial"/>
              </a:rPr>
              <a:t>way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do </a:t>
            </a:r>
            <a:r>
              <a:rPr sz="1400" spc="-15" dirty="0">
                <a:latin typeface="Arial"/>
                <a:cs typeface="Arial"/>
              </a:rPr>
              <a:t>cycle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detection).</a:t>
            </a:r>
            <a:endParaRPr sz="1400">
              <a:latin typeface="Arial"/>
              <a:cs typeface="Arial"/>
            </a:endParaRPr>
          </a:p>
          <a:p>
            <a:pPr marL="170180" marR="149860" indent="-170180">
              <a:lnSpc>
                <a:spcPct val="100000"/>
              </a:lnSpc>
              <a:spcBef>
                <a:spcPts val="375"/>
              </a:spcBef>
              <a:buChar char="•"/>
              <a:tabLst>
                <a:tab pos="170815" algn="l"/>
              </a:tabLst>
            </a:pPr>
            <a:r>
              <a:rPr sz="1600" dirty="0">
                <a:latin typeface="Arial"/>
                <a:cs typeface="Arial"/>
              </a:rPr>
              <a:t>Depth-first search </a:t>
            </a:r>
            <a:r>
              <a:rPr sz="1600" spc="-5" dirty="0">
                <a:latin typeface="Arial"/>
                <a:cs typeface="Arial"/>
              </a:rPr>
              <a:t>gives us another very  </a:t>
            </a:r>
            <a:r>
              <a:rPr sz="1600" spc="5" dirty="0">
                <a:latin typeface="Arial"/>
                <a:cs typeface="Arial"/>
              </a:rPr>
              <a:t>simple </a:t>
            </a:r>
            <a:r>
              <a:rPr sz="1600" spc="-5" dirty="0">
                <a:latin typeface="Arial"/>
                <a:cs typeface="Arial"/>
              </a:rPr>
              <a:t>(reverse) </a:t>
            </a:r>
            <a:r>
              <a:rPr sz="1600" dirty="0">
                <a:latin typeface="Arial"/>
                <a:cs typeface="Arial"/>
              </a:rPr>
              <a:t>topological sorting  algorithm: </a:t>
            </a:r>
            <a:r>
              <a:rPr sz="1600" spc="-5" dirty="0">
                <a:latin typeface="Arial"/>
                <a:cs typeface="Arial"/>
              </a:rPr>
              <a:t>do </a:t>
            </a:r>
            <a:r>
              <a:rPr sz="1600" dirty="0">
                <a:latin typeface="Arial"/>
                <a:cs typeface="Arial"/>
              </a:rPr>
              <a:t>a full DFS, printing each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node  at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end of </a:t>
            </a:r>
            <a:r>
              <a:rPr sz="1600" dirty="0">
                <a:latin typeface="Arial"/>
                <a:cs typeface="Arial"/>
              </a:rPr>
              <a:t>the DFS-visit()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0D99B6E-E978-B244-A863-112A1DD805AC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28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9">
            <a:extLst>
              <a:ext uri="{FF2B5EF4-FFF2-40B4-BE49-F238E27FC236}">
                <a16:creationId xmlns:a16="http://schemas.microsoft.com/office/drawing/2014/main" id="{7E9573AB-219A-A841-9B77-CDBECD982CC9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D1E5DAF1-4A77-E641-857B-7664AADAD769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81F0645F-70E0-CF41-B475-BC59203CB8AC}"/>
              </a:ext>
            </a:extLst>
          </p:cNvPr>
          <p:cNvSpPr txBox="1"/>
          <p:nvPr/>
        </p:nvSpPr>
        <p:spPr>
          <a:xfrm>
            <a:off x="13462" y="13666"/>
            <a:ext cx="4546600" cy="4794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475615">
              <a:lnSpc>
                <a:spcPct val="100000"/>
              </a:lnSpc>
              <a:spcBef>
                <a:spcPts val="725"/>
              </a:spcBef>
            </a:pPr>
            <a:r>
              <a:rPr sz="1800" b="1" spc="-20" dirty="0">
                <a:solidFill>
                  <a:srgbClr val="004F89"/>
                </a:solidFill>
                <a:latin typeface="Arial"/>
                <a:cs typeface="Arial"/>
              </a:rPr>
              <a:t>Types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of Shortest Path</a:t>
            </a:r>
            <a:r>
              <a:rPr sz="1800" b="1" spc="2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Problems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ECAA2665-DBEC-2542-9FB1-AA8C1AD5337D}"/>
              </a:ext>
            </a:extLst>
          </p:cNvPr>
          <p:cNvSpPr txBox="1"/>
          <p:nvPr/>
        </p:nvSpPr>
        <p:spPr>
          <a:xfrm>
            <a:off x="161290" y="653543"/>
            <a:ext cx="4239260" cy="1588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70815" algn="l"/>
              </a:tabLst>
            </a:pPr>
            <a:r>
              <a:rPr sz="1600" b="1" dirty="0">
                <a:latin typeface="Arial"/>
                <a:cs typeface="Arial"/>
              </a:rPr>
              <a:t>Single-source single-destination: </a:t>
            </a:r>
            <a:r>
              <a:rPr sz="1600" dirty="0">
                <a:latin typeface="Arial"/>
                <a:cs typeface="Arial"/>
              </a:rPr>
              <a:t>find the  shortest path from s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t in a </a:t>
            </a:r>
            <a:r>
              <a:rPr sz="1600" spc="-5" dirty="0">
                <a:latin typeface="Arial"/>
                <a:cs typeface="Arial"/>
              </a:rPr>
              <a:t>(directed)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graph.</a:t>
            </a:r>
            <a:endParaRPr sz="1600">
              <a:latin typeface="Arial"/>
              <a:cs typeface="Arial"/>
            </a:endParaRPr>
          </a:p>
          <a:p>
            <a:pPr marL="170180" marR="82550" indent="-17018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70815" algn="l"/>
              </a:tabLst>
            </a:pPr>
            <a:r>
              <a:rPr sz="1600" b="1" dirty="0">
                <a:latin typeface="Arial"/>
                <a:cs typeface="Arial"/>
              </a:rPr>
              <a:t>Single-source: </a:t>
            </a:r>
            <a:r>
              <a:rPr sz="1600" dirty="0">
                <a:latin typeface="Arial"/>
                <a:cs typeface="Arial"/>
              </a:rPr>
              <a:t>find the shortest path from</a:t>
            </a:r>
            <a:r>
              <a:rPr sz="1600" spc="-25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 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every </a:t>
            </a:r>
            <a:r>
              <a:rPr sz="1600" spc="-5" dirty="0">
                <a:latin typeface="Arial"/>
                <a:cs typeface="Arial"/>
              </a:rPr>
              <a:t>other node </a:t>
            </a:r>
            <a:r>
              <a:rPr sz="1600" dirty="0">
                <a:latin typeface="Arial"/>
                <a:cs typeface="Arial"/>
              </a:rPr>
              <a:t>in a </a:t>
            </a:r>
            <a:r>
              <a:rPr sz="1600" spc="-5" dirty="0">
                <a:latin typeface="Arial"/>
                <a:cs typeface="Arial"/>
              </a:rPr>
              <a:t>(directed)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graph.</a:t>
            </a:r>
            <a:endParaRPr sz="1600">
              <a:latin typeface="Arial"/>
              <a:cs typeface="Arial"/>
            </a:endParaRPr>
          </a:p>
          <a:p>
            <a:pPr marL="170180" marR="220345" indent="-17018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70815" algn="l"/>
              </a:tabLst>
            </a:pPr>
            <a:r>
              <a:rPr sz="1600" b="1" spc="-5" dirty="0">
                <a:latin typeface="Arial"/>
                <a:cs typeface="Arial"/>
              </a:rPr>
              <a:t>All-pairs: </a:t>
            </a:r>
            <a:r>
              <a:rPr sz="1600" dirty="0">
                <a:latin typeface="Arial"/>
                <a:cs typeface="Arial"/>
              </a:rPr>
              <a:t>find the shortest path from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every  </a:t>
            </a:r>
            <a:r>
              <a:rPr sz="1600" spc="-5" dirty="0">
                <a:latin typeface="Arial"/>
                <a:cs typeface="Arial"/>
              </a:rPr>
              <a:t>node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every </a:t>
            </a:r>
            <a:r>
              <a:rPr sz="1600" spc="-5" dirty="0">
                <a:latin typeface="Arial"/>
                <a:cs typeface="Arial"/>
              </a:rPr>
              <a:t>other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node.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058106FE-5484-4540-B131-2588CFA3F65F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034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5A0E732-E62D-1841-980C-81510D489B0E}"/>
              </a:ext>
            </a:extLst>
          </p:cNvPr>
          <p:cNvSpPr/>
          <p:nvPr/>
        </p:nvSpPr>
        <p:spPr>
          <a:xfrm>
            <a:off x="1695450" y="2601598"/>
            <a:ext cx="635000" cy="393065"/>
          </a:xfrm>
          <a:custGeom>
            <a:avLst/>
            <a:gdLst/>
            <a:ahLst/>
            <a:cxnLst/>
            <a:rect l="l" t="t" r="r" b="b"/>
            <a:pathLst>
              <a:path w="635000" h="393064">
                <a:moveTo>
                  <a:pt x="610616" y="53848"/>
                </a:moveTo>
                <a:lnTo>
                  <a:pt x="609472" y="59816"/>
                </a:lnTo>
                <a:lnTo>
                  <a:pt x="633348" y="64642"/>
                </a:lnTo>
                <a:lnTo>
                  <a:pt x="634492" y="58674"/>
                </a:lnTo>
                <a:lnTo>
                  <a:pt x="610616" y="53848"/>
                </a:lnTo>
                <a:close/>
              </a:path>
              <a:path w="635000" h="393064">
                <a:moveTo>
                  <a:pt x="568706" y="45465"/>
                </a:moveTo>
                <a:lnTo>
                  <a:pt x="567562" y="51434"/>
                </a:lnTo>
                <a:lnTo>
                  <a:pt x="591439" y="56261"/>
                </a:lnTo>
                <a:lnTo>
                  <a:pt x="592708" y="50291"/>
                </a:lnTo>
                <a:lnTo>
                  <a:pt x="568706" y="45465"/>
                </a:lnTo>
                <a:close/>
              </a:path>
              <a:path w="635000" h="393064">
                <a:moveTo>
                  <a:pt x="526922" y="37337"/>
                </a:moveTo>
                <a:lnTo>
                  <a:pt x="525653" y="43306"/>
                </a:lnTo>
                <a:lnTo>
                  <a:pt x="549656" y="47878"/>
                </a:lnTo>
                <a:lnTo>
                  <a:pt x="550798" y="41909"/>
                </a:lnTo>
                <a:lnTo>
                  <a:pt x="526922" y="37337"/>
                </a:lnTo>
                <a:close/>
              </a:path>
              <a:path w="635000" h="393064">
                <a:moveTo>
                  <a:pt x="484885" y="29463"/>
                </a:moveTo>
                <a:lnTo>
                  <a:pt x="483743" y="35432"/>
                </a:lnTo>
                <a:lnTo>
                  <a:pt x="507745" y="39877"/>
                </a:lnTo>
                <a:lnTo>
                  <a:pt x="508889" y="33908"/>
                </a:lnTo>
                <a:lnTo>
                  <a:pt x="484885" y="29463"/>
                </a:lnTo>
                <a:close/>
              </a:path>
              <a:path w="635000" h="393064">
                <a:moveTo>
                  <a:pt x="442848" y="22098"/>
                </a:moveTo>
                <a:lnTo>
                  <a:pt x="441832" y="28066"/>
                </a:lnTo>
                <a:lnTo>
                  <a:pt x="465835" y="32257"/>
                </a:lnTo>
                <a:lnTo>
                  <a:pt x="466852" y="26162"/>
                </a:lnTo>
                <a:lnTo>
                  <a:pt x="442848" y="22098"/>
                </a:lnTo>
                <a:close/>
              </a:path>
              <a:path w="635000" h="393064">
                <a:moveTo>
                  <a:pt x="400684" y="15239"/>
                </a:moveTo>
                <a:lnTo>
                  <a:pt x="399669" y="21208"/>
                </a:lnTo>
                <a:lnTo>
                  <a:pt x="423798" y="25145"/>
                </a:lnTo>
                <a:lnTo>
                  <a:pt x="424815" y="19050"/>
                </a:lnTo>
                <a:lnTo>
                  <a:pt x="400684" y="15239"/>
                </a:lnTo>
                <a:close/>
              </a:path>
              <a:path w="635000" h="393064">
                <a:moveTo>
                  <a:pt x="358394" y="9270"/>
                </a:moveTo>
                <a:lnTo>
                  <a:pt x="357505" y="15366"/>
                </a:lnTo>
                <a:lnTo>
                  <a:pt x="381634" y="18668"/>
                </a:lnTo>
                <a:lnTo>
                  <a:pt x="382523" y="12573"/>
                </a:lnTo>
                <a:lnTo>
                  <a:pt x="358394" y="9270"/>
                </a:lnTo>
                <a:close/>
              </a:path>
              <a:path w="635000" h="393064">
                <a:moveTo>
                  <a:pt x="315848" y="4444"/>
                </a:moveTo>
                <a:lnTo>
                  <a:pt x="315214" y="10540"/>
                </a:lnTo>
                <a:lnTo>
                  <a:pt x="320040" y="10921"/>
                </a:lnTo>
                <a:lnTo>
                  <a:pt x="339470" y="13207"/>
                </a:lnTo>
                <a:lnTo>
                  <a:pt x="340106" y="7112"/>
                </a:lnTo>
                <a:lnTo>
                  <a:pt x="315848" y="4444"/>
                </a:lnTo>
                <a:close/>
              </a:path>
              <a:path w="635000" h="393064">
                <a:moveTo>
                  <a:pt x="273177" y="1142"/>
                </a:moveTo>
                <a:lnTo>
                  <a:pt x="272795" y="7238"/>
                </a:lnTo>
                <a:lnTo>
                  <a:pt x="285242" y="7874"/>
                </a:lnTo>
                <a:lnTo>
                  <a:pt x="297053" y="9016"/>
                </a:lnTo>
                <a:lnTo>
                  <a:pt x="297560" y="2920"/>
                </a:lnTo>
                <a:lnTo>
                  <a:pt x="285749" y="1904"/>
                </a:lnTo>
                <a:lnTo>
                  <a:pt x="273177" y="1142"/>
                </a:lnTo>
                <a:close/>
              </a:path>
              <a:path w="635000" h="393064">
                <a:moveTo>
                  <a:pt x="230378" y="0"/>
                </a:moveTo>
                <a:lnTo>
                  <a:pt x="230378" y="6095"/>
                </a:lnTo>
                <a:lnTo>
                  <a:pt x="252094" y="6223"/>
                </a:lnTo>
                <a:lnTo>
                  <a:pt x="254634" y="6350"/>
                </a:lnTo>
                <a:lnTo>
                  <a:pt x="254889" y="253"/>
                </a:lnTo>
                <a:lnTo>
                  <a:pt x="252348" y="126"/>
                </a:lnTo>
                <a:lnTo>
                  <a:pt x="230378" y="0"/>
                </a:lnTo>
                <a:close/>
              </a:path>
              <a:path w="635000" h="393064">
                <a:moveTo>
                  <a:pt x="211962" y="380"/>
                </a:moveTo>
                <a:lnTo>
                  <a:pt x="190754" y="1269"/>
                </a:lnTo>
                <a:lnTo>
                  <a:pt x="187451" y="1650"/>
                </a:lnTo>
                <a:lnTo>
                  <a:pt x="188087" y="7746"/>
                </a:lnTo>
                <a:lnTo>
                  <a:pt x="191007" y="7365"/>
                </a:lnTo>
                <a:lnTo>
                  <a:pt x="212217" y="6350"/>
                </a:lnTo>
                <a:lnTo>
                  <a:pt x="211962" y="380"/>
                </a:lnTo>
                <a:close/>
              </a:path>
              <a:path w="635000" h="393064">
                <a:moveTo>
                  <a:pt x="169163" y="3682"/>
                </a:moveTo>
                <a:lnTo>
                  <a:pt x="162940" y="4317"/>
                </a:lnTo>
                <a:lnTo>
                  <a:pt x="149859" y="6603"/>
                </a:lnTo>
                <a:lnTo>
                  <a:pt x="144906" y="7746"/>
                </a:lnTo>
                <a:lnTo>
                  <a:pt x="146176" y="13715"/>
                </a:lnTo>
                <a:lnTo>
                  <a:pt x="150875" y="12700"/>
                </a:lnTo>
                <a:lnTo>
                  <a:pt x="163575" y="10413"/>
                </a:lnTo>
                <a:lnTo>
                  <a:pt x="169925" y="9651"/>
                </a:lnTo>
                <a:lnTo>
                  <a:pt x="169163" y="3682"/>
                </a:lnTo>
                <a:close/>
              </a:path>
              <a:path w="635000" h="393064">
                <a:moveTo>
                  <a:pt x="127000" y="12191"/>
                </a:moveTo>
                <a:lnTo>
                  <a:pt x="125221" y="12700"/>
                </a:lnTo>
                <a:lnTo>
                  <a:pt x="113918" y="16509"/>
                </a:lnTo>
                <a:lnTo>
                  <a:pt x="103758" y="20700"/>
                </a:lnTo>
                <a:lnTo>
                  <a:pt x="106044" y="26288"/>
                </a:lnTo>
                <a:lnTo>
                  <a:pt x="115824" y="22225"/>
                </a:lnTo>
                <a:lnTo>
                  <a:pt x="126873" y="18541"/>
                </a:lnTo>
                <a:lnTo>
                  <a:pt x="128650" y="18161"/>
                </a:lnTo>
                <a:lnTo>
                  <a:pt x="127000" y="12191"/>
                </a:lnTo>
                <a:close/>
              </a:path>
              <a:path w="635000" h="393064">
                <a:moveTo>
                  <a:pt x="87121" y="29337"/>
                </a:moveTo>
                <a:lnTo>
                  <a:pt x="83693" y="31368"/>
                </a:lnTo>
                <a:lnTo>
                  <a:pt x="74802" y="37591"/>
                </a:lnTo>
                <a:lnTo>
                  <a:pt x="67056" y="43941"/>
                </a:lnTo>
                <a:lnTo>
                  <a:pt x="70993" y="48640"/>
                </a:lnTo>
                <a:lnTo>
                  <a:pt x="78358" y="42671"/>
                </a:lnTo>
                <a:lnTo>
                  <a:pt x="86740" y="36702"/>
                </a:lnTo>
                <a:lnTo>
                  <a:pt x="90296" y="34543"/>
                </a:lnTo>
                <a:lnTo>
                  <a:pt x="87121" y="29337"/>
                </a:lnTo>
                <a:close/>
              </a:path>
              <a:path w="635000" h="393064">
                <a:moveTo>
                  <a:pt x="54101" y="57530"/>
                </a:moveTo>
                <a:lnTo>
                  <a:pt x="52450" y="59308"/>
                </a:lnTo>
                <a:lnTo>
                  <a:pt x="46227" y="67690"/>
                </a:lnTo>
                <a:lnTo>
                  <a:pt x="40005" y="77977"/>
                </a:lnTo>
                <a:lnTo>
                  <a:pt x="45212" y="81152"/>
                </a:lnTo>
                <a:lnTo>
                  <a:pt x="51181" y="71246"/>
                </a:lnTo>
                <a:lnTo>
                  <a:pt x="57150" y="63373"/>
                </a:lnTo>
                <a:lnTo>
                  <a:pt x="58674" y="61594"/>
                </a:lnTo>
                <a:lnTo>
                  <a:pt x="54101" y="57530"/>
                </a:lnTo>
                <a:close/>
              </a:path>
              <a:path w="635000" h="393064">
                <a:moveTo>
                  <a:pt x="31495" y="94614"/>
                </a:moveTo>
                <a:lnTo>
                  <a:pt x="26796" y="105155"/>
                </a:lnTo>
                <a:lnTo>
                  <a:pt x="22732" y="117601"/>
                </a:lnTo>
                <a:lnTo>
                  <a:pt x="28575" y="119506"/>
                </a:lnTo>
                <a:lnTo>
                  <a:pt x="32384" y="107568"/>
                </a:lnTo>
                <a:lnTo>
                  <a:pt x="36956" y="97027"/>
                </a:lnTo>
                <a:lnTo>
                  <a:pt x="31495" y="94614"/>
                </a:lnTo>
                <a:close/>
              </a:path>
              <a:path w="635000" h="393064">
                <a:moveTo>
                  <a:pt x="17906" y="135636"/>
                </a:moveTo>
                <a:lnTo>
                  <a:pt x="15112" y="148970"/>
                </a:lnTo>
                <a:lnTo>
                  <a:pt x="13462" y="159765"/>
                </a:lnTo>
                <a:lnTo>
                  <a:pt x="19557" y="160654"/>
                </a:lnTo>
                <a:lnTo>
                  <a:pt x="20955" y="150367"/>
                </a:lnTo>
                <a:lnTo>
                  <a:pt x="23875" y="136905"/>
                </a:lnTo>
                <a:lnTo>
                  <a:pt x="17906" y="135636"/>
                </a:lnTo>
                <a:close/>
              </a:path>
              <a:path w="635000" h="393064">
                <a:moveTo>
                  <a:pt x="11175" y="178053"/>
                </a:moveTo>
                <a:lnTo>
                  <a:pt x="9525" y="197992"/>
                </a:lnTo>
                <a:lnTo>
                  <a:pt x="9398" y="202564"/>
                </a:lnTo>
                <a:lnTo>
                  <a:pt x="15493" y="202691"/>
                </a:lnTo>
                <a:lnTo>
                  <a:pt x="15620" y="198500"/>
                </a:lnTo>
                <a:lnTo>
                  <a:pt x="17271" y="178562"/>
                </a:lnTo>
                <a:lnTo>
                  <a:pt x="11175" y="178053"/>
                </a:lnTo>
                <a:close/>
              </a:path>
              <a:path w="635000" h="393064">
                <a:moveTo>
                  <a:pt x="8889" y="220852"/>
                </a:moveTo>
                <a:lnTo>
                  <a:pt x="8889" y="245363"/>
                </a:lnTo>
                <a:lnTo>
                  <a:pt x="14986" y="245237"/>
                </a:lnTo>
                <a:lnTo>
                  <a:pt x="14986" y="220979"/>
                </a:lnTo>
                <a:lnTo>
                  <a:pt x="8889" y="220852"/>
                </a:lnTo>
                <a:close/>
              </a:path>
              <a:path w="635000" h="393064">
                <a:moveTo>
                  <a:pt x="15620" y="263525"/>
                </a:moveTo>
                <a:lnTo>
                  <a:pt x="9525" y="263651"/>
                </a:lnTo>
                <a:lnTo>
                  <a:pt x="10032" y="278511"/>
                </a:lnTo>
                <a:lnTo>
                  <a:pt x="10668" y="288163"/>
                </a:lnTo>
                <a:lnTo>
                  <a:pt x="16763" y="287781"/>
                </a:lnTo>
                <a:lnTo>
                  <a:pt x="16129" y="278256"/>
                </a:lnTo>
                <a:lnTo>
                  <a:pt x="15620" y="263525"/>
                </a:lnTo>
                <a:close/>
              </a:path>
              <a:path w="635000" h="393064">
                <a:moveTo>
                  <a:pt x="17906" y="305942"/>
                </a:moveTo>
                <a:lnTo>
                  <a:pt x="11811" y="306450"/>
                </a:lnTo>
                <a:lnTo>
                  <a:pt x="13715" y="330707"/>
                </a:lnTo>
                <a:lnTo>
                  <a:pt x="19812" y="330326"/>
                </a:lnTo>
                <a:lnTo>
                  <a:pt x="17927" y="306450"/>
                </a:lnTo>
                <a:lnTo>
                  <a:pt x="17906" y="305942"/>
                </a:lnTo>
                <a:close/>
              </a:path>
              <a:path w="635000" h="393064">
                <a:moveTo>
                  <a:pt x="15917" y="354866"/>
                </a:moveTo>
                <a:lnTo>
                  <a:pt x="0" y="356362"/>
                </a:lnTo>
                <a:lnTo>
                  <a:pt x="22479" y="392556"/>
                </a:lnTo>
                <a:lnTo>
                  <a:pt x="34605" y="361188"/>
                </a:lnTo>
                <a:lnTo>
                  <a:pt x="16509" y="361188"/>
                </a:lnTo>
                <a:lnTo>
                  <a:pt x="15917" y="354866"/>
                </a:lnTo>
                <a:close/>
              </a:path>
              <a:path w="635000" h="393064">
                <a:moveTo>
                  <a:pt x="22007" y="354294"/>
                </a:moveTo>
                <a:lnTo>
                  <a:pt x="15917" y="354866"/>
                </a:lnTo>
                <a:lnTo>
                  <a:pt x="16509" y="361188"/>
                </a:lnTo>
                <a:lnTo>
                  <a:pt x="22606" y="360679"/>
                </a:lnTo>
                <a:lnTo>
                  <a:pt x="22007" y="354294"/>
                </a:lnTo>
                <a:close/>
              </a:path>
              <a:path w="635000" h="393064">
                <a:moveTo>
                  <a:pt x="37845" y="352805"/>
                </a:moveTo>
                <a:lnTo>
                  <a:pt x="22007" y="354294"/>
                </a:lnTo>
                <a:lnTo>
                  <a:pt x="22606" y="360679"/>
                </a:lnTo>
                <a:lnTo>
                  <a:pt x="16509" y="361188"/>
                </a:lnTo>
                <a:lnTo>
                  <a:pt x="34605" y="361188"/>
                </a:lnTo>
                <a:lnTo>
                  <a:pt x="37845" y="352805"/>
                </a:lnTo>
                <a:close/>
              </a:path>
              <a:path w="635000" h="393064">
                <a:moveTo>
                  <a:pt x="21462" y="348488"/>
                </a:moveTo>
                <a:lnTo>
                  <a:pt x="15367" y="348995"/>
                </a:lnTo>
                <a:lnTo>
                  <a:pt x="15917" y="354866"/>
                </a:lnTo>
                <a:lnTo>
                  <a:pt x="22007" y="354294"/>
                </a:lnTo>
                <a:lnTo>
                  <a:pt x="21462" y="348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68D6FF2-D493-8B4B-805D-3C56770556C6}"/>
              </a:ext>
            </a:extLst>
          </p:cNvPr>
          <p:cNvSpPr/>
          <p:nvPr/>
        </p:nvSpPr>
        <p:spPr>
          <a:xfrm>
            <a:off x="238252" y="822454"/>
            <a:ext cx="535305" cy="421640"/>
          </a:xfrm>
          <a:custGeom>
            <a:avLst/>
            <a:gdLst/>
            <a:ahLst/>
            <a:cxnLst/>
            <a:rect l="l" t="t" r="r" b="b"/>
            <a:pathLst>
              <a:path w="535305" h="421639">
                <a:moveTo>
                  <a:pt x="503456" y="21114"/>
                </a:moveTo>
                <a:lnTo>
                  <a:pt x="0" y="416687"/>
                </a:lnTo>
                <a:lnTo>
                  <a:pt x="3810" y="421386"/>
                </a:lnTo>
                <a:lnTo>
                  <a:pt x="507213" y="25881"/>
                </a:lnTo>
                <a:lnTo>
                  <a:pt x="503456" y="21114"/>
                </a:lnTo>
                <a:close/>
              </a:path>
              <a:path w="535305" h="421639">
                <a:moveTo>
                  <a:pt x="527213" y="17145"/>
                </a:moveTo>
                <a:lnTo>
                  <a:pt x="508507" y="17145"/>
                </a:lnTo>
                <a:lnTo>
                  <a:pt x="512191" y="21971"/>
                </a:lnTo>
                <a:lnTo>
                  <a:pt x="507213" y="25881"/>
                </a:lnTo>
                <a:lnTo>
                  <a:pt x="517144" y="38480"/>
                </a:lnTo>
                <a:lnTo>
                  <a:pt x="527213" y="17145"/>
                </a:lnTo>
                <a:close/>
              </a:path>
              <a:path w="535305" h="421639">
                <a:moveTo>
                  <a:pt x="508507" y="17145"/>
                </a:moveTo>
                <a:lnTo>
                  <a:pt x="503456" y="21114"/>
                </a:lnTo>
                <a:lnTo>
                  <a:pt x="507213" y="25881"/>
                </a:lnTo>
                <a:lnTo>
                  <a:pt x="512191" y="21971"/>
                </a:lnTo>
                <a:lnTo>
                  <a:pt x="508507" y="17145"/>
                </a:lnTo>
                <a:close/>
              </a:path>
              <a:path w="535305" h="421639">
                <a:moveTo>
                  <a:pt x="535305" y="0"/>
                </a:moveTo>
                <a:lnTo>
                  <a:pt x="493522" y="8508"/>
                </a:lnTo>
                <a:lnTo>
                  <a:pt x="503456" y="21114"/>
                </a:lnTo>
                <a:lnTo>
                  <a:pt x="508507" y="17145"/>
                </a:lnTo>
                <a:lnTo>
                  <a:pt x="527213" y="17145"/>
                </a:lnTo>
                <a:lnTo>
                  <a:pt x="535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D4AD5B5-2A2C-F740-8A4C-D9D3548796BE}"/>
              </a:ext>
            </a:extLst>
          </p:cNvPr>
          <p:cNvSpPr/>
          <p:nvPr/>
        </p:nvSpPr>
        <p:spPr>
          <a:xfrm>
            <a:off x="229108" y="1226060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30" h="396875">
                <a:moveTo>
                  <a:pt x="440367" y="345501"/>
                </a:moveTo>
                <a:lnTo>
                  <a:pt x="418211" y="376555"/>
                </a:lnTo>
                <a:lnTo>
                  <a:pt x="544449" y="396494"/>
                </a:lnTo>
                <a:lnTo>
                  <a:pt x="523345" y="356616"/>
                </a:lnTo>
                <a:lnTo>
                  <a:pt x="455930" y="356616"/>
                </a:lnTo>
                <a:lnTo>
                  <a:pt x="440367" y="345501"/>
                </a:lnTo>
                <a:close/>
              </a:path>
              <a:path w="544830" h="396875">
                <a:moveTo>
                  <a:pt x="462473" y="314519"/>
                </a:moveTo>
                <a:lnTo>
                  <a:pt x="440367" y="345501"/>
                </a:lnTo>
                <a:lnTo>
                  <a:pt x="455930" y="356616"/>
                </a:lnTo>
                <a:lnTo>
                  <a:pt x="478028" y="325627"/>
                </a:lnTo>
                <a:lnTo>
                  <a:pt x="462473" y="314519"/>
                </a:lnTo>
                <a:close/>
              </a:path>
              <a:path w="544830" h="396875">
                <a:moveTo>
                  <a:pt x="484631" y="283464"/>
                </a:moveTo>
                <a:lnTo>
                  <a:pt x="462473" y="314519"/>
                </a:lnTo>
                <a:lnTo>
                  <a:pt x="478028" y="325627"/>
                </a:lnTo>
                <a:lnTo>
                  <a:pt x="455930" y="356616"/>
                </a:lnTo>
                <a:lnTo>
                  <a:pt x="523345" y="356616"/>
                </a:lnTo>
                <a:lnTo>
                  <a:pt x="484631" y="283464"/>
                </a:lnTo>
                <a:close/>
              </a:path>
              <a:path w="544830" h="396875">
                <a:moveTo>
                  <a:pt x="22098" y="0"/>
                </a:moveTo>
                <a:lnTo>
                  <a:pt x="0" y="30988"/>
                </a:lnTo>
                <a:lnTo>
                  <a:pt x="440367" y="345501"/>
                </a:lnTo>
                <a:lnTo>
                  <a:pt x="462473" y="314519"/>
                </a:lnTo>
                <a:lnTo>
                  <a:pt x="22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6CE2236-62D3-8641-992B-5CECF1BB915D}"/>
              </a:ext>
            </a:extLst>
          </p:cNvPr>
          <p:cNvSpPr/>
          <p:nvPr/>
        </p:nvSpPr>
        <p:spPr>
          <a:xfrm>
            <a:off x="792608" y="860554"/>
            <a:ext cx="114300" cy="838200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76200" y="95250"/>
                </a:moveTo>
                <a:lnTo>
                  <a:pt x="38100" y="95250"/>
                </a:lnTo>
                <a:lnTo>
                  <a:pt x="38100" y="838200"/>
                </a:lnTo>
                <a:lnTo>
                  <a:pt x="76200" y="838200"/>
                </a:lnTo>
                <a:lnTo>
                  <a:pt x="76200" y="95250"/>
                </a:lnTo>
                <a:close/>
              </a:path>
              <a:path w="114300" h="8382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8382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8FF07B5-EA8B-0B4B-AC2A-E6119597BEA6}"/>
              </a:ext>
            </a:extLst>
          </p:cNvPr>
          <p:cNvSpPr/>
          <p:nvPr/>
        </p:nvSpPr>
        <p:spPr>
          <a:xfrm>
            <a:off x="849758" y="727204"/>
            <a:ext cx="800100" cy="114300"/>
          </a:xfrm>
          <a:custGeom>
            <a:avLst/>
            <a:gdLst/>
            <a:ahLst/>
            <a:cxnLst/>
            <a:rect l="l" t="t" r="r" b="b"/>
            <a:pathLst>
              <a:path w="800100" h="114300">
                <a:moveTo>
                  <a:pt x="685800" y="0"/>
                </a:moveTo>
                <a:lnTo>
                  <a:pt x="685800" y="114300"/>
                </a:lnTo>
                <a:lnTo>
                  <a:pt x="762000" y="76200"/>
                </a:lnTo>
                <a:lnTo>
                  <a:pt x="704850" y="76200"/>
                </a:lnTo>
                <a:lnTo>
                  <a:pt x="704850" y="38100"/>
                </a:lnTo>
                <a:lnTo>
                  <a:pt x="762000" y="38100"/>
                </a:lnTo>
                <a:lnTo>
                  <a:pt x="685800" y="0"/>
                </a:lnTo>
                <a:close/>
              </a:path>
              <a:path w="800100" h="114300">
                <a:moveTo>
                  <a:pt x="6858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5800" y="76200"/>
                </a:lnTo>
                <a:lnTo>
                  <a:pt x="685800" y="38100"/>
                </a:lnTo>
                <a:close/>
              </a:path>
              <a:path w="800100" h="114300">
                <a:moveTo>
                  <a:pt x="762000" y="38100"/>
                </a:moveTo>
                <a:lnTo>
                  <a:pt x="704850" y="38100"/>
                </a:lnTo>
                <a:lnTo>
                  <a:pt x="704850" y="76200"/>
                </a:lnTo>
                <a:lnTo>
                  <a:pt x="762000" y="76200"/>
                </a:lnTo>
                <a:lnTo>
                  <a:pt x="800100" y="57150"/>
                </a:lnTo>
                <a:lnTo>
                  <a:pt x="7620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A9124E4-8AAB-6E47-AD58-A59E8F7F2020}"/>
              </a:ext>
            </a:extLst>
          </p:cNvPr>
          <p:cNvSpPr/>
          <p:nvPr/>
        </p:nvSpPr>
        <p:spPr>
          <a:xfrm>
            <a:off x="797941" y="733047"/>
            <a:ext cx="852169" cy="889635"/>
          </a:xfrm>
          <a:custGeom>
            <a:avLst/>
            <a:gdLst/>
            <a:ahLst/>
            <a:cxnLst/>
            <a:rect l="l" t="t" r="r" b="b"/>
            <a:pathLst>
              <a:path w="852169" h="889635">
                <a:moveTo>
                  <a:pt x="759145" y="820014"/>
                </a:moveTo>
                <a:lnTo>
                  <a:pt x="731647" y="846327"/>
                </a:lnTo>
                <a:lnTo>
                  <a:pt x="851916" y="889507"/>
                </a:lnTo>
                <a:lnTo>
                  <a:pt x="834703" y="833754"/>
                </a:lnTo>
                <a:lnTo>
                  <a:pt x="772287" y="833754"/>
                </a:lnTo>
                <a:lnTo>
                  <a:pt x="759145" y="820014"/>
                </a:lnTo>
                <a:close/>
              </a:path>
              <a:path w="852169" h="889635">
                <a:moveTo>
                  <a:pt x="786661" y="793683"/>
                </a:moveTo>
                <a:lnTo>
                  <a:pt x="759145" y="820014"/>
                </a:lnTo>
                <a:lnTo>
                  <a:pt x="772287" y="833754"/>
                </a:lnTo>
                <a:lnTo>
                  <a:pt x="799846" y="807465"/>
                </a:lnTo>
                <a:lnTo>
                  <a:pt x="786661" y="793683"/>
                </a:lnTo>
                <a:close/>
              </a:path>
              <a:path w="852169" h="889635">
                <a:moveTo>
                  <a:pt x="814197" y="767333"/>
                </a:moveTo>
                <a:lnTo>
                  <a:pt x="786661" y="793683"/>
                </a:lnTo>
                <a:lnTo>
                  <a:pt x="799846" y="807465"/>
                </a:lnTo>
                <a:lnTo>
                  <a:pt x="772287" y="833754"/>
                </a:lnTo>
                <a:lnTo>
                  <a:pt x="834703" y="833754"/>
                </a:lnTo>
                <a:lnTo>
                  <a:pt x="814197" y="767333"/>
                </a:lnTo>
                <a:close/>
              </a:path>
              <a:path w="852169" h="889635">
                <a:moveTo>
                  <a:pt x="27432" y="0"/>
                </a:moveTo>
                <a:lnTo>
                  <a:pt x="0" y="26288"/>
                </a:lnTo>
                <a:lnTo>
                  <a:pt x="759145" y="820014"/>
                </a:lnTo>
                <a:lnTo>
                  <a:pt x="786661" y="793683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133D3E2-C9FF-EC43-8571-5BEDE14113D0}"/>
              </a:ext>
            </a:extLst>
          </p:cNvPr>
          <p:cNvSpPr/>
          <p:nvPr/>
        </p:nvSpPr>
        <p:spPr>
          <a:xfrm>
            <a:off x="1715009" y="1317754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29" h="396875">
                <a:moveTo>
                  <a:pt x="440329" y="50897"/>
                </a:moveTo>
                <a:lnTo>
                  <a:pt x="0" y="365505"/>
                </a:lnTo>
                <a:lnTo>
                  <a:pt x="22098" y="396494"/>
                </a:lnTo>
                <a:lnTo>
                  <a:pt x="462513" y="81946"/>
                </a:lnTo>
                <a:lnTo>
                  <a:pt x="440329" y="50897"/>
                </a:lnTo>
                <a:close/>
              </a:path>
              <a:path w="544829" h="396875">
                <a:moveTo>
                  <a:pt x="523388" y="39750"/>
                </a:moveTo>
                <a:lnTo>
                  <a:pt x="455929" y="39750"/>
                </a:lnTo>
                <a:lnTo>
                  <a:pt x="478027" y="70866"/>
                </a:lnTo>
                <a:lnTo>
                  <a:pt x="462513" y="81946"/>
                </a:lnTo>
                <a:lnTo>
                  <a:pt x="484632" y="112902"/>
                </a:lnTo>
                <a:lnTo>
                  <a:pt x="523388" y="39750"/>
                </a:lnTo>
                <a:close/>
              </a:path>
              <a:path w="544829" h="396875">
                <a:moveTo>
                  <a:pt x="455929" y="39750"/>
                </a:moveTo>
                <a:lnTo>
                  <a:pt x="440329" y="50897"/>
                </a:lnTo>
                <a:lnTo>
                  <a:pt x="462513" y="81946"/>
                </a:lnTo>
                <a:lnTo>
                  <a:pt x="478027" y="70866"/>
                </a:lnTo>
                <a:lnTo>
                  <a:pt x="455929" y="39750"/>
                </a:lnTo>
                <a:close/>
              </a:path>
              <a:path w="544829" h="396875">
                <a:moveTo>
                  <a:pt x="544449" y="0"/>
                </a:moveTo>
                <a:lnTo>
                  <a:pt x="418211" y="19939"/>
                </a:lnTo>
                <a:lnTo>
                  <a:pt x="440329" y="50897"/>
                </a:lnTo>
                <a:lnTo>
                  <a:pt x="455929" y="39750"/>
                </a:lnTo>
                <a:lnTo>
                  <a:pt x="523388" y="39750"/>
                </a:lnTo>
                <a:lnTo>
                  <a:pt x="544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3453EA2-F884-9E44-AEE1-DBF5B8EC89D6}"/>
              </a:ext>
            </a:extLst>
          </p:cNvPr>
          <p:cNvSpPr/>
          <p:nvPr/>
        </p:nvSpPr>
        <p:spPr>
          <a:xfrm>
            <a:off x="1724280" y="781815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4" h="383539">
                <a:moveTo>
                  <a:pt x="502407" y="363815"/>
                </a:moveTo>
                <a:lnTo>
                  <a:pt x="493140" y="376808"/>
                </a:lnTo>
                <a:lnTo>
                  <a:pt x="535177" y="383539"/>
                </a:lnTo>
                <a:lnTo>
                  <a:pt x="526719" y="367537"/>
                </a:lnTo>
                <a:lnTo>
                  <a:pt x="507618" y="367537"/>
                </a:lnTo>
                <a:lnTo>
                  <a:pt x="502407" y="363815"/>
                </a:lnTo>
                <a:close/>
              </a:path>
              <a:path w="535304" h="383539">
                <a:moveTo>
                  <a:pt x="505947" y="358850"/>
                </a:moveTo>
                <a:lnTo>
                  <a:pt x="502407" y="363815"/>
                </a:lnTo>
                <a:lnTo>
                  <a:pt x="507618" y="367537"/>
                </a:lnTo>
                <a:lnTo>
                  <a:pt x="511175" y="362584"/>
                </a:lnTo>
                <a:lnTo>
                  <a:pt x="505947" y="358850"/>
                </a:lnTo>
                <a:close/>
              </a:path>
              <a:path w="535304" h="383539">
                <a:moveTo>
                  <a:pt x="515238" y="345820"/>
                </a:moveTo>
                <a:lnTo>
                  <a:pt x="505947" y="358850"/>
                </a:lnTo>
                <a:lnTo>
                  <a:pt x="511175" y="362584"/>
                </a:lnTo>
                <a:lnTo>
                  <a:pt x="507618" y="367537"/>
                </a:lnTo>
                <a:lnTo>
                  <a:pt x="526719" y="367537"/>
                </a:lnTo>
                <a:lnTo>
                  <a:pt x="515238" y="345820"/>
                </a:lnTo>
                <a:close/>
              </a:path>
              <a:path w="535304" h="383539">
                <a:moveTo>
                  <a:pt x="3555" y="0"/>
                </a:moveTo>
                <a:lnTo>
                  <a:pt x="0" y="4952"/>
                </a:lnTo>
                <a:lnTo>
                  <a:pt x="502407" y="363815"/>
                </a:lnTo>
                <a:lnTo>
                  <a:pt x="505947" y="358850"/>
                </a:lnTo>
                <a:lnTo>
                  <a:pt x="3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BC02AD9-008F-9C48-9097-D1BCE47F4D65}"/>
              </a:ext>
            </a:extLst>
          </p:cNvPr>
          <p:cNvSpPr/>
          <p:nvPr/>
        </p:nvSpPr>
        <p:spPr>
          <a:xfrm>
            <a:off x="1707008" y="784354"/>
            <a:ext cx="38100" cy="838200"/>
          </a:xfrm>
          <a:custGeom>
            <a:avLst/>
            <a:gdLst/>
            <a:ahLst/>
            <a:cxnLst/>
            <a:rect l="l" t="t" r="r" b="b"/>
            <a:pathLst>
              <a:path w="38100" h="838200">
                <a:moveTo>
                  <a:pt x="16001" y="800100"/>
                </a:moveTo>
                <a:lnTo>
                  <a:pt x="0" y="800100"/>
                </a:lnTo>
                <a:lnTo>
                  <a:pt x="19050" y="838200"/>
                </a:lnTo>
                <a:lnTo>
                  <a:pt x="34925" y="806450"/>
                </a:lnTo>
                <a:lnTo>
                  <a:pt x="16001" y="806450"/>
                </a:lnTo>
                <a:lnTo>
                  <a:pt x="16001" y="800100"/>
                </a:lnTo>
                <a:close/>
              </a:path>
              <a:path w="38100" h="838200">
                <a:moveTo>
                  <a:pt x="22098" y="0"/>
                </a:moveTo>
                <a:lnTo>
                  <a:pt x="16001" y="0"/>
                </a:lnTo>
                <a:lnTo>
                  <a:pt x="16001" y="806450"/>
                </a:lnTo>
                <a:lnTo>
                  <a:pt x="22098" y="806450"/>
                </a:lnTo>
                <a:lnTo>
                  <a:pt x="22098" y="0"/>
                </a:lnTo>
                <a:close/>
              </a:path>
              <a:path w="38100" h="838200">
                <a:moveTo>
                  <a:pt x="38100" y="800100"/>
                </a:moveTo>
                <a:lnTo>
                  <a:pt x="22098" y="800100"/>
                </a:lnTo>
                <a:lnTo>
                  <a:pt x="22098" y="806450"/>
                </a:lnTo>
                <a:lnTo>
                  <a:pt x="34925" y="806450"/>
                </a:lnTo>
                <a:lnTo>
                  <a:pt x="38100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5F57DB6-6874-8743-A4EA-8DEEBB425E79}"/>
              </a:ext>
            </a:extLst>
          </p:cNvPr>
          <p:cNvSpPr/>
          <p:nvPr/>
        </p:nvSpPr>
        <p:spPr>
          <a:xfrm>
            <a:off x="925958" y="1641604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2098"/>
                </a:lnTo>
                <a:lnTo>
                  <a:pt x="31750" y="22098"/>
                </a:lnTo>
                <a:lnTo>
                  <a:pt x="31750" y="16001"/>
                </a:lnTo>
                <a:lnTo>
                  <a:pt x="38100" y="16001"/>
                </a:lnTo>
                <a:lnTo>
                  <a:pt x="38100" y="0"/>
                </a:lnTo>
                <a:close/>
              </a:path>
              <a:path w="800100" h="38100">
                <a:moveTo>
                  <a:pt x="38100" y="16001"/>
                </a:moveTo>
                <a:lnTo>
                  <a:pt x="31750" y="16001"/>
                </a:lnTo>
                <a:lnTo>
                  <a:pt x="31750" y="22098"/>
                </a:lnTo>
                <a:lnTo>
                  <a:pt x="38100" y="22098"/>
                </a:lnTo>
                <a:lnTo>
                  <a:pt x="38100" y="16001"/>
                </a:lnTo>
                <a:close/>
              </a:path>
              <a:path w="800100" h="38100">
                <a:moveTo>
                  <a:pt x="800100" y="16001"/>
                </a:moveTo>
                <a:lnTo>
                  <a:pt x="38100" y="16001"/>
                </a:lnTo>
                <a:lnTo>
                  <a:pt x="38100" y="22098"/>
                </a:lnTo>
                <a:lnTo>
                  <a:pt x="800100" y="22098"/>
                </a:lnTo>
                <a:lnTo>
                  <a:pt x="800100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CE2B13C-8B96-BA4E-9837-CD68C9F25358}"/>
              </a:ext>
            </a:extLst>
          </p:cNvPr>
          <p:cNvSpPr/>
          <p:nvPr/>
        </p:nvSpPr>
        <p:spPr>
          <a:xfrm>
            <a:off x="849758" y="1717804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762000" y="0"/>
                </a:moveTo>
                <a:lnTo>
                  <a:pt x="762000" y="38100"/>
                </a:lnTo>
                <a:lnTo>
                  <a:pt x="794003" y="22098"/>
                </a:lnTo>
                <a:lnTo>
                  <a:pt x="768350" y="22098"/>
                </a:lnTo>
                <a:lnTo>
                  <a:pt x="768350" y="16001"/>
                </a:lnTo>
                <a:lnTo>
                  <a:pt x="794003" y="16001"/>
                </a:lnTo>
                <a:lnTo>
                  <a:pt x="762000" y="0"/>
                </a:lnTo>
                <a:close/>
              </a:path>
              <a:path w="800100" h="38100">
                <a:moveTo>
                  <a:pt x="7620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762000" y="22098"/>
                </a:lnTo>
                <a:lnTo>
                  <a:pt x="762000" y="16001"/>
                </a:lnTo>
                <a:close/>
              </a:path>
              <a:path w="800100" h="38100">
                <a:moveTo>
                  <a:pt x="794003" y="16001"/>
                </a:moveTo>
                <a:lnTo>
                  <a:pt x="768350" y="16001"/>
                </a:lnTo>
                <a:lnTo>
                  <a:pt x="768350" y="22098"/>
                </a:lnTo>
                <a:lnTo>
                  <a:pt x="794003" y="22098"/>
                </a:lnTo>
                <a:lnTo>
                  <a:pt x="800100" y="19050"/>
                </a:lnTo>
                <a:lnTo>
                  <a:pt x="794003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042754C-032C-8F48-A047-BEE418882CCC}"/>
              </a:ext>
            </a:extLst>
          </p:cNvPr>
          <p:cNvSpPr/>
          <p:nvPr/>
        </p:nvSpPr>
        <p:spPr>
          <a:xfrm>
            <a:off x="161576" y="1162973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147D588-80F6-CB4B-A965-C7165CA6597B}"/>
              </a:ext>
            </a:extLst>
          </p:cNvPr>
          <p:cNvSpPr/>
          <p:nvPr/>
        </p:nvSpPr>
        <p:spPr>
          <a:xfrm>
            <a:off x="771176" y="705773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E165D3C-4B2F-9D42-A3D6-021644D42C5B}"/>
              </a:ext>
            </a:extLst>
          </p:cNvPr>
          <p:cNvSpPr/>
          <p:nvPr/>
        </p:nvSpPr>
        <p:spPr>
          <a:xfrm>
            <a:off x="771176" y="1620173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3A89B19-45B0-994E-A776-C1F9709487B1}"/>
              </a:ext>
            </a:extLst>
          </p:cNvPr>
          <p:cNvSpPr/>
          <p:nvPr/>
        </p:nvSpPr>
        <p:spPr>
          <a:xfrm>
            <a:off x="1647476" y="1620173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B60141C-77EA-9143-A439-ED571378CC95}"/>
              </a:ext>
            </a:extLst>
          </p:cNvPr>
          <p:cNvSpPr/>
          <p:nvPr/>
        </p:nvSpPr>
        <p:spPr>
          <a:xfrm>
            <a:off x="1647476" y="705773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F79CA71-B597-534E-820E-4669CB49F6B5}"/>
              </a:ext>
            </a:extLst>
          </p:cNvPr>
          <p:cNvSpPr/>
          <p:nvPr/>
        </p:nvSpPr>
        <p:spPr>
          <a:xfrm>
            <a:off x="2257076" y="1162973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C09BD05-0704-7248-9381-13A79DC80F9C}"/>
              </a:ext>
            </a:extLst>
          </p:cNvPr>
          <p:cNvSpPr/>
          <p:nvPr/>
        </p:nvSpPr>
        <p:spPr>
          <a:xfrm>
            <a:off x="229108" y="2635761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30" h="396875">
                <a:moveTo>
                  <a:pt x="440367" y="345501"/>
                </a:moveTo>
                <a:lnTo>
                  <a:pt x="418211" y="376554"/>
                </a:lnTo>
                <a:lnTo>
                  <a:pt x="544449" y="396493"/>
                </a:lnTo>
                <a:lnTo>
                  <a:pt x="523345" y="356615"/>
                </a:lnTo>
                <a:lnTo>
                  <a:pt x="455930" y="356615"/>
                </a:lnTo>
                <a:lnTo>
                  <a:pt x="440367" y="345501"/>
                </a:lnTo>
                <a:close/>
              </a:path>
              <a:path w="544830" h="396875">
                <a:moveTo>
                  <a:pt x="462473" y="314519"/>
                </a:moveTo>
                <a:lnTo>
                  <a:pt x="440367" y="345501"/>
                </a:lnTo>
                <a:lnTo>
                  <a:pt x="455930" y="356615"/>
                </a:lnTo>
                <a:lnTo>
                  <a:pt x="478028" y="325627"/>
                </a:lnTo>
                <a:lnTo>
                  <a:pt x="462473" y="314519"/>
                </a:lnTo>
                <a:close/>
              </a:path>
              <a:path w="544830" h="396875">
                <a:moveTo>
                  <a:pt x="484631" y="283463"/>
                </a:moveTo>
                <a:lnTo>
                  <a:pt x="462473" y="314519"/>
                </a:lnTo>
                <a:lnTo>
                  <a:pt x="478028" y="325627"/>
                </a:lnTo>
                <a:lnTo>
                  <a:pt x="455930" y="356615"/>
                </a:lnTo>
                <a:lnTo>
                  <a:pt x="523345" y="356615"/>
                </a:lnTo>
                <a:lnTo>
                  <a:pt x="484631" y="283463"/>
                </a:lnTo>
                <a:close/>
              </a:path>
              <a:path w="544830" h="396875">
                <a:moveTo>
                  <a:pt x="22098" y="0"/>
                </a:moveTo>
                <a:lnTo>
                  <a:pt x="0" y="30987"/>
                </a:lnTo>
                <a:lnTo>
                  <a:pt x="440367" y="345501"/>
                </a:lnTo>
                <a:lnTo>
                  <a:pt x="462473" y="314519"/>
                </a:lnTo>
                <a:lnTo>
                  <a:pt x="22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7D14978-48A8-754D-9CE9-2584EE434CE5}"/>
              </a:ext>
            </a:extLst>
          </p:cNvPr>
          <p:cNvSpPr/>
          <p:nvPr/>
        </p:nvSpPr>
        <p:spPr>
          <a:xfrm>
            <a:off x="792608" y="2270255"/>
            <a:ext cx="114300" cy="838200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76200" y="95250"/>
                </a:moveTo>
                <a:lnTo>
                  <a:pt x="38100" y="95250"/>
                </a:lnTo>
                <a:lnTo>
                  <a:pt x="38100" y="838200"/>
                </a:lnTo>
                <a:lnTo>
                  <a:pt x="76200" y="838200"/>
                </a:lnTo>
                <a:lnTo>
                  <a:pt x="76200" y="95250"/>
                </a:lnTo>
                <a:close/>
              </a:path>
              <a:path w="114300" h="8382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8382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6A82EAE-3591-A94E-8752-BCCB431F2AFE}"/>
              </a:ext>
            </a:extLst>
          </p:cNvPr>
          <p:cNvSpPr/>
          <p:nvPr/>
        </p:nvSpPr>
        <p:spPr>
          <a:xfrm>
            <a:off x="849758" y="2136904"/>
            <a:ext cx="800100" cy="114300"/>
          </a:xfrm>
          <a:custGeom>
            <a:avLst/>
            <a:gdLst/>
            <a:ahLst/>
            <a:cxnLst/>
            <a:rect l="l" t="t" r="r" b="b"/>
            <a:pathLst>
              <a:path w="800100" h="114300">
                <a:moveTo>
                  <a:pt x="685800" y="0"/>
                </a:moveTo>
                <a:lnTo>
                  <a:pt x="685800" y="114300"/>
                </a:lnTo>
                <a:lnTo>
                  <a:pt x="762000" y="76200"/>
                </a:lnTo>
                <a:lnTo>
                  <a:pt x="704850" y="76200"/>
                </a:lnTo>
                <a:lnTo>
                  <a:pt x="704850" y="38100"/>
                </a:lnTo>
                <a:lnTo>
                  <a:pt x="762000" y="38100"/>
                </a:lnTo>
                <a:lnTo>
                  <a:pt x="685800" y="0"/>
                </a:lnTo>
                <a:close/>
              </a:path>
              <a:path w="800100" h="114300">
                <a:moveTo>
                  <a:pt x="6858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5800" y="76200"/>
                </a:lnTo>
                <a:lnTo>
                  <a:pt x="685800" y="38100"/>
                </a:lnTo>
                <a:close/>
              </a:path>
              <a:path w="800100" h="114300">
                <a:moveTo>
                  <a:pt x="762000" y="38100"/>
                </a:moveTo>
                <a:lnTo>
                  <a:pt x="704850" y="38100"/>
                </a:lnTo>
                <a:lnTo>
                  <a:pt x="704850" y="76200"/>
                </a:lnTo>
                <a:lnTo>
                  <a:pt x="762000" y="76200"/>
                </a:lnTo>
                <a:lnTo>
                  <a:pt x="800100" y="57150"/>
                </a:lnTo>
                <a:lnTo>
                  <a:pt x="7620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14904E4-F013-7241-985E-81621548D87A}"/>
              </a:ext>
            </a:extLst>
          </p:cNvPr>
          <p:cNvSpPr/>
          <p:nvPr/>
        </p:nvSpPr>
        <p:spPr>
          <a:xfrm>
            <a:off x="797941" y="2142747"/>
            <a:ext cx="852169" cy="889635"/>
          </a:xfrm>
          <a:custGeom>
            <a:avLst/>
            <a:gdLst/>
            <a:ahLst/>
            <a:cxnLst/>
            <a:rect l="l" t="t" r="r" b="b"/>
            <a:pathLst>
              <a:path w="852169" h="889635">
                <a:moveTo>
                  <a:pt x="759145" y="820014"/>
                </a:moveTo>
                <a:lnTo>
                  <a:pt x="731647" y="846327"/>
                </a:lnTo>
                <a:lnTo>
                  <a:pt x="851916" y="889507"/>
                </a:lnTo>
                <a:lnTo>
                  <a:pt x="834703" y="833754"/>
                </a:lnTo>
                <a:lnTo>
                  <a:pt x="772287" y="833754"/>
                </a:lnTo>
                <a:lnTo>
                  <a:pt x="759145" y="820014"/>
                </a:lnTo>
                <a:close/>
              </a:path>
              <a:path w="852169" h="889635">
                <a:moveTo>
                  <a:pt x="786661" y="793683"/>
                </a:moveTo>
                <a:lnTo>
                  <a:pt x="759145" y="820014"/>
                </a:lnTo>
                <a:lnTo>
                  <a:pt x="772287" y="833754"/>
                </a:lnTo>
                <a:lnTo>
                  <a:pt x="799846" y="807465"/>
                </a:lnTo>
                <a:lnTo>
                  <a:pt x="786661" y="793683"/>
                </a:lnTo>
                <a:close/>
              </a:path>
              <a:path w="852169" h="889635">
                <a:moveTo>
                  <a:pt x="814197" y="767333"/>
                </a:moveTo>
                <a:lnTo>
                  <a:pt x="786661" y="793683"/>
                </a:lnTo>
                <a:lnTo>
                  <a:pt x="799846" y="807465"/>
                </a:lnTo>
                <a:lnTo>
                  <a:pt x="772287" y="833754"/>
                </a:lnTo>
                <a:lnTo>
                  <a:pt x="834703" y="833754"/>
                </a:lnTo>
                <a:lnTo>
                  <a:pt x="814197" y="767333"/>
                </a:lnTo>
                <a:close/>
              </a:path>
              <a:path w="852169" h="889635">
                <a:moveTo>
                  <a:pt x="27432" y="0"/>
                </a:moveTo>
                <a:lnTo>
                  <a:pt x="0" y="26288"/>
                </a:lnTo>
                <a:lnTo>
                  <a:pt x="759145" y="820014"/>
                </a:lnTo>
                <a:lnTo>
                  <a:pt x="786661" y="793683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AFA8203-59F8-A64A-92BA-C81961935016}"/>
              </a:ext>
            </a:extLst>
          </p:cNvPr>
          <p:cNvSpPr/>
          <p:nvPr/>
        </p:nvSpPr>
        <p:spPr>
          <a:xfrm>
            <a:off x="1715009" y="2727455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29" h="396875">
                <a:moveTo>
                  <a:pt x="440329" y="50897"/>
                </a:moveTo>
                <a:lnTo>
                  <a:pt x="0" y="365506"/>
                </a:lnTo>
                <a:lnTo>
                  <a:pt x="22098" y="396494"/>
                </a:lnTo>
                <a:lnTo>
                  <a:pt x="462513" y="81946"/>
                </a:lnTo>
                <a:lnTo>
                  <a:pt x="440329" y="50897"/>
                </a:lnTo>
                <a:close/>
              </a:path>
              <a:path w="544829" h="396875">
                <a:moveTo>
                  <a:pt x="523388" y="39750"/>
                </a:moveTo>
                <a:lnTo>
                  <a:pt x="455929" y="39750"/>
                </a:lnTo>
                <a:lnTo>
                  <a:pt x="478027" y="70866"/>
                </a:lnTo>
                <a:lnTo>
                  <a:pt x="462513" y="81946"/>
                </a:lnTo>
                <a:lnTo>
                  <a:pt x="484632" y="112902"/>
                </a:lnTo>
                <a:lnTo>
                  <a:pt x="523388" y="39750"/>
                </a:lnTo>
                <a:close/>
              </a:path>
              <a:path w="544829" h="396875">
                <a:moveTo>
                  <a:pt x="455929" y="39750"/>
                </a:moveTo>
                <a:lnTo>
                  <a:pt x="440329" y="50897"/>
                </a:lnTo>
                <a:lnTo>
                  <a:pt x="462513" y="81946"/>
                </a:lnTo>
                <a:lnTo>
                  <a:pt x="478027" y="70866"/>
                </a:lnTo>
                <a:lnTo>
                  <a:pt x="455929" y="39750"/>
                </a:lnTo>
                <a:close/>
              </a:path>
              <a:path w="544829" h="396875">
                <a:moveTo>
                  <a:pt x="544449" y="0"/>
                </a:moveTo>
                <a:lnTo>
                  <a:pt x="418211" y="19938"/>
                </a:lnTo>
                <a:lnTo>
                  <a:pt x="440329" y="50897"/>
                </a:lnTo>
                <a:lnTo>
                  <a:pt x="455929" y="39750"/>
                </a:lnTo>
                <a:lnTo>
                  <a:pt x="523388" y="39750"/>
                </a:lnTo>
                <a:lnTo>
                  <a:pt x="544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5F0389D-88BD-5A45-AD68-BF723DB01095}"/>
              </a:ext>
            </a:extLst>
          </p:cNvPr>
          <p:cNvSpPr/>
          <p:nvPr/>
        </p:nvSpPr>
        <p:spPr>
          <a:xfrm>
            <a:off x="161576" y="2572673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692B49A-F454-0F47-BCDC-42F0C78ACCE9}"/>
              </a:ext>
            </a:extLst>
          </p:cNvPr>
          <p:cNvSpPr/>
          <p:nvPr/>
        </p:nvSpPr>
        <p:spPr>
          <a:xfrm>
            <a:off x="771176" y="2115473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02E1BFC7-FABA-6F46-8EE0-33BE35FEAE95}"/>
              </a:ext>
            </a:extLst>
          </p:cNvPr>
          <p:cNvSpPr/>
          <p:nvPr/>
        </p:nvSpPr>
        <p:spPr>
          <a:xfrm>
            <a:off x="771176" y="3029873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6537A36-AC9A-854C-B563-060FA3A7A3EE}"/>
              </a:ext>
            </a:extLst>
          </p:cNvPr>
          <p:cNvSpPr/>
          <p:nvPr/>
        </p:nvSpPr>
        <p:spPr>
          <a:xfrm>
            <a:off x="1647476" y="3029873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86F82C1-3613-0A4B-99E4-6DC62E23D269}"/>
              </a:ext>
            </a:extLst>
          </p:cNvPr>
          <p:cNvSpPr/>
          <p:nvPr/>
        </p:nvSpPr>
        <p:spPr>
          <a:xfrm>
            <a:off x="1647476" y="2115473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7A540AAB-14A2-414E-BFA0-F7CAB9FDB0A0}"/>
              </a:ext>
            </a:extLst>
          </p:cNvPr>
          <p:cNvSpPr/>
          <p:nvPr/>
        </p:nvSpPr>
        <p:spPr>
          <a:xfrm>
            <a:off x="2257076" y="2572673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922954D-5A53-7F4F-9A07-2DFFB946AAC2}"/>
              </a:ext>
            </a:extLst>
          </p:cNvPr>
          <p:cNvSpPr/>
          <p:nvPr/>
        </p:nvSpPr>
        <p:spPr>
          <a:xfrm>
            <a:off x="2411858" y="2987297"/>
            <a:ext cx="458470" cy="124460"/>
          </a:xfrm>
          <a:custGeom>
            <a:avLst/>
            <a:gdLst/>
            <a:ahLst/>
            <a:cxnLst/>
            <a:rect l="l" t="t" r="r" b="b"/>
            <a:pathLst>
              <a:path w="458470" h="124460">
                <a:moveTo>
                  <a:pt x="18294" y="16111"/>
                </a:moveTo>
                <a:lnTo>
                  <a:pt x="12244" y="17976"/>
                </a:lnTo>
                <a:lnTo>
                  <a:pt x="16871" y="22329"/>
                </a:lnTo>
                <a:lnTo>
                  <a:pt x="456438" y="124205"/>
                </a:lnTo>
                <a:lnTo>
                  <a:pt x="457962" y="117982"/>
                </a:lnTo>
                <a:lnTo>
                  <a:pt x="18294" y="16111"/>
                </a:lnTo>
                <a:close/>
              </a:path>
              <a:path w="458470" h="124460">
                <a:moveTo>
                  <a:pt x="49022" y="0"/>
                </a:moveTo>
                <a:lnTo>
                  <a:pt x="0" y="15112"/>
                </a:lnTo>
                <a:lnTo>
                  <a:pt x="36067" y="49149"/>
                </a:lnTo>
                <a:lnTo>
                  <a:pt x="37337" y="50291"/>
                </a:lnTo>
                <a:lnTo>
                  <a:pt x="39370" y="50291"/>
                </a:lnTo>
                <a:lnTo>
                  <a:pt x="40512" y="49021"/>
                </a:lnTo>
                <a:lnTo>
                  <a:pt x="41783" y="47751"/>
                </a:lnTo>
                <a:lnTo>
                  <a:pt x="41655" y="45719"/>
                </a:lnTo>
                <a:lnTo>
                  <a:pt x="40386" y="44450"/>
                </a:lnTo>
                <a:lnTo>
                  <a:pt x="16871" y="22329"/>
                </a:lnTo>
                <a:lnTo>
                  <a:pt x="5461" y="19684"/>
                </a:lnTo>
                <a:lnTo>
                  <a:pt x="6858" y="13462"/>
                </a:lnTo>
                <a:lnTo>
                  <a:pt x="26894" y="13462"/>
                </a:lnTo>
                <a:lnTo>
                  <a:pt x="49149" y="6603"/>
                </a:lnTo>
                <a:lnTo>
                  <a:pt x="50926" y="5968"/>
                </a:lnTo>
                <a:lnTo>
                  <a:pt x="51815" y="4190"/>
                </a:lnTo>
                <a:lnTo>
                  <a:pt x="50800" y="888"/>
                </a:lnTo>
                <a:lnTo>
                  <a:pt x="49022" y="0"/>
                </a:lnTo>
                <a:close/>
              </a:path>
              <a:path w="458470" h="124460">
                <a:moveTo>
                  <a:pt x="6858" y="13462"/>
                </a:moveTo>
                <a:lnTo>
                  <a:pt x="5461" y="19684"/>
                </a:lnTo>
                <a:lnTo>
                  <a:pt x="16871" y="22329"/>
                </a:lnTo>
                <a:lnTo>
                  <a:pt x="13925" y="19557"/>
                </a:lnTo>
                <a:lnTo>
                  <a:pt x="7112" y="19557"/>
                </a:lnTo>
                <a:lnTo>
                  <a:pt x="8254" y="14224"/>
                </a:lnTo>
                <a:lnTo>
                  <a:pt x="10146" y="14224"/>
                </a:lnTo>
                <a:lnTo>
                  <a:pt x="6858" y="13462"/>
                </a:lnTo>
                <a:close/>
              </a:path>
              <a:path w="458470" h="124460">
                <a:moveTo>
                  <a:pt x="8254" y="14224"/>
                </a:moveTo>
                <a:lnTo>
                  <a:pt x="7112" y="19557"/>
                </a:lnTo>
                <a:lnTo>
                  <a:pt x="12244" y="17976"/>
                </a:lnTo>
                <a:lnTo>
                  <a:pt x="8254" y="14224"/>
                </a:lnTo>
                <a:close/>
              </a:path>
              <a:path w="458470" h="124460">
                <a:moveTo>
                  <a:pt x="12244" y="17976"/>
                </a:moveTo>
                <a:lnTo>
                  <a:pt x="7112" y="19557"/>
                </a:lnTo>
                <a:lnTo>
                  <a:pt x="13925" y="19557"/>
                </a:lnTo>
                <a:lnTo>
                  <a:pt x="12244" y="17976"/>
                </a:lnTo>
                <a:close/>
              </a:path>
              <a:path w="458470" h="124460">
                <a:moveTo>
                  <a:pt x="10146" y="14224"/>
                </a:moveTo>
                <a:lnTo>
                  <a:pt x="8254" y="14224"/>
                </a:lnTo>
                <a:lnTo>
                  <a:pt x="12244" y="17976"/>
                </a:lnTo>
                <a:lnTo>
                  <a:pt x="18294" y="16111"/>
                </a:lnTo>
                <a:lnTo>
                  <a:pt x="10146" y="14224"/>
                </a:lnTo>
                <a:close/>
              </a:path>
              <a:path w="458470" h="124460">
                <a:moveTo>
                  <a:pt x="26894" y="13462"/>
                </a:moveTo>
                <a:lnTo>
                  <a:pt x="6858" y="13462"/>
                </a:lnTo>
                <a:lnTo>
                  <a:pt x="18294" y="16111"/>
                </a:lnTo>
                <a:lnTo>
                  <a:pt x="26894" y="13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>
            <a:extLst>
              <a:ext uri="{FF2B5EF4-FFF2-40B4-BE49-F238E27FC236}">
                <a16:creationId xmlns:a16="http://schemas.microsoft.com/office/drawing/2014/main" id="{92DF6212-C124-6E4C-A310-476707873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50108"/>
              </p:ext>
            </p:extLst>
          </p:nvPr>
        </p:nvGraphicFramePr>
        <p:xfrm>
          <a:off x="0" y="2162"/>
          <a:ext cx="4573268" cy="3426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4919">
                <a:tc gridSpan="6">
                  <a:txBody>
                    <a:bodyPr/>
                    <a:lstStyle/>
                    <a:p>
                      <a:pPr marL="6769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Single-Source Shortest</a:t>
                      </a:r>
                      <a:r>
                        <a:rPr sz="1800" b="1" spc="-70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Paths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38100" algn="ctr">
                        <a:lnSpc>
                          <a:spcPts val="99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900" spc="-75" dirty="0">
                          <a:latin typeface="Arial"/>
                          <a:cs typeface="Arial"/>
                        </a:rPr>
                        <a:t>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ts val="99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9"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Input: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526415" marR="1333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Directed graph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costs/weights/lengths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tabLst>
                          <a:tab pos="526415" algn="l"/>
                        </a:tabLst>
                      </a:pPr>
                      <a:r>
                        <a:rPr sz="1350" spc="7" baseline="18518" dirty="0">
                          <a:latin typeface="Arial"/>
                          <a:cs typeface="Arial"/>
                        </a:rPr>
                        <a:t>5	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edges.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526415">
                        <a:lnSpc>
                          <a:spcPct val="100000"/>
                        </a:lnSpc>
                      </a:pPr>
                      <a:r>
                        <a:rPr sz="12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Output: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669925" indent="-143510">
                        <a:lnSpc>
                          <a:spcPct val="100000"/>
                        </a:lnSpc>
                        <a:buChar char="•"/>
                        <a:tabLst>
                          <a:tab pos="670560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c[j]: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cost of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shortest</a:t>
                      </a:r>
                    </a:p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path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669925" marR="114935" indent="-143510">
                        <a:lnSpc>
                          <a:spcPct val="100000"/>
                        </a:lnSpc>
                        <a:buChar char="•"/>
                        <a:tabLst>
                          <a:tab pos="67056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pred[j]: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previous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node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(before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j)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 a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shortest  s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path.</a:t>
                      </a:r>
                    </a:p>
                    <a:p>
                      <a:pPr marL="48260">
                        <a:lnSpc>
                          <a:spcPts val="65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c[5]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15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 dirty="0">
                        <a:latin typeface="Times New Roman"/>
                        <a:cs typeface="Times New Roman"/>
                      </a:endParaRPr>
                    </a:p>
                    <a:p>
                      <a:pPr marL="6940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“Shortest path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tree”</a:t>
                      </a:r>
                    </a:p>
                    <a:p>
                      <a:pPr marR="34925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95885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7155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715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381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477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c[1]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R="381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900" spc="-75" dirty="0">
                          <a:latin typeface="Arial"/>
                          <a:cs typeface="Arial"/>
                        </a:rPr>
                        <a:t>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260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c[2]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17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R="2260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95885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381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pred[5]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572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1025"/>
                        </a:lnSpc>
                        <a:spcBef>
                          <a:spcPts val="82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477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0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10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c[3]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c[4]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9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24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3">
            <a:extLst>
              <a:ext uri="{FF2B5EF4-FFF2-40B4-BE49-F238E27FC236}">
                <a16:creationId xmlns:a16="http://schemas.microsoft.com/office/drawing/2014/main" id="{3E3BE412-37B8-D341-B9FE-BF18798A39EB}"/>
              </a:ext>
            </a:extLst>
          </p:cNvPr>
          <p:cNvSpPr/>
          <p:nvPr/>
        </p:nvSpPr>
        <p:spPr>
          <a:xfrm>
            <a:off x="635" y="0"/>
            <a:ext cx="4572000" cy="647700"/>
          </a:xfrm>
          <a:custGeom>
            <a:avLst/>
            <a:gdLst/>
            <a:ahLst/>
            <a:cxnLst/>
            <a:rect l="l" t="t" r="r" b="b"/>
            <a:pathLst>
              <a:path w="4572000" h="647700">
                <a:moveTo>
                  <a:pt x="0" y="647700"/>
                </a:moveTo>
                <a:lnTo>
                  <a:pt x="4572000" y="647700"/>
                </a:lnTo>
                <a:lnTo>
                  <a:pt x="45720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4">
            <a:extLst>
              <a:ext uri="{FF2B5EF4-FFF2-40B4-BE49-F238E27FC236}">
                <a16:creationId xmlns:a16="http://schemas.microsoft.com/office/drawing/2014/main" id="{D60A4B7D-5E70-2A4F-A6FD-03EABDB0F9A1}"/>
              </a:ext>
            </a:extLst>
          </p:cNvPr>
          <p:cNvSpPr/>
          <p:nvPr/>
        </p:nvSpPr>
        <p:spPr>
          <a:xfrm>
            <a:off x="635" y="0"/>
            <a:ext cx="4572000" cy="647700"/>
          </a:xfrm>
          <a:custGeom>
            <a:avLst/>
            <a:gdLst/>
            <a:ahLst/>
            <a:cxnLst/>
            <a:rect l="l" t="t" r="r" b="b"/>
            <a:pathLst>
              <a:path w="4572000" h="647700">
                <a:moveTo>
                  <a:pt x="0" y="647700"/>
                </a:moveTo>
                <a:lnTo>
                  <a:pt x="4572000" y="647700"/>
                </a:lnTo>
                <a:lnTo>
                  <a:pt x="45720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1B5E6EA2-C3E3-3D42-87A5-CC3C03F6DC75}"/>
              </a:ext>
            </a:extLst>
          </p:cNvPr>
          <p:cNvSpPr txBox="1"/>
          <p:nvPr/>
        </p:nvSpPr>
        <p:spPr>
          <a:xfrm>
            <a:off x="13462" y="13666"/>
            <a:ext cx="4546600" cy="6318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31115" rIns="0" bIns="0" rtlCol="0">
            <a:spAutoFit/>
          </a:bodyPr>
          <a:lstStyle/>
          <a:p>
            <a:pPr marL="1670685" marR="649605" indent="-107315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Single-Source Shortest</a:t>
            </a:r>
            <a:r>
              <a:rPr sz="1800" b="1" spc="-114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Paths: 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36">
            <a:extLst>
              <a:ext uri="{FF2B5EF4-FFF2-40B4-BE49-F238E27FC236}">
                <a16:creationId xmlns:a16="http://schemas.microsoft.com/office/drawing/2014/main" id="{963E0E68-A014-954E-BC9C-5B0A3621795F}"/>
              </a:ext>
            </a:extLst>
          </p:cNvPr>
          <p:cNvSpPr txBox="1"/>
          <p:nvPr/>
        </p:nvSpPr>
        <p:spPr>
          <a:xfrm>
            <a:off x="161290" y="792637"/>
            <a:ext cx="4210685" cy="21209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509"/>
              </a:spcBef>
              <a:buChar char="•"/>
              <a:tabLst>
                <a:tab pos="170815" algn="l"/>
              </a:tabLst>
            </a:pPr>
            <a:r>
              <a:rPr sz="1600" spc="-5" dirty="0">
                <a:latin typeface="Arial"/>
                <a:cs typeface="Arial"/>
              </a:rPr>
              <a:t>Cases that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dirty="0">
                <a:latin typeface="Arial"/>
                <a:cs typeface="Arial"/>
              </a:rPr>
              <a:t>can solve in </a:t>
            </a:r>
            <a:r>
              <a:rPr sz="1600" spc="-5" dirty="0">
                <a:latin typeface="Arial"/>
                <a:cs typeface="Arial"/>
              </a:rPr>
              <a:t>linear </a:t>
            </a:r>
            <a:r>
              <a:rPr sz="1600" spc="5" dirty="0">
                <a:latin typeface="Arial"/>
                <a:cs typeface="Arial"/>
              </a:rPr>
              <a:t>time;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O(m)</a:t>
            </a:r>
            <a:endParaRPr sz="16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345"/>
              </a:spcBef>
              <a:buChar char="–"/>
              <a:tabLst>
                <a:tab pos="372110" algn="l"/>
              </a:tabLst>
            </a:pPr>
            <a:r>
              <a:rPr sz="1400" spc="-10" dirty="0">
                <a:latin typeface="Arial"/>
                <a:cs typeface="Arial"/>
              </a:rPr>
              <a:t>Unweighted </a:t>
            </a:r>
            <a:r>
              <a:rPr sz="1400" spc="-15" dirty="0">
                <a:latin typeface="Arial"/>
                <a:cs typeface="Arial"/>
              </a:rPr>
              <a:t>graphs: </a:t>
            </a:r>
            <a:r>
              <a:rPr sz="1400" spc="-10" dirty="0">
                <a:latin typeface="Arial"/>
                <a:cs typeface="Arial"/>
              </a:rPr>
              <a:t>use </a:t>
            </a:r>
            <a:r>
              <a:rPr sz="1400" b="1" spc="-15" dirty="0">
                <a:latin typeface="Arial"/>
                <a:cs typeface="Arial"/>
              </a:rPr>
              <a:t>breadth-first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search</a:t>
            </a:r>
            <a:r>
              <a:rPr sz="1400" spc="-1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71475" marR="5080" lvl="1" indent="-142875">
              <a:lnSpc>
                <a:spcPct val="100000"/>
              </a:lnSpc>
              <a:spcBef>
                <a:spcPts val="340"/>
              </a:spcBef>
              <a:buChar char="–"/>
              <a:tabLst>
                <a:tab pos="372110" algn="l"/>
              </a:tabLst>
            </a:pPr>
            <a:r>
              <a:rPr sz="1400" spc="-10" dirty="0">
                <a:latin typeface="Arial"/>
                <a:cs typeface="Arial"/>
              </a:rPr>
              <a:t>Directed </a:t>
            </a:r>
            <a:r>
              <a:rPr sz="1400" spc="-15" dirty="0">
                <a:latin typeface="Arial"/>
                <a:cs typeface="Arial"/>
              </a:rPr>
              <a:t>acyclic graphs </a:t>
            </a:r>
            <a:r>
              <a:rPr sz="1400" spc="-10" dirty="0">
                <a:latin typeface="Arial"/>
                <a:cs typeface="Arial"/>
              </a:rPr>
              <a:t>(DAGs): topological sort,  then </a:t>
            </a:r>
            <a:r>
              <a:rPr sz="1400" spc="-15" dirty="0">
                <a:latin typeface="Arial"/>
                <a:cs typeface="Arial"/>
              </a:rPr>
              <a:t>one </a:t>
            </a:r>
            <a:r>
              <a:rPr sz="1400" spc="-10" dirty="0">
                <a:latin typeface="Arial"/>
                <a:cs typeface="Arial"/>
              </a:rPr>
              <a:t>pass over </a:t>
            </a:r>
            <a:r>
              <a:rPr sz="1400" spc="-15" dirty="0">
                <a:latin typeface="Arial"/>
                <a:cs typeface="Arial"/>
              </a:rPr>
              <a:t>graph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find shortest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paths.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75"/>
              </a:spcBef>
              <a:buChar char="•"/>
              <a:tabLst>
                <a:tab pos="170815" algn="l"/>
              </a:tabLst>
            </a:pPr>
            <a:r>
              <a:rPr sz="1600" spc="5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edge </a:t>
            </a:r>
            <a:r>
              <a:rPr sz="1600" dirty="0">
                <a:latin typeface="Arial"/>
                <a:cs typeface="Arial"/>
              </a:rPr>
              <a:t>costs </a:t>
            </a:r>
            <a:r>
              <a:rPr sz="1600" spc="-5" dirty="0">
                <a:latin typeface="Arial"/>
                <a:cs typeface="Arial"/>
              </a:rPr>
              <a:t>are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nonnegative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we’ll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</a:t>
            </a:r>
            <a:endParaRPr sz="16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Dijkstra’s </a:t>
            </a:r>
            <a:r>
              <a:rPr sz="1600" b="1" dirty="0">
                <a:latin typeface="Arial"/>
                <a:cs typeface="Arial"/>
              </a:rPr>
              <a:t>algorithm</a:t>
            </a:r>
            <a:r>
              <a:rPr sz="1600" dirty="0">
                <a:latin typeface="Arial"/>
                <a:cs typeface="Arial"/>
              </a:rPr>
              <a:t>; O(m log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85"/>
              </a:spcBef>
              <a:buChar char="•"/>
              <a:tabLst>
                <a:tab pos="170815" algn="l"/>
              </a:tabLst>
            </a:pPr>
            <a:r>
              <a:rPr sz="1600" spc="5" dirty="0">
                <a:latin typeface="Arial"/>
                <a:cs typeface="Arial"/>
              </a:rPr>
              <a:t>If some </a:t>
            </a:r>
            <a:r>
              <a:rPr sz="1600" spc="-5" dirty="0">
                <a:latin typeface="Arial"/>
                <a:cs typeface="Arial"/>
              </a:rPr>
              <a:t>edge </a:t>
            </a:r>
            <a:r>
              <a:rPr sz="1600" dirty="0">
                <a:latin typeface="Arial"/>
                <a:cs typeface="Arial"/>
              </a:rPr>
              <a:t>costs </a:t>
            </a:r>
            <a:r>
              <a:rPr sz="1600" spc="-5" dirty="0">
                <a:latin typeface="Arial"/>
                <a:cs typeface="Arial"/>
              </a:rPr>
              <a:t>are negative,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dirty="0">
                <a:latin typeface="Arial"/>
                <a:cs typeface="Arial"/>
              </a:rPr>
              <a:t>use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Bellman-Ford algorithm</a:t>
            </a:r>
            <a:r>
              <a:rPr sz="1600" dirty="0">
                <a:latin typeface="Arial"/>
                <a:cs typeface="Arial"/>
              </a:rPr>
              <a:t>;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O(mn)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37">
            <a:extLst>
              <a:ext uri="{FF2B5EF4-FFF2-40B4-BE49-F238E27FC236}">
                <a16:creationId xmlns:a16="http://schemas.microsoft.com/office/drawing/2014/main" id="{72F04123-7E03-014A-B0E5-E0480EBE0F67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72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EE7D113-1A2B-4A45-AE81-01BD8739B5BC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FA61C2E-961F-0140-946C-D7B66DD0E289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70F464C-F7DD-104C-B33C-35F37BD4C25D}"/>
              </a:ext>
            </a:extLst>
          </p:cNvPr>
          <p:cNvSpPr txBox="1"/>
          <p:nvPr/>
        </p:nvSpPr>
        <p:spPr>
          <a:xfrm>
            <a:off x="13462" y="14097"/>
            <a:ext cx="4546600" cy="4806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1140460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Breadth-First</a:t>
            </a:r>
            <a:r>
              <a:rPr sz="1800" b="1" spc="-2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Search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6285301-50CD-AF45-B5E1-BE8A6B55C64B}"/>
              </a:ext>
            </a:extLst>
          </p:cNvPr>
          <p:cNvSpPr txBox="1"/>
          <p:nvPr/>
        </p:nvSpPr>
        <p:spPr>
          <a:xfrm>
            <a:off x="161290" y="587171"/>
            <a:ext cx="3095625" cy="17691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800" b="1" spc="-5" dirty="0">
                <a:latin typeface="Courier New"/>
                <a:cs typeface="Courier New"/>
              </a:rPr>
              <a:t>BFS(s):</a:t>
            </a:r>
            <a:endParaRPr sz="800">
              <a:latin typeface="Courier New"/>
              <a:cs typeface="Courier New"/>
            </a:endParaRPr>
          </a:p>
          <a:p>
            <a:pPr marL="353060" marR="1635760" indent="-182880">
              <a:lnSpc>
                <a:spcPct val="110000"/>
              </a:lnSpc>
            </a:pPr>
            <a:r>
              <a:rPr sz="800" b="1" spc="-5" dirty="0">
                <a:latin typeface="Courier New"/>
                <a:cs typeface="Courier New"/>
              </a:rPr>
              <a:t>For all nodes i:  pred[i] = null  dist[i] =</a:t>
            </a:r>
            <a:r>
              <a:rPr sz="800" b="1" spc="-80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Infinity</a:t>
            </a:r>
            <a:endParaRPr sz="80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Courier New"/>
                <a:cs typeface="Courier New"/>
              </a:rPr>
              <a:t>Q =</a:t>
            </a:r>
            <a:r>
              <a:rPr sz="800" b="1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{s}</a:t>
            </a:r>
            <a:endParaRPr sz="80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urier New"/>
                <a:cs typeface="Courier New"/>
              </a:rPr>
              <a:t>dist[s] =</a:t>
            </a:r>
            <a:r>
              <a:rPr sz="800" b="1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Courier New"/>
                <a:cs typeface="Courier New"/>
              </a:rPr>
              <a:t>While Q is</a:t>
            </a:r>
            <a:r>
              <a:rPr sz="800" b="1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nonempty:</a:t>
            </a:r>
            <a:endParaRPr sz="8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Courier New"/>
                <a:cs typeface="Courier New"/>
              </a:rPr>
              <a:t>i = next node in</a:t>
            </a:r>
            <a:r>
              <a:rPr sz="800" b="1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Q</a:t>
            </a:r>
            <a:endParaRPr sz="800">
              <a:latin typeface="Courier New"/>
              <a:cs typeface="Courier New"/>
            </a:endParaRPr>
          </a:p>
          <a:p>
            <a:pPr marL="640080" marR="5080" indent="-182880">
              <a:lnSpc>
                <a:spcPct val="110000"/>
              </a:lnSpc>
            </a:pPr>
            <a:r>
              <a:rPr sz="800" b="1" spc="-5" dirty="0">
                <a:latin typeface="Courier New"/>
                <a:cs typeface="Courier New"/>
              </a:rPr>
              <a:t>For all nodes j such that </a:t>
            </a:r>
            <a:r>
              <a:rPr sz="800" b="1" dirty="0">
                <a:latin typeface="Courier New"/>
                <a:cs typeface="Courier New"/>
              </a:rPr>
              <a:t>(i,j) </a:t>
            </a:r>
            <a:r>
              <a:rPr sz="800" b="1" spc="-5" dirty="0">
                <a:latin typeface="Courier New"/>
                <a:cs typeface="Courier New"/>
              </a:rPr>
              <a:t>is an edge:  If dist[j] = Infinity,</a:t>
            </a:r>
            <a:endParaRPr sz="8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urier New"/>
                <a:cs typeface="Courier New"/>
              </a:rPr>
              <a:t>pred[j] =</a:t>
            </a:r>
            <a:r>
              <a:rPr sz="800" b="1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i</a:t>
            </a:r>
            <a:endParaRPr sz="800">
              <a:latin typeface="Courier New"/>
              <a:cs typeface="Courier New"/>
            </a:endParaRPr>
          </a:p>
          <a:p>
            <a:pPr marL="822960" marR="798830">
              <a:lnSpc>
                <a:spcPct val="110000"/>
              </a:lnSpc>
            </a:pPr>
            <a:r>
              <a:rPr sz="800" b="1" spc="-5" dirty="0">
                <a:latin typeface="Courier New"/>
                <a:cs typeface="Courier New"/>
              </a:rPr>
              <a:t>dist[j] = dist[i] + 1  Append j to the end of</a:t>
            </a:r>
            <a:r>
              <a:rPr sz="800" b="1" spc="-45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Q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C282691-0EE4-514B-B107-66C0F282C419}"/>
              </a:ext>
            </a:extLst>
          </p:cNvPr>
          <p:cNvSpPr txBox="1"/>
          <p:nvPr/>
        </p:nvSpPr>
        <p:spPr>
          <a:xfrm>
            <a:off x="161290" y="2604973"/>
            <a:ext cx="4205605" cy="7816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290"/>
              </a:spcBef>
              <a:buChar char="•"/>
              <a:tabLst>
                <a:tab pos="170815" algn="l"/>
              </a:tabLst>
            </a:pPr>
            <a:r>
              <a:rPr sz="1600" dirty="0">
                <a:latin typeface="Arial"/>
                <a:cs typeface="Arial"/>
              </a:rPr>
              <a:t>Visits a </a:t>
            </a:r>
            <a:r>
              <a:rPr sz="1600" spc="-5" dirty="0">
                <a:latin typeface="Arial"/>
                <a:cs typeface="Arial"/>
              </a:rPr>
              <a:t>graph “layer by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layer”.</a:t>
            </a:r>
            <a:endParaRPr sz="1600">
              <a:latin typeface="Arial"/>
              <a:cs typeface="Arial"/>
            </a:endParaRPr>
          </a:p>
          <a:p>
            <a:pPr marL="170180" marR="5080" indent="-170180">
              <a:lnSpc>
                <a:spcPts val="1730"/>
              </a:lnSpc>
              <a:spcBef>
                <a:spcPts val="405"/>
              </a:spcBef>
              <a:buChar char="•"/>
              <a:tabLst>
                <a:tab pos="170815" algn="l"/>
              </a:tabLst>
            </a:pPr>
            <a:r>
              <a:rPr sz="1600" spc="5" dirty="0">
                <a:latin typeface="Arial"/>
                <a:cs typeface="Arial"/>
              </a:rPr>
              <a:t>If Q </a:t>
            </a:r>
            <a:r>
              <a:rPr sz="1600" dirty="0">
                <a:latin typeface="Arial"/>
                <a:cs typeface="Arial"/>
              </a:rPr>
              <a:t>is implemented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dirty="0">
                <a:latin typeface="Arial"/>
                <a:cs typeface="Arial"/>
              </a:rPr>
              <a:t>a stack </a:t>
            </a:r>
            <a:r>
              <a:rPr sz="1600" spc="-5" dirty="0">
                <a:latin typeface="Arial"/>
                <a:cs typeface="Arial"/>
              </a:rPr>
              <a:t>rather </a:t>
            </a:r>
            <a:r>
              <a:rPr sz="1600" dirty="0">
                <a:latin typeface="Arial"/>
                <a:cs typeface="Arial"/>
              </a:rPr>
              <a:t>than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 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FIFO </a:t>
            </a:r>
            <a:r>
              <a:rPr sz="1600" spc="-5" dirty="0">
                <a:latin typeface="Arial"/>
                <a:cs typeface="Arial"/>
              </a:rPr>
              <a:t>queue,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get </a:t>
            </a:r>
            <a:r>
              <a:rPr sz="1600" dirty="0">
                <a:latin typeface="Arial"/>
                <a:cs typeface="Arial"/>
              </a:rPr>
              <a:t>DFS </a:t>
            </a:r>
            <a:r>
              <a:rPr sz="1600" spc="-5" dirty="0">
                <a:latin typeface="Arial"/>
                <a:cs typeface="Arial"/>
              </a:rPr>
              <a:t>rather </a:t>
            </a:r>
            <a:r>
              <a:rPr sz="1600" dirty="0">
                <a:latin typeface="Arial"/>
                <a:cs typeface="Arial"/>
              </a:rPr>
              <a:t>than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BFS!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BE7BA53-E627-434E-9DAC-3D081D1FC635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02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:a16="http://schemas.microsoft.com/office/drawing/2014/main" id="{17ABEE44-72DC-B645-903D-7A0E20034047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26B44E9A-D500-854A-A91A-2A55E65CF7B1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E0CBC4-ED42-F44A-AA70-5BC31FA52227}"/>
              </a:ext>
            </a:extLst>
          </p:cNvPr>
          <p:cNvSpPr txBox="1"/>
          <p:nvPr/>
        </p:nvSpPr>
        <p:spPr>
          <a:xfrm>
            <a:off x="13462" y="13666"/>
            <a:ext cx="4546600" cy="4794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1109980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Negative-Cost</a:t>
            </a:r>
            <a:r>
              <a:rPr sz="1800" b="1" spc="-2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Cycles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5EBF9B00-F49D-A444-9907-34BD45917E17}"/>
              </a:ext>
            </a:extLst>
          </p:cNvPr>
          <p:cNvSpPr txBox="1"/>
          <p:nvPr/>
        </p:nvSpPr>
        <p:spPr>
          <a:xfrm>
            <a:off x="161290" y="574648"/>
            <a:ext cx="4232275" cy="27952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34"/>
              </a:spcBef>
              <a:buChar char="•"/>
              <a:tabLst>
                <a:tab pos="170815" algn="l"/>
              </a:tabLst>
            </a:pPr>
            <a:r>
              <a:rPr sz="1400" spc="-20" dirty="0">
                <a:latin typeface="Arial"/>
                <a:cs typeface="Arial"/>
              </a:rPr>
              <a:t>If </a:t>
            </a:r>
            <a:r>
              <a:rPr sz="1400" spc="-10" dirty="0">
                <a:latin typeface="Arial"/>
                <a:cs typeface="Arial"/>
              </a:rPr>
              <a:t>negative-cost </a:t>
            </a:r>
            <a:r>
              <a:rPr sz="1400" spc="-15" dirty="0">
                <a:latin typeface="Arial"/>
                <a:cs typeface="Arial"/>
              </a:rPr>
              <a:t>edges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exist:</a:t>
            </a:r>
            <a:endParaRPr sz="14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295"/>
              </a:spcBef>
              <a:buChar char="–"/>
              <a:tabLst>
                <a:tab pos="372110" algn="l"/>
              </a:tabLst>
            </a:pPr>
            <a:r>
              <a:rPr sz="1200" spc="30" dirty="0">
                <a:latin typeface="Arial"/>
                <a:cs typeface="Arial"/>
              </a:rPr>
              <a:t>We </a:t>
            </a:r>
            <a:r>
              <a:rPr sz="1200" spc="-5" dirty="0">
                <a:latin typeface="Arial"/>
                <a:cs typeface="Arial"/>
              </a:rPr>
              <a:t>need </a:t>
            </a:r>
            <a:r>
              <a:rPr sz="1200" dirty="0">
                <a:latin typeface="Arial"/>
                <a:cs typeface="Arial"/>
              </a:rPr>
              <a:t>to use the </a:t>
            </a:r>
            <a:r>
              <a:rPr sz="1200" spc="-5" dirty="0">
                <a:latin typeface="Arial"/>
                <a:cs typeface="Arial"/>
              </a:rPr>
              <a:t>O(mn) </a:t>
            </a:r>
            <a:r>
              <a:rPr sz="1200" dirty="0">
                <a:latin typeface="Arial"/>
                <a:cs typeface="Arial"/>
              </a:rPr>
              <a:t>Bellman-Ford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algorithm.</a:t>
            </a:r>
            <a:endParaRPr sz="1200">
              <a:latin typeface="Arial"/>
              <a:cs typeface="Arial"/>
            </a:endParaRPr>
          </a:p>
          <a:p>
            <a:pPr marL="371475" marR="66040" lvl="1" indent="-142875">
              <a:lnSpc>
                <a:spcPct val="100000"/>
              </a:lnSpc>
              <a:spcBef>
                <a:spcPts val="290"/>
              </a:spcBef>
              <a:buChar char="–"/>
              <a:tabLst>
                <a:tab pos="372110" algn="l"/>
              </a:tabLst>
            </a:pPr>
            <a:r>
              <a:rPr sz="1200" spc="30" dirty="0">
                <a:latin typeface="Arial"/>
                <a:cs typeface="Arial"/>
              </a:rPr>
              <a:t>We</a:t>
            </a:r>
            <a:r>
              <a:rPr sz="1200" spc="-2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can </a:t>
            </a:r>
            <a:r>
              <a:rPr sz="1200" dirty="0">
                <a:latin typeface="Arial"/>
                <a:cs typeface="Arial"/>
              </a:rPr>
              <a:t>only find shortest paths </a:t>
            </a:r>
            <a:r>
              <a:rPr sz="1200" spc="10" dirty="0">
                <a:latin typeface="Arial"/>
                <a:cs typeface="Arial"/>
              </a:rPr>
              <a:t>if </a:t>
            </a:r>
            <a:r>
              <a:rPr sz="1200" dirty="0">
                <a:latin typeface="Arial"/>
                <a:cs typeface="Arial"/>
              </a:rPr>
              <a:t>there are </a:t>
            </a:r>
            <a:r>
              <a:rPr sz="1200" spc="-5" dirty="0">
                <a:latin typeface="Arial"/>
                <a:cs typeface="Arial"/>
              </a:rPr>
              <a:t>no </a:t>
            </a:r>
            <a:r>
              <a:rPr sz="1200" spc="5" dirty="0">
                <a:latin typeface="Arial"/>
                <a:cs typeface="Arial"/>
              </a:rPr>
              <a:t>negative-  </a:t>
            </a:r>
            <a:r>
              <a:rPr sz="1200" dirty="0">
                <a:latin typeface="Arial"/>
                <a:cs typeface="Arial"/>
              </a:rPr>
              <a:t>cost directed cycles (Bellman-Ford can at </a:t>
            </a:r>
            <a:r>
              <a:rPr sz="1200" spc="5" dirty="0">
                <a:latin typeface="Arial"/>
                <a:cs typeface="Arial"/>
              </a:rPr>
              <a:t>least </a:t>
            </a:r>
            <a:r>
              <a:rPr sz="1200" dirty="0">
                <a:latin typeface="Arial"/>
                <a:cs typeface="Arial"/>
              </a:rPr>
              <a:t>detect  </a:t>
            </a:r>
            <a:r>
              <a:rPr sz="1200" spc="-5" dirty="0">
                <a:latin typeface="Arial"/>
                <a:cs typeface="Arial"/>
              </a:rPr>
              <a:t>whether </a:t>
            </a:r>
            <a:r>
              <a:rPr sz="1200" dirty="0">
                <a:latin typeface="Arial"/>
                <a:cs typeface="Arial"/>
              </a:rPr>
              <a:t>negative cycles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exist).</a:t>
            </a:r>
            <a:endParaRPr sz="1200">
              <a:latin typeface="Arial"/>
              <a:cs typeface="Arial"/>
            </a:endParaRPr>
          </a:p>
          <a:p>
            <a:pPr marL="371475" marR="111760" lvl="1" indent="-142875">
              <a:lnSpc>
                <a:spcPct val="100000"/>
              </a:lnSpc>
              <a:spcBef>
                <a:spcPts val="290"/>
              </a:spcBef>
              <a:buChar char="–"/>
              <a:tabLst>
                <a:tab pos="372110" algn="l"/>
              </a:tabLst>
            </a:pPr>
            <a:r>
              <a:rPr sz="1200" dirty="0">
                <a:latin typeface="Arial"/>
                <a:cs typeface="Arial"/>
              </a:rPr>
              <a:t>If </a:t>
            </a:r>
            <a:r>
              <a:rPr sz="1200" spc="-5" dirty="0">
                <a:latin typeface="Arial"/>
                <a:cs typeface="Arial"/>
              </a:rPr>
              <a:t>our </a:t>
            </a:r>
            <a:r>
              <a:rPr sz="1200" dirty="0">
                <a:latin typeface="Arial"/>
                <a:cs typeface="Arial"/>
              </a:rPr>
              <a:t>graph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undirected, </a:t>
            </a:r>
            <a:r>
              <a:rPr sz="1200" spc="-20" dirty="0">
                <a:latin typeface="Arial"/>
                <a:cs typeface="Arial"/>
              </a:rPr>
              <a:t>we </a:t>
            </a:r>
            <a:r>
              <a:rPr sz="1200" spc="5" dirty="0">
                <a:latin typeface="Arial"/>
                <a:cs typeface="Arial"/>
              </a:rPr>
              <a:t>typically </a:t>
            </a:r>
            <a:r>
              <a:rPr sz="1200" spc="-10" dirty="0">
                <a:latin typeface="Arial"/>
                <a:cs typeface="Arial"/>
              </a:rPr>
              <a:t>assume </a:t>
            </a:r>
            <a:r>
              <a:rPr sz="1200" spc="10" dirty="0">
                <a:latin typeface="Arial"/>
                <a:cs typeface="Arial"/>
              </a:rPr>
              <a:t>it </a:t>
            </a:r>
            <a:r>
              <a:rPr sz="1200" spc="-5" dirty="0">
                <a:latin typeface="Arial"/>
                <a:cs typeface="Arial"/>
              </a:rPr>
              <a:t>has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  </a:t>
            </a:r>
            <a:r>
              <a:rPr sz="1200" dirty="0">
                <a:latin typeface="Arial"/>
                <a:cs typeface="Arial"/>
              </a:rPr>
              <a:t>negative-cost </a:t>
            </a:r>
            <a:r>
              <a:rPr sz="1200" spc="-5" dirty="0">
                <a:latin typeface="Arial"/>
                <a:cs typeface="Arial"/>
              </a:rPr>
              <a:t>edges </a:t>
            </a:r>
            <a:r>
              <a:rPr sz="1200" dirty="0">
                <a:latin typeface="Arial"/>
                <a:cs typeface="Arial"/>
              </a:rPr>
              <a:t>to begin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with.</a:t>
            </a:r>
            <a:endParaRPr sz="1200">
              <a:latin typeface="Arial"/>
              <a:cs typeface="Arial"/>
            </a:endParaRPr>
          </a:p>
          <a:p>
            <a:pPr marL="170180" marR="286385" indent="-170180" algn="just">
              <a:lnSpc>
                <a:spcPct val="100000"/>
              </a:lnSpc>
              <a:spcBef>
                <a:spcPts val="330"/>
              </a:spcBef>
              <a:buChar char="•"/>
              <a:tabLst>
                <a:tab pos="170815" algn="l"/>
              </a:tabLst>
            </a:pP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Longest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path problems convert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shortest path  problems by negating </a:t>
            </a:r>
            <a:r>
              <a:rPr sz="1400" spc="-15" dirty="0">
                <a:latin typeface="Arial"/>
                <a:cs typeface="Arial"/>
              </a:rPr>
              <a:t>edge </a:t>
            </a:r>
            <a:r>
              <a:rPr sz="1400" spc="-10" dirty="0">
                <a:latin typeface="Arial"/>
                <a:cs typeface="Arial"/>
              </a:rPr>
              <a:t>lengths, </a:t>
            </a:r>
            <a:r>
              <a:rPr sz="1400" spc="-5" dirty="0">
                <a:latin typeface="Arial"/>
                <a:cs typeface="Arial"/>
              </a:rPr>
              <a:t>so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positive</a:t>
            </a:r>
            <a:r>
              <a:rPr sz="1400" spc="-10" dirty="0">
                <a:latin typeface="Arial"/>
                <a:cs typeface="Arial"/>
              </a:rPr>
              <a:t>-  cost </a:t>
            </a:r>
            <a:r>
              <a:rPr sz="1400" spc="-15" dirty="0">
                <a:latin typeface="Arial"/>
                <a:cs typeface="Arial"/>
              </a:rPr>
              <a:t>cycles are bad </a:t>
            </a:r>
            <a:r>
              <a:rPr sz="1400" spc="-10" dirty="0">
                <a:latin typeface="Arial"/>
                <a:cs typeface="Arial"/>
              </a:rPr>
              <a:t>for these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problems</a:t>
            </a:r>
            <a:endParaRPr sz="1400">
              <a:latin typeface="Arial"/>
              <a:cs typeface="Arial"/>
            </a:endParaRPr>
          </a:p>
          <a:p>
            <a:pPr marL="371475" marR="5080" lvl="1" indent="-142875">
              <a:lnSpc>
                <a:spcPct val="100000"/>
              </a:lnSpc>
              <a:spcBef>
                <a:spcPts val="295"/>
              </a:spcBef>
              <a:buChar char="–"/>
              <a:tabLst>
                <a:tab pos="372110" algn="l"/>
              </a:tabLst>
            </a:pPr>
            <a:r>
              <a:rPr sz="1200" spc="-10" dirty="0">
                <a:latin typeface="Arial"/>
                <a:cs typeface="Arial"/>
              </a:rPr>
              <a:t>So </a:t>
            </a:r>
            <a:r>
              <a:rPr sz="1200" dirty="0">
                <a:latin typeface="Arial"/>
                <a:cs typeface="Arial"/>
              </a:rPr>
              <a:t>longest </a:t>
            </a:r>
            <a:r>
              <a:rPr sz="1200" spc="-5" dirty="0">
                <a:latin typeface="Arial"/>
                <a:cs typeface="Arial"/>
              </a:rPr>
              <a:t>path problems </a:t>
            </a:r>
            <a:r>
              <a:rPr sz="1200" dirty="0">
                <a:latin typeface="Arial"/>
                <a:cs typeface="Arial"/>
              </a:rPr>
              <a:t>are rarely tractable, since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most  </a:t>
            </a:r>
            <a:r>
              <a:rPr sz="1200" dirty="0">
                <a:latin typeface="Arial"/>
                <a:cs typeface="Arial"/>
              </a:rPr>
              <a:t>graphs </a:t>
            </a:r>
            <a:r>
              <a:rPr sz="1200" spc="-5" dirty="0">
                <a:latin typeface="Arial"/>
                <a:cs typeface="Arial"/>
              </a:rPr>
              <a:t>have </a:t>
            </a:r>
            <a:r>
              <a:rPr sz="1200" dirty="0">
                <a:latin typeface="Arial"/>
                <a:cs typeface="Arial"/>
              </a:rPr>
              <a:t>positive-cost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cycles.</a:t>
            </a:r>
            <a:endParaRPr sz="12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290"/>
              </a:spcBef>
              <a:buChar char="–"/>
              <a:tabLst>
                <a:tab pos="372110" algn="l"/>
              </a:tabLst>
            </a:pPr>
            <a:r>
              <a:rPr sz="1200" spc="-10" dirty="0">
                <a:latin typeface="Arial"/>
                <a:cs typeface="Arial"/>
              </a:rPr>
              <a:t>Except </a:t>
            </a:r>
            <a:r>
              <a:rPr sz="1200" spc="-5" dirty="0">
                <a:latin typeface="Arial"/>
                <a:cs typeface="Arial"/>
              </a:rPr>
              <a:t>DAGs,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is…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0347E75C-DA1F-F44D-AB0C-AB77B6508A81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17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1DA4E7C-C3EC-0543-BA27-5E885F3B6320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39B75A9-26DF-FA42-9FEE-00B42CBF5E7A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02AB2E-6F6B-F34B-BBFA-6AC3DA722308}"/>
              </a:ext>
            </a:extLst>
          </p:cNvPr>
          <p:cNvSpPr txBox="1"/>
          <p:nvPr/>
        </p:nvSpPr>
        <p:spPr>
          <a:xfrm>
            <a:off x="13462" y="14097"/>
            <a:ext cx="4546600" cy="4806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118935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Dijkstra’s</a:t>
            </a:r>
            <a:r>
              <a:rPr sz="1800" b="1" spc="-4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3F3AA55-492A-F14C-B7B8-019D0629092C}"/>
              </a:ext>
            </a:extLst>
          </p:cNvPr>
          <p:cNvSpPr txBox="1"/>
          <p:nvPr/>
        </p:nvSpPr>
        <p:spPr>
          <a:xfrm>
            <a:off x="161290" y="587171"/>
            <a:ext cx="4166870" cy="27971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800" b="1" spc="-5" dirty="0">
                <a:latin typeface="Courier New"/>
                <a:cs typeface="Courier New"/>
              </a:rPr>
              <a:t>Dijkstra:</a:t>
            </a:r>
            <a:endParaRPr sz="800">
              <a:latin typeface="Courier New"/>
              <a:cs typeface="Courier New"/>
            </a:endParaRPr>
          </a:p>
          <a:p>
            <a:pPr marL="170180" marR="2585720">
              <a:lnSpc>
                <a:spcPct val="110000"/>
              </a:lnSpc>
            </a:pPr>
            <a:r>
              <a:rPr sz="800" b="1" spc="-5" dirty="0">
                <a:latin typeface="Courier New"/>
                <a:cs typeface="Courier New"/>
              </a:rPr>
              <a:t>c[s] = 0, c[j ≠ s] = +∞  While Q is</a:t>
            </a:r>
            <a:r>
              <a:rPr sz="800" b="1" spc="-40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nonempty:</a:t>
            </a:r>
            <a:endParaRPr sz="800">
              <a:latin typeface="Courier New"/>
              <a:cs typeface="Courier New"/>
            </a:endParaRPr>
          </a:p>
          <a:p>
            <a:pPr marL="35306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Courier New"/>
                <a:cs typeface="Courier New"/>
              </a:rPr>
              <a:t>Find yet-unvisited node i having minimum </a:t>
            </a:r>
            <a:r>
              <a:rPr sz="800" b="1" dirty="0">
                <a:latin typeface="Courier New"/>
                <a:cs typeface="Courier New"/>
              </a:rPr>
              <a:t>label</a:t>
            </a:r>
            <a:r>
              <a:rPr sz="800" b="1" spc="3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c[i]</a:t>
            </a:r>
            <a:endParaRPr sz="800">
              <a:latin typeface="Courier New"/>
              <a:cs typeface="Courier New"/>
            </a:endParaRPr>
          </a:p>
          <a:p>
            <a:pPr marL="609600" marR="5080" indent="-60960">
              <a:lnSpc>
                <a:spcPct val="110000"/>
              </a:lnSpc>
            </a:pPr>
            <a:r>
              <a:rPr sz="800" i="1" spc="-5" dirty="0">
                <a:latin typeface="Courier New"/>
                <a:cs typeface="Courier New"/>
              </a:rPr>
              <a:t>(e.g., using a priority queue or set; </a:t>
            </a:r>
            <a:r>
              <a:rPr sz="800" i="1" spc="5" dirty="0">
                <a:latin typeface="Courier New"/>
                <a:cs typeface="Courier New"/>
              </a:rPr>
              <a:t>at </a:t>
            </a:r>
            <a:r>
              <a:rPr sz="800" i="1" dirty="0">
                <a:latin typeface="Courier New"/>
                <a:cs typeface="Courier New"/>
              </a:rPr>
              <a:t>this </a:t>
            </a:r>
            <a:r>
              <a:rPr sz="800" i="1" spc="-5" dirty="0">
                <a:latin typeface="Courier New"/>
                <a:cs typeface="Courier New"/>
              </a:rPr>
              <a:t>point we know  c[i] is</a:t>
            </a:r>
            <a:r>
              <a:rPr sz="800" i="1" dirty="0">
                <a:latin typeface="Courier New"/>
                <a:cs typeface="Courier New"/>
              </a:rPr>
              <a:t> </a:t>
            </a:r>
            <a:r>
              <a:rPr sz="800" i="1" spc="-5" dirty="0">
                <a:latin typeface="Courier New"/>
                <a:cs typeface="Courier New"/>
              </a:rPr>
              <a:t>correct)</a:t>
            </a:r>
            <a:endParaRPr sz="800">
              <a:latin typeface="Courier New"/>
              <a:cs typeface="Courier New"/>
            </a:endParaRPr>
          </a:p>
          <a:p>
            <a:pPr marL="35306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urier New"/>
                <a:cs typeface="Courier New"/>
              </a:rPr>
              <a:t>For all edges (i, j) outgoing from</a:t>
            </a:r>
            <a:r>
              <a:rPr sz="800" b="1" spc="15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i:</a:t>
            </a:r>
            <a:endParaRPr sz="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95"/>
              </a:spcBef>
              <a:tabLst>
                <a:tab pos="2564130" algn="l"/>
              </a:tabLst>
            </a:pPr>
            <a:r>
              <a:rPr sz="800" b="1" spc="-5" dirty="0">
                <a:latin typeface="Courier New"/>
                <a:cs typeface="Courier New"/>
              </a:rPr>
              <a:t>If c[i] + cost(i, </a:t>
            </a:r>
            <a:r>
              <a:rPr sz="800" b="1" spc="5" dirty="0">
                <a:latin typeface="Courier New"/>
                <a:cs typeface="Courier New"/>
              </a:rPr>
              <a:t>j)</a:t>
            </a:r>
            <a:r>
              <a:rPr sz="800" b="1" spc="35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&lt;</a:t>
            </a:r>
            <a:r>
              <a:rPr sz="800" b="1" spc="5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c[j],	</a:t>
            </a:r>
            <a:r>
              <a:rPr sz="800" i="1" spc="-5" dirty="0">
                <a:latin typeface="Courier New"/>
                <a:cs typeface="Courier New"/>
              </a:rPr>
              <a:t>“remove slack” from</a:t>
            </a:r>
            <a:r>
              <a:rPr sz="800" i="1" spc="-25" dirty="0">
                <a:latin typeface="Courier New"/>
                <a:cs typeface="Courier New"/>
              </a:rPr>
              <a:t> </a:t>
            </a:r>
            <a:r>
              <a:rPr sz="800" i="1" dirty="0">
                <a:latin typeface="Courier New"/>
                <a:cs typeface="Courier New"/>
              </a:rPr>
              <a:t>(i,j)</a:t>
            </a:r>
            <a:endParaRPr sz="800">
              <a:latin typeface="Courier New"/>
              <a:cs typeface="Courier New"/>
            </a:endParaRPr>
          </a:p>
          <a:p>
            <a:pPr marL="731520" marR="1960880">
              <a:lnSpc>
                <a:spcPct val="110000"/>
              </a:lnSpc>
            </a:pPr>
            <a:r>
              <a:rPr sz="800" b="1" spc="-5" dirty="0">
                <a:latin typeface="Courier New"/>
                <a:cs typeface="Courier New"/>
              </a:rPr>
              <a:t>c[j] = c[i] + </a:t>
            </a:r>
            <a:r>
              <a:rPr sz="800" b="1" dirty="0">
                <a:latin typeface="Courier New"/>
                <a:cs typeface="Courier New"/>
              </a:rPr>
              <a:t>cost(i, </a:t>
            </a:r>
            <a:r>
              <a:rPr sz="800" b="1" spc="-5" dirty="0">
                <a:latin typeface="Courier New"/>
                <a:cs typeface="Courier New"/>
              </a:rPr>
              <a:t>j)  pred[j] = i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70180" marR="197485" indent="-170180">
              <a:lnSpc>
                <a:spcPts val="1510"/>
              </a:lnSpc>
              <a:spcBef>
                <a:spcPts val="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Note </a:t>
            </a:r>
            <a:r>
              <a:rPr sz="1400" spc="-5" dirty="0">
                <a:latin typeface="Arial"/>
                <a:cs typeface="Arial"/>
              </a:rPr>
              <a:t>similarity to </a:t>
            </a:r>
            <a:r>
              <a:rPr sz="1400" spc="-10" dirty="0">
                <a:latin typeface="Arial"/>
                <a:cs typeface="Arial"/>
              </a:rPr>
              <a:t>BFS; essentially uses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priority  </a:t>
            </a:r>
            <a:r>
              <a:rPr sz="1400" spc="-15" dirty="0">
                <a:latin typeface="Arial"/>
                <a:cs typeface="Arial"/>
              </a:rPr>
              <a:t>queue </a:t>
            </a:r>
            <a:r>
              <a:rPr sz="1400" spc="-10" dirty="0">
                <a:latin typeface="Arial"/>
                <a:cs typeface="Arial"/>
              </a:rPr>
              <a:t>instead of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queue.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15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Running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spc="-15" dirty="0">
                <a:latin typeface="Arial"/>
                <a:cs typeface="Arial"/>
              </a:rPr>
              <a:t>depends </a:t>
            </a:r>
            <a:r>
              <a:rPr sz="1400" spc="-10" dirty="0">
                <a:latin typeface="Arial"/>
                <a:cs typeface="Arial"/>
              </a:rPr>
              <a:t>heavily on priority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queue:</a:t>
            </a:r>
            <a:endParaRPr sz="1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50"/>
              </a:spcBef>
            </a:pPr>
            <a:r>
              <a:rPr sz="1200" dirty="0">
                <a:latin typeface="Arial"/>
                <a:cs typeface="Arial"/>
              </a:rPr>
              <a:t>–  </a:t>
            </a:r>
            <a:r>
              <a:rPr sz="1200" spc="-5" dirty="0">
                <a:latin typeface="Arial"/>
                <a:cs typeface="Arial"/>
              </a:rPr>
              <a:t>n remove-mins, </a:t>
            </a:r>
            <a:r>
              <a:rPr sz="1200" dirty="0">
                <a:latin typeface="Arial"/>
                <a:cs typeface="Arial"/>
              </a:rPr>
              <a:t>at </a:t>
            </a:r>
            <a:r>
              <a:rPr sz="1200" spc="-10" dirty="0">
                <a:latin typeface="Arial"/>
                <a:cs typeface="Arial"/>
              </a:rPr>
              <a:t>most 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decrease-keys</a:t>
            </a:r>
            <a:endParaRPr sz="1200">
              <a:latin typeface="Arial"/>
              <a:cs typeface="Arial"/>
            </a:endParaRPr>
          </a:p>
          <a:p>
            <a:pPr marL="170180" marR="266700" indent="-170180">
              <a:lnSpc>
                <a:spcPts val="1510"/>
              </a:lnSpc>
              <a:spcBef>
                <a:spcPts val="35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Using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binary </a:t>
            </a:r>
            <a:r>
              <a:rPr sz="1400" spc="-15" dirty="0">
                <a:latin typeface="Arial"/>
                <a:cs typeface="Arial"/>
              </a:rPr>
              <a:t>heap, </a:t>
            </a:r>
            <a:r>
              <a:rPr sz="1400" spc="-10" dirty="0">
                <a:latin typeface="Arial"/>
                <a:cs typeface="Arial"/>
              </a:rPr>
              <a:t>all these </a:t>
            </a:r>
            <a:r>
              <a:rPr sz="1400" spc="-15" dirty="0">
                <a:latin typeface="Arial"/>
                <a:cs typeface="Arial"/>
              </a:rPr>
              <a:t>operations run </a:t>
            </a:r>
            <a:r>
              <a:rPr sz="1400" spc="-5" dirty="0">
                <a:latin typeface="Arial"/>
                <a:cs typeface="Arial"/>
              </a:rPr>
              <a:t>in  </a:t>
            </a:r>
            <a:r>
              <a:rPr sz="1400" spc="-10" dirty="0">
                <a:latin typeface="Arial"/>
                <a:cs typeface="Arial"/>
              </a:rPr>
              <a:t>O(log n) </a:t>
            </a:r>
            <a:r>
              <a:rPr sz="1400" spc="-5" dirty="0">
                <a:latin typeface="Arial"/>
                <a:cs typeface="Arial"/>
              </a:rPr>
              <a:t>time, so </a:t>
            </a:r>
            <a:r>
              <a:rPr sz="1400" spc="-10" dirty="0">
                <a:latin typeface="Arial"/>
                <a:cs typeface="Arial"/>
              </a:rPr>
              <a:t>total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5" dirty="0">
                <a:latin typeface="Arial"/>
                <a:cs typeface="Arial"/>
              </a:rPr>
              <a:t>O(m </a:t>
            </a:r>
            <a:r>
              <a:rPr sz="1400" spc="-10" dirty="0">
                <a:latin typeface="Arial"/>
                <a:cs typeface="Arial"/>
              </a:rPr>
              <a:t>log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1C0E78C-A772-1945-BC72-B18CAAEEA86A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598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261EDB38-07DC-7841-BF36-90BE0FF56859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BCEE9017-D6C4-C94A-BF38-4BEDF9B2EE05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D9B8A163-0987-3943-9D2D-A11E515262DC}"/>
              </a:ext>
            </a:extLst>
          </p:cNvPr>
          <p:cNvSpPr txBox="1"/>
          <p:nvPr/>
        </p:nvSpPr>
        <p:spPr>
          <a:xfrm>
            <a:off x="13462" y="13666"/>
            <a:ext cx="4546600" cy="4794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Dijkstra’s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–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D5C86E25-0D69-5C4F-B40F-EA5A086CA350}"/>
              </a:ext>
            </a:extLst>
          </p:cNvPr>
          <p:cNvSpPr/>
          <p:nvPr/>
        </p:nvSpPr>
        <p:spPr>
          <a:xfrm>
            <a:off x="1141730" y="1104900"/>
            <a:ext cx="535305" cy="421640"/>
          </a:xfrm>
          <a:custGeom>
            <a:avLst/>
            <a:gdLst/>
            <a:ahLst/>
            <a:cxnLst/>
            <a:rect l="l" t="t" r="r" b="b"/>
            <a:pathLst>
              <a:path w="535305" h="421640">
                <a:moveTo>
                  <a:pt x="503517" y="21191"/>
                </a:moveTo>
                <a:lnTo>
                  <a:pt x="0" y="416687"/>
                </a:lnTo>
                <a:lnTo>
                  <a:pt x="3810" y="421513"/>
                </a:lnTo>
                <a:lnTo>
                  <a:pt x="507214" y="25882"/>
                </a:lnTo>
                <a:lnTo>
                  <a:pt x="503517" y="21191"/>
                </a:lnTo>
                <a:close/>
              </a:path>
              <a:path w="535305" h="421640">
                <a:moveTo>
                  <a:pt x="527153" y="17272"/>
                </a:moveTo>
                <a:lnTo>
                  <a:pt x="508507" y="17272"/>
                </a:lnTo>
                <a:lnTo>
                  <a:pt x="512191" y="21971"/>
                </a:lnTo>
                <a:lnTo>
                  <a:pt x="507214" y="25882"/>
                </a:lnTo>
                <a:lnTo>
                  <a:pt x="517144" y="38481"/>
                </a:lnTo>
                <a:lnTo>
                  <a:pt x="527153" y="17272"/>
                </a:lnTo>
                <a:close/>
              </a:path>
              <a:path w="535305" h="421640">
                <a:moveTo>
                  <a:pt x="508507" y="17272"/>
                </a:moveTo>
                <a:lnTo>
                  <a:pt x="503517" y="21191"/>
                </a:lnTo>
                <a:lnTo>
                  <a:pt x="507214" y="25882"/>
                </a:lnTo>
                <a:lnTo>
                  <a:pt x="512191" y="21971"/>
                </a:lnTo>
                <a:lnTo>
                  <a:pt x="508507" y="17272"/>
                </a:lnTo>
                <a:close/>
              </a:path>
              <a:path w="535305" h="421640">
                <a:moveTo>
                  <a:pt x="535305" y="0"/>
                </a:moveTo>
                <a:lnTo>
                  <a:pt x="493522" y="8509"/>
                </a:lnTo>
                <a:lnTo>
                  <a:pt x="503517" y="21191"/>
                </a:lnTo>
                <a:lnTo>
                  <a:pt x="508507" y="17272"/>
                </a:lnTo>
                <a:lnTo>
                  <a:pt x="527153" y="17272"/>
                </a:lnTo>
                <a:lnTo>
                  <a:pt x="535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60EC6267-AB7C-474E-BBB2-7ACDD51CAA6E}"/>
              </a:ext>
            </a:extLst>
          </p:cNvPr>
          <p:cNvSpPr/>
          <p:nvPr/>
        </p:nvSpPr>
        <p:spPr>
          <a:xfrm>
            <a:off x="1141730" y="1521461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5" h="383540">
                <a:moveTo>
                  <a:pt x="502491" y="364002"/>
                </a:moveTo>
                <a:lnTo>
                  <a:pt x="493268" y="376935"/>
                </a:lnTo>
                <a:lnTo>
                  <a:pt x="535305" y="383539"/>
                </a:lnTo>
                <a:lnTo>
                  <a:pt x="526884" y="367664"/>
                </a:lnTo>
                <a:lnTo>
                  <a:pt x="507619" y="367664"/>
                </a:lnTo>
                <a:lnTo>
                  <a:pt x="502491" y="364002"/>
                </a:lnTo>
                <a:close/>
              </a:path>
              <a:path w="535305" h="383540">
                <a:moveTo>
                  <a:pt x="506194" y="358809"/>
                </a:moveTo>
                <a:lnTo>
                  <a:pt x="502491" y="364002"/>
                </a:lnTo>
                <a:lnTo>
                  <a:pt x="507619" y="367664"/>
                </a:lnTo>
                <a:lnTo>
                  <a:pt x="511302" y="362457"/>
                </a:lnTo>
                <a:lnTo>
                  <a:pt x="506194" y="358809"/>
                </a:lnTo>
                <a:close/>
              </a:path>
              <a:path w="535305" h="383540">
                <a:moveTo>
                  <a:pt x="515366" y="345947"/>
                </a:moveTo>
                <a:lnTo>
                  <a:pt x="506194" y="358809"/>
                </a:lnTo>
                <a:lnTo>
                  <a:pt x="511302" y="362457"/>
                </a:lnTo>
                <a:lnTo>
                  <a:pt x="507619" y="367664"/>
                </a:lnTo>
                <a:lnTo>
                  <a:pt x="526884" y="367664"/>
                </a:lnTo>
                <a:lnTo>
                  <a:pt x="515366" y="345947"/>
                </a:lnTo>
                <a:close/>
              </a:path>
              <a:path w="535305" h="383540">
                <a:moveTo>
                  <a:pt x="3810" y="0"/>
                </a:moveTo>
                <a:lnTo>
                  <a:pt x="0" y="5079"/>
                </a:lnTo>
                <a:lnTo>
                  <a:pt x="502491" y="364002"/>
                </a:lnTo>
                <a:lnTo>
                  <a:pt x="506194" y="358809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DF3CF3E4-F546-D240-92D5-BE2FF88A6C24}"/>
              </a:ext>
            </a:extLst>
          </p:cNvPr>
          <p:cNvSpPr/>
          <p:nvPr/>
        </p:nvSpPr>
        <p:spPr>
          <a:xfrm>
            <a:off x="1734185" y="1143000"/>
            <a:ext cx="38100" cy="838200"/>
          </a:xfrm>
          <a:custGeom>
            <a:avLst/>
            <a:gdLst/>
            <a:ahLst/>
            <a:cxnLst/>
            <a:rect l="l" t="t" r="r" b="b"/>
            <a:pathLst>
              <a:path w="38100" h="838200">
                <a:moveTo>
                  <a:pt x="22225" y="31750"/>
                </a:moveTo>
                <a:lnTo>
                  <a:pt x="15875" y="31750"/>
                </a:lnTo>
                <a:lnTo>
                  <a:pt x="15875" y="838200"/>
                </a:lnTo>
                <a:lnTo>
                  <a:pt x="22225" y="838200"/>
                </a:lnTo>
                <a:lnTo>
                  <a:pt x="22225" y="31750"/>
                </a:lnTo>
                <a:close/>
              </a:path>
              <a:path w="38100" h="838200">
                <a:moveTo>
                  <a:pt x="19050" y="0"/>
                </a:moveTo>
                <a:lnTo>
                  <a:pt x="0" y="38100"/>
                </a:lnTo>
                <a:lnTo>
                  <a:pt x="15875" y="38100"/>
                </a:lnTo>
                <a:lnTo>
                  <a:pt x="15875" y="31750"/>
                </a:lnTo>
                <a:lnTo>
                  <a:pt x="34925" y="31750"/>
                </a:lnTo>
                <a:lnTo>
                  <a:pt x="19050" y="0"/>
                </a:lnTo>
                <a:close/>
              </a:path>
              <a:path w="38100" h="838200">
                <a:moveTo>
                  <a:pt x="34925" y="31750"/>
                </a:moveTo>
                <a:lnTo>
                  <a:pt x="22225" y="31750"/>
                </a:lnTo>
                <a:lnTo>
                  <a:pt x="22225" y="38100"/>
                </a:lnTo>
                <a:lnTo>
                  <a:pt x="38100" y="38100"/>
                </a:lnTo>
                <a:lnTo>
                  <a:pt x="349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47AD894E-1763-8149-81E7-B6B40FFD941F}"/>
              </a:ext>
            </a:extLst>
          </p:cNvPr>
          <p:cNvSpPr/>
          <p:nvPr/>
        </p:nvSpPr>
        <p:spPr>
          <a:xfrm>
            <a:off x="1753235" y="1047750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762000" y="0"/>
                </a:moveTo>
                <a:lnTo>
                  <a:pt x="762000" y="38100"/>
                </a:lnTo>
                <a:lnTo>
                  <a:pt x="793750" y="22225"/>
                </a:lnTo>
                <a:lnTo>
                  <a:pt x="768350" y="22225"/>
                </a:lnTo>
                <a:lnTo>
                  <a:pt x="768350" y="15875"/>
                </a:lnTo>
                <a:lnTo>
                  <a:pt x="793750" y="15875"/>
                </a:lnTo>
                <a:lnTo>
                  <a:pt x="762000" y="0"/>
                </a:lnTo>
                <a:close/>
              </a:path>
              <a:path w="800100" h="38100">
                <a:moveTo>
                  <a:pt x="762000" y="15875"/>
                </a:moveTo>
                <a:lnTo>
                  <a:pt x="0" y="15875"/>
                </a:lnTo>
                <a:lnTo>
                  <a:pt x="0" y="22225"/>
                </a:lnTo>
                <a:lnTo>
                  <a:pt x="762000" y="22225"/>
                </a:lnTo>
                <a:lnTo>
                  <a:pt x="762000" y="15875"/>
                </a:lnTo>
                <a:close/>
              </a:path>
              <a:path w="800100" h="38100">
                <a:moveTo>
                  <a:pt x="793750" y="15875"/>
                </a:moveTo>
                <a:lnTo>
                  <a:pt x="768350" y="15875"/>
                </a:lnTo>
                <a:lnTo>
                  <a:pt x="768350" y="22225"/>
                </a:lnTo>
                <a:lnTo>
                  <a:pt x="793750" y="22225"/>
                </a:lnTo>
                <a:lnTo>
                  <a:pt x="800100" y="19050"/>
                </a:lnTo>
                <a:lnTo>
                  <a:pt x="79375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9AB4F4AA-44A0-C049-8BC2-2296680E6A40}"/>
              </a:ext>
            </a:extLst>
          </p:cNvPr>
          <p:cNvSpPr/>
          <p:nvPr/>
        </p:nvSpPr>
        <p:spPr>
          <a:xfrm>
            <a:off x="1712849" y="1026541"/>
            <a:ext cx="840740" cy="878840"/>
          </a:xfrm>
          <a:custGeom>
            <a:avLst/>
            <a:gdLst/>
            <a:ahLst/>
            <a:cxnLst/>
            <a:rect l="l" t="t" r="r" b="b"/>
            <a:pathLst>
              <a:path w="840739" h="878840">
                <a:moveTo>
                  <a:pt x="811831" y="853159"/>
                </a:moveTo>
                <a:lnTo>
                  <a:pt x="800353" y="864107"/>
                </a:lnTo>
                <a:lnTo>
                  <a:pt x="840486" y="878458"/>
                </a:lnTo>
                <a:lnTo>
                  <a:pt x="834081" y="857757"/>
                </a:lnTo>
                <a:lnTo>
                  <a:pt x="816228" y="857757"/>
                </a:lnTo>
                <a:lnTo>
                  <a:pt x="811831" y="853159"/>
                </a:lnTo>
                <a:close/>
              </a:path>
              <a:path w="840739" h="878840">
                <a:moveTo>
                  <a:pt x="816444" y="848758"/>
                </a:moveTo>
                <a:lnTo>
                  <a:pt x="811831" y="853159"/>
                </a:lnTo>
                <a:lnTo>
                  <a:pt x="816228" y="857757"/>
                </a:lnTo>
                <a:lnTo>
                  <a:pt x="820801" y="853313"/>
                </a:lnTo>
                <a:lnTo>
                  <a:pt x="816444" y="848758"/>
                </a:lnTo>
                <a:close/>
              </a:path>
              <a:path w="840739" h="878840">
                <a:moveTo>
                  <a:pt x="827913" y="837819"/>
                </a:moveTo>
                <a:lnTo>
                  <a:pt x="816444" y="848758"/>
                </a:lnTo>
                <a:lnTo>
                  <a:pt x="820801" y="853313"/>
                </a:lnTo>
                <a:lnTo>
                  <a:pt x="816228" y="857757"/>
                </a:lnTo>
                <a:lnTo>
                  <a:pt x="834081" y="857757"/>
                </a:lnTo>
                <a:lnTo>
                  <a:pt x="827913" y="837819"/>
                </a:lnTo>
                <a:close/>
              </a:path>
              <a:path w="840739" h="878840">
                <a:moveTo>
                  <a:pt x="4572" y="0"/>
                </a:moveTo>
                <a:lnTo>
                  <a:pt x="0" y="4317"/>
                </a:lnTo>
                <a:lnTo>
                  <a:pt x="811831" y="853159"/>
                </a:lnTo>
                <a:lnTo>
                  <a:pt x="816444" y="848758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64D37E0D-E69C-E745-8E5C-763799398C4E}"/>
              </a:ext>
            </a:extLst>
          </p:cNvPr>
          <p:cNvSpPr/>
          <p:nvPr/>
        </p:nvSpPr>
        <p:spPr>
          <a:xfrm>
            <a:off x="2627630" y="1600201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4" h="383540">
                <a:moveTo>
                  <a:pt x="502491" y="19537"/>
                </a:moveTo>
                <a:lnTo>
                  <a:pt x="0" y="378460"/>
                </a:lnTo>
                <a:lnTo>
                  <a:pt x="3809" y="383540"/>
                </a:lnTo>
                <a:lnTo>
                  <a:pt x="506194" y="24730"/>
                </a:lnTo>
                <a:lnTo>
                  <a:pt x="502491" y="19537"/>
                </a:lnTo>
                <a:close/>
              </a:path>
              <a:path w="535304" h="383540">
                <a:moveTo>
                  <a:pt x="526884" y="15875"/>
                </a:moveTo>
                <a:lnTo>
                  <a:pt x="507618" y="15875"/>
                </a:lnTo>
                <a:lnTo>
                  <a:pt x="511301" y="21082"/>
                </a:lnTo>
                <a:lnTo>
                  <a:pt x="506194" y="24730"/>
                </a:lnTo>
                <a:lnTo>
                  <a:pt x="515365" y="37592"/>
                </a:lnTo>
                <a:lnTo>
                  <a:pt x="526884" y="15875"/>
                </a:lnTo>
                <a:close/>
              </a:path>
              <a:path w="535304" h="383540">
                <a:moveTo>
                  <a:pt x="507618" y="15875"/>
                </a:moveTo>
                <a:lnTo>
                  <a:pt x="502491" y="19537"/>
                </a:lnTo>
                <a:lnTo>
                  <a:pt x="506194" y="24730"/>
                </a:lnTo>
                <a:lnTo>
                  <a:pt x="511301" y="21082"/>
                </a:lnTo>
                <a:lnTo>
                  <a:pt x="507618" y="15875"/>
                </a:lnTo>
                <a:close/>
              </a:path>
              <a:path w="535304" h="383540">
                <a:moveTo>
                  <a:pt x="535304" y="0"/>
                </a:moveTo>
                <a:lnTo>
                  <a:pt x="493267" y="6604"/>
                </a:lnTo>
                <a:lnTo>
                  <a:pt x="502491" y="19537"/>
                </a:lnTo>
                <a:lnTo>
                  <a:pt x="507618" y="15875"/>
                </a:lnTo>
                <a:lnTo>
                  <a:pt x="526884" y="15875"/>
                </a:lnTo>
                <a:lnTo>
                  <a:pt x="535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71D6E249-9430-3B45-A7DB-85A65330D01C}"/>
              </a:ext>
            </a:extLst>
          </p:cNvPr>
          <p:cNvSpPr/>
          <p:nvPr/>
        </p:nvSpPr>
        <p:spPr>
          <a:xfrm>
            <a:off x="2627756" y="1064260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4" h="383540">
                <a:moveTo>
                  <a:pt x="502466" y="363858"/>
                </a:moveTo>
                <a:lnTo>
                  <a:pt x="493140" y="376936"/>
                </a:lnTo>
                <a:lnTo>
                  <a:pt x="535177" y="383540"/>
                </a:lnTo>
                <a:lnTo>
                  <a:pt x="526690" y="367538"/>
                </a:lnTo>
                <a:lnTo>
                  <a:pt x="507618" y="367538"/>
                </a:lnTo>
                <a:lnTo>
                  <a:pt x="502466" y="363858"/>
                </a:lnTo>
                <a:close/>
              </a:path>
              <a:path w="535304" h="383540">
                <a:moveTo>
                  <a:pt x="506007" y="358893"/>
                </a:moveTo>
                <a:lnTo>
                  <a:pt x="502466" y="363858"/>
                </a:lnTo>
                <a:lnTo>
                  <a:pt x="507618" y="367538"/>
                </a:lnTo>
                <a:lnTo>
                  <a:pt x="511175" y="362585"/>
                </a:lnTo>
                <a:lnTo>
                  <a:pt x="506007" y="358893"/>
                </a:lnTo>
                <a:close/>
              </a:path>
              <a:path w="535304" h="383540">
                <a:moveTo>
                  <a:pt x="515238" y="345948"/>
                </a:moveTo>
                <a:lnTo>
                  <a:pt x="506007" y="358893"/>
                </a:lnTo>
                <a:lnTo>
                  <a:pt x="511175" y="362585"/>
                </a:lnTo>
                <a:lnTo>
                  <a:pt x="507618" y="367538"/>
                </a:lnTo>
                <a:lnTo>
                  <a:pt x="526690" y="367538"/>
                </a:lnTo>
                <a:lnTo>
                  <a:pt x="515238" y="345948"/>
                </a:lnTo>
                <a:close/>
              </a:path>
              <a:path w="535304" h="383540">
                <a:moveTo>
                  <a:pt x="3555" y="0"/>
                </a:moveTo>
                <a:lnTo>
                  <a:pt x="0" y="5080"/>
                </a:lnTo>
                <a:lnTo>
                  <a:pt x="502466" y="363858"/>
                </a:lnTo>
                <a:lnTo>
                  <a:pt x="506007" y="358893"/>
                </a:lnTo>
                <a:lnTo>
                  <a:pt x="3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B07A49B9-0593-1340-951D-7DF90E36C028}"/>
              </a:ext>
            </a:extLst>
          </p:cNvPr>
          <p:cNvSpPr/>
          <p:nvPr/>
        </p:nvSpPr>
        <p:spPr>
          <a:xfrm>
            <a:off x="2610485" y="1066800"/>
            <a:ext cx="38100" cy="838200"/>
          </a:xfrm>
          <a:custGeom>
            <a:avLst/>
            <a:gdLst/>
            <a:ahLst/>
            <a:cxnLst/>
            <a:rect l="l" t="t" r="r" b="b"/>
            <a:pathLst>
              <a:path w="38100" h="838200">
                <a:moveTo>
                  <a:pt x="16001" y="800100"/>
                </a:moveTo>
                <a:lnTo>
                  <a:pt x="0" y="800100"/>
                </a:lnTo>
                <a:lnTo>
                  <a:pt x="19050" y="838200"/>
                </a:lnTo>
                <a:lnTo>
                  <a:pt x="34925" y="806450"/>
                </a:lnTo>
                <a:lnTo>
                  <a:pt x="16001" y="806450"/>
                </a:lnTo>
                <a:lnTo>
                  <a:pt x="16001" y="800100"/>
                </a:lnTo>
                <a:close/>
              </a:path>
              <a:path w="38100" h="838200">
                <a:moveTo>
                  <a:pt x="22098" y="0"/>
                </a:moveTo>
                <a:lnTo>
                  <a:pt x="16001" y="0"/>
                </a:lnTo>
                <a:lnTo>
                  <a:pt x="16001" y="806450"/>
                </a:lnTo>
                <a:lnTo>
                  <a:pt x="22098" y="806450"/>
                </a:lnTo>
                <a:lnTo>
                  <a:pt x="22098" y="0"/>
                </a:lnTo>
                <a:close/>
              </a:path>
              <a:path w="38100" h="838200">
                <a:moveTo>
                  <a:pt x="38100" y="800100"/>
                </a:moveTo>
                <a:lnTo>
                  <a:pt x="22098" y="800100"/>
                </a:lnTo>
                <a:lnTo>
                  <a:pt x="22098" y="806450"/>
                </a:lnTo>
                <a:lnTo>
                  <a:pt x="34925" y="806450"/>
                </a:lnTo>
                <a:lnTo>
                  <a:pt x="38100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5166FFCD-E7E3-B342-B41D-1BD3D7D8F02B}"/>
              </a:ext>
            </a:extLst>
          </p:cNvPr>
          <p:cNvSpPr/>
          <p:nvPr/>
        </p:nvSpPr>
        <p:spPr>
          <a:xfrm>
            <a:off x="1829435" y="1924051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2098"/>
                </a:lnTo>
                <a:lnTo>
                  <a:pt x="31750" y="22098"/>
                </a:lnTo>
                <a:lnTo>
                  <a:pt x="31750" y="16002"/>
                </a:lnTo>
                <a:lnTo>
                  <a:pt x="38100" y="16002"/>
                </a:lnTo>
                <a:lnTo>
                  <a:pt x="38100" y="0"/>
                </a:lnTo>
                <a:close/>
              </a:path>
              <a:path w="800100" h="38100">
                <a:moveTo>
                  <a:pt x="38100" y="16002"/>
                </a:moveTo>
                <a:lnTo>
                  <a:pt x="31750" y="16002"/>
                </a:lnTo>
                <a:lnTo>
                  <a:pt x="31750" y="22098"/>
                </a:lnTo>
                <a:lnTo>
                  <a:pt x="38100" y="22098"/>
                </a:lnTo>
                <a:lnTo>
                  <a:pt x="38100" y="16002"/>
                </a:lnTo>
                <a:close/>
              </a:path>
              <a:path w="800100" h="38100">
                <a:moveTo>
                  <a:pt x="800100" y="16002"/>
                </a:moveTo>
                <a:lnTo>
                  <a:pt x="38100" y="16002"/>
                </a:lnTo>
                <a:lnTo>
                  <a:pt x="38100" y="22098"/>
                </a:lnTo>
                <a:lnTo>
                  <a:pt x="800100" y="22098"/>
                </a:lnTo>
                <a:lnTo>
                  <a:pt x="800100" y="16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286EBD50-0879-FE43-AAC7-CB3BDFB1143C}"/>
              </a:ext>
            </a:extLst>
          </p:cNvPr>
          <p:cNvSpPr/>
          <p:nvPr/>
        </p:nvSpPr>
        <p:spPr>
          <a:xfrm>
            <a:off x="1753235" y="2000251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762000" y="0"/>
                </a:moveTo>
                <a:lnTo>
                  <a:pt x="762000" y="38100"/>
                </a:lnTo>
                <a:lnTo>
                  <a:pt x="794003" y="22098"/>
                </a:lnTo>
                <a:lnTo>
                  <a:pt x="768350" y="22098"/>
                </a:lnTo>
                <a:lnTo>
                  <a:pt x="768350" y="16002"/>
                </a:lnTo>
                <a:lnTo>
                  <a:pt x="794003" y="16002"/>
                </a:lnTo>
                <a:lnTo>
                  <a:pt x="762000" y="0"/>
                </a:lnTo>
                <a:close/>
              </a:path>
              <a:path w="800100" h="38100">
                <a:moveTo>
                  <a:pt x="7620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762000" y="22098"/>
                </a:lnTo>
                <a:lnTo>
                  <a:pt x="762000" y="16002"/>
                </a:lnTo>
                <a:close/>
              </a:path>
              <a:path w="800100" h="38100">
                <a:moveTo>
                  <a:pt x="794003" y="16002"/>
                </a:moveTo>
                <a:lnTo>
                  <a:pt x="768350" y="16002"/>
                </a:lnTo>
                <a:lnTo>
                  <a:pt x="768350" y="22098"/>
                </a:lnTo>
                <a:lnTo>
                  <a:pt x="794003" y="22098"/>
                </a:lnTo>
                <a:lnTo>
                  <a:pt x="800100" y="19050"/>
                </a:lnTo>
                <a:lnTo>
                  <a:pt x="794003" y="16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D0B03EC6-AF22-0144-83C7-A538AE64B280}"/>
              </a:ext>
            </a:extLst>
          </p:cNvPr>
          <p:cNvSpPr/>
          <p:nvPr/>
        </p:nvSpPr>
        <p:spPr>
          <a:xfrm>
            <a:off x="1065053" y="14454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4D37FEBF-D8E0-0343-B1B1-0555EDF2AC83}"/>
              </a:ext>
            </a:extLst>
          </p:cNvPr>
          <p:cNvSpPr/>
          <p:nvPr/>
        </p:nvSpPr>
        <p:spPr>
          <a:xfrm>
            <a:off x="1674653" y="988219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9F00F800-1736-194D-BFFC-C1DC9B42173A}"/>
              </a:ext>
            </a:extLst>
          </p:cNvPr>
          <p:cNvSpPr/>
          <p:nvPr/>
        </p:nvSpPr>
        <p:spPr>
          <a:xfrm>
            <a:off x="1674653" y="19026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977ADCF7-869B-4F4E-B5E7-13F417F46762}"/>
              </a:ext>
            </a:extLst>
          </p:cNvPr>
          <p:cNvSpPr/>
          <p:nvPr/>
        </p:nvSpPr>
        <p:spPr>
          <a:xfrm>
            <a:off x="2550953" y="19026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5E8BA1A3-B310-1A4C-94F6-73BFCEC4F2B6}"/>
              </a:ext>
            </a:extLst>
          </p:cNvPr>
          <p:cNvSpPr/>
          <p:nvPr/>
        </p:nvSpPr>
        <p:spPr>
          <a:xfrm>
            <a:off x="2550953" y="988219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2E54C16-E316-3042-9CCC-878068B2AA99}"/>
              </a:ext>
            </a:extLst>
          </p:cNvPr>
          <p:cNvSpPr/>
          <p:nvPr/>
        </p:nvSpPr>
        <p:spPr>
          <a:xfrm>
            <a:off x="3160553" y="14454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EDCFCF16-7C0D-CF47-BAE0-D962E6D3675D}"/>
              </a:ext>
            </a:extLst>
          </p:cNvPr>
          <p:cNvSpPr txBox="1"/>
          <p:nvPr/>
        </p:nvSpPr>
        <p:spPr>
          <a:xfrm>
            <a:off x="1381124" y="1148842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CE916095-68BB-7D45-B0E2-5A27DAD13C70}"/>
              </a:ext>
            </a:extLst>
          </p:cNvPr>
          <p:cNvSpPr txBox="1"/>
          <p:nvPr/>
        </p:nvSpPr>
        <p:spPr>
          <a:xfrm>
            <a:off x="1381124" y="17207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3D2E8F0E-5523-094F-91EE-2B8E0048D97C}"/>
              </a:ext>
            </a:extLst>
          </p:cNvPr>
          <p:cNvSpPr txBox="1"/>
          <p:nvPr/>
        </p:nvSpPr>
        <p:spPr>
          <a:xfrm>
            <a:off x="1647824" y="14159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0EBD809-2A87-0144-9EE9-9A55B050571E}"/>
              </a:ext>
            </a:extLst>
          </p:cNvPr>
          <p:cNvSpPr txBox="1"/>
          <p:nvPr/>
        </p:nvSpPr>
        <p:spPr>
          <a:xfrm>
            <a:off x="2181479" y="13397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3A365FE4-BEB9-724D-B713-4441A382D00B}"/>
              </a:ext>
            </a:extLst>
          </p:cNvPr>
          <p:cNvSpPr txBox="1"/>
          <p:nvPr/>
        </p:nvSpPr>
        <p:spPr>
          <a:xfrm>
            <a:off x="2143379" y="1745412"/>
            <a:ext cx="77470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66002750-5376-7749-B5D8-B8F9F9091386}"/>
              </a:ext>
            </a:extLst>
          </p:cNvPr>
          <p:cNvSpPr txBox="1"/>
          <p:nvPr/>
        </p:nvSpPr>
        <p:spPr>
          <a:xfrm>
            <a:off x="2143379" y="882142"/>
            <a:ext cx="1225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75" dirty="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0877BC8-7F83-8440-A1BD-21CE9A2BB638}"/>
              </a:ext>
            </a:extLst>
          </p:cNvPr>
          <p:cNvSpPr txBox="1"/>
          <p:nvPr/>
        </p:nvSpPr>
        <p:spPr>
          <a:xfrm>
            <a:off x="2676779" y="14159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77DC14E0-36C0-3E49-B556-C52E8EA41071}"/>
              </a:ext>
            </a:extLst>
          </p:cNvPr>
          <p:cNvSpPr txBox="1"/>
          <p:nvPr/>
        </p:nvSpPr>
        <p:spPr>
          <a:xfrm>
            <a:off x="2943732" y="1110742"/>
            <a:ext cx="140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901BB0F-90EE-7448-8F62-8589978A61D3}"/>
              </a:ext>
            </a:extLst>
          </p:cNvPr>
          <p:cNvSpPr txBox="1"/>
          <p:nvPr/>
        </p:nvSpPr>
        <p:spPr>
          <a:xfrm>
            <a:off x="2943732" y="17588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865A1828-DAE7-A344-98EE-C9AF08285679}"/>
              </a:ext>
            </a:extLst>
          </p:cNvPr>
          <p:cNvSpPr/>
          <p:nvPr/>
        </p:nvSpPr>
        <p:spPr>
          <a:xfrm>
            <a:off x="8388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170E8316-968D-4D4A-B201-9B517B3C8B6A}"/>
              </a:ext>
            </a:extLst>
          </p:cNvPr>
          <p:cNvSpPr/>
          <p:nvPr/>
        </p:nvSpPr>
        <p:spPr>
          <a:xfrm>
            <a:off x="8388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EDA33FB4-90D4-5F46-8953-CFC0EAF440DD}"/>
              </a:ext>
            </a:extLst>
          </p:cNvPr>
          <p:cNvSpPr txBox="1"/>
          <p:nvPr/>
        </p:nvSpPr>
        <p:spPr>
          <a:xfrm>
            <a:off x="901064" y="1438784"/>
            <a:ext cx="28511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13995" algn="l"/>
              </a:tabLst>
            </a:pPr>
            <a:r>
              <a:rPr sz="900" spc="5" dirty="0">
                <a:latin typeface="Arial"/>
                <a:cs typeface="Arial"/>
              </a:rPr>
              <a:t>0	s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335EAE2D-9578-DA42-923F-BD14A9930434}"/>
              </a:ext>
            </a:extLst>
          </p:cNvPr>
          <p:cNvSpPr/>
          <p:nvPr/>
        </p:nvSpPr>
        <p:spPr>
          <a:xfrm>
            <a:off x="16389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D65006DF-6563-7B4D-80C1-EF26FCA5B632}"/>
              </a:ext>
            </a:extLst>
          </p:cNvPr>
          <p:cNvSpPr/>
          <p:nvPr/>
        </p:nvSpPr>
        <p:spPr>
          <a:xfrm>
            <a:off x="16389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247C981C-1F49-804A-AEED-C3F41B468E17}"/>
              </a:ext>
            </a:extLst>
          </p:cNvPr>
          <p:cNvSpPr txBox="1"/>
          <p:nvPr/>
        </p:nvSpPr>
        <p:spPr>
          <a:xfrm>
            <a:off x="1661795" y="739191"/>
            <a:ext cx="1619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 marR="5080" indent="-60325">
              <a:lnSpc>
                <a:spcPct val="1389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+∞  </a:t>
            </a:r>
            <a:r>
              <a:rPr sz="900" spc="5" dirty="0">
                <a:latin typeface="Arial"/>
                <a:cs typeface="Arial"/>
              </a:rPr>
              <a:t>1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15EE62F4-2A3A-9C4A-A09E-20EA951F68F7}"/>
              </a:ext>
            </a:extLst>
          </p:cNvPr>
          <p:cNvSpPr/>
          <p:nvPr/>
        </p:nvSpPr>
        <p:spPr>
          <a:xfrm>
            <a:off x="16389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2499439C-025A-D944-8902-09CF2E7084E8}"/>
              </a:ext>
            </a:extLst>
          </p:cNvPr>
          <p:cNvSpPr/>
          <p:nvPr/>
        </p:nvSpPr>
        <p:spPr>
          <a:xfrm>
            <a:off x="16389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980DB1F-E531-1549-BAE7-88319E88CBEF}"/>
              </a:ext>
            </a:extLst>
          </p:cNvPr>
          <p:cNvSpPr txBox="1"/>
          <p:nvPr/>
        </p:nvSpPr>
        <p:spPr>
          <a:xfrm>
            <a:off x="1661795" y="1844472"/>
            <a:ext cx="1619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dirty="0">
                <a:latin typeface="Arial"/>
                <a:cs typeface="Arial"/>
              </a:rPr>
              <a:t>+∞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8B5D1600-CE3B-384C-B3CA-BB59B81F36A4}"/>
              </a:ext>
            </a:extLst>
          </p:cNvPr>
          <p:cNvSpPr/>
          <p:nvPr/>
        </p:nvSpPr>
        <p:spPr>
          <a:xfrm>
            <a:off x="25152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4D07EF9E-CE96-3F46-BD7A-2B6618D3C847}"/>
              </a:ext>
            </a:extLst>
          </p:cNvPr>
          <p:cNvSpPr/>
          <p:nvPr/>
        </p:nvSpPr>
        <p:spPr>
          <a:xfrm>
            <a:off x="25152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FCCCDF65-ADD8-8345-A6DB-C88070443869}"/>
              </a:ext>
            </a:extLst>
          </p:cNvPr>
          <p:cNvSpPr txBox="1"/>
          <p:nvPr/>
        </p:nvSpPr>
        <p:spPr>
          <a:xfrm>
            <a:off x="2538349" y="1844472"/>
            <a:ext cx="1619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dirty="0">
                <a:latin typeface="Arial"/>
                <a:cs typeface="Arial"/>
              </a:rPr>
              <a:t>+∞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FB1D7709-B95C-0147-BA61-91B382103D37}"/>
              </a:ext>
            </a:extLst>
          </p:cNvPr>
          <p:cNvSpPr/>
          <p:nvPr/>
        </p:nvSpPr>
        <p:spPr>
          <a:xfrm>
            <a:off x="25152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F8D2E8D4-F3B2-0040-8C37-FD45C6FDA349}"/>
              </a:ext>
            </a:extLst>
          </p:cNvPr>
          <p:cNvSpPr/>
          <p:nvPr/>
        </p:nvSpPr>
        <p:spPr>
          <a:xfrm>
            <a:off x="25152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23B5520F-75E4-EA43-B056-A0C3E4A2DD70}"/>
              </a:ext>
            </a:extLst>
          </p:cNvPr>
          <p:cNvSpPr txBox="1"/>
          <p:nvPr/>
        </p:nvSpPr>
        <p:spPr>
          <a:xfrm>
            <a:off x="2523108" y="739191"/>
            <a:ext cx="1625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" marR="5080" indent="-76200">
              <a:lnSpc>
                <a:spcPct val="1389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+</a:t>
            </a:r>
            <a:r>
              <a:rPr sz="900" spc="5" dirty="0">
                <a:latin typeface="Arial"/>
                <a:cs typeface="Arial"/>
              </a:rPr>
              <a:t>∞  2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43E281A7-F67E-4049-831F-B9B0A38B2FEE}"/>
              </a:ext>
            </a:extLst>
          </p:cNvPr>
          <p:cNvSpPr/>
          <p:nvPr/>
        </p:nvSpPr>
        <p:spPr>
          <a:xfrm>
            <a:off x="33534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A22179EE-2E1A-E049-8166-F68BAE710DA5}"/>
              </a:ext>
            </a:extLst>
          </p:cNvPr>
          <p:cNvSpPr/>
          <p:nvPr/>
        </p:nvSpPr>
        <p:spPr>
          <a:xfrm>
            <a:off x="33534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B9AAB46-F048-3E4E-B6C3-9BB44692E1A4}"/>
              </a:ext>
            </a:extLst>
          </p:cNvPr>
          <p:cNvSpPr txBox="1"/>
          <p:nvPr/>
        </p:nvSpPr>
        <p:spPr>
          <a:xfrm>
            <a:off x="3208655" y="1438784"/>
            <a:ext cx="360584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r>
              <a:rPr sz="900" spc="225" dirty="0">
                <a:latin typeface="Arial"/>
                <a:cs typeface="Arial"/>
              </a:rPr>
              <a:t> </a:t>
            </a:r>
            <a:r>
              <a:rPr lang="en-US" sz="900" spc="2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+∞</a:t>
            </a:r>
          </a:p>
        </p:txBody>
      </p:sp>
      <p:sp>
        <p:nvSpPr>
          <p:cNvPr id="48" name="object 54">
            <a:extLst>
              <a:ext uri="{FF2B5EF4-FFF2-40B4-BE49-F238E27FC236}">
                <a16:creationId xmlns:a16="http://schemas.microsoft.com/office/drawing/2014/main" id="{BD4354B9-05A5-3040-BAA4-41FE15072EE0}"/>
              </a:ext>
            </a:extLst>
          </p:cNvPr>
          <p:cNvSpPr txBox="1"/>
          <p:nvPr/>
        </p:nvSpPr>
        <p:spPr>
          <a:xfrm>
            <a:off x="376427" y="2600326"/>
            <a:ext cx="4165600" cy="817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51484" indent="-5080" algn="ctr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Initialization – all </a:t>
            </a:r>
            <a:r>
              <a:rPr sz="1000" spc="-10" dirty="0">
                <a:latin typeface="Arial"/>
                <a:cs typeface="Arial"/>
              </a:rPr>
              <a:t>cost </a:t>
            </a:r>
            <a:r>
              <a:rPr sz="1000" dirty="0">
                <a:latin typeface="Arial"/>
                <a:cs typeface="Arial"/>
              </a:rPr>
              <a:t>labels </a:t>
            </a:r>
            <a:r>
              <a:rPr sz="1000" spc="5" dirty="0">
                <a:latin typeface="Arial"/>
                <a:cs typeface="Arial"/>
              </a:rPr>
              <a:t>infinity </a:t>
            </a:r>
            <a:r>
              <a:rPr sz="1000" dirty="0">
                <a:latin typeface="Arial"/>
                <a:cs typeface="Arial"/>
              </a:rPr>
              <a:t>except the </a:t>
            </a:r>
            <a:r>
              <a:rPr sz="1000" spc="-5" dirty="0">
                <a:latin typeface="Arial"/>
                <a:cs typeface="Arial"/>
              </a:rPr>
              <a:t>source, </a:t>
            </a:r>
            <a:r>
              <a:rPr sz="1000" spc="-10" dirty="0">
                <a:latin typeface="Arial"/>
                <a:cs typeface="Arial"/>
              </a:rPr>
              <a:t>set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1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zero.  </a:t>
            </a:r>
            <a:r>
              <a:rPr sz="1000" spc="5" dirty="0">
                <a:latin typeface="Arial"/>
                <a:cs typeface="Arial"/>
              </a:rPr>
              <a:t>We’d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like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improve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cost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labels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all </a:t>
            </a:r>
            <a:r>
              <a:rPr sz="1000" spc="-5" dirty="0">
                <a:latin typeface="Arial"/>
                <a:cs typeface="Arial"/>
              </a:rPr>
              <a:t>nodes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so</a:t>
            </a:r>
            <a:r>
              <a:rPr sz="1000" dirty="0">
                <a:latin typeface="Arial"/>
                <a:cs typeface="Arial"/>
              </a:rPr>
              <a:t> they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reflect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  </a:t>
            </a:r>
            <a:r>
              <a:rPr sz="1000" spc="-5" dirty="0">
                <a:latin typeface="Arial"/>
                <a:cs typeface="Arial"/>
              </a:rPr>
              <a:t>costs of </a:t>
            </a:r>
            <a:r>
              <a:rPr sz="1000" spc="-10" dirty="0">
                <a:latin typeface="Arial"/>
                <a:cs typeface="Arial"/>
              </a:rPr>
              <a:t>shortest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paths.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49" name="object 55">
            <a:extLst>
              <a:ext uri="{FF2B5EF4-FFF2-40B4-BE49-F238E27FC236}">
                <a16:creationId xmlns:a16="http://schemas.microsoft.com/office/drawing/2014/main" id="{5CBD8CB5-6850-EE4B-A3D9-66DE1098D7A9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961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C6C58CC-0001-0444-982A-9123BD0F3066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9EF2E8B-E330-D04A-B16A-16204FFABA1B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682A53-FD67-F84C-BF79-F20673F5A83C}"/>
              </a:ext>
            </a:extLst>
          </p:cNvPr>
          <p:cNvSpPr txBox="1"/>
          <p:nvPr/>
        </p:nvSpPr>
        <p:spPr>
          <a:xfrm>
            <a:off x="13462" y="14097"/>
            <a:ext cx="4546600" cy="4806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Dijkstra’s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–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4F7477E-6B54-0E45-B311-287F8D67796A}"/>
              </a:ext>
            </a:extLst>
          </p:cNvPr>
          <p:cNvSpPr/>
          <p:nvPr/>
        </p:nvSpPr>
        <p:spPr>
          <a:xfrm>
            <a:off x="1131824" y="1106423"/>
            <a:ext cx="545465" cy="434340"/>
          </a:xfrm>
          <a:custGeom>
            <a:avLst/>
            <a:gdLst/>
            <a:ahLst/>
            <a:cxnLst/>
            <a:rect l="l" t="t" r="r" b="b"/>
            <a:pathLst>
              <a:path w="545464" h="434339">
                <a:moveTo>
                  <a:pt x="443540" y="55644"/>
                </a:moveTo>
                <a:lnTo>
                  <a:pt x="0" y="404113"/>
                </a:lnTo>
                <a:lnTo>
                  <a:pt x="23622" y="434085"/>
                </a:lnTo>
                <a:lnTo>
                  <a:pt x="467063" y="85597"/>
                </a:lnTo>
                <a:lnTo>
                  <a:pt x="443540" y="55644"/>
                </a:lnTo>
                <a:close/>
              </a:path>
              <a:path w="545464" h="434339">
                <a:moveTo>
                  <a:pt x="524507" y="43814"/>
                </a:moveTo>
                <a:lnTo>
                  <a:pt x="458597" y="43814"/>
                </a:lnTo>
                <a:lnTo>
                  <a:pt x="482092" y="73786"/>
                </a:lnTo>
                <a:lnTo>
                  <a:pt x="467063" y="85597"/>
                </a:lnTo>
                <a:lnTo>
                  <a:pt x="490600" y="115570"/>
                </a:lnTo>
                <a:lnTo>
                  <a:pt x="524507" y="43814"/>
                </a:lnTo>
                <a:close/>
              </a:path>
              <a:path w="545464" h="434339">
                <a:moveTo>
                  <a:pt x="458597" y="43814"/>
                </a:moveTo>
                <a:lnTo>
                  <a:pt x="443540" y="55644"/>
                </a:lnTo>
                <a:lnTo>
                  <a:pt x="467063" y="85597"/>
                </a:lnTo>
                <a:lnTo>
                  <a:pt x="482092" y="73786"/>
                </a:lnTo>
                <a:lnTo>
                  <a:pt x="458597" y="43814"/>
                </a:lnTo>
                <a:close/>
              </a:path>
              <a:path w="545464" h="434339">
                <a:moveTo>
                  <a:pt x="545211" y="0"/>
                </a:moveTo>
                <a:lnTo>
                  <a:pt x="419988" y="25653"/>
                </a:lnTo>
                <a:lnTo>
                  <a:pt x="443540" y="55644"/>
                </a:lnTo>
                <a:lnTo>
                  <a:pt x="458597" y="43814"/>
                </a:lnTo>
                <a:lnTo>
                  <a:pt x="524507" y="43814"/>
                </a:lnTo>
                <a:lnTo>
                  <a:pt x="545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20F976C-573F-2E43-953D-B82D37030982}"/>
              </a:ext>
            </a:extLst>
          </p:cNvPr>
          <p:cNvSpPr/>
          <p:nvPr/>
        </p:nvSpPr>
        <p:spPr>
          <a:xfrm>
            <a:off x="1132586" y="1510029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30" h="396875">
                <a:moveTo>
                  <a:pt x="440387" y="345515"/>
                </a:moveTo>
                <a:lnTo>
                  <a:pt x="418211" y="376554"/>
                </a:lnTo>
                <a:lnTo>
                  <a:pt x="544449" y="396494"/>
                </a:lnTo>
                <a:lnTo>
                  <a:pt x="523321" y="356616"/>
                </a:lnTo>
                <a:lnTo>
                  <a:pt x="455930" y="356616"/>
                </a:lnTo>
                <a:lnTo>
                  <a:pt x="440387" y="345515"/>
                </a:lnTo>
                <a:close/>
              </a:path>
              <a:path w="544830" h="396875">
                <a:moveTo>
                  <a:pt x="462513" y="314547"/>
                </a:moveTo>
                <a:lnTo>
                  <a:pt x="440387" y="345515"/>
                </a:lnTo>
                <a:lnTo>
                  <a:pt x="455930" y="356616"/>
                </a:lnTo>
                <a:lnTo>
                  <a:pt x="478028" y="325627"/>
                </a:lnTo>
                <a:lnTo>
                  <a:pt x="462513" y="314547"/>
                </a:lnTo>
                <a:close/>
              </a:path>
              <a:path w="544830" h="396875">
                <a:moveTo>
                  <a:pt x="484631" y="283591"/>
                </a:moveTo>
                <a:lnTo>
                  <a:pt x="462513" y="314547"/>
                </a:lnTo>
                <a:lnTo>
                  <a:pt x="478028" y="325627"/>
                </a:lnTo>
                <a:lnTo>
                  <a:pt x="455930" y="356616"/>
                </a:lnTo>
                <a:lnTo>
                  <a:pt x="523321" y="356616"/>
                </a:lnTo>
                <a:lnTo>
                  <a:pt x="484631" y="283591"/>
                </a:lnTo>
                <a:close/>
              </a:path>
              <a:path w="544830" h="396875">
                <a:moveTo>
                  <a:pt x="22098" y="0"/>
                </a:moveTo>
                <a:lnTo>
                  <a:pt x="0" y="30988"/>
                </a:lnTo>
                <a:lnTo>
                  <a:pt x="440387" y="345515"/>
                </a:lnTo>
                <a:lnTo>
                  <a:pt x="462513" y="314547"/>
                </a:lnTo>
                <a:lnTo>
                  <a:pt x="22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78B1C2C-36CE-A545-B3CB-5D6C61319BFA}"/>
              </a:ext>
            </a:extLst>
          </p:cNvPr>
          <p:cNvSpPr/>
          <p:nvPr/>
        </p:nvSpPr>
        <p:spPr>
          <a:xfrm>
            <a:off x="1734185" y="1144523"/>
            <a:ext cx="38100" cy="838200"/>
          </a:xfrm>
          <a:custGeom>
            <a:avLst/>
            <a:gdLst/>
            <a:ahLst/>
            <a:cxnLst/>
            <a:rect l="l" t="t" r="r" b="b"/>
            <a:pathLst>
              <a:path w="38100" h="838200">
                <a:moveTo>
                  <a:pt x="22225" y="31750"/>
                </a:moveTo>
                <a:lnTo>
                  <a:pt x="15875" y="31750"/>
                </a:lnTo>
                <a:lnTo>
                  <a:pt x="15875" y="838200"/>
                </a:lnTo>
                <a:lnTo>
                  <a:pt x="22225" y="838200"/>
                </a:lnTo>
                <a:lnTo>
                  <a:pt x="22225" y="31750"/>
                </a:lnTo>
                <a:close/>
              </a:path>
              <a:path w="38100" h="838200">
                <a:moveTo>
                  <a:pt x="19050" y="0"/>
                </a:moveTo>
                <a:lnTo>
                  <a:pt x="0" y="38100"/>
                </a:lnTo>
                <a:lnTo>
                  <a:pt x="15875" y="38100"/>
                </a:lnTo>
                <a:lnTo>
                  <a:pt x="15875" y="31750"/>
                </a:lnTo>
                <a:lnTo>
                  <a:pt x="34925" y="31750"/>
                </a:lnTo>
                <a:lnTo>
                  <a:pt x="19050" y="0"/>
                </a:lnTo>
                <a:close/>
              </a:path>
              <a:path w="38100" h="838200">
                <a:moveTo>
                  <a:pt x="34925" y="31750"/>
                </a:moveTo>
                <a:lnTo>
                  <a:pt x="22225" y="31750"/>
                </a:lnTo>
                <a:lnTo>
                  <a:pt x="22225" y="38100"/>
                </a:lnTo>
                <a:lnTo>
                  <a:pt x="38100" y="38100"/>
                </a:lnTo>
                <a:lnTo>
                  <a:pt x="349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596A679-B2F9-F645-BCEF-DC2922E6965F}"/>
              </a:ext>
            </a:extLst>
          </p:cNvPr>
          <p:cNvSpPr/>
          <p:nvPr/>
        </p:nvSpPr>
        <p:spPr>
          <a:xfrm>
            <a:off x="1753235" y="1049273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762000" y="0"/>
                </a:moveTo>
                <a:lnTo>
                  <a:pt x="762000" y="38100"/>
                </a:lnTo>
                <a:lnTo>
                  <a:pt x="793750" y="22225"/>
                </a:lnTo>
                <a:lnTo>
                  <a:pt x="768350" y="22225"/>
                </a:lnTo>
                <a:lnTo>
                  <a:pt x="768350" y="15875"/>
                </a:lnTo>
                <a:lnTo>
                  <a:pt x="793750" y="15875"/>
                </a:lnTo>
                <a:lnTo>
                  <a:pt x="762000" y="0"/>
                </a:lnTo>
                <a:close/>
              </a:path>
              <a:path w="800100" h="38100">
                <a:moveTo>
                  <a:pt x="762000" y="15875"/>
                </a:moveTo>
                <a:lnTo>
                  <a:pt x="0" y="15875"/>
                </a:lnTo>
                <a:lnTo>
                  <a:pt x="0" y="22225"/>
                </a:lnTo>
                <a:lnTo>
                  <a:pt x="762000" y="22225"/>
                </a:lnTo>
                <a:lnTo>
                  <a:pt x="762000" y="15875"/>
                </a:lnTo>
                <a:close/>
              </a:path>
              <a:path w="800100" h="38100">
                <a:moveTo>
                  <a:pt x="793750" y="15875"/>
                </a:moveTo>
                <a:lnTo>
                  <a:pt x="768350" y="15875"/>
                </a:lnTo>
                <a:lnTo>
                  <a:pt x="768350" y="22225"/>
                </a:lnTo>
                <a:lnTo>
                  <a:pt x="793750" y="22225"/>
                </a:lnTo>
                <a:lnTo>
                  <a:pt x="800100" y="19050"/>
                </a:lnTo>
                <a:lnTo>
                  <a:pt x="79375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A5AE133-21F1-EF48-AC23-CBB54A7D8E57}"/>
              </a:ext>
            </a:extLst>
          </p:cNvPr>
          <p:cNvSpPr/>
          <p:nvPr/>
        </p:nvSpPr>
        <p:spPr>
          <a:xfrm>
            <a:off x="1712849" y="1028064"/>
            <a:ext cx="840740" cy="878840"/>
          </a:xfrm>
          <a:custGeom>
            <a:avLst/>
            <a:gdLst/>
            <a:ahLst/>
            <a:cxnLst/>
            <a:rect l="l" t="t" r="r" b="b"/>
            <a:pathLst>
              <a:path w="840739" h="878839">
                <a:moveTo>
                  <a:pt x="811831" y="853159"/>
                </a:moveTo>
                <a:lnTo>
                  <a:pt x="800353" y="864108"/>
                </a:lnTo>
                <a:lnTo>
                  <a:pt x="840486" y="878459"/>
                </a:lnTo>
                <a:lnTo>
                  <a:pt x="834081" y="857758"/>
                </a:lnTo>
                <a:lnTo>
                  <a:pt x="816228" y="857758"/>
                </a:lnTo>
                <a:lnTo>
                  <a:pt x="811831" y="853159"/>
                </a:lnTo>
                <a:close/>
              </a:path>
              <a:path w="840739" h="878839">
                <a:moveTo>
                  <a:pt x="816444" y="848758"/>
                </a:moveTo>
                <a:lnTo>
                  <a:pt x="811831" y="853159"/>
                </a:lnTo>
                <a:lnTo>
                  <a:pt x="816228" y="857758"/>
                </a:lnTo>
                <a:lnTo>
                  <a:pt x="820801" y="853313"/>
                </a:lnTo>
                <a:lnTo>
                  <a:pt x="816444" y="848758"/>
                </a:lnTo>
                <a:close/>
              </a:path>
              <a:path w="840739" h="878839">
                <a:moveTo>
                  <a:pt x="827913" y="837819"/>
                </a:moveTo>
                <a:lnTo>
                  <a:pt x="816444" y="848758"/>
                </a:lnTo>
                <a:lnTo>
                  <a:pt x="820801" y="853313"/>
                </a:lnTo>
                <a:lnTo>
                  <a:pt x="816228" y="857758"/>
                </a:lnTo>
                <a:lnTo>
                  <a:pt x="834081" y="857758"/>
                </a:lnTo>
                <a:lnTo>
                  <a:pt x="827913" y="837819"/>
                </a:lnTo>
                <a:close/>
              </a:path>
              <a:path w="840739" h="878839">
                <a:moveTo>
                  <a:pt x="4572" y="0"/>
                </a:moveTo>
                <a:lnTo>
                  <a:pt x="0" y="4318"/>
                </a:lnTo>
                <a:lnTo>
                  <a:pt x="811831" y="853159"/>
                </a:lnTo>
                <a:lnTo>
                  <a:pt x="816444" y="848758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6AD6380-490C-7C42-8AA4-91A7E3B3D867}"/>
              </a:ext>
            </a:extLst>
          </p:cNvPr>
          <p:cNvSpPr/>
          <p:nvPr/>
        </p:nvSpPr>
        <p:spPr>
          <a:xfrm>
            <a:off x="2627630" y="1601723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4" h="383539">
                <a:moveTo>
                  <a:pt x="502491" y="19537"/>
                </a:moveTo>
                <a:lnTo>
                  <a:pt x="0" y="378459"/>
                </a:lnTo>
                <a:lnTo>
                  <a:pt x="3809" y="383539"/>
                </a:lnTo>
                <a:lnTo>
                  <a:pt x="506194" y="24730"/>
                </a:lnTo>
                <a:lnTo>
                  <a:pt x="502491" y="19537"/>
                </a:lnTo>
                <a:close/>
              </a:path>
              <a:path w="535304" h="383539">
                <a:moveTo>
                  <a:pt x="526884" y="15875"/>
                </a:moveTo>
                <a:lnTo>
                  <a:pt x="507618" y="15875"/>
                </a:lnTo>
                <a:lnTo>
                  <a:pt x="511301" y="21081"/>
                </a:lnTo>
                <a:lnTo>
                  <a:pt x="506194" y="24730"/>
                </a:lnTo>
                <a:lnTo>
                  <a:pt x="515365" y="37592"/>
                </a:lnTo>
                <a:lnTo>
                  <a:pt x="526884" y="15875"/>
                </a:lnTo>
                <a:close/>
              </a:path>
              <a:path w="535304" h="383539">
                <a:moveTo>
                  <a:pt x="507618" y="15875"/>
                </a:moveTo>
                <a:lnTo>
                  <a:pt x="502491" y="19537"/>
                </a:lnTo>
                <a:lnTo>
                  <a:pt x="506194" y="24730"/>
                </a:lnTo>
                <a:lnTo>
                  <a:pt x="511301" y="21081"/>
                </a:lnTo>
                <a:lnTo>
                  <a:pt x="507618" y="15875"/>
                </a:lnTo>
                <a:close/>
              </a:path>
              <a:path w="535304" h="383539">
                <a:moveTo>
                  <a:pt x="535304" y="0"/>
                </a:moveTo>
                <a:lnTo>
                  <a:pt x="493267" y="6603"/>
                </a:lnTo>
                <a:lnTo>
                  <a:pt x="502491" y="19537"/>
                </a:lnTo>
                <a:lnTo>
                  <a:pt x="507618" y="15875"/>
                </a:lnTo>
                <a:lnTo>
                  <a:pt x="526884" y="15875"/>
                </a:lnTo>
                <a:lnTo>
                  <a:pt x="535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415C6DD-D038-B04B-8965-C5260E7520DB}"/>
              </a:ext>
            </a:extLst>
          </p:cNvPr>
          <p:cNvSpPr/>
          <p:nvPr/>
        </p:nvSpPr>
        <p:spPr>
          <a:xfrm>
            <a:off x="2627756" y="1065783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4" h="383539">
                <a:moveTo>
                  <a:pt x="502466" y="363858"/>
                </a:moveTo>
                <a:lnTo>
                  <a:pt x="493140" y="376936"/>
                </a:lnTo>
                <a:lnTo>
                  <a:pt x="535177" y="383540"/>
                </a:lnTo>
                <a:lnTo>
                  <a:pt x="526690" y="367538"/>
                </a:lnTo>
                <a:lnTo>
                  <a:pt x="507618" y="367538"/>
                </a:lnTo>
                <a:lnTo>
                  <a:pt x="502466" y="363858"/>
                </a:lnTo>
                <a:close/>
              </a:path>
              <a:path w="535304" h="383539">
                <a:moveTo>
                  <a:pt x="506007" y="358893"/>
                </a:moveTo>
                <a:lnTo>
                  <a:pt x="502466" y="363858"/>
                </a:lnTo>
                <a:lnTo>
                  <a:pt x="507618" y="367538"/>
                </a:lnTo>
                <a:lnTo>
                  <a:pt x="511175" y="362585"/>
                </a:lnTo>
                <a:lnTo>
                  <a:pt x="506007" y="358893"/>
                </a:lnTo>
                <a:close/>
              </a:path>
              <a:path w="535304" h="383539">
                <a:moveTo>
                  <a:pt x="515238" y="345948"/>
                </a:moveTo>
                <a:lnTo>
                  <a:pt x="506007" y="358893"/>
                </a:lnTo>
                <a:lnTo>
                  <a:pt x="511175" y="362585"/>
                </a:lnTo>
                <a:lnTo>
                  <a:pt x="507618" y="367538"/>
                </a:lnTo>
                <a:lnTo>
                  <a:pt x="526690" y="367538"/>
                </a:lnTo>
                <a:lnTo>
                  <a:pt x="515238" y="345948"/>
                </a:lnTo>
                <a:close/>
              </a:path>
              <a:path w="535304" h="383539">
                <a:moveTo>
                  <a:pt x="3555" y="0"/>
                </a:moveTo>
                <a:lnTo>
                  <a:pt x="0" y="5079"/>
                </a:lnTo>
                <a:lnTo>
                  <a:pt x="502466" y="363858"/>
                </a:lnTo>
                <a:lnTo>
                  <a:pt x="506007" y="358893"/>
                </a:lnTo>
                <a:lnTo>
                  <a:pt x="3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907F1F0-054A-0040-A1D4-E4E4541AF084}"/>
              </a:ext>
            </a:extLst>
          </p:cNvPr>
          <p:cNvSpPr/>
          <p:nvPr/>
        </p:nvSpPr>
        <p:spPr>
          <a:xfrm>
            <a:off x="2610485" y="1068323"/>
            <a:ext cx="38100" cy="838200"/>
          </a:xfrm>
          <a:custGeom>
            <a:avLst/>
            <a:gdLst/>
            <a:ahLst/>
            <a:cxnLst/>
            <a:rect l="l" t="t" r="r" b="b"/>
            <a:pathLst>
              <a:path w="38100" h="838200">
                <a:moveTo>
                  <a:pt x="16001" y="800100"/>
                </a:moveTo>
                <a:lnTo>
                  <a:pt x="0" y="800100"/>
                </a:lnTo>
                <a:lnTo>
                  <a:pt x="19050" y="838200"/>
                </a:lnTo>
                <a:lnTo>
                  <a:pt x="34925" y="806450"/>
                </a:lnTo>
                <a:lnTo>
                  <a:pt x="16001" y="806450"/>
                </a:lnTo>
                <a:lnTo>
                  <a:pt x="16001" y="800100"/>
                </a:lnTo>
                <a:close/>
              </a:path>
              <a:path w="38100" h="838200">
                <a:moveTo>
                  <a:pt x="22098" y="0"/>
                </a:moveTo>
                <a:lnTo>
                  <a:pt x="16001" y="0"/>
                </a:lnTo>
                <a:lnTo>
                  <a:pt x="16001" y="806450"/>
                </a:lnTo>
                <a:lnTo>
                  <a:pt x="22098" y="806450"/>
                </a:lnTo>
                <a:lnTo>
                  <a:pt x="22098" y="0"/>
                </a:lnTo>
                <a:close/>
              </a:path>
              <a:path w="38100" h="838200">
                <a:moveTo>
                  <a:pt x="38100" y="800100"/>
                </a:moveTo>
                <a:lnTo>
                  <a:pt x="22098" y="800100"/>
                </a:lnTo>
                <a:lnTo>
                  <a:pt x="22098" y="806450"/>
                </a:lnTo>
                <a:lnTo>
                  <a:pt x="34925" y="806450"/>
                </a:lnTo>
                <a:lnTo>
                  <a:pt x="38100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710CBD8-6243-C943-983D-081C33B4E86C}"/>
              </a:ext>
            </a:extLst>
          </p:cNvPr>
          <p:cNvSpPr/>
          <p:nvPr/>
        </p:nvSpPr>
        <p:spPr>
          <a:xfrm>
            <a:off x="1829435" y="1925573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2098"/>
                </a:lnTo>
                <a:lnTo>
                  <a:pt x="31750" y="22098"/>
                </a:lnTo>
                <a:lnTo>
                  <a:pt x="31750" y="16001"/>
                </a:lnTo>
                <a:lnTo>
                  <a:pt x="38100" y="16001"/>
                </a:lnTo>
                <a:lnTo>
                  <a:pt x="38100" y="0"/>
                </a:lnTo>
                <a:close/>
              </a:path>
              <a:path w="800100" h="38100">
                <a:moveTo>
                  <a:pt x="38100" y="16001"/>
                </a:moveTo>
                <a:lnTo>
                  <a:pt x="31750" y="16001"/>
                </a:lnTo>
                <a:lnTo>
                  <a:pt x="31750" y="22098"/>
                </a:lnTo>
                <a:lnTo>
                  <a:pt x="38100" y="22098"/>
                </a:lnTo>
                <a:lnTo>
                  <a:pt x="38100" y="16001"/>
                </a:lnTo>
                <a:close/>
              </a:path>
              <a:path w="800100" h="38100">
                <a:moveTo>
                  <a:pt x="800100" y="16001"/>
                </a:moveTo>
                <a:lnTo>
                  <a:pt x="38100" y="16001"/>
                </a:lnTo>
                <a:lnTo>
                  <a:pt x="38100" y="22098"/>
                </a:lnTo>
                <a:lnTo>
                  <a:pt x="800100" y="22098"/>
                </a:lnTo>
                <a:lnTo>
                  <a:pt x="800100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D87A4EF-067B-8549-A6C4-D2B76204F979}"/>
              </a:ext>
            </a:extLst>
          </p:cNvPr>
          <p:cNvSpPr/>
          <p:nvPr/>
        </p:nvSpPr>
        <p:spPr>
          <a:xfrm>
            <a:off x="1753235" y="2001773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762000" y="0"/>
                </a:moveTo>
                <a:lnTo>
                  <a:pt x="762000" y="38100"/>
                </a:lnTo>
                <a:lnTo>
                  <a:pt x="794003" y="22098"/>
                </a:lnTo>
                <a:lnTo>
                  <a:pt x="768350" y="22098"/>
                </a:lnTo>
                <a:lnTo>
                  <a:pt x="768350" y="16001"/>
                </a:lnTo>
                <a:lnTo>
                  <a:pt x="794003" y="16001"/>
                </a:lnTo>
                <a:lnTo>
                  <a:pt x="762000" y="0"/>
                </a:lnTo>
                <a:close/>
              </a:path>
              <a:path w="800100" h="38100">
                <a:moveTo>
                  <a:pt x="762000" y="16001"/>
                </a:moveTo>
                <a:lnTo>
                  <a:pt x="0" y="16001"/>
                </a:lnTo>
                <a:lnTo>
                  <a:pt x="0" y="22098"/>
                </a:lnTo>
                <a:lnTo>
                  <a:pt x="762000" y="22098"/>
                </a:lnTo>
                <a:lnTo>
                  <a:pt x="762000" y="16001"/>
                </a:lnTo>
                <a:close/>
              </a:path>
              <a:path w="800100" h="38100">
                <a:moveTo>
                  <a:pt x="794003" y="16001"/>
                </a:moveTo>
                <a:lnTo>
                  <a:pt x="768350" y="16001"/>
                </a:lnTo>
                <a:lnTo>
                  <a:pt x="768350" y="22098"/>
                </a:lnTo>
                <a:lnTo>
                  <a:pt x="794003" y="22098"/>
                </a:lnTo>
                <a:lnTo>
                  <a:pt x="800100" y="19050"/>
                </a:lnTo>
                <a:lnTo>
                  <a:pt x="794003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8B38D7B-DDFF-CF4E-AF49-5E95AD26DE89}"/>
              </a:ext>
            </a:extLst>
          </p:cNvPr>
          <p:cNvSpPr/>
          <p:nvPr/>
        </p:nvSpPr>
        <p:spPr>
          <a:xfrm>
            <a:off x="1067435" y="14493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275739-08A8-FF42-B90B-F206DDD1B87A}"/>
              </a:ext>
            </a:extLst>
          </p:cNvPr>
          <p:cNvSpPr/>
          <p:nvPr/>
        </p:nvSpPr>
        <p:spPr>
          <a:xfrm>
            <a:off x="1067435" y="14493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32E8E00-5526-FB40-AF88-AED02CF29587}"/>
              </a:ext>
            </a:extLst>
          </p:cNvPr>
          <p:cNvSpPr/>
          <p:nvPr/>
        </p:nvSpPr>
        <p:spPr>
          <a:xfrm>
            <a:off x="1674653" y="989742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D9AA081-3F7A-E242-89B6-F4B01C9AE427}"/>
              </a:ext>
            </a:extLst>
          </p:cNvPr>
          <p:cNvSpPr/>
          <p:nvPr/>
        </p:nvSpPr>
        <p:spPr>
          <a:xfrm>
            <a:off x="1674653" y="1904142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95CA94B-7F53-2348-9BBA-3198747C193C}"/>
              </a:ext>
            </a:extLst>
          </p:cNvPr>
          <p:cNvSpPr/>
          <p:nvPr/>
        </p:nvSpPr>
        <p:spPr>
          <a:xfrm>
            <a:off x="2550953" y="1904142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5C85CB0-8DDF-B54F-9BC5-B5825C1E5AE4}"/>
              </a:ext>
            </a:extLst>
          </p:cNvPr>
          <p:cNvSpPr/>
          <p:nvPr/>
        </p:nvSpPr>
        <p:spPr>
          <a:xfrm>
            <a:off x="2550953" y="989742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718DA66-E298-4B4B-AD85-3BB20F3ECBBF}"/>
              </a:ext>
            </a:extLst>
          </p:cNvPr>
          <p:cNvSpPr/>
          <p:nvPr/>
        </p:nvSpPr>
        <p:spPr>
          <a:xfrm>
            <a:off x="3160553" y="1446942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E72BA56-F365-B44A-8F1F-FB600CD36BFE}"/>
              </a:ext>
            </a:extLst>
          </p:cNvPr>
          <p:cNvSpPr txBox="1"/>
          <p:nvPr/>
        </p:nvSpPr>
        <p:spPr>
          <a:xfrm>
            <a:off x="1381124" y="1149222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2E46959-A43D-3543-A5A9-B8A8112FAD47}"/>
              </a:ext>
            </a:extLst>
          </p:cNvPr>
          <p:cNvSpPr txBox="1"/>
          <p:nvPr/>
        </p:nvSpPr>
        <p:spPr>
          <a:xfrm>
            <a:off x="1381124" y="1720976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357E70F-F102-A748-99C1-DC65084D77EE}"/>
              </a:ext>
            </a:extLst>
          </p:cNvPr>
          <p:cNvSpPr txBox="1"/>
          <p:nvPr/>
        </p:nvSpPr>
        <p:spPr>
          <a:xfrm>
            <a:off x="1647824" y="1415872"/>
            <a:ext cx="7747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0787C6E-19A6-1041-AE5F-CC23E83C30E7}"/>
              </a:ext>
            </a:extLst>
          </p:cNvPr>
          <p:cNvSpPr txBox="1"/>
          <p:nvPr/>
        </p:nvSpPr>
        <p:spPr>
          <a:xfrm>
            <a:off x="2181479" y="1339722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408A984-C3DA-6A47-9AF5-8BF53F7DF34A}"/>
              </a:ext>
            </a:extLst>
          </p:cNvPr>
          <p:cNvSpPr txBox="1"/>
          <p:nvPr/>
        </p:nvSpPr>
        <p:spPr>
          <a:xfrm>
            <a:off x="2143379" y="1745665"/>
            <a:ext cx="77470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15A5321-8B0A-6142-BDED-957321112508}"/>
              </a:ext>
            </a:extLst>
          </p:cNvPr>
          <p:cNvSpPr txBox="1"/>
          <p:nvPr/>
        </p:nvSpPr>
        <p:spPr>
          <a:xfrm>
            <a:off x="2143379" y="882522"/>
            <a:ext cx="1225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75" dirty="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2CCA3B3-0400-EA48-8E3E-8FB5B0A5C889}"/>
              </a:ext>
            </a:extLst>
          </p:cNvPr>
          <p:cNvSpPr txBox="1"/>
          <p:nvPr/>
        </p:nvSpPr>
        <p:spPr>
          <a:xfrm>
            <a:off x="2676779" y="1415872"/>
            <a:ext cx="7747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05C1785-75EE-B14C-B898-4D6292FBAF77}"/>
              </a:ext>
            </a:extLst>
          </p:cNvPr>
          <p:cNvSpPr txBox="1"/>
          <p:nvPr/>
        </p:nvSpPr>
        <p:spPr>
          <a:xfrm>
            <a:off x="2943732" y="1111122"/>
            <a:ext cx="140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C05CC21-FDA7-0546-A072-A9295D2DECE7}"/>
              </a:ext>
            </a:extLst>
          </p:cNvPr>
          <p:cNvSpPr txBox="1"/>
          <p:nvPr/>
        </p:nvSpPr>
        <p:spPr>
          <a:xfrm>
            <a:off x="2943732" y="1759076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6B9E4227-1600-5F4C-97DD-E2CD0653DD90}"/>
              </a:ext>
            </a:extLst>
          </p:cNvPr>
          <p:cNvSpPr/>
          <p:nvPr/>
        </p:nvSpPr>
        <p:spPr>
          <a:xfrm>
            <a:off x="838835" y="14493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E3A8A9E0-7426-BE47-B066-5355C61BE054}"/>
              </a:ext>
            </a:extLst>
          </p:cNvPr>
          <p:cNvSpPr/>
          <p:nvPr/>
        </p:nvSpPr>
        <p:spPr>
          <a:xfrm>
            <a:off x="838835" y="14493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576B3E4-54BB-6046-B509-4454E84EF136}"/>
              </a:ext>
            </a:extLst>
          </p:cNvPr>
          <p:cNvSpPr txBox="1"/>
          <p:nvPr/>
        </p:nvSpPr>
        <p:spPr>
          <a:xfrm>
            <a:off x="901064" y="1438731"/>
            <a:ext cx="28511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13995" algn="l"/>
              </a:tabLst>
            </a:pPr>
            <a:r>
              <a:rPr sz="900" spc="5" dirty="0">
                <a:latin typeface="Arial"/>
                <a:cs typeface="Arial"/>
              </a:rPr>
              <a:t>0	s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4E5B8E5-028D-0945-9078-A89F98FA91EB}"/>
              </a:ext>
            </a:extLst>
          </p:cNvPr>
          <p:cNvSpPr/>
          <p:nvPr/>
        </p:nvSpPr>
        <p:spPr>
          <a:xfrm>
            <a:off x="1638935" y="8016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A08CE023-B03C-454A-B913-D2AE6AC7066E}"/>
              </a:ext>
            </a:extLst>
          </p:cNvPr>
          <p:cNvSpPr/>
          <p:nvPr/>
        </p:nvSpPr>
        <p:spPr>
          <a:xfrm>
            <a:off x="1638935" y="8016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5690C165-B694-C14F-883E-00B2EA9AF184}"/>
              </a:ext>
            </a:extLst>
          </p:cNvPr>
          <p:cNvSpPr txBox="1"/>
          <p:nvPr/>
        </p:nvSpPr>
        <p:spPr>
          <a:xfrm>
            <a:off x="1701418" y="739572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B9E8A836-0429-BC4E-8769-25E230DA7E25}"/>
              </a:ext>
            </a:extLst>
          </p:cNvPr>
          <p:cNvSpPr/>
          <p:nvPr/>
        </p:nvSpPr>
        <p:spPr>
          <a:xfrm>
            <a:off x="1638935" y="20970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27D3E45E-FF2E-194E-9173-007735E515AF}"/>
              </a:ext>
            </a:extLst>
          </p:cNvPr>
          <p:cNvSpPr/>
          <p:nvPr/>
        </p:nvSpPr>
        <p:spPr>
          <a:xfrm>
            <a:off x="1638935" y="20970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FE430CC-9C42-1046-8F9A-BB8B8F2C7691}"/>
              </a:ext>
            </a:extLst>
          </p:cNvPr>
          <p:cNvSpPr txBox="1"/>
          <p:nvPr/>
        </p:nvSpPr>
        <p:spPr>
          <a:xfrm>
            <a:off x="1701418" y="1844725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8335E2F9-A4B4-C34A-A058-060395238E8F}"/>
              </a:ext>
            </a:extLst>
          </p:cNvPr>
          <p:cNvSpPr/>
          <p:nvPr/>
        </p:nvSpPr>
        <p:spPr>
          <a:xfrm>
            <a:off x="2515235" y="20970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9AAED5F1-D79C-BE41-8121-E38FF6A39BD8}"/>
              </a:ext>
            </a:extLst>
          </p:cNvPr>
          <p:cNvSpPr/>
          <p:nvPr/>
        </p:nvSpPr>
        <p:spPr>
          <a:xfrm>
            <a:off x="2515235" y="20970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2706B421-2390-3D4D-A3C1-AAB3FE308089}"/>
              </a:ext>
            </a:extLst>
          </p:cNvPr>
          <p:cNvSpPr txBox="1"/>
          <p:nvPr/>
        </p:nvSpPr>
        <p:spPr>
          <a:xfrm>
            <a:off x="2538349" y="1844725"/>
            <a:ext cx="1619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dirty="0">
                <a:latin typeface="Arial"/>
                <a:cs typeface="Arial"/>
              </a:rPr>
              <a:t>+∞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97B9FC24-B3CF-AC46-A92E-DAA74E0C2A9D}"/>
              </a:ext>
            </a:extLst>
          </p:cNvPr>
          <p:cNvSpPr/>
          <p:nvPr/>
        </p:nvSpPr>
        <p:spPr>
          <a:xfrm>
            <a:off x="2515235" y="8016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CBF2EBE4-2429-1644-84EA-721F8F75E407}"/>
              </a:ext>
            </a:extLst>
          </p:cNvPr>
          <p:cNvSpPr/>
          <p:nvPr/>
        </p:nvSpPr>
        <p:spPr>
          <a:xfrm>
            <a:off x="2515235" y="8016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2B8514B0-6E2C-2F4E-B1D1-5A676E275E81}"/>
              </a:ext>
            </a:extLst>
          </p:cNvPr>
          <p:cNvSpPr txBox="1"/>
          <p:nvPr/>
        </p:nvSpPr>
        <p:spPr>
          <a:xfrm>
            <a:off x="2523108" y="739572"/>
            <a:ext cx="1625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" marR="5080" indent="-76200">
              <a:lnSpc>
                <a:spcPct val="1389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+</a:t>
            </a:r>
            <a:r>
              <a:rPr sz="900" spc="5" dirty="0">
                <a:latin typeface="Arial"/>
                <a:cs typeface="Arial"/>
              </a:rPr>
              <a:t>∞  2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39F1B737-27AA-6345-B5D6-B698CB641C9A}"/>
              </a:ext>
            </a:extLst>
          </p:cNvPr>
          <p:cNvSpPr/>
          <p:nvPr/>
        </p:nvSpPr>
        <p:spPr>
          <a:xfrm>
            <a:off x="3353435" y="14493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86413EC5-813E-0C43-A686-C17DFA086C66}"/>
              </a:ext>
            </a:extLst>
          </p:cNvPr>
          <p:cNvSpPr/>
          <p:nvPr/>
        </p:nvSpPr>
        <p:spPr>
          <a:xfrm>
            <a:off x="3353435" y="14493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FD2FB20-0C52-BC40-A656-C685A338251A}"/>
              </a:ext>
            </a:extLst>
          </p:cNvPr>
          <p:cNvSpPr txBox="1"/>
          <p:nvPr/>
        </p:nvSpPr>
        <p:spPr>
          <a:xfrm>
            <a:off x="3208655" y="1438731"/>
            <a:ext cx="360584" cy="15324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r>
              <a:rPr sz="900" spc="229" dirty="0">
                <a:latin typeface="Arial"/>
                <a:cs typeface="Arial"/>
              </a:rPr>
              <a:t> </a:t>
            </a:r>
            <a:r>
              <a:rPr lang="en-US" sz="900" spc="229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+∞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4B2B9E14-30A4-224B-AA26-9F21CFAF03FC}"/>
              </a:ext>
            </a:extLst>
          </p:cNvPr>
          <p:cNvSpPr txBox="1"/>
          <p:nvPr/>
        </p:nvSpPr>
        <p:spPr>
          <a:xfrm>
            <a:off x="382524" y="2600706"/>
            <a:ext cx="37026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Examine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source node </a:t>
            </a:r>
            <a:r>
              <a:rPr sz="1000" spc="-10" dirty="0">
                <a:latin typeface="Arial"/>
                <a:cs typeface="Arial"/>
              </a:rPr>
              <a:t>s, so </a:t>
            </a:r>
            <a:r>
              <a:rPr sz="1000" dirty="0">
                <a:latin typeface="Arial"/>
                <a:cs typeface="Arial"/>
              </a:rPr>
              <a:t>s becomes “permanently”</a:t>
            </a:r>
            <a:r>
              <a:rPr sz="1000" spc="-1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labeled.</a:t>
            </a:r>
            <a:endParaRPr sz="1000">
              <a:latin typeface="Arial"/>
              <a:cs typeface="Arial"/>
            </a:endParaRPr>
          </a:p>
          <a:p>
            <a:pPr marR="3175" algn="ctr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Tighten </a:t>
            </a:r>
            <a:r>
              <a:rPr sz="1000" dirty="0">
                <a:latin typeface="Arial"/>
                <a:cs typeface="Arial"/>
              </a:rPr>
              <a:t>all </a:t>
            </a:r>
            <a:r>
              <a:rPr sz="1000" spc="-5" dirty="0">
                <a:latin typeface="Arial"/>
                <a:cs typeface="Arial"/>
              </a:rPr>
              <a:t>edges </a:t>
            </a:r>
            <a:r>
              <a:rPr sz="1000" spc="5" dirty="0">
                <a:latin typeface="Arial"/>
                <a:cs typeface="Arial"/>
              </a:rPr>
              <a:t>leaving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E681B3F4-C351-2942-9801-BD3333BD7440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24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3">
            <a:extLst>
              <a:ext uri="{FF2B5EF4-FFF2-40B4-BE49-F238E27FC236}">
                <a16:creationId xmlns:a16="http://schemas.microsoft.com/office/drawing/2014/main" id="{A7CF1F32-BA80-8147-B3DD-627DA64016AD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4">
            <a:extLst>
              <a:ext uri="{FF2B5EF4-FFF2-40B4-BE49-F238E27FC236}">
                <a16:creationId xmlns:a16="http://schemas.microsoft.com/office/drawing/2014/main" id="{5B5C18AF-D73E-874E-BC78-1973F6D8CC24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5">
            <a:extLst>
              <a:ext uri="{FF2B5EF4-FFF2-40B4-BE49-F238E27FC236}">
                <a16:creationId xmlns:a16="http://schemas.microsoft.com/office/drawing/2014/main" id="{B0C5159A-3E85-9447-984E-924B17C86251}"/>
              </a:ext>
            </a:extLst>
          </p:cNvPr>
          <p:cNvSpPr txBox="1"/>
          <p:nvPr/>
        </p:nvSpPr>
        <p:spPr>
          <a:xfrm>
            <a:off x="13462" y="13666"/>
            <a:ext cx="4546600" cy="4794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Dijkstra’s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–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56">
            <a:extLst>
              <a:ext uri="{FF2B5EF4-FFF2-40B4-BE49-F238E27FC236}">
                <a16:creationId xmlns:a16="http://schemas.microsoft.com/office/drawing/2014/main" id="{C60BA1CC-65A5-0B40-A7D8-BF7C18165EAC}"/>
              </a:ext>
            </a:extLst>
          </p:cNvPr>
          <p:cNvSpPr/>
          <p:nvPr/>
        </p:nvSpPr>
        <p:spPr>
          <a:xfrm>
            <a:off x="1141730" y="1104900"/>
            <a:ext cx="535305" cy="421640"/>
          </a:xfrm>
          <a:custGeom>
            <a:avLst/>
            <a:gdLst/>
            <a:ahLst/>
            <a:cxnLst/>
            <a:rect l="l" t="t" r="r" b="b"/>
            <a:pathLst>
              <a:path w="535305" h="421640">
                <a:moveTo>
                  <a:pt x="503407" y="21052"/>
                </a:moveTo>
                <a:lnTo>
                  <a:pt x="0" y="416560"/>
                </a:lnTo>
                <a:lnTo>
                  <a:pt x="3810" y="421640"/>
                </a:lnTo>
                <a:lnTo>
                  <a:pt x="507324" y="26021"/>
                </a:lnTo>
                <a:lnTo>
                  <a:pt x="503407" y="21052"/>
                </a:lnTo>
                <a:close/>
              </a:path>
              <a:path w="535305" h="421640">
                <a:moveTo>
                  <a:pt x="527213" y="17145"/>
                </a:moveTo>
                <a:lnTo>
                  <a:pt x="508381" y="17145"/>
                </a:lnTo>
                <a:lnTo>
                  <a:pt x="512318" y="22098"/>
                </a:lnTo>
                <a:lnTo>
                  <a:pt x="507324" y="26021"/>
                </a:lnTo>
                <a:lnTo>
                  <a:pt x="517144" y="38481"/>
                </a:lnTo>
                <a:lnTo>
                  <a:pt x="527213" y="17145"/>
                </a:lnTo>
                <a:close/>
              </a:path>
              <a:path w="535305" h="421640">
                <a:moveTo>
                  <a:pt x="508381" y="17145"/>
                </a:moveTo>
                <a:lnTo>
                  <a:pt x="503407" y="21052"/>
                </a:lnTo>
                <a:lnTo>
                  <a:pt x="507324" y="26021"/>
                </a:lnTo>
                <a:lnTo>
                  <a:pt x="512318" y="22098"/>
                </a:lnTo>
                <a:lnTo>
                  <a:pt x="508381" y="17145"/>
                </a:lnTo>
                <a:close/>
              </a:path>
              <a:path w="535305" h="421640">
                <a:moveTo>
                  <a:pt x="535305" y="0"/>
                </a:moveTo>
                <a:lnTo>
                  <a:pt x="493522" y="8509"/>
                </a:lnTo>
                <a:lnTo>
                  <a:pt x="503407" y="21052"/>
                </a:lnTo>
                <a:lnTo>
                  <a:pt x="508381" y="17145"/>
                </a:lnTo>
                <a:lnTo>
                  <a:pt x="527213" y="17145"/>
                </a:lnTo>
                <a:lnTo>
                  <a:pt x="535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7">
            <a:extLst>
              <a:ext uri="{FF2B5EF4-FFF2-40B4-BE49-F238E27FC236}">
                <a16:creationId xmlns:a16="http://schemas.microsoft.com/office/drawing/2014/main" id="{BD77E555-A75F-2948-BA4C-C7D6E8F13BAA}"/>
              </a:ext>
            </a:extLst>
          </p:cNvPr>
          <p:cNvSpPr/>
          <p:nvPr/>
        </p:nvSpPr>
        <p:spPr>
          <a:xfrm>
            <a:off x="1132586" y="1508506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30" h="396875">
                <a:moveTo>
                  <a:pt x="440387" y="345515"/>
                </a:moveTo>
                <a:lnTo>
                  <a:pt x="418211" y="376555"/>
                </a:lnTo>
                <a:lnTo>
                  <a:pt x="544449" y="396494"/>
                </a:lnTo>
                <a:lnTo>
                  <a:pt x="523321" y="356616"/>
                </a:lnTo>
                <a:lnTo>
                  <a:pt x="455930" y="356616"/>
                </a:lnTo>
                <a:lnTo>
                  <a:pt x="440387" y="345515"/>
                </a:lnTo>
                <a:close/>
              </a:path>
              <a:path w="544830" h="396875">
                <a:moveTo>
                  <a:pt x="462513" y="314547"/>
                </a:moveTo>
                <a:lnTo>
                  <a:pt x="440387" y="345515"/>
                </a:lnTo>
                <a:lnTo>
                  <a:pt x="455930" y="356616"/>
                </a:lnTo>
                <a:lnTo>
                  <a:pt x="478028" y="325628"/>
                </a:lnTo>
                <a:lnTo>
                  <a:pt x="462513" y="314547"/>
                </a:lnTo>
                <a:close/>
              </a:path>
              <a:path w="544830" h="396875">
                <a:moveTo>
                  <a:pt x="484631" y="283591"/>
                </a:moveTo>
                <a:lnTo>
                  <a:pt x="462513" y="314547"/>
                </a:lnTo>
                <a:lnTo>
                  <a:pt x="478028" y="325628"/>
                </a:lnTo>
                <a:lnTo>
                  <a:pt x="455930" y="356616"/>
                </a:lnTo>
                <a:lnTo>
                  <a:pt x="523321" y="356616"/>
                </a:lnTo>
                <a:lnTo>
                  <a:pt x="484631" y="283591"/>
                </a:lnTo>
                <a:close/>
              </a:path>
              <a:path w="544830" h="396875">
                <a:moveTo>
                  <a:pt x="22098" y="0"/>
                </a:moveTo>
                <a:lnTo>
                  <a:pt x="0" y="30988"/>
                </a:lnTo>
                <a:lnTo>
                  <a:pt x="440387" y="345515"/>
                </a:lnTo>
                <a:lnTo>
                  <a:pt x="462513" y="314547"/>
                </a:lnTo>
                <a:lnTo>
                  <a:pt x="22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8">
            <a:extLst>
              <a:ext uri="{FF2B5EF4-FFF2-40B4-BE49-F238E27FC236}">
                <a16:creationId xmlns:a16="http://schemas.microsoft.com/office/drawing/2014/main" id="{DA7364BB-1DD4-E34F-9774-A356D2299CA7}"/>
              </a:ext>
            </a:extLst>
          </p:cNvPr>
          <p:cNvSpPr/>
          <p:nvPr/>
        </p:nvSpPr>
        <p:spPr>
          <a:xfrm>
            <a:off x="1696085" y="1143000"/>
            <a:ext cx="114300" cy="838200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76200" y="95250"/>
                </a:moveTo>
                <a:lnTo>
                  <a:pt x="38100" y="95250"/>
                </a:lnTo>
                <a:lnTo>
                  <a:pt x="38100" y="838200"/>
                </a:lnTo>
                <a:lnTo>
                  <a:pt x="76200" y="838200"/>
                </a:lnTo>
                <a:lnTo>
                  <a:pt x="76200" y="95250"/>
                </a:lnTo>
                <a:close/>
              </a:path>
              <a:path w="114300" h="8382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8382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9">
            <a:extLst>
              <a:ext uri="{FF2B5EF4-FFF2-40B4-BE49-F238E27FC236}">
                <a16:creationId xmlns:a16="http://schemas.microsoft.com/office/drawing/2014/main" id="{0ACFF203-836D-6A40-AAF8-3C5A3C54871A}"/>
              </a:ext>
            </a:extLst>
          </p:cNvPr>
          <p:cNvSpPr/>
          <p:nvPr/>
        </p:nvSpPr>
        <p:spPr>
          <a:xfrm>
            <a:off x="1753235" y="1047750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762000" y="0"/>
                </a:moveTo>
                <a:lnTo>
                  <a:pt x="762000" y="38100"/>
                </a:lnTo>
                <a:lnTo>
                  <a:pt x="793750" y="22225"/>
                </a:lnTo>
                <a:lnTo>
                  <a:pt x="768350" y="22225"/>
                </a:lnTo>
                <a:lnTo>
                  <a:pt x="768350" y="15875"/>
                </a:lnTo>
                <a:lnTo>
                  <a:pt x="793750" y="15875"/>
                </a:lnTo>
                <a:lnTo>
                  <a:pt x="762000" y="0"/>
                </a:lnTo>
                <a:close/>
              </a:path>
              <a:path w="800100" h="38100">
                <a:moveTo>
                  <a:pt x="762000" y="15875"/>
                </a:moveTo>
                <a:lnTo>
                  <a:pt x="0" y="15875"/>
                </a:lnTo>
                <a:lnTo>
                  <a:pt x="0" y="22225"/>
                </a:lnTo>
                <a:lnTo>
                  <a:pt x="762000" y="22225"/>
                </a:lnTo>
                <a:lnTo>
                  <a:pt x="762000" y="15875"/>
                </a:lnTo>
                <a:close/>
              </a:path>
              <a:path w="800100" h="38100">
                <a:moveTo>
                  <a:pt x="793750" y="15875"/>
                </a:moveTo>
                <a:lnTo>
                  <a:pt x="768350" y="15875"/>
                </a:lnTo>
                <a:lnTo>
                  <a:pt x="768350" y="22225"/>
                </a:lnTo>
                <a:lnTo>
                  <a:pt x="793750" y="22225"/>
                </a:lnTo>
                <a:lnTo>
                  <a:pt x="800100" y="19050"/>
                </a:lnTo>
                <a:lnTo>
                  <a:pt x="79375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0">
            <a:extLst>
              <a:ext uri="{FF2B5EF4-FFF2-40B4-BE49-F238E27FC236}">
                <a16:creationId xmlns:a16="http://schemas.microsoft.com/office/drawing/2014/main" id="{0282649C-2DD4-B846-A5EB-BD5A0A090127}"/>
              </a:ext>
            </a:extLst>
          </p:cNvPr>
          <p:cNvSpPr/>
          <p:nvPr/>
        </p:nvSpPr>
        <p:spPr>
          <a:xfrm>
            <a:off x="1712849" y="1026541"/>
            <a:ext cx="840740" cy="878840"/>
          </a:xfrm>
          <a:custGeom>
            <a:avLst/>
            <a:gdLst/>
            <a:ahLst/>
            <a:cxnLst/>
            <a:rect l="l" t="t" r="r" b="b"/>
            <a:pathLst>
              <a:path w="840739" h="878840">
                <a:moveTo>
                  <a:pt x="811831" y="853159"/>
                </a:moveTo>
                <a:lnTo>
                  <a:pt x="800353" y="864107"/>
                </a:lnTo>
                <a:lnTo>
                  <a:pt x="840486" y="878458"/>
                </a:lnTo>
                <a:lnTo>
                  <a:pt x="834081" y="857757"/>
                </a:lnTo>
                <a:lnTo>
                  <a:pt x="816228" y="857757"/>
                </a:lnTo>
                <a:lnTo>
                  <a:pt x="811831" y="853159"/>
                </a:lnTo>
                <a:close/>
              </a:path>
              <a:path w="840739" h="878840">
                <a:moveTo>
                  <a:pt x="816444" y="848758"/>
                </a:moveTo>
                <a:lnTo>
                  <a:pt x="811831" y="853159"/>
                </a:lnTo>
                <a:lnTo>
                  <a:pt x="816228" y="857757"/>
                </a:lnTo>
                <a:lnTo>
                  <a:pt x="820801" y="853313"/>
                </a:lnTo>
                <a:lnTo>
                  <a:pt x="816444" y="848758"/>
                </a:lnTo>
                <a:close/>
              </a:path>
              <a:path w="840739" h="878840">
                <a:moveTo>
                  <a:pt x="827913" y="837819"/>
                </a:moveTo>
                <a:lnTo>
                  <a:pt x="816444" y="848758"/>
                </a:lnTo>
                <a:lnTo>
                  <a:pt x="820801" y="853313"/>
                </a:lnTo>
                <a:lnTo>
                  <a:pt x="816228" y="857757"/>
                </a:lnTo>
                <a:lnTo>
                  <a:pt x="834081" y="857757"/>
                </a:lnTo>
                <a:lnTo>
                  <a:pt x="827913" y="837819"/>
                </a:lnTo>
                <a:close/>
              </a:path>
              <a:path w="840739" h="878840">
                <a:moveTo>
                  <a:pt x="4572" y="0"/>
                </a:moveTo>
                <a:lnTo>
                  <a:pt x="0" y="4317"/>
                </a:lnTo>
                <a:lnTo>
                  <a:pt x="811831" y="853159"/>
                </a:lnTo>
                <a:lnTo>
                  <a:pt x="816444" y="848758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1">
            <a:extLst>
              <a:ext uri="{FF2B5EF4-FFF2-40B4-BE49-F238E27FC236}">
                <a16:creationId xmlns:a16="http://schemas.microsoft.com/office/drawing/2014/main" id="{A1925587-AB61-6D4E-86A1-3B8E0A6936D8}"/>
              </a:ext>
            </a:extLst>
          </p:cNvPr>
          <p:cNvSpPr/>
          <p:nvPr/>
        </p:nvSpPr>
        <p:spPr>
          <a:xfrm>
            <a:off x="2627630" y="1600201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4" h="383540">
                <a:moveTo>
                  <a:pt x="502491" y="19537"/>
                </a:moveTo>
                <a:lnTo>
                  <a:pt x="0" y="378460"/>
                </a:lnTo>
                <a:lnTo>
                  <a:pt x="3809" y="383540"/>
                </a:lnTo>
                <a:lnTo>
                  <a:pt x="506194" y="24730"/>
                </a:lnTo>
                <a:lnTo>
                  <a:pt x="502491" y="19537"/>
                </a:lnTo>
                <a:close/>
              </a:path>
              <a:path w="535304" h="383540">
                <a:moveTo>
                  <a:pt x="526884" y="15875"/>
                </a:moveTo>
                <a:lnTo>
                  <a:pt x="507618" y="15875"/>
                </a:lnTo>
                <a:lnTo>
                  <a:pt x="511301" y="21082"/>
                </a:lnTo>
                <a:lnTo>
                  <a:pt x="506194" y="24730"/>
                </a:lnTo>
                <a:lnTo>
                  <a:pt x="515365" y="37592"/>
                </a:lnTo>
                <a:lnTo>
                  <a:pt x="526884" y="15875"/>
                </a:lnTo>
                <a:close/>
              </a:path>
              <a:path w="535304" h="383540">
                <a:moveTo>
                  <a:pt x="507618" y="15875"/>
                </a:moveTo>
                <a:lnTo>
                  <a:pt x="502491" y="19537"/>
                </a:lnTo>
                <a:lnTo>
                  <a:pt x="506194" y="24730"/>
                </a:lnTo>
                <a:lnTo>
                  <a:pt x="511301" y="21082"/>
                </a:lnTo>
                <a:lnTo>
                  <a:pt x="507618" y="15875"/>
                </a:lnTo>
                <a:close/>
              </a:path>
              <a:path w="535304" h="383540">
                <a:moveTo>
                  <a:pt x="535304" y="0"/>
                </a:moveTo>
                <a:lnTo>
                  <a:pt x="493267" y="6604"/>
                </a:lnTo>
                <a:lnTo>
                  <a:pt x="502491" y="19537"/>
                </a:lnTo>
                <a:lnTo>
                  <a:pt x="507618" y="15875"/>
                </a:lnTo>
                <a:lnTo>
                  <a:pt x="526884" y="15875"/>
                </a:lnTo>
                <a:lnTo>
                  <a:pt x="535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2">
            <a:extLst>
              <a:ext uri="{FF2B5EF4-FFF2-40B4-BE49-F238E27FC236}">
                <a16:creationId xmlns:a16="http://schemas.microsoft.com/office/drawing/2014/main" id="{92D9AE03-DCF8-F24C-A38C-912EAC748E09}"/>
              </a:ext>
            </a:extLst>
          </p:cNvPr>
          <p:cNvSpPr/>
          <p:nvPr/>
        </p:nvSpPr>
        <p:spPr>
          <a:xfrm>
            <a:off x="2627756" y="1064260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4" h="383540">
                <a:moveTo>
                  <a:pt x="502466" y="363858"/>
                </a:moveTo>
                <a:lnTo>
                  <a:pt x="493140" y="376936"/>
                </a:lnTo>
                <a:lnTo>
                  <a:pt x="535177" y="383540"/>
                </a:lnTo>
                <a:lnTo>
                  <a:pt x="526690" y="367538"/>
                </a:lnTo>
                <a:lnTo>
                  <a:pt x="507618" y="367538"/>
                </a:lnTo>
                <a:lnTo>
                  <a:pt x="502466" y="363858"/>
                </a:lnTo>
                <a:close/>
              </a:path>
              <a:path w="535304" h="383540">
                <a:moveTo>
                  <a:pt x="506007" y="358893"/>
                </a:moveTo>
                <a:lnTo>
                  <a:pt x="502466" y="363858"/>
                </a:lnTo>
                <a:lnTo>
                  <a:pt x="507618" y="367538"/>
                </a:lnTo>
                <a:lnTo>
                  <a:pt x="511175" y="362585"/>
                </a:lnTo>
                <a:lnTo>
                  <a:pt x="506007" y="358893"/>
                </a:lnTo>
                <a:close/>
              </a:path>
              <a:path w="535304" h="383540">
                <a:moveTo>
                  <a:pt x="515238" y="345948"/>
                </a:moveTo>
                <a:lnTo>
                  <a:pt x="506007" y="358893"/>
                </a:lnTo>
                <a:lnTo>
                  <a:pt x="511175" y="362585"/>
                </a:lnTo>
                <a:lnTo>
                  <a:pt x="507618" y="367538"/>
                </a:lnTo>
                <a:lnTo>
                  <a:pt x="526690" y="367538"/>
                </a:lnTo>
                <a:lnTo>
                  <a:pt x="515238" y="345948"/>
                </a:lnTo>
                <a:close/>
              </a:path>
              <a:path w="535304" h="383540">
                <a:moveTo>
                  <a:pt x="3555" y="0"/>
                </a:moveTo>
                <a:lnTo>
                  <a:pt x="0" y="5080"/>
                </a:lnTo>
                <a:lnTo>
                  <a:pt x="502466" y="363858"/>
                </a:lnTo>
                <a:lnTo>
                  <a:pt x="506007" y="358893"/>
                </a:lnTo>
                <a:lnTo>
                  <a:pt x="3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3">
            <a:extLst>
              <a:ext uri="{FF2B5EF4-FFF2-40B4-BE49-F238E27FC236}">
                <a16:creationId xmlns:a16="http://schemas.microsoft.com/office/drawing/2014/main" id="{9B31CFD0-FD2F-FF44-8686-325F7DB71884}"/>
              </a:ext>
            </a:extLst>
          </p:cNvPr>
          <p:cNvSpPr/>
          <p:nvPr/>
        </p:nvSpPr>
        <p:spPr>
          <a:xfrm>
            <a:off x="2610485" y="1066800"/>
            <a:ext cx="38100" cy="838200"/>
          </a:xfrm>
          <a:custGeom>
            <a:avLst/>
            <a:gdLst/>
            <a:ahLst/>
            <a:cxnLst/>
            <a:rect l="l" t="t" r="r" b="b"/>
            <a:pathLst>
              <a:path w="38100" h="838200">
                <a:moveTo>
                  <a:pt x="16001" y="800100"/>
                </a:moveTo>
                <a:lnTo>
                  <a:pt x="0" y="800100"/>
                </a:lnTo>
                <a:lnTo>
                  <a:pt x="19050" y="838200"/>
                </a:lnTo>
                <a:lnTo>
                  <a:pt x="34925" y="806450"/>
                </a:lnTo>
                <a:lnTo>
                  <a:pt x="16001" y="806450"/>
                </a:lnTo>
                <a:lnTo>
                  <a:pt x="16001" y="800100"/>
                </a:lnTo>
                <a:close/>
              </a:path>
              <a:path w="38100" h="838200">
                <a:moveTo>
                  <a:pt x="22098" y="0"/>
                </a:moveTo>
                <a:lnTo>
                  <a:pt x="16001" y="0"/>
                </a:lnTo>
                <a:lnTo>
                  <a:pt x="16001" y="806450"/>
                </a:lnTo>
                <a:lnTo>
                  <a:pt x="22098" y="806450"/>
                </a:lnTo>
                <a:lnTo>
                  <a:pt x="22098" y="0"/>
                </a:lnTo>
                <a:close/>
              </a:path>
              <a:path w="38100" h="838200">
                <a:moveTo>
                  <a:pt x="38100" y="800100"/>
                </a:moveTo>
                <a:lnTo>
                  <a:pt x="22098" y="800100"/>
                </a:lnTo>
                <a:lnTo>
                  <a:pt x="22098" y="806450"/>
                </a:lnTo>
                <a:lnTo>
                  <a:pt x="34925" y="806450"/>
                </a:lnTo>
                <a:lnTo>
                  <a:pt x="38100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4">
            <a:extLst>
              <a:ext uri="{FF2B5EF4-FFF2-40B4-BE49-F238E27FC236}">
                <a16:creationId xmlns:a16="http://schemas.microsoft.com/office/drawing/2014/main" id="{D355CDA6-2F58-0B4C-B80A-1E3FE9C4FBA9}"/>
              </a:ext>
            </a:extLst>
          </p:cNvPr>
          <p:cNvSpPr/>
          <p:nvPr/>
        </p:nvSpPr>
        <p:spPr>
          <a:xfrm>
            <a:off x="1829435" y="1924051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2098"/>
                </a:lnTo>
                <a:lnTo>
                  <a:pt x="31750" y="22098"/>
                </a:lnTo>
                <a:lnTo>
                  <a:pt x="31750" y="16002"/>
                </a:lnTo>
                <a:lnTo>
                  <a:pt x="38100" y="16002"/>
                </a:lnTo>
                <a:lnTo>
                  <a:pt x="38100" y="0"/>
                </a:lnTo>
                <a:close/>
              </a:path>
              <a:path w="800100" h="38100">
                <a:moveTo>
                  <a:pt x="38100" y="16002"/>
                </a:moveTo>
                <a:lnTo>
                  <a:pt x="31750" y="16002"/>
                </a:lnTo>
                <a:lnTo>
                  <a:pt x="31750" y="22098"/>
                </a:lnTo>
                <a:lnTo>
                  <a:pt x="38100" y="22098"/>
                </a:lnTo>
                <a:lnTo>
                  <a:pt x="38100" y="16002"/>
                </a:lnTo>
                <a:close/>
              </a:path>
              <a:path w="800100" h="38100">
                <a:moveTo>
                  <a:pt x="800100" y="16002"/>
                </a:moveTo>
                <a:lnTo>
                  <a:pt x="38100" y="16002"/>
                </a:lnTo>
                <a:lnTo>
                  <a:pt x="38100" y="22098"/>
                </a:lnTo>
                <a:lnTo>
                  <a:pt x="800100" y="22098"/>
                </a:lnTo>
                <a:lnTo>
                  <a:pt x="800100" y="16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5">
            <a:extLst>
              <a:ext uri="{FF2B5EF4-FFF2-40B4-BE49-F238E27FC236}">
                <a16:creationId xmlns:a16="http://schemas.microsoft.com/office/drawing/2014/main" id="{E316B289-0ACB-D24A-9F9D-C2E1858995EE}"/>
              </a:ext>
            </a:extLst>
          </p:cNvPr>
          <p:cNvSpPr/>
          <p:nvPr/>
        </p:nvSpPr>
        <p:spPr>
          <a:xfrm>
            <a:off x="1753235" y="1962151"/>
            <a:ext cx="800100" cy="114300"/>
          </a:xfrm>
          <a:custGeom>
            <a:avLst/>
            <a:gdLst/>
            <a:ahLst/>
            <a:cxnLst/>
            <a:rect l="l" t="t" r="r" b="b"/>
            <a:pathLst>
              <a:path w="800100" h="114300">
                <a:moveTo>
                  <a:pt x="685800" y="0"/>
                </a:moveTo>
                <a:lnTo>
                  <a:pt x="685800" y="114300"/>
                </a:lnTo>
                <a:lnTo>
                  <a:pt x="762000" y="76200"/>
                </a:lnTo>
                <a:lnTo>
                  <a:pt x="704850" y="76200"/>
                </a:lnTo>
                <a:lnTo>
                  <a:pt x="704850" y="38100"/>
                </a:lnTo>
                <a:lnTo>
                  <a:pt x="762000" y="38100"/>
                </a:lnTo>
                <a:lnTo>
                  <a:pt x="685800" y="0"/>
                </a:lnTo>
                <a:close/>
              </a:path>
              <a:path w="800100" h="114300">
                <a:moveTo>
                  <a:pt x="6858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5800" y="76200"/>
                </a:lnTo>
                <a:lnTo>
                  <a:pt x="685800" y="38100"/>
                </a:lnTo>
                <a:close/>
              </a:path>
              <a:path w="800100" h="114300">
                <a:moveTo>
                  <a:pt x="762000" y="38100"/>
                </a:moveTo>
                <a:lnTo>
                  <a:pt x="704850" y="38100"/>
                </a:lnTo>
                <a:lnTo>
                  <a:pt x="704850" y="76200"/>
                </a:lnTo>
                <a:lnTo>
                  <a:pt x="762000" y="76200"/>
                </a:lnTo>
                <a:lnTo>
                  <a:pt x="800100" y="57150"/>
                </a:lnTo>
                <a:lnTo>
                  <a:pt x="7620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6">
            <a:extLst>
              <a:ext uri="{FF2B5EF4-FFF2-40B4-BE49-F238E27FC236}">
                <a16:creationId xmlns:a16="http://schemas.microsoft.com/office/drawing/2014/main" id="{BBB3B108-FF12-BB48-91E9-3F9379046540}"/>
              </a:ext>
            </a:extLst>
          </p:cNvPr>
          <p:cNvSpPr/>
          <p:nvPr/>
        </p:nvSpPr>
        <p:spPr>
          <a:xfrm>
            <a:off x="1067435" y="1447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7">
            <a:extLst>
              <a:ext uri="{FF2B5EF4-FFF2-40B4-BE49-F238E27FC236}">
                <a16:creationId xmlns:a16="http://schemas.microsoft.com/office/drawing/2014/main" id="{6439F694-9C3D-214C-BB6F-7AE2218B8BFC}"/>
              </a:ext>
            </a:extLst>
          </p:cNvPr>
          <p:cNvSpPr/>
          <p:nvPr/>
        </p:nvSpPr>
        <p:spPr>
          <a:xfrm>
            <a:off x="1067435" y="1447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8">
            <a:extLst>
              <a:ext uri="{FF2B5EF4-FFF2-40B4-BE49-F238E27FC236}">
                <a16:creationId xmlns:a16="http://schemas.microsoft.com/office/drawing/2014/main" id="{92AE066B-137D-7D4F-8883-94193E62956A}"/>
              </a:ext>
            </a:extLst>
          </p:cNvPr>
          <p:cNvSpPr/>
          <p:nvPr/>
        </p:nvSpPr>
        <p:spPr>
          <a:xfrm>
            <a:off x="1674653" y="988219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9">
            <a:extLst>
              <a:ext uri="{FF2B5EF4-FFF2-40B4-BE49-F238E27FC236}">
                <a16:creationId xmlns:a16="http://schemas.microsoft.com/office/drawing/2014/main" id="{AEC4A08C-0D82-6143-90F0-08B9B049F466}"/>
              </a:ext>
            </a:extLst>
          </p:cNvPr>
          <p:cNvSpPr/>
          <p:nvPr/>
        </p:nvSpPr>
        <p:spPr>
          <a:xfrm>
            <a:off x="1677035" y="1905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0">
            <a:extLst>
              <a:ext uri="{FF2B5EF4-FFF2-40B4-BE49-F238E27FC236}">
                <a16:creationId xmlns:a16="http://schemas.microsoft.com/office/drawing/2014/main" id="{C76EA759-8767-ED4D-8046-E9283C546FCD}"/>
              </a:ext>
            </a:extLst>
          </p:cNvPr>
          <p:cNvSpPr/>
          <p:nvPr/>
        </p:nvSpPr>
        <p:spPr>
          <a:xfrm>
            <a:off x="1677035" y="1905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1">
            <a:extLst>
              <a:ext uri="{FF2B5EF4-FFF2-40B4-BE49-F238E27FC236}">
                <a16:creationId xmlns:a16="http://schemas.microsoft.com/office/drawing/2014/main" id="{F0622E74-C72F-7649-9EA0-2070ABBA94B6}"/>
              </a:ext>
            </a:extLst>
          </p:cNvPr>
          <p:cNvSpPr/>
          <p:nvPr/>
        </p:nvSpPr>
        <p:spPr>
          <a:xfrm>
            <a:off x="2550953" y="19026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2">
            <a:extLst>
              <a:ext uri="{FF2B5EF4-FFF2-40B4-BE49-F238E27FC236}">
                <a16:creationId xmlns:a16="http://schemas.microsoft.com/office/drawing/2014/main" id="{BD37C28E-9720-9F44-A6C5-4507A8CBB125}"/>
              </a:ext>
            </a:extLst>
          </p:cNvPr>
          <p:cNvSpPr/>
          <p:nvPr/>
        </p:nvSpPr>
        <p:spPr>
          <a:xfrm>
            <a:off x="2550953" y="988219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3">
            <a:extLst>
              <a:ext uri="{FF2B5EF4-FFF2-40B4-BE49-F238E27FC236}">
                <a16:creationId xmlns:a16="http://schemas.microsoft.com/office/drawing/2014/main" id="{9B89EB4D-6C91-BA48-A19A-2AE53DFDD5C2}"/>
              </a:ext>
            </a:extLst>
          </p:cNvPr>
          <p:cNvSpPr/>
          <p:nvPr/>
        </p:nvSpPr>
        <p:spPr>
          <a:xfrm>
            <a:off x="3160553" y="14454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4">
            <a:extLst>
              <a:ext uri="{FF2B5EF4-FFF2-40B4-BE49-F238E27FC236}">
                <a16:creationId xmlns:a16="http://schemas.microsoft.com/office/drawing/2014/main" id="{76D61104-EDA4-134A-8E08-54F62A390F5F}"/>
              </a:ext>
            </a:extLst>
          </p:cNvPr>
          <p:cNvSpPr txBox="1"/>
          <p:nvPr/>
        </p:nvSpPr>
        <p:spPr>
          <a:xfrm>
            <a:off x="1381124" y="1148842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75">
            <a:extLst>
              <a:ext uri="{FF2B5EF4-FFF2-40B4-BE49-F238E27FC236}">
                <a16:creationId xmlns:a16="http://schemas.microsoft.com/office/drawing/2014/main" id="{B709EA08-2579-614D-8C29-1ABFB07BB387}"/>
              </a:ext>
            </a:extLst>
          </p:cNvPr>
          <p:cNvSpPr txBox="1"/>
          <p:nvPr/>
        </p:nvSpPr>
        <p:spPr>
          <a:xfrm>
            <a:off x="1381124" y="17207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76">
            <a:extLst>
              <a:ext uri="{FF2B5EF4-FFF2-40B4-BE49-F238E27FC236}">
                <a16:creationId xmlns:a16="http://schemas.microsoft.com/office/drawing/2014/main" id="{83CE2878-E04D-0141-90DE-66A28428889B}"/>
              </a:ext>
            </a:extLst>
          </p:cNvPr>
          <p:cNvSpPr txBox="1"/>
          <p:nvPr/>
        </p:nvSpPr>
        <p:spPr>
          <a:xfrm>
            <a:off x="1647824" y="14159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77">
            <a:extLst>
              <a:ext uri="{FF2B5EF4-FFF2-40B4-BE49-F238E27FC236}">
                <a16:creationId xmlns:a16="http://schemas.microsoft.com/office/drawing/2014/main" id="{E54F6AA9-F7AC-6746-A0E7-084A17CE4620}"/>
              </a:ext>
            </a:extLst>
          </p:cNvPr>
          <p:cNvSpPr txBox="1"/>
          <p:nvPr/>
        </p:nvSpPr>
        <p:spPr>
          <a:xfrm>
            <a:off x="2181479" y="13397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78">
            <a:extLst>
              <a:ext uri="{FF2B5EF4-FFF2-40B4-BE49-F238E27FC236}">
                <a16:creationId xmlns:a16="http://schemas.microsoft.com/office/drawing/2014/main" id="{7A6D5DCF-61FA-5D41-81B2-88F8A3F0C510}"/>
              </a:ext>
            </a:extLst>
          </p:cNvPr>
          <p:cNvSpPr txBox="1"/>
          <p:nvPr/>
        </p:nvSpPr>
        <p:spPr>
          <a:xfrm>
            <a:off x="2143379" y="1745412"/>
            <a:ext cx="77470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79">
            <a:extLst>
              <a:ext uri="{FF2B5EF4-FFF2-40B4-BE49-F238E27FC236}">
                <a16:creationId xmlns:a16="http://schemas.microsoft.com/office/drawing/2014/main" id="{6ACA0615-5984-8445-B686-6258C5655E91}"/>
              </a:ext>
            </a:extLst>
          </p:cNvPr>
          <p:cNvSpPr txBox="1"/>
          <p:nvPr/>
        </p:nvSpPr>
        <p:spPr>
          <a:xfrm>
            <a:off x="2143379" y="882142"/>
            <a:ext cx="1225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75" dirty="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80">
            <a:extLst>
              <a:ext uri="{FF2B5EF4-FFF2-40B4-BE49-F238E27FC236}">
                <a16:creationId xmlns:a16="http://schemas.microsoft.com/office/drawing/2014/main" id="{13AE0F55-BEA0-954A-8808-77E4034220D7}"/>
              </a:ext>
            </a:extLst>
          </p:cNvPr>
          <p:cNvSpPr txBox="1"/>
          <p:nvPr/>
        </p:nvSpPr>
        <p:spPr>
          <a:xfrm>
            <a:off x="2676779" y="14159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81">
            <a:extLst>
              <a:ext uri="{FF2B5EF4-FFF2-40B4-BE49-F238E27FC236}">
                <a16:creationId xmlns:a16="http://schemas.microsoft.com/office/drawing/2014/main" id="{F4751179-47E3-9E43-9C60-C9BD7CCAB9C0}"/>
              </a:ext>
            </a:extLst>
          </p:cNvPr>
          <p:cNvSpPr txBox="1"/>
          <p:nvPr/>
        </p:nvSpPr>
        <p:spPr>
          <a:xfrm>
            <a:off x="2943732" y="1110742"/>
            <a:ext cx="140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82">
            <a:extLst>
              <a:ext uri="{FF2B5EF4-FFF2-40B4-BE49-F238E27FC236}">
                <a16:creationId xmlns:a16="http://schemas.microsoft.com/office/drawing/2014/main" id="{300AEED2-ABC9-1943-A140-FA1388A68D66}"/>
              </a:ext>
            </a:extLst>
          </p:cNvPr>
          <p:cNvSpPr txBox="1"/>
          <p:nvPr/>
        </p:nvSpPr>
        <p:spPr>
          <a:xfrm>
            <a:off x="2943732" y="17588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83">
            <a:extLst>
              <a:ext uri="{FF2B5EF4-FFF2-40B4-BE49-F238E27FC236}">
                <a16:creationId xmlns:a16="http://schemas.microsoft.com/office/drawing/2014/main" id="{FFA0D617-1704-2742-911B-816EEEA1E636}"/>
              </a:ext>
            </a:extLst>
          </p:cNvPr>
          <p:cNvSpPr/>
          <p:nvPr/>
        </p:nvSpPr>
        <p:spPr>
          <a:xfrm>
            <a:off x="8388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84">
            <a:extLst>
              <a:ext uri="{FF2B5EF4-FFF2-40B4-BE49-F238E27FC236}">
                <a16:creationId xmlns:a16="http://schemas.microsoft.com/office/drawing/2014/main" id="{AEB58E70-B1A7-0244-A919-806BE1C3C4D7}"/>
              </a:ext>
            </a:extLst>
          </p:cNvPr>
          <p:cNvSpPr/>
          <p:nvPr/>
        </p:nvSpPr>
        <p:spPr>
          <a:xfrm>
            <a:off x="8388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85">
            <a:extLst>
              <a:ext uri="{FF2B5EF4-FFF2-40B4-BE49-F238E27FC236}">
                <a16:creationId xmlns:a16="http://schemas.microsoft.com/office/drawing/2014/main" id="{F28B9A80-EF47-5844-90C2-B1069FE7BC68}"/>
              </a:ext>
            </a:extLst>
          </p:cNvPr>
          <p:cNvSpPr txBox="1"/>
          <p:nvPr/>
        </p:nvSpPr>
        <p:spPr>
          <a:xfrm>
            <a:off x="901064" y="1438784"/>
            <a:ext cx="28511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13995" algn="l"/>
              </a:tabLst>
            </a:pPr>
            <a:r>
              <a:rPr sz="900" spc="5" dirty="0">
                <a:latin typeface="Arial"/>
                <a:cs typeface="Arial"/>
              </a:rPr>
              <a:t>0	s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86">
            <a:extLst>
              <a:ext uri="{FF2B5EF4-FFF2-40B4-BE49-F238E27FC236}">
                <a16:creationId xmlns:a16="http://schemas.microsoft.com/office/drawing/2014/main" id="{8699C00D-1526-9145-A682-62D71288524E}"/>
              </a:ext>
            </a:extLst>
          </p:cNvPr>
          <p:cNvSpPr/>
          <p:nvPr/>
        </p:nvSpPr>
        <p:spPr>
          <a:xfrm>
            <a:off x="16389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87">
            <a:extLst>
              <a:ext uri="{FF2B5EF4-FFF2-40B4-BE49-F238E27FC236}">
                <a16:creationId xmlns:a16="http://schemas.microsoft.com/office/drawing/2014/main" id="{76C1FFA9-C5FD-1D46-A40C-541B3184C5F3}"/>
              </a:ext>
            </a:extLst>
          </p:cNvPr>
          <p:cNvSpPr/>
          <p:nvPr/>
        </p:nvSpPr>
        <p:spPr>
          <a:xfrm>
            <a:off x="16389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8">
            <a:extLst>
              <a:ext uri="{FF2B5EF4-FFF2-40B4-BE49-F238E27FC236}">
                <a16:creationId xmlns:a16="http://schemas.microsoft.com/office/drawing/2014/main" id="{5059FFEB-39D9-9243-A375-85DA3D575496}"/>
              </a:ext>
            </a:extLst>
          </p:cNvPr>
          <p:cNvSpPr txBox="1"/>
          <p:nvPr/>
        </p:nvSpPr>
        <p:spPr>
          <a:xfrm>
            <a:off x="1701418" y="739191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89">
            <a:extLst>
              <a:ext uri="{FF2B5EF4-FFF2-40B4-BE49-F238E27FC236}">
                <a16:creationId xmlns:a16="http://schemas.microsoft.com/office/drawing/2014/main" id="{2064AC83-07F7-414C-BF05-0C53EEC6E9F1}"/>
              </a:ext>
            </a:extLst>
          </p:cNvPr>
          <p:cNvSpPr/>
          <p:nvPr/>
        </p:nvSpPr>
        <p:spPr>
          <a:xfrm>
            <a:off x="16389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90">
            <a:extLst>
              <a:ext uri="{FF2B5EF4-FFF2-40B4-BE49-F238E27FC236}">
                <a16:creationId xmlns:a16="http://schemas.microsoft.com/office/drawing/2014/main" id="{BF288DA6-B78C-0242-BD9B-6DBF2C056D42}"/>
              </a:ext>
            </a:extLst>
          </p:cNvPr>
          <p:cNvSpPr/>
          <p:nvPr/>
        </p:nvSpPr>
        <p:spPr>
          <a:xfrm>
            <a:off x="16389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91">
            <a:extLst>
              <a:ext uri="{FF2B5EF4-FFF2-40B4-BE49-F238E27FC236}">
                <a16:creationId xmlns:a16="http://schemas.microsoft.com/office/drawing/2014/main" id="{21D8E975-8FC1-A143-ADC8-CAE65666EE60}"/>
              </a:ext>
            </a:extLst>
          </p:cNvPr>
          <p:cNvSpPr txBox="1"/>
          <p:nvPr/>
        </p:nvSpPr>
        <p:spPr>
          <a:xfrm>
            <a:off x="1701418" y="1844472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92">
            <a:extLst>
              <a:ext uri="{FF2B5EF4-FFF2-40B4-BE49-F238E27FC236}">
                <a16:creationId xmlns:a16="http://schemas.microsoft.com/office/drawing/2014/main" id="{D196C2BB-0CFA-534B-B457-81483E56CA7E}"/>
              </a:ext>
            </a:extLst>
          </p:cNvPr>
          <p:cNvSpPr/>
          <p:nvPr/>
        </p:nvSpPr>
        <p:spPr>
          <a:xfrm>
            <a:off x="25152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93">
            <a:extLst>
              <a:ext uri="{FF2B5EF4-FFF2-40B4-BE49-F238E27FC236}">
                <a16:creationId xmlns:a16="http://schemas.microsoft.com/office/drawing/2014/main" id="{81D27311-3BA9-DC4B-BA7E-19D86003ED03}"/>
              </a:ext>
            </a:extLst>
          </p:cNvPr>
          <p:cNvSpPr/>
          <p:nvPr/>
        </p:nvSpPr>
        <p:spPr>
          <a:xfrm>
            <a:off x="25152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94">
            <a:extLst>
              <a:ext uri="{FF2B5EF4-FFF2-40B4-BE49-F238E27FC236}">
                <a16:creationId xmlns:a16="http://schemas.microsoft.com/office/drawing/2014/main" id="{F2350DBF-4CDB-8D4C-8554-427ECAE2D20A}"/>
              </a:ext>
            </a:extLst>
          </p:cNvPr>
          <p:cNvSpPr txBox="1"/>
          <p:nvPr/>
        </p:nvSpPr>
        <p:spPr>
          <a:xfrm>
            <a:off x="2547493" y="1844472"/>
            <a:ext cx="140970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95">
            <a:extLst>
              <a:ext uri="{FF2B5EF4-FFF2-40B4-BE49-F238E27FC236}">
                <a16:creationId xmlns:a16="http://schemas.microsoft.com/office/drawing/2014/main" id="{8C6A2143-E443-6A40-A1FB-17B2444FD614}"/>
              </a:ext>
            </a:extLst>
          </p:cNvPr>
          <p:cNvSpPr/>
          <p:nvPr/>
        </p:nvSpPr>
        <p:spPr>
          <a:xfrm>
            <a:off x="25152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6">
            <a:extLst>
              <a:ext uri="{FF2B5EF4-FFF2-40B4-BE49-F238E27FC236}">
                <a16:creationId xmlns:a16="http://schemas.microsoft.com/office/drawing/2014/main" id="{A097E751-18B6-7541-AB70-E6BF37C7257D}"/>
              </a:ext>
            </a:extLst>
          </p:cNvPr>
          <p:cNvSpPr/>
          <p:nvPr/>
        </p:nvSpPr>
        <p:spPr>
          <a:xfrm>
            <a:off x="25152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97">
            <a:extLst>
              <a:ext uri="{FF2B5EF4-FFF2-40B4-BE49-F238E27FC236}">
                <a16:creationId xmlns:a16="http://schemas.microsoft.com/office/drawing/2014/main" id="{E2C1FB9F-57AA-D54B-9505-D82C314649E6}"/>
              </a:ext>
            </a:extLst>
          </p:cNvPr>
          <p:cNvSpPr txBox="1"/>
          <p:nvPr/>
        </p:nvSpPr>
        <p:spPr>
          <a:xfrm>
            <a:off x="2523108" y="739191"/>
            <a:ext cx="1625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" marR="5080" indent="-76200">
              <a:lnSpc>
                <a:spcPct val="1389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+</a:t>
            </a:r>
            <a:r>
              <a:rPr sz="900" spc="5" dirty="0">
                <a:latin typeface="Arial"/>
                <a:cs typeface="Arial"/>
              </a:rPr>
              <a:t>∞  2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98">
            <a:extLst>
              <a:ext uri="{FF2B5EF4-FFF2-40B4-BE49-F238E27FC236}">
                <a16:creationId xmlns:a16="http://schemas.microsoft.com/office/drawing/2014/main" id="{15A404D3-4C52-4641-89CF-164E38ACAFF1}"/>
              </a:ext>
            </a:extLst>
          </p:cNvPr>
          <p:cNvSpPr/>
          <p:nvPr/>
        </p:nvSpPr>
        <p:spPr>
          <a:xfrm>
            <a:off x="33534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99">
            <a:extLst>
              <a:ext uri="{FF2B5EF4-FFF2-40B4-BE49-F238E27FC236}">
                <a16:creationId xmlns:a16="http://schemas.microsoft.com/office/drawing/2014/main" id="{8E376DF5-6AD4-3948-97B7-709B7C9E3D9B}"/>
              </a:ext>
            </a:extLst>
          </p:cNvPr>
          <p:cNvSpPr/>
          <p:nvPr/>
        </p:nvSpPr>
        <p:spPr>
          <a:xfrm>
            <a:off x="33534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00">
            <a:extLst>
              <a:ext uri="{FF2B5EF4-FFF2-40B4-BE49-F238E27FC236}">
                <a16:creationId xmlns:a16="http://schemas.microsoft.com/office/drawing/2014/main" id="{CCF512E5-9FDB-2E46-B107-20FBFEF6C00B}"/>
              </a:ext>
            </a:extLst>
          </p:cNvPr>
          <p:cNvSpPr txBox="1"/>
          <p:nvPr/>
        </p:nvSpPr>
        <p:spPr>
          <a:xfrm>
            <a:off x="3208655" y="1438784"/>
            <a:ext cx="360584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r>
              <a:rPr sz="900" spc="225" dirty="0">
                <a:latin typeface="Arial"/>
                <a:cs typeface="Arial"/>
              </a:rPr>
              <a:t> </a:t>
            </a:r>
            <a:r>
              <a:rPr lang="en-US" sz="900" spc="2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+∞</a:t>
            </a:r>
          </a:p>
        </p:txBody>
      </p:sp>
      <p:sp>
        <p:nvSpPr>
          <p:cNvPr id="51" name="object 101">
            <a:extLst>
              <a:ext uri="{FF2B5EF4-FFF2-40B4-BE49-F238E27FC236}">
                <a16:creationId xmlns:a16="http://schemas.microsoft.com/office/drawing/2014/main" id="{F738D3FC-0C93-A040-9E11-3BBBB0FB0C63}"/>
              </a:ext>
            </a:extLst>
          </p:cNvPr>
          <p:cNvSpPr txBox="1"/>
          <p:nvPr/>
        </p:nvSpPr>
        <p:spPr>
          <a:xfrm>
            <a:off x="690752" y="2600326"/>
            <a:ext cx="3089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Examine </a:t>
            </a:r>
            <a:r>
              <a:rPr sz="1000" spc="-5" dirty="0">
                <a:latin typeface="Arial"/>
                <a:cs typeface="Arial"/>
              </a:rPr>
              <a:t>node 3, which </a:t>
            </a:r>
            <a:r>
              <a:rPr sz="1000" dirty="0">
                <a:latin typeface="Arial"/>
                <a:cs typeface="Arial"/>
              </a:rPr>
              <a:t>becomes permanently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labeled.</a:t>
            </a:r>
            <a:endParaRPr sz="1000">
              <a:latin typeface="Arial"/>
              <a:cs typeface="Arial"/>
            </a:endParaRPr>
          </a:p>
          <a:p>
            <a:pPr marR="4445" algn="ctr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Tighten </a:t>
            </a:r>
            <a:r>
              <a:rPr sz="1000" dirty="0">
                <a:latin typeface="Arial"/>
                <a:cs typeface="Arial"/>
              </a:rPr>
              <a:t>all </a:t>
            </a:r>
            <a:r>
              <a:rPr sz="1000" spc="-5" dirty="0">
                <a:latin typeface="Arial"/>
                <a:cs typeface="Arial"/>
              </a:rPr>
              <a:t>edges </a:t>
            </a:r>
            <a:r>
              <a:rPr sz="1000" spc="5" dirty="0">
                <a:latin typeface="Arial"/>
                <a:cs typeface="Arial"/>
              </a:rPr>
              <a:t>leaving </a:t>
            </a:r>
            <a:r>
              <a:rPr sz="1000" spc="-5" dirty="0">
                <a:latin typeface="Arial"/>
                <a:cs typeface="Arial"/>
              </a:rPr>
              <a:t>node</a:t>
            </a:r>
            <a:r>
              <a:rPr sz="1000" spc="-1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3.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102">
            <a:extLst>
              <a:ext uri="{FF2B5EF4-FFF2-40B4-BE49-F238E27FC236}">
                <a16:creationId xmlns:a16="http://schemas.microsoft.com/office/drawing/2014/main" id="{BBAD26AB-2EF6-104D-AC61-99B985CFEE4E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4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3F62642-FD16-D640-879F-492C7958F467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6FA2006-F70C-1840-976A-B8E4A79299F4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00B7AA7-1CA0-8D4D-AB1C-D906703775FB}"/>
              </a:ext>
            </a:extLst>
          </p:cNvPr>
          <p:cNvSpPr txBox="1"/>
          <p:nvPr/>
        </p:nvSpPr>
        <p:spPr>
          <a:xfrm>
            <a:off x="13462" y="14097"/>
            <a:ext cx="4546600" cy="4806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Graph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4F89"/>
                </a:solidFill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5B4BDF7-940B-FC47-AB63-5AFBBCC6CC93}"/>
              </a:ext>
            </a:extLst>
          </p:cNvPr>
          <p:cNvSpPr txBox="1"/>
          <p:nvPr/>
        </p:nvSpPr>
        <p:spPr>
          <a:xfrm>
            <a:off x="161290" y="615822"/>
            <a:ext cx="4244340" cy="1564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70815" algn="l"/>
              </a:tabLst>
            </a:pPr>
            <a:r>
              <a:rPr sz="1600" i="1" spc="-5" dirty="0">
                <a:latin typeface="Arial"/>
                <a:cs typeface="Arial"/>
              </a:rPr>
              <a:t>Graph theory </a:t>
            </a:r>
            <a:r>
              <a:rPr sz="1600" dirty="0">
                <a:latin typeface="Arial"/>
                <a:cs typeface="Arial"/>
              </a:rPr>
              <a:t>is a </a:t>
            </a:r>
            <a:r>
              <a:rPr sz="1600" spc="-5" dirty="0">
                <a:latin typeface="Arial"/>
                <a:cs typeface="Arial"/>
              </a:rPr>
              <a:t>branch of </a:t>
            </a:r>
            <a:r>
              <a:rPr sz="1600" dirty="0">
                <a:latin typeface="Arial"/>
                <a:cs typeface="Arial"/>
              </a:rPr>
              <a:t>mathematics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that  </a:t>
            </a:r>
            <a:r>
              <a:rPr sz="1600" dirty="0">
                <a:latin typeface="Arial"/>
                <a:cs typeface="Arial"/>
              </a:rPr>
              <a:t>studies </a:t>
            </a:r>
            <a:r>
              <a:rPr sz="1600" spc="-5" dirty="0">
                <a:latin typeface="Arial"/>
                <a:cs typeface="Arial"/>
              </a:rPr>
              <a:t>properties 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graphs.</a:t>
            </a:r>
            <a:endParaRPr sz="16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85"/>
              </a:spcBef>
              <a:buChar char="•"/>
              <a:tabLst>
                <a:tab pos="170815" algn="l"/>
              </a:tabLst>
            </a:pPr>
            <a:r>
              <a:rPr sz="1600" spc="10" dirty="0">
                <a:latin typeface="Arial"/>
                <a:cs typeface="Arial"/>
              </a:rPr>
              <a:t>Some </a:t>
            </a:r>
            <a:r>
              <a:rPr sz="1600" spc="5" dirty="0">
                <a:latin typeface="Arial"/>
                <a:cs typeface="Arial"/>
              </a:rPr>
              <a:t>simple </a:t>
            </a:r>
            <a:r>
              <a:rPr sz="1600" spc="-5" dirty="0">
                <a:latin typeface="Arial"/>
                <a:cs typeface="Arial"/>
              </a:rPr>
              <a:t>examples of </a:t>
            </a:r>
            <a:r>
              <a:rPr sz="1600" dirty="0">
                <a:latin typeface="Arial"/>
                <a:cs typeface="Arial"/>
              </a:rPr>
              <a:t>special classes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graphs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dirty="0">
                <a:latin typeface="Arial"/>
                <a:cs typeface="Arial"/>
              </a:rPr>
              <a:t>tend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see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include:</a:t>
            </a:r>
            <a:endParaRPr sz="16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340"/>
              </a:spcBef>
              <a:buChar char="–"/>
              <a:tabLst>
                <a:tab pos="37211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path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(P</a:t>
            </a:r>
            <a:r>
              <a:rPr sz="1350" baseline="-21604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340"/>
              </a:spcBef>
              <a:buChar char="–"/>
              <a:tabLst>
                <a:tab pos="37211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cycle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</a:t>
            </a:r>
            <a:r>
              <a:rPr sz="1350" baseline="-21604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9F287F3-B757-AF45-9305-6ABE05B4BF76}"/>
              </a:ext>
            </a:extLst>
          </p:cNvPr>
          <p:cNvSpPr txBox="1"/>
          <p:nvPr/>
        </p:nvSpPr>
        <p:spPr>
          <a:xfrm>
            <a:off x="389889" y="2154097"/>
            <a:ext cx="2093595" cy="10502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2875" indent="-142875">
              <a:lnSpc>
                <a:spcPct val="100000"/>
              </a:lnSpc>
              <a:spcBef>
                <a:spcPts val="434"/>
              </a:spcBef>
              <a:buChar char="–"/>
              <a:tabLst>
                <a:tab pos="14351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complete </a:t>
            </a:r>
            <a:r>
              <a:rPr sz="1400" spc="-15" dirty="0">
                <a:latin typeface="Arial"/>
                <a:cs typeface="Arial"/>
              </a:rPr>
              <a:t>graph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(K</a:t>
            </a:r>
            <a:r>
              <a:rPr sz="1350" baseline="-21604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42875" indent="-142875">
              <a:lnSpc>
                <a:spcPct val="100000"/>
              </a:lnSpc>
              <a:spcBef>
                <a:spcPts val="340"/>
              </a:spcBef>
              <a:buChar char="–"/>
              <a:tabLst>
                <a:tab pos="143510" algn="l"/>
              </a:tabLst>
            </a:pPr>
            <a:r>
              <a:rPr sz="1400" spc="-10" dirty="0">
                <a:latin typeface="Arial"/>
                <a:cs typeface="Arial"/>
              </a:rPr>
              <a:t>Trees and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forests</a:t>
            </a:r>
            <a:endParaRPr sz="1400">
              <a:latin typeface="Arial"/>
              <a:cs typeface="Arial"/>
            </a:endParaRPr>
          </a:p>
          <a:p>
            <a:pPr marL="142875" indent="-142875">
              <a:lnSpc>
                <a:spcPct val="100000"/>
              </a:lnSpc>
              <a:spcBef>
                <a:spcPts val="335"/>
              </a:spcBef>
              <a:buChar char="–"/>
              <a:tabLst>
                <a:tab pos="143510" algn="l"/>
              </a:tabLst>
            </a:pPr>
            <a:r>
              <a:rPr sz="1400" spc="-5" dirty="0">
                <a:latin typeface="Arial"/>
                <a:cs typeface="Arial"/>
              </a:rPr>
              <a:t>Bipartite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graphs</a:t>
            </a:r>
            <a:endParaRPr sz="1400">
              <a:latin typeface="Arial"/>
              <a:cs typeface="Arial"/>
            </a:endParaRPr>
          </a:p>
          <a:p>
            <a:pPr marL="142875" indent="-142875">
              <a:lnSpc>
                <a:spcPct val="100000"/>
              </a:lnSpc>
              <a:spcBef>
                <a:spcPts val="335"/>
              </a:spcBef>
              <a:buChar char="–"/>
              <a:tabLst>
                <a:tab pos="143510" algn="l"/>
              </a:tabLst>
            </a:pPr>
            <a:r>
              <a:rPr sz="1400" spc="-10" dirty="0">
                <a:latin typeface="Arial"/>
                <a:cs typeface="Arial"/>
              </a:rPr>
              <a:t>Planar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graphs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1475108-F878-A942-A5C7-ED95B13FC1A6}"/>
              </a:ext>
            </a:extLst>
          </p:cNvPr>
          <p:cNvSpPr/>
          <p:nvPr/>
        </p:nvSpPr>
        <p:spPr>
          <a:xfrm>
            <a:off x="3443224" y="2361056"/>
            <a:ext cx="561340" cy="816610"/>
          </a:xfrm>
          <a:custGeom>
            <a:avLst/>
            <a:gdLst/>
            <a:ahLst/>
            <a:cxnLst/>
            <a:rect l="l" t="t" r="r" b="b"/>
            <a:pathLst>
              <a:path w="561339" h="816610">
                <a:moveTo>
                  <a:pt x="0" y="816610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9488AC3-BC64-C64F-A24D-694EAD61E0D2}"/>
              </a:ext>
            </a:extLst>
          </p:cNvPr>
          <p:cNvSpPr/>
          <p:nvPr/>
        </p:nvSpPr>
        <p:spPr>
          <a:xfrm>
            <a:off x="3443224" y="2374392"/>
            <a:ext cx="561340" cy="160655"/>
          </a:xfrm>
          <a:custGeom>
            <a:avLst/>
            <a:gdLst/>
            <a:ahLst/>
            <a:cxnLst/>
            <a:rect l="l" t="t" r="r" b="b"/>
            <a:pathLst>
              <a:path w="561339" h="160654">
                <a:moveTo>
                  <a:pt x="0" y="0"/>
                </a:moveTo>
                <a:lnTo>
                  <a:pt x="560832" y="160655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A0827EC-3A97-9146-8930-8B2E6C9DE69E}"/>
              </a:ext>
            </a:extLst>
          </p:cNvPr>
          <p:cNvSpPr/>
          <p:nvPr/>
        </p:nvSpPr>
        <p:spPr>
          <a:xfrm>
            <a:off x="3443224" y="2695701"/>
            <a:ext cx="561340" cy="160655"/>
          </a:xfrm>
          <a:custGeom>
            <a:avLst/>
            <a:gdLst/>
            <a:ahLst/>
            <a:cxnLst/>
            <a:rect l="l" t="t" r="r" b="b"/>
            <a:pathLst>
              <a:path w="561339" h="160654">
                <a:moveTo>
                  <a:pt x="0" y="0"/>
                </a:moveTo>
                <a:lnTo>
                  <a:pt x="560832" y="160654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D0234CB-557A-8945-9E24-D1BDC72AE695}"/>
              </a:ext>
            </a:extLst>
          </p:cNvPr>
          <p:cNvSpPr/>
          <p:nvPr/>
        </p:nvSpPr>
        <p:spPr>
          <a:xfrm>
            <a:off x="3443224" y="3017012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93ADB5B-82A3-9748-A56C-BD76EF9CEE3B}"/>
              </a:ext>
            </a:extLst>
          </p:cNvPr>
          <p:cNvSpPr/>
          <p:nvPr/>
        </p:nvSpPr>
        <p:spPr>
          <a:xfrm>
            <a:off x="3443224" y="2695701"/>
            <a:ext cx="561340" cy="160655"/>
          </a:xfrm>
          <a:custGeom>
            <a:avLst/>
            <a:gdLst/>
            <a:ahLst/>
            <a:cxnLst/>
            <a:rect l="l" t="t" r="r" b="b"/>
            <a:pathLst>
              <a:path w="561339" h="160654">
                <a:moveTo>
                  <a:pt x="0" y="160654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D8AC542-9521-8E4E-B204-A4D40DB2DF90}"/>
              </a:ext>
            </a:extLst>
          </p:cNvPr>
          <p:cNvSpPr/>
          <p:nvPr/>
        </p:nvSpPr>
        <p:spPr>
          <a:xfrm>
            <a:off x="3443224" y="2374392"/>
            <a:ext cx="561340" cy="321310"/>
          </a:xfrm>
          <a:custGeom>
            <a:avLst/>
            <a:gdLst/>
            <a:ahLst/>
            <a:cxnLst/>
            <a:rect l="l" t="t" r="r" b="b"/>
            <a:pathLst>
              <a:path w="561339" h="321310">
                <a:moveTo>
                  <a:pt x="0" y="321310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50AB1B3-C286-4541-B5DD-01CB4D8A4E20}"/>
              </a:ext>
            </a:extLst>
          </p:cNvPr>
          <p:cNvSpPr/>
          <p:nvPr/>
        </p:nvSpPr>
        <p:spPr>
          <a:xfrm>
            <a:off x="3443224" y="2535047"/>
            <a:ext cx="561340" cy="160655"/>
          </a:xfrm>
          <a:custGeom>
            <a:avLst/>
            <a:gdLst/>
            <a:ahLst/>
            <a:cxnLst/>
            <a:rect l="l" t="t" r="r" b="b"/>
            <a:pathLst>
              <a:path w="561339" h="160654">
                <a:moveTo>
                  <a:pt x="0" y="160654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E13308D-4A83-CE4C-8F9F-DF6678FB291E}"/>
              </a:ext>
            </a:extLst>
          </p:cNvPr>
          <p:cNvSpPr/>
          <p:nvPr/>
        </p:nvSpPr>
        <p:spPr>
          <a:xfrm>
            <a:off x="3443224" y="2856356"/>
            <a:ext cx="561340" cy="160655"/>
          </a:xfrm>
          <a:custGeom>
            <a:avLst/>
            <a:gdLst/>
            <a:ahLst/>
            <a:cxnLst/>
            <a:rect l="l" t="t" r="r" b="b"/>
            <a:pathLst>
              <a:path w="561339" h="160654">
                <a:moveTo>
                  <a:pt x="0" y="160655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B5BE45D-F2CA-964D-AAF8-ACB6DF47B817}"/>
              </a:ext>
            </a:extLst>
          </p:cNvPr>
          <p:cNvSpPr/>
          <p:nvPr/>
        </p:nvSpPr>
        <p:spPr>
          <a:xfrm>
            <a:off x="3443224" y="2374392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5B183CC-1448-9B4E-B0A3-2ED9D315868F}"/>
              </a:ext>
            </a:extLst>
          </p:cNvPr>
          <p:cNvSpPr/>
          <p:nvPr/>
        </p:nvSpPr>
        <p:spPr>
          <a:xfrm>
            <a:off x="3443224" y="2535047"/>
            <a:ext cx="561340" cy="160655"/>
          </a:xfrm>
          <a:custGeom>
            <a:avLst/>
            <a:gdLst/>
            <a:ahLst/>
            <a:cxnLst/>
            <a:rect l="l" t="t" r="r" b="b"/>
            <a:pathLst>
              <a:path w="561339" h="160654">
                <a:moveTo>
                  <a:pt x="0" y="0"/>
                </a:moveTo>
                <a:lnTo>
                  <a:pt x="560832" y="160654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F4A87AE-8D7B-064A-90B1-A6AFB6E58082}"/>
              </a:ext>
            </a:extLst>
          </p:cNvPr>
          <p:cNvSpPr/>
          <p:nvPr/>
        </p:nvSpPr>
        <p:spPr>
          <a:xfrm>
            <a:off x="3443224" y="2695701"/>
            <a:ext cx="561340" cy="481965"/>
          </a:xfrm>
          <a:custGeom>
            <a:avLst/>
            <a:gdLst/>
            <a:ahLst/>
            <a:cxnLst/>
            <a:rect l="l" t="t" r="r" b="b"/>
            <a:pathLst>
              <a:path w="561339" h="481964">
                <a:moveTo>
                  <a:pt x="0" y="0"/>
                </a:moveTo>
                <a:lnTo>
                  <a:pt x="560832" y="481964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3833702-4B91-AB4A-B9DA-AD76EB1ECC52}"/>
              </a:ext>
            </a:extLst>
          </p:cNvPr>
          <p:cNvSpPr/>
          <p:nvPr/>
        </p:nvSpPr>
        <p:spPr>
          <a:xfrm>
            <a:off x="3408171" y="2347722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5"/>
                </a:lnTo>
                <a:lnTo>
                  <a:pt x="10287" y="7810"/>
                </a:lnTo>
                <a:lnTo>
                  <a:pt x="2762" y="16287"/>
                </a:lnTo>
                <a:lnTo>
                  <a:pt x="0" y="26669"/>
                </a:lnTo>
                <a:lnTo>
                  <a:pt x="2762" y="37125"/>
                </a:lnTo>
                <a:lnTo>
                  <a:pt x="10287" y="45640"/>
                </a:lnTo>
                <a:lnTo>
                  <a:pt x="21431" y="51369"/>
                </a:lnTo>
                <a:lnTo>
                  <a:pt x="35051" y="53466"/>
                </a:lnTo>
                <a:lnTo>
                  <a:pt x="48726" y="51369"/>
                </a:lnTo>
                <a:lnTo>
                  <a:pt x="59864" y="45640"/>
                </a:lnTo>
                <a:lnTo>
                  <a:pt x="67359" y="37125"/>
                </a:lnTo>
                <a:lnTo>
                  <a:pt x="70103" y="26669"/>
                </a:lnTo>
                <a:lnTo>
                  <a:pt x="67359" y="16287"/>
                </a:lnTo>
                <a:lnTo>
                  <a:pt x="59864" y="7810"/>
                </a:lnTo>
                <a:lnTo>
                  <a:pt x="48726" y="209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628E1F9-E096-D443-AFF7-485F00D996B7}"/>
              </a:ext>
            </a:extLst>
          </p:cNvPr>
          <p:cNvSpPr/>
          <p:nvPr/>
        </p:nvSpPr>
        <p:spPr>
          <a:xfrm>
            <a:off x="3408171" y="2347722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669"/>
                </a:moveTo>
                <a:lnTo>
                  <a:pt x="2762" y="16287"/>
                </a:lnTo>
                <a:lnTo>
                  <a:pt x="10287" y="7810"/>
                </a:lnTo>
                <a:lnTo>
                  <a:pt x="21431" y="2095"/>
                </a:lnTo>
                <a:lnTo>
                  <a:pt x="35051" y="0"/>
                </a:lnTo>
                <a:lnTo>
                  <a:pt x="48726" y="2095"/>
                </a:lnTo>
                <a:lnTo>
                  <a:pt x="59864" y="7810"/>
                </a:lnTo>
                <a:lnTo>
                  <a:pt x="67359" y="16287"/>
                </a:lnTo>
                <a:lnTo>
                  <a:pt x="70103" y="26669"/>
                </a:lnTo>
                <a:lnTo>
                  <a:pt x="67359" y="37125"/>
                </a:lnTo>
                <a:lnTo>
                  <a:pt x="59864" y="45640"/>
                </a:lnTo>
                <a:lnTo>
                  <a:pt x="48726" y="51369"/>
                </a:lnTo>
                <a:lnTo>
                  <a:pt x="35051" y="53466"/>
                </a:lnTo>
                <a:lnTo>
                  <a:pt x="21431" y="51369"/>
                </a:lnTo>
                <a:lnTo>
                  <a:pt x="10287" y="45640"/>
                </a:lnTo>
                <a:lnTo>
                  <a:pt x="2762" y="37125"/>
                </a:lnTo>
                <a:lnTo>
                  <a:pt x="0" y="2666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6EF7AA6A-2EC2-4147-958E-265D83EEB122}"/>
              </a:ext>
            </a:extLst>
          </p:cNvPr>
          <p:cNvSpPr/>
          <p:nvPr/>
        </p:nvSpPr>
        <p:spPr>
          <a:xfrm>
            <a:off x="3408171" y="250824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115"/>
                </a:lnTo>
                <a:lnTo>
                  <a:pt x="10287" y="7874"/>
                </a:lnTo>
                <a:lnTo>
                  <a:pt x="2762" y="16394"/>
                </a:lnTo>
                <a:lnTo>
                  <a:pt x="0" y="26797"/>
                </a:lnTo>
                <a:lnTo>
                  <a:pt x="2762" y="37252"/>
                </a:lnTo>
                <a:lnTo>
                  <a:pt x="10287" y="45767"/>
                </a:lnTo>
                <a:lnTo>
                  <a:pt x="21431" y="51496"/>
                </a:lnTo>
                <a:lnTo>
                  <a:pt x="35051" y="53593"/>
                </a:lnTo>
                <a:lnTo>
                  <a:pt x="48726" y="51496"/>
                </a:lnTo>
                <a:lnTo>
                  <a:pt x="59864" y="45767"/>
                </a:lnTo>
                <a:lnTo>
                  <a:pt x="67359" y="37252"/>
                </a:lnTo>
                <a:lnTo>
                  <a:pt x="70103" y="26797"/>
                </a:lnTo>
                <a:lnTo>
                  <a:pt x="67359" y="16394"/>
                </a:lnTo>
                <a:lnTo>
                  <a:pt x="59864" y="7874"/>
                </a:lnTo>
                <a:lnTo>
                  <a:pt x="48726" y="211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5B2569B-379A-5742-AEF7-BC4ACD3CCCEE}"/>
              </a:ext>
            </a:extLst>
          </p:cNvPr>
          <p:cNvSpPr/>
          <p:nvPr/>
        </p:nvSpPr>
        <p:spPr>
          <a:xfrm>
            <a:off x="3408171" y="250824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94"/>
                </a:lnTo>
                <a:lnTo>
                  <a:pt x="10287" y="7874"/>
                </a:lnTo>
                <a:lnTo>
                  <a:pt x="21431" y="2115"/>
                </a:lnTo>
                <a:lnTo>
                  <a:pt x="35051" y="0"/>
                </a:lnTo>
                <a:lnTo>
                  <a:pt x="48726" y="2115"/>
                </a:lnTo>
                <a:lnTo>
                  <a:pt x="59864" y="7874"/>
                </a:lnTo>
                <a:lnTo>
                  <a:pt x="67359" y="16394"/>
                </a:lnTo>
                <a:lnTo>
                  <a:pt x="70103" y="26797"/>
                </a:lnTo>
                <a:lnTo>
                  <a:pt x="67359" y="37252"/>
                </a:lnTo>
                <a:lnTo>
                  <a:pt x="59864" y="45767"/>
                </a:lnTo>
                <a:lnTo>
                  <a:pt x="48726" y="51496"/>
                </a:lnTo>
                <a:lnTo>
                  <a:pt x="35051" y="53593"/>
                </a:lnTo>
                <a:lnTo>
                  <a:pt x="21431" y="51496"/>
                </a:lnTo>
                <a:lnTo>
                  <a:pt x="10287" y="45767"/>
                </a:lnTo>
                <a:lnTo>
                  <a:pt x="2762" y="37252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2832B58-B894-2248-9249-CF7997FD4FAB}"/>
              </a:ext>
            </a:extLst>
          </p:cNvPr>
          <p:cNvSpPr/>
          <p:nvPr/>
        </p:nvSpPr>
        <p:spPr>
          <a:xfrm>
            <a:off x="3408171" y="266890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115"/>
                </a:lnTo>
                <a:lnTo>
                  <a:pt x="10287" y="7874"/>
                </a:lnTo>
                <a:lnTo>
                  <a:pt x="2762" y="16394"/>
                </a:lnTo>
                <a:lnTo>
                  <a:pt x="0" y="26797"/>
                </a:lnTo>
                <a:lnTo>
                  <a:pt x="2762" y="37252"/>
                </a:lnTo>
                <a:lnTo>
                  <a:pt x="10287" y="45767"/>
                </a:lnTo>
                <a:lnTo>
                  <a:pt x="21431" y="51496"/>
                </a:lnTo>
                <a:lnTo>
                  <a:pt x="35051" y="53594"/>
                </a:lnTo>
                <a:lnTo>
                  <a:pt x="48726" y="51496"/>
                </a:lnTo>
                <a:lnTo>
                  <a:pt x="59864" y="45767"/>
                </a:lnTo>
                <a:lnTo>
                  <a:pt x="67359" y="37252"/>
                </a:lnTo>
                <a:lnTo>
                  <a:pt x="70103" y="26797"/>
                </a:lnTo>
                <a:lnTo>
                  <a:pt x="67359" y="16394"/>
                </a:lnTo>
                <a:lnTo>
                  <a:pt x="59864" y="7874"/>
                </a:lnTo>
                <a:lnTo>
                  <a:pt x="48726" y="211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DE26385-0CFC-AF47-B549-DB3AA9F101A3}"/>
              </a:ext>
            </a:extLst>
          </p:cNvPr>
          <p:cNvSpPr/>
          <p:nvPr/>
        </p:nvSpPr>
        <p:spPr>
          <a:xfrm>
            <a:off x="3408171" y="266890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94"/>
                </a:lnTo>
                <a:lnTo>
                  <a:pt x="10287" y="7874"/>
                </a:lnTo>
                <a:lnTo>
                  <a:pt x="21431" y="2115"/>
                </a:lnTo>
                <a:lnTo>
                  <a:pt x="35051" y="0"/>
                </a:lnTo>
                <a:lnTo>
                  <a:pt x="48726" y="2115"/>
                </a:lnTo>
                <a:lnTo>
                  <a:pt x="59864" y="7874"/>
                </a:lnTo>
                <a:lnTo>
                  <a:pt x="67359" y="16394"/>
                </a:lnTo>
                <a:lnTo>
                  <a:pt x="70103" y="26797"/>
                </a:lnTo>
                <a:lnTo>
                  <a:pt x="67359" y="37252"/>
                </a:lnTo>
                <a:lnTo>
                  <a:pt x="59864" y="45767"/>
                </a:lnTo>
                <a:lnTo>
                  <a:pt x="48726" y="51496"/>
                </a:lnTo>
                <a:lnTo>
                  <a:pt x="35051" y="53594"/>
                </a:lnTo>
                <a:lnTo>
                  <a:pt x="21431" y="51496"/>
                </a:lnTo>
                <a:lnTo>
                  <a:pt x="10287" y="45767"/>
                </a:lnTo>
                <a:lnTo>
                  <a:pt x="2762" y="37252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15E9B4A-3AFD-ED45-BB46-CB660167264D}"/>
              </a:ext>
            </a:extLst>
          </p:cNvPr>
          <p:cNvSpPr/>
          <p:nvPr/>
        </p:nvSpPr>
        <p:spPr>
          <a:xfrm>
            <a:off x="3408171" y="2829560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115"/>
                </a:lnTo>
                <a:lnTo>
                  <a:pt x="10287" y="7874"/>
                </a:lnTo>
                <a:lnTo>
                  <a:pt x="2762" y="16394"/>
                </a:lnTo>
                <a:lnTo>
                  <a:pt x="0" y="26796"/>
                </a:lnTo>
                <a:lnTo>
                  <a:pt x="2762" y="37199"/>
                </a:lnTo>
                <a:lnTo>
                  <a:pt x="10287" y="45719"/>
                </a:lnTo>
                <a:lnTo>
                  <a:pt x="21431" y="51478"/>
                </a:lnTo>
                <a:lnTo>
                  <a:pt x="35051" y="53593"/>
                </a:lnTo>
                <a:lnTo>
                  <a:pt x="48726" y="51478"/>
                </a:lnTo>
                <a:lnTo>
                  <a:pt x="59864" y="45719"/>
                </a:lnTo>
                <a:lnTo>
                  <a:pt x="67359" y="37199"/>
                </a:lnTo>
                <a:lnTo>
                  <a:pt x="70103" y="26796"/>
                </a:lnTo>
                <a:lnTo>
                  <a:pt x="67359" y="16394"/>
                </a:lnTo>
                <a:lnTo>
                  <a:pt x="59864" y="7874"/>
                </a:lnTo>
                <a:lnTo>
                  <a:pt x="48726" y="211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7875D75-308E-DA45-B163-00876522A32D}"/>
              </a:ext>
            </a:extLst>
          </p:cNvPr>
          <p:cNvSpPr/>
          <p:nvPr/>
        </p:nvSpPr>
        <p:spPr>
          <a:xfrm>
            <a:off x="3408171" y="2829560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6"/>
                </a:moveTo>
                <a:lnTo>
                  <a:pt x="2762" y="16394"/>
                </a:lnTo>
                <a:lnTo>
                  <a:pt x="10287" y="7874"/>
                </a:lnTo>
                <a:lnTo>
                  <a:pt x="21431" y="2115"/>
                </a:lnTo>
                <a:lnTo>
                  <a:pt x="35051" y="0"/>
                </a:lnTo>
                <a:lnTo>
                  <a:pt x="48726" y="2115"/>
                </a:lnTo>
                <a:lnTo>
                  <a:pt x="59864" y="7874"/>
                </a:lnTo>
                <a:lnTo>
                  <a:pt x="67359" y="16394"/>
                </a:lnTo>
                <a:lnTo>
                  <a:pt x="70103" y="26796"/>
                </a:lnTo>
                <a:lnTo>
                  <a:pt x="67359" y="37199"/>
                </a:lnTo>
                <a:lnTo>
                  <a:pt x="59864" y="45719"/>
                </a:lnTo>
                <a:lnTo>
                  <a:pt x="48726" y="51478"/>
                </a:lnTo>
                <a:lnTo>
                  <a:pt x="35051" y="53593"/>
                </a:lnTo>
                <a:lnTo>
                  <a:pt x="21431" y="51478"/>
                </a:lnTo>
                <a:lnTo>
                  <a:pt x="10287" y="45719"/>
                </a:lnTo>
                <a:lnTo>
                  <a:pt x="2762" y="37199"/>
                </a:lnTo>
                <a:lnTo>
                  <a:pt x="0" y="26796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4DFBBC4-F5C4-1646-8E5E-1CB424BD2C3F}"/>
              </a:ext>
            </a:extLst>
          </p:cNvPr>
          <p:cNvSpPr/>
          <p:nvPr/>
        </p:nvSpPr>
        <p:spPr>
          <a:xfrm>
            <a:off x="3408171" y="2990214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7"/>
                </a:lnTo>
                <a:lnTo>
                  <a:pt x="10287" y="7826"/>
                </a:lnTo>
                <a:lnTo>
                  <a:pt x="2762" y="16341"/>
                </a:lnTo>
                <a:lnTo>
                  <a:pt x="0" y="26797"/>
                </a:lnTo>
                <a:lnTo>
                  <a:pt x="2762" y="37199"/>
                </a:lnTo>
                <a:lnTo>
                  <a:pt x="10287" y="45719"/>
                </a:lnTo>
                <a:lnTo>
                  <a:pt x="21431" y="51478"/>
                </a:lnTo>
                <a:lnTo>
                  <a:pt x="35051" y="53593"/>
                </a:lnTo>
                <a:lnTo>
                  <a:pt x="48726" y="51478"/>
                </a:lnTo>
                <a:lnTo>
                  <a:pt x="59864" y="45719"/>
                </a:lnTo>
                <a:lnTo>
                  <a:pt x="67359" y="37199"/>
                </a:lnTo>
                <a:lnTo>
                  <a:pt x="70103" y="26797"/>
                </a:lnTo>
                <a:lnTo>
                  <a:pt x="67359" y="16341"/>
                </a:lnTo>
                <a:lnTo>
                  <a:pt x="59864" y="7826"/>
                </a:lnTo>
                <a:lnTo>
                  <a:pt x="48726" y="2097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689F5899-0221-D24A-A00C-4335F5C72044}"/>
              </a:ext>
            </a:extLst>
          </p:cNvPr>
          <p:cNvSpPr/>
          <p:nvPr/>
        </p:nvSpPr>
        <p:spPr>
          <a:xfrm>
            <a:off x="3408171" y="2990214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41"/>
                </a:lnTo>
                <a:lnTo>
                  <a:pt x="10287" y="7826"/>
                </a:lnTo>
                <a:lnTo>
                  <a:pt x="21431" y="2097"/>
                </a:lnTo>
                <a:lnTo>
                  <a:pt x="35051" y="0"/>
                </a:lnTo>
                <a:lnTo>
                  <a:pt x="48726" y="2097"/>
                </a:lnTo>
                <a:lnTo>
                  <a:pt x="59864" y="7826"/>
                </a:lnTo>
                <a:lnTo>
                  <a:pt x="67359" y="16341"/>
                </a:lnTo>
                <a:lnTo>
                  <a:pt x="70103" y="26797"/>
                </a:lnTo>
                <a:lnTo>
                  <a:pt x="67359" y="37199"/>
                </a:lnTo>
                <a:lnTo>
                  <a:pt x="59864" y="45719"/>
                </a:lnTo>
                <a:lnTo>
                  <a:pt x="48726" y="51478"/>
                </a:lnTo>
                <a:lnTo>
                  <a:pt x="35051" y="53593"/>
                </a:lnTo>
                <a:lnTo>
                  <a:pt x="21431" y="51478"/>
                </a:lnTo>
                <a:lnTo>
                  <a:pt x="10287" y="45719"/>
                </a:lnTo>
                <a:lnTo>
                  <a:pt x="2762" y="37199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EF2E78BD-4D74-B243-9180-E01D8B61F97C}"/>
              </a:ext>
            </a:extLst>
          </p:cNvPr>
          <p:cNvSpPr/>
          <p:nvPr/>
        </p:nvSpPr>
        <p:spPr>
          <a:xfrm>
            <a:off x="3969004" y="2347722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5"/>
                </a:lnTo>
                <a:lnTo>
                  <a:pt x="10286" y="7810"/>
                </a:lnTo>
                <a:lnTo>
                  <a:pt x="2762" y="16287"/>
                </a:lnTo>
                <a:lnTo>
                  <a:pt x="0" y="26669"/>
                </a:lnTo>
                <a:lnTo>
                  <a:pt x="2762" y="37125"/>
                </a:lnTo>
                <a:lnTo>
                  <a:pt x="10287" y="45640"/>
                </a:lnTo>
                <a:lnTo>
                  <a:pt x="21431" y="51369"/>
                </a:lnTo>
                <a:lnTo>
                  <a:pt x="35051" y="53466"/>
                </a:lnTo>
                <a:lnTo>
                  <a:pt x="48726" y="51369"/>
                </a:lnTo>
                <a:lnTo>
                  <a:pt x="59864" y="45640"/>
                </a:lnTo>
                <a:lnTo>
                  <a:pt x="67359" y="37125"/>
                </a:lnTo>
                <a:lnTo>
                  <a:pt x="70103" y="26669"/>
                </a:lnTo>
                <a:lnTo>
                  <a:pt x="67359" y="16287"/>
                </a:lnTo>
                <a:lnTo>
                  <a:pt x="59864" y="7810"/>
                </a:lnTo>
                <a:lnTo>
                  <a:pt x="48726" y="209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4851709-C7F5-4C49-9E3F-CA1A51979D20}"/>
              </a:ext>
            </a:extLst>
          </p:cNvPr>
          <p:cNvSpPr/>
          <p:nvPr/>
        </p:nvSpPr>
        <p:spPr>
          <a:xfrm>
            <a:off x="3969004" y="2347722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669"/>
                </a:moveTo>
                <a:lnTo>
                  <a:pt x="2762" y="16287"/>
                </a:lnTo>
                <a:lnTo>
                  <a:pt x="10286" y="7810"/>
                </a:lnTo>
                <a:lnTo>
                  <a:pt x="21431" y="2095"/>
                </a:lnTo>
                <a:lnTo>
                  <a:pt x="35051" y="0"/>
                </a:lnTo>
                <a:lnTo>
                  <a:pt x="48726" y="2095"/>
                </a:lnTo>
                <a:lnTo>
                  <a:pt x="59864" y="7810"/>
                </a:lnTo>
                <a:lnTo>
                  <a:pt x="67359" y="16287"/>
                </a:lnTo>
                <a:lnTo>
                  <a:pt x="70103" y="26669"/>
                </a:lnTo>
                <a:lnTo>
                  <a:pt x="67359" y="37125"/>
                </a:lnTo>
                <a:lnTo>
                  <a:pt x="59864" y="45640"/>
                </a:lnTo>
                <a:lnTo>
                  <a:pt x="48726" y="51369"/>
                </a:lnTo>
                <a:lnTo>
                  <a:pt x="35051" y="53466"/>
                </a:lnTo>
                <a:lnTo>
                  <a:pt x="21431" y="51369"/>
                </a:lnTo>
                <a:lnTo>
                  <a:pt x="10287" y="45640"/>
                </a:lnTo>
                <a:lnTo>
                  <a:pt x="2762" y="37125"/>
                </a:lnTo>
                <a:lnTo>
                  <a:pt x="0" y="2666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E0285D29-023D-1B4A-B619-5FF0AF15C5BE}"/>
              </a:ext>
            </a:extLst>
          </p:cNvPr>
          <p:cNvSpPr/>
          <p:nvPr/>
        </p:nvSpPr>
        <p:spPr>
          <a:xfrm>
            <a:off x="3969004" y="250824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115"/>
                </a:lnTo>
                <a:lnTo>
                  <a:pt x="10286" y="7874"/>
                </a:lnTo>
                <a:lnTo>
                  <a:pt x="2762" y="16394"/>
                </a:lnTo>
                <a:lnTo>
                  <a:pt x="0" y="26797"/>
                </a:lnTo>
                <a:lnTo>
                  <a:pt x="2762" y="37252"/>
                </a:lnTo>
                <a:lnTo>
                  <a:pt x="10287" y="45767"/>
                </a:lnTo>
                <a:lnTo>
                  <a:pt x="21431" y="51496"/>
                </a:lnTo>
                <a:lnTo>
                  <a:pt x="35051" y="53593"/>
                </a:lnTo>
                <a:lnTo>
                  <a:pt x="48726" y="51496"/>
                </a:lnTo>
                <a:lnTo>
                  <a:pt x="59864" y="45767"/>
                </a:lnTo>
                <a:lnTo>
                  <a:pt x="67359" y="37252"/>
                </a:lnTo>
                <a:lnTo>
                  <a:pt x="70103" y="26797"/>
                </a:lnTo>
                <a:lnTo>
                  <a:pt x="67359" y="16394"/>
                </a:lnTo>
                <a:lnTo>
                  <a:pt x="59864" y="7874"/>
                </a:lnTo>
                <a:lnTo>
                  <a:pt x="48726" y="211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0E84872-3099-FE42-849F-5A0F97D69CBA}"/>
              </a:ext>
            </a:extLst>
          </p:cNvPr>
          <p:cNvSpPr/>
          <p:nvPr/>
        </p:nvSpPr>
        <p:spPr>
          <a:xfrm>
            <a:off x="3969004" y="250824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94"/>
                </a:lnTo>
                <a:lnTo>
                  <a:pt x="10286" y="7874"/>
                </a:lnTo>
                <a:lnTo>
                  <a:pt x="21431" y="2115"/>
                </a:lnTo>
                <a:lnTo>
                  <a:pt x="35051" y="0"/>
                </a:lnTo>
                <a:lnTo>
                  <a:pt x="48726" y="2115"/>
                </a:lnTo>
                <a:lnTo>
                  <a:pt x="59864" y="7874"/>
                </a:lnTo>
                <a:lnTo>
                  <a:pt x="67359" y="16394"/>
                </a:lnTo>
                <a:lnTo>
                  <a:pt x="70103" y="26797"/>
                </a:lnTo>
                <a:lnTo>
                  <a:pt x="67359" y="37252"/>
                </a:lnTo>
                <a:lnTo>
                  <a:pt x="59864" y="45767"/>
                </a:lnTo>
                <a:lnTo>
                  <a:pt x="48726" y="51496"/>
                </a:lnTo>
                <a:lnTo>
                  <a:pt x="35051" y="53593"/>
                </a:lnTo>
                <a:lnTo>
                  <a:pt x="21431" y="51496"/>
                </a:lnTo>
                <a:lnTo>
                  <a:pt x="10287" y="45767"/>
                </a:lnTo>
                <a:lnTo>
                  <a:pt x="2762" y="37252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B836B10-30F1-3341-AAA3-03D4F63426C0}"/>
              </a:ext>
            </a:extLst>
          </p:cNvPr>
          <p:cNvSpPr/>
          <p:nvPr/>
        </p:nvSpPr>
        <p:spPr>
          <a:xfrm>
            <a:off x="3969004" y="266890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115"/>
                </a:lnTo>
                <a:lnTo>
                  <a:pt x="10286" y="7874"/>
                </a:lnTo>
                <a:lnTo>
                  <a:pt x="2762" y="16394"/>
                </a:lnTo>
                <a:lnTo>
                  <a:pt x="0" y="26797"/>
                </a:lnTo>
                <a:lnTo>
                  <a:pt x="2762" y="37252"/>
                </a:lnTo>
                <a:lnTo>
                  <a:pt x="10287" y="45767"/>
                </a:lnTo>
                <a:lnTo>
                  <a:pt x="21431" y="51496"/>
                </a:lnTo>
                <a:lnTo>
                  <a:pt x="35051" y="53594"/>
                </a:lnTo>
                <a:lnTo>
                  <a:pt x="48726" y="51496"/>
                </a:lnTo>
                <a:lnTo>
                  <a:pt x="59864" y="45767"/>
                </a:lnTo>
                <a:lnTo>
                  <a:pt x="67359" y="37252"/>
                </a:lnTo>
                <a:lnTo>
                  <a:pt x="70103" y="26797"/>
                </a:lnTo>
                <a:lnTo>
                  <a:pt x="67359" y="16394"/>
                </a:lnTo>
                <a:lnTo>
                  <a:pt x="59864" y="7874"/>
                </a:lnTo>
                <a:lnTo>
                  <a:pt x="48726" y="211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8BCF105-334B-E348-9DA2-A93D708B85C1}"/>
              </a:ext>
            </a:extLst>
          </p:cNvPr>
          <p:cNvSpPr/>
          <p:nvPr/>
        </p:nvSpPr>
        <p:spPr>
          <a:xfrm>
            <a:off x="3969004" y="266890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94"/>
                </a:lnTo>
                <a:lnTo>
                  <a:pt x="10286" y="7874"/>
                </a:lnTo>
                <a:lnTo>
                  <a:pt x="21431" y="2115"/>
                </a:lnTo>
                <a:lnTo>
                  <a:pt x="35051" y="0"/>
                </a:lnTo>
                <a:lnTo>
                  <a:pt x="48726" y="2115"/>
                </a:lnTo>
                <a:lnTo>
                  <a:pt x="59864" y="7874"/>
                </a:lnTo>
                <a:lnTo>
                  <a:pt x="67359" y="16394"/>
                </a:lnTo>
                <a:lnTo>
                  <a:pt x="70103" y="26797"/>
                </a:lnTo>
                <a:lnTo>
                  <a:pt x="67359" y="37252"/>
                </a:lnTo>
                <a:lnTo>
                  <a:pt x="59864" y="45767"/>
                </a:lnTo>
                <a:lnTo>
                  <a:pt x="48726" y="51496"/>
                </a:lnTo>
                <a:lnTo>
                  <a:pt x="35051" y="53594"/>
                </a:lnTo>
                <a:lnTo>
                  <a:pt x="21431" y="51496"/>
                </a:lnTo>
                <a:lnTo>
                  <a:pt x="10287" y="45767"/>
                </a:lnTo>
                <a:lnTo>
                  <a:pt x="2762" y="37252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CE93BD1D-E07E-5A49-8068-86F61BBA933F}"/>
              </a:ext>
            </a:extLst>
          </p:cNvPr>
          <p:cNvSpPr/>
          <p:nvPr/>
        </p:nvSpPr>
        <p:spPr>
          <a:xfrm>
            <a:off x="3969004" y="2829560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115"/>
                </a:lnTo>
                <a:lnTo>
                  <a:pt x="10286" y="7874"/>
                </a:lnTo>
                <a:lnTo>
                  <a:pt x="2762" y="16394"/>
                </a:lnTo>
                <a:lnTo>
                  <a:pt x="0" y="26796"/>
                </a:lnTo>
                <a:lnTo>
                  <a:pt x="2762" y="37199"/>
                </a:lnTo>
                <a:lnTo>
                  <a:pt x="10287" y="45719"/>
                </a:lnTo>
                <a:lnTo>
                  <a:pt x="21431" y="51478"/>
                </a:lnTo>
                <a:lnTo>
                  <a:pt x="35051" y="53593"/>
                </a:lnTo>
                <a:lnTo>
                  <a:pt x="48726" y="51478"/>
                </a:lnTo>
                <a:lnTo>
                  <a:pt x="59864" y="45719"/>
                </a:lnTo>
                <a:lnTo>
                  <a:pt x="67359" y="37199"/>
                </a:lnTo>
                <a:lnTo>
                  <a:pt x="70103" y="26796"/>
                </a:lnTo>
                <a:lnTo>
                  <a:pt x="67359" y="16394"/>
                </a:lnTo>
                <a:lnTo>
                  <a:pt x="59864" y="7874"/>
                </a:lnTo>
                <a:lnTo>
                  <a:pt x="48726" y="211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ED6E08D-80D5-C54B-A09F-EDFED9635139}"/>
              </a:ext>
            </a:extLst>
          </p:cNvPr>
          <p:cNvSpPr/>
          <p:nvPr/>
        </p:nvSpPr>
        <p:spPr>
          <a:xfrm>
            <a:off x="3969004" y="2829560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6"/>
                </a:moveTo>
                <a:lnTo>
                  <a:pt x="2762" y="16394"/>
                </a:lnTo>
                <a:lnTo>
                  <a:pt x="10286" y="7874"/>
                </a:lnTo>
                <a:lnTo>
                  <a:pt x="21431" y="2115"/>
                </a:lnTo>
                <a:lnTo>
                  <a:pt x="35051" y="0"/>
                </a:lnTo>
                <a:lnTo>
                  <a:pt x="48726" y="2115"/>
                </a:lnTo>
                <a:lnTo>
                  <a:pt x="59864" y="7874"/>
                </a:lnTo>
                <a:lnTo>
                  <a:pt x="67359" y="16394"/>
                </a:lnTo>
                <a:lnTo>
                  <a:pt x="70103" y="26796"/>
                </a:lnTo>
                <a:lnTo>
                  <a:pt x="67359" y="37199"/>
                </a:lnTo>
                <a:lnTo>
                  <a:pt x="59864" y="45719"/>
                </a:lnTo>
                <a:lnTo>
                  <a:pt x="48726" y="51478"/>
                </a:lnTo>
                <a:lnTo>
                  <a:pt x="35051" y="53593"/>
                </a:lnTo>
                <a:lnTo>
                  <a:pt x="21431" y="51478"/>
                </a:lnTo>
                <a:lnTo>
                  <a:pt x="10287" y="45719"/>
                </a:lnTo>
                <a:lnTo>
                  <a:pt x="2762" y="37199"/>
                </a:lnTo>
                <a:lnTo>
                  <a:pt x="0" y="26796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B59F7AFF-664A-A24D-B152-1C532C6C203C}"/>
              </a:ext>
            </a:extLst>
          </p:cNvPr>
          <p:cNvSpPr/>
          <p:nvPr/>
        </p:nvSpPr>
        <p:spPr>
          <a:xfrm>
            <a:off x="3969004" y="2990214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7"/>
                </a:lnTo>
                <a:lnTo>
                  <a:pt x="10286" y="7826"/>
                </a:lnTo>
                <a:lnTo>
                  <a:pt x="2762" y="16341"/>
                </a:lnTo>
                <a:lnTo>
                  <a:pt x="0" y="26797"/>
                </a:lnTo>
                <a:lnTo>
                  <a:pt x="2762" y="37199"/>
                </a:lnTo>
                <a:lnTo>
                  <a:pt x="10287" y="45719"/>
                </a:lnTo>
                <a:lnTo>
                  <a:pt x="21431" y="51478"/>
                </a:lnTo>
                <a:lnTo>
                  <a:pt x="35051" y="53593"/>
                </a:lnTo>
                <a:lnTo>
                  <a:pt x="48726" y="51478"/>
                </a:lnTo>
                <a:lnTo>
                  <a:pt x="59864" y="45719"/>
                </a:lnTo>
                <a:lnTo>
                  <a:pt x="67359" y="37199"/>
                </a:lnTo>
                <a:lnTo>
                  <a:pt x="70103" y="26797"/>
                </a:lnTo>
                <a:lnTo>
                  <a:pt x="67359" y="16341"/>
                </a:lnTo>
                <a:lnTo>
                  <a:pt x="59864" y="7826"/>
                </a:lnTo>
                <a:lnTo>
                  <a:pt x="48726" y="2097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4A174AE7-9708-1D4E-B130-A943FEBA7C0F}"/>
              </a:ext>
            </a:extLst>
          </p:cNvPr>
          <p:cNvSpPr/>
          <p:nvPr/>
        </p:nvSpPr>
        <p:spPr>
          <a:xfrm>
            <a:off x="3969004" y="2990214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41"/>
                </a:lnTo>
                <a:lnTo>
                  <a:pt x="10286" y="7826"/>
                </a:lnTo>
                <a:lnTo>
                  <a:pt x="21431" y="2097"/>
                </a:lnTo>
                <a:lnTo>
                  <a:pt x="35051" y="0"/>
                </a:lnTo>
                <a:lnTo>
                  <a:pt x="48726" y="2097"/>
                </a:lnTo>
                <a:lnTo>
                  <a:pt x="59864" y="7826"/>
                </a:lnTo>
                <a:lnTo>
                  <a:pt x="67359" y="16341"/>
                </a:lnTo>
                <a:lnTo>
                  <a:pt x="70103" y="26797"/>
                </a:lnTo>
                <a:lnTo>
                  <a:pt x="67359" y="37199"/>
                </a:lnTo>
                <a:lnTo>
                  <a:pt x="59864" y="45719"/>
                </a:lnTo>
                <a:lnTo>
                  <a:pt x="48726" y="51478"/>
                </a:lnTo>
                <a:lnTo>
                  <a:pt x="35051" y="53593"/>
                </a:lnTo>
                <a:lnTo>
                  <a:pt x="21431" y="51478"/>
                </a:lnTo>
                <a:lnTo>
                  <a:pt x="10287" y="45719"/>
                </a:lnTo>
                <a:lnTo>
                  <a:pt x="2762" y="37199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B28E861-B698-7B46-A018-322A5D3708E9}"/>
              </a:ext>
            </a:extLst>
          </p:cNvPr>
          <p:cNvSpPr/>
          <p:nvPr/>
        </p:nvSpPr>
        <p:spPr>
          <a:xfrm>
            <a:off x="3969004" y="315086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7"/>
                </a:lnTo>
                <a:lnTo>
                  <a:pt x="10286" y="7826"/>
                </a:lnTo>
                <a:lnTo>
                  <a:pt x="2762" y="16341"/>
                </a:lnTo>
                <a:lnTo>
                  <a:pt x="0" y="26797"/>
                </a:lnTo>
                <a:lnTo>
                  <a:pt x="2762" y="37199"/>
                </a:lnTo>
                <a:lnTo>
                  <a:pt x="10287" y="45720"/>
                </a:lnTo>
                <a:lnTo>
                  <a:pt x="21431" y="51478"/>
                </a:lnTo>
                <a:lnTo>
                  <a:pt x="35051" y="53594"/>
                </a:lnTo>
                <a:lnTo>
                  <a:pt x="48726" y="51478"/>
                </a:lnTo>
                <a:lnTo>
                  <a:pt x="59864" y="45720"/>
                </a:lnTo>
                <a:lnTo>
                  <a:pt x="67359" y="37199"/>
                </a:lnTo>
                <a:lnTo>
                  <a:pt x="70103" y="26797"/>
                </a:lnTo>
                <a:lnTo>
                  <a:pt x="67359" y="16341"/>
                </a:lnTo>
                <a:lnTo>
                  <a:pt x="59864" y="7826"/>
                </a:lnTo>
                <a:lnTo>
                  <a:pt x="48726" y="2097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3DBD7C61-DC93-3348-938C-C937A7B06F95}"/>
              </a:ext>
            </a:extLst>
          </p:cNvPr>
          <p:cNvSpPr/>
          <p:nvPr/>
        </p:nvSpPr>
        <p:spPr>
          <a:xfrm>
            <a:off x="3969004" y="315086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41"/>
                </a:lnTo>
                <a:lnTo>
                  <a:pt x="10286" y="7826"/>
                </a:lnTo>
                <a:lnTo>
                  <a:pt x="21431" y="2097"/>
                </a:lnTo>
                <a:lnTo>
                  <a:pt x="35051" y="0"/>
                </a:lnTo>
                <a:lnTo>
                  <a:pt x="48726" y="2097"/>
                </a:lnTo>
                <a:lnTo>
                  <a:pt x="59864" y="7826"/>
                </a:lnTo>
                <a:lnTo>
                  <a:pt x="67359" y="16341"/>
                </a:lnTo>
                <a:lnTo>
                  <a:pt x="70103" y="26797"/>
                </a:lnTo>
                <a:lnTo>
                  <a:pt x="67359" y="37199"/>
                </a:lnTo>
                <a:lnTo>
                  <a:pt x="59864" y="45720"/>
                </a:lnTo>
                <a:lnTo>
                  <a:pt x="48726" y="51478"/>
                </a:lnTo>
                <a:lnTo>
                  <a:pt x="35051" y="53594"/>
                </a:lnTo>
                <a:lnTo>
                  <a:pt x="21431" y="51478"/>
                </a:lnTo>
                <a:lnTo>
                  <a:pt x="10287" y="45720"/>
                </a:lnTo>
                <a:lnTo>
                  <a:pt x="2762" y="37199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C948E80A-79DC-9E47-A672-0EEF62275FF5}"/>
              </a:ext>
            </a:extLst>
          </p:cNvPr>
          <p:cNvSpPr txBox="1"/>
          <p:nvPr/>
        </p:nvSpPr>
        <p:spPr>
          <a:xfrm>
            <a:off x="3248532" y="2221738"/>
            <a:ext cx="9842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60705" algn="l"/>
              </a:tabLst>
            </a:pPr>
            <a:r>
              <a:rPr sz="700" dirty="0">
                <a:latin typeface="Arial"/>
                <a:cs typeface="Arial"/>
              </a:rPr>
              <a:t>customers	</a:t>
            </a:r>
            <a:r>
              <a:rPr sz="700" spc="-5" dirty="0">
                <a:latin typeface="Arial"/>
                <a:cs typeface="Arial"/>
              </a:rPr>
              <a:t>purchases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D3ED3D59-406D-9A49-9C07-0666ADA3FB85}"/>
              </a:ext>
            </a:extLst>
          </p:cNvPr>
          <p:cNvSpPr/>
          <p:nvPr/>
        </p:nvSpPr>
        <p:spPr>
          <a:xfrm>
            <a:off x="3408171" y="315086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7"/>
                </a:lnTo>
                <a:lnTo>
                  <a:pt x="10287" y="7826"/>
                </a:lnTo>
                <a:lnTo>
                  <a:pt x="2762" y="16341"/>
                </a:lnTo>
                <a:lnTo>
                  <a:pt x="0" y="26797"/>
                </a:lnTo>
                <a:lnTo>
                  <a:pt x="2762" y="37199"/>
                </a:lnTo>
                <a:lnTo>
                  <a:pt x="10287" y="45720"/>
                </a:lnTo>
                <a:lnTo>
                  <a:pt x="21431" y="51478"/>
                </a:lnTo>
                <a:lnTo>
                  <a:pt x="35051" y="53594"/>
                </a:lnTo>
                <a:lnTo>
                  <a:pt x="48726" y="51478"/>
                </a:lnTo>
                <a:lnTo>
                  <a:pt x="59864" y="45720"/>
                </a:lnTo>
                <a:lnTo>
                  <a:pt x="67359" y="37199"/>
                </a:lnTo>
                <a:lnTo>
                  <a:pt x="70103" y="26797"/>
                </a:lnTo>
                <a:lnTo>
                  <a:pt x="67359" y="16341"/>
                </a:lnTo>
                <a:lnTo>
                  <a:pt x="59864" y="7826"/>
                </a:lnTo>
                <a:lnTo>
                  <a:pt x="48726" y="2097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3C8CF566-D4F8-684A-B8C4-88A62DB77CD6}"/>
              </a:ext>
            </a:extLst>
          </p:cNvPr>
          <p:cNvSpPr/>
          <p:nvPr/>
        </p:nvSpPr>
        <p:spPr>
          <a:xfrm>
            <a:off x="3408171" y="315086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41"/>
                </a:lnTo>
                <a:lnTo>
                  <a:pt x="10287" y="7826"/>
                </a:lnTo>
                <a:lnTo>
                  <a:pt x="21431" y="2097"/>
                </a:lnTo>
                <a:lnTo>
                  <a:pt x="35051" y="0"/>
                </a:lnTo>
                <a:lnTo>
                  <a:pt x="48726" y="2097"/>
                </a:lnTo>
                <a:lnTo>
                  <a:pt x="59864" y="7826"/>
                </a:lnTo>
                <a:lnTo>
                  <a:pt x="67359" y="16341"/>
                </a:lnTo>
                <a:lnTo>
                  <a:pt x="70103" y="26797"/>
                </a:lnTo>
                <a:lnTo>
                  <a:pt x="67359" y="37199"/>
                </a:lnTo>
                <a:lnTo>
                  <a:pt x="59864" y="45720"/>
                </a:lnTo>
                <a:lnTo>
                  <a:pt x="48726" y="51478"/>
                </a:lnTo>
                <a:lnTo>
                  <a:pt x="35051" y="53594"/>
                </a:lnTo>
                <a:lnTo>
                  <a:pt x="21431" y="51478"/>
                </a:lnTo>
                <a:lnTo>
                  <a:pt x="10287" y="45720"/>
                </a:lnTo>
                <a:lnTo>
                  <a:pt x="2762" y="37199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38639A6-448E-C44F-B97C-736423B183E9}"/>
              </a:ext>
            </a:extLst>
          </p:cNvPr>
          <p:cNvSpPr/>
          <p:nvPr/>
        </p:nvSpPr>
        <p:spPr>
          <a:xfrm>
            <a:off x="1867535" y="2803779"/>
            <a:ext cx="1333500" cy="52069"/>
          </a:xfrm>
          <a:custGeom>
            <a:avLst/>
            <a:gdLst/>
            <a:ahLst/>
            <a:cxnLst/>
            <a:rect l="l" t="t" r="r" b="b"/>
            <a:pathLst>
              <a:path w="1333500" h="52070">
                <a:moveTo>
                  <a:pt x="1320945" y="25844"/>
                </a:moveTo>
                <a:lnTo>
                  <a:pt x="1286002" y="46227"/>
                </a:lnTo>
                <a:lnTo>
                  <a:pt x="1285494" y="48133"/>
                </a:lnTo>
                <a:lnTo>
                  <a:pt x="1287272" y="51181"/>
                </a:lnTo>
                <a:lnTo>
                  <a:pt x="1289177" y="51688"/>
                </a:lnTo>
                <a:lnTo>
                  <a:pt x="1328068" y="28956"/>
                </a:lnTo>
                <a:lnTo>
                  <a:pt x="1327277" y="28956"/>
                </a:lnTo>
                <a:lnTo>
                  <a:pt x="1327277" y="28575"/>
                </a:lnTo>
                <a:lnTo>
                  <a:pt x="1325626" y="28575"/>
                </a:lnTo>
                <a:lnTo>
                  <a:pt x="1320945" y="25844"/>
                </a:lnTo>
                <a:close/>
              </a:path>
              <a:path w="1333500" h="52070">
                <a:moveTo>
                  <a:pt x="1315393" y="22606"/>
                </a:moveTo>
                <a:lnTo>
                  <a:pt x="0" y="22606"/>
                </a:lnTo>
                <a:lnTo>
                  <a:pt x="0" y="28956"/>
                </a:lnTo>
                <a:lnTo>
                  <a:pt x="1315611" y="28956"/>
                </a:lnTo>
                <a:lnTo>
                  <a:pt x="1320945" y="25844"/>
                </a:lnTo>
                <a:lnTo>
                  <a:pt x="1315393" y="22606"/>
                </a:lnTo>
                <a:close/>
              </a:path>
              <a:path w="1333500" h="52070">
                <a:moveTo>
                  <a:pt x="1328040" y="22606"/>
                </a:moveTo>
                <a:lnTo>
                  <a:pt x="1327277" y="22606"/>
                </a:lnTo>
                <a:lnTo>
                  <a:pt x="1327277" y="28956"/>
                </a:lnTo>
                <a:lnTo>
                  <a:pt x="1328068" y="28956"/>
                </a:lnTo>
                <a:lnTo>
                  <a:pt x="1333500" y="25781"/>
                </a:lnTo>
                <a:lnTo>
                  <a:pt x="1328040" y="22606"/>
                </a:lnTo>
                <a:close/>
              </a:path>
              <a:path w="1333500" h="52070">
                <a:moveTo>
                  <a:pt x="1325626" y="23113"/>
                </a:moveTo>
                <a:lnTo>
                  <a:pt x="1320945" y="25844"/>
                </a:lnTo>
                <a:lnTo>
                  <a:pt x="1325626" y="28575"/>
                </a:lnTo>
                <a:lnTo>
                  <a:pt x="1325626" y="23113"/>
                </a:lnTo>
                <a:close/>
              </a:path>
              <a:path w="1333500" h="52070">
                <a:moveTo>
                  <a:pt x="1327277" y="23113"/>
                </a:moveTo>
                <a:lnTo>
                  <a:pt x="1325626" y="23113"/>
                </a:lnTo>
                <a:lnTo>
                  <a:pt x="1325626" y="28575"/>
                </a:lnTo>
                <a:lnTo>
                  <a:pt x="1327277" y="28575"/>
                </a:lnTo>
                <a:lnTo>
                  <a:pt x="1327277" y="23113"/>
                </a:lnTo>
                <a:close/>
              </a:path>
              <a:path w="1333500" h="52070">
                <a:moveTo>
                  <a:pt x="1289177" y="0"/>
                </a:moveTo>
                <a:lnTo>
                  <a:pt x="1287272" y="508"/>
                </a:lnTo>
                <a:lnTo>
                  <a:pt x="1285494" y="3556"/>
                </a:lnTo>
                <a:lnTo>
                  <a:pt x="1286002" y="5461"/>
                </a:lnTo>
                <a:lnTo>
                  <a:pt x="1320945" y="25844"/>
                </a:lnTo>
                <a:lnTo>
                  <a:pt x="1325626" y="23113"/>
                </a:lnTo>
                <a:lnTo>
                  <a:pt x="1327277" y="23113"/>
                </a:lnTo>
                <a:lnTo>
                  <a:pt x="1327277" y="22606"/>
                </a:lnTo>
                <a:lnTo>
                  <a:pt x="1328040" y="22606"/>
                </a:lnTo>
                <a:lnTo>
                  <a:pt x="1289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B0CBE482-FD99-4443-89BA-F7127A6F207B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3818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CA1E184-3E01-2C4C-833E-F6AC6511572F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D0C3E1E-83B6-5542-95D2-6E9BAD08D09F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1092908-36B4-3244-917B-8A8861183CF4}"/>
              </a:ext>
            </a:extLst>
          </p:cNvPr>
          <p:cNvSpPr txBox="1"/>
          <p:nvPr/>
        </p:nvSpPr>
        <p:spPr>
          <a:xfrm>
            <a:off x="13462" y="14097"/>
            <a:ext cx="4546600" cy="4806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Dijkstra’s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–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F5F36D0-D841-6941-B9CB-46B8A5F36060}"/>
              </a:ext>
            </a:extLst>
          </p:cNvPr>
          <p:cNvSpPr/>
          <p:nvPr/>
        </p:nvSpPr>
        <p:spPr>
          <a:xfrm>
            <a:off x="1141730" y="1106423"/>
            <a:ext cx="535305" cy="421640"/>
          </a:xfrm>
          <a:custGeom>
            <a:avLst/>
            <a:gdLst/>
            <a:ahLst/>
            <a:cxnLst/>
            <a:rect l="l" t="t" r="r" b="b"/>
            <a:pathLst>
              <a:path w="535305" h="421639">
                <a:moveTo>
                  <a:pt x="503407" y="21052"/>
                </a:moveTo>
                <a:lnTo>
                  <a:pt x="0" y="416559"/>
                </a:lnTo>
                <a:lnTo>
                  <a:pt x="3810" y="421639"/>
                </a:lnTo>
                <a:lnTo>
                  <a:pt x="507324" y="26021"/>
                </a:lnTo>
                <a:lnTo>
                  <a:pt x="503407" y="21052"/>
                </a:lnTo>
                <a:close/>
              </a:path>
              <a:path w="535305" h="421639">
                <a:moveTo>
                  <a:pt x="527213" y="17145"/>
                </a:moveTo>
                <a:lnTo>
                  <a:pt x="508381" y="17145"/>
                </a:lnTo>
                <a:lnTo>
                  <a:pt x="512318" y="22098"/>
                </a:lnTo>
                <a:lnTo>
                  <a:pt x="507324" y="26021"/>
                </a:lnTo>
                <a:lnTo>
                  <a:pt x="517144" y="38480"/>
                </a:lnTo>
                <a:lnTo>
                  <a:pt x="527213" y="17145"/>
                </a:lnTo>
                <a:close/>
              </a:path>
              <a:path w="535305" h="421639">
                <a:moveTo>
                  <a:pt x="508381" y="17145"/>
                </a:moveTo>
                <a:lnTo>
                  <a:pt x="503407" y="21052"/>
                </a:lnTo>
                <a:lnTo>
                  <a:pt x="507324" y="26021"/>
                </a:lnTo>
                <a:lnTo>
                  <a:pt x="512318" y="22098"/>
                </a:lnTo>
                <a:lnTo>
                  <a:pt x="508381" y="17145"/>
                </a:lnTo>
                <a:close/>
              </a:path>
              <a:path w="535305" h="421639">
                <a:moveTo>
                  <a:pt x="535305" y="0"/>
                </a:moveTo>
                <a:lnTo>
                  <a:pt x="493522" y="8508"/>
                </a:lnTo>
                <a:lnTo>
                  <a:pt x="503407" y="21052"/>
                </a:lnTo>
                <a:lnTo>
                  <a:pt x="508381" y="17145"/>
                </a:lnTo>
                <a:lnTo>
                  <a:pt x="527213" y="17145"/>
                </a:lnTo>
                <a:lnTo>
                  <a:pt x="535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A4CF4D8-0DCA-B14D-A0DF-96D58E055463}"/>
              </a:ext>
            </a:extLst>
          </p:cNvPr>
          <p:cNvSpPr/>
          <p:nvPr/>
        </p:nvSpPr>
        <p:spPr>
          <a:xfrm>
            <a:off x="1132586" y="1510029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30" h="396875">
                <a:moveTo>
                  <a:pt x="440387" y="345515"/>
                </a:moveTo>
                <a:lnTo>
                  <a:pt x="418211" y="376554"/>
                </a:lnTo>
                <a:lnTo>
                  <a:pt x="544449" y="396494"/>
                </a:lnTo>
                <a:lnTo>
                  <a:pt x="523321" y="356616"/>
                </a:lnTo>
                <a:lnTo>
                  <a:pt x="455930" y="356616"/>
                </a:lnTo>
                <a:lnTo>
                  <a:pt x="440387" y="345515"/>
                </a:lnTo>
                <a:close/>
              </a:path>
              <a:path w="544830" h="396875">
                <a:moveTo>
                  <a:pt x="462513" y="314547"/>
                </a:moveTo>
                <a:lnTo>
                  <a:pt x="440387" y="345515"/>
                </a:lnTo>
                <a:lnTo>
                  <a:pt x="455930" y="356616"/>
                </a:lnTo>
                <a:lnTo>
                  <a:pt x="478028" y="325627"/>
                </a:lnTo>
                <a:lnTo>
                  <a:pt x="462513" y="314547"/>
                </a:lnTo>
                <a:close/>
              </a:path>
              <a:path w="544830" h="396875">
                <a:moveTo>
                  <a:pt x="484631" y="283591"/>
                </a:moveTo>
                <a:lnTo>
                  <a:pt x="462513" y="314547"/>
                </a:lnTo>
                <a:lnTo>
                  <a:pt x="478028" y="325627"/>
                </a:lnTo>
                <a:lnTo>
                  <a:pt x="455930" y="356616"/>
                </a:lnTo>
                <a:lnTo>
                  <a:pt x="523321" y="356616"/>
                </a:lnTo>
                <a:lnTo>
                  <a:pt x="484631" y="283591"/>
                </a:lnTo>
                <a:close/>
              </a:path>
              <a:path w="544830" h="396875">
                <a:moveTo>
                  <a:pt x="22098" y="0"/>
                </a:moveTo>
                <a:lnTo>
                  <a:pt x="0" y="30988"/>
                </a:lnTo>
                <a:lnTo>
                  <a:pt x="440387" y="345515"/>
                </a:lnTo>
                <a:lnTo>
                  <a:pt x="462513" y="314547"/>
                </a:lnTo>
                <a:lnTo>
                  <a:pt x="22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BB891DA-ACC8-FA44-ACCF-4638DDC51E5F}"/>
              </a:ext>
            </a:extLst>
          </p:cNvPr>
          <p:cNvSpPr/>
          <p:nvPr/>
        </p:nvSpPr>
        <p:spPr>
          <a:xfrm>
            <a:off x="1696085" y="1144523"/>
            <a:ext cx="114300" cy="838200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76200" y="95250"/>
                </a:moveTo>
                <a:lnTo>
                  <a:pt x="38100" y="95250"/>
                </a:lnTo>
                <a:lnTo>
                  <a:pt x="38100" y="838200"/>
                </a:lnTo>
                <a:lnTo>
                  <a:pt x="76200" y="838200"/>
                </a:lnTo>
                <a:lnTo>
                  <a:pt x="76200" y="95250"/>
                </a:lnTo>
                <a:close/>
              </a:path>
              <a:path w="114300" h="8382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8382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3C163C1-AF39-DD4B-B6D2-A582FF973869}"/>
              </a:ext>
            </a:extLst>
          </p:cNvPr>
          <p:cNvSpPr/>
          <p:nvPr/>
        </p:nvSpPr>
        <p:spPr>
          <a:xfrm>
            <a:off x="1753235" y="1011173"/>
            <a:ext cx="800100" cy="114300"/>
          </a:xfrm>
          <a:custGeom>
            <a:avLst/>
            <a:gdLst/>
            <a:ahLst/>
            <a:cxnLst/>
            <a:rect l="l" t="t" r="r" b="b"/>
            <a:pathLst>
              <a:path w="800100" h="114300">
                <a:moveTo>
                  <a:pt x="685800" y="0"/>
                </a:moveTo>
                <a:lnTo>
                  <a:pt x="685800" y="114300"/>
                </a:lnTo>
                <a:lnTo>
                  <a:pt x="762000" y="76200"/>
                </a:lnTo>
                <a:lnTo>
                  <a:pt x="704850" y="76200"/>
                </a:lnTo>
                <a:lnTo>
                  <a:pt x="704850" y="38100"/>
                </a:lnTo>
                <a:lnTo>
                  <a:pt x="762000" y="38100"/>
                </a:lnTo>
                <a:lnTo>
                  <a:pt x="685800" y="0"/>
                </a:lnTo>
                <a:close/>
              </a:path>
              <a:path w="800100" h="114300">
                <a:moveTo>
                  <a:pt x="6858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5800" y="76200"/>
                </a:lnTo>
                <a:lnTo>
                  <a:pt x="685800" y="38100"/>
                </a:lnTo>
                <a:close/>
              </a:path>
              <a:path w="800100" h="114300">
                <a:moveTo>
                  <a:pt x="762000" y="38100"/>
                </a:moveTo>
                <a:lnTo>
                  <a:pt x="704850" y="38100"/>
                </a:lnTo>
                <a:lnTo>
                  <a:pt x="704850" y="76200"/>
                </a:lnTo>
                <a:lnTo>
                  <a:pt x="762000" y="76200"/>
                </a:lnTo>
                <a:lnTo>
                  <a:pt x="800100" y="57150"/>
                </a:lnTo>
                <a:lnTo>
                  <a:pt x="7620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E4DE052-B3A0-A345-B019-B42EA5E6B9BE}"/>
              </a:ext>
            </a:extLst>
          </p:cNvPr>
          <p:cNvSpPr/>
          <p:nvPr/>
        </p:nvSpPr>
        <p:spPr>
          <a:xfrm>
            <a:off x="1701418" y="1017016"/>
            <a:ext cx="852169" cy="889635"/>
          </a:xfrm>
          <a:custGeom>
            <a:avLst/>
            <a:gdLst/>
            <a:ahLst/>
            <a:cxnLst/>
            <a:rect l="l" t="t" r="r" b="b"/>
            <a:pathLst>
              <a:path w="852170" h="889635">
                <a:moveTo>
                  <a:pt x="759145" y="820141"/>
                </a:moveTo>
                <a:lnTo>
                  <a:pt x="731646" y="846454"/>
                </a:lnTo>
                <a:lnTo>
                  <a:pt x="851916" y="889507"/>
                </a:lnTo>
                <a:lnTo>
                  <a:pt x="834724" y="833881"/>
                </a:lnTo>
                <a:lnTo>
                  <a:pt x="772287" y="833881"/>
                </a:lnTo>
                <a:lnTo>
                  <a:pt x="759145" y="820141"/>
                </a:lnTo>
                <a:close/>
              </a:path>
              <a:path w="852170" h="889635">
                <a:moveTo>
                  <a:pt x="786725" y="793749"/>
                </a:moveTo>
                <a:lnTo>
                  <a:pt x="759145" y="820141"/>
                </a:lnTo>
                <a:lnTo>
                  <a:pt x="772287" y="833881"/>
                </a:lnTo>
                <a:lnTo>
                  <a:pt x="799845" y="807465"/>
                </a:lnTo>
                <a:lnTo>
                  <a:pt x="786725" y="793749"/>
                </a:lnTo>
                <a:close/>
              </a:path>
              <a:path w="852170" h="889635">
                <a:moveTo>
                  <a:pt x="814196" y="767460"/>
                </a:moveTo>
                <a:lnTo>
                  <a:pt x="786725" y="793749"/>
                </a:lnTo>
                <a:lnTo>
                  <a:pt x="799845" y="807465"/>
                </a:lnTo>
                <a:lnTo>
                  <a:pt x="772287" y="833881"/>
                </a:lnTo>
                <a:lnTo>
                  <a:pt x="834724" y="833881"/>
                </a:lnTo>
                <a:lnTo>
                  <a:pt x="814196" y="767460"/>
                </a:lnTo>
                <a:close/>
              </a:path>
              <a:path w="852170" h="889635">
                <a:moveTo>
                  <a:pt x="27432" y="0"/>
                </a:moveTo>
                <a:lnTo>
                  <a:pt x="0" y="26415"/>
                </a:lnTo>
                <a:lnTo>
                  <a:pt x="759145" y="820141"/>
                </a:lnTo>
                <a:lnTo>
                  <a:pt x="786725" y="793749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277997D-3A91-954A-BEE6-4B35B974BA54}"/>
              </a:ext>
            </a:extLst>
          </p:cNvPr>
          <p:cNvSpPr/>
          <p:nvPr/>
        </p:nvSpPr>
        <p:spPr>
          <a:xfrm>
            <a:off x="2627630" y="1601723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4" h="383539">
                <a:moveTo>
                  <a:pt x="502491" y="19537"/>
                </a:moveTo>
                <a:lnTo>
                  <a:pt x="0" y="378459"/>
                </a:lnTo>
                <a:lnTo>
                  <a:pt x="3809" y="383539"/>
                </a:lnTo>
                <a:lnTo>
                  <a:pt x="506194" y="24730"/>
                </a:lnTo>
                <a:lnTo>
                  <a:pt x="502491" y="19537"/>
                </a:lnTo>
                <a:close/>
              </a:path>
              <a:path w="535304" h="383539">
                <a:moveTo>
                  <a:pt x="526884" y="15875"/>
                </a:moveTo>
                <a:lnTo>
                  <a:pt x="507618" y="15875"/>
                </a:lnTo>
                <a:lnTo>
                  <a:pt x="511301" y="21081"/>
                </a:lnTo>
                <a:lnTo>
                  <a:pt x="506194" y="24730"/>
                </a:lnTo>
                <a:lnTo>
                  <a:pt x="515365" y="37592"/>
                </a:lnTo>
                <a:lnTo>
                  <a:pt x="526884" y="15875"/>
                </a:lnTo>
                <a:close/>
              </a:path>
              <a:path w="535304" h="383539">
                <a:moveTo>
                  <a:pt x="507618" y="15875"/>
                </a:moveTo>
                <a:lnTo>
                  <a:pt x="502491" y="19537"/>
                </a:lnTo>
                <a:lnTo>
                  <a:pt x="506194" y="24730"/>
                </a:lnTo>
                <a:lnTo>
                  <a:pt x="511301" y="21081"/>
                </a:lnTo>
                <a:lnTo>
                  <a:pt x="507618" y="15875"/>
                </a:lnTo>
                <a:close/>
              </a:path>
              <a:path w="535304" h="383539">
                <a:moveTo>
                  <a:pt x="535304" y="0"/>
                </a:moveTo>
                <a:lnTo>
                  <a:pt x="493267" y="6603"/>
                </a:lnTo>
                <a:lnTo>
                  <a:pt x="502491" y="19537"/>
                </a:lnTo>
                <a:lnTo>
                  <a:pt x="507618" y="15875"/>
                </a:lnTo>
                <a:lnTo>
                  <a:pt x="526884" y="15875"/>
                </a:lnTo>
                <a:lnTo>
                  <a:pt x="535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456C820-E3FA-E540-A7DC-718C979C6DE7}"/>
              </a:ext>
            </a:extLst>
          </p:cNvPr>
          <p:cNvSpPr/>
          <p:nvPr/>
        </p:nvSpPr>
        <p:spPr>
          <a:xfrm>
            <a:off x="2627756" y="1065783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4" h="383539">
                <a:moveTo>
                  <a:pt x="502466" y="363858"/>
                </a:moveTo>
                <a:lnTo>
                  <a:pt x="493140" y="376936"/>
                </a:lnTo>
                <a:lnTo>
                  <a:pt x="535177" y="383540"/>
                </a:lnTo>
                <a:lnTo>
                  <a:pt x="526690" y="367538"/>
                </a:lnTo>
                <a:lnTo>
                  <a:pt x="507618" y="367538"/>
                </a:lnTo>
                <a:lnTo>
                  <a:pt x="502466" y="363858"/>
                </a:lnTo>
                <a:close/>
              </a:path>
              <a:path w="535304" h="383539">
                <a:moveTo>
                  <a:pt x="506007" y="358893"/>
                </a:moveTo>
                <a:lnTo>
                  <a:pt x="502466" y="363858"/>
                </a:lnTo>
                <a:lnTo>
                  <a:pt x="507618" y="367538"/>
                </a:lnTo>
                <a:lnTo>
                  <a:pt x="511175" y="362585"/>
                </a:lnTo>
                <a:lnTo>
                  <a:pt x="506007" y="358893"/>
                </a:lnTo>
                <a:close/>
              </a:path>
              <a:path w="535304" h="383539">
                <a:moveTo>
                  <a:pt x="515238" y="345948"/>
                </a:moveTo>
                <a:lnTo>
                  <a:pt x="506007" y="358893"/>
                </a:lnTo>
                <a:lnTo>
                  <a:pt x="511175" y="362585"/>
                </a:lnTo>
                <a:lnTo>
                  <a:pt x="507618" y="367538"/>
                </a:lnTo>
                <a:lnTo>
                  <a:pt x="526690" y="367538"/>
                </a:lnTo>
                <a:lnTo>
                  <a:pt x="515238" y="345948"/>
                </a:lnTo>
                <a:close/>
              </a:path>
              <a:path w="535304" h="383539">
                <a:moveTo>
                  <a:pt x="3555" y="0"/>
                </a:moveTo>
                <a:lnTo>
                  <a:pt x="0" y="5079"/>
                </a:lnTo>
                <a:lnTo>
                  <a:pt x="502466" y="363858"/>
                </a:lnTo>
                <a:lnTo>
                  <a:pt x="506007" y="358893"/>
                </a:lnTo>
                <a:lnTo>
                  <a:pt x="3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44125AE-72CD-A743-BA6A-0D3A9D88DBAA}"/>
              </a:ext>
            </a:extLst>
          </p:cNvPr>
          <p:cNvSpPr/>
          <p:nvPr/>
        </p:nvSpPr>
        <p:spPr>
          <a:xfrm>
            <a:off x="2610485" y="1068323"/>
            <a:ext cx="38100" cy="838200"/>
          </a:xfrm>
          <a:custGeom>
            <a:avLst/>
            <a:gdLst/>
            <a:ahLst/>
            <a:cxnLst/>
            <a:rect l="l" t="t" r="r" b="b"/>
            <a:pathLst>
              <a:path w="38100" h="838200">
                <a:moveTo>
                  <a:pt x="16001" y="800100"/>
                </a:moveTo>
                <a:lnTo>
                  <a:pt x="0" y="800100"/>
                </a:lnTo>
                <a:lnTo>
                  <a:pt x="19050" y="838200"/>
                </a:lnTo>
                <a:lnTo>
                  <a:pt x="34925" y="806450"/>
                </a:lnTo>
                <a:lnTo>
                  <a:pt x="16001" y="806450"/>
                </a:lnTo>
                <a:lnTo>
                  <a:pt x="16001" y="800100"/>
                </a:lnTo>
                <a:close/>
              </a:path>
              <a:path w="38100" h="838200">
                <a:moveTo>
                  <a:pt x="22098" y="0"/>
                </a:moveTo>
                <a:lnTo>
                  <a:pt x="16001" y="0"/>
                </a:lnTo>
                <a:lnTo>
                  <a:pt x="16001" y="806450"/>
                </a:lnTo>
                <a:lnTo>
                  <a:pt x="22098" y="806450"/>
                </a:lnTo>
                <a:lnTo>
                  <a:pt x="22098" y="0"/>
                </a:lnTo>
                <a:close/>
              </a:path>
              <a:path w="38100" h="838200">
                <a:moveTo>
                  <a:pt x="38100" y="800100"/>
                </a:moveTo>
                <a:lnTo>
                  <a:pt x="22098" y="800100"/>
                </a:lnTo>
                <a:lnTo>
                  <a:pt x="22098" y="806450"/>
                </a:lnTo>
                <a:lnTo>
                  <a:pt x="34925" y="806450"/>
                </a:lnTo>
                <a:lnTo>
                  <a:pt x="38100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88822DD-CE47-CD42-BBD2-048DDB2F1561}"/>
              </a:ext>
            </a:extLst>
          </p:cNvPr>
          <p:cNvSpPr/>
          <p:nvPr/>
        </p:nvSpPr>
        <p:spPr>
          <a:xfrm>
            <a:off x="1829435" y="1925573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2098"/>
                </a:lnTo>
                <a:lnTo>
                  <a:pt x="31750" y="22098"/>
                </a:lnTo>
                <a:lnTo>
                  <a:pt x="31750" y="16001"/>
                </a:lnTo>
                <a:lnTo>
                  <a:pt x="38100" y="16001"/>
                </a:lnTo>
                <a:lnTo>
                  <a:pt x="38100" y="0"/>
                </a:lnTo>
                <a:close/>
              </a:path>
              <a:path w="800100" h="38100">
                <a:moveTo>
                  <a:pt x="38100" y="16001"/>
                </a:moveTo>
                <a:lnTo>
                  <a:pt x="31750" y="16001"/>
                </a:lnTo>
                <a:lnTo>
                  <a:pt x="31750" y="22098"/>
                </a:lnTo>
                <a:lnTo>
                  <a:pt x="38100" y="22098"/>
                </a:lnTo>
                <a:lnTo>
                  <a:pt x="38100" y="16001"/>
                </a:lnTo>
                <a:close/>
              </a:path>
              <a:path w="800100" h="38100">
                <a:moveTo>
                  <a:pt x="800100" y="16001"/>
                </a:moveTo>
                <a:lnTo>
                  <a:pt x="38100" y="16001"/>
                </a:lnTo>
                <a:lnTo>
                  <a:pt x="38100" y="22098"/>
                </a:lnTo>
                <a:lnTo>
                  <a:pt x="800100" y="22098"/>
                </a:lnTo>
                <a:lnTo>
                  <a:pt x="800100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450BFFA-3F61-E94D-966D-908AA1F39E5A}"/>
              </a:ext>
            </a:extLst>
          </p:cNvPr>
          <p:cNvSpPr/>
          <p:nvPr/>
        </p:nvSpPr>
        <p:spPr>
          <a:xfrm>
            <a:off x="1753235" y="2001773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762000" y="0"/>
                </a:moveTo>
                <a:lnTo>
                  <a:pt x="762000" y="38100"/>
                </a:lnTo>
                <a:lnTo>
                  <a:pt x="793750" y="22225"/>
                </a:lnTo>
                <a:lnTo>
                  <a:pt x="768350" y="22225"/>
                </a:lnTo>
                <a:lnTo>
                  <a:pt x="768350" y="15875"/>
                </a:lnTo>
                <a:lnTo>
                  <a:pt x="793750" y="15875"/>
                </a:lnTo>
                <a:lnTo>
                  <a:pt x="762000" y="0"/>
                </a:lnTo>
                <a:close/>
              </a:path>
              <a:path w="800100" h="38100">
                <a:moveTo>
                  <a:pt x="762000" y="15875"/>
                </a:moveTo>
                <a:lnTo>
                  <a:pt x="0" y="15875"/>
                </a:lnTo>
                <a:lnTo>
                  <a:pt x="0" y="22225"/>
                </a:lnTo>
                <a:lnTo>
                  <a:pt x="762000" y="22225"/>
                </a:lnTo>
                <a:lnTo>
                  <a:pt x="762000" y="15875"/>
                </a:lnTo>
                <a:close/>
              </a:path>
              <a:path w="800100" h="38100">
                <a:moveTo>
                  <a:pt x="793750" y="15875"/>
                </a:moveTo>
                <a:lnTo>
                  <a:pt x="768350" y="15875"/>
                </a:lnTo>
                <a:lnTo>
                  <a:pt x="768350" y="22225"/>
                </a:lnTo>
                <a:lnTo>
                  <a:pt x="793750" y="22225"/>
                </a:lnTo>
                <a:lnTo>
                  <a:pt x="800100" y="19050"/>
                </a:lnTo>
                <a:lnTo>
                  <a:pt x="79375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AE4D2D2-4C95-184B-8356-70C065511740}"/>
              </a:ext>
            </a:extLst>
          </p:cNvPr>
          <p:cNvSpPr/>
          <p:nvPr/>
        </p:nvSpPr>
        <p:spPr>
          <a:xfrm>
            <a:off x="1067435" y="14493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4EE45BB-DCFD-224A-9047-E59DA5CB2F84}"/>
              </a:ext>
            </a:extLst>
          </p:cNvPr>
          <p:cNvSpPr/>
          <p:nvPr/>
        </p:nvSpPr>
        <p:spPr>
          <a:xfrm>
            <a:off x="1067435" y="14493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748A103-26F5-0349-85BF-4C2CF9D0B612}"/>
              </a:ext>
            </a:extLst>
          </p:cNvPr>
          <p:cNvSpPr/>
          <p:nvPr/>
        </p:nvSpPr>
        <p:spPr>
          <a:xfrm>
            <a:off x="1677035" y="9921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8470AF0-5D4D-5348-A613-1420AC41613E}"/>
              </a:ext>
            </a:extLst>
          </p:cNvPr>
          <p:cNvSpPr/>
          <p:nvPr/>
        </p:nvSpPr>
        <p:spPr>
          <a:xfrm>
            <a:off x="1677035" y="9921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06B875A-BB3E-F344-8ED4-1365E9B1EB33}"/>
              </a:ext>
            </a:extLst>
          </p:cNvPr>
          <p:cNvSpPr/>
          <p:nvPr/>
        </p:nvSpPr>
        <p:spPr>
          <a:xfrm>
            <a:off x="1677035" y="19065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8C2EB66-9BC1-3641-9388-A41E5BE01B0D}"/>
              </a:ext>
            </a:extLst>
          </p:cNvPr>
          <p:cNvSpPr/>
          <p:nvPr/>
        </p:nvSpPr>
        <p:spPr>
          <a:xfrm>
            <a:off x="1677035" y="19065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5E69C9FB-886A-8347-8079-60FD445A7925}"/>
              </a:ext>
            </a:extLst>
          </p:cNvPr>
          <p:cNvSpPr/>
          <p:nvPr/>
        </p:nvSpPr>
        <p:spPr>
          <a:xfrm>
            <a:off x="2550953" y="1904142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5CC0621-F794-184E-A059-AA82AB6A30A4}"/>
              </a:ext>
            </a:extLst>
          </p:cNvPr>
          <p:cNvSpPr/>
          <p:nvPr/>
        </p:nvSpPr>
        <p:spPr>
          <a:xfrm>
            <a:off x="2550953" y="989742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ADB98F81-5EAC-2640-9CB3-A6BB8FB46FD3}"/>
              </a:ext>
            </a:extLst>
          </p:cNvPr>
          <p:cNvSpPr/>
          <p:nvPr/>
        </p:nvSpPr>
        <p:spPr>
          <a:xfrm>
            <a:off x="3160553" y="1446942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AE369F3A-AD84-D94B-9B2A-11EAE793807B}"/>
              </a:ext>
            </a:extLst>
          </p:cNvPr>
          <p:cNvSpPr txBox="1"/>
          <p:nvPr/>
        </p:nvSpPr>
        <p:spPr>
          <a:xfrm>
            <a:off x="1381124" y="1149222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B1F7DF33-A63A-4A49-A91B-4ED12C6F7D0B}"/>
              </a:ext>
            </a:extLst>
          </p:cNvPr>
          <p:cNvSpPr txBox="1"/>
          <p:nvPr/>
        </p:nvSpPr>
        <p:spPr>
          <a:xfrm>
            <a:off x="1381124" y="1720976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8310043-E434-4D4A-947A-1567AEEDD5EE}"/>
              </a:ext>
            </a:extLst>
          </p:cNvPr>
          <p:cNvSpPr txBox="1"/>
          <p:nvPr/>
        </p:nvSpPr>
        <p:spPr>
          <a:xfrm>
            <a:off x="1647824" y="1415872"/>
            <a:ext cx="7747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980362F-E4F8-1642-9B11-39D7DF638535}"/>
              </a:ext>
            </a:extLst>
          </p:cNvPr>
          <p:cNvSpPr txBox="1"/>
          <p:nvPr/>
        </p:nvSpPr>
        <p:spPr>
          <a:xfrm>
            <a:off x="2181479" y="1339722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77355295-4D9E-904E-9322-D0788B6F3D73}"/>
              </a:ext>
            </a:extLst>
          </p:cNvPr>
          <p:cNvSpPr txBox="1"/>
          <p:nvPr/>
        </p:nvSpPr>
        <p:spPr>
          <a:xfrm>
            <a:off x="2143379" y="1745665"/>
            <a:ext cx="77470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54A70D2D-0041-974B-B591-D68A044ECB10}"/>
              </a:ext>
            </a:extLst>
          </p:cNvPr>
          <p:cNvSpPr txBox="1"/>
          <p:nvPr/>
        </p:nvSpPr>
        <p:spPr>
          <a:xfrm>
            <a:off x="2143379" y="882522"/>
            <a:ext cx="1225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75" dirty="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9FA103A-0795-6C48-9082-B07FE5370BA4}"/>
              </a:ext>
            </a:extLst>
          </p:cNvPr>
          <p:cNvSpPr txBox="1"/>
          <p:nvPr/>
        </p:nvSpPr>
        <p:spPr>
          <a:xfrm>
            <a:off x="2676779" y="1415872"/>
            <a:ext cx="7747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55A6151-4F39-EA49-A74F-0ECCA46E7048}"/>
              </a:ext>
            </a:extLst>
          </p:cNvPr>
          <p:cNvSpPr txBox="1"/>
          <p:nvPr/>
        </p:nvSpPr>
        <p:spPr>
          <a:xfrm>
            <a:off x="2943732" y="1111122"/>
            <a:ext cx="140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D70C9CD-FB25-3241-9BFC-7402617C9F30}"/>
              </a:ext>
            </a:extLst>
          </p:cNvPr>
          <p:cNvSpPr txBox="1"/>
          <p:nvPr/>
        </p:nvSpPr>
        <p:spPr>
          <a:xfrm>
            <a:off x="2943732" y="1759076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B894B3FA-0715-E04E-8836-D247FE4DEC40}"/>
              </a:ext>
            </a:extLst>
          </p:cNvPr>
          <p:cNvSpPr/>
          <p:nvPr/>
        </p:nvSpPr>
        <p:spPr>
          <a:xfrm>
            <a:off x="838835" y="14493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53DA551-2694-1744-A459-CFBFDDC7E2B3}"/>
              </a:ext>
            </a:extLst>
          </p:cNvPr>
          <p:cNvSpPr/>
          <p:nvPr/>
        </p:nvSpPr>
        <p:spPr>
          <a:xfrm>
            <a:off x="838835" y="14493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F62737B-ABCD-8944-B4C0-529F9EB38550}"/>
              </a:ext>
            </a:extLst>
          </p:cNvPr>
          <p:cNvSpPr txBox="1"/>
          <p:nvPr/>
        </p:nvSpPr>
        <p:spPr>
          <a:xfrm>
            <a:off x="901064" y="1438731"/>
            <a:ext cx="28511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13995" algn="l"/>
              </a:tabLst>
            </a:pPr>
            <a:r>
              <a:rPr sz="900" spc="5" dirty="0">
                <a:latin typeface="Arial"/>
                <a:cs typeface="Arial"/>
              </a:rPr>
              <a:t>0	s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43369F23-5F45-A64F-8BCB-D6D0FA633D81}"/>
              </a:ext>
            </a:extLst>
          </p:cNvPr>
          <p:cNvSpPr/>
          <p:nvPr/>
        </p:nvSpPr>
        <p:spPr>
          <a:xfrm>
            <a:off x="1638935" y="8016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9BDE8EB-185C-AB47-9D8E-F913A4F704EA}"/>
              </a:ext>
            </a:extLst>
          </p:cNvPr>
          <p:cNvSpPr/>
          <p:nvPr/>
        </p:nvSpPr>
        <p:spPr>
          <a:xfrm>
            <a:off x="1638935" y="8016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B8570754-C0F9-E344-8F86-6CE98C2F5027}"/>
              </a:ext>
            </a:extLst>
          </p:cNvPr>
          <p:cNvSpPr txBox="1"/>
          <p:nvPr/>
        </p:nvSpPr>
        <p:spPr>
          <a:xfrm>
            <a:off x="1701418" y="739572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DA724AB6-B932-6241-BED9-927866C4802B}"/>
              </a:ext>
            </a:extLst>
          </p:cNvPr>
          <p:cNvSpPr/>
          <p:nvPr/>
        </p:nvSpPr>
        <p:spPr>
          <a:xfrm>
            <a:off x="1638935" y="20970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36D22364-1B41-6346-8F7F-1C719EB88843}"/>
              </a:ext>
            </a:extLst>
          </p:cNvPr>
          <p:cNvSpPr/>
          <p:nvPr/>
        </p:nvSpPr>
        <p:spPr>
          <a:xfrm>
            <a:off x="1638935" y="20970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A1AE960-5DF0-3641-AADB-32FC85CD4811}"/>
              </a:ext>
            </a:extLst>
          </p:cNvPr>
          <p:cNvSpPr txBox="1"/>
          <p:nvPr/>
        </p:nvSpPr>
        <p:spPr>
          <a:xfrm>
            <a:off x="1701418" y="1844725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E3C0D573-0FE0-3648-BF4C-ADF07AA20DB6}"/>
              </a:ext>
            </a:extLst>
          </p:cNvPr>
          <p:cNvSpPr/>
          <p:nvPr/>
        </p:nvSpPr>
        <p:spPr>
          <a:xfrm>
            <a:off x="2515235" y="20970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62A6D74-6936-4144-9FEC-3AB12A0C531A}"/>
              </a:ext>
            </a:extLst>
          </p:cNvPr>
          <p:cNvSpPr/>
          <p:nvPr/>
        </p:nvSpPr>
        <p:spPr>
          <a:xfrm>
            <a:off x="2515235" y="20970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FAA1973-68D2-D645-A7B8-31BA2FB5EDDB}"/>
              </a:ext>
            </a:extLst>
          </p:cNvPr>
          <p:cNvSpPr txBox="1"/>
          <p:nvPr/>
        </p:nvSpPr>
        <p:spPr>
          <a:xfrm>
            <a:off x="2577973" y="1844725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D70E2C6B-FC86-8043-936A-C0AD6B0EB907}"/>
              </a:ext>
            </a:extLst>
          </p:cNvPr>
          <p:cNvSpPr/>
          <p:nvPr/>
        </p:nvSpPr>
        <p:spPr>
          <a:xfrm>
            <a:off x="2515235" y="8016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8495C81-1AB7-FA4B-8BC2-EB62C623BC1B}"/>
              </a:ext>
            </a:extLst>
          </p:cNvPr>
          <p:cNvSpPr/>
          <p:nvPr/>
        </p:nvSpPr>
        <p:spPr>
          <a:xfrm>
            <a:off x="2515235" y="8016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23C07612-6106-A945-853E-A6058208792C}"/>
              </a:ext>
            </a:extLst>
          </p:cNvPr>
          <p:cNvSpPr txBox="1"/>
          <p:nvPr/>
        </p:nvSpPr>
        <p:spPr>
          <a:xfrm>
            <a:off x="2532252" y="739572"/>
            <a:ext cx="14414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latin typeface="Arial"/>
                <a:cs typeface="Arial"/>
              </a:rPr>
              <a:t>17</a:t>
            </a:r>
            <a:endParaRPr sz="900">
              <a:latin typeface="Arial"/>
              <a:cs typeface="Arial"/>
            </a:endParaRPr>
          </a:p>
          <a:p>
            <a:pPr marL="53340" algn="ctr"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98E4D315-5C3B-8F4F-BACB-82D34A3B9DCA}"/>
              </a:ext>
            </a:extLst>
          </p:cNvPr>
          <p:cNvSpPr/>
          <p:nvPr/>
        </p:nvSpPr>
        <p:spPr>
          <a:xfrm>
            <a:off x="3353435" y="14493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EDE02A61-DBA7-EE43-8E51-4D8E9462051E}"/>
              </a:ext>
            </a:extLst>
          </p:cNvPr>
          <p:cNvSpPr/>
          <p:nvPr/>
        </p:nvSpPr>
        <p:spPr>
          <a:xfrm>
            <a:off x="3353435" y="14493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F27FE06B-DEE0-FF4B-B5FB-70A389781BC5}"/>
              </a:ext>
            </a:extLst>
          </p:cNvPr>
          <p:cNvSpPr txBox="1"/>
          <p:nvPr/>
        </p:nvSpPr>
        <p:spPr>
          <a:xfrm>
            <a:off x="3208655" y="1438731"/>
            <a:ext cx="360584" cy="15324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r>
              <a:rPr sz="900" spc="229" dirty="0">
                <a:latin typeface="Arial"/>
                <a:cs typeface="Arial"/>
              </a:rPr>
              <a:t> </a:t>
            </a:r>
            <a:r>
              <a:rPr lang="en-US" sz="900" spc="229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+∞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F910C08B-643F-2847-A145-2835DC51A9BA}"/>
              </a:ext>
            </a:extLst>
          </p:cNvPr>
          <p:cNvSpPr txBox="1"/>
          <p:nvPr/>
        </p:nvSpPr>
        <p:spPr>
          <a:xfrm>
            <a:off x="690752" y="2600706"/>
            <a:ext cx="3089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Examine </a:t>
            </a:r>
            <a:r>
              <a:rPr sz="1000" spc="-5" dirty="0">
                <a:latin typeface="Arial"/>
                <a:cs typeface="Arial"/>
              </a:rPr>
              <a:t>node 1, which </a:t>
            </a:r>
            <a:r>
              <a:rPr sz="1000" dirty="0">
                <a:latin typeface="Arial"/>
                <a:cs typeface="Arial"/>
              </a:rPr>
              <a:t>becomes permanently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labeled.</a:t>
            </a:r>
            <a:endParaRPr sz="1000">
              <a:latin typeface="Arial"/>
              <a:cs typeface="Arial"/>
            </a:endParaRPr>
          </a:p>
          <a:p>
            <a:pPr marR="4445" algn="ctr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Tighten </a:t>
            </a:r>
            <a:r>
              <a:rPr sz="1000" dirty="0">
                <a:latin typeface="Arial"/>
                <a:cs typeface="Arial"/>
              </a:rPr>
              <a:t>all </a:t>
            </a:r>
            <a:r>
              <a:rPr sz="1000" spc="-5" dirty="0">
                <a:latin typeface="Arial"/>
                <a:cs typeface="Arial"/>
              </a:rPr>
              <a:t>edges </a:t>
            </a:r>
            <a:r>
              <a:rPr sz="1000" spc="5" dirty="0">
                <a:latin typeface="Arial"/>
                <a:cs typeface="Arial"/>
              </a:rPr>
              <a:t>leaving </a:t>
            </a:r>
            <a:r>
              <a:rPr sz="1000" spc="-5" dirty="0">
                <a:latin typeface="Arial"/>
                <a:cs typeface="Arial"/>
              </a:rPr>
              <a:t>node</a:t>
            </a:r>
            <a:r>
              <a:rPr sz="1000" spc="-1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9284271E-3161-5745-9C8C-5AB255B7FEC6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928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5">
            <a:extLst>
              <a:ext uri="{FF2B5EF4-FFF2-40B4-BE49-F238E27FC236}">
                <a16:creationId xmlns:a16="http://schemas.microsoft.com/office/drawing/2014/main" id="{D72C880D-0014-AA4A-B108-AAFE521302A5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6">
            <a:extLst>
              <a:ext uri="{FF2B5EF4-FFF2-40B4-BE49-F238E27FC236}">
                <a16:creationId xmlns:a16="http://schemas.microsoft.com/office/drawing/2014/main" id="{D32B39F0-081F-A74F-A720-CF98A2425BC2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7">
            <a:extLst>
              <a:ext uri="{FF2B5EF4-FFF2-40B4-BE49-F238E27FC236}">
                <a16:creationId xmlns:a16="http://schemas.microsoft.com/office/drawing/2014/main" id="{A4CF2647-25DD-A242-8E6B-29CF03C38C15}"/>
              </a:ext>
            </a:extLst>
          </p:cNvPr>
          <p:cNvSpPr txBox="1"/>
          <p:nvPr/>
        </p:nvSpPr>
        <p:spPr>
          <a:xfrm>
            <a:off x="13462" y="13666"/>
            <a:ext cx="4546600" cy="4794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Dijkstra’s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–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58">
            <a:extLst>
              <a:ext uri="{FF2B5EF4-FFF2-40B4-BE49-F238E27FC236}">
                <a16:creationId xmlns:a16="http://schemas.microsoft.com/office/drawing/2014/main" id="{DFFD0B82-D1D7-D643-8AC7-E3953A4DB15A}"/>
              </a:ext>
            </a:extLst>
          </p:cNvPr>
          <p:cNvSpPr/>
          <p:nvPr/>
        </p:nvSpPr>
        <p:spPr>
          <a:xfrm>
            <a:off x="1141730" y="1104900"/>
            <a:ext cx="535305" cy="421640"/>
          </a:xfrm>
          <a:custGeom>
            <a:avLst/>
            <a:gdLst/>
            <a:ahLst/>
            <a:cxnLst/>
            <a:rect l="l" t="t" r="r" b="b"/>
            <a:pathLst>
              <a:path w="535305" h="421640">
                <a:moveTo>
                  <a:pt x="503407" y="21052"/>
                </a:moveTo>
                <a:lnTo>
                  <a:pt x="0" y="416560"/>
                </a:lnTo>
                <a:lnTo>
                  <a:pt x="3810" y="421640"/>
                </a:lnTo>
                <a:lnTo>
                  <a:pt x="507324" y="26021"/>
                </a:lnTo>
                <a:lnTo>
                  <a:pt x="503407" y="21052"/>
                </a:lnTo>
                <a:close/>
              </a:path>
              <a:path w="535305" h="421640">
                <a:moveTo>
                  <a:pt x="527213" y="17145"/>
                </a:moveTo>
                <a:lnTo>
                  <a:pt x="508381" y="17145"/>
                </a:lnTo>
                <a:lnTo>
                  <a:pt x="512318" y="22098"/>
                </a:lnTo>
                <a:lnTo>
                  <a:pt x="507324" y="26021"/>
                </a:lnTo>
                <a:lnTo>
                  <a:pt x="517144" y="38481"/>
                </a:lnTo>
                <a:lnTo>
                  <a:pt x="527213" y="17145"/>
                </a:lnTo>
                <a:close/>
              </a:path>
              <a:path w="535305" h="421640">
                <a:moveTo>
                  <a:pt x="508381" y="17145"/>
                </a:moveTo>
                <a:lnTo>
                  <a:pt x="503407" y="21052"/>
                </a:lnTo>
                <a:lnTo>
                  <a:pt x="507324" y="26021"/>
                </a:lnTo>
                <a:lnTo>
                  <a:pt x="512318" y="22098"/>
                </a:lnTo>
                <a:lnTo>
                  <a:pt x="508381" y="17145"/>
                </a:lnTo>
                <a:close/>
              </a:path>
              <a:path w="535305" h="421640">
                <a:moveTo>
                  <a:pt x="535305" y="0"/>
                </a:moveTo>
                <a:lnTo>
                  <a:pt x="493522" y="8509"/>
                </a:lnTo>
                <a:lnTo>
                  <a:pt x="503407" y="21052"/>
                </a:lnTo>
                <a:lnTo>
                  <a:pt x="508381" y="17145"/>
                </a:lnTo>
                <a:lnTo>
                  <a:pt x="527213" y="17145"/>
                </a:lnTo>
                <a:lnTo>
                  <a:pt x="535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9">
            <a:extLst>
              <a:ext uri="{FF2B5EF4-FFF2-40B4-BE49-F238E27FC236}">
                <a16:creationId xmlns:a16="http://schemas.microsoft.com/office/drawing/2014/main" id="{45BB049E-4A85-214F-9994-62A342682843}"/>
              </a:ext>
            </a:extLst>
          </p:cNvPr>
          <p:cNvSpPr/>
          <p:nvPr/>
        </p:nvSpPr>
        <p:spPr>
          <a:xfrm>
            <a:off x="1132586" y="1508506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30" h="396875">
                <a:moveTo>
                  <a:pt x="440387" y="345515"/>
                </a:moveTo>
                <a:lnTo>
                  <a:pt x="418211" y="376555"/>
                </a:lnTo>
                <a:lnTo>
                  <a:pt x="544449" y="396494"/>
                </a:lnTo>
                <a:lnTo>
                  <a:pt x="523321" y="356616"/>
                </a:lnTo>
                <a:lnTo>
                  <a:pt x="455930" y="356616"/>
                </a:lnTo>
                <a:lnTo>
                  <a:pt x="440387" y="345515"/>
                </a:lnTo>
                <a:close/>
              </a:path>
              <a:path w="544830" h="396875">
                <a:moveTo>
                  <a:pt x="462513" y="314547"/>
                </a:moveTo>
                <a:lnTo>
                  <a:pt x="440387" y="345515"/>
                </a:lnTo>
                <a:lnTo>
                  <a:pt x="455930" y="356616"/>
                </a:lnTo>
                <a:lnTo>
                  <a:pt x="478028" y="325628"/>
                </a:lnTo>
                <a:lnTo>
                  <a:pt x="462513" y="314547"/>
                </a:lnTo>
                <a:close/>
              </a:path>
              <a:path w="544830" h="396875">
                <a:moveTo>
                  <a:pt x="484631" y="283591"/>
                </a:moveTo>
                <a:lnTo>
                  <a:pt x="462513" y="314547"/>
                </a:lnTo>
                <a:lnTo>
                  <a:pt x="478028" y="325628"/>
                </a:lnTo>
                <a:lnTo>
                  <a:pt x="455930" y="356616"/>
                </a:lnTo>
                <a:lnTo>
                  <a:pt x="523321" y="356616"/>
                </a:lnTo>
                <a:lnTo>
                  <a:pt x="484631" y="283591"/>
                </a:lnTo>
                <a:close/>
              </a:path>
              <a:path w="544830" h="396875">
                <a:moveTo>
                  <a:pt x="22098" y="0"/>
                </a:moveTo>
                <a:lnTo>
                  <a:pt x="0" y="30988"/>
                </a:lnTo>
                <a:lnTo>
                  <a:pt x="440387" y="345515"/>
                </a:lnTo>
                <a:lnTo>
                  <a:pt x="462513" y="314547"/>
                </a:lnTo>
                <a:lnTo>
                  <a:pt x="22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0">
            <a:extLst>
              <a:ext uri="{FF2B5EF4-FFF2-40B4-BE49-F238E27FC236}">
                <a16:creationId xmlns:a16="http://schemas.microsoft.com/office/drawing/2014/main" id="{E95DB312-C134-0A4A-9CC7-B240E5388AF0}"/>
              </a:ext>
            </a:extLst>
          </p:cNvPr>
          <p:cNvSpPr/>
          <p:nvPr/>
        </p:nvSpPr>
        <p:spPr>
          <a:xfrm>
            <a:off x="1696085" y="1143000"/>
            <a:ext cx="114300" cy="838200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76200" y="95250"/>
                </a:moveTo>
                <a:lnTo>
                  <a:pt x="38100" y="95250"/>
                </a:lnTo>
                <a:lnTo>
                  <a:pt x="38100" y="838200"/>
                </a:lnTo>
                <a:lnTo>
                  <a:pt x="76200" y="838200"/>
                </a:lnTo>
                <a:lnTo>
                  <a:pt x="76200" y="95250"/>
                </a:lnTo>
                <a:close/>
              </a:path>
              <a:path w="114300" h="8382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8382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1">
            <a:extLst>
              <a:ext uri="{FF2B5EF4-FFF2-40B4-BE49-F238E27FC236}">
                <a16:creationId xmlns:a16="http://schemas.microsoft.com/office/drawing/2014/main" id="{139EA6BB-3A12-8745-8550-35F5F67EC915}"/>
              </a:ext>
            </a:extLst>
          </p:cNvPr>
          <p:cNvSpPr/>
          <p:nvPr/>
        </p:nvSpPr>
        <p:spPr>
          <a:xfrm>
            <a:off x="1753235" y="1009650"/>
            <a:ext cx="800100" cy="114300"/>
          </a:xfrm>
          <a:custGeom>
            <a:avLst/>
            <a:gdLst/>
            <a:ahLst/>
            <a:cxnLst/>
            <a:rect l="l" t="t" r="r" b="b"/>
            <a:pathLst>
              <a:path w="800100" h="114300">
                <a:moveTo>
                  <a:pt x="685800" y="0"/>
                </a:moveTo>
                <a:lnTo>
                  <a:pt x="685800" y="114300"/>
                </a:lnTo>
                <a:lnTo>
                  <a:pt x="762000" y="76200"/>
                </a:lnTo>
                <a:lnTo>
                  <a:pt x="704850" y="76200"/>
                </a:lnTo>
                <a:lnTo>
                  <a:pt x="704850" y="38100"/>
                </a:lnTo>
                <a:lnTo>
                  <a:pt x="762000" y="38100"/>
                </a:lnTo>
                <a:lnTo>
                  <a:pt x="685800" y="0"/>
                </a:lnTo>
                <a:close/>
              </a:path>
              <a:path w="800100" h="114300">
                <a:moveTo>
                  <a:pt x="6858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5800" y="76200"/>
                </a:lnTo>
                <a:lnTo>
                  <a:pt x="685800" y="38100"/>
                </a:lnTo>
                <a:close/>
              </a:path>
              <a:path w="800100" h="114300">
                <a:moveTo>
                  <a:pt x="762000" y="38100"/>
                </a:moveTo>
                <a:lnTo>
                  <a:pt x="704850" y="38100"/>
                </a:lnTo>
                <a:lnTo>
                  <a:pt x="704850" y="76200"/>
                </a:lnTo>
                <a:lnTo>
                  <a:pt x="762000" y="76200"/>
                </a:lnTo>
                <a:lnTo>
                  <a:pt x="800100" y="57150"/>
                </a:lnTo>
                <a:lnTo>
                  <a:pt x="7620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2">
            <a:extLst>
              <a:ext uri="{FF2B5EF4-FFF2-40B4-BE49-F238E27FC236}">
                <a16:creationId xmlns:a16="http://schemas.microsoft.com/office/drawing/2014/main" id="{DFC9DF0C-D770-6E4E-A947-1417126BE721}"/>
              </a:ext>
            </a:extLst>
          </p:cNvPr>
          <p:cNvSpPr/>
          <p:nvPr/>
        </p:nvSpPr>
        <p:spPr>
          <a:xfrm>
            <a:off x="1701418" y="1015492"/>
            <a:ext cx="852169" cy="889635"/>
          </a:xfrm>
          <a:custGeom>
            <a:avLst/>
            <a:gdLst/>
            <a:ahLst/>
            <a:cxnLst/>
            <a:rect l="l" t="t" r="r" b="b"/>
            <a:pathLst>
              <a:path w="852170" h="889634">
                <a:moveTo>
                  <a:pt x="759145" y="820141"/>
                </a:moveTo>
                <a:lnTo>
                  <a:pt x="731646" y="846454"/>
                </a:lnTo>
                <a:lnTo>
                  <a:pt x="851916" y="889507"/>
                </a:lnTo>
                <a:lnTo>
                  <a:pt x="834724" y="833882"/>
                </a:lnTo>
                <a:lnTo>
                  <a:pt x="772287" y="833882"/>
                </a:lnTo>
                <a:lnTo>
                  <a:pt x="759145" y="820141"/>
                </a:lnTo>
                <a:close/>
              </a:path>
              <a:path w="852170" h="889634">
                <a:moveTo>
                  <a:pt x="786725" y="793749"/>
                </a:moveTo>
                <a:lnTo>
                  <a:pt x="759145" y="820141"/>
                </a:lnTo>
                <a:lnTo>
                  <a:pt x="772287" y="833882"/>
                </a:lnTo>
                <a:lnTo>
                  <a:pt x="799845" y="807465"/>
                </a:lnTo>
                <a:lnTo>
                  <a:pt x="786725" y="793749"/>
                </a:lnTo>
                <a:close/>
              </a:path>
              <a:path w="852170" h="889634">
                <a:moveTo>
                  <a:pt x="814196" y="767460"/>
                </a:moveTo>
                <a:lnTo>
                  <a:pt x="786725" y="793749"/>
                </a:lnTo>
                <a:lnTo>
                  <a:pt x="799845" y="807465"/>
                </a:lnTo>
                <a:lnTo>
                  <a:pt x="772287" y="833882"/>
                </a:lnTo>
                <a:lnTo>
                  <a:pt x="834724" y="833882"/>
                </a:lnTo>
                <a:lnTo>
                  <a:pt x="814196" y="767460"/>
                </a:lnTo>
                <a:close/>
              </a:path>
              <a:path w="852170" h="889634">
                <a:moveTo>
                  <a:pt x="27432" y="0"/>
                </a:moveTo>
                <a:lnTo>
                  <a:pt x="0" y="26415"/>
                </a:lnTo>
                <a:lnTo>
                  <a:pt x="759145" y="820141"/>
                </a:lnTo>
                <a:lnTo>
                  <a:pt x="786725" y="793749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3">
            <a:extLst>
              <a:ext uri="{FF2B5EF4-FFF2-40B4-BE49-F238E27FC236}">
                <a16:creationId xmlns:a16="http://schemas.microsoft.com/office/drawing/2014/main" id="{C1ABDD02-DD53-EA48-84C5-E0E0126ABE86}"/>
              </a:ext>
            </a:extLst>
          </p:cNvPr>
          <p:cNvSpPr/>
          <p:nvPr/>
        </p:nvSpPr>
        <p:spPr>
          <a:xfrm>
            <a:off x="2618486" y="1600201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29" h="396875">
                <a:moveTo>
                  <a:pt x="440387" y="50978"/>
                </a:moveTo>
                <a:lnTo>
                  <a:pt x="0" y="365506"/>
                </a:lnTo>
                <a:lnTo>
                  <a:pt x="22098" y="396494"/>
                </a:lnTo>
                <a:lnTo>
                  <a:pt x="462513" y="81946"/>
                </a:lnTo>
                <a:lnTo>
                  <a:pt x="440387" y="50978"/>
                </a:lnTo>
                <a:close/>
              </a:path>
              <a:path w="544829" h="396875">
                <a:moveTo>
                  <a:pt x="523321" y="39878"/>
                </a:moveTo>
                <a:lnTo>
                  <a:pt x="455929" y="39878"/>
                </a:lnTo>
                <a:lnTo>
                  <a:pt x="478027" y="70866"/>
                </a:lnTo>
                <a:lnTo>
                  <a:pt x="462513" y="81946"/>
                </a:lnTo>
                <a:lnTo>
                  <a:pt x="484632" y="112903"/>
                </a:lnTo>
                <a:lnTo>
                  <a:pt x="523321" y="39878"/>
                </a:lnTo>
                <a:close/>
              </a:path>
              <a:path w="544829" h="396875">
                <a:moveTo>
                  <a:pt x="455929" y="39878"/>
                </a:moveTo>
                <a:lnTo>
                  <a:pt x="440387" y="50978"/>
                </a:lnTo>
                <a:lnTo>
                  <a:pt x="462513" y="81946"/>
                </a:lnTo>
                <a:lnTo>
                  <a:pt x="478027" y="70866"/>
                </a:lnTo>
                <a:lnTo>
                  <a:pt x="455929" y="39878"/>
                </a:lnTo>
                <a:close/>
              </a:path>
              <a:path w="544829" h="396875">
                <a:moveTo>
                  <a:pt x="544449" y="0"/>
                </a:moveTo>
                <a:lnTo>
                  <a:pt x="418211" y="19939"/>
                </a:lnTo>
                <a:lnTo>
                  <a:pt x="440387" y="50978"/>
                </a:lnTo>
                <a:lnTo>
                  <a:pt x="455929" y="39878"/>
                </a:lnTo>
                <a:lnTo>
                  <a:pt x="523321" y="39878"/>
                </a:lnTo>
                <a:lnTo>
                  <a:pt x="544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4">
            <a:extLst>
              <a:ext uri="{FF2B5EF4-FFF2-40B4-BE49-F238E27FC236}">
                <a16:creationId xmlns:a16="http://schemas.microsoft.com/office/drawing/2014/main" id="{43DB9ABA-1E72-1F42-B59F-C74779C4D52B}"/>
              </a:ext>
            </a:extLst>
          </p:cNvPr>
          <p:cNvSpPr/>
          <p:nvPr/>
        </p:nvSpPr>
        <p:spPr>
          <a:xfrm>
            <a:off x="2627756" y="1064260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4" h="383540">
                <a:moveTo>
                  <a:pt x="502466" y="363858"/>
                </a:moveTo>
                <a:lnTo>
                  <a:pt x="493140" y="376936"/>
                </a:lnTo>
                <a:lnTo>
                  <a:pt x="535177" y="383540"/>
                </a:lnTo>
                <a:lnTo>
                  <a:pt x="526690" y="367538"/>
                </a:lnTo>
                <a:lnTo>
                  <a:pt x="507618" y="367538"/>
                </a:lnTo>
                <a:lnTo>
                  <a:pt x="502466" y="363858"/>
                </a:lnTo>
                <a:close/>
              </a:path>
              <a:path w="535304" h="383540">
                <a:moveTo>
                  <a:pt x="506007" y="358893"/>
                </a:moveTo>
                <a:lnTo>
                  <a:pt x="502466" y="363858"/>
                </a:lnTo>
                <a:lnTo>
                  <a:pt x="507618" y="367538"/>
                </a:lnTo>
                <a:lnTo>
                  <a:pt x="511175" y="362585"/>
                </a:lnTo>
                <a:lnTo>
                  <a:pt x="506007" y="358893"/>
                </a:lnTo>
                <a:close/>
              </a:path>
              <a:path w="535304" h="383540">
                <a:moveTo>
                  <a:pt x="515238" y="345948"/>
                </a:moveTo>
                <a:lnTo>
                  <a:pt x="506007" y="358893"/>
                </a:lnTo>
                <a:lnTo>
                  <a:pt x="511175" y="362585"/>
                </a:lnTo>
                <a:lnTo>
                  <a:pt x="507618" y="367538"/>
                </a:lnTo>
                <a:lnTo>
                  <a:pt x="526690" y="367538"/>
                </a:lnTo>
                <a:lnTo>
                  <a:pt x="515238" y="345948"/>
                </a:lnTo>
                <a:close/>
              </a:path>
              <a:path w="535304" h="383540">
                <a:moveTo>
                  <a:pt x="3555" y="0"/>
                </a:moveTo>
                <a:lnTo>
                  <a:pt x="0" y="5080"/>
                </a:lnTo>
                <a:lnTo>
                  <a:pt x="502466" y="363858"/>
                </a:lnTo>
                <a:lnTo>
                  <a:pt x="506007" y="358893"/>
                </a:lnTo>
                <a:lnTo>
                  <a:pt x="3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5">
            <a:extLst>
              <a:ext uri="{FF2B5EF4-FFF2-40B4-BE49-F238E27FC236}">
                <a16:creationId xmlns:a16="http://schemas.microsoft.com/office/drawing/2014/main" id="{2E9AD16D-FAD7-0048-9438-F2C030DE604C}"/>
              </a:ext>
            </a:extLst>
          </p:cNvPr>
          <p:cNvSpPr/>
          <p:nvPr/>
        </p:nvSpPr>
        <p:spPr>
          <a:xfrm>
            <a:off x="2610485" y="1066800"/>
            <a:ext cx="38100" cy="838200"/>
          </a:xfrm>
          <a:custGeom>
            <a:avLst/>
            <a:gdLst/>
            <a:ahLst/>
            <a:cxnLst/>
            <a:rect l="l" t="t" r="r" b="b"/>
            <a:pathLst>
              <a:path w="38100" h="838200">
                <a:moveTo>
                  <a:pt x="16001" y="800100"/>
                </a:moveTo>
                <a:lnTo>
                  <a:pt x="0" y="800100"/>
                </a:lnTo>
                <a:lnTo>
                  <a:pt x="19050" y="838200"/>
                </a:lnTo>
                <a:lnTo>
                  <a:pt x="34925" y="806450"/>
                </a:lnTo>
                <a:lnTo>
                  <a:pt x="16001" y="806450"/>
                </a:lnTo>
                <a:lnTo>
                  <a:pt x="16001" y="800100"/>
                </a:lnTo>
                <a:close/>
              </a:path>
              <a:path w="38100" h="838200">
                <a:moveTo>
                  <a:pt x="22098" y="0"/>
                </a:moveTo>
                <a:lnTo>
                  <a:pt x="16001" y="0"/>
                </a:lnTo>
                <a:lnTo>
                  <a:pt x="16001" y="806450"/>
                </a:lnTo>
                <a:lnTo>
                  <a:pt x="22098" y="806450"/>
                </a:lnTo>
                <a:lnTo>
                  <a:pt x="22098" y="0"/>
                </a:lnTo>
                <a:close/>
              </a:path>
              <a:path w="38100" h="838200">
                <a:moveTo>
                  <a:pt x="38100" y="800100"/>
                </a:moveTo>
                <a:lnTo>
                  <a:pt x="22098" y="800100"/>
                </a:lnTo>
                <a:lnTo>
                  <a:pt x="22098" y="806450"/>
                </a:lnTo>
                <a:lnTo>
                  <a:pt x="34925" y="806450"/>
                </a:lnTo>
                <a:lnTo>
                  <a:pt x="38100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6">
            <a:extLst>
              <a:ext uri="{FF2B5EF4-FFF2-40B4-BE49-F238E27FC236}">
                <a16:creationId xmlns:a16="http://schemas.microsoft.com/office/drawing/2014/main" id="{D212593B-8239-1F4D-BFEE-89B5E9A4E8E6}"/>
              </a:ext>
            </a:extLst>
          </p:cNvPr>
          <p:cNvSpPr/>
          <p:nvPr/>
        </p:nvSpPr>
        <p:spPr>
          <a:xfrm>
            <a:off x="1829435" y="1924051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2098"/>
                </a:lnTo>
                <a:lnTo>
                  <a:pt x="31750" y="22098"/>
                </a:lnTo>
                <a:lnTo>
                  <a:pt x="31750" y="16002"/>
                </a:lnTo>
                <a:lnTo>
                  <a:pt x="38100" y="16002"/>
                </a:lnTo>
                <a:lnTo>
                  <a:pt x="38100" y="0"/>
                </a:lnTo>
                <a:close/>
              </a:path>
              <a:path w="800100" h="38100">
                <a:moveTo>
                  <a:pt x="38100" y="16002"/>
                </a:moveTo>
                <a:lnTo>
                  <a:pt x="31750" y="16002"/>
                </a:lnTo>
                <a:lnTo>
                  <a:pt x="31750" y="22098"/>
                </a:lnTo>
                <a:lnTo>
                  <a:pt x="38100" y="22098"/>
                </a:lnTo>
                <a:lnTo>
                  <a:pt x="38100" y="16002"/>
                </a:lnTo>
                <a:close/>
              </a:path>
              <a:path w="800100" h="38100">
                <a:moveTo>
                  <a:pt x="800100" y="16002"/>
                </a:moveTo>
                <a:lnTo>
                  <a:pt x="38100" y="16002"/>
                </a:lnTo>
                <a:lnTo>
                  <a:pt x="38100" y="22098"/>
                </a:lnTo>
                <a:lnTo>
                  <a:pt x="800100" y="22098"/>
                </a:lnTo>
                <a:lnTo>
                  <a:pt x="800100" y="16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7">
            <a:extLst>
              <a:ext uri="{FF2B5EF4-FFF2-40B4-BE49-F238E27FC236}">
                <a16:creationId xmlns:a16="http://schemas.microsoft.com/office/drawing/2014/main" id="{D5F20C2F-E348-5245-A627-23FCB1DE7D2C}"/>
              </a:ext>
            </a:extLst>
          </p:cNvPr>
          <p:cNvSpPr/>
          <p:nvPr/>
        </p:nvSpPr>
        <p:spPr>
          <a:xfrm>
            <a:off x="1753235" y="2000251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762000" y="0"/>
                </a:moveTo>
                <a:lnTo>
                  <a:pt x="762000" y="38100"/>
                </a:lnTo>
                <a:lnTo>
                  <a:pt x="793750" y="22225"/>
                </a:lnTo>
                <a:lnTo>
                  <a:pt x="768350" y="22225"/>
                </a:lnTo>
                <a:lnTo>
                  <a:pt x="768350" y="15875"/>
                </a:lnTo>
                <a:lnTo>
                  <a:pt x="793750" y="15875"/>
                </a:lnTo>
                <a:lnTo>
                  <a:pt x="762000" y="0"/>
                </a:lnTo>
                <a:close/>
              </a:path>
              <a:path w="800100" h="38100">
                <a:moveTo>
                  <a:pt x="762000" y="15875"/>
                </a:moveTo>
                <a:lnTo>
                  <a:pt x="0" y="15875"/>
                </a:lnTo>
                <a:lnTo>
                  <a:pt x="0" y="22225"/>
                </a:lnTo>
                <a:lnTo>
                  <a:pt x="762000" y="22225"/>
                </a:lnTo>
                <a:lnTo>
                  <a:pt x="762000" y="15875"/>
                </a:lnTo>
                <a:close/>
              </a:path>
              <a:path w="800100" h="38100">
                <a:moveTo>
                  <a:pt x="793750" y="15875"/>
                </a:moveTo>
                <a:lnTo>
                  <a:pt x="768350" y="15875"/>
                </a:lnTo>
                <a:lnTo>
                  <a:pt x="768350" y="22225"/>
                </a:lnTo>
                <a:lnTo>
                  <a:pt x="793750" y="22225"/>
                </a:lnTo>
                <a:lnTo>
                  <a:pt x="800100" y="19050"/>
                </a:lnTo>
                <a:lnTo>
                  <a:pt x="79375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8">
            <a:extLst>
              <a:ext uri="{FF2B5EF4-FFF2-40B4-BE49-F238E27FC236}">
                <a16:creationId xmlns:a16="http://schemas.microsoft.com/office/drawing/2014/main" id="{C80095A4-868B-3A43-93E6-1744167E4EEC}"/>
              </a:ext>
            </a:extLst>
          </p:cNvPr>
          <p:cNvSpPr/>
          <p:nvPr/>
        </p:nvSpPr>
        <p:spPr>
          <a:xfrm>
            <a:off x="1067435" y="1447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9">
            <a:extLst>
              <a:ext uri="{FF2B5EF4-FFF2-40B4-BE49-F238E27FC236}">
                <a16:creationId xmlns:a16="http://schemas.microsoft.com/office/drawing/2014/main" id="{0C74E3A0-C229-7949-89E8-03461E0CF452}"/>
              </a:ext>
            </a:extLst>
          </p:cNvPr>
          <p:cNvSpPr/>
          <p:nvPr/>
        </p:nvSpPr>
        <p:spPr>
          <a:xfrm>
            <a:off x="1067435" y="1447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0">
            <a:extLst>
              <a:ext uri="{FF2B5EF4-FFF2-40B4-BE49-F238E27FC236}">
                <a16:creationId xmlns:a16="http://schemas.microsoft.com/office/drawing/2014/main" id="{87E3777F-18F7-3F4C-A530-07E5D0B4189F}"/>
              </a:ext>
            </a:extLst>
          </p:cNvPr>
          <p:cNvSpPr/>
          <p:nvPr/>
        </p:nvSpPr>
        <p:spPr>
          <a:xfrm>
            <a:off x="1677035" y="99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1">
            <a:extLst>
              <a:ext uri="{FF2B5EF4-FFF2-40B4-BE49-F238E27FC236}">
                <a16:creationId xmlns:a16="http://schemas.microsoft.com/office/drawing/2014/main" id="{05C5F2CC-0823-FE4C-BE16-71173380A0C6}"/>
              </a:ext>
            </a:extLst>
          </p:cNvPr>
          <p:cNvSpPr/>
          <p:nvPr/>
        </p:nvSpPr>
        <p:spPr>
          <a:xfrm>
            <a:off x="1677035" y="99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2">
            <a:extLst>
              <a:ext uri="{FF2B5EF4-FFF2-40B4-BE49-F238E27FC236}">
                <a16:creationId xmlns:a16="http://schemas.microsoft.com/office/drawing/2014/main" id="{3C34F937-39F1-8448-96D8-7B7F3DD27480}"/>
              </a:ext>
            </a:extLst>
          </p:cNvPr>
          <p:cNvSpPr/>
          <p:nvPr/>
        </p:nvSpPr>
        <p:spPr>
          <a:xfrm>
            <a:off x="1677035" y="1905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3">
            <a:extLst>
              <a:ext uri="{FF2B5EF4-FFF2-40B4-BE49-F238E27FC236}">
                <a16:creationId xmlns:a16="http://schemas.microsoft.com/office/drawing/2014/main" id="{12A2ED52-DB93-9B4D-B929-3D45CE0894EF}"/>
              </a:ext>
            </a:extLst>
          </p:cNvPr>
          <p:cNvSpPr/>
          <p:nvPr/>
        </p:nvSpPr>
        <p:spPr>
          <a:xfrm>
            <a:off x="1677035" y="1905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4">
            <a:extLst>
              <a:ext uri="{FF2B5EF4-FFF2-40B4-BE49-F238E27FC236}">
                <a16:creationId xmlns:a16="http://schemas.microsoft.com/office/drawing/2014/main" id="{1DBF3118-1488-8C41-84F9-04E8C7246766}"/>
              </a:ext>
            </a:extLst>
          </p:cNvPr>
          <p:cNvSpPr/>
          <p:nvPr/>
        </p:nvSpPr>
        <p:spPr>
          <a:xfrm>
            <a:off x="2553335" y="1905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5">
            <a:extLst>
              <a:ext uri="{FF2B5EF4-FFF2-40B4-BE49-F238E27FC236}">
                <a16:creationId xmlns:a16="http://schemas.microsoft.com/office/drawing/2014/main" id="{4484C2E4-F517-9440-A1DC-F26077E06F22}"/>
              </a:ext>
            </a:extLst>
          </p:cNvPr>
          <p:cNvSpPr/>
          <p:nvPr/>
        </p:nvSpPr>
        <p:spPr>
          <a:xfrm>
            <a:off x="2553335" y="1905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6">
            <a:extLst>
              <a:ext uri="{FF2B5EF4-FFF2-40B4-BE49-F238E27FC236}">
                <a16:creationId xmlns:a16="http://schemas.microsoft.com/office/drawing/2014/main" id="{C4D2144D-02CA-2049-A327-A03D1B311D6F}"/>
              </a:ext>
            </a:extLst>
          </p:cNvPr>
          <p:cNvSpPr/>
          <p:nvPr/>
        </p:nvSpPr>
        <p:spPr>
          <a:xfrm>
            <a:off x="2550953" y="988219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77">
            <a:extLst>
              <a:ext uri="{FF2B5EF4-FFF2-40B4-BE49-F238E27FC236}">
                <a16:creationId xmlns:a16="http://schemas.microsoft.com/office/drawing/2014/main" id="{F8BFA31B-57FB-D148-B6F0-7C6DCB577DC2}"/>
              </a:ext>
            </a:extLst>
          </p:cNvPr>
          <p:cNvSpPr/>
          <p:nvPr/>
        </p:nvSpPr>
        <p:spPr>
          <a:xfrm>
            <a:off x="3160553" y="14454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78">
            <a:extLst>
              <a:ext uri="{FF2B5EF4-FFF2-40B4-BE49-F238E27FC236}">
                <a16:creationId xmlns:a16="http://schemas.microsoft.com/office/drawing/2014/main" id="{EAF35AB2-6AF2-444A-A3E5-6C706636D43B}"/>
              </a:ext>
            </a:extLst>
          </p:cNvPr>
          <p:cNvSpPr txBox="1"/>
          <p:nvPr/>
        </p:nvSpPr>
        <p:spPr>
          <a:xfrm>
            <a:off x="1381124" y="1148842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79">
            <a:extLst>
              <a:ext uri="{FF2B5EF4-FFF2-40B4-BE49-F238E27FC236}">
                <a16:creationId xmlns:a16="http://schemas.microsoft.com/office/drawing/2014/main" id="{8D08D411-B80C-1743-A225-1F99D5DB06AD}"/>
              </a:ext>
            </a:extLst>
          </p:cNvPr>
          <p:cNvSpPr txBox="1"/>
          <p:nvPr/>
        </p:nvSpPr>
        <p:spPr>
          <a:xfrm>
            <a:off x="1381124" y="17207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80">
            <a:extLst>
              <a:ext uri="{FF2B5EF4-FFF2-40B4-BE49-F238E27FC236}">
                <a16:creationId xmlns:a16="http://schemas.microsoft.com/office/drawing/2014/main" id="{72AD4BAF-47D1-8246-AEFA-29796EBA017B}"/>
              </a:ext>
            </a:extLst>
          </p:cNvPr>
          <p:cNvSpPr txBox="1"/>
          <p:nvPr/>
        </p:nvSpPr>
        <p:spPr>
          <a:xfrm>
            <a:off x="1647824" y="14159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81">
            <a:extLst>
              <a:ext uri="{FF2B5EF4-FFF2-40B4-BE49-F238E27FC236}">
                <a16:creationId xmlns:a16="http://schemas.microsoft.com/office/drawing/2014/main" id="{A3A7B24B-2B34-1E4D-A7EF-1394102D4B66}"/>
              </a:ext>
            </a:extLst>
          </p:cNvPr>
          <p:cNvSpPr txBox="1"/>
          <p:nvPr/>
        </p:nvSpPr>
        <p:spPr>
          <a:xfrm>
            <a:off x="2181479" y="13397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82">
            <a:extLst>
              <a:ext uri="{FF2B5EF4-FFF2-40B4-BE49-F238E27FC236}">
                <a16:creationId xmlns:a16="http://schemas.microsoft.com/office/drawing/2014/main" id="{B52E9872-7A8B-8948-9DBC-D2825C39F567}"/>
              </a:ext>
            </a:extLst>
          </p:cNvPr>
          <p:cNvSpPr txBox="1"/>
          <p:nvPr/>
        </p:nvSpPr>
        <p:spPr>
          <a:xfrm>
            <a:off x="2143379" y="1745412"/>
            <a:ext cx="77470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83">
            <a:extLst>
              <a:ext uri="{FF2B5EF4-FFF2-40B4-BE49-F238E27FC236}">
                <a16:creationId xmlns:a16="http://schemas.microsoft.com/office/drawing/2014/main" id="{F6BB47F3-A1B4-BC40-9312-AA1389745F32}"/>
              </a:ext>
            </a:extLst>
          </p:cNvPr>
          <p:cNvSpPr txBox="1"/>
          <p:nvPr/>
        </p:nvSpPr>
        <p:spPr>
          <a:xfrm>
            <a:off x="2143379" y="882142"/>
            <a:ext cx="1225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75" dirty="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84">
            <a:extLst>
              <a:ext uri="{FF2B5EF4-FFF2-40B4-BE49-F238E27FC236}">
                <a16:creationId xmlns:a16="http://schemas.microsoft.com/office/drawing/2014/main" id="{6A1BFDC3-3FDE-1E45-8528-18AFBBA4A6DF}"/>
              </a:ext>
            </a:extLst>
          </p:cNvPr>
          <p:cNvSpPr txBox="1"/>
          <p:nvPr/>
        </p:nvSpPr>
        <p:spPr>
          <a:xfrm>
            <a:off x="2676779" y="14159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85">
            <a:extLst>
              <a:ext uri="{FF2B5EF4-FFF2-40B4-BE49-F238E27FC236}">
                <a16:creationId xmlns:a16="http://schemas.microsoft.com/office/drawing/2014/main" id="{523F8161-28A4-3A4A-916C-1182B2058514}"/>
              </a:ext>
            </a:extLst>
          </p:cNvPr>
          <p:cNvSpPr txBox="1"/>
          <p:nvPr/>
        </p:nvSpPr>
        <p:spPr>
          <a:xfrm>
            <a:off x="2943732" y="1110742"/>
            <a:ext cx="140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86">
            <a:extLst>
              <a:ext uri="{FF2B5EF4-FFF2-40B4-BE49-F238E27FC236}">
                <a16:creationId xmlns:a16="http://schemas.microsoft.com/office/drawing/2014/main" id="{3E0411F4-CC3E-254E-A513-E2E0B36894F8}"/>
              </a:ext>
            </a:extLst>
          </p:cNvPr>
          <p:cNvSpPr txBox="1"/>
          <p:nvPr/>
        </p:nvSpPr>
        <p:spPr>
          <a:xfrm>
            <a:off x="2943732" y="17588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87">
            <a:extLst>
              <a:ext uri="{FF2B5EF4-FFF2-40B4-BE49-F238E27FC236}">
                <a16:creationId xmlns:a16="http://schemas.microsoft.com/office/drawing/2014/main" id="{C06747AB-0147-3341-9C9E-4D7E0652A053}"/>
              </a:ext>
            </a:extLst>
          </p:cNvPr>
          <p:cNvSpPr/>
          <p:nvPr/>
        </p:nvSpPr>
        <p:spPr>
          <a:xfrm>
            <a:off x="8388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88">
            <a:extLst>
              <a:ext uri="{FF2B5EF4-FFF2-40B4-BE49-F238E27FC236}">
                <a16:creationId xmlns:a16="http://schemas.microsoft.com/office/drawing/2014/main" id="{114C3AC1-D380-9D48-B6E9-B8366BD1FD09}"/>
              </a:ext>
            </a:extLst>
          </p:cNvPr>
          <p:cNvSpPr/>
          <p:nvPr/>
        </p:nvSpPr>
        <p:spPr>
          <a:xfrm>
            <a:off x="8388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89">
            <a:extLst>
              <a:ext uri="{FF2B5EF4-FFF2-40B4-BE49-F238E27FC236}">
                <a16:creationId xmlns:a16="http://schemas.microsoft.com/office/drawing/2014/main" id="{3EBDDD88-1B8C-0343-9EB0-C7C4C2831B99}"/>
              </a:ext>
            </a:extLst>
          </p:cNvPr>
          <p:cNvSpPr txBox="1"/>
          <p:nvPr/>
        </p:nvSpPr>
        <p:spPr>
          <a:xfrm>
            <a:off x="901064" y="1438784"/>
            <a:ext cx="28511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13995" algn="l"/>
              </a:tabLst>
            </a:pPr>
            <a:r>
              <a:rPr sz="900" spc="5" dirty="0">
                <a:latin typeface="Arial"/>
                <a:cs typeface="Arial"/>
              </a:rPr>
              <a:t>0	s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90">
            <a:extLst>
              <a:ext uri="{FF2B5EF4-FFF2-40B4-BE49-F238E27FC236}">
                <a16:creationId xmlns:a16="http://schemas.microsoft.com/office/drawing/2014/main" id="{D2A7CDD7-3288-8648-B7C6-C19B5690C43C}"/>
              </a:ext>
            </a:extLst>
          </p:cNvPr>
          <p:cNvSpPr/>
          <p:nvPr/>
        </p:nvSpPr>
        <p:spPr>
          <a:xfrm>
            <a:off x="16389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91">
            <a:extLst>
              <a:ext uri="{FF2B5EF4-FFF2-40B4-BE49-F238E27FC236}">
                <a16:creationId xmlns:a16="http://schemas.microsoft.com/office/drawing/2014/main" id="{E1633FE1-B5DF-0040-99E8-6D04EE219724}"/>
              </a:ext>
            </a:extLst>
          </p:cNvPr>
          <p:cNvSpPr/>
          <p:nvPr/>
        </p:nvSpPr>
        <p:spPr>
          <a:xfrm>
            <a:off x="16389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92">
            <a:extLst>
              <a:ext uri="{FF2B5EF4-FFF2-40B4-BE49-F238E27FC236}">
                <a16:creationId xmlns:a16="http://schemas.microsoft.com/office/drawing/2014/main" id="{CDDCE42F-3A3C-6140-A0C4-53BD51B6B427}"/>
              </a:ext>
            </a:extLst>
          </p:cNvPr>
          <p:cNvSpPr txBox="1"/>
          <p:nvPr/>
        </p:nvSpPr>
        <p:spPr>
          <a:xfrm>
            <a:off x="1701418" y="739191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93">
            <a:extLst>
              <a:ext uri="{FF2B5EF4-FFF2-40B4-BE49-F238E27FC236}">
                <a16:creationId xmlns:a16="http://schemas.microsoft.com/office/drawing/2014/main" id="{6890C58F-5E32-6242-B646-CAA6D9080C63}"/>
              </a:ext>
            </a:extLst>
          </p:cNvPr>
          <p:cNvSpPr/>
          <p:nvPr/>
        </p:nvSpPr>
        <p:spPr>
          <a:xfrm>
            <a:off x="16389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94">
            <a:extLst>
              <a:ext uri="{FF2B5EF4-FFF2-40B4-BE49-F238E27FC236}">
                <a16:creationId xmlns:a16="http://schemas.microsoft.com/office/drawing/2014/main" id="{E3DEAA4B-4429-6B4F-80D5-C54D9A7521E7}"/>
              </a:ext>
            </a:extLst>
          </p:cNvPr>
          <p:cNvSpPr/>
          <p:nvPr/>
        </p:nvSpPr>
        <p:spPr>
          <a:xfrm>
            <a:off x="16389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95">
            <a:extLst>
              <a:ext uri="{FF2B5EF4-FFF2-40B4-BE49-F238E27FC236}">
                <a16:creationId xmlns:a16="http://schemas.microsoft.com/office/drawing/2014/main" id="{B0E226E5-C510-2140-94DF-62235E47DD65}"/>
              </a:ext>
            </a:extLst>
          </p:cNvPr>
          <p:cNvSpPr txBox="1"/>
          <p:nvPr/>
        </p:nvSpPr>
        <p:spPr>
          <a:xfrm>
            <a:off x="1701418" y="1844472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96">
            <a:extLst>
              <a:ext uri="{FF2B5EF4-FFF2-40B4-BE49-F238E27FC236}">
                <a16:creationId xmlns:a16="http://schemas.microsoft.com/office/drawing/2014/main" id="{26C0A382-C413-7E44-8586-2FA48B10EBEE}"/>
              </a:ext>
            </a:extLst>
          </p:cNvPr>
          <p:cNvSpPr/>
          <p:nvPr/>
        </p:nvSpPr>
        <p:spPr>
          <a:xfrm>
            <a:off x="25152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97">
            <a:extLst>
              <a:ext uri="{FF2B5EF4-FFF2-40B4-BE49-F238E27FC236}">
                <a16:creationId xmlns:a16="http://schemas.microsoft.com/office/drawing/2014/main" id="{E36CD11E-6109-594B-9423-F832F885B3AB}"/>
              </a:ext>
            </a:extLst>
          </p:cNvPr>
          <p:cNvSpPr/>
          <p:nvPr/>
        </p:nvSpPr>
        <p:spPr>
          <a:xfrm>
            <a:off x="25152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8">
            <a:extLst>
              <a:ext uri="{FF2B5EF4-FFF2-40B4-BE49-F238E27FC236}">
                <a16:creationId xmlns:a16="http://schemas.microsoft.com/office/drawing/2014/main" id="{4C9AB814-3EC5-CB4F-9C2F-BCA8F1935F47}"/>
              </a:ext>
            </a:extLst>
          </p:cNvPr>
          <p:cNvSpPr txBox="1"/>
          <p:nvPr/>
        </p:nvSpPr>
        <p:spPr>
          <a:xfrm>
            <a:off x="2577973" y="1844472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99">
            <a:extLst>
              <a:ext uri="{FF2B5EF4-FFF2-40B4-BE49-F238E27FC236}">
                <a16:creationId xmlns:a16="http://schemas.microsoft.com/office/drawing/2014/main" id="{4712F34E-753A-0A49-BD28-92CC12696D20}"/>
              </a:ext>
            </a:extLst>
          </p:cNvPr>
          <p:cNvSpPr/>
          <p:nvPr/>
        </p:nvSpPr>
        <p:spPr>
          <a:xfrm>
            <a:off x="25152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00">
            <a:extLst>
              <a:ext uri="{FF2B5EF4-FFF2-40B4-BE49-F238E27FC236}">
                <a16:creationId xmlns:a16="http://schemas.microsoft.com/office/drawing/2014/main" id="{B3E1BF6F-0449-0D4A-A7D0-6AE6DE0E128D}"/>
              </a:ext>
            </a:extLst>
          </p:cNvPr>
          <p:cNvSpPr/>
          <p:nvPr/>
        </p:nvSpPr>
        <p:spPr>
          <a:xfrm>
            <a:off x="25152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01">
            <a:extLst>
              <a:ext uri="{FF2B5EF4-FFF2-40B4-BE49-F238E27FC236}">
                <a16:creationId xmlns:a16="http://schemas.microsoft.com/office/drawing/2014/main" id="{DF7C2F83-CE52-8C4C-BD63-074B9CF099D4}"/>
              </a:ext>
            </a:extLst>
          </p:cNvPr>
          <p:cNvSpPr txBox="1"/>
          <p:nvPr/>
        </p:nvSpPr>
        <p:spPr>
          <a:xfrm>
            <a:off x="2532252" y="739191"/>
            <a:ext cx="14414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latin typeface="Arial"/>
                <a:cs typeface="Arial"/>
              </a:rPr>
              <a:t>17</a:t>
            </a:r>
            <a:endParaRPr sz="900">
              <a:latin typeface="Arial"/>
              <a:cs typeface="Arial"/>
            </a:endParaRPr>
          </a:p>
          <a:p>
            <a:pPr marL="53340" algn="ctr"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102">
            <a:extLst>
              <a:ext uri="{FF2B5EF4-FFF2-40B4-BE49-F238E27FC236}">
                <a16:creationId xmlns:a16="http://schemas.microsoft.com/office/drawing/2014/main" id="{6E0B8D8E-3223-0E4A-814D-011D0CF53D99}"/>
              </a:ext>
            </a:extLst>
          </p:cNvPr>
          <p:cNvSpPr/>
          <p:nvPr/>
        </p:nvSpPr>
        <p:spPr>
          <a:xfrm>
            <a:off x="33534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03">
            <a:extLst>
              <a:ext uri="{FF2B5EF4-FFF2-40B4-BE49-F238E27FC236}">
                <a16:creationId xmlns:a16="http://schemas.microsoft.com/office/drawing/2014/main" id="{D4CC6368-3D25-4845-B8D1-3DF4455AEC41}"/>
              </a:ext>
            </a:extLst>
          </p:cNvPr>
          <p:cNvSpPr/>
          <p:nvPr/>
        </p:nvSpPr>
        <p:spPr>
          <a:xfrm>
            <a:off x="33534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04">
            <a:extLst>
              <a:ext uri="{FF2B5EF4-FFF2-40B4-BE49-F238E27FC236}">
                <a16:creationId xmlns:a16="http://schemas.microsoft.com/office/drawing/2014/main" id="{5420E296-B098-C74C-9E46-5CF3CECF885B}"/>
              </a:ext>
            </a:extLst>
          </p:cNvPr>
          <p:cNvSpPr txBox="1"/>
          <p:nvPr/>
        </p:nvSpPr>
        <p:spPr>
          <a:xfrm>
            <a:off x="3208655" y="1438784"/>
            <a:ext cx="318135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lang="en-US" sz="900" spc="40" dirty="0">
                <a:latin typeface="Arial"/>
                <a:cs typeface="Arial"/>
              </a:rPr>
              <a:t>  </a:t>
            </a:r>
            <a:r>
              <a:rPr sz="900" dirty="0">
                <a:latin typeface="Arial"/>
                <a:cs typeface="Arial"/>
              </a:rPr>
              <a:t>15</a:t>
            </a:r>
          </a:p>
        </p:txBody>
      </p:sp>
      <p:sp>
        <p:nvSpPr>
          <p:cNvPr id="53" name="object 105">
            <a:extLst>
              <a:ext uri="{FF2B5EF4-FFF2-40B4-BE49-F238E27FC236}">
                <a16:creationId xmlns:a16="http://schemas.microsoft.com/office/drawing/2014/main" id="{77890D4F-F963-594E-9B67-388DBE252BEF}"/>
              </a:ext>
            </a:extLst>
          </p:cNvPr>
          <p:cNvSpPr txBox="1"/>
          <p:nvPr/>
        </p:nvSpPr>
        <p:spPr>
          <a:xfrm>
            <a:off x="690752" y="2600326"/>
            <a:ext cx="3089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Examine </a:t>
            </a:r>
            <a:r>
              <a:rPr sz="1000" spc="-5" dirty="0">
                <a:latin typeface="Arial"/>
                <a:cs typeface="Arial"/>
              </a:rPr>
              <a:t>node 4, which </a:t>
            </a:r>
            <a:r>
              <a:rPr sz="1000" dirty="0">
                <a:latin typeface="Arial"/>
                <a:cs typeface="Arial"/>
              </a:rPr>
              <a:t>becomes permanently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labeled.</a:t>
            </a:r>
            <a:endParaRPr sz="1000">
              <a:latin typeface="Arial"/>
              <a:cs typeface="Arial"/>
            </a:endParaRPr>
          </a:p>
          <a:p>
            <a:pPr marR="4445" algn="ctr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Tighten </a:t>
            </a:r>
            <a:r>
              <a:rPr sz="1000" dirty="0">
                <a:latin typeface="Arial"/>
                <a:cs typeface="Arial"/>
              </a:rPr>
              <a:t>all </a:t>
            </a:r>
            <a:r>
              <a:rPr sz="1000" spc="-5" dirty="0">
                <a:latin typeface="Arial"/>
                <a:cs typeface="Arial"/>
              </a:rPr>
              <a:t>edges </a:t>
            </a:r>
            <a:r>
              <a:rPr sz="1000" spc="5" dirty="0">
                <a:latin typeface="Arial"/>
                <a:cs typeface="Arial"/>
              </a:rPr>
              <a:t>leaving </a:t>
            </a:r>
            <a:r>
              <a:rPr sz="1000" spc="-5" dirty="0">
                <a:latin typeface="Arial"/>
                <a:cs typeface="Arial"/>
              </a:rPr>
              <a:t>node</a:t>
            </a:r>
            <a:r>
              <a:rPr sz="1000" spc="-1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4.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106">
            <a:extLst>
              <a:ext uri="{FF2B5EF4-FFF2-40B4-BE49-F238E27FC236}">
                <a16:creationId xmlns:a16="http://schemas.microsoft.com/office/drawing/2014/main" id="{A228730A-F7F3-E848-B0CE-46CA1078FE90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96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24C511D-5952-934A-8B67-EEE951202482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3FB7C3-48D0-4148-8FED-9E2CDC8FA16B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246042D-0099-B346-BDF9-72A2606D51AD}"/>
              </a:ext>
            </a:extLst>
          </p:cNvPr>
          <p:cNvSpPr txBox="1"/>
          <p:nvPr/>
        </p:nvSpPr>
        <p:spPr>
          <a:xfrm>
            <a:off x="13462" y="14097"/>
            <a:ext cx="4546600" cy="4806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Dijkstra’s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–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DCC9E3E-8222-F146-823F-3E621191D1C7}"/>
              </a:ext>
            </a:extLst>
          </p:cNvPr>
          <p:cNvSpPr/>
          <p:nvPr/>
        </p:nvSpPr>
        <p:spPr>
          <a:xfrm>
            <a:off x="1141730" y="1106423"/>
            <a:ext cx="535305" cy="421640"/>
          </a:xfrm>
          <a:custGeom>
            <a:avLst/>
            <a:gdLst/>
            <a:ahLst/>
            <a:cxnLst/>
            <a:rect l="l" t="t" r="r" b="b"/>
            <a:pathLst>
              <a:path w="535305" h="421639">
                <a:moveTo>
                  <a:pt x="503407" y="21052"/>
                </a:moveTo>
                <a:lnTo>
                  <a:pt x="0" y="416559"/>
                </a:lnTo>
                <a:lnTo>
                  <a:pt x="3810" y="421639"/>
                </a:lnTo>
                <a:lnTo>
                  <a:pt x="507324" y="26021"/>
                </a:lnTo>
                <a:lnTo>
                  <a:pt x="503407" y="21052"/>
                </a:lnTo>
                <a:close/>
              </a:path>
              <a:path w="535305" h="421639">
                <a:moveTo>
                  <a:pt x="527213" y="17145"/>
                </a:moveTo>
                <a:lnTo>
                  <a:pt x="508381" y="17145"/>
                </a:lnTo>
                <a:lnTo>
                  <a:pt x="512318" y="22098"/>
                </a:lnTo>
                <a:lnTo>
                  <a:pt x="507324" y="26021"/>
                </a:lnTo>
                <a:lnTo>
                  <a:pt x="517144" y="38480"/>
                </a:lnTo>
                <a:lnTo>
                  <a:pt x="527213" y="17145"/>
                </a:lnTo>
                <a:close/>
              </a:path>
              <a:path w="535305" h="421639">
                <a:moveTo>
                  <a:pt x="508381" y="17145"/>
                </a:moveTo>
                <a:lnTo>
                  <a:pt x="503407" y="21052"/>
                </a:lnTo>
                <a:lnTo>
                  <a:pt x="507324" y="26021"/>
                </a:lnTo>
                <a:lnTo>
                  <a:pt x="512318" y="22098"/>
                </a:lnTo>
                <a:lnTo>
                  <a:pt x="508381" y="17145"/>
                </a:lnTo>
                <a:close/>
              </a:path>
              <a:path w="535305" h="421639">
                <a:moveTo>
                  <a:pt x="535305" y="0"/>
                </a:moveTo>
                <a:lnTo>
                  <a:pt x="493522" y="8508"/>
                </a:lnTo>
                <a:lnTo>
                  <a:pt x="503407" y="21052"/>
                </a:lnTo>
                <a:lnTo>
                  <a:pt x="508381" y="17145"/>
                </a:lnTo>
                <a:lnTo>
                  <a:pt x="527213" y="17145"/>
                </a:lnTo>
                <a:lnTo>
                  <a:pt x="535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933FF0F-DC92-164C-95D3-A07EBF8DA390}"/>
              </a:ext>
            </a:extLst>
          </p:cNvPr>
          <p:cNvSpPr/>
          <p:nvPr/>
        </p:nvSpPr>
        <p:spPr>
          <a:xfrm>
            <a:off x="1132586" y="1510029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30" h="396875">
                <a:moveTo>
                  <a:pt x="440387" y="345515"/>
                </a:moveTo>
                <a:lnTo>
                  <a:pt x="418211" y="376554"/>
                </a:lnTo>
                <a:lnTo>
                  <a:pt x="544449" y="396494"/>
                </a:lnTo>
                <a:lnTo>
                  <a:pt x="523321" y="356616"/>
                </a:lnTo>
                <a:lnTo>
                  <a:pt x="455930" y="356616"/>
                </a:lnTo>
                <a:lnTo>
                  <a:pt x="440387" y="345515"/>
                </a:lnTo>
                <a:close/>
              </a:path>
              <a:path w="544830" h="396875">
                <a:moveTo>
                  <a:pt x="462513" y="314547"/>
                </a:moveTo>
                <a:lnTo>
                  <a:pt x="440387" y="345515"/>
                </a:lnTo>
                <a:lnTo>
                  <a:pt x="455930" y="356616"/>
                </a:lnTo>
                <a:lnTo>
                  <a:pt x="478028" y="325627"/>
                </a:lnTo>
                <a:lnTo>
                  <a:pt x="462513" y="314547"/>
                </a:lnTo>
                <a:close/>
              </a:path>
              <a:path w="544830" h="396875">
                <a:moveTo>
                  <a:pt x="484631" y="283591"/>
                </a:moveTo>
                <a:lnTo>
                  <a:pt x="462513" y="314547"/>
                </a:lnTo>
                <a:lnTo>
                  <a:pt x="478028" y="325627"/>
                </a:lnTo>
                <a:lnTo>
                  <a:pt x="455930" y="356616"/>
                </a:lnTo>
                <a:lnTo>
                  <a:pt x="523321" y="356616"/>
                </a:lnTo>
                <a:lnTo>
                  <a:pt x="484631" y="283591"/>
                </a:lnTo>
                <a:close/>
              </a:path>
              <a:path w="544830" h="396875">
                <a:moveTo>
                  <a:pt x="22098" y="0"/>
                </a:moveTo>
                <a:lnTo>
                  <a:pt x="0" y="30988"/>
                </a:lnTo>
                <a:lnTo>
                  <a:pt x="440387" y="345515"/>
                </a:lnTo>
                <a:lnTo>
                  <a:pt x="462513" y="314547"/>
                </a:lnTo>
                <a:lnTo>
                  <a:pt x="22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E0B23EE-2AB8-3740-B311-0C42934E9817}"/>
              </a:ext>
            </a:extLst>
          </p:cNvPr>
          <p:cNvSpPr/>
          <p:nvPr/>
        </p:nvSpPr>
        <p:spPr>
          <a:xfrm>
            <a:off x="1696085" y="1144523"/>
            <a:ext cx="114300" cy="838200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76200" y="95250"/>
                </a:moveTo>
                <a:lnTo>
                  <a:pt x="38100" y="95250"/>
                </a:lnTo>
                <a:lnTo>
                  <a:pt x="38100" y="838200"/>
                </a:lnTo>
                <a:lnTo>
                  <a:pt x="76200" y="838200"/>
                </a:lnTo>
                <a:lnTo>
                  <a:pt x="76200" y="95250"/>
                </a:lnTo>
                <a:close/>
              </a:path>
              <a:path w="114300" h="8382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8382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A30261A-9CE0-7A4F-B0D8-F2ECACB33F71}"/>
              </a:ext>
            </a:extLst>
          </p:cNvPr>
          <p:cNvSpPr/>
          <p:nvPr/>
        </p:nvSpPr>
        <p:spPr>
          <a:xfrm>
            <a:off x="1753235" y="1011173"/>
            <a:ext cx="800100" cy="114300"/>
          </a:xfrm>
          <a:custGeom>
            <a:avLst/>
            <a:gdLst/>
            <a:ahLst/>
            <a:cxnLst/>
            <a:rect l="l" t="t" r="r" b="b"/>
            <a:pathLst>
              <a:path w="800100" h="114300">
                <a:moveTo>
                  <a:pt x="685800" y="0"/>
                </a:moveTo>
                <a:lnTo>
                  <a:pt x="685800" y="114300"/>
                </a:lnTo>
                <a:lnTo>
                  <a:pt x="762000" y="76200"/>
                </a:lnTo>
                <a:lnTo>
                  <a:pt x="704850" y="76200"/>
                </a:lnTo>
                <a:lnTo>
                  <a:pt x="704850" y="38100"/>
                </a:lnTo>
                <a:lnTo>
                  <a:pt x="762000" y="38100"/>
                </a:lnTo>
                <a:lnTo>
                  <a:pt x="685800" y="0"/>
                </a:lnTo>
                <a:close/>
              </a:path>
              <a:path w="800100" h="114300">
                <a:moveTo>
                  <a:pt x="6858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5800" y="76200"/>
                </a:lnTo>
                <a:lnTo>
                  <a:pt x="685800" y="38100"/>
                </a:lnTo>
                <a:close/>
              </a:path>
              <a:path w="800100" h="114300">
                <a:moveTo>
                  <a:pt x="762000" y="38100"/>
                </a:moveTo>
                <a:lnTo>
                  <a:pt x="704850" y="38100"/>
                </a:lnTo>
                <a:lnTo>
                  <a:pt x="704850" y="76200"/>
                </a:lnTo>
                <a:lnTo>
                  <a:pt x="762000" y="76200"/>
                </a:lnTo>
                <a:lnTo>
                  <a:pt x="800100" y="57150"/>
                </a:lnTo>
                <a:lnTo>
                  <a:pt x="7620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5DE4AE4-CF02-054B-868E-EC5B0BD9AAA0}"/>
              </a:ext>
            </a:extLst>
          </p:cNvPr>
          <p:cNvSpPr/>
          <p:nvPr/>
        </p:nvSpPr>
        <p:spPr>
          <a:xfrm>
            <a:off x="1701418" y="1017016"/>
            <a:ext cx="852169" cy="889635"/>
          </a:xfrm>
          <a:custGeom>
            <a:avLst/>
            <a:gdLst/>
            <a:ahLst/>
            <a:cxnLst/>
            <a:rect l="l" t="t" r="r" b="b"/>
            <a:pathLst>
              <a:path w="852170" h="889635">
                <a:moveTo>
                  <a:pt x="759145" y="820141"/>
                </a:moveTo>
                <a:lnTo>
                  <a:pt x="731646" y="846454"/>
                </a:lnTo>
                <a:lnTo>
                  <a:pt x="851916" y="889507"/>
                </a:lnTo>
                <a:lnTo>
                  <a:pt x="834724" y="833881"/>
                </a:lnTo>
                <a:lnTo>
                  <a:pt x="772287" y="833881"/>
                </a:lnTo>
                <a:lnTo>
                  <a:pt x="759145" y="820141"/>
                </a:lnTo>
                <a:close/>
              </a:path>
              <a:path w="852170" h="889635">
                <a:moveTo>
                  <a:pt x="786725" y="793749"/>
                </a:moveTo>
                <a:lnTo>
                  <a:pt x="759145" y="820141"/>
                </a:lnTo>
                <a:lnTo>
                  <a:pt x="772287" y="833881"/>
                </a:lnTo>
                <a:lnTo>
                  <a:pt x="799845" y="807465"/>
                </a:lnTo>
                <a:lnTo>
                  <a:pt x="786725" y="793749"/>
                </a:lnTo>
                <a:close/>
              </a:path>
              <a:path w="852170" h="889635">
                <a:moveTo>
                  <a:pt x="814196" y="767460"/>
                </a:moveTo>
                <a:lnTo>
                  <a:pt x="786725" y="793749"/>
                </a:lnTo>
                <a:lnTo>
                  <a:pt x="799845" y="807465"/>
                </a:lnTo>
                <a:lnTo>
                  <a:pt x="772287" y="833881"/>
                </a:lnTo>
                <a:lnTo>
                  <a:pt x="834724" y="833881"/>
                </a:lnTo>
                <a:lnTo>
                  <a:pt x="814196" y="767460"/>
                </a:lnTo>
                <a:close/>
              </a:path>
              <a:path w="852170" h="889635">
                <a:moveTo>
                  <a:pt x="27432" y="0"/>
                </a:moveTo>
                <a:lnTo>
                  <a:pt x="0" y="26415"/>
                </a:lnTo>
                <a:lnTo>
                  <a:pt x="759145" y="820141"/>
                </a:lnTo>
                <a:lnTo>
                  <a:pt x="786725" y="793749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725C947-893C-F94F-8B64-ACB86914A220}"/>
              </a:ext>
            </a:extLst>
          </p:cNvPr>
          <p:cNvSpPr/>
          <p:nvPr/>
        </p:nvSpPr>
        <p:spPr>
          <a:xfrm>
            <a:off x="2618486" y="1601723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29" h="396875">
                <a:moveTo>
                  <a:pt x="440346" y="50920"/>
                </a:moveTo>
                <a:lnTo>
                  <a:pt x="0" y="365505"/>
                </a:lnTo>
                <a:lnTo>
                  <a:pt x="22098" y="396494"/>
                </a:lnTo>
                <a:lnTo>
                  <a:pt x="462513" y="81946"/>
                </a:lnTo>
                <a:lnTo>
                  <a:pt x="440346" y="50920"/>
                </a:lnTo>
                <a:close/>
              </a:path>
              <a:path w="544829" h="396875">
                <a:moveTo>
                  <a:pt x="523321" y="39877"/>
                </a:moveTo>
                <a:lnTo>
                  <a:pt x="455802" y="39877"/>
                </a:lnTo>
                <a:lnTo>
                  <a:pt x="478027" y="70865"/>
                </a:lnTo>
                <a:lnTo>
                  <a:pt x="462513" y="81946"/>
                </a:lnTo>
                <a:lnTo>
                  <a:pt x="484632" y="112902"/>
                </a:lnTo>
                <a:lnTo>
                  <a:pt x="523321" y="39877"/>
                </a:lnTo>
                <a:close/>
              </a:path>
              <a:path w="544829" h="396875">
                <a:moveTo>
                  <a:pt x="455802" y="39877"/>
                </a:moveTo>
                <a:lnTo>
                  <a:pt x="440346" y="50920"/>
                </a:lnTo>
                <a:lnTo>
                  <a:pt x="462513" y="81946"/>
                </a:lnTo>
                <a:lnTo>
                  <a:pt x="478027" y="70865"/>
                </a:lnTo>
                <a:lnTo>
                  <a:pt x="455802" y="39877"/>
                </a:lnTo>
                <a:close/>
              </a:path>
              <a:path w="544829" h="396875">
                <a:moveTo>
                  <a:pt x="544449" y="0"/>
                </a:moveTo>
                <a:lnTo>
                  <a:pt x="418211" y="19938"/>
                </a:lnTo>
                <a:lnTo>
                  <a:pt x="440346" y="50920"/>
                </a:lnTo>
                <a:lnTo>
                  <a:pt x="455802" y="39877"/>
                </a:lnTo>
                <a:lnTo>
                  <a:pt x="523321" y="39877"/>
                </a:lnTo>
                <a:lnTo>
                  <a:pt x="544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7C0DC7A-C247-8A48-90C6-D509FA424E83}"/>
              </a:ext>
            </a:extLst>
          </p:cNvPr>
          <p:cNvSpPr/>
          <p:nvPr/>
        </p:nvSpPr>
        <p:spPr>
          <a:xfrm>
            <a:off x="2627756" y="1065783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4" h="383539">
                <a:moveTo>
                  <a:pt x="502466" y="363858"/>
                </a:moveTo>
                <a:lnTo>
                  <a:pt x="493140" y="376936"/>
                </a:lnTo>
                <a:lnTo>
                  <a:pt x="535177" y="383540"/>
                </a:lnTo>
                <a:lnTo>
                  <a:pt x="526690" y="367538"/>
                </a:lnTo>
                <a:lnTo>
                  <a:pt x="507618" y="367538"/>
                </a:lnTo>
                <a:lnTo>
                  <a:pt x="502466" y="363858"/>
                </a:lnTo>
                <a:close/>
              </a:path>
              <a:path w="535304" h="383539">
                <a:moveTo>
                  <a:pt x="506007" y="358893"/>
                </a:moveTo>
                <a:lnTo>
                  <a:pt x="502466" y="363858"/>
                </a:lnTo>
                <a:lnTo>
                  <a:pt x="507618" y="367538"/>
                </a:lnTo>
                <a:lnTo>
                  <a:pt x="511175" y="362585"/>
                </a:lnTo>
                <a:lnTo>
                  <a:pt x="506007" y="358893"/>
                </a:lnTo>
                <a:close/>
              </a:path>
              <a:path w="535304" h="383539">
                <a:moveTo>
                  <a:pt x="515238" y="345948"/>
                </a:moveTo>
                <a:lnTo>
                  <a:pt x="506007" y="358893"/>
                </a:lnTo>
                <a:lnTo>
                  <a:pt x="511175" y="362585"/>
                </a:lnTo>
                <a:lnTo>
                  <a:pt x="507618" y="367538"/>
                </a:lnTo>
                <a:lnTo>
                  <a:pt x="526690" y="367538"/>
                </a:lnTo>
                <a:lnTo>
                  <a:pt x="515238" y="345948"/>
                </a:lnTo>
                <a:close/>
              </a:path>
              <a:path w="535304" h="383539">
                <a:moveTo>
                  <a:pt x="3555" y="0"/>
                </a:moveTo>
                <a:lnTo>
                  <a:pt x="0" y="5079"/>
                </a:lnTo>
                <a:lnTo>
                  <a:pt x="502466" y="363858"/>
                </a:lnTo>
                <a:lnTo>
                  <a:pt x="506007" y="358893"/>
                </a:lnTo>
                <a:lnTo>
                  <a:pt x="3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BA108EB-23DF-6A42-A793-FAABAC87E909}"/>
              </a:ext>
            </a:extLst>
          </p:cNvPr>
          <p:cNvSpPr/>
          <p:nvPr/>
        </p:nvSpPr>
        <p:spPr>
          <a:xfrm>
            <a:off x="2610485" y="1068323"/>
            <a:ext cx="38100" cy="838200"/>
          </a:xfrm>
          <a:custGeom>
            <a:avLst/>
            <a:gdLst/>
            <a:ahLst/>
            <a:cxnLst/>
            <a:rect l="l" t="t" r="r" b="b"/>
            <a:pathLst>
              <a:path w="38100" h="838200">
                <a:moveTo>
                  <a:pt x="16001" y="800100"/>
                </a:moveTo>
                <a:lnTo>
                  <a:pt x="0" y="800100"/>
                </a:lnTo>
                <a:lnTo>
                  <a:pt x="19050" y="838200"/>
                </a:lnTo>
                <a:lnTo>
                  <a:pt x="34925" y="806450"/>
                </a:lnTo>
                <a:lnTo>
                  <a:pt x="16001" y="806450"/>
                </a:lnTo>
                <a:lnTo>
                  <a:pt x="16001" y="800100"/>
                </a:lnTo>
                <a:close/>
              </a:path>
              <a:path w="38100" h="838200">
                <a:moveTo>
                  <a:pt x="22098" y="0"/>
                </a:moveTo>
                <a:lnTo>
                  <a:pt x="16001" y="0"/>
                </a:lnTo>
                <a:lnTo>
                  <a:pt x="16001" y="806450"/>
                </a:lnTo>
                <a:lnTo>
                  <a:pt x="22098" y="806450"/>
                </a:lnTo>
                <a:lnTo>
                  <a:pt x="22098" y="0"/>
                </a:lnTo>
                <a:close/>
              </a:path>
              <a:path w="38100" h="838200">
                <a:moveTo>
                  <a:pt x="38100" y="800100"/>
                </a:moveTo>
                <a:lnTo>
                  <a:pt x="22098" y="800100"/>
                </a:lnTo>
                <a:lnTo>
                  <a:pt x="22098" y="806450"/>
                </a:lnTo>
                <a:lnTo>
                  <a:pt x="34925" y="806450"/>
                </a:lnTo>
                <a:lnTo>
                  <a:pt x="38100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7FFB631-ADCD-8440-81B1-75BD80BF54B2}"/>
              </a:ext>
            </a:extLst>
          </p:cNvPr>
          <p:cNvSpPr/>
          <p:nvPr/>
        </p:nvSpPr>
        <p:spPr>
          <a:xfrm>
            <a:off x="1829435" y="1925573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2098"/>
                </a:lnTo>
                <a:lnTo>
                  <a:pt x="31750" y="22098"/>
                </a:lnTo>
                <a:lnTo>
                  <a:pt x="31750" y="16001"/>
                </a:lnTo>
                <a:lnTo>
                  <a:pt x="38100" y="16001"/>
                </a:lnTo>
                <a:lnTo>
                  <a:pt x="38100" y="0"/>
                </a:lnTo>
                <a:close/>
              </a:path>
              <a:path w="800100" h="38100">
                <a:moveTo>
                  <a:pt x="38100" y="16001"/>
                </a:moveTo>
                <a:lnTo>
                  <a:pt x="31750" y="16001"/>
                </a:lnTo>
                <a:lnTo>
                  <a:pt x="31750" y="22098"/>
                </a:lnTo>
                <a:lnTo>
                  <a:pt x="38100" y="22098"/>
                </a:lnTo>
                <a:lnTo>
                  <a:pt x="38100" y="16001"/>
                </a:lnTo>
                <a:close/>
              </a:path>
              <a:path w="800100" h="38100">
                <a:moveTo>
                  <a:pt x="800100" y="16001"/>
                </a:moveTo>
                <a:lnTo>
                  <a:pt x="38100" y="16001"/>
                </a:lnTo>
                <a:lnTo>
                  <a:pt x="38100" y="22098"/>
                </a:lnTo>
                <a:lnTo>
                  <a:pt x="800100" y="22098"/>
                </a:lnTo>
                <a:lnTo>
                  <a:pt x="800100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B1D733C-5C2F-FF46-9A42-C58D6DA8644D}"/>
              </a:ext>
            </a:extLst>
          </p:cNvPr>
          <p:cNvSpPr/>
          <p:nvPr/>
        </p:nvSpPr>
        <p:spPr>
          <a:xfrm>
            <a:off x="1753235" y="2001773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762000" y="0"/>
                </a:moveTo>
                <a:lnTo>
                  <a:pt x="762000" y="38100"/>
                </a:lnTo>
                <a:lnTo>
                  <a:pt x="793750" y="22225"/>
                </a:lnTo>
                <a:lnTo>
                  <a:pt x="768350" y="22225"/>
                </a:lnTo>
                <a:lnTo>
                  <a:pt x="768350" y="15875"/>
                </a:lnTo>
                <a:lnTo>
                  <a:pt x="793750" y="15875"/>
                </a:lnTo>
                <a:lnTo>
                  <a:pt x="762000" y="0"/>
                </a:lnTo>
                <a:close/>
              </a:path>
              <a:path w="800100" h="38100">
                <a:moveTo>
                  <a:pt x="762000" y="15875"/>
                </a:moveTo>
                <a:lnTo>
                  <a:pt x="0" y="15875"/>
                </a:lnTo>
                <a:lnTo>
                  <a:pt x="0" y="22225"/>
                </a:lnTo>
                <a:lnTo>
                  <a:pt x="762000" y="22225"/>
                </a:lnTo>
                <a:lnTo>
                  <a:pt x="762000" y="15875"/>
                </a:lnTo>
                <a:close/>
              </a:path>
              <a:path w="800100" h="38100">
                <a:moveTo>
                  <a:pt x="793750" y="15875"/>
                </a:moveTo>
                <a:lnTo>
                  <a:pt x="768350" y="15875"/>
                </a:lnTo>
                <a:lnTo>
                  <a:pt x="768350" y="22225"/>
                </a:lnTo>
                <a:lnTo>
                  <a:pt x="793750" y="22225"/>
                </a:lnTo>
                <a:lnTo>
                  <a:pt x="800100" y="19050"/>
                </a:lnTo>
                <a:lnTo>
                  <a:pt x="79375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1EBD574-F9A5-7B41-8D56-1CB6759E72F8}"/>
              </a:ext>
            </a:extLst>
          </p:cNvPr>
          <p:cNvSpPr/>
          <p:nvPr/>
        </p:nvSpPr>
        <p:spPr>
          <a:xfrm>
            <a:off x="1067435" y="14493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A4DF79E-C1E8-EC46-9F3F-DE6C8FBFBE77}"/>
              </a:ext>
            </a:extLst>
          </p:cNvPr>
          <p:cNvSpPr/>
          <p:nvPr/>
        </p:nvSpPr>
        <p:spPr>
          <a:xfrm>
            <a:off x="1067435" y="14493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34988C3-54B9-E941-BC69-82F76CEE3086}"/>
              </a:ext>
            </a:extLst>
          </p:cNvPr>
          <p:cNvSpPr/>
          <p:nvPr/>
        </p:nvSpPr>
        <p:spPr>
          <a:xfrm>
            <a:off x="1677035" y="9921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E28F5E2-2C82-DE4A-923A-36CEF6F00D9F}"/>
              </a:ext>
            </a:extLst>
          </p:cNvPr>
          <p:cNvSpPr/>
          <p:nvPr/>
        </p:nvSpPr>
        <p:spPr>
          <a:xfrm>
            <a:off x="1677035" y="9921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2AE8499-5AEC-2140-9EFB-11D53BD3A0ED}"/>
              </a:ext>
            </a:extLst>
          </p:cNvPr>
          <p:cNvSpPr/>
          <p:nvPr/>
        </p:nvSpPr>
        <p:spPr>
          <a:xfrm>
            <a:off x="1677035" y="19065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E0B8B58-DFEA-E94D-BF49-D4345E462D02}"/>
              </a:ext>
            </a:extLst>
          </p:cNvPr>
          <p:cNvSpPr/>
          <p:nvPr/>
        </p:nvSpPr>
        <p:spPr>
          <a:xfrm>
            <a:off x="1677035" y="19065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C7ADFCA-48C6-6E4E-943A-768050DE7E47}"/>
              </a:ext>
            </a:extLst>
          </p:cNvPr>
          <p:cNvSpPr/>
          <p:nvPr/>
        </p:nvSpPr>
        <p:spPr>
          <a:xfrm>
            <a:off x="2553335" y="19065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215C360-1717-1340-BDF6-28E26784DB80}"/>
              </a:ext>
            </a:extLst>
          </p:cNvPr>
          <p:cNvSpPr/>
          <p:nvPr/>
        </p:nvSpPr>
        <p:spPr>
          <a:xfrm>
            <a:off x="2553335" y="19065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1FEEAE0-2C44-7645-BDB4-102D7C305482}"/>
              </a:ext>
            </a:extLst>
          </p:cNvPr>
          <p:cNvSpPr/>
          <p:nvPr/>
        </p:nvSpPr>
        <p:spPr>
          <a:xfrm>
            <a:off x="2550953" y="989742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A33D2D75-C0A9-E242-BD28-819BD9FDDB0A}"/>
              </a:ext>
            </a:extLst>
          </p:cNvPr>
          <p:cNvSpPr/>
          <p:nvPr/>
        </p:nvSpPr>
        <p:spPr>
          <a:xfrm>
            <a:off x="3162935" y="14493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0EFABD1A-4E0E-FA4E-A05A-FF186FABA29C}"/>
              </a:ext>
            </a:extLst>
          </p:cNvPr>
          <p:cNvSpPr/>
          <p:nvPr/>
        </p:nvSpPr>
        <p:spPr>
          <a:xfrm>
            <a:off x="3162935" y="144932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A8A794CB-BD2B-5942-AB69-0DAEC4073D29}"/>
              </a:ext>
            </a:extLst>
          </p:cNvPr>
          <p:cNvSpPr txBox="1"/>
          <p:nvPr/>
        </p:nvSpPr>
        <p:spPr>
          <a:xfrm>
            <a:off x="1381124" y="1149222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8EC4C9D4-957C-FF45-9C78-5407829784B2}"/>
              </a:ext>
            </a:extLst>
          </p:cNvPr>
          <p:cNvSpPr txBox="1"/>
          <p:nvPr/>
        </p:nvSpPr>
        <p:spPr>
          <a:xfrm>
            <a:off x="1381124" y="1720976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37AEBFB-B4F2-FD4C-9C1C-3788FD411F9A}"/>
              </a:ext>
            </a:extLst>
          </p:cNvPr>
          <p:cNvSpPr txBox="1"/>
          <p:nvPr/>
        </p:nvSpPr>
        <p:spPr>
          <a:xfrm>
            <a:off x="1647824" y="1415872"/>
            <a:ext cx="7747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1D5B61C-D1BA-E440-B97E-D6F837E2340B}"/>
              </a:ext>
            </a:extLst>
          </p:cNvPr>
          <p:cNvSpPr txBox="1"/>
          <p:nvPr/>
        </p:nvSpPr>
        <p:spPr>
          <a:xfrm>
            <a:off x="2181479" y="1339722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3AA9F03-4862-4D41-B580-B4C15D2B1470}"/>
              </a:ext>
            </a:extLst>
          </p:cNvPr>
          <p:cNvSpPr txBox="1"/>
          <p:nvPr/>
        </p:nvSpPr>
        <p:spPr>
          <a:xfrm>
            <a:off x="2143379" y="1745665"/>
            <a:ext cx="77470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8DCD769-4878-BD45-980B-8CF14DABE4C7}"/>
              </a:ext>
            </a:extLst>
          </p:cNvPr>
          <p:cNvSpPr txBox="1"/>
          <p:nvPr/>
        </p:nvSpPr>
        <p:spPr>
          <a:xfrm>
            <a:off x="2143379" y="882522"/>
            <a:ext cx="1225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75" dirty="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832C4185-4CCC-8E4A-8F8D-C9601987D954}"/>
              </a:ext>
            </a:extLst>
          </p:cNvPr>
          <p:cNvSpPr txBox="1"/>
          <p:nvPr/>
        </p:nvSpPr>
        <p:spPr>
          <a:xfrm>
            <a:off x="2676779" y="1415872"/>
            <a:ext cx="7747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C3C1913-2974-C343-BA4C-7303ADDB0249}"/>
              </a:ext>
            </a:extLst>
          </p:cNvPr>
          <p:cNvSpPr txBox="1"/>
          <p:nvPr/>
        </p:nvSpPr>
        <p:spPr>
          <a:xfrm>
            <a:off x="2943732" y="1111122"/>
            <a:ext cx="140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09E1DCBE-39D6-F140-9FBA-C89C10DCF858}"/>
              </a:ext>
            </a:extLst>
          </p:cNvPr>
          <p:cNvSpPr txBox="1"/>
          <p:nvPr/>
        </p:nvSpPr>
        <p:spPr>
          <a:xfrm>
            <a:off x="2943732" y="1759076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914CF061-DF15-AC45-9832-A24094A1AC00}"/>
              </a:ext>
            </a:extLst>
          </p:cNvPr>
          <p:cNvSpPr/>
          <p:nvPr/>
        </p:nvSpPr>
        <p:spPr>
          <a:xfrm>
            <a:off x="838835" y="14493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527A318-C77E-DA41-9B8D-2A6568C847B4}"/>
              </a:ext>
            </a:extLst>
          </p:cNvPr>
          <p:cNvSpPr/>
          <p:nvPr/>
        </p:nvSpPr>
        <p:spPr>
          <a:xfrm>
            <a:off x="838835" y="14493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ED04C113-5F25-EC41-AF17-B3B1DEB911D6}"/>
              </a:ext>
            </a:extLst>
          </p:cNvPr>
          <p:cNvSpPr txBox="1"/>
          <p:nvPr/>
        </p:nvSpPr>
        <p:spPr>
          <a:xfrm>
            <a:off x="901064" y="1438731"/>
            <a:ext cx="28511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13995" algn="l"/>
              </a:tabLst>
            </a:pPr>
            <a:r>
              <a:rPr sz="900" spc="5" dirty="0">
                <a:latin typeface="Arial"/>
                <a:cs typeface="Arial"/>
              </a:rPr>
              <a:t>0	s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863F940-31C7-4C49-A020-8F8A4A107FFB}"/>
              </a:ext>
            </a:extLst>
          </p:cNvPr>
          <p:cNvSpPr/>
          <p:nvPr/>
        </p:nvSpPr>
        <p:spPr>
          <a:xfrm>
            <a:off x="1638935" y="8016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365DDFC2-6D07-7B4F-907D-CAC0230B87D5}"/>
              </a:ext>
            </a:extLst>
          </p:cNvPr>
          <p:cNvSpPr/>
          <p:nvPr/>
        </p:nvSpPr>
        <p:spPr>
          <a:xfrm>
            <a:off x="1638935" y="8016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698B7CB9-08A6-384D-894C-086D8A9216CB}"/>
              </a:ext>
            </a:extLst>
          </p:cNvPr>
          <p:cNvSpPr txBox="1"/>
          <p:nvPr/>
        </p:nvSpPr>
        <p:spPr>
          <a:xfrm>
            <a:off x="1701418" y="739572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7B2D3B6-11F2-2D48-87FA-AD3E246EB859}"/>
              </a:ext>
            </a:extLst>
          </p:cNvPr>
          <p:cNvSpPr/>
          <p:nvPr/>
        </p:nvSpPr>
        <p:spPr>
          <a:xfrm>
            <a:off x="1638935" y="20970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356C4177-4D31-9542-8C69-8A4FFDFC1DCC}"/>
              </a:ext>
            </a:extLst>
          </p:cNvPr>
          <p:cNvSpPr/>
          <p:nvPr/>
        </p:nvSpPr>
        <p:spPr>
          <a:xfrm>
            <a:off x="1638935" y="20970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8983FEC1-1988-8A40-AEAC-69D116744EB0}"/>
              </a:ext>
            </a:extLst>
          </p:cNvPr>
          <p:cNvSpPr txBox="1"/>
          <p:nvPr/>
        </p:nvSpPr>
        <p:spPr>
          <a:xfrm>
            <a:off x="1701418" y="1844725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92EB6DB-DF94-DB45-B72B-ABD695BC2691}"/>
              </a:ext>
            </a:extLst>
          </p:cNvPr>
          <p:cNvSpPr/>
          <p:nvPr/>
        </p:nvSpPr>
        <p:spPr>
          <a:xfrm>
            <a:off x="2515235" y="20970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DBCA8C4-9602-DD4F-A2B9-8FCAF371B5C7}"/>
              </a:ext>
            </a:extLst>
          </p:cNvPr>
          <p:cNvSpPr/>
          <p:nvPr/>
        </p:nvSpPr>
        <p:spPr>
          <a:xfrm>
            <a:off x="2515235" y="20970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A81DAB80-6CA1-E143-9CE9-9C66A7A4145A}"/>
              </a:ext>
            </a:extLst>
          </p:cNvPr>
          <p:cNvSpPr txBox="1"/>
          <p:nvPr/>
        </p:nvSpPr>
        <p:spPr>
          <a:xfrm>
            <a:off x="2577973" y="1844725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AB05F83E-AB6E-4446-B856-03E9E11642FF}"/>
              </a:ext>
            </a:extLst>
          </p:cNvPr>
          <p:cNvSpPr/>
          <p:nvPr/>
        </p:nvSpPr>
        <p:spPr>
          <a:xfrm>
            <a:off x="2515235" y="8016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73A7FC13-5C46-C84B-A37F-A3FB912486B1}"/>
              </a:ext>
            </a:extLst>
          </p:cNvPr>
          <p:cNvSpPr/>
          <p:nvPr/>
        </p:nvSpPr>
        <p:spPr>
          <a:xfrm>
            <a:off x="2515235" y="8016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EAC518B-3D5B-874A-8C58-FD94EE5EC829}"/>
              </a:ext>
            </a:extLst>
          </p:cNvPr>
          <p:cNvSpPr txBox="1"/>
          <p:nvPr/>
        </p:nvSpPr>
        <p:spPr>
          <a:xfrm>
            <a:off x="2532252" y="739572"/>
            <a:ext cx="14414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latin typeface="Arial"/>
                <a:cs typeface="Arial"/>
              </a:rPr>
              <a:t>17</a:t>
            </a:r>
            <a:endParaRPr sz="900">
              <a:latin typeface="Arial"/>
              <a:cs typeface="Arial"/>
            </a:endParaRPr>
          </a:p>
          <a:p>
            <a:pPr marL="53340" algn="ctr"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279B10B9-8935-E441-9932-5C2CD3C30301}"/>
              </a:ext>
            </a:extLst>
          </p:cNvPr>
          <p:cNvSpPr/>
          <p:nvPr/>
        </p:nvSpPr>
        <p:spPr>
          <a:xfrm>
            <a:off x="3353435" y="14493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B571F439-2098-6843-9D06-E83EA446D32E}"/>
              </a:ext>
            </a:extLst>
          </p:cNvPr>
          <p:cNvSpPr/>
          <p:nvPr/>
        </p:nvSpPr>
        <p:spPr>
          <a:xfrm>
            <a:off x="3353435" y="1449323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AE5C9AC9-5FD9-7647-AC73-5ACE8BAF3AB3}"/>
              </a:ext>
            </a:extLst>
          </p:cNvPr>
          <p:cNvSpPr txBox="1"/>
          <p:nvPr/>
        </p:nvSpPr>
        <p:spPr>
          <a:xfrm>
            <a:off x="3208655" y="1438731"/>
            <a:ext cx="318135" cy="15324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lang="en-US" sz="900" spc="40" dirty="0">
                <a:latin typeface="Arial"/>
                <a:cs typeface="Arial"/>
              </a:rPr>
              <a:t>  </a:t>
            </a:r>
            <a:r>
              <a:rPr sz="900" dirty="0">
                <a:latin typeface="Arial"/>
                <a:cs typeface="Arial"/>
              </a:rPr>
              <a:t>15</a:t>
            </a: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DEE58A83-4B0D-F141-9FEC-61F46FBC510D}"/>
              </a:ext>
            </a:extLst>
          </p:cNvPr>
          <p:cNvSpPr txBox="1"/>
          <p:nvPr/>
        </p:nvSpPr>
        <p:spPr>
          <a:xfrm>
            <a:off x="690752" y="2600706"/>
            <a:ext cx="3089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 marR="5080" indent="-10668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Examine </a:t>
            </a:r>
            <a:r>
              <a:rPr sz="1000" spc="-5" dirty="0">
                <a:latin typeface="Arial"/>
                <a:cs typeface="Arial"/>
              </a:rPr>
              <a:t>node 5, which </a:t>
            </a:r>
            <a:r>
              <a:rPr sz="1000" dirty="0">
                <a:latin typeface="Arial"/>
                <a:cs typeface="Arial"/>
              </a:rPr>
              <a:t>becomes permanently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labeled.  </a:t>
            </a:r>
            <a:r>
              <a:rPr sz="1000" spc="-5" dirty="0">
                <a:latin typeface="Arial"/>
                <a:cs typeface="Arial"/>
              </a:rPr>
              <a:t>Tighten </a:t>
            </a:r>
            <a:r>
              <a:rPr sz="1000" dirty="0">
                <a:latin typeface="Arial"/>
                <a:cs typeface="Arial"/>
              </a:rPr>
              <a:t>all </a:t>
            </a:r>
            <a:r>
              <a:rPr sz="1000" spc="-5" dirty="0">
                <a:latin typeface="Arial"/>
                <a:cs typeface="Arial"/>
              </a:rPr>
              <a:t>edges </a:t>
            </a:r>
            <a:r>
              <a:rPr sz="1000" spc="10" dirty="0">
                <a:latin typeface="Arial"/>
                <a:cs typeface="Arial"/>
              </a:rPr>
              <a:t>leaving </a:t>
            </a:r>
            <a:r>
              <a:rPr sz="1000" spc="-5" dirty="0">
                <a:latin typeface="Arial"/>
                <a:cs typeface="Arial"/>
              </a:rPr>
              <a:t>node </a:t>
            </a:r>
            <a:r>
              <a:rPr sz="1000" dirty="0">
                <a:latin typeface="Arial"/>
                <a:cs typeface="Arial"/>
              </a:rPr>
              <a:t>5 (there </a:t>
            </a:r>
            <a:r>
              <a:rPr sz="1000" spc="-5" dirty="0">
                <a:latin typeface="Arial"/>
                <a:cs typeface="Arial"/>
              </a:rPr>
              <a:t>aren’t</a:t>
            </a:r>
            <a:r>
              <a:rPr sz="1000" spc="-1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any).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901B3166-3695-E24F-A83A-AB495C4B9FBA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3782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7">
            <a:extLst>
              <a:ext uri="{FF2B5EF4-FFF2-40B4-BE49-F238E27FC236}">
                <a16:creationId xmlns:a16="http://schemas.microsoft.com/office/drawing/2014/main" id="{90EFAA38-681C-AC43-980A-F2B52FA2D043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8">
            <a:extLst>
              <a:ext uri="{FF2B5EF4-FFF2-40B4-BE49-F238E27FC236}">
                <a16:creationId xmlns:a16="http://schemas.microsoft.com/office/drawing/2014/main" id="{7BB88D7E-B0D4-FB41-8D44-20B2EB263144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9">
            <a:extLst>
              <a:ext uri="{FF2B5EF4-FFF2-40B4-BE49-F238E27FC236}">
                <a16:creationId xmlns:a16="http://schemas.microsoft.com/office/drawing/2014/main" id="{2A0D4FC8-A47C-3E4C-9077-A380357B7984}"/>
              </a:ext>
            </a:extLst>
          </p:cNvPr>
          <p:cNvSpPr txBox="1"/>
          <p:nvPr/>
        </p:nvSpPr>
        <p:spPr>
          <a:xfrm>
            <a:off x="13462" y="13666"/>
            <a:ext cx="4546600" cy="4794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Dijkstra’s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–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0">
            <a:extLst>
              <a:ext uri="{FF2B5EF4-FFF2-40B4-BE49-F238E27FC236}">
                <a16:creationId xmlns:a16="http://schemas.microsoft.com/office/drawing/2014/main" id="{DF4B24B5-26D7-854A-AC8E-FF0CC30D34C5}"/>
              </a:ext>
            </a:extLst>
          </p:cNvPr>
          <p:cNvSpPr/>
          <p:nvPr/>
        </p:nvSpPr>
        <p:spPr>
          <a:xfrm>
            <a:off x="1141730" y="1104900"/>
            <a:ext cx="535305" cy="421640"/>
          </a:xfrm>
          <a:custGeom>
            <a:avLst/>
            <a:gdLst/>
            <a:ahLst/>
            <a:cxnLst/>
            <a:rect l="l" t="t" r="r" b="b"/>
            <a:pathLst>
              <a:path w="535305" h="421640">
                <a:moveTo>
                  <a:pt x="503407" y="21052"/>
                </a:moveTo>
                <a:lnTo>
                  <a:pt x="0" y="416560"/>
                </a:lnTo>
                <a:lnTo>
                  <a:pt x="3810" y="421640"/>
                </a:lnTo>
                <a:lnTo>
                  <a:pt x="507324" y="26021"/>
                </a:lnTo>
                <a:lnTo>
                  <a:pt x="503407" y="21052"/>
                </a:lnTo>
                <a:close/>
              </a:path>
              <a:path w="535305" h="421640">
                <a:moveTo>
                  <a:pt x="527213" y="17145"/>
                </a:moveTo>
                <a:lnTo>
                  <a:pt x="508381" y="17145"/>
                </a:lnTo>
                <a:lnTo>
                  <a:pt x="512318" y="22098"/>
                </a:lnTo>
                <a:lnTo>
                  <a:pt x="507324" y="26021"/>
                </a:lnTo>
                <a:lnTo>
                  <a:pt x="517144" y="38481"/>
                </a:lnTo>
                <a:lnTo>
                  <a:pt x="527213" y="17145"/>
                </a:lnTo>
                <a:close/>
              </a:path>
              <a:path w="535305" h="421640">
                <a:moveTo>
                  <a:pt x="508381" y="17145"/>
                </a:moveTo>
                <a:lnTo>
                  <a:pt x="503407" y="21052"/>
                </a:lnTo>
                <a:lnTo>
                  <a:pt x="507324" y="26021"/>
                </a:lnTo>
                <a:lnTo>
                  <a:pt x="512318" y="22098"/>
                </a:lnTo>
                <a:lnTo>
                  <a:pt x="508381" y="17145"/>
                </a:lnTo>
                <a:close/>
              </a:path>
              <a:path w="535305" h="421640">
                <a:moveTo>
                  <a:pt x="535305" y="0"/>
                </a:moveTo>
                <a:lnTo>
                  <a:pt x="493522" y="8509"/>
                </a:lnTo>
                <a:lnTo>
                  <a:pt x="503407" y="21052"/>
                </a:lnTo>
                <a:lnTo>
                  <a:pt x="508381" y="17145"/>
                </a:lnTo>
                <a:lnTo>
                  <a:pt x="527213" y="17145"/>
                </a:lnTo>
                <a:lnTo>
                  <a:pt x="535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1">
            <a:extLst>
              <a:ext uri="{FF2B5EF4-FFF2-40B4-BE49-F238E27FC236}">
                <a16:creationId xmlns:a16="http://schemas.microsoft.com/office/drawing/2014/main" id="{C6AA151B-15F3-7A42-B066-C7F4ED9A2F17}"/>
              </a:ext>
            </a:extLst>
          </p:cNvPr>
          <p:cNvSpPr/>
          <p:nvPr/>
        </p:nvSpPr>
        <p:spPr>
          <a:xfrm>
            <a:off x="1132586" y="1508506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30" h="396875">
                <a:moveTo>
                  <a:pt x="440387" y="345515"/>
                </a:moveTo>
                <a:lnTo>
                  <a:pt x="418211" y="376555"/>
                </a:lnTo>
                <a:lnTo>
                  <a:pt x="544449" y="396494"/>
                </a:lnTo>
                <a:lnTo>
                  <a:pt x="523321" y="356616"/>
                </a:lnTo>
                <a:lnTo>
                  <a:pt x="455930" y="356616"/>
                </a:lnTo>
                <a:lnTo>
                  <a:pt x="440387" y="345515"/>
                </a:lnTo>
                <a:close/>
              </a:path>
              <a:path w="544830" h="396875">
                <a:moveTo>
                  <a:pt x="462513" y="314547"/>
                </a:moveTo>
                <a:lnTo>
                  <a:pt x="440387" y="345515"/>
                </a:lnTo>
                <a:lnTo>
                  <a:pt x="455930" y="356616"/>
                </a:lnTo>
                <a:lnTo>
                  <a:pt x="478028" y="325628"/>
                </a:lnTo>
                <a:lnTo>
                  <a:pt x="462513" y="314547"/>
                </a:lnTo>
                <a:close/>
              </a:path>
              <a:path w="544830" h="396875">
                <a:moveTo>
                  <a:pt x="484631" y="283591"/>
                </a:moveTo>
                <a:lnTo>
                  <a:pt x="462513" y="314547"/>
                </a:lnTo>
                <a:lnTo>
                  <a:pt x="478028" y="325628"/>
                </a:lnTo>
                <a:lnTo>
                  <a:pt x="455930" y="356616"/>
                </a:lnTo>
                <a:lnTo>
                  <a:pt x="523321" y="356616"/>
                </a:lnTo>
                <a:lnTo>
                  <a:pt x="484631" y="283591"/>
                </a:lnTo>
                <a:close/>
              </a:path>
              <a:path w="544830" h="396875">
                <a:moveTo>
                  <a:pt x="22098" y="0"/>
                </a:moveTo>
                <a:lnTo>
                  <a:pt x="0" y="30988"/>
                </a:lnTo>
                <a:lnTo>
                  <a:pt x="440387" y="345515"/>
                </a:lnTo>
                <a:lnTo>
                  <a:pt x="462513" y="314547"/>
                </a:lnTo>
                <a:lnTo>
                  <a:pt x="22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2">
            <a:extLst>
              <a:ext uri="{FF2B5EF4-FFF2-40B4-BE49-F238E27FC236}">
                <a16:creationId xmlns:a16="http://schemas.microsoft.com/office/drawing/2014/main" id="{21B93FB6-4A39-854E-A52B-16F40690572A}"/>
              </a:ext>
            </a:extLst>
          </p:cNvPr>
          <p:cNvSpPr/>
          <p:nvPr/>
        </p:nvSpPr>
        <p:spPr>
          <a:xfrm>
            <a:off x="1696085" y="1143000"/>
            <a:ext cx="114300" cy="838200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76200" y="95250"/>
                </a:moveTo>
                <a:lnTo>
                  <a:pt x="38100" y="95250"/>
                </a:lnTo>
                <a:lnTo>
                  <a:pt x="38100" y="838200"/>
                </a:lnTo>
                <a:lnTo>
                  <a:pt x="76200" y="838200"/>
                </a:lnTo>
                <a:lnTo>
                  <a:pt x="76200" y="95250"/>
                </a:lnTo>
                <a:close/>
              </a:path>
              <a:path w="114300" h="8382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8382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3">
            <a:extLst>
              <a:ext uri="{FF2B5EF4-FFF2-40B4-BE49-F238E27FC236}">
                <a16:creationId xmlns:a16="http://schemas.microsoft.com/office/drawing/2014/main" id="{610348EE-9DA9-A74C-AC6E-3B099CB9E337}"/>
              </a:ext>
            </a:extLst>
          </p:cNvPr>
          <p:cNvSpPr/>
          <p:nvPr/>
        </p:nvSpPr>
        <p:spPr>
          <a:xfrm>
            <a:off x="1753235" y="1009650"/>
            <a:ext cx="800100" cy="114300"/>
          </a:xfrm>
          <a:custGeom>
            <a:avLst/>
            <a:gdLst/>
            <a:ahLst/>
            <a:cxnLst/>
            <a:rect l="l" t="t" r="r" b="b"/>
            <a:pathLst>
              <a:path w="800100" h="114300">
                <a:moveTo>
                  <a:pt x="685800" y="0"/>
                </a:moveTo>
                <a:lnTo>
                  <a:pt x="685800" y="114300"/>
                </a:lnTo>
                <a:lnTo>
                  <a:pt x="762000" y="76200"/>
                </a:lnTo>
                <a:lnTo>
                  <a:pt x="704850" y="76200"/>
                </a:lnTo>
                <a:lnTo>
                  <a:pt x="704850" y="38100"/>
                </a:lnTo>
                <a:lnTo>
                  <a:pt x="762000" y="38100"/>
                </a:lnTo>
                <a:lnTo>
                  <a:pt x="685800" y="0"/>
                </a:lnTo>
                <a:close/>
              </a:path>
              <a:path w="800100" h="114300">
                <a:moveTo>
                  <a:pt x="6858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5800" y="76200"/>
                </a:lnTo>
                <a:lnTo>
                  <a:pt x="685800" y="38100"/>
                </a:lnTo>
                <a:close/>
              </a:path>
              <a:path w="800100" h="114300">
                <a:moveTo>
                  <a:pt x="762000" y="38100"/>
                </a:moveTo>
                <a:lnTo>
                  <a:pt x="704850" y="38100"/>
                </a:lnTo>
                <a:lnTo>
                  <a:pt x="704850" y="76200"/>
                </a:lnTo>
                <a:lnTo>
                  <a:pt x="762000" y="76200"/>
                </a:lnTo>
                <a:lnTo>
                  <a:pt x="800100" y="57150"/>
                </a:lnTo>
                <a:lnTo>
                  <a:pt x="7620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4">
            <a:extLst>
              <a:ext uri="{FF2B5EF4-FFF2-40B4-BE49-F238E27FC236}">
                <a16:creationId xmlns:a16="http://schemas.microsoft.com/office/drawing/2014/main" id="{0DD36DBB-2CE3-B24C-9C85-2BF3C2C9D6CF}"/>
              </a:ext>
            </a:extLst>
          </p:cNvPr>
          <p:cNvSpPr/>
          <p:nvPr/>
        </p:nvSpPr>
        <p:spPr>
          <a:xfrm>
            <a:off x="1701418" y="1015492"/>
            <a:ext cx="852169" cy="889635"/>
          </a:xfrm>
          <a:custGeom>
            <a:avLst/>
            <a:gdLst/>
            <a:ahLst/>
            <a:cxnLst/>
            <a:rect l="l" t="t" r="r" b="b"/>
            <a:pathLst>
              <a:path w="852170" h="889634">
                <a:moveTo>
                  <a:pt x="759145" y="820141"/>
                </a:moveTo>
                <a:lnTo>
                  <a:pt x="731646" y="846454"/>
                </a:lnTo>
                <a:lnTo>
                  <a:pt x="851916" y="889507"/>
                </a:lnTo>
                <a:lnTo>
                  <a:pt x="834724" y="833882"/>
                </a:lnTo>
                <a:lnTo>
                  <a:pt x="772287" y="833882"/>
                </a:lnTo>
                <a:lnTo>
                  <a:pt x="759145" y="820141"/>
                </a:lnTo>
                <a:close/>
              </a:path>
              <a:path w="852170" h="889634">
                <a:moveTo>
                  <a:pt x="786725" y="793749"/>
                </a:moveTo>
                <a:lnTo>
                  <a:pt x="759145" y="820141"/>
                </a:lnTo>
                <a:lnTo>
                  <a:pt x="772287" y="833882"/>
                </a:lnTo>
                <a:lnTo>
                  <a:pt x="799845" y="807465"/>
                </a:lnTo>
                <a:lnTo>
                  <a:pt x="786725" y="793749"/>
                </a:lnTo>
                <a:close/>
              </a:path>
              <a:path w="852170" h="889634">
                <a:moveTo>
                  <a:pt x="814196" y="767460"/>
                </a:moveTo>
                <a:lnTo>
                  <a:pt x="786725" y="793749"/>
                </a:lnTo>
                <a:lnTo>
                  <a:pt x="799845" y="807465"/>
                </a:lnTo>
                <a:lnTo>
                  <a:pt x="772287" y="833882"/>
                </a:lnTo>
                <a:lnTo>
                  <a:pt x="834724" y="833882"/>
                </a:lnTo>
                <a:lnTo>
                  <a:pt x="814196" y="767460"/>
                </a:lnTo>
                <a:close/>
              </a:path>
              <a:path w="852170" h="889634">
                <a:moveTo>
                  <a:pt x="27432" y="0"/>
                </a:moveTo>
                <a:lnTo>
                  <a:pt x="0" y="26415"/>
                </a:lnTo>
                <a:lnTo>
                  <a:pt x="759145" y="820141"/>
                </a:lnTo>
                <a:lnTo>
                  <a:pt x="786725" y="793749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5">
            <a:extLst>
              <a:ext uri="{FF2B5EF4-FFF2-40B4-BE49-F238E27FC236}">
                <a16:creationId xmlns:a16="http://schemas.microsoft.com/office/drawing/2014/main" id="{F3CB27A9-C617-4747-92DC-F0CE9DDE6418}"/>
              </a:ext>
            </a:extLst>
          </p:cNvPr>
          <p:cNvSpPr/>
          <p:nvPr/>
        </p:nvSpPr>
        <p:spPr>
          <a:xfrm>
            <a:off x="2618486" y="1600201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29" h="396875">
                <a:moveTo>
                  <a:pt x="440387" y="50978"/>
                </a:moveTo>
                <a:lnTo>
                  <a:pt x="0" y="365506"/>
                </a:lnTo>
                <a:lnTo>
                  <a:pt x="22098" y="396494"/>
                </a:lnTo>
                <a:lnTo>
                  <a:pt x="462513" y="81946"/>
                </a:lnTo>
                <a:lnTo>
                  <a:pt x="440387" y="50978"/>
                </a:lnTo>
                <a:close/>
              </a:path>
              <a:path w="544829" h="396875">
                <a:moveTo>
                  <a:pt x="523321" y="39878"/>
                </a:moveTo>
                <a:lnTo>
                  <a:pt x="455929" y="39878"/>
                </a:lnTo>
                <a:lnTo>
                  <a:pt x="478027" y="70866"/>
                </a:lnTo>
                <a:lnTo>
                  <a:pt x="462513" y="81946"/>
                </a:lnTo>
                <a:lnTo>
                  <a:pt x="484632" y="112903"/>
                </a:lnTo>
                <a:lnTo>
                  <a:pt x="523321" y="39878"/>
                </a:lnTo>
                <a:close/>
              </a:path>
              <a:path w="544829" h="396875">
                <a:moveTo>
                  <a:pt x="455929" y="39878"/>
                </a:moveTo>
                <a:lnTo>
                  <a:pt x="440387" y="50978"/>
                </a:lnTo>
                <a:lnTo>
                  <a:pt x="462513" y="81946"/>
                </a:lnTo>
                <a:lnTo>
                  <a:pt x="478027" y="70866"/>
                </a:lnTo>
                <a:lnTo>
                  <a:pt x="455929" y="39878"/>
                </a:lnTo>
                <a:close/>
              </a:path>
              <a:path w="544829" h="396875">
                <a:moveTo>
                  <a:pt x="544449" y="0"/>
                </a:moveTo>
                <a:lnTo>
                  <a:pt x="418211" y="19939"/>
                </a:lnTo>
                <a:lnTo>
                  <a:pt x="440387" y="50978"/>
                </a:lnTo>
                <a:lnTo>
                  <a:pt x="455929" y="39878"/>
                </a:lnTo>
                <a:lnTo>
                  <a:pt x="523321" y="39878"/>
                </a:lnTo>
                <a:lnTo>
                  <a:pt x="544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6">
            <a:extLst>
              <a:ext uri="{FF2B5EF4-FFF2-40B4-BE49-F238E27FC236}">
                <a16:creationId xmlns:a16="http://schemas.microsoft.com/office/drawing/2014/main" id="{E37BB065-0BE5-CA4E-BDA3-A6FA8A9FF46C}"/>
              </a:ext>
            </a:extLst>
          </p:cNvPr>
          <p:cNvSpPr/>
          <p:nvPr/>
        </p:nvSpPr>
        <p:spPr>
          <a:xfrm>
            <a:off x="2627756" y="1064260"/>
            <a:ext cx="535305" cy="383540"/>
          </a:xfrm>
          <a:custGeom>
            <a:avLst/>
            <a:gdLst/>
            <a:ahLst/>
            <a:cxnLst/>
            <a:rect l="l" t="t" r="r" b="b"/>
            <a:pathLst>
              <a:path w="535304" h="383540">
                <a:moveTo>
                  <a:pt x="502466" y="363858"/>
                </a:moveTo>
                <a:lnTo>
                  <a:pt x="493140" y="376936"/>
                </a:lnTo>
                <a:lnTo>
                  <a:pt x="535177" y="383540"/>
                </a:lnTo>
                <a:lnTo>
                  <a:pt x="526690" y="367538"/>
                </a:lnTo>
                <a:lnTo>
                  <a:pt x="507618" y="367538"/>
                </a:lnTo>
                <a:lnTo>
                  <a:pt x="502466" y="363858"/>
                </a:lnTo>
                <a:close/>
              </a:path>
              <a:path w="535304" h="383540">
                <a:moveTo>
                  <a:pt x="506007" y="358893"/>
                </a:moveTo>
                <a:lnTo>
                  <a:pt x="502466" y="363858"/>
                </a:lnTo>
                <a:lnTo>
                  <a:pt x="507618" y="367538"/>
                </a:lnTo>
                <a:lnTo>
                  <a:pt x="511175" y="362585"/>
                </a:lnTo>
                <a:lnTo>
                  <a:pt x="506007" y="358893"/>
                </a:lnTo>
                <a:close/>
              </a:path>
              <a:path w="535304" h="383540">
                <a:moveTo>
                  <a:pt x="515238" y="345948"/>
                </a:moveTo>
                <a:lnTo>
                  <a:pt x="506007" y="358893"/>
                </a:lnTo>
                <a:lnTo>
                  <a:pt x="511175" y="362585"/>
                </a:lnTo>
                <a:lnTo>
                  <a:pt x="507618" y="367538"/>
                </a:lnTo>
                <a:lnTo>
                  <a:pt x="526690" y="367538"/>
                </a:lnTo>
                <a:lnTo>
                  <a:pt x="515238" y="345948"/>
                </a:lnTo>
                <a:close/>
              </a:path>
              <a:path w="535304" h="383540">
                <a:moveTo>
                  <a:pt x="3555" y="0"/>
                </a:moveTo>
                <a:lnTo>
                  <a:pt x="0" y="5080"/>
                </a:lnTo>
                <a:lnTo>
                  <a:pt x="502466" y="363858"/>
                </a:lnTo>
                <a:lnTo>
                  <a:pt x="506007" y="358893"/>
                </a:lnTo>
                <a:lnTo>
                  <a:pt x="3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7">
            <a:extLst>
              <a:ext uri="{FF2B5EF4-FFF2-40B4-BE49-F238E27FC236}">
                <a16:creationId xmlns:a16="http://schemas.microsoft.com/office/drawing/2014/main" id="{C172A276-568B-D54F-B2BD-F5CCBB917715}"/>
              </a:ext>
            </a:extLst>
          </p:cNvPr>
          <p:cNvSpPr/>
          <p:nvPr/>
        </p:nvSpPr>
        <p:spPr>
          <a:xfrm>
            <a:off x="2610485" y="1066800"/>
            <a:ext cx="38100" cy="838200"/>
          </a:xfrm>
          <a:custGeom>
            <a:avLst/>
            <a:gdLst/>
            <a:ahLst/>
            <a:cxnLst/>
            <a:rect l="l" t="t" r="r" b="b"/>
            <a:pathLst>
              <a:path w="38100" h="838200">
                <a:moveTo>
                  <a:pt x="16001" y="800100"/>
                </a:moveTo>
                <a:lnTo>
                  <a:pt x="0" y="800100"/>
                </a:lnTo>
                <a:lnTo>
                  <a:pt x="19050" y="838200"/>
                </a:lnTo>
                <a:lnTo>
                  <a:pt x="34925" y="806450"/>
                </a:lnTo>
                <a:lnTo>
                  <a:pt x="16001" y="806450"/>
                </a:lnTo>
                <a:lnTo>
                  <a:pt x="16001" y="800100"/>
                </a:lnTo>
                <a:close/>
              </a:path>
              <a:path w="38100" h="838200">
                <a:moveTo>
                  <a:pt x="22098" y="0"/>
                </a:moveTo>
                <a:lnTo>
                  <a:pt x="16001" y="0"/>
                </a:lnTo>
                <a:lnTo>
                  <a:pt x="16001" y="806450"/>
                </a:lnTo>
                <a:lnTo>
                  <a:pt x="22098" y="806450"/>
                </a:lnTo>
                <a:lnTo>
                  <a:pt x="22098" y="0"/>
                </a:lnTo>
                <a:close/>
              </a:path>
              <a:path w="38100" h="838200">
                <a:moveTo>
                  <a:pt x="38100" y="800100"/>
                </a:moveTo>
                <a:lnTo>
                  <a:pt x="22098" y="800100"/>
                </a:lnTo>
                <a:lnTo>
                  <a:pt x="22098" y="806450"/>
                </a:lnTo>
                <a:lnTo>
                  <a:pt x="34925" y="806450"/>
                </a:lnTo>
                <a:lnTo>
                  <a:pt x="38100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8">
            <a:extLst>
              <a:ext uri="{FF2B5EF4-FFF2-40B4-BE49-F238E27FC236}">
                <a16:creationId xmlns:a16="http://schemas.microsoft.com/office/drawing/2014/main" id="{32E9AA62-E9AE-674C-891C-7026D793F8F5}"/>
              </a:ext>
            </a:extLst>
          </p:cNvPr>
          <p:cNvSpPr/>
          <p:nvPr/>
        </p:nvSpPr>
        <p:spPr>
          <a:xfrm>
            <a:off x="1829435" y="1924051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2098"/>
                </a:lnTo>
                <a:lnTo>
                  <a:pt x="31750" y="22098"/>
                </a:lnTo>
                <a:lnTo>
                  <a:pt x="31750" y="16002"/>
                </a:lnTo>
                <a:lnTo>
                  <a:pt x="38100" y="16002"/>
                </a:lnTo>
                <a:lnTo>
                  <a:pt x="38100" y="0"/>
                </a:lnTo>
                <a:close/>
              </a:path>
              <a:path w="800100" h="38100">
                <a:moveTo>
                  <a:pt x="38100" y="16002"/>
                </a:moveTo>
                <a:lnTo>
                  <a:pt x="31750" y="16002"/>
                </a:lnTo>
                <a:lnTo>
                  <a:pt x="31750" y="22098"/>
                </a:lnTo>
                <a:lnTo>
                  <a:pt x="38100" y="22098"/>
                </a:lnTo>
                <a:lnTo>
                  <a:pt x="38100" y="16002"/>
                </a:lnTo>
                <a:close/>
              </a:path>
              <a:path w="800100" h="38100">
                <a:moveTo>
                  <a:pt x="800100" y="16002"/>
                </a:moveTo>
                <a:lnTo>
                  <a:pt x="38100" y="16002"/>
                </a:lnTo>
                <a:lnTo>
                  <a:pt x="38100" y="22098"/>
                </a:lnTo>
                <a:lnTo>
                  <a:pt x="800100" y="22098"/>
                </a:lnTo>
                <a:lnTo>
                  <a:pt x="800100" y="16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9">
            <a:extLst>
              <a:ext uri="{FF2B5EF4-FFF2-40B4-BE49-F238E27FC236}">
                <a16:creationId xmlns:a16="http://schemas.microsoft.com/office/drawing/2014/main" id="{533C356A-3775-624A-8BE4-AC16F5EF465B}"/>
              </a:ext>
            </a:extLst>
          </p:cNvPr>
          <p:cNvSpPr/>
          <p:nvPr/>
        </p:nvSpPr>
        <p:spPr>
          <a:xfrm>
            <a:off x="1753235" y="2000251"/>
            <a:ext cx="800100" cy="38100"/>
          </a:xfrm>
          <a:custGeom>
            <a:avLst/>
            <a:gdLst/>
            <a:ahLst/>
            <a:cxnLst/>
            <a:rect l="l" t="t" r="r" b="b"/>
            <a:pathLst>
              <a:path w="800100" h="38100">
                <a:moveTo>
                  <a:pt x="762000" y="0"/>
                </a:moveTo>
                <a:lnTo>
                  <a:pt x="762000" y="38100"/>
                </a:lnTo>
                <a:lnTo>
                  <a:pt x="793750" y="22225"/>
                </a:lnTo>
                <a:lnTo>
                  <a:pt x="768350" y="22225"/>
                </a:lnTo>
                <a:lnTo>
                  <a:pt x="768350" y="15875"/>
                </a:lnTo>
                <a:lnTo>
                  <a:pt x="793750" y="15875"/>
                </a:lnTo>
                <a:lnTo>
                  <a:pt x="762000" y="0"/>
                </a:lnTo>
                <a:close/>
              </a:path>
              <a:path w="800100" h="38100">
                <a:moveTo>
                  <a:pt x="762000" y="15875"/>
                </a:moveTo>
                <a:lnTo>
                  <a:pt x="0" y="15875"/>
                </a:lnTo>
                <a:lnTo>
                  <a:pt x="0" y="22225"/>
                </a:lnTo>
                <a:lnTo>
                  <a:pt x="762000" y="22225"/>
                </a:lnTo>
                <a:lnTo>
                  <a:pt x="762000" y="15875"/>
                </a:lnTo>
                <a:close/>
              </a:path>
              <a:path w="800100" h="38100">
                <a:moveTo>
                  <a:pt x="793750" y="15875"/>
                </a:moveTo>
                <a:lnTo>
                  <a:pt x="768350" y="15875"/>
                </a:lnTo>
                <a:lnTo>
                  <a:pt x="768350" y="22225"/>
                </a:lnTo>
                <a:lnTo>
                  <a:pt x="793750" y="22225"/>
                </a:lnTo>
                <a:lnTo>
                  <a:pt x="800100" y="19050"/>
                </a:lnTo>
                <a:lnTo>
                  <a:pt x="793750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0">
            <a:extLst>
              <a:ext uri="{FF2B5EF4-FFF2-40B4-BE49-F238E27FC236}">
                <a16:creationId xmlns:a16="http://schemas.microsoft.com/office/drawing/2014/main" id="{B0A2AA5E-9BE5-3A43-BDFC-2743C8A94409}"/>
              </a:ext>
            </a:extLst>
          </p:cNvPr>
          <p:cNvSpPr/>
          <p:nvPr/>
        </p:nvSpPr>
        <p:spPr>
          <a:xfrm>
            <a:off x="1067435" y="1447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1">
            <a:extLst>
              <a:ext uri="{FF2B5EF4-FFF2-40B4-BE49-F238E27FC236}">
                <a16:creationId xmlns:a16="http://schemas.microsoft.com/office/drawing/2014/main" id="{AA49958E-DCD7-624F-9B01-7CFAFED32BC0}"/>
              </a:ext>
            </a:extLst>
          </p:cNvPr>
          <p:cNvSpPr/>
          <p:nvPr/>
        </p:nvSpPr>
        <p:spPr>
          <a:xfrm>
            <a:off x="1067435" y="1447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2">
            <a:extLst>
              <a:ext uri="{FF2B5EF4-FFF2-40B4-BE49-F238E27FC236}">
                <a16:creationId xmlns:a16="http://schemas.microsoft.com/office/drawing/2014/main" id="{48A6CC9E-AB2A-6341-96BF-FD60B9F126B4}"/>
              </a:ext>
            </a:extLst>
          </p:cNvPr>
          <p:cNvSpPr/>
          <p:nvPr/>
        </p:nvSpPr>
        <p:spPr>
          <a:xfrm>
            <a:off x="1677035" y="99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3">
            <a:extLst>
              <a:ext uri="{FF2B5EF4-FFF2-40B4-BE49-F238E27FC236}">
                <a16:creationId xmlns:a16="http://schemas.microsoft.com/office/drawing/2014/main" id="{1B99CE34-B901-9842-B6CE-985F5A9652AD}"/>
              </a:ext>
            </a:extLst>
          </p:cNvPr>
          <p:cNvSpPr/>
          <p:nvPr/>
        </p:nvSpPr>
        <p:spPr>
          <a:xfrm>
            <a:off x="1677035" y="99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4">
            <a:extLst>
              <a:ext uri="{FF2B5EF4-FFF2-40B4-BE49-F238E27FC236}">
                <a16:creationId xmlns:a16="http://schemas.microsoft.com/office/drawing/2014/main" id="{07CDB94D-FF3F-FA46-85B0-156496822AE9}"/>
              </a:ext>
            </a:extLst>
          </p:cNvPr>
          <p:cNvSpPr/>
          <p:nvPr/>
        </p:nvSpPr>
        <p:spPr>
          <a:xfrm>
            <a:off x="1677035" y="1905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5">
            <a:extLst>
              <a:ext uri="{FF2B5EF4-FFF2-40B4-BE49-F238E27FC236}">
                <a16:creationId xmlns:a16="http://schemas.microsoft.com/office/drawing/2014/main" id="{8FD1B187-3748-E34E-BA26-FF8620C0F3B0}"/>
              </a:ext>
            </a:extLst>
          </p:cNvPr>
          <p:cNvSpPr/>
          <p:nvPr/>
        </p:nvSpPr>
        <p:spPr>
          <a:xfrm>
            <a:off x="1677035" y="1905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6">
            <a:extLst>
              <a:ext uri="{FF2B5EF4-FFF2-40B4-BE49-F238E27FC236}">
                <a16:creationId xmlns:a16="http://schemas.microsoft.com/office/drawing/2014/main" id="{58D3A67B-7FBA-E344-B2CB-DE31FD6FF91E}"/>
              </a:ext>
            </a:extLst>
          </p:cNvPr>
          <p:cNvSpPr/>
          <p:nvPr/>
        </p:nvSpPr>
        <p:spPr>
          <a:xfrm>
            <a:off x="2553335" y="1905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7">
            <a:extLst>
              <a:ext uri="{FF2B5EF4-FFF2-40B4-BE49-F238E27FC236}">
                <a16:creationId xmlns:a16="http://schemas.microsoft.com/office/drawing/2014/main" id="{9B1A1D19-9744-1E4A-B8AE-2FA859AED41C}"/>
              </a:ext>
            </a:extLst>
          </p:cNvPr>
          <p:cNvSpPr/>
          <p:nvPr/>
        </p:nvSpPr>
        <p:spPr>
          <a:xfrm>
            <a:off x="2553335" y="19050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8">
            <a:extLst>
              <a:ext uri="{FF2B5EF4-FFF2-40B4-BE49-F238E27FC236}">
                <a16:creationId xmlns:a16="http://schemas.microsoft.com/office/drawing/2014/main" id="{5ED5E021-CDF0-D848-B0A0-C89C327DEC3D}"/>
              </a:ext>
            </a:extLst>
          </p:cNvPr>
          <p:cNvSpPr/>
          <p:nvPr/>
        </p:nvSpPr>
        <p:spPr>
          <a:xfrm>
            <a:off x="2553335" y="99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79">
            <a:extLst>
              <a:ext uri="{FF2B5EF4-FFF2-40B4-BE49-F238E27FC236}">
                <a16:creationId xmlns:a16="http://schemas.microsoft.com/office/drawing/2014/main" id="{94023CF6-C7D0-8340-B0A6-0720D366BCC5}"/>
              </a:ext>
            </a:extLst>
          </p:cNvPr>
          <p:cNvSpPr/>
          <p:nvPr/>
        </p:nvSpPr>
        <p:spPr>
          <a:xfrm>
            <a:off x="2553335" y="99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0">
            <a:extLst>
              <a:ext uri="{FF2B5EF4-FFF2-40B4-BE49-F238E27FC236}">
                <a16:creationId xmlns:a16="http://schemas.microsoft.com/office/drawing/2014/main" id="{D30BBE11-BAD5-C449-A1BF-CCD25DEA3198}"/>
              </a:ext>
            </a:extLst>
          </p:cNvPr>
          <p:cNvSpPr/>
          <p:nvPr/>
        </p:nvSpPr>
        <p:spPr>
          <a:xfrm>
            <a:off x="3162935" y="1447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5994" y="105840"/>
                </a:lnTo>
                <a:lnTo>
                  <a:pt x="22336" y="130063"/>
                </a:lnTo>
                <a:lnTo>
                  <a:pt x="46559" y="146405"/>
                </a:lnTo>
                <a:lnTo>
                  <a:pt x="76200" y="152400"/>
                </a:lnTo>
                <a:lnTo>
                  <a:pt x="105840" y="146405"/>
                </a:lnTo>
                <a:lnTo>
                  <a:pt x="130063" y="130063"/>
                </a:lnTo>
                <a:lnTo>
                  <a:pt x="146405" y="105840"/>
                </a:lnTo>
                <a:lnTo>
                  <a:pt x="152400" y="76200"/>
                </a:lnTo>
                <a:lnTo>
                  <a:pt x="146405" y="46559"/>
                </a:lnTo>
                <a:lnTo>
                  <a:pt x="130063" y="22336"/>
                </a:lnTo>
                <a:lnTo>
                  <a:pt x="105840" y="5994"/>
                </a:lnTo>
                <a:lnTo>
                  <a:pt x="762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1">
            <a:extLst>
              <a:ext uri="{FF2B5EF4-FFF2-40B4-BE49-F238E27FC236}">
                <a16:creationId xmlns:a16="http://schemas.microsoft.com/office/drawing/2014/main" id="{083FBC41-B16B-A246-AA55-46DD0540D3C8}"/>
              </a:ext>
            </a:extLst>
          </p:cNvPr>
          <p:cNvSpPr/>
          <p:nvPr/>
        </p:nvSpPr>
        <p:spPr>
          <a:xfrm>
            <a:off x="3162935" y="144780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2">
            <a:extLst>
              <a:ext uri="{FF2B5EF4-FFF2-40B4-BE49-F238E27FC236}">
                <a16:creationId xmlns:a16="http://schemas.microsoft.com/office/drawing/2014/main" id="{3DADFC05-18CC-E04F-9B3A-A449E9108219}"/>
              </a:ext>
            </a:extLst>
          </p:cNvPr>
          <p:cNvSpPr txBox="1"/>
          <p:nvPr/>
        </p:nvSpPr>
        <p:spPr>
          <a:xfrm>
            <a:off x="1381124" y="1148842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83">
            <a:extLst>
              <a:ext uri="{FF2B5EF4-FFF2-40B4-BE49-F238E27FC236}">
                <a16:creationId xmlns:a16="http://schemas.microsoft.com/office/drawing/2014/main" id="{98203C40-636A-9949-843E-7E34E9FEDC5A}"/>
              </a:ext>
            </a:extLst>
          </p:cNvPr>
          <p:cNvSpPr txBox="1"/>
          <p:nvPr/>
        </p:nvSpPr>
        <p:spPr>
          <a:xfrm>
            <a:off x="1381124" y="17207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84">
            <a:extLst>
              <a:ext uri="{FF2B5EF4-FFF2-40B4-BE49-F238E27FC236}">
                <a16:creationId xmlns:a16="http://schemas.microsoft.com/office/drawing/2014/main" id="{FCE453F6-1762-B743-97C3-060D81E20C32}"/>
              </a:ext>
            </a:extLst>
          </p:cNvPr>
          <p:cNvSpPr txBox="1"/>
          <p:nvPr/>
        </p:nvSpPr>
        <p:spPr>
          <a:xfrm>
            <a:off x="1647824" y="14159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85">
            <a:extLst>
              <a:ext uri="{FF2B5EF4-FFF2-40B4-BE49-F238E27FC236}">
                <a16:creationId xmlns:a16="http://schemas.microsoft.com/office/drawing/2014/main" id="{AB4B237E-A181-F941-A4E6-FF2CC7F6859B}"/>
              </a:ext>
            </a:extLst>
          </p:cNvPr>
          <p:cNvSpPr txBox="1"/>
          <p:nvPr/>
        </p:nvSpPr>
        <p:spPr>
          <a:xfrm>
            <a:off x="2181479" y="13397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86">
            <a:extLst>
              <a:ext uri="{FF2B5EF4-FFF2-40B4-BE49-F238E27FC236}">
                <a16:creationId xmlns:a16="http://schemas.microsoft.com/office/drawing/2014/main" id="{1F55CE61-CBE8-6D41-980F-80C4C14F3C67}"/>
              </a:ext>
            </a:extLst>
          </p:cNvPr>
          <p:cNvSpPr txBox="1"/>
          <p:nvPr/>
        </p:nvSpPr>
        <p:spPr>
          <a:xfrm>
            <a:off x="2143379" y="1745412"/>
            <a:ext cx="77470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87">
            <a:extLst>
              <a:ext uri="{FF2B5EF4-FFF2-40B4-BE49-F238E27FC236}">
                <a16:creationId xmlns:a16="http://schemas.microsoft.com/office/drawing/2014/main" id="{034C5987-EB88-C64F-98BA-02228AC14330}"/>
              </a:ext>
            </a:extLst>
          </p:cNvPr>
          <p:cNvSpPr txBox="1"/>
          <p:nvPr/>
        </p:nvSpPr>
        <p:spPr>
          <a:xfrm>
            <a:off x="2143379" y="882142"/>
            <a:ext cx="1225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75" dirty="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88">
            <a:extLst>
              <a:ext uri="{FF2B5EF4-FFF2-40B4-BE49-F238E27FC236}">
                <a16:creationId xmlns:a16="http://schemas.microsoft.com/office/drawing/2014/main" id="{C04FC96A-C801-854F-8F9C-23DA63A2BA68}"/>
              </a:ext>
            </a:extLst>
          </p:cNvPr>
          <p:cNvSpPr txBox="1"/>
          <p:nvPr/>
        </p:nvSpPr>
        <p:spPr>
          <a:xfrm>
            <a:off x="2676779" y="14159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89">
            <a:extLst>
              <a:ext uri="{FF2B5EF4-FFF2-40B4-BE49-F238E27FC236}">
                <a16:creationId xmlns:a16="http://schemas.microsoft.com/office/drawing/2014/main" id="{F4FF222E-7362-1D46-9C27-88142264694D}"/>
              </a:ext>
            </a:extLst>
          </p:cNvPr>
          <p:cNvSpPr txBox="1"/>
          <p:nvPr/>
        </p:nvSpPr>
        <p:spPr>
          <a:xfrm>
            <a:off x="2943732" y="1110742"/>
            <a:ext cx="140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90">
            <a:extLst>
              <a:ext uri="{FF2B5EF4-FFF2-40B4-BE49-F238E27FC236}">
                <a16:creationId xmlns:a16="http://schemas.microsoft.com/office/drawing/2014/main" id="{F218075B-4C9E-8B44-932B-7FF7A1254022}"/>
              </a:ext>
            </a:extLst>
          </p:cNvPr>
          <p:cNvSpPr txBox="1"/>
          <p:nvPr/>
        </p:nvSpPr>
        <p:spPr>
          <a:xfrm>
            <a:off x="2943732" y="175882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91">
            <a:extLst>
              <a:ext uri="{FF2B5EF4-FFF2-40B4-BE49-F238E27FC236}">
                <a16:creationId xmlns:a16="http://schemas.microsoft.com/office/drawing/2014/main" id="{C2CA8611-0532-6141-AF64-C6BAF086488D}"/>
              </a:ext>
            </a:extLst>
          </p:cNvPr>
          <p:cNvSpPr/>
          <p:nvPr/>
        </p:nvSpPr>
        <p:spPr>
          <a:xfrm>
            <a:off x="8388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92">
            <a:extLst>
              <a:ext uri="{FF2B5EF4-FFF2-40B4-BE49-F238E27FC236}">
                <a16:creationId xmlns:a16="http://schemas.microsoft.com/office/drawing/2014/main" id="{C8539982-6659-B34B-A959-7B30EFBE1073}"/>
              </a:ext>
            </a:extLst>
          </p:cNvPr>
          <p:cNvSpPr/>
          <p:nvPr/>
        </p:nvSpPr>
        <p:spPr>
          <a:xfrm>
            <a:off x="8388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93">
            <a:extLst>
              <a:ext uri="{FF2B5EF4-FFF2-40B4-BE49-F238E27FC236}">
                <a16:creationId xmlns:a16="http://schemas.microsoft.com/office/drawing/2014/main" id="{CB257E42-C3B2-8B40-AA31-CAC280441F8A}"/>
              </a:ext>
            </a:extLst>
          </p:cNvPr>
          <p:cNvSpPr txBox="1"/>
          <p:nvPr/>
        </p:nvSpPr>
        <p:spPr>
          <a:xfrm>
            <a:off x="901064" y="1438784"/>
            <a:ext cx="28511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13995" algn="l"/>
              </a:tabLst>
            </a:pPr>
            <a:r>
              <a:rPr sz="900" spc="5" dirty="0">
                <a:latin typeface="Arial"/>
                <a:cs typeface="Arial"/>
              </a:rPr>
              <a:t>0	s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94">
            <a:extLst>
              <a:ext uri="{FF2B5EF4-FFF2-40B4-BE49-F238E27FC236}">
                <a16:creationId xmlns:a16="http://schemas.microsoft.com/office/drawing/2014/main" id="{46185063-68EC-054B-9BD0-3FA80DA71E65}"/>
              </a:ext>
            </a:extLst>
          </p:cNvPr>
          <p:cNvSpPr/>
          <p:nvPr/>
        </p:nvSpPr>
        <p:spPr>
          <a:xfrm>
            <a:off x="16389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95">
            <a:extLst>
              <a:ext uri="{FF2B5EF4-FFF2-40B4-BE49-F238E27FC236}">
                <a16:creationId xmlns:a16="http://schemas.microsoft.com/office/drawing/2014/main" id="{81A53172-7400-DA49-AA16-AB7B8EAC25A7}"/>
              </a:ext>
            </a:extLst>
          </p:cNvPr>
          <p:cNvSpPr/>
          <p:nvPr/>
        </p:nvSpPr>
        <p:spPr>
          <a:xfrm>
            <a:off x="16389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96">
            <a:extLst>
              <a:ext uri="{FF2B5EF4-FFF2-40B4-BE49-F238E27FC236}">
                <a16:creationId xmlns:a16="http://schemas.microsoft.com/office/drawing/2014/main" id="{4829ACC2-E726-1E46-AC91-BD84A0310C44}"/>
              </a:ext>
            </a:extLst>
          </p:cNvPr>
          <p:cNvSpPr txBox="1"/>
          <p:nvPr/>
        </p:nvSpPr>
        <p:spPr>
          <a:xfrm>
            <a:off x="1701418" y="739191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97">
            <a:extLst>
              <a:ext uri="{FF2B5EF4-FFF2-40B4-BE49-F238E27FC236}">
                <a16:creationId xmlns:a16="http://schemas.microsoft.com/office/drawing/2014/main" id="{E2A5B27B-31F7-254D-9D1E-A1001B92C330}"/>
              </a:ext>
            </a:extLst>
          </p:cNvPr>
          <p:cNvSpPr/>
          <p:nvPr/>
        </p:nvSpPr>
        <p:spPr>
          <a:xfrm>
            <a:off x="16389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98">
            <a:extLst>
              <a:ext uri="{FF2B5EF4-FFF2-40B4-BE49-F238E27FC236}">
                <a16:creationId xmlns:a16="http://schemas.microsoft.com/office/drawing/2014/main" id="{DF85BA24-2B1C-B548-94A8-17E6C063C7E7}"/>
              </a:ext>
            </a:extLst>
          </p:cNvPr>
          <p:cNvSpPr/>
          <p:nvPr/>
        </p:nvSpPr>
        <p:spPr>
          <a:xfrm>
            <a:off x="16389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99">
            <a:extLst>
              <a:ext uri="{FF2B5EF4-FFF2-40B4-BE49-F238E27FC236}">
                <a16:creationId xmlns:a16="http://schemas.microsoft.com/office/drawing/2014/main" id="{1F1F892B-90E4-794F-A9F5-B6C35D60969E}"/>
              </a:ext>
            </a:extLst>
          </p:cNvPr>
          <p:cNvSpPr txBox="1"/>
          <p:nvPr/>
        </p:nvSpPr>
        <p:spPr>
          <a:xfrm>
            <a:off x="1701418" y="1844472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100">
            <a:extLst>
              <a:ext uri="{FF2B5EF4-FFF2-40B4-BE49-F238E27FC236}">
                <a16:creationId xmlns:a16="http://schemas.microsoft.com/office/drawing/2014/main" id="{332624ED-E04A-D043-845D-00A884A982FC}"/>
              </a:ext>
            </a:extLst>
          </p:cNvPr>
          <p:cNvSpPr/>
          <p:nvPr/>
        </p:nvSpPr>
        <p:spPr>
          <a:xfrm>
            <a:off x="25152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01">
            <a:extLst>
              <a:ext uri="{FF2B5EF4-FFF2-40B4-BE49-F238E27FC236}">
                <a16:creationId xmlns:a16="http://schemas.microsoft.com/office/drawing/2014/main" id="{FD97339C-A1BA-9F4A-A136-F5E8CE0D737E}"/>
              </a:ext>
            </a:extLst>
          </p:cNvPr>
          <p:cNvSpPr/>
          <p:nvPr/>
        </p:nvSpPr>
        <p:spPr>
          <a:xfrm>
            <a:off x="2515235" y="20955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02">
            <a:extLst>
              <a:ext uri="{FF2B5EF4-FFF2-40B4-BE49-F238E27FC236}">
                <a16:creationId xmlns:a16="http://schemas.microsoft.com/office/drawing/2014/main" id="{22C46CA4-4FB6-CF4B-ABC8-070657D96E21}"/>
              </a:ext>
            </a:extLst>
          </p:cNvPr>
          <p:cNvSpPr txBox="1"/>
          <p:nvPr/>
        </p:nvSpPr>
        <p:spPr>
          <a:xfrm>
            <a:off x="2577973" y="1844472"/>
            <a:ext cx="9842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103">
            <a:extLst>
              <a:ext uri="{FF2B5EF4-FFF2-40B4-BE49-F238E27FC236}">
                <a16:creationId xmlns:a16="http://schemas.microsoft.com/office/drawing/2014/main" id="{BC5769E6-526E-AB42-920C-EDB14ECC1CFA}"/>
              </a:ext>
            </a:extLst>
          </p:cNvPr>
          <p:cNvSpPr/>
          <p:nvPr/>
        </p:nvSpPr>
        <p:spPr>
          <a:xfrm>
            <a:off x="25152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04">
            <a:extLst>
              <a:ext uri="{FF2B5EF4-FFF2-40B4-BE49-F238E27FC236}">
                <a16:creationId xmlns:a16="http://schemas.microsoft.com/office/drawing/2014/main" id="{8EB17F50-A2B2-7E4C-A346-23A49C9776D7}"/>
              </a:ext>
            </a:extLst>
          </p:cNvPr>
          <p:cNvSpPr/>
          <p:nvPr/>
        </p:nvSpPr>
        <p:spPr>
          <a:xfrm>
            <a:off x="2515235" y="800100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05">
            <a:extLst>
              <a:ext uri="{FF2B5EF4-FFF2-40B4-BE49-F238E27FC236}">
                <a16:creationId xmlns:a16="http://schemas.microsoft.com/office/drawing/2014/main" id="{91169DAA-AD23-9F44-A126-6DBEFED90D99}"/>
              </a:ext>
            </a:extLst>
          </p:cNvPr>
          <p:cNvSpPr txBox="1"/>
          <p:nvPr/>
        </p:nvSpPr>
        <p:spPr>
          <a:xfrm>
            <a:off x="2532252" y="739191"/>
            <a:ext cx="144145" cy="406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latin typeface="Arial"/>
                <a:cs typeface="Arial"/>
              </a:rPr>
              <a:t>17</a:t>
            </a:r>
            <a:endParaRPr sz="900">
              <a:latin typeface="Arial"/>
              <a:cs typeface="Arial"/>
            </a:endParaRPr>
          </a:p>
          <a:p>
            <a:pPr marL="53340" algn="ctr">
              <a:lnSpc>
                <a:spcPct val="100000"/>
              </a:lnSpc>
              <a:spcBef>
                <a:spcPts val="42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106">
            <a:extLst>
              <a:ext uri="{FF2B5EF4-FFF2-40B4-BE49-F238E27FC236}">
                <a16:creationId xmlns:a16="http://schemas.microsoft.com/office/drawing/2014/main" id="{022A3DF3-C4D1-D740-9D02-048B7025ACB8}"/>
              </a:ext>
            </a:extLst>
          </p:cNvPr>
          <p:cNvSpPr/>
          <p:nvPr/>
        </p:nvSpPr>
        <p:spPr>
          <a:xfrm>
            <a:off x="33534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07">
            <a:extLst>
              <a:ext uri="{FF2B5EF4-FFF2-40B4-BE49-F238E27FC236}">
                <a16:creationId xmlns:a16="http://schemas.microsoft.com/office/drawing/2014/main" id="{617AACE8-F300-4143-B6B4-7465FAA89719}"/>
              </a:ext>
            </a:extLst>
          </p:cNvPr>
          <p:cNvSpPr/>
          <p:nvPr/>
        </p:nvSpPr>
        <p:spPr>
          <a:xfrm>
            <a:off x="3353435" y="1447801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0" y="152400"/>
                </a:moveTo>
                <a:lnTo>
                  <a:pt x="190500" y="152400"/>
                </a:lnTo>
                <a:lnTo>
                  <a:pt x="1905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08">
            <a:extLst>
              <a:ext uri="{FF2B5EF4-FFF2-40B4-BE49-F238E27FC236}">
                <a16:creationId xmlns:a16="http://schemas.microsoft.com/office/drawing/2014/main" id="{7996305B-2A56-6E4D-9582-049AF6A4CCA6}"/>
              </a:ext>
            </a:extLst>
          </p:cNvPr>
          <p:cNvSpPr txBox="1"/>
          <p:nvPr/>
        </p:nvSpPr>
        <p:spPr>
          <a:xfrm>
            <a:off x="3208655" y="1438784"/>
            <a:ext cx="318135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lang="en-US" sz="900" spc="40" dirty="0">
                <a:latin typeface="Arial"/>
                <a:cs typeface="Arial"/>
              </a:rPr>
              <a:t>  </a:t>
            </a:r>
            <a:r>
              <a:rPr sz="900" dirty="0">
                <a:latin typeface="Arial"/>
                <a:cs typeface="Arial"/>
              </a:rPr>
              <a:t>15</a:t>
            </a:r>
          </a:p>
        </p:txBody>
      </p:sp>
      <p:sp>
        <p:nvSpPr>
          <p:cNvPr id="55" name="object 109">
            <a:extLst>
              <a:ext uri="{FF2B5EF4-FFF2-40B4-BE49-F238E27FC236}">
                <a16:creationId xmlns:a16="http://schemas.microsoft.com/office/drawing/2014/main" id="{E9278E48-84B8-AE42-9041-D5F7D8114812}"/>
              </a:ext>
            </a:extLst>
          </p:cNvPr>
          <p:cNvSpPr txBox="1"/>
          <p:nvPr/>
        </p:nvSpPr>
        <p:spPr>
          <a:xfrm>
            <a:off x="690752" y="2600326"/>
            <a:ext cx="3089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Examine </a:t>
            </a:r>
            <a:r>
              <a:rPr sz="1000" spc="-5" dirty="0">
                <a:latin typeface="Arial"/>
                <a:cs typeface="Arial"/>
              </a:rPr>
              <a:t>node 2, which </a:t>
            </a:r>
            <a:r>
              <a:rPr sz="1000" dirty="0">
                <a:latin typeface="Arial"/>
                <a:cs typeface="Arial"/>
              </a:rPr>
              <a:t>becomes permanently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labeled.</a:t>
            </a:r>
            <a:endParaRPr sz="1000">
              <a:latin typeface="Arial"/>
              <a:cs typeface="Arial"/>
            </a:endParaRPr>
          </a:p>
          <a:p>
            <a:pPr marR="7620" algn="ctr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Algorithm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terminates!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110">
            <a:extLst>
              <a:ext uri="{FF2B5EF4-FFF2-40B4-BE49-F238E27FC236}">
                <a16:creationId xmlns:a16="http://schemas.microsoft.com/office/drawing/2014/main" id="{4D2DDE16-D1EF-1043-96C9-D10FB223F056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38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7">
            <a:extLst>
              <a:ext uri="{FF2B5EF4-FFF2-40B4-BE49-F238E27FC236}">
                <a16:creationId xmlns:a16="http://schemas.microsoft.com/office/drawing/2014/main" id="{62F7CD0A-06DA-124D-BD8B-9F9CD52CAAE9}"/>
              </a:ext>
            </a:extLst>
          </p:cNvPr>
          <p:cNvSpPr/>
          <p:nvPr/>
        </p:nvSpPr>
        <p:spPr>
          <a:xfrm>
            <a:off x="1410335" y="2400301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8">
            <a:extLst>
              <a:ext uri="{FF2B5EF4-FFF2-40B4-BE49-F238E27FC236}">
                <a16:creationId xmlns:a16="http://schemas.microsoft.com/office/drawing/2014/main" id="{931E0678-A80A-D448-972D-24761F121105}"/>
              </a:ext>
            </a:extLst>
          </p:cNvPr>
          <p:cNvSpPr/>
          <p:nvPr/>
        </p:nvSpPr>
        <p:spPr>
          <a:xfrm>
            <a:off x="1410335" y="2400301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0" y="381000"/>
                </a:moveTo>
                <a:lnTo>
                  <a:pt x="57150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9">
            <a:extLst>
              <a:ext uri="{FF2B5EF4-FFF2-40B4-BE49-F238E27FC236}">
                <a16:creationId xmlns:a16="http://schemas.microsoft.com/office/drawing/2014/main" id="{794BADA4-9E69-104C-9F7A-C81598EB7593}"/>
              </a:ext>
            </a:extLst>
          </p:cNvPr>
          <p:cNvSpPr/>
          <p:nvPr/>
        </p:nvSpPr>
        <p:spPr>
          <a:xfrm>
            <a:off x="1410335" y="217170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0">
            <a:extLst>
              <a:ext uri="{FF2B5EF4-FFF2-40B4-BE49-F238E27FC236}">
                <a16:creationId xmlns:a16="http://schemas.microsoft.com/office/drawing/2014/main" id="{B99F20BC-DE33-F849-BF76-4A5A7DBD6460}"/>
              </a:ext>
            </a:extLst>
          </p:cNvPr>
          <p:cNvSpPr/>
          <p:nvPr/>
        </p:nvSpPr>
        <p:spPr>
          <a:xfrm>
            <a:off x="1715135" y="2171701"/>
            <a:ext cx="266700" cy="228600"/>
          </a:xfrm>
          <a:custGeom>
            <a:avLst/>
            <a:gdLst/>
            <a:ahLst/>
            <a:cxnLst/>
            <a:rect l="l" t="t" r="r" b="b"/>
            <a:pathLst>
              <a:path w="266700" h="228600">
                <a:moveTo>
                  <a:pt x="0" y="0"/>
                </a:moveTo>
                <a:lnTo>
                  <a:pt x="266700" y="22860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1">
            <a:extLst>
              <a:ext uri="{FF2B5EF4-FFF2-40B4-BE49-F238E27FC236}">
                <a16:creationId xmlns:a16="http://schemas.microsoft.com/office/drawing/2014/main" id="{D659EA60-9405-CC48-A7DA-4E2EAD482DED}"/>
              </a:ext>
            </a:extLst>
          </p:cNvPr>
          <p:cNvSpPr/>
          <p:nvPr/>
        </p:nvSpPr>
        <p:spPr>
          <a:xfrm>
            <a:off x="1981835" y="240030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2">
            <a:extLst>
              <a:ext uri="{FF2B5EF4-FFF2-40B4-BE49-F238E27FC236}">
                <a16:creationId xmlns:a16="http://schemas.microsoft.com/office/drawing/2014/main" id="{8FEC81FB-17DF-7941-B114-83E7C17DD7E1}"/>
              </a:ext>
            </a:extLst>
          </p:cNvPr>
          <p:cNvSpPr/>
          <p:nvPr/>
        </p:nvSpPr>
        <p:spPr>
          <a:xfrm>
            <a:off x="1410335" y="2743201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3">
            <a:extLst>
              <a:ext uri="{FF2B5EF4-FFF2-40B4-BE49-F238E27FC236}">
                <a16:creationId xmlns:a16="http://schemas.microsoft.com/office/drawing/2014/main" id="{09979FAC-41CF-6847-B545-324E87A9E974}"/>
              </a:ext>
            </a:extLst>
          </p:cNvPr>
          <p:cNvSpPr/>
          <p:nvPr/>
        </p:nvSpPr>
        <p:spPr>
          <a:xfrm>
            <a:off x="1410335" y="2362201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4">
            <a:extLst>
              <a:ext uri="{FF2B5EF4-FFF2-40B4-BE49-F238E27FC236}">
                <a16:creationId xmlns:a16="http://schemas.microsoft.com/office/drawing/2014/main" id="{9298383B-288E-964A-A204-DC9CC293ABBB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5">
            <a:extLst>
              <a:ext uri="{FF2B5EF4-FFF2-40B4-BE49-F238E27FC236}">
                <a16:creationId xmlns:a16="http://schemas.microsoft.com/office/drawing/2014/main" id="{E8BCE7C4-98CC-9F46-848E-AEA407FE314A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6">
            <a:extLst>
              <a:ext uri="{FF2B5EF4-FFF2-40B4-BE49-F238E27FC236}">
                <a16:creationId xmlns:a16="http://schemas.microsoft.com/office/drawing/2014/main" id="{FAD800DB-84A2-434E-9CFE-E84E9C81543E}"/>
              </a:ext>
            </a:extLst>
          </p:cNvPr>
          <p:cNvSpPr txBox="1"/>
          <p:nvPr/>
        </p:nvSpPr>
        <p:spPr>
          <a:xfrm>
            <a:off x="13462" y="13666"/>
            <a:ext cx="4546600" cy="4794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1069975">
              <a:lnSpc>
                <a:spcPct val="100000"/>
              </a:lnSpc>
              <a:spcBef>
                <a:spcPts val="7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Graph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 Representation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57">
            <a:extLst>
              <a:ext uri="{FF2B5EF4-FFF2-40B4-BE49-F238E27FC236}">
                <a16:creationId xmlns:a16="http://schemas.microsoft.com/office/drawing/2014/main" id="{ED6BD236-0217-554A-8F16-CDBAB341996F}"/>
              </a:ext>
            </a:extLst>
          </p:cNvPr>
          <p:cNvSpPr txBox="1"/>
          <p:nvPr/>
        </p:nvSpPr>
        <p:spPr>
          <a:xfrm>
            <a:off x="161290" y="2844165"/>
            <a:ext cx="4084320" cy="42989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70180" marR="5080" indent="-170180">
              <a:lnSpc>
                <a:spcPts val="1510"/>
              </a:lnSpc>
              <a:spcBef>
                <a:spcPts val="284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Unless </a:t>
            </a:r>
            <a:r>
              <a:rPr sz="1400" spc="-15" dirty="0">
                <a:latin typeface="Arial"/>
                <a:cs typeface="Arial"/>
              </a:rPr>
              <a:t>otherwise </a:t>
            </a:r>
            <a:r>
              <a:rPr sz="1400" spc="-10" dirty="0">
                <a:latin typeface="Arial"/>
                <a:cs typeface="Arial"/>
              </a:rPr>
              <a:t>stated, </a:t>
            </a:r>
            <a:r>
              <a:rPr sz="1400" spc="-15" dirty="0">
                <a:latin typeface="Arial"/>
                <a:cs typeface="Arial"/>
              </a:rPr>
              <a:t>we’ll </a:t>
            </a:r>
            <a:r>
              <a:rPr sz="1400" spc="-10" dirty="0">
                <a:latin typeface="Arial"/>
                <a:cs typeface="Arial"/>
              </a:rPr>
              <a:t>assume </a:t>
            </a:r>
            <a:r>
              <a:rPr sz="1400" spc="-15" dirty="0">
                <a:latin typeface="Arial"/>
                <a:cs typeface="Arial"/>
              </a:rPr>
              <a:t>our graphs  are represented </a:t>
            </a:r>
            <a:r>
              <a:rPr sz="1400" spc="-10" dirty="0">
                <a:latin typeface="Arial"/>
                <a:cs typeface="Arial"/>
              </a:rPr>
              <a:t>using adjacency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lists.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58">
            <a:extLst>
              <a:ext uri="{FF2B5EF4-FFF2-40B4-BE49-F238E27FC236}">
                <a16:creationId xmlns:a16="http://schemas.microsoft.com/office/drawing/2014/main" id="{26A9D7D0-FA54-274D-A2E0-4DF5598E84DC}"/>
              </a:ext>
            </a:extLst>
          </p:cNvPr>
          <p:cNvSpPr/>
          <p:nvPr/>
        </p:nvSpPr>
        <p:spPr>
          <a:xfrm>
            <a:off x="1636553" y="20931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9">
            <a:extLst>
              <a:ext uri="{FF2B5EF4-FFF2-40B4-BE49-F238E27FC236}">
                <a16:creationId xmlns:a16="http://schemas.microsoft.com/office/drawing/2014/main" id="{58D056FA-BA0D-F745-A438-3067C392BA8C}"/>
              </a:ext>
            </a:extLst>
          </p:cNvPr>
          <p:cNvSpPr/>
          <p:nvPr/>
        </p:nvSpPr>
        <p:spPr>
          <a:xfrm>
            <a:off x="1331753" y="23217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0">
            <a:extLst>
              <a:ext uri="{FF2B5EF4-FFF2-40B4-BE49-F238E27FC236}">
                <a16:creationId xmlns:a16="http://schemas.microsoft.com/office/drawing/2014/main" id="{BB9D1513-FC6A-9E42-98B6-013F502EFF3B}"/>
              </a:ext>
            </a:extLst>
          </p:cNvPr>
          <p:cNvSpPr/>
          <p:nvPr/>
        </p:nvSpPr>
        <p:spPr>
          <a:xfrm>
            <a:off x="1903253" y="23217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1">
            <a:extLst>
              <a:ext uri="{FF2B5EF4-FFF2-40B4-BE49-F238E27FC236}">
                <a16:creationId xmlns:a16="http://schemas.microsoft.com/office/drawing/2014/main" id="{B44587A2-A176-5A4F-AB3E-E54A35BF793A}"/>
              </a:ext>
            </a:extLst>
          </p:cNvPr>
          <p:cNvSpPr txBox="1"/>
          <p:nvPr/>
        </p:nvSpPr>
        <p:spPr>
          <a:xfrm>
            <a:off x="389889" y="1744787"/>
            <a:ext cx="3557270" cy="7353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r>
              <a:rPr sz="1200" dirty="0">
                <a:latin typeface="Arial"/>
                <a:cs typeface="Arial"/>
              </a:rPr>
              <a:t>– </a:t>
            </a:r>
            <a:r>
              <a:rPr sz="1200" b="1" spc="-5" dirty="0">
                <a:latin typeface="Arial"/>
                <a:cs typeface="Arial"/>
              </a:rPr>
              <a:t>Adjacency </a:t>
            </a:r>
            <a:r>
              <a:rPr sz="1200" b="1" dirty="0">
                <a:latin typeface="Arial"/>
                <a:cs typeface="Arial"/>
              </a:rPr>
              <a:t>lists </a:t>
            </a:r>
            <a:r>
              <a:rPr sz="1200" dirty="0">
                <a:latin typeface="Arial"/>
                <a:cs typeface="Arial"/>
              </a:rPr>
              <a:t>(ideal for large </a:t>
            </a:r>
            <a:r>
              <a:rPr sz="1200" spc="-5" dirty="0">
                <a:latin typeface="Arial"/>
                <a:cs typeface="Arial"/>
              </a:rPr>
              <a:t>or </a:t>
            </a:r>
            <a:r>
              <a:rPr sz="1200" b="1" spc="-5" dirty="0">
                <a:latin typeface="Arial"/>
                <a:cs typeface="Arial"/>
              </a:rPr>
              <a:t>sparse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graphs)</a:t>
            </a:r>
            <a:endParaRPr sz="1200">
              <a:latin typeface="Arial"/>
              <a:cs typeface="Arial"/>
            </a:endParaRPr>
          </a:p>
          <a:p>
            <a:pPr marR="895985" algn="ctr">
              <a:lnSpc>
                <a:spcPct val="100000"/>
              </a:lnSpc>
              <a:spcBef>
                <a:spcPts val="55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R="934085" algn="ctr">
              <a:lnSpc>
                <a:spcPct val="100000"/>
              </a:lnSpc>
              <a:spcBef>
                <a:spcPts val="725"/>
              </a:spcBef>
              <a:tabLst>
                <a:tab pos="570865" algn="l"/>
              </a:tabLst>
            </a:pPr>
            <a:r>
              <a:rPr sz="900" spc="5" dirty="0">
                <a:latin typeface="Arial"/>
                <a:cs typeface="Arial"/>
              </a:rPr>
              <a:t>2	3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62">
            <a:extLst>
              <a:ext uri="{FF2B5EF4-FFF2-40B4-BE49-F238E27FC236}">
                <a16:creationId xmlns:a16="http://schemas.microsoft.com/office/drawing/2014/main" id="{4223D71B-65CE-0346-8C38-665E7D8BFAE0}"/>
              </a:ext>
            </a:extLst>
          </p:cNvPr>
          <p:cNvSpPr/>
          <p:nvPr/>
        </p:nvSpPr>
        <p:spPr>
          <a:xfrm>
            <a:off x="1331753" y="26646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3">
            <a:extLst>
              <a:ext uri="{FF2B5EF4-FFF2-40B4-BE49-F238E27FC236}">
                <a16:creationId xmlns:a16="http://schemas.microsoft.com/office/drawing/2014/main" id="{96E505DC-EF35-6A4C-A2C9-AEAC074A72DF}"/>
              </a:ext>
            </a:extLst>
          </p:cNvPr>
          <p:cNvSpPr/>
          <p:nvPr/>
        </p:nvSpPr>
        <p:spPr>
          <a:xfrm>
            <a:off x="1903253" y="26646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64">
            <a:extLst>
              <a:ext uri="{FF2B5EF4-FFF2-40B4-BE49-F238E27FC236}">
                <a16:creationId xmlns:a16="http://schemas.microsoft.com/office/drawing/2014/main" id="{A111AAB3-1C47-8A4E-8A95-87D23B452F24}"/>
              </a:ext>
            </a:extLst>
          </p:cNvPr>
          <p:cNvSpPr txBox="1"/>
          <p:nvPr/>
        </p:nvSpPr>
        <p:spPr>
          <a:xfrm>
            <a:off x="1379220" y="2658238"/>
            <a:ext cx="648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570865" algn="l"/>
              </a:tabLst>
            </a:pPr>
            <a:r>
              <a:rPr sz="900" spc="5" dirty="0">
                <a:latin typeface="Arial"/>
                <a:cs typeface="Arial"/>
              </a:rPr>
              <a:t>4	5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65">
            <a:extLst>
              <a:ext uri="{FF2B5EF4-FFF2-40B4-BE49-F238E27FC236}">
                <a16:creationId xmlns:a16="http://schemas.microsoft.com/office/drawing/2014/main" id="{25F5A44E-2108-2144-9E78-4C0585611D4A}"/>
              </a:ext>
            </a:extLst>
          </p:cNvPr>
          <p:cNvSpPr txBox="1"/>
          <p:nvPr/>
        </p:nvSpPr>
        <p:spPr>
          <a:xfrm>
            <a:off x="2362835" y="2095501"/>
            <a:ext cx="762000" cy="72390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Arial"/>
                <a:cs typeface="Arial"/>
              </a:rPr>
              <a:t>1: </a:t>
            </a:r>
            <a:r>
              <a:rPr sz="900" spc="5" dirty="0">
                <a:latin typeface="Arial"/>
                <a:cs typeface="Arial"/>
              </a:rPr>
              <a:t>2</a:t>
            </a:r>
            <a:r>
              <a:rPr sz="900" spc="22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2: </a:t>
            </a:r>
            <a:r>
              <a:rPr sz="900" spc="5" dirty="0">
                <a:latin typeface="Arial"/>
                <a:cs typeface="Arial"/>
              </a:rPr>
              <a:t>1 3</a:t>
            </a:r>
            <a:r>
              <a:rPr sz="900" spc="19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3: </a:t>
            </a:r>
            <a:r>
              <a:rPr sz="900" spc="5" dirty="0">
                <a:latin typeface="Arial"/>
                <a:cs typeface="Arial"/>
              </a:rPr>
              <a:t>1 2 4</a:t>
            </a:r>
            <a:r>
              <a:rPr sz="900" spc="1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4: </a:t>
            </a:r>
            <a:r>
              <a:rPr sz="900" spc="5" dirty="0">
                <a:latin typeface="Arial"/>
                <a:cs typeface="Arial"/>
              </a:rPr>
              <a:t>2 3</a:t>
            </a:r>
            <a:r>
              <a:rPr sz="900" spc="19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5: </a:t>
            </a:r>
            <a:r>
              <a:rPr sz="900" spc="5" dirty="0">
                <a:latin typeface="Arial"/>
                <a:cs typeface="Arial"/>
              </a:rPr>
              <a:t>3</a:t>
            </a:r>
            <a:r>
              <a:rPr sz="900" spc="22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66">
            <a:extLst>
              <a:ext uri="{FF2B5EF4-FFF2-40B4-BE49-F238E27FC236}">
                <a16:creationId xmlns:a16="http://schemas.microsoft.com/office/drawing/2014/main" id="{883239C1-F43D-C441-8169-4A691324D75C}"/>
              </a:ext>
            </a:extLst>
          </p:cNvPr>
          <p:cNvSpPr/>
          <p:nvPr/>
        </p:nvSpPr>
        <p:spPr>
          <a:xfrm>
            <a:off x="1560353" y="1140619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7">
            <a:extLst>
              <a:ext uri="{FF2B5EF4-FFF2-40B4-BE49-F238E27FC236}">
                <a16:creationId xmlns:a16="http://schemas.microsoft.com/office/drawing/2014/main" id="{6D578055-9D88-9340-866D-84BBF43D1724}"/>
              </a:ext>
            </a:extLst>
          </p:cNvPr>
          <p:cNvSpPr txBox="1"/>
          <p:nvPr/>
        </p:nvSpPr>
        <p:spPr>
          <a:xfrm>
            <a:off x="161290" y="574526"/>
            <a:ext cx="3989704" cy="7239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270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Two </a:t>
            </a:r>
            <a:r>
              <a:rPr sz="1400" spc="-5" dirty="0">
                <a:latin typeface="Arial"/>
                <a:cs typeface="Arial"/>
              </a:rPr>
              <a:t>common </a:t>
            </a:r>
            <a:r>
              <a:rPr sz="1400" spc="-30" dirty="0">
                <a:latin typeface="Arial"/>
                <a:cs typeface="Arial"/>
              </a:rPr>
              <a:t>ways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represent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graph:</a:t>
            </a:r>
            <a:endParaRPr sz="1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50"/>
              </a:spcBef>
            </a:pPr>
            <a:r>
              <a:rPr sz="1200" dirty="0">
                <a:latin typeface="Arial"/>
                <a:cs typeface="Arial"/>
              </a:rPr>
              <a:t>– </a:t>
            </a:r>
            <a:r>
              <a:rPr sz="1200" spc="-10" dirty="0">
                <a:latin typeface="Arial"/>
                <a:cs typeface="Arial"/>
              </a:rPr>
              <a:t>An </a:t>
            </a:r>
            <a:r>
              <a:rPr sz="1200" b="1" spc="-5" dirty="0">
                <a:latin typeface="Arial"/>
                <a:cs typeface="Arial"/>
              </a:rPr>
              <a:t>adjacency matrix </a:t>
            </a:r>
            <a:r>
              <a:rPr sz="1200" dirty="0">
                <a:latin typeface="Arial"/>
                <a:cs typeface="Arial"/>
              </a:rPr>
              <a:t>(good for </a:t>
            </a:r>
            <a:r>
              <a:rPr sz="1200" spc="-5" dirty="0">
                <a:latin typeface="Arial"/>
                <a:cs typeface="Arial"/>
              </a:rPr>
              <a:t>small, </a:t>
            </a:r>
            <a:r>
              <a:rPr sz="1200" b="1" spc="-5" dirty="0">
                <a:latin typeface="Arial"/>
                <a:cs typeface="Arial"/>
              </a:rPr>
              <a:t>dense</a:t>
            </a:r>
            <a:r>
              <a:rPr sz="1200" b="1" spc="-1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graphs)</a:t>
            </a:r>
            <a:endParaRPr sz="1200">
              <a:latin typeface="Arial"/>
              <a:cs typeface="Arial"/>
            </a:endParaRPr>
          </a:p>
          <a:p>
            <a:pPr marR="1024255" algn="ctr">
              <a:lnSpc>
                <a:spcPct val="100000"/>
              </a:lnSpc>
              <a:spcBef>
                <a:spcPts val="975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68">
            <a:extLst>
              <a:ext uri="{FF2B5EF4-FFF2-40B4-BE49-F238E27FC236}">
                <a16:creationId xmlns:a16="http://schemas.microsoft.com/office/drawing/2014/main" id="{8FD06891-E10D-A043-87AA-D8EE2E0E1850}"/>
              </a:ext>
            </a:extLst>
          </p:cNvPr>
          <p:cNvSpPr/>
          <p:nvPr/>
        </p:nvSpPr>
        <p:spPr>
          <a:xfrm>
            <a:off x="1026953" y="16359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9">
            <a:extLst>
              <a:ext uri="{FF2B5EF4-FFF2-40B4-BE49-F238E27FC236}">
                <a16:creationId xmlns:a16="http://schemas.microsoft.com/office/drawing/2014/main" id="{A152A8F3-BF52-2A40-BE6F-1EF915314E72}"/>
              </a:ext>
            </a:extLst>
          </p:cNvPr>
          <p:cNvSpPr/>
          <p:nvPr/>
        </p:nvSpPr>
        <p:spPr>
          <a:xfrm>
            <a:off x="1560353" y="16359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70">
            <a:extLst>
              <a:ext uri="{FF2B5EF4-FFF2-40B4-BE49-F238E27FC236}">
                <a16:creationId xmlns:a16="http://schemas.microsoft.com/office/drawing/2014/main" id="{C9982D99-CFA5-ED4F-B4CE-BE37D6CA0DB3}"/>
              </a:ext>
            </a:extLst>
          </p:cNvPr>
          <p:cNvSpPr/>
          <p:nvPr/>
        </p:nvSpPr>
        <p:spPr>
          <a:xfrm>
            <a:off x="2055653" y="1635920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1">
            <a:extLst>
              <a:ext uri="{FF2B5EF4-FFF2-40B4-BE49-F238E27FC236}">
                <a16:creationId xmlns:a16="http://schemas.microsoft.com/office/drawing/2014/main" id="{496BFAB7-7159-FC4A-B0AB-1163C8B32291}"/>
              </a:ext>
            </a:extLst>
          </p:cNvPr>
          <p:cNvSpPr txBox="1"/>
          <p:nvPr/>
        </p:nvSpPr>
        <p:spPr>
          <a:xfrm>
            <a:off x="1074165" y="1629284"/>
            <a:ext cx="110680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533400" algn="l"/>
                <a:tab pos="1028700" algn="l"/>
              </a:tabLst>
            </a:pPr>
            <a:r>
              <a:rPr sz="900" spc="5" dirty="0">
                <a:latin typeface="Arial"/>
                <a:cs typeface="Arial"/>
              </a:rPr>
              <a:t>2	3	4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72">
            <a:extLst>
              <a:ext uri="{FF2B5EF4-FFF2-40B4-BE49-F238E27FC236}">
                <a16:creationId xmlns:a16="http://schemas.microsoft.com/office/drawing/2014/main" id="{59CBA30E-ADF5-C642-A1FD-6758C976A4AB}"/>
              </a:ext>
            </a:extLst>
          </p:cNvPr>
          <p:cNvSpPr txBox="1"/>
          <p:nvPr/>
        </p:nvSpPr>
        <p:spPr>
          <a:xfrm>
            <a:off x="2553335" y="1104900"/>
            <a:ext cx="762000" cy="723900"/>
          </a:xfrm>
          <a:prstGeom prst="rect">
            <a:avLst/>
          </a:prstGeom>
          <a:ln w="4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30"/>
              </a:spcBef>
            </a:pPr>
            <a:r>
              <a:rPr sz="9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1  2  3</a:t>
            </a:r>
            <a:r>
              <a:rPr sz="9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1  0  1  0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2  0  0  1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3  1  0  0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4  0  0  1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73">
            <a:extLst>
              <a:ext uri="{FF2B5EF4-FFF2-40B4-BE49-F238E27FC236}">
                <a16:creationId xmlns:a16="http://schemas.microsoft.com/office/drawing/2014/main" id="{AB80EB18-0727-014C-87EB-0D4BD69F6265}"/>
              </a:ext>
            </a:extLst>
          </p:cNvPr>
          <p:cNvSpPr/>
          <p:nvPr/>
        </p:nvSpPr>
        <p:spPr>
          <a:xfrm>
            <a:off x="1619885" y="1295400"/>
            <a:ext cx="38100" cy="342900"/>
          </a:xfrm>
          <a:custGeom>
            <a:avLst/>
            <a:gdLst/>
            <a:ahLst/>
            <a:cxnLst/>
            <a:rect l="l" t="t" r="r" b="b"/>
            <a:pathLst>
              <a:path w="38100" h="342900">
                <a:moveTo>
                  <a:pt x="22098" y="31750"/>
                </a:moveTo>
                <a:lnTo>
                  <a:pt x="16001" y="31750"/>
                </a:lnTo>
                <a:lnTo>
                  <a:pt x="16001" y="342900"/>
                </a:lnTo>
                <a:lnTo>
                  <a:pt x="22098" y="342900"/>
                </a:lnTo>
                <a:lnTo>
                  <a:pt x="22098" y="31750"/>
                </a:lnTo>
                <a:close/>
              </a:path>
              <a:path w="38100" h="342900">
                <a:moveTo>
                  <a:pt x="19050" y="0"/>
                </a:moveTo>
                <a:lnTo>
                  <a:pt x="0" y="38100"/>
                </a:lnTo>
                <a:lnTo>
                  <a:pt x="16001" y="38100"/>
                </a:lnTo>
                <a:lnTo>
                  <a:pt x="16001" y="31750"/>
                </a:lnTo>
                <a:lnTo>
                  <a:pt x="34925" y="31750"/>
                </a:lnTo>
                <a:lnTo>
                  <a:pt x="19050" y="0"/>
                </a:lnTo>
                <a:close/>
              </a:path>
              <a:path w="38100" h="342900">
                <a:moveTo>
                  <a:pt x="34925" y="31750"/>
                </a:moveTo>
                <a:lnTo>
                  <a:pt x="22098" y="31750"/>
                </a:lnTo>
                <a:lnTo>
                  <a:pt x="22098" y="38100"/>
                </a:lnTo>
                <a:lnTo>
                  <a:pt x="38100" y="38100"/>
                </a:lnTo>
                <a:lnTo>
                  <a:pt x="349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74">
            <a:extLst>
              <a:ext uri="{FF2B5EF4-FFF2-40B4-BE49-F238E27FC236}">
                <a16:creationId xmlns:a16="http://schemas.microsoft.com/office/drawing/2014/main" id="{23C071F0-F03B-2842-9381-4A19900EE3CC}"/>
              </a:ext>
            </a:extLst>
          </p:cNvPr>
          <p:cNvSpPr/>
          <p:nvPr/>
        </p:nvSpPr>
        <p:spPr>
          <a:xfrm>
            <a:off x="1181735" y="1695451"/>
            <a:ext cx="381000" cy="38100"/>
          </a:xfrm>
          <a:custGeom>
            <a:avLst/>
            <a:gdLst/>
            <a:ahLst/>
            <a:cxnLst/>
            <a:rect l="l" t="t" r="r" b="b"/>
            <a:pathLst>
              <a:path w="381000" h="38100">
                <a:moveTo>
                  <a:pt x="342900" y="0"/>
                </a:moveTo>
                <a:lnTo>
                  <a:pt x="342900" y="38100"/>
                </a:lnTo>
                <a:lnTo>
                  <a:pt x="374903" y="22098"/>
                </a:lnTo>
                <a:lnTo>
                  <a:pt x="349250" y="22098"/>
                </a:lnTo>
                <a:lnTo>
                  <a:pt x="349250" y="16002"/>
                </a:lnTo>
                <a:lnTo>
                  <a:pt x="374903" y="16002"/>
                </a:lnTo>
                <a:lnTo>
                  <a:pt x="342900" y="0"/>
                </a:lnTo>
                <a:close/>
              </a:path>
              <a:path w="381000" h="38100">
                <a:moveTo>
                  <a:pt x="3429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342900" y="22098"/>
                </a:lnTo>
                <a:lnTo>
                  <a:pt x="342900" y="16002"/>
                </a:lnTo>
                <a:close/>
              </a:path>
              <a:path w="381000" h="38100">
                <a:moveTo>
                  <a:pt x="374903" y="16002"/>
                </a:moveTo>
                <a:lnTo>
                  <a:pt x="349250" y="16002"/>
                </a:lnTo>
                <a:lnTo>
                  <a:pt x="349250" y="22098"/>
                </a:lnTo>
                <a:lnTo>
                  <a:pt x="374903" y="22098"/>
                </a:lnTo>
                <a:lnTo>
                  <a:pt x="381000" y="19050"/>
                </a:lnTo>
                <a:lnTo>
                  <a:pt x="374903" y="16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75">
            <a:extLst>
              <a:ext uri="{FF2B5EF4-FFF2-40B4-BE49-F238E27FC236}">
                <a16:creationId xmlns:a16="http://schemas.microsoft.com/office/drawing/2014/main" id="{EB509D9C-0E72-9340-8954-ADFDC000A4B4}"/>
              </a:ext>
            </a:extLst>
          </p:cNvPr>
          <p:cNvSpPr/>
          <p:nvPr/>
        </p:nvSpPr>
        <p:spPr>
          <a:xfrm>
            <a:off x="1143635" y="1255015"/>
            <a:ext cx="421640" cy="383540"/>
          </a:xfrm>
          <a:custGeom>
            <a:avLst/>
            <a:gdLst/>
            <a:ahLst/>
            <a:cxnLst/>
            <a:rect l="l" t="t" r="r" b="b"/>
            <a:pathLst>
              <a:path w="421639" h="383540">
                <a:moveTo>
                  <a:pt x="15367" y="343534"/>
                </a:moveTo>
                <a:lnTo>
                  <a:pt x="0" y="383285"/>
                </a:lnTo>
                <a:lnTo>
                  <a:pt x="41020" y="371728"/>
                </a:lnTo>
                <a:lnTo>
                  <a:pt x="34203" y="364235"/>
                </a:lnTo>
                <a:lnTo>
                  <a:pt x="25526" y="364235"/>
                </a:lnTo>
                <a:lnTo>
                  <a:pt x="21462" y="359663"/>
                </a:lnTo>
                <a:lnTo>
                  <a:pt x="26158" y="355395"/>
                </a:lnTo>
                <a:lnTo>
                  <a:pt x="15367" y="343534"/>
                </a:lnTo>
                <a:close/>
              </a:path>
              <a:path w="421639" h="383540">
                <a:moveTo>
                  <a:pt x="26158" y="355395"/>
                </a:moveTo>
                <a:lnTo>
                  <a:pt x="21462" y="359663"/>
                </a:lnTo>
                <a:lnTo>
                  <a:pt x="25526" y="364235"/>
                </a:lnTo>
                <a:lnTo>
                  <a:pt x="30275" y="359919"/>
                </a:lnTo>
                <a:lnTo>
                  <a:pt x="26158" y="355395"/>
                </a:lnTo>
                <a:close/>
              </a:path>
              <a:path w="421639" h="383540">
                <a:moveTo>
                  <a:pt x="30275" y="359919"/>
                </a:moveTo>
                <a:lnTo>
                  <a:pt x="25526" y="364235"/>
                </a:lnTo>
                <a:lnTo>
                  <a:pt x="34203" y="364235"/>
                </a:lnTo>
                <a:lnTo>
                  <a:pt x="30275" y="359919"/>
                </a:lnTo>
                <a:close/>
              </a:path>
              <a:path w="421639" h="383540">
                <a:moveTo>
                  <a:pt x="417068" y="0"/>
                </a:moveTo>
                <a:lnTo>
                  <a:pt x="26158" y="355395"/>
                </a:lnTo>
                <a:lnTo>
                  <a:pt x="30275" y="359919"/>
                </a:lnTo>
                <a:lnTo>
                  <a:pt x="421131" y="4571"/>
                </a:lnTo>
                <a:lnTo>
                  <a:pt x="417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76">
            <a:extLst>
              <a:ext uri="{FF2B5EF4-FFF2-40B4-BE49-F238E27FC236}">
                <a16:creationId xmlns:a16="http://schemas.microsoft.com/office/drawing/2014/main" id="{59C07BB0-5B4C-C147-9B86-B447B84225CB}"/>
              </a:ext>
            </a:extLst>
          </p:cNvPr>
          <p:cNvSpPr/>
          <p:nvPr/>
        </p:nvSpPr>
        <p:spPr>
          <a:xfrm>
            <a:off x="1715135" y="1733551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04800" y="0"/>
                </a:moveTo>
                <a:lnTo>
                  <a:pt x="304800" y="38100"/>
                </a:lnTo>
                <a:lnTo>
                  <a:pt x="336803" y="22098"/>
                </a:lnTo>
                <a:lnTo>
                  <a:pt x="311150" y="22098"/>
                </a:lnTo>
                <a:lnTo>
                  <a:pt x="311150" y="16002"/>
                </a:lnTo>
                <a:lnTo>
                  <a:pt x="336803" y="16002"/>
                </a:lnTo>
                <a:lnTo>
                  <a:pt x="304800" y="0"/>
                </a:lnTo>
                <a:close/>
              </a:path>
              <a:path w="342900" h="38100">
                <a:moveTo>
                  <a:pt x="304800" y="16002"/>
                </a:moveTo>
                <a:lnTo>
                  <a:pt x="0" y="16002"/>
                </a:lnTo>
                <a:lnTo>
                  <a:pt x="0" y="22098"/>
                </a:lnTo>
                <a:lnTo>
                  <a:pt x="304800" y="22098"/>
                </a:lnTo>
                <a:lnTo>
                  <a:pt x="304800" y="16002"/>
                </a:lnTo>
                <a:close/>
              </a:path>
              <a:path w="342900" h="38100">
                <a:moveTo>
                  <a:pt x="336803" y="16002"/>
                </a:moveTo>
                <a:lnTo>
                  <a:pt x="311150" y="16002"/>
                </a:lnTo>
                <a:lnTo>
                  <a:pt x="311150" y="22098"/>
                </a:lnTo>
                <a:lnTo>
                  <a:pt x="336803" y="22098"/>
                </a:lnTo>
                <a:lnTo>
                  <a:pt x="342900" y="19050"/>
                </a:lnTo>
                <a:lnTo>
                  <a:pt x="336803" y="16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77">
            <a:extLst>
              <a:ext uri="{FF2B5EF4-FFF2-40B4-BE49-F238E27FC236}">
                <a16:creationId xmlns:a16="http://schemas.microsoft.com/office/drawing/2014/main" id="{10BA37F5-1FF2-8B4B-B87C-C4DFCBEBF18E}"/>
              </a:ext>
            </a:extLst>
          </p:cNvPr>
          <p:cNvSpPr/>
          <p:nvPr/>
        </p:nvSpPr>
        <p:spPr>
          <a:xfrm>
            <a:off x="1715135" y="1657351"/>
            <a:ext cx="342900" cy="38100"/>
          </a:xfrm>
          <a:custGeom>
            <a:avLst/>
            <a:gdLst/>
            <a:ahLst/>
            <a:cxnLst/>
            <a:rect l="l" t="t" r="r" b="b"/>
            <a:pathLst>
              <a:path w="342900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2098"/>
                </a:lnTo>
                <a:lnTo>
                  <a:pt x="31750" y="22098"/>
                </a:lnTo>
                <a:lnTo>
                  <a:pt x="31750" y="16002"/>
                </a:lnTo>
                <a:lnTo>
                  <a:pt x="38100" y="16002"/>
                </a:lnTo>
                <a:lnTo>
                  <a:pt x="38100" y="0"/>
                </a:lnTo>
                <a:close/>
              </a:path>
              <a:path w="342900" h="38100">
                <a:moveTo>
                  <a:pt x="38100" y="16002"/>
                </a:moveTo>
                <a:lnTo>
                  <a:pt x="31750" y="16002"/>
                </a:lnTo>
                <a:lnTo>
                  <a:pt x="31750" y="22098"/>
                </a:lnTo>
                <a:lnTo>
                  <a:pt x="38100" y="22098"/>
                </a:lnTo>
                <a:lnTo>
                  <a:pt x="38100" y="16002"/>
                </a:lnTo>
                <a:close/>
              </a:path>
              <a:path w="342900" h="38100">
                <a:moveTo>
                  <a:pt x="342900" y="16002"/>
                </a:moveTo>
                <a:lnTo>
                  <a:pt x="38100" y="16002"/>
                </a:lnTo>
                <a:lnTo>
                  <a:pt x="38100" y="22098"/>
                </a:lnTo>
                <a:lnTo>
                  <a:pt x="342900" y="22098"/>
                </a:lnTo>
                <a:lnTo>
                  <a:pt x="342900" y="16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78">
            <a:extLst>
              <a:ext uri="{FF2B5EF4-FFF2-40B4-BE49-F238E27FC236}">
                <a16:creationId xmlns:a16="http://schemas.microsoft.com/office/drawing/2014/main" id="{8558BDD2-439D-D54B-9C97-BA5043FEB295}"/>
              </a:ext>
            </a:extLst>
          </p:cNvPr>
          <p:cNvSpPr/>
          <p:nvPr/>
        </p:nvSpPr>
        <p:spPr>
          <a:xfrm>
            <a:off x="2705735" y="12573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79">
            <a:extLst>
              <a:ext uri="{FF2B5EF4-FFF2-40B4-BE49-F238E27FC236}">
                <a16:creationId xmlns:a16="http://schemas.microsoft.com/office/drawing/2014/main" id="{72DB9055-25E0-AF46-A7C5-23623662DFE4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61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6E5BAEF-7D52-2140-B137-31AF67804644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2C7BD86-7C20-DC4C-A1D6-C3EA689A82D6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4D7FA8D-0BF2-5747-97A3-C64222D1B73C}"/>
              </a:ext>
            </a:extLst>
          </p:cNvPr>
          <p:cNvSpPr txBox="1"/>
          <p:nvPr/>
        </p:nvSpPr>
        <p:spPr>
          <a:xfrm>
            <a:off x="13462" y="14097"/>
            <a:ext cx="4546600" cy="4806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Simple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Graph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Problems:</a:t>
            </a:r>
            <a:r>
              <a:rPr sz="1800" b="1" spc="-5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Connectivity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8678E71-C999-1C44-96E6-EF5FE20A74CD}"/>
              </a:ext>
            </a:extLst>
          </p:cNvPr>
          <p:cNvSpPr txBox="1"/>
          <p:nvPr/>
        </p:nvSpPr>
        <p:spPr>
          <a:xfrm>
            <a:off x="161290" y="575028"/>
            <a:ext cx="4228465" cy="26612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34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Are </a:t>
            </a:r>
            <a:r>
              <a:rPr sz="1400" spc="-15" dirty="0">
                <a:latin typeface="Arial"/>
                <a:cs typeface="Arial"/>
              </a:rPr>
              <a:t>nodes </a:t>
            </a:r>
            <a:r>
              <a:rPr sz="1400" spc="-5" dirty="0">
                <a:latin typeface="Arial"/>
                <a:cs typeface="Arial"/>
              </a:rPr>
              <a:t>i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j </a:t>
            </a:r>
            <a:r>
              <a:rPr sz="1400" spc="-10" dirty="0">
                <a:latin typeface="Arial"/>
                <a:cs typeface="Arial"/>
              </a:rPr>
              <a:t>connected by </a:t>
            </a:r>
            <a:r>
              <a:rPr sz="1400" spc="-5" dirty="0">
                <a:latin typeface="Arial"/>
                <a:cs typeface="Arial"/>
              </a:rPr>
              <a:t>some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path?</a:t>
            </a:r>
            <a:endParaRPr sz="14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295"/>
              </a:spcBef>
              <a:buChar char="–"/>
              <a:tabLst>
                <a:tab pos="372110" algn="l"/>
              </a:tabLst>
            </a:pPr>
            <a:r>
              <a:rPr sz="1200" spc="-10" dirty="0">
                <a:latin typeface="Arial"/>
                <a:cs typeface="Arial"/>
              </a:rPr>
              <a:t>Example: </a:t>
            </a:r>
            <a:r>
              <a:rPr sz="1200" dirty="0">
                <a:latin typeface="Arial"/>
                <a:cs typeface="Arial"/>
              </a:rPr>
              <a:t>wolf-goat-cabbage, </a:t>
            </a:r>
            <a:r>
              <a:rPr sz="1200" spc="-10" dirty="0">
                <a:latin typeface="Arial"/>
                <a:cs typeface="Arial"/>
              </a:rPr>
              <a:t>water jugs</a:t>
            </a:r>
            <a:endParaRPr sz="12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290"/>
              </a:spcBef>
              <a:buChar char="–"/>
              <a:tabLst>
                <a:tab pos="372110" algn="l"/>
              </a:tabLst>
            </a:pPr>
            <a:r>
              <a:rPr sz="1200" dirty="0">
                <a:latin typeface="Arial"/>
                <a:cs typeface="Arial"/>
              </a:rPr>
              <a:t>If so, </a:t>
            </a:r>
            <a:r>
              <a:rPr sz="1200" spc="-5" dirty="0">
                <a:latin typeface="Arial"/>
                <a:cs typeface="Arial"/>
              </a:rPr>
              <a:t>determine such 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path.</a:t>
            </a:r>
            <a:endParaRPr sz="12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290"/>
              </a:spcBef>
              <a:buChar char="–"/>
              <a:tabLst>
                <a:tab pos="372110" algn="l"/>
              </a:tabLst>
            </a:pPr>
            <a:r>
              <a:rPr sz="120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digraph,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there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directed </a:t>
            </a:r>
            <a:r>
              <a:rPr sz="1200" spc="-5" dirty="0">
                <a:latin typeface="Arial"/>
                <a:cs typeface="Arial"/>
              </a:rPr>
              <a:t>path </a:t>
            </a:r>
            <a:r>
              <a:rPr sz="1200" dirty="0">
                <a:latin typeface="Arial"/>
                <a:cs typeface="Arial"/>
              </a:rPr>
              <a:t>from </a:t>
            </a:r>
            <a:r>
              <a:rPr sz="1200" spc="-5" dirty="0">
                <a:latin typeface="Arial"/>
                <a:cs typeface="Arial"/>
              </a:rPr>
              <a:t>i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j?</a:t>
            </a:r>
            <a:endParaRPr sz="12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Does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(directed) </a:t>
            </a:r>
            <a:r>
              <a:rPr sz="1400" spc="-15" dirty="0">
                <a:latin typeface="Arial"/>
                <a:cs typeface="Arial"/>
              </a:rPr>
              <a:t>graph </a:t>
            </a:r>
            <a:r>
              <a:rPr sz="1400" spc="-10" dirty="0">
                <a:latin typeface="Arial"/>
                <a:cs typeface="Arial"/>
              </a:rPr>
              <a:t>have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(directed)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cycle?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Partition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graph </a:t>
            </a:r>
            <a:r>
              <a:rPr sz="1400" spc="-10" dirty="0">
                <a:latin typeface="Arial"/>
                <a:cs typeface="Arial"/>
              </a:rPr>
              <a:t>into </a:t>
            </a:r>
            <a:r>
              <a:rPr sz="1400" spc="-5" dirty="0">
                <a:latin typeface="Arial"/>
                <a:cs typeface="Arial"/>
              </a:rPr>
              <a:t>its </a:t>
            </a:r>
            <a:r>
              <a:rPr sz="1400" spc="-10" dirty="0">
                <a:latin typeface="Arial"/>
                <a:cs typeface="Arial"/>
              </a:rPr>
              <a:t>connected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components.</a:t>
            </a:r>
            <a:endParaRPr sz="14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295"/>
              </a:spcBef>
              <a:buChar char="–"/>
              <a:tabLst>
                <a:tab pos="372110" algn="l"/>
              </a:tabLst>
            </a:pPr>
            <a:r>
              <a:rPr sz="1200" spc="-10" dirty="0">
                <a:latin typeface="Arial"/>
                <a:cs typeface="Arial"/>
              </a:rPr>
              <a:t>Example: </a:t>
            </a:r>
            <a:r>
              <a:rPr sz="1200" spc="5" dirty="0">
                <a:latin typeface="Arial"/>
                <a:cs typeface="Arial"/>
              </a:rPr>
              <a:t>finding </a:t>
            </a:r>
            <a:r>
              <a:rPr sz="1200" dirty="0">
                <a:latin typeface="Arial"/>
                <a:cs typeface="Arial"/>
              </a:rPr>
              <a:t>connected regions </a:t>
            </a:r>
            <a:r>
              <a:rPr sz="1200" spc="5" dirty="0">
                <a:latin typeface="Arial"/>
                <a:cs typeface="Arial"/>
              </a:rPr>
              <a:t>in </a:t>
            </a:r>
            <a:r>
              <a:rPr sz="1200" spc="-10" dirty="0">
                <a:latin typeface="Arial"/>
                <a:cs typeface="Arial"/>
              </a:rPr>
              <a:t>USA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map</a:t>
            </a:r>
            <a:endParaRPr sz="1200">
              <a:latin typeface="Arial"/>
              <a:cs typeface="Arial"/>
            </a:endParaRPr>
          </a:p>
          <a:p>
            <a:pPr marL="371475" marR="5080" lvl="1" indent="-142875">
              <a:lnSpc>
                <a:spcPct val="100000"/>
              </a:lnSpc>
              <a:spcBef>
                <a:spcPts val="290"/>
              </a:spcBef>
              <a:buChar char="–"/>
              <a:tabLst>
                <a:tab pos="372110" algn="l"/>
              </a:tabLst>
            </a:pPr>
            <a:r>
              <a:rPr sz="1200" dirty="0">
                <a:latin typeface="Arial"/>
                <a:cs typeface="Arial"/>
              </a:rPr>
              <a:t>For a digraph, </a:t>
            </a:r>
            <a:r>
              <a:rPr sz="1200" spc="-15" dirty="0">
                <a:latin typeface="Arial"/>
                <a:cs typeface="Arial"/>
              </a:rPr>
              <a:t>we </a:t>
            </a:r>
            <a:r>
              <a:rPr sz="1200" spc="-5" dirty="0">
                <a:latin typeface="Arial"/>
                <a:cs typeface="Arial"/>
              </a:rPr>
              <a:t>might </a:t>
            </a:r>
            <a:r>
              <a:rPr sz="1200" spc="-10" dirty="0">
                <a:latin typeface="Arial"/>
                <a:cs typeface="Arial"/>
              </a:rPr>
              <a:t>want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find </a:t>
            </a:r>
            <a:r>
              <a:rPr sz="1200" dirty="0">
                <a:latin typeface="Arial"/>
                <a:cs typeface="Arial"/>
              </a:rPr>
              <a:t>“strongly”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connected  </a:t>
            </a:r>
            <a:r>
              <a:rPr sz="1200" spc="-5" dirty="0">
                <a:latin typeface="Arial"/>
                <a:cs typeface="Arial"/>
              </a:rPr>
              <a:t>components </a:t>
            </a:r>
            <a:r>
              <a:rPr sz="1200" dirty="0">
                <a:latin typeface="Arial"/>
                <a:cs typeface="Arial"/>
              </a:rPr>
              <a:t>(x and y are “strongly” connected </a:t>
            </a:r>
            <a:r>
              <a:rPr sz="1200" spc="10" dirty="0">
                <a:latin typeface="Arial"/>
                <a:cs typeface="Arial"/>
              </a:rPr>
              <a:t>if </a:t>
            </a:r>
            <a:r>
              <a:rPr sz="1200" dirty="0">
                <a:latin typeface="Arial"/>
                <a:cs typeface="Arial"/>
              </a:rPr>
              <a:t>there </a:t>
            </a:r>
            <a:r>
              <a:rPr sz="1200" spc="10" dirty="0">
                <a:latin typeface="Arial"/>
                <a:cs typeface="Arial"/>
              </a:rPr>
              <a:t>is 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directed </a:t>
            </a:r>
            <a:r>
              <a:rPr sz="1200" spc="-5" dirty="0">
                <a:latin typeface="Arial"/>
                <a:cs typeface="Arial"/>
              </a:rPr>
              <a:t>path </a:t>
            </a:r>
            <a:r>
              <a:rPr sz="1200" dirty="0">
                <a:latin typeface="Arial"/>
                <a:cs typeface="Arial"/>
              </a:rPr>
              <a:t>from x to y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vice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versa).</a:t>
            </a:r>
            <a:endParaRPr sz="1200">
              <a:latin typeface="Arial"/>
              <a:cs typeface="Arial"/>
            </a:endParaRPr>
          </a:p>
          <a:p>
            <a:pPr marL="170180" marR="273685" indent="-170180">
              <a:lnSpc>
                <a:spcPct val="100000"/>
              </a:lnSpc>
              <a:spcBef>
                <a:spcPts val="290"/>
              </a:spcBef>
              <a:buChar char="•"/>
              <a:tabLst>
                <a:tab pos="170815" algn="l"/>
              </a:tabLst>
            </a:pPr>
            <a:r>
              <a:rPr sz="1200" spc="30" dirty="0">
                <a:latin typeface="Arial"/>
                <a:cs typeface="Arial"/>
              </a:rPr>
              <a:t>We </a:t>
            </a:r>
            <a:r>
              <a:rPr sz="1200" spc="-5" dirty="0">
                <a:latin typeface="Arial"/>
                <a:cs typeface="Arial"/>
              </a:rPr>
              <a:t>can </a:t>
            </a:r>
            <a:r>
              <a:rPr sz="1200" spc="-10" dirty="0">
                <a:latin typeface="Arial"/>
                <a:cs typeface="Arial"/>
              </a:rPr>
              <a:t>answer </a:t>
            </a:r>
            <a:r>
              <a:rPr sz="1200" spc="5" dirty="0">
                <a:latin typeface="Arial"/>
                <a:cs typeface="Arial"/>
              </a:rPr>
              <a:t>all </a:t>
            </a:r>
            <a:r>
              <a:rPr sz="1200" dirty="0">
                <a:latin typeface="Arial"/>
                <a:cs typeface="Arial"/>
              </a:rPr>
              <a:t>of these </a:t>
            </a:r>
            <a:r>
              <a:rPr sz="1200" spc="5" dirty="0">
                <a:latin typeface="Arial"/>
                <a:cs typeface="Arial"/>
              </a:rPr>
              <a:t>in linear </a:t>
            </a:r>
            <a:r>
              <a:rPr sz="1200" spc="-5" dirty="0">
                <a:latin typeface="Arial"/>
                <a:cs typeface="Arial"/>
              </a:rPr>
              <a:t>time, </a:t>
            </a:r>
            <a:r>
              <a:rPr sz="1200" dirty="0">
                <a:latin typeface="Arial"/>
                <a:cs typeface="Arial"/>
              </a:rPr>
              <a:t>O(m+n)</a:t>
            </a:r>
            <a:r>
              <a:rPr sz="1200" spc="-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(often  </a:t>
            </a:r>
            <a:r>
              <a:rPr sz="1200" spc="-5" dirty="0">
                <a:latin typeface="Arial"/>
                <a:cs typeface="Arial"/>
              </a:rPr>
              <a:t>written </a:t>
            </a:r>
            <a:r>
              <a:rPr sz="1200" spc="-10" dirty="0">
                <a:latin typeface="Arial"/>
                <a:cs typeface="Arial"/>
              </a:rPr>
              <a:t>just O(m)) </a:t>
            </a:r>
            <a:r>
              <a:rPr sz="1200" dirty="0">
                <a:latin typeface="Arial"/>
                <a:cs typeface="Arial"/>
              </a:rPr>
              <a:t>using variants of </a:t>
            </a:r>
            <a:r>
              <a:rPr sz="1200" b="1" dirty="0">
                <a:latin typeface="Arial"/>
                <a:cs typeface="Arial"/>
              </a:rPr>
              <a:t>depth-first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search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32EFC58-FF31-5646-B781-4B7FF42D00EC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79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9">
            <a:extLst>
              <a:ext uri="{FF2B5EF4-FFF2-40B4-BE49-F238E27FC236}">
                <a16:creationId xmlns:a16="http://schemas.microsoft.com/office/drawing/2014/main" id="{6A42DAD2-0D90-DF44-B43E-5CE44ACB8F35}"/>
              </a:ext>
            </a:extLst>
          </p:cNvPr>
          <p:cNvSpPr/>
          <p:nvPr/>
        </p:nvSpPr>
        <p:spPr>
          <a:xfrm>
            <a:off x="-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2CA92CD9-358D-0E42-91D8-C5687F0A76E3}"/>
              </a:ext>
            </a:extLst>
          </p:cNvPr>
          <p:cNvSpPr/>
          <p:nvPr/>
        </p:nvSpPr>
        <p:spPr>
          <a:xfrm>
            <a:off x="-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2B4BDC3E-C9EA-2143-B46E-A27A179E4B5E}"/>
              </a:ext>
            </a:extLst>
          </p:cNvPr>
          <p:cNvSpPr txBox="1"/>
          <p:nvPr/>
        </p:nvSpPr>
        <p:spPr>
          <a:xfrm>
            <a:off x="12192" y="13666"/>
            <a:ext cx="4546600" cy="4794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511809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Some Classical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Graph</a:t>
            </a:r>
            <a:r>
              <a:rPr sz="1800" b="1" spc="-9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Problems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9A687671-3D48-9D49-9085-8144092EDA6F}"/>
              </a:ext>
            </a:extLst>
          </p:cNvPr>
          <p:cNvSpPr txBox="1"/>
          <p:nvPr/>
        </p:nvSpPr>
        <p:spPr>
          <a:xfrm>
            <a:off x="160020" y="618491"/>
            <a:ext cx="4333240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marR="117475" indent="-170180">
              <a:lnSpc>
                <a:spcPct val="100000"/>
              </a:lnSpc>
              <a:spcBef>
                <a:spcPts val="100"/>
              </a:spcBef>
              <a:buChar char="•"/>
              <a:tabLst>
                <a:tab pos="170815" algn="l"/>
              </a:tabLst>
            </a:pPr>
            <a:r>
              <a:rPr sz="1200" dirty="0">
                <a:latin typeface="Arial"/>
                <a:cs typeface="Arial"/>
              </a:rPr>
              <a:t>[Shortest </a:t>
            </a:r>
            <a:r>
              <a:rPr sz="1200" spc="-5" dirty="0">
                <a:latin typeface="Arial"/>
                <a:cs typeface="Arial"/>
              </a:rPr>
              <a:t>Paths]: </a:t>
            </a:r>
            <a:r>
              <a:rPr sz="1200" spc="5" dirty="0">
                <a:latin typeface="Arial"/>
                <a:cs typeface="Arial"/>
              </a:rPr>
              <a:t>Find </a:t>
            </a:r>
            <a:r>
              <a:rPr sz="1200" dirty="0">
                <a:latin typeface="Arial"/>
                <a:cs typeface="Arial"/>
              </a:rPr>
              <a:t>the shortest </a:t>
            </a:r>
            <a:r>
              <a:rPr sz="1200" spc="-5" dirty="0">
                <a:latin typeface="Arial"/>
                <a:cs typeface="Arial"/>
              </a:rPr>
              <a:t>path between </a:t>
            </a:r>
            <a:r>
              <a:rPr sz="1200" spc="-10" dirty="0">
                <a:latin typeface="Arial"/>
                <a:cs typeface="Arial"/>
              </a:rPr>
              <a:t>two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nodes,  </a:t>
            </a:r>
            <a:r>
              <a:rPr sz="1200" spc="-5" dirty="0">
                <a:latin typeface="Arial"/>
                <a:cs typeface="Arial"/>
              </a:rPr>
              <a:t>or </a:t>
            </a:r>
            <a:r>
              <a:rPr sz="1200" dirty="0">
                <a:latin typeface="Arial"/>
                <a:cs typeface="Arial"/>
              </a:rPr>
              <a:t>from </a:t>
            </a:r>
            <a:r>
              <a:rPr sz="1200" spc="-5" dirty="0">
                <a:latin typeface="Arial"/>
                <a:cs typeface="Arial"/>
              </a:rPr>
              <a:t>one </a:t>
            </a:r>
            <a:r>
              <a:rPr sz="1200" dirty="0">
                <a:latin typeface="Arial"/>
                <a:cs typeface="Arial"/>
              </a:rPr>
              <a:t>node to </a:t>
            </a:r>
            <a:r>
              <a:rPr sz="1200" spc="5" dirty="0">
                <a:latin typeface="Arial"/>
                <a:cs typeface="Arial"/>
              </a:rPr>
              <a:t>all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nodes.</a:t>
            </a:r>
            <a:endParaRPr sz="1200">
              <a:latin typeface="Arial"/>
              <a:cs typeface="Arial"/>
            </a:endParaRPr>
          </a:p>
          <a:p>
            <a:pPr marL="170180" marR="85725" indent="-170180">
              <a:lnSpc>
                <a:spcPct val="100000"/>
              </a:lnSpc>
              <a:spcBef>
                <a:spcPts val="285"/>
              </a:spcBef>
              <a:buChar char="•"/>
              <a:tabLst>
                <a:tab pos="170815" algn="l"/>
              </a:tabLst>
            </a:pPr>
            <a:r>
              <a:rPr sz="1200" spc="-5" dirty="0">
                <a:latin typeface="Arial"/>
                <a:cs typeface="Arial"/>
              </a:rPr>
              <a:t>[Minimum </a:t>
            </a:r>
            <a:r>
              <a:rPr sz="1200" dirty="0">
                <a:latin typeface="Arial"/>
                <a:cs typeface="Arial"/>
              </a:rPr>
              <a:t>Spanning Trees]: </a:t>
            </a:r>
            <a:r>
              <a:rPr sz="1200" spc="5" dirty="0">
                <a:latin typeface="Arial"/>
                <a:cs typeface="Arial"/>
              </a:rPr>
              <a:t>Find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min-cost </a:t>
            </a:r>
            <a:r>
              <a:rPr sz="1200" spc="-5" dirty="0">
                <a:latin typeface="Arial"/>
                <a:cs typeface="Arial"/>
              </a:rPr>
              <a:t>subset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edges 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5" dirty="0">
                <a:latin typeface="Arial"/>
                <a:cs typeface="Arial"/>
              </a:rPr>
              <a:t>connects </a:t>
            </a:r>
            <a:r>
              <a:rPr sz="1200" dirty="0">
                <a:latin typeface="Arial"/>
                <a:cs typeface="Arial"/>
              </a:rPr>
              <a:t>together </a:t>
            </a:r>
            <a:r>
              <a:rPr sz="1200" spc="5" dirty="0">
                <a:latin typeface="Arial"/>
                <a:cs typeface="Arial"/>
              </a:rPr>
              <a:t>all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nodes.</a:t>
            </a:r>
            <a:endParaRPr sz="1200">
              <a:latin typeface="Arial"/>
              <a:cs typeface="Arial"/>
            </a:endParaRPr>
          </a:p>
          <a:p>
            <a:pPr marL="170180" marR="5080" indent="-170180">
              <a:lnSpc>
                <a:spcPct val="100000"/>
              </a:lnSpc>
              <a:spcBef>
                <a:spcPts val="290"/>
              </a:spcBef>
              <a:buChar char="•"/>
              <a:tabLst>
                <a:tab pos="170815" algn="l"/>
              </a:tabLst>
            </a:pPr>
            <a:r>
              <a:rPr sz="1200" dirty="0">
                <a:latin typeface="Arial"/>
                <a:cs typeface="Arial"/>
              </a:rPr>
              <a:t>[Matchings]: Pair </a:t>
            </a:r>
            <a:r>
              <a:rPr sz="1200" spc="-5" dirty="0">
                <a:latin typeface="Arial"/>
                <a:cs typeface="Arial"/>
              </a:rPr>
              <a:t>up </a:t>
            </a:r>
            <a:r>
              <a:rPr sz="1200" dirty="0">
                <a:latin typeface="Arial"/>
                <a:cs typeface="Arial"/>
              </a:rPr>
              <a:t>as </a:t>
            </a:r>
            <a:r>
              <a:rPr sz="1200" spc="-15" dirty="0">
                <a:latin typeface="Arial"/>
                <a:cs typeface="Arial"/>
              </a:rPr>
              <a:t>many </a:t>
            </a:r>
            <a:r>
              <a:rPr sz="1200" spc="-5" dirty="0">
                <a:latin typeface="Arial"/>
                <a:cs typeface="Arial"/>
              </a:rPr>
              <a:t>nodes as </a:t>
            </a:r>
            <a:r>
              <a:rPr sz="1200" dirty="0">
                <a:latin typeface="Arial"/>
                <a:cs typeface="Arial"/>
              </a:rPr>
              <a:t>possible, </a:t>
            </a:r>
            <a:r>
              <a:rPr sz="1200" spc="-5" dirty="0">
                <a:latin typeface="Arial"/>
                <a:cs typeface="Arial"/>
              </a:rPr>
              <a:t>or </a:t>
            </a:r>
            <a:r>
              <a:rPr sz="1200" dirty="0">
                <a:latin typeface="Arial"/>
                <a:cs typeface="Arial"/>
              </a:rPr>
              <a:t>pair </a:t>
            </a:r>
            <a:r>
              <a:rPr sz="1200" spc="-5" dirty="0">
                <a:latin typeface="Arial"/>
                <a:cs typeface="Arial"/>
              </a:rPr>
              <a:t>up </a:t>
            </a:r>
            <a:r>
              <a:rPr sz="1200" spc="5" dirty="0">
                <a:latin typeface="Arial"/>
                <a:cs typeface="Arial"/>
              </a:rPr>
              <a:t>all  </a:t>
            </a:r>
            <a:r>
              <a:rPr sz="1200" spc="-5" dirty="0">
                <a:latin typeface="Arial"/>
                <a:cs typeface="Arial"/>
              </a:rPr>
              <a:t>nodes </a:t>
            </a:r>
            <a:r>
              <a:rPr sz="1200" dirty="0">
                <a:latin typeface="Arial"/>
                <a:cs typeface="Arial"/>
              </a:rPr>
              <a:t>at </a:t>
            </a:r>
            <a:r>
              <a:rPr sz="1200" spc="-10" dirty="0">
                <a:latin typeface="Arial"/>
                <a:cs typeface="Arial"/>
              </a:rPr>
              <a:t>minimum </a:t>
            </a:r>
            <a:r>
              <a:rPr sz="1200" dirty="0">
                <a:latin typeface="Arial"/>
                <a:cs typeface="Arial"/>
              </a:rPr>
              <a:t>total cost (often </a:t>
            </a:r>
            <a:r>
              <a:rPr sz="1200" spc="5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spc="5" dirty="0">
                <a:latin typeface="Arial"/>
                <a:cs typeface="Arial"/>
              </a:rPr>
              <a:t>bipartite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graph).</a:t>
            </a:r>
            <a:endParaRPr sz="1200">
              <a:latin typeface="Arial"/>
              <a:cs typeface="Arial"/>
            </a:endParaRPr>
          </a:p>
          <a:p>
            <a:pPr marL="170180" marR="647065" indent="-170180">
              <a:lnSpc>
                <a:spcPct val="100000"/>
              </a:lnSpc>
              <a:spcBef>
                <a:spcPts val="290"/>
              </a:spcBef>
              <a:buChar char="•"/>
              <a:tabLst>
                <a:tab pos="170815" algn="l"/>
              </a:tabLst>
            </a:pPr>
            <a:r>
              <a:rPr sz="1200" spc="5" dirty="0">
                <a:latin typeface="Arial"/>
                <a:cs typeface="Arial"/>
              </a:rPr>
              <a:t>[Flow </a:t>
            </a:r>
            <a:r>
              <a:rPr sz="1200" dirty="0">
                <a:latin typeface="Arial"/>
                <a:cs typeface="Arial"/>
              </a:rPr>
              <a:t>/ Routing]: Route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spc="-15" dirty="0">
                <a:latin typeface="Arial"/>
                <a:cs typeface="Arial"/>
              </a:rPr>
              <a:t>maximum </a:t>
            </a:r>
            <a:r>
              <a:rPr sz="1200" spc="-10" dirty="0">
                <a:latin typeface="Arial"/>
                <a:cs typeface="Arial"/>
              </a:rPr>
              <a:t>amount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15" dirty="0">
                <a:latin typeface="Arial"/>
                <a:cs typeface="Arial"/>
              </a:rPr>
              <a:t>some  </a:t>
            </a:r>
            <a:r>
              <a:rPr sz="1200" spc="-10" dirty="0">
                <a:latin typeface="Arial"/>
                <a:cs typeface="Arial"/>
              </a:rPr>
              <a:t>commodity </a:t>
            </a:r>
            <a:r>
              <a:rPr sz="1200" dirty="0">
                <a:latin typeface="Arial"/>
                <a:cs typeface="Arial"/>
              </a:rPr>
              <a:t>through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capacitated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network,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6B660701-3763-0B4A-AB54-B1DE65BB1E01}"/>
              </a:ext>
            </a:extLst>
          </p:cNvPr>
          <p:cNvSpPr txBox="1"/>
          <p:nvPr/>
        </p:nvSpPr>
        <p:spPr>
          <a:xfrm>
            <a:off x="330707" y="2191639"/>
            <a:ext cx="2089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possibly at </a:t>
            </a:r>
            <a:r>
              <a:rPr sz="1200" spc="-10" dirty="0">
                <a:latin typeface="Arial"/>
                <a:cs typeface="Arial"/>
              </a:rPr>
              <a:t>minimum </a:t>
            </a:r>
            <a:r>
              <a:rPr sz="1200" dirty="0">
                <a:latin typeface="Arial"/>
                <a:cs typeface="Arial"/>
              </a:rPr>
              <a:t>total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cost.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55E39D54-574E-8C4B-AC44-24E12387F932}"/>
              </a:ext>
            </a:extLst>
          </p:cNvPr>
          <p:cNvSpPr/>
          <p:nvPr/>
        </p:nvSpPr>
        <p:spPr>
          <a:xfrm>
            <a:off x="1748663" y="2747011"/>
            <a:ext cx="290195" cy="318770"/>
          </a:xfrm>
          <a:custGeom>
            <a:avLst/>
            <a:gdLst/>
            <a:ahLst/>
            <a:cxnLst/>
            <a:rect l="l" t="t" r="r" b="b"/>
            <a:pathLst>
              <a:path w="290195" h="318770">
                <a:moveTo>
                  <a:pt x="0" y="0"/>
                </a:moveTo>
                <a:lnTo>
                  <a:pt x="290194" y="318642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C58FD64A-E254-8447-B6CC-2FAE84C0C219}"/>
              </a:ext>
            </a:extLst>
          </p:cNvPr>
          <p:cNvSpPr/>
          <p:nvPr/>
        </p:nvSpPr>
        <p:spPr>
          <a:xfrm>
            <a:off x="2038857" y="3065653"/>
            <a:ext cx="426720" cy="80010"/>
          </a:xfrm>
          <a:custGeom>
            <a:avLst/>
            <a:gdLst/>
            <a:ahLst/>
            <a:cxnLst/>
            <a:rect l="l" t="t" r="r" b="b"/>
            <a:pathLst>
              <a:path w="426720" h="80009">
                <a:moveTo>
                  <a:pt x="0" y="0"/>
                </a:moveTo>
                <a:lnTo>
                  <a:pt x="426212" y="7962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E72F5D45-90B8-1A49-B6A0-0EBFC6299983}"/>
              </a:ext>
            </a:extLst>
          </p:cNvPr>
          <p:cNvSpPr/>
          <p:nvPr/>
        </p:nvSpPr>
        <p:spPr>
          <a:xfrm>
            <a:off x="2158237" y="2687448"/>
            <a:ext cx="307340" cy="457834"/>
          </a:xfrm>
          <a:custGeom>
            <a:avLst/>
            <a:gdLst/>
            <a:ahLst/>
            <a:cxnLst/>
            <a:rect l="l" t="t" r="r" b="b"/>
            <a:pathLst>
              <a:path w="307339" h="457834">
                <a:moveTo>
                  <a:pt x="0" y="0"/>
                </a:moveTo>
                <a:lnTo>
                  <a:pt x="306831" y="457835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EE7D1DB7-73D6-254D-8054-9605D995766C}"/>
              </a:ext>
            </a:extLst>
          </p:cNvPr>
          <p:cNvSpPr/>
          <p:nvPr/>
        </p:nvSpPr>
        <p:spPr>
          <a:xfrm>
            <a:off x="2158237" y="2687448"/>
            <a:ext cx="631190" cy="20320"/>
          </a:xfrm>
          <a:custGeom>
            <a:avLst/>
            <a:gdLst/>
            <a:ahLst/>
            <a:cxnLst/>
            <a:rect l="l" t="t" r="r" b="b"/>
            <a:pathLst>
              <a:path w="631189" h="20320">
                <a:moveTo>
                  <a:pt x="0" y="0"/>
                </a:moveTo>
                <a:lnTo>
                  <a:pt x="631189" y="1993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7CB599E1-358A-A346-9F14-EBE073CC48C7}"/>
              </a:ext>
            </a:extLst>
          </p:cNvPr>
          <p:cNvSpPr/>
          <p:nvPr/>
        </p:nvSpPr>
        <p:spPr>
          <a:xfrm>
            <a:off x="2465069" y="2707387"/>
            <a:ext cx="324485" cy="438150"/>
          </a:xfrm>
          <a:custGeom>
            <a:avLst/>
            <a:gdLst/>
            <a:ahLst/>
            <a:cxnLst/>
            <a:rect l="l" t="t" r="r" b="b"/>
            <a:pathLst>
              <a:path w="324485" h="438150">
                <a:moveTo>
                  <a:pt x="0" y="437895"/>
                </a:moveTo>
                <a:lnTo>
                  <a:pt x="324358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F9956D09-423D-6D49-B2BA-FCE021DE2865}"/>
              </a:ext>
            </a:extLst>
          </p:cNvPr>
          <p:cNvSpPr/>
          <p:nvPr/>
        </p:nvSpPr>
        <p:spPr>
          <a:xfrm>
            <a:off x="2994151" y="2946401"/>
            <a:ext cx="170815" cy="278765"/>
          </a:xfrm>
          <a:custGeom>
            <a:avLst/>
            <a:gdLst/>
            <a:ahLst/>
            <a:cxnLst/>
            <a:rect l="l" t="t" r="r" b="b"/>
            <a:pathLst>
              <a:path w="170814" h="278765">
                <a:moveTo>
                  <a:pt x="0" y="278498"/>
                </a:moveTo>
                <a:lnTo>
                  <a:pt x="170687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64B3971F-4039-8A4A-B799-62EF1EBB4F04}"/>
              </a:ext>
            </a:extLst>
          </p:cNvPr>
          <p:cNvSpPr/>
          <p:nvPr/>
        </p:nvSpPr>
        <p:spPr>
          <a:xfrm>
            <a:off x="1748663" y="2687448"/>
            <a:ext cx="409575" cy="59690"/>
          </a:xfrm>
          <a:custGeom>
            <a:avLst/>
            <a:gdLst/>
            <a:ahLst/>
            <a:cxnLst/>
            <a:rect l="l" t="t" r="r" b="b"/>
            <a:pathLst>
              <a:path w="409575" h="59690">
                <a:moveTo>
                  <a:pt x="0" y="59563"/>
                </a:moveTo>
                <a:lnTo>
                  <a:pt x="40957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A0BAF4D7-CE38-C048-8835-2F423D8BC3FF}"/>
              </a:ext>
            </a:extLst>
          </p:cNvPr>
          <p:cNvSpPr/>
          <p:nvPr/>
        </p:nvSpPr>
        <p:spPr>
          <a:xfrm>
            <a:off x="2038857" y="2687448"/>
            <a:ext cx="119380" cy="378460"/>
          </a:xfrm>
          <a:custGeom>
            <a:avLst/>
            <a:gdLst/>
            <a:ahLst/>
            <a:cxnLst/>
            <a:rect l="l" t="t" r="r" b="b"/>
            <a:pathLst>
              <a:path w="119379" h="378459">
                <a:moveTo>
                  <a:pt x="119380" y="0"/>
                </a:moveTo>
                <a:lnTo>
                  <a:pt x="0" y="3782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45FE0EB4-C387-FD4D-B7DE-4AD4934FAD23}"/>
              </a:ext>
            </a:extLst>
          </p:cNvPr>
          <p:cNvSpPr/>
          <p:nvPr/>
        </p:nvSpPr>
        <p:spPr>
          <a:xfrm>
            <a:off x="1646173" y="3065653"/>
            <a:ext cx="393065" cy="80010"/>
          </a:xfrm>
          <a:custGeom>
            <a:avLst/>
            <a:gdLst/>
            <a:ahLst/>
            <a:cxnLst/>
            <a:rect l="l" t="t" r="r" b="b"/>
            <a:pathLst>
              <a:path w="393064" h="80009">
                <a:moveTo>
                  <a:pt x="0" y="79629"/>
                </a:moveTo>
                <a:lnTo>
                  <a:pt x="3926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83078A83-3528-7C41-B2DD-CE879989F20F}"/>
              </a:ext>
            </a:extLst>
          </p:cNvPr>
          <p:cNvSpPr/>
          <p:nvPr/>
        </p:nvSpPr>
        <p:spPr>
          <a:xfrm>
            <a:off x="2158237" y="2687448"/>
            <a:ext cx="836294" cy="537845"/>
          </a:xfrm>
          <a:custGeom>
            <a:avLst/>
            <a:gdLst/>
            <a:ahLst/>
            <a:cxnLst/>
            <a:rect l="l" t="t" r="r" b="b"/>
            <a:pathLst>
              <a:path w="836295" h="537845">
                <a:moveTo>
                  <a:pt x="0" y="0"/>
                </a:moveTo>
                <a:lnTo>
                  <a:pt x="835913" y="5374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B047644B-E3C1-CC4D-B1C4-F625D1ECF2A5}"/>
              </a:ext>
            </a:extLst>
          </p:cNvPr>
          <p:cNvSpPr/>
          <p:nvPr/>
        </p:nvSpPr>
        <p:spPr>
          <a:xfrm>
            <a:off x="2465069" y="3145283"/>
            <a:ext cx="529590" cy="80010"/>
          </a:xfrm>
          <a:custGeom>
            <a:avLst/>
            <a:gdLst/>
            <a:ahLst/>
            <a:cxnLst/>
            <a:rect l="l" t="t" r="r" b="b"/>
            <a:pathLst>
              <a:path w="529589" h="80009">
                <a:moveTo>
                  <a:pt x="0" y="0"/>
                </a:moveTo>
                <a:lnTo>
                  <a:pt x="529082" y="796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CEF9A2C4-4312-344C-9AAC-DD8F08C039B6}"/>
              </a:ext>
            </a:extLst>
          </p:cNvPr>
          <p:cNvSpPr/>
          <p:nvPr/>
        </p:nvSpPr>
        <p:spPr>
          <a:xfrm>
            <a:off x="2789428" y="2707387"/>
            <a:ext cx="375920" cy="239395"/>
          </a:xfrm>
          <a:custGeom>
            <a:avLst/>
            <a:gdLst/>
            <a:ahLst/>
            <a:cxnLst/>
            <a:rect l="l" t="t" r="r" b="b"/>
            <a:pathLst>
              <a:path w="375920" h="239395">
                <a:moveTo>
                  <a:pt x="0" y="0"/>
                </a:moveTo>
                <a:lnTo>
                  <a:pt x="375412" y="23901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977AF028-FCDF-AF4C-80F5-142E58F1F279}"/>
              </a:ext>
            </a:extLst>
          </p:cNvPr>
          <p:cNvSpPr/>
          <p:nvPr/>
        </p:nvSpPr>
        <p:spPr>
          <a:xfrm>
            <a:off x="2789428" y="2707387"/>
            <a:ext cx="205104" cy="517525"/>
          </a:xfrm>
          <a:custGeom>
            <a:avLst/>
            <a:gdLst/>
            <a:ahLst/>
            <a:cxnLst/>
            <a:rect l="l" t="t" r="r" b="b"/>
            <a:pathLst>
              <a:path w="205104" h="517525">
                <a:moveTo>
                  <a:pt x="0" y="0"/>
                </a:moveTo>
                <a:lnTo>
                  <a:pt x="204724" y="5175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97AD39DB-FB17-9F4A-A727-64DB999E65A2}"/>
              </a:ext>
            </a:extLst>
          </p:cNvPr>
          <p:cNvSpPr/>
          <p:nvPr/>
        </p:nvSpPr>
        <p:spPr>
          <a:xfrm>
            <a:off x="1731644" y="2726945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89" h="40640">
                <a:moveTo>
                  <a:pt x="17018" y="0"/>
                </a:moveTo>
                <a:lnTo>
                  <a:pt x="10394" y="1581"/>
                </a:lnTo>
                <a:lnTo>
                  <a:pt x="4984" y="5889"/>
                </a:lnTo>
                <a:lnTo>
                  <a:pt x="1337" y="12269"/>
                </a:lnTo>
                <a:lnTo>
                  <a:pt x="0" y="20066"/>
                </a:lnTo>
                <a:lnTo>
                  <a:pt x="1337" y="27862"/>
                </a:lnTo>
                <a:lnTo>
                  <a:pt x="4984" y="34242"/>
                </a:lnTo>
                <a:lnTo>
                  <a:pt x="10394" y="38550"/>
                </a:lnTo>
                <a:lnTo>
                  <a:pt x="17018" y="40131"/>
                </a:lnTo>
                <a:lnTo>
                  <a:pt x="23621" y="38550"/>
                </a:lnTo>
                <a:lnTo>
                  <a:pt x="28987" y="34242"/>
                </a:lnTo>
                <a:lnTo>
                  <a:pt x="32591" y="27862"/>
                </a:lnTo>
                <a:lnTo>
                  <a:pt x="33908" y="20066"/>
                </a:lnTo>
                <a:lnTo>
                  <a:pt x="32591" y="12269"/>
                </a:lnTo>
                <a:lnTo>
                  <a:pt x="28987" y="5889"/>
                </a:lnTo>
                <a:lnTo>
                  <a:pt x="23621" y="1581"/>
                </a:lnTo>
                <a:lnTo>
                  <a:pt x="17018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4E4C6D1-FB15-FA49-951A-1F438DF3BCA0}"/>
              </a:ext>
            </a:extLst>
          </p:cNvPr>
          <p:cNvSpPr/>
          <p:nvPr/>
        </p:nvSpPr>
        <p:spPr>
          <a:xfrm>
            <a:off x="1731644" y="2726945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89" h="40640">
                <a:moveTo>
                  <a:pt x="0" y="20066"/>
                </a:moveTo>
                <a:lnTo>
                  <a:pt x="1337" y="12269"/>
                </a:lnTo>
                <a:lnTo>
                  <a:pt x="4984" y="5889"/>
                </a:lnTo>
                <a:lnTo>
                  <a:pt x="10394" y="1581"/>
                </a:lnTo>
                <a:lnTo>
                  <a:pt x="17018" y="0"/>
                </a:lnTo>
                <a:lnTo>
                  <a:pt x="23621" y="1581"/>
                </a:lnTo>
                <a:lnTo>
                  <a:pt x="28987" y="5889"/>
                </a:lnTo>
                <a:lnTo>
                  <a:pt x="32591" y="12269"/>
                </a:lnTo>
                <a:lnTo>
                  <a:pt x="33908" y="20066"/>
                </a:lnTo>
                <a:lnTo>
                  <a:pt x="32591" y="27862"/>
                </a:lnTo>
                <a:lnTo>
                  <a:pt x="28987" y="34242"/>
                </a:lnTo>
                <a:lnTo>
                  <a:pt x="23622" y="38550"/>
                </a:lnTo>
                <a:lnTo>
                  <a:pt x="17018" y="40131"/>
                </a:lnTo>
                <a:lnTo>
                  <a:pt x="10394" y="38550"/>
                </a:lnTo>
                <a:lnTo>
                  <a:pt x="4984" y="34242"/>
                </a:lnTo>
                <a:lnTo>
                  <a:pt x="1337" y="27862"/>
                </a:lnTo>
                <a:lnTo>
                  <a:pt x="0" y="20066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DFD9C000-E9F1-664E-8A84-C10A6A764C4A}"/>
              </a:ext>
            </a:extLst>
          </p:cNvPr>
          <p:cNvSpPr/>
          <p:nvPr/>
        </p:nvSpPr>
        <p:spPr>
          <a:xfrm>
            <a:off x="1629156" y="3125216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89" h="40640">
                <a:moveTo>
                  <a:pt x="17144" y="0"/>
                </a:moveTo>
                <a:lnTo>
                  <a:pt x="10501" y="1581"/>
                </a:lnTo>
                <a:lnTo>
                  <a:pt x="5048" y="5889"/>
                </a:lnTo>
                <a:lnTo>
                  <a:pt x="1357" y="12269"/>
                </a:lnTo>
                <a:lnTo>
                  <a:pt x="0" y="20065"/>
                </a:lnTo>
                <a:lnTo>
                  <a:pt x="1357" y="27852"/>
                </a:lnTo>
                <a:lnTo>
                  <a:pt x="5048" y="34210"/>
                </a:lnTo>
                <a:lnTo>
                  <a:pt x="10501" y="38496"/>
                </a:lnTo>
                <a:lnTo>
                  <a:pt x="17144" y="40068"/>
                </a:lnTo>
                <a:lnTo>
                  <a:pt x="23842" y="38496"/>
                </a:lnTo>
                <a:lnTo>
                  <a:pt x="29289" y="34210"/>
                </a:lnTo>
                <a:lnTo>
                  <a:pt x="32950" y="27852"/>
                </a:lnTo>
                <a:lnTo>
                  <a:pt x="34289" y="20065"/>
                </a:lnTo>
                <a:lnTo>
                  <a:pt x="32950" y="12269"/>
                </a:lnTo>
                <a:lnTo>
                  <a:pt x="29289" y="5889"/>
                </a:lnTo>
                <a:lnTo>
                  <a:pt x="23842" y="1581"/>
                </a:lnTo>
                <a:lnTo>
                  <a:pt x="17144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8DC66142-198E-0941-B564-DB660D0A179E}"/>
              </a:ext>
            </a:extLst>
          </p:cNvPr>
          <p:cNvSpPr/>
          <p:nvPr/>
        </p:nvSpPr>
        <p:spPr>
          <a:xfrm>
            <a:off x="1629156" y="3125216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89" h="40640">
                <a:moveTo>
                  <a:pt x="0" y="20065"/>
                </a:moveTo>
                <a:lnTo>
                  <a:pt x="1357" y="12269"/>
                </a:lnTo>
                <a:lnTo>
                  <a:pt x="5048" y="5889"/>
                </a:lnTo>
                <a:lnTo>
                  <a:pt x="10501" y="1581"/>
                </a:lnTo>
                <a:lnTo>
                  <a:pt x="17144" y="0"/>
                </a:lnTo>
                <a:lnTo>
                  <a:pt x="23842" y="1581"/>
                </a:lnTo>
                <a:lnTo>
                  <a:pt x="29289" y="5889"/>
                </a:lnTo>
                <a:lnTo>
                  <a:pt x="32950" y="12269"/>
                </a:lnTo>
                <a:lnTo>
                  <a:pt x="34289" y="20065"/>
                </a:lnTo>
                <a:lnTo>
                  <a:pt x="32950" y="27852"/>
                </a:lnTo>
                <a:lnTo>
                  <a:pt x="29289" y="34210"/>
                </a:lnTo>
                <a:lnTo>
                  <a:pt x="23842" y="38496"/>
                </a:lnTo>
                <a:lnTo>
                  <a:pt x="17144" y="40068"/>
                </a:lnTo>
                <a:lnTo>
                  <a:pt x="10501" y="38496"/>
                </a:lnTo>
                <a:lnTo>
                  <a:pt x="5048" y="34210"/>
                </a:lnTo>
                <a:lnTo>
                  <a:pt x="1357" y="27852"/>
                </a:lnTo>
                <a:lnTo>
                  <a:pt x="0" y="2006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3088A720-2385-2B45-9354-E8C7E5E9FED2}"/>
              </a:ext>
            </a:extLst>
          </p:cNvPr>
          <p:cNvSpPr/>
          <p:nvPr/>
        </p:nvSpPr>
        <p:spPr>
          <a:xfrm>
            <a:off x="2140966" y="2667381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145" y="0"/>
                </a:moveTo>
                <a:lnTo>
                  <a:pt x="10447" y="1581"/>
                </a:lnTo>
                <a:lnTo>
                  <a:pt x="5000" y="5889"/>
                </a:lnTo>
                <a:lnTo>
                  <a:pt x="1339" y="12269"/>
                </a:lnTo>
                <a:lnTo>
                  <a:pt x="0" y="20066"/>
                </a:lnTo>
                <a:lnTo>
                  <a:pt x="1339" y="27842"/>
                </a:lnTo>
                <a:lnTo>
                  <a:pt x="5000" y="34178"/>
                </a:lnTo>
                <a:lnTo>
                  <a:pt x="10447" y="38443"/>
                </a:lnTo>
                <a:lnTo>
                  <a:pt x="17145" y="40005"/>
                </a:lnTo>
                <a:lnTo>
                  <a:pt x="23788" y="38443"/>
                </a:lnTo>
                <a:lnTo>
                  <a:pt x="29241" y="34178"/>
                </a:lnTo>
                <a:lnTo>
                  <a:pt x="32932" y="27842"/>
                </a:lnTo>
                <a:lnTo>
                  <a:pt x="34289" y="20066"/>
                </a:lnTo>
                <a:lnTo>
                  <a:pt x="32932" y="12269"/>
                </a:lnTo>
                <a:lnTo>
                  <a:pt x="29241" y="5889"/>
                </a:lnTo>
                <a:lnTo>
                  <a:pt x="23788" y="1581"/>
                </a:lnTo>
                <a:lnTo>
                  <a:pt x="1714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EE2E4EB5-8760-6842-9B73-579C57DFD468}"/>
              </a:ext>
            </a:extLst>
          </p:cNvPr>
          <p:cNvSpPr/>
          <p:nvPr/>
        </p:nvSpPr>
        <p:spPr>
          <a:xfrm>
            <a:off x="2140966" y="2667381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0" y="20066"/>
                </a:moveTo>
                <a:lnTo>
                  <a:pt x="1339" y="12269"/>
                </a:lnTo>
                <a:lnTo>
                  <a:pt x="5000" y="5889"/>
                </a:lnTo>
                <a:lnTo>
                  <a:pt x="10447" y="1581"/>
                </a:lnTo>
                <a:lnTo>
                  <a:pt x="17145" y="0"/>
                </a:lnTo>
                <a:lnTo>
                  <a:pt x="23788" y="1581"/>
                </a:lnTo>
                <a:lnTo>
                  <a:pt x="29241" y="5889"/>
                </a:lnTo>
                <a:lnTo>
                  <a:pt x="32932" y="12269"/>
                </a:lnTo>
                <a:lnTo>
                  <a:pt x="34289" y="20066"/>
                </a:lnTo>
                <a:lnTo>
                  <a:pt x="32932" y="27842"/>
                </a:lnTo>
                <a:lnTo>
                  <a:pt x="29241" y="34178"/>
                </a:lnTo>
                <a:lnTo>
                  <a:pt x="23788" y="38443"/>
                </a:lnTo>
                <a:lnTo>
                  <a:pt x="17145" y="40005"/>
                </a:lnTo>
                <a:lnTo>
                  <a:pt x="10447" y="38443"/>
                </a:lnTo>
                <a:lnTo>
                  <a:pt x="5000" y="34178"/>
                </a:lnTo>
                <a:lnTo>
                  <a:pt x="1339" y="27842"/>
                </a:lnTo>
                <a:lnTo>
                  <a:pt x="0" y="20066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FECA71CF-1EFE-C94F-9589-11B6E59A4164}"/>
              </a:ext>
            </a:extLst>
          </p:cNvPr>
          <p:cNvSpPr/>
          <p:nvPr/>
        </p:nvSpPr>
        <p:spPr>
          <a:xfrm>
            <a:off x="2772155" y="2687448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145" y="0"/>
                </a:moveTo>
                <a:lnTo>
                  <a:pt x="10447" y="1541"/>
                </a:lnTo>
                <a:lnTo>
                  <a:pt x="5000" y="5762"/>
                </a:lnTo>
                <a:lnTo>
                  <a:pt x="1339" y="12055"/>
                </a:lnTo>
                <a:lnTo>
                  <a:pt x="0" y="19812"/>
                </a:lnTo>
                <a:lnTo>
                  <a:pt x="1339" y="27495"/>
                </a:lnTo>
                <a:lnTo>
                  <a:pt x="5000" y="33750"/>
                </a:lnTo>
                <a:lnTo>
                  <a:pt x="10447" y="37957"/>
                </a:lnTo>
                <a:lnTo>
                  <a:pt x="17145" y="39497"/>
                </a:lnTo>
                <a:lnTo>
                  <a:pt x="23842" y="37957"/>
                </a:lnTo>
                <a:lnTo>
                  <a:pt x="29289" y="33750"/>
                </a:lnTo>
                <a:lnTo>
                  <a:pt x="32950" y="27495"/>
                </a:lnTo>
                <a:lnTo>
                  <a:pt x="34289" y="19812"/>
                </a:lnTo>
                <a:lnTo>
                  <a:pt x="32950" y="12055"/>
                </a:lnTo>
                <a:lnTo>
                  <a:pt x="29289" y="5762"/>
                </a:lnTo>
                <a:lnTo>
                  <a:pt x="23842" y="1541"/>
                </a:lnTo>
                <a:lnTo>
                  <a:pt x="1714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3B3E1872-A4D1-8F47-831A-ABB1E3AD7DDC}"/>
              </a:ext>
            </a:extLst>
          </p:cNvPr>
          <p:cNvSpPr/>
          <p:nvPr/>
        </p:nvSpPr>
        <p:spPr>
          <a:xfrm>
            <a:off x="2772155" y="2687448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0" y="19812"/>
                </a:moveTo>
                <a:lnTo>
                  <a:pt x="1339" y="12055"/>
                </a:lnTo>
                <a:lnTo>
                  <a:pt x="5000" y="5762"/>
                </a:lnTo>
                <a:lnTo>
                  <a:pt x="10447" y="1541"/>
                </a:lnTo>
                <a:lnTo>
                  <a:pt x="17145" y="0"/>
                </a:lnTo>
                <a:lnTo>
                  <a:pt x="23842" y="1541"/>
                </a:lnTo>
                <a:lnTo>
                  <a:pt x="29289" y="5762"/>
                </a:lnTo>
                <a:lnTo>
                  <a:pt x="32950" y="12055"/>
                </a:lnTo>
                <a:lnTo>
                  <a:pt x="34289" y="19812"/>
                </a:lnTo>
                <a:lnTo>
                  <a:pt x="32950" y="27495"/>
                </a:lnTo>
                <a:lnTo>
                  <a:pt x="29289" y="33750"/>
                </a:lnTo>
                <a:lnTo>
                  <a:pt x="23842" y="37957"/>
                </a:lnTo>
                <a:lnTo>
                  <a:pt x="17145" y="39497"/>
                </a:lnTo>
                <a:lnTo>
                  <a:pt x="10447" y="37957"/>
                </a:lnTo>
                <a:lnTo>
                  <a:pt x="5000" y="33750"/>
                </a:lnTo>
                <a:lnTo>
                  <a:pt x="1339" y="27495"/>
                </a:lnTo>
                <a:lnTo>
                  <a:pt x="0" y="19812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DACE40ED-8A39-2544-B61F-BEF74CC4F2DB}"/>
              </a:ext>
            </a:extLst>
          </p:cNvPr>
          <p:cNvSpPr/>
          <p:nvPr/>
        </p:nvSpPr>
        <p:spPr>
          <a:xfrm>
            <a:off x="3147441" y="2926335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145" y="0"/>
                </a:moveTo>
                <a:lnTo>
                  <a:pt x="10501" y="1559"/>
                </a:lnTo>
                <a:lnTo>
                  <a:pt x="5048" y="5810"/>
                </a:lnTo>
                <a:lnTo>
                  <a:pt x="1357" y="12108"/>
                </a:lnTo>
                <a:lnTo>
                  <a:pt x="0" y="19811"/>
                </a:lnTo>
                <a:lnTo>
                  <a:pt x="1357" y="27515"/>
                </a:lnTo>
                <a:lnTo>
                  <a:pt x="5048" y="33813"/>
                </a:lnTo>
                <a:lnTo>
                  <a:pt x="10501" y="38064"/>
                </a:lnTo>
                <a:lnTo>
                  <a:pt x="17145" y="39623"/>
                </a:lnTo>
                <a:lnTo>
                  <a:pt x="23842" y="38064"/>
                </a:lnTo>
                <a:lnTo>
                  <a:pt x="29289" y="33813"/>
                </a:lnTo>
                <a:lnTo>
                  <a:pt x="32950" y="27515"/>
                </a:lnTo>
                <a:lnTo>
                  <a:pt x="34289" y="19811"/>
                </a:lnTo>
                <a:lnTo>
                  <a:pt x="32950" y="12108"/>
                </a:lnTo>
                <a:lnTo>
                  <a:pt x="29289" y="5810"/>
                </a:lnTo>
                <a:lnTo>
                  <a:pt x="23842" y="1559"/>
                </a:lnTo>
                <a:lnTo>
                  <a:pt x="1714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02FC6BCB-8F88-A847-B9A3-5A278A910A9C}"/>
              </a:ext>
            </a:extLst>
          </p:cNvPr>
          <p:cNvSpPr/>
          <p:nvPr/>
        </p:nvSpPr>
        <p:spPr>
          <a:xfrm>
            <a:off x="3147441" y="2926335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0" y="19811"/>
                </a:moveTo>
                <a:lnTo>
                  <a:pt x="1357" y="12108"/>
                </a:lnTo>
                <a:lnTo>
                  <a:pt x="5048" y="5810"/>
                </a:lnTo>
                <a:lnTo>
                  <a:pt x="10501" y="1559"/>
                </a:lnTo>
                <a:lnTo>
                  <a:pt x="17145" y="0"/>
                </a:lnTo>
                <a:lnTo>
                  <a:pt x="23842" y="1559"/>
                </a:lnTo>
                <a:lnTo>
                  <a:pt x="29289" y="5810"/>
                </a:lnTo>
                <a:lnTo>
                  <a:pt x="32950" y="12108"/>
                </a:lnTo>
                <a:lnTo>
                  <a:pt x="34289" y="19811"/>
                </a:lnTo>
                <a:lnTo>
                  <a:pt x="32950" y="27515"/>
                </a:lnTo>
                <a:lnTo>
                  <a:pt x="29289" y="33813"/>
                </a:lnTo>
                <a:lnTo>
                  <a:pt x="23842" y="38064"/>
                </a:lnTo>
                <a:lnTo>
                  <a:pt x="17145" y="39623"/>
                </a:lnTo>
                <a:lnTo>
                  <a:pt x="10501" y="38064"/>
                </a:lnTo>
                <a:lnTo>
                  <a:pt x="5048" y="33813"/>
                </a:lnTo>
                <a:lnTo>
                  <a:pt x="1357" y="27515"/>
                </a:lnTo>
                <a:lnTo>
                  <a:pt x="0" y="19811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C93D6D3B-C8D7-994C-B7FC-871BD8487FAB}"/>
              </a:ext>
            </a:extLst>
          </p:cNvPr>
          <p:cNvSpPr/>
          <p:nvPr/>
        </p:nvSpPr>
        <p:spPr>
          <a:xfrm>
            <a:off x="2977134" y="3204884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89" h="40640">
                <a:moveTo>
                  <a:pt x="17017" y="0"/>
                </a:moveTo>
                <a:lnTo>
                  <a:pt x="10394" y="1571"/>
                </a:lnTo>
                <a:lnTo>
                  <a:pt x="4984" y="5859"/>
                </a:lnTo>
                <a:lnTo>
                  <a:pt x="1337" y="12221"/>
                </a:lnTo>
                <a:lnTo>
                  <a:pt x="0" y="20015"/>
                </a:lnTo>
                <a:lnTo>
                  <a:pt x="1337" y="27811"/>
                </a:lnTo>
                <a:lnTo>
                  <a:pt x="4984" y="34177"/>
                </a:lnTo>
                <a:lnTo>
                  <a:pt x="10394" y="38469"/>
                </a:lnTo>
                <a:lnTo>
                  <a:pt x="17017" y="40043"/>
                </a:lnTo>
                <a:lnTo>
                  <a:pt x="23568" y="38469"/>
                </a:lnTo>
                <a:lnTo>
                  <a:pt x="28940" y="34177"/>
                </a:lnTo>
                <a:lnTo>
                  <a:pt x="32573" y="27811"/>
                </a:lnTo>
                <a:lnTo>
                  <a:pt x="33908" y="20015"/>
                </a:lnTo>
                <a:lnTo>
                  <a:pt x="32573" y="12221"/>
                </a:lnTo>
                <a:lnTo>
                  <a:pt x="28940" y="5859"/>
                </a:lnTo>
                <a:lnTo>
                  <a:pt x="23568" y="1571"/>
                </a:lnTo>
                <a:lnTo>
                  <a:pt x="17017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12C81EFA-D153-964F-ACA2-257B40181BC3}"/>
              </a:ext>
            </a:extLst>
          </p:cNvPr>
          <p:cNvSpPr/>
          <p:nvPr/>
        </p:nvSpPr>
        <p:spPr>
          <a:xfrm>
            <a:off x="2977134" y="3204884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89" h="40640">
                <a:moveTo>
                  <a:pt x="0" y="20015"/>
                </a:moveTo>
                <a:lnTo>
                  <a:pt x="1337" y="12221"/>
                </a:lnTo>
                <a:lnTo>
                  <a:pt x="4984" y="5859"/>
                </a:lnTo>
                <a:lnTo>
                  <a:pt x="10394" y="1571"/>
                </a:lnTo>
                <a:lnTo>
                  <a:pt x="17017" y="0"/>
                </a:lnTo>
                <a:lnTo>
                  <a:pt x="23568" y="1571"/>
                </a:lnTo>
                <a:lnTo>
                  <a:pt x="28940" y="5859"/>
                </a:lnTo>
                <a:lnTo>
                  <a:pt x="32573" y="12221"/>
                </a:lnTo>
                <a:lnTo>
                  <a:pt x="33908" y="20015"/>
                </a:lnTo>
                <a:lnTo>
                  <a:pt x="32573" y="27811"/>
                </a:lnTo>
                <a:lnTo>
                  <a:pt x="28940" y="34177"/>
                </a:lnTo>
                <a:lnTo>
                  <a:pt x="23568" y="38469"/>
                </a:lnTo>
                <a:lnTo>
                  <a:pt x="17017" y="40043"/>
                </a:lnTo>
                <a:lnTo>
                  <a:pt x="10394" y="38469"/>
                </a:lnTo>
                <a:lnTo>
                  <a:pt x="4984" y="34177"/>
                </a:lnTo>
                <a:lnTo>
                  <a:pt x="1337" y="27811"/>
                </a:lnTo>
                <a:lnTo>
                  <a:pt x="0" y="2001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B446F8B-C5D3-084B-B420-A7A2D8B24010}"/>
              </a:ext>
            </a:extLst>
          </p:cNvPr>
          <p:cNvSpPr/>
          <p:nvPr/>
        </p:nvSpPr>
        <p:spPr>
          <a:xfrm>
            <a:off x="2448051" y="3125216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89" h="40640">
                <a:moveTo>
                  <a:pt x="17145" y="0"/>
                </a:moveTo>
                <a:lnTo>
                  <a:pt x="10501" y="1581"/>
                </a:lnTo>
                <a:lnTo>
                  <a:pt x="5048" y="5889"/>
                </a:lnTo>
                <a:lnTo>
                  <a:pt x="1357" y="12269"/>
                </a:lnTo>
                <a:lnTo>
                  <a:pt x="0" y="20065"/>
                </a:lnTo>
                <a:lnTo>
                  <a:pt x="1357" y="27852"/>
                </a:lnTo>
                <a:lnTo>
                  <a:pt x="5048" y="34210"/>
                </a:lnTo>
                <a:lnTo>
                  <a:pt x="10501" y="38496"/>
                </a:lnTo>
                <a:lnTo>
                  <a:pt x="17145" y="40068"/>
                </a:lnTo>
                <a:lnTo>
                  <a:pt x="23842" y="38496"/>
                </a:lnTo>
                <a:lnTo>
                  <a:pt x="29289" y="34210"/>
                </a:lnTo>
                <a:lnTo>
                  <a:pt x="32950" y="27852"/>
                </a:lnTo>
                <a:lnTo>
                  <a:pt x="34289" y="20065"/>
                </a:lnTo>
                <a:lnTo>
                  <a:pt x="32950" y="12269"/>
                </a:lnTo>
                <a:lnTo>
                  <a:pt x="29289" y="5889"/>
                </a:lnTo>
                <a:lnTo>
                  <a:pt x="23842" y="1581"/>
                </a:lnTo>
                <a:lnTo>
                  <a:pt x="1714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BAB3AE9A-FC4C-8643-B18F-1A76984AF48B}"/>
              </a:ext>
            </a:extLst>
          </p:cNvPr>
          <p:cNvSpPr/>
          <p:nvPr/>
        </p:nvSpPr>
        <p:spPr>
          <a:xfrm>
            <a:off x="2448051" y="3125216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89" h="40640">
                <a:moveTo>
                  <a:pt x="0" y="20065"/>
                </a:moveTo>
                <a:lnTo>
                  <a:pt x="1357" y="12269"/>
                </a:lnTo>
                <a:lnTo>
                  <a:pt x="5048" y="5889"/>
                </a:lnTo>
                <a:lnTo>
                  <a:pt x="10501" y="1581"/>
                </a:lnTo>
                <a:lnTo>
                  <a:pt x="17145" y="0"/>
                </a:lnTo>
                <a:lnTo>
                  <a:pt x="23842" y="1581"/>
                </a:lnTo>
                <a:lnTo>
                  <a:pt x="29289" y="5889"/>
                </a:lnTo>
                <a:lnTo>
                  <a:pt x="32950" y="12269"/>
                </a:lnTo>
                <a:lnTo>
                  <a:pt x="34289" y="20065"/>
                </a:lnTo>
                <a:lnTo>
                  <a:pt x="32950" y="27852"/>
                </a:lnTo>
                <a:lnTo>
                  <a:pt x="29289" y="34210"/>
                </a:lnTo>
                <a:lnTo>
                  <a:pt x="23842" y="38496"/>
                </a:lnTo>
                <a:lnTo>
                  <a:pt x="17145" y="40068"/>
                </a:lnTo>
                <a:lnTo>
                  <a:pt x="10501" y="38496"/>
                </a:lnTo>
                <a:lnTo>
                  <a:pt x="5048" y="34210"/>
                </a:lnTo>
                <a:lnTo>
                  <a:pt x="1357" y="27852"/>
                </a:lnTo>
                <a:lnTo>
                  <a:pt x="0" y="2006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226D8126-0573-644E-9272-99796BA9275E}"/>
              </a:ext>
            </a:extLst>
          </p:cNvPr>
          <p:cNvSpPr/>
          <p:nvPr/>
        </p:nvSpPr>
        <p:spPr>
          <a:xfrm>
            <a:off x="2021459" y="3045588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17144" y="0"/>
                </a:moveTo>
                <a:lnTo>
                  <a:pt x="10501" y="1581"/>
                </a:lnTo>
                <a:lnTo>
                  <a:pt x="5048" y="5889"/>
                </a:lnTo>
                <a:lnTo>
                  <a:pt x="1357" y="12269"/>
                </a:lnTo>
                <a:lnTo>
                  <a:pt x="0" y="20065"/>
                </a:lnTo>
                <a:lnTo>
                  <a:pt x="1357" y="27842"/>
                </a:lnTo>
                <a:lnTo>
                  <a:pt x="5048" y="34178"/>
                </a:lnTo>
                <a:lnTo>
                  <a:pt x="10501" y="38443"/>
                </a:lnTo>
                <a:lnTo>
                  <a:pt x="17144" y="40004"/>
                </a:lnTo>
                <a:lnTo>
                  <a:pt x="23842" y="38443"/>
                </a:lnTo>
                <a:lnTo>
                  <a:pt x="29289" y="34178"/>
                </a:lnTo>
                <a:lnTo>
                  <a:pt x="32950" y="27842"/>
                </a:lnTo>
                <a:lnTo>
                  <a:pt x="34289" y="20065"/>
                </a:lnTo>
                <a:lnTo>
                  <a:pt x="32950" y="12269"/>
                </a:lnTo>
                <a:lnTo>
                  <a:pt x="29289" y="5889"/>
                </a:lnTo>
                <a:lnTo>
                  <a:pt x="23842" y="1581"/>
                </a:lnTo>
                <a:lnTo>
                  <a:pt x="17144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90E1089B-AC85-4248-89EC-A16DB8E5EDA9}"/>
              </a:ext>
            </a:extLst>
          </p:cNvPr>
          <p:cNvSpPr/>
          <p:nvPr/>
        </p:nvSpPr>
        <p:spPr>
          <a:xfrm>
            <a:off x="2021459" y="3045588"/>
            <a:ext cx="34290" cy="40005"/>
          </a:xfrm>
          <a:custGeom>
            <a:avLst/>
            <a:gdLst/>
            <a:ahLst/>
            <a:cxnLst/>
            <a:rect l="l" t="t" r="r" b="b"/>
            <a:pathLst>
              <a:path w="34289" h="40004">
                <a:moveTo>
                  <a:pt x="0" y="20065"/>
                </a:moveTo>
                <a:lnTo>
                  <a:pt x="1357" y="12269"/>
                </a:lnTo>
                <a:lnTo>
                  <a:pt x="5048" y="5889"/>
                </a:lnTo>
                <a:lnTo>
                  <a:pt x="10501" y="1581"/>
                </a:lnTo>
                <a:lnTo>
                  <a:pt x="17144" y="0"/>
                </a:lnTo>
                <a:lnTo>
                  <a:pt x="23842" y="1581"/>
                </a:lnTo>
                <a:lnTo>
                  <a:pt x="29289" y="5889"/>
                </a:lnTo>
                <a:lnTo>
                  <a:pt x="32950" y="12269"/>
                </a:lnTo>
                <a:lnTo>
                  <a:pt x="34289" y="20065"/>
                </a:lnTo>
                <a:lnTo>
                  <a:pt x="32950" y="27842"/>
                </a:lnTo>
                <a:lnTo>
                  <a:pt x="29289" y="34178"/>
                </a:lnTo>
                <a:lnTo>
                  <a:pt x="23842" y="38443"/>
                </a:lnTo>
                <a:lnTo>
                  <a:pt x="17144" y="40004"/>
                </a:lnTo>
                <a:lnTo>
                  <a:pt x="10501" y="38443"/>
                </a:lnTo>
                <a:lnTo>
                  <a:pt x="5048" y="34178"/>
                </a:lnTo>
                <a:lnTo>
                  <a:pt x="1357" y="27842"/>
                </a:lnTo>
                <a:lnTo>
                  <a:pt x="0" y="2006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D19C315D-FB9F-044D-A083-E64D3E247892}"/>
              </a:ext>
            </a:extLst>
          </p:cNvPr>
          <p:cNvSpPr txBox="1"/>
          <p:nvPr/>
        </p:nvSpPr>
        <p:spPr>
          <a:xfrm>
            <a:off x="1949195" y="2617089"/>
            <a:ext cx="4889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11D91606-D25D-8840-A804-2710C4525000}"/>
              </a:ext>
            </a:extLst>
          </p:cNvPr>
          <p:cNvSpPr txBox="1"/>
          <p:nvPr/>
        </p:nvSpPr>
        <p:spPr>
          <a:xfrm>
            <a:off x="1846707" y="2876170"/>
            <a:ext cx="8636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spc="5" dirty="0">
                <a:latin typeface="Arial"/>
                <a:cs typeface="Arial"/>
              </a:rPr>
              <a:t>15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6C30096C-997C-A14D-A315-E78500EE3F11}"/>
              </a:ext>
            </a:extLst>
          </p:cNvPr>
          <p:cNvSpPr txBox="1"/>
          <p:nvPr/>
        </p:nvSpPr>
        <p:spPr>
          <a:xfrm>
            <a:off x="1846707" y="3114853"/>
            <a:ext cx="4889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8453FE3F-CB73-CB4A-AF14-578913D1CA37}"/>
              </a:ext>
            </a:extLst>
          </p:cNvPr>
          <p:cNvSpPr txBox="1"/>
          <p:nvPr/>
        </p:nvSpPr>
        <p:spPr>
          <a:xfrm>
            <a:off x="2068703" y="2836291"/>
            <a:ext cx="4889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77F91DC3-2A41-F64E-8A01-5D090C9722C2}"/>
              </a:ext>
            </a:extLst>
          </p:cNvPr>
          <p:cNvSpPr txBox="1"/>
          <p:nvPr/>
        </p:nvSpPr>
        <p:spPr>
          <a:xfrm>
            <a:off x="2239391" y="3114853"/>
            <a:ext cx="8636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spc="5" dirty="0">
                <a:latin typeface="Arial"/>
                <a:cs typeface="Arial"/>
              </a:rPr>
              <a:t>16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D1FD5ACC-EF13-B645-A824-28E2A860A419}"/>
              </a:ext>
            </a:extLst>
          </p:cNvPr>
          <p:cNvSpPr txBox="1"/>
          <p:nvPr/>
        </p:nvSpPr>
        <p:spPr>
          <a:xfrm>
            <a:off x="2461513" y="2617089"/>
            <a:ext cx="8636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00" spc="5" dirty="0">
                <a:latin typeface="Arial"/>
                <a:cs typeface="Arial"/>
              </a:rPr>
              <a:t>19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spc="5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E572452C-DDE8-FA4D-BCA5-0437B861DFCC}"/>
              </a:ext>
            </a:extLst>
          </p:cNvPr>
          <p:cNvSpPr txBox="1"/>
          <p:nvPr/>
        </p:nvSpPr>
        <p:spPr>
          <a:xfrm>
            <a:off x="2273807" y="2915793"/>
            <a:ext cx="8636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spc="5" dirty="0">
                <a:latin typeface="Arial"/>
                <a:cs typeface="Arial"/>
              </a:rPr>
              <a:t>11</a:t>
            </a:r>
            <a:endParaRPr sz="500">
              <a:latin typeface="Arial"/>
              <a:cs typeface="Arial"/>
            </a:endParaRPr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99B35C45-8494-B547-9F04-D0C020069C60}"/>
              </a:ext>
            </a:extLst>
          </p:cNvPr>
          <p:cNvSpPr txBox="1"/>
          <p:nvPr/>
        </p:nvSpPr>
        <p:spPr>
          <a:xfrm>
            <a:off x="2717292" y="2836291"/>
            <a:ext cx="8636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spc="5" dirty="0">
                <a:latin typeface="Arial"/>
                <a:cs typeface="Arial"/>
              </a:rPr>
              <a:t>12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A3E23D83-7149-2D45-AC3D-C9E5E09C12AD}"/>
              </a:ext>
            </a:extLst>
          </p:cNvPr>
          <p:cNvSpPr txBox="1"/>
          <p:nvPr/>
        </p:nvSpPr>
        <p:spPr>
          <a:xfrm>
            <a:off x="2699893" y="3194406"/>
            <a:ext cx="4889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6591CC5C-12AE-5746-AA11-21169818DA2E}"/>
              </a:ext>
            </a:extLst>
          </p:cNvPr>
          <p:cNvSpPr txBox="1"/>
          <p:nvPr/>
        </p:nvSpPr>
        <p:spPr>
          <a:xfrm>
            <a:off x="3007105" y="2736597"/>
            <a:ext cx="4889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707A1435-6BD8-B248-A75C-0BF8CF12264C}"/>
              </a:ext>
            </a:extLst>
          </p:cNvPr>
          <p:cNvSpPr txBox="1"/>
          <p:nvPr/>
        </p:nvSpPr>
        <p:spPr>
          <a:xfrm>
            <a:off x="3109849" y="3075178"/>
            <a:ext cx="8636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spc="5" dirty="0">
                <a:latin typeface="Arial"/>
                <a:cs typeface="Arial"/>
              </a:rPr>
              <a:t>14</a:t>
            </a:r>
            <a:endParaRPr sz="500">
              <a:latin typeface="Arial"/>
              <a:cs typeface="Arial"/>
            </a:endParaRPr>
          </a:p>
        </p:txBody>
      </p:sp>
      <p:sp>
        <p:nvSpPr>
          <p:cNvPr id="48" name="object 54">
            <a:extLst>
              <a:ext uri="{FF2B5EF4-FFF2-40B4-BE49-F238E27FC236}">
                <a16:creationId xmlns:a16="http://schemas.microsoft.com/office/drawing/2014/main" id="{8D9A37FA-8BB9-DF49-BEC4-FC740257009C}"/>
              </a:ext>
            </a:extLst>
          </p:cNvPr>
          <p:cNvSpPr txBox="1"/>
          <p:nvPr/>
        </p:nvSpPr>
        <p:spPr>
          <a:xfrm>
            <a:off x="2956179" y="2956052"/>
            <a:ext cx="4889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55">
            <a:extLst>
              <a:ext uri="{FF2B5EF4-FFF2-40B4-BE49-F238E27FC236}">
                <a16:creationId xmlns:a16="http://schemas.microsoft.com/office/drawing/2014/main" id="{033F4A38-93A0-2148-8B4F-A85BDC6F8B67}"/>
              </a:ext>
            </a:extLst>
          </p:cNvPr>
          <p:cNvSpPr/>
          <p:nvPr/>
        </p:nvSpPr>
        <p:spPr>
          <a:xfrm>
            <a:off x="113665" y="2446617"/>
            <a:ext cx="1394460" cy="918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6">
            <a:extLst>
              <a:ext uri="{FF2B5EF4-FFF2-40B4-BE49-F238E27FC236}">
                <a16:creationId xmlns:a16="http://schemas.microsoft.com/office/drawing/2014/main" id="{81125602-FA8D-3241-9CFC-2EEAABA85557}"/>
              </a:ext>
            </a:extLst>
          </p:cNvPr>
          <p:cNvSpPr txBox="1"/>
          <p:nvPr/>
        </p:nvSpPr>
        <p:spPr>
          <a:xfrm>
            <a:off x="3707130" y="2956052"/>
            <a:ext cx="59245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78485" algn="l"/>
              </a:tabLst>
            </a:pPr>
            <a:r>
              <a:rPr sz="5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00">
              <a:latin typeface="Arial"/>
              <a:cs typeface="Arial"/>
            </a:endParaRPr>
          </a:p>
        </p:txBody>
      </p:sp>
      <p:sp>
        <p:nvSpPr>
          <p:cNvPr id="51" name="object 57">
            <a:extLst>
              <a:ext uri="{FF2B5EF4-FFF2-40B4-BE49-F238E27FC236}">
                <a16:creationId xmlns:a16="http://schemas.microsoft.com/office/drawing/2014/main" id="{6CE6D990-779A-6D47-90ED-ED63C744FF3F}"/>
              </a:ext>
            </a:extLst>
          </p:cNvPr>
          <p:cNvSpPr/>
          <p:nvPr/>
        </p:nvSpPr>
        <p:spPr>
          <a:xfrm>
            <a:off x="3707130" y="2332101"/>
            <a:ext cx="565150" cy="889635"/>
          </a:xfrm>
          <a:custGeom>
            <a:avLst/>
            <a:gdLst/>
            <a:ahLst/>
            <a:cxnLst/>
            <a:rect l="l" t="t" r="r" b="b"/>
            <a:pathLst>
              <a:path w="565150" h="889634">
                <a:moveTo>
                  <a:pt x="0" y="889457"/>
                </a:moveTo>
                <a:lnTo>
                  <a:pt x="564896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8">
            <a:extLst>
              <a:ext uri="{FF2B5EF4-FFF2-40B4-BE49-F238E27FC236}">
                <a16:creationId xmlns:a16="http://schemas.microsoft.com/office/drawing/2014/main" id="{497BA89B-26D7-674E-A1E2-9C092BD7B160}"/>
              </a:ext>
            </a:extLst>
          </p:cNvPr>
          <p:cNvSpPr/>
          <p:nvPr/>
        </p:nvSpPr>
        <p:spPr>
          <a:xfrm>
            <a:off x="3707130" y="2346706"/>
            <a:ext cx="565150" cy="175260"/>
          </a:xfrm>
          <a:custGeom>
            <a:avLst/>
            <a:gdLst/>
            <a:ahLst/>
            <a:cxnLst/>
            <a:rect l="l" t="t" r="r" b="b"/>
            <a:pathLst>
              <a:path w="565150" h="175259">
                <a:moveTo>
                  <a:pt x="0" y="0"/>
                </a:moveTo>
                <a:lnTo>
                  <a:pt x="564896" y="175006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9">
            <a:extLst>
              <a:ext uri="{FF2B5EF4-FFF2-40B4-BE49-F238E27FC236}">
                <a16:creationId xmlns:a16="http://schemas.microsoft.com/office/drawing/2014/main" id="{BB610680-F9EC-B545-9594-C78541A8515F}"/>
              </a:ext>
            </a:extLst>
          </p:cNvPr>
          <p:cNvSpPr/>
          <p:nvPr/>
        </p:nvSpPr>
        <p:spPr>
          <a:xfrm>
            <a:off x="3707130" y="2696591"/>
            <a:ext cx="565150" cy="175260"/>
          </a:xfrm>
          <a:custGeom>
            <a:avLst/>
            <a:gdLst/>
            <a:ahLst/>
            <a:cxnLst/>
            <a:rect l="l" t="t" r="r" b="b"/>
            <a:pathLst>
              <a:path w="565150" h="175259">
                <a:moveTo>
                  <a:pt x="0" y="0"/>
                </a:moveTo>
                <a:lnTo>
                  <a:pt x="564896" y="175005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60">
            <a:extLst>
              <a:ext uri="{FF2B5EF4-FFF2-40B4-BE49-F238E27FC236}">
                <a16:creationId xmlns:a16="http://schemas.microsoft.com/office/drawing/2014/main" id="{C752BA34-CF18-ED4A-84FC-6A8E5F4ECCEC}"/>
              </a:ext>
            </a:extLst>
          </p:cNvPr>
          <p:cNvSpPr/>
          <p:nvPr/>
        </p:nvSpPr>
        <p:spPr>
          <a:xfrm>
            <a:off x="3707130" y="2696591"/>
            <a:ext cx="565150" cy="175260"/>
          </a:xfrm>
          <a:custGeom>
            <a:avLst/>
            <a:gdLst/>
            <a:ahLst/>
            <a:cxnLst/>
            <a:rect l="l" t="t" r="r" b="b"/>
            <a:pathLst>
              <a:path w="565150" h="175259">
                <a:moveTo>
                  <a:pt x="0" y="175005"/>
                </a:moveTo>
                <a:lnTo>
                  <a:pt x="564896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61">
            <a:extLst>
              <a:ext uri="{FF2B5EF4-FFF2-40B4-BE49-F238E27FC236}">
                <a16:creationId xmlns:a16="http://schemas.microsoft.com/office/drawing/2014/main" id="{656D3DA8-2903-3D4F-869C-D9CDBA6C5DE4}"/>
              </a:ext>
            </a:extLst>
          </p:cNvPr>
          <p:cNvSpPr/>
          <p:nvPr/>
        </p:nvSpPr>
        <p:spPr>
          <a:xfrm>
            <a:off x="3707130" y="2346706"/>
            <a:ext cx="565150" cy="349885"/>
          </a:xfrm>
          <a:custGeom>
            <a:avLst/>
            <a:gdLst/>
            <a:ahLst/>
            <a:cxnLst/>
            <a:rect l="l" t="t" r="r" b="b"/>
            <a:pathLst>
              <a:path w="565150" h="349884">
                <a:moveTo>
                  <a:pt x="0" y="349885"/>
                </a:moveTo>
                <a:lnTo>
                  <a:pt x="564896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2">
            <a:extLst>
              <a:ext uri="{FF2B5EF4-FFF2-40B4-BE49-F238E27FC236}">
                <a16:creationId xmlns:a16="http://schemas.microsoft.com/office/drawing/2014/main" id="{A5B4ED04-7370-9541-8499-6E05F96C95C9}"/>
              </a:ext>
            </a:extLst>
          </p:cNvPr>
          <p:cNvSpPr/>
          <p:nvPr/>
        </p:nvSpPr>
        <p:spPr>
          <a:xfrm>
            <a:off x="3707130" y="2521713"/>
            <a:ext cx="565150" cy="175260"/>
          </a:xfrm>
          <a:custGeom>
            <a:avLst/>
            <a:gdLst/>
            <a:ahLst/>
            <a:cxnLst/>
            <a:rect l="l" t="t" r="r" b="b"/>
            <a:pathLst>
              <a:path w="565150" h="175259">
                <a:moveTo>
                  <a:pt x="0" y="174878"/>
                </a:moveTo>
                <a:lnTo>
                  <a:pt x="564896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3">
            <a:extLst>
              <a:ext uri="{FF2B5EF4-FFF2-40B4-BE49-F238E27FC236}">
                <a16:creationId xmlns:a16="http://schemas.microsoft.com/office/drawing/2014/main" id="{9BF78FE8-1F10-9E41-B6C4-713D3ED4A30E}"/>
              </a:ext>
            </a:extLst>
          </p:cNvPr>
          <p:cNvSpPr/>
          <p:nvPr/>
        </p:nvSpPr>
        <p:spPr>
          <a:xfrm>
            <a:off x="3707130" y="2871598"/>
            <a:ext cx="565150" cy="175260"/>
          </a:xfrm>
          <a:custGeom>
            <a:avLst/>
            <a:gdLst/>
            <a:ahLst/>
            <a:cxnLst/>
            <a:rect l="l" t="t" r="r" b="b"/>
            <a:pathLst>
              <a:path w="565150" h="175259">
                <a:moveTo>
                  <a:pt x="0" y="175006"/>
                </a:moveTo>
                <a:lnTo>
                  <a:pt x="5648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4">
            <a:extLst>
              <a:ext uri="{FF2B5EF4-FFF2-40B4-BE49-F238E27FC236}">
                <a16:creationId xmlns:a16="http://schemas.microsoft.com/office/drawing/2014/main" id="{1BA2E095-B6E2-8341-B12C-7E8A569A2713}"/>
              </a:ext>
            </a:extLst>
          </p:cNvPr>
          <p:cNvSpPr/>
          <p:nvPr/>
        </p:nvSpPr>
        <p:spPr>
          <a:xfrm>
            <a:off x="3707130" y="2346706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48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5">
            <a:extLst>
              <a:ext uri="{FF2B5EF4-FFF2-40B4-BE49-F238E27FC236}">
                <a16:creationId xmlns:a16="http://schemas.microsoft.com/office/drawing/2014/main" id="{481CCB88-0305-204F-9E72-B0CBC50A3F44}"/>
              </a:ext>
            </a:extLst>
          </p:cNvPr>
          <p:cNvSpPr/>
          <p:nvPr/>
        </p:nvSpPr>
        <p:spPr>
          <a:xfrm>
            <a:off x="3707130" y="2521713"/>
            <a:ext cx="565150" cy="175260"/>
          </a:xfrm>
          <a:custGeom>
            <a:avLst/>
            <a:gdLst/>
            <a:ahLst/>
            <a:cxnLst/>
            <a:rect l="l" t="t" r="r" b="b"/>
            <a:pathLst>
              <a:path w="565150" h="175259">
                <a:moveTo>
                  <a:pt x="0" y="0"/>
                </a:moveTo>
                <a:lnTo>
                  <a:pt x="564896" y="17487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6">
            <a:extLst>
              <a:ext uri="{FF2B5EF4-FFF2-40B4-BE49-F238E27FC236}">
                <a16:creationId xmlns:a16="http://schemas.microsoft.com/office/drawing/2014/main" id="{A8E73E93-138F-D44E-B474-7FDCDEAAF74B}"/>
              </a:ext>
            </a:extLst>
          </p:cNvPr>
          <p:cNvSpPr/>
          <p:nvPr/>
        </p:nvSpPr>
        <p:spPr>
          <a:xfrm>
            <a:off x="3707130" y="2696591"/>
            <a:ext cx="565150" cy="525145"/>
          </a:xfrm>
          <a:custGeom>
            <a:avLst/>
            <a:gdLst/>
            <a:ahLst/>
            <a:cxnLst/>
            <a:rect l="l" t="t" r="r" b="b"/>
            <a:pathLst>
              <a:path w="565150" h="525145">
                <a:moveTo>
                  <a:pt x="0" y="0"/>
                </a:moveTo>
                <a:lnTo>
                  <a:pt x="564896" y="52496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7">
            <a:extLst>
              <a:ext uri="{FF2B5EF4-FFF2-40B4-BE49-F238E27FC236}">
                <a16:creationId xmlns:a16="http://schemas.microsoft.com/office/drawing/2014/main" id="{D32CAC44-3062-FE4E-87E1-D5ACE537512F}"/>
              </a:ext>
            </a:extLst>
          </p:cNvPr>
          <p:cNvSpPr/>
          <p:nvPr/>
        </p:nvSpPr>
        <p:spPr>
          <a:xfrm>
            <a:off x="3671824" y="2317497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35305" y="0"/>
                </a:moveTo>
                <a:lnTo>
                  <a:pt x="21538" y="2295"/>
                </a:lnTo>
                <a:lnTo>
                  <a:pt x="10318" y="8556"/>
                </a:lnTo>
                <a:lnTo>
                  <a:pt x="2766" y="17841"/>
                </a:lnTo>
                <a:lnTo>
                  <a:pt x="0" y="29210"/>
                </a:lnTo>
                <a:lnTo>
                  <a:pt x="2766" y="40558"/>
                </a:lnTo>
                <a:lnTo>
                  <a:pt x="10318" y="49799"/>
                </a:lnTo>
                <a:lnTo>
                  <a:pt x="21538" y="56016"/>
                </a:lnTo>
                <a:lnTo>
                  <a:pt x="35305" y="58293"/>
                </a:lnTo>
                <a:lnTo>
                  <a:pt x="49020" y="56016"/>
                </a:lnTo>
                <a:lnTo>
                  <a:pt x="60245" y="49799"/>
                </a:lnTo>
                <a:lnTo>
                  <a:pt x="67827" y="40558"/>
                </a:lnTo>
                <a:lnTo>
                  <a:pt x="70612" y="29210"/>
                </a:lnTo>
                <a:lnTo>
                  <a:pt x="67827" y="17841"/>
                </a:lnTo>
                <a:lnTo>
                  <a:pt x="60245" y="8556"/>
                </a:lnTo>
                <a:lnTo>
                  <a:pt x="49020" y="2295"/>
                </a:lnTo>
                <a:lnTo>
                  <a:pt x="3530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8">
            <a:extLst>
              <a:ext uri="{FF2B5EF4-FFF2-40B4-BE49-F238E27FC236}">
                <a16:creationId xmlns:a16="http://schemas.microsoft.com/office/drawing/2014/main" id="{28EBEDD6-1490-A846-8DCF-9B32438C4A2A}"/>
              </a:ext>
            </a:extLst>
          </p:cNvPr>
          <p:cNvSpPr/>
          <p:nvPr/>
        </p:nvSpPr>
        <p:spPr>
          <a:xfrm>
            <a:off x="3671824" y="2317497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29210"/>
                </a:moveTo>
                <a:lnTo>
                  <a:pt x="2766" y="17841"/>
                </a:lnTo>
                <a:lnTo>
                  <a:pt x="10318" y="8556"/>
                </a:lnTo>
                <a:lnTo>
                  <a:pt x="21538" y="2295"/>
                </a:lnTo>
                <a:lnTo>
                  <a:pt x="35305" y="0"/>
                </a:lnTo>
                <a:lnTo>
                  <a:pt x="49020" y="2295"/>
                </a:lnTo>
                <a:lnTo>
                  <a:pt x="60245" y="8556"/>
                </a:lnTo>
                <a:lnTo>
                  <a:pt x="67827" y="17841"/>
                </a:lnTo>
                <a:lnTo>
                  <a:pt x="70612" y="29210"/>
                </a:lnTo>
                <a:lnTo>
                  <a:pt x="67827" y="40558"/>
                </a:lnTo>
                <a:lnTo>
                  <a:pt x="60245" y="49799"/>
                </a:lnTo>
                <a:lnTo>
                  <a:pt x="49020" y="56016"/>
                </a:lnTo>
                <a:lnTo>
                  <a:pt x="35305" y="58293"/>
                </a:lnTo>
                <a:lnTo>
                  <a:pt x="21538" y="56016"/>
                </a:lnTo>
                <a:lnTo>
                  <a:pt x="10318" y="49799"/>
                </a:lnTo>
                <a:lnTo>
                  <a:pt x="2766" y="40558"/>
                </a:lnTo>
                <a:lnTo>
                  <a:pt x="0" y="2921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9">
            <a:extLst>
              <a:ext uri="{FF2B5EF4-FFF2-40B4-BE49-F238E27FC236}">
                <a16:creationId xmlns:a16="http://schemas.microsoft.com/office/drawing/2014/main" id="{89F0892B-BB4A-B24A-940F-ADAA1F0751DD}"/>
              </a:ext>
            </a:extLst>
          </p:cNvPr>
          <p:cNvSpPr/>
          <p:nvPr/>
        </p:nvSpPr>
        <p:spPr>
          <a:xfrm>
            <a:off x="3671824" y="2492502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35305" y="0"/>
                </a:moveTo>
                <a:lnTo>
                  <a:pt x="21538" y="2295"/>
                </a:lnTo>
                <a:lnTo>
                  <a:pt x="10318" y="8556"/>
                </a:lnTo>
                <a:lnTo>
                  <a:pt x="2766" y="17841"/>
                </a:lnTo>
                <a:lnTo>
                  <a:pt x="0" y="29210"/>
                </a:lnTo>
                <a:lnTo>
                  <a:pt x="2766" y="40505"/>
                </a:lnTo>
                <a:lnTo>
                  <a:pt x="10318" y="49752"/>
                </a:lnTo>
                <a:lnTo>
                  <a:pt x="21538" y="55999"/>
                </a:lnTo>
                <a:lnTo>
                  <a:pt x="35305" y="58293"/>
                </a:lnTo>
                <a:lnTo>
                  <a:pt x="49020" y="55999"/>
                </a:lnTo>
                <a:lnTo>
                  <a:pt x="60245" y="49752"/>
                </a:lnTo>
                <a:lnTo>
                  <a:pt x="67827" y="40505"/>
                </a:lnTo>
                <a:lnTo>
                  <a:pt x="70612" y="29210"/>
                </a:lnTo>
                <a:lnTo>
                  <a:pt x="67827" y="17841"/>
                </a:lnTo>
                <a:lnTo>
                  <a:pt x="60245" y="8556"/>
                </a:lnTo>
                <a:lnTo>
                  <a:pt x="49020" y="2295"/>
                </a:lnTo>
                <a:lnTo>
                  <a:pt x="3530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70">
            <a:extLst>
              <a:ext uri="{FF2B5EF4-FFF2-40B4-BE49-F238E27FC236}">
                <a16:creationId xmlns:a16="http://schemas.microsoft.com/office/drawing/2014/main" id="{DFB690F5-12C1-3243-9A9A-98F15317FE19}"/>
              </a:ext>
            </a:extLst>
          </p:cNvPr>
          <p:cNvSpPr/>
          <p:nvPr/>
        </p:nvSpPr>
        <p:spPr>
          <a:xfrm>
            <a:off x="3671824" y="2492502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29210"/>
                </a:moveTo>
                <a:lnTo>
                  <a:pt x="2766" y="17841"/>
                </a:lnTo>
                <a:lnTo>
                  <a:pt x="10318" y="8556"/>
                </a:lnTo>
                <a:lnTo>
                  <a:pt x="21538" y="2295"/>
                </a:lnTo>
                <a:lnTo>
                  <a:pt x="35305" y="0"/>
                </a:lnTo>
                <a:lnTo>
                  <a:pt x="49020" y="2295"/>
                </a:lnTo>
                <a:lnTo>
                  <a:pt x="60245" y="8556"/>
                </a:lnTo>
                <a:lnTo>
                  <a:pt x="67827" y="17841"/>
                </a:lnTo>
                <a:lnTo>
                  <a:pt x="70612" y="29210"/>
                </a:lnTo>
                <a:lnTo>
                  <a:pt x="67827" y="40505"/>
                </a:lnTo>
                <a:lnTo>
                  <a:pt x="60245" y="49752"/>
                </a:lnTo>
                <a:lnTo>
                  <a:pt x="49020" y="55999"/>
                </a:lnTo>
                <a:lnTo>
                  <a:pt x="35305" y="58293"/>
                </a:lnTo>
                <a:lnTo>
                  <a:pt x="21538" y="55999"/>
                </a:lnTo>
                <a:lnTo>
                  <a:pt x="10318" y="49752"/>
                </a:lnTo>
                <a:lnTo>
                  <a:pt x="2766" y="40505"/>
                </a:lnTo>
                <a:lnTo>
                  <a:pt x="0" y="2921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1">
            <a:extLst>
              <a:ext uri="{FF2B5EF4-FFF2-40B4-BE49-F238E27FC236}">
                <a16:creationId xmlns:a16="http://schemas.microsoft.com/office/drawing/2014/main" id="{C100F2E9-2D6E-EA44-B6C5-F7A7497D3E56}"/>
              </a:ext>
            </a:extLst>
          </p:cNvPr>
          <p:cNvSpPr/>
          <p:nvPr/>
        </p:nvSpPr>
        <p:spPr>
          <a:xfrm>
            <a:off x="3671824" y="2667509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35305" y="0"/>
                </a:moveTo>
                <a:lnTo>
                  <a:pt x="21538" y="2276"/>
                </a:lnTo>
                <a:lnTo>
                  <a:pt x="10318" y="8493"/>
                </a:lnTo>
                <a:lnTo>
                  <a:pt x="2766" y="17734"/>
                </a:lnTo>
                <a:lnTo>
                  <a:pt x="0" y="29083"/>
                </a:lnTo>
                <a:lnTo>
                  <a:pt x="2766" y="40451"/>
                </a:lnTo>
                <a:lnTo>
                  <a:pt x="10318" y="49736"/>
                </a:lnTo>
                <a:lnTo>
                  <a:pt x="21538" y="55997"/>
                </a:lnTo>
                <a:lnTo>
                  <a:pt x="35305" y="58293"/>
                </a:lnTo>
                <a:lnTo>
                  <a:pt x="49020" y="55997"/>
                </a:lnTo>
                <a:lnTo>
                  <a:pt x="60245" y="49736"/>
                </a:lnTo>
                <a:lnTo>
                  <a:pt x="67827" y="40451"/>
                </a:lnTo>
                <a:lnTo>
                  <a:pt x="70612" y="29083"/>
                </a:lnTo>
                <a:lnTo>
                  <a:pt x="67827" y="17734"/>
                </a:lnTo>
                <a:lnTo>
                  <a:pt x="60245" y="8493"/>
                </a:lnTo>
                <a:lnTo>
                  <a:pt x="49020" y="2276"/>
                </a:lnTo>
                <a:lnTo>
                  <a:pt x="3530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72">
            <a:extLst>
              <a:ext uri="{FF2B5EF4-FFF2-40B4-BE49-F238E27FC236}">
                <a16:creationId xmlns:a16="http://schemas.microsoft.com/office/drawing/2014/main" id="{C33D4F31-6E52-E240-892E-B151DB3DF9A2}"/>
              </a:ext>
            </a:extLst>
          </p:cNvPr>
          <p:cNvSpPr/>
          <p:nvPr/>
        </p:nvSpPr>
        <p:spPr>
          <a:xfrm>
            <a:off x="3671824" y="2667509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29083"/>
                </a:moveTo>
                <a:lnTo>
                  <a:pt x="2766" y="17734"/>
                </a:lnTo>
                <a:lnTo>
                  <a:pt x="10318" y="8493"/>
                </a:lnTo>
                <a:lnTo>
                  <a:pt x="21538" y="2276"/>
                </a:lnTo>
                <a:lnTo>
                  <a:pt x="35305" y="0"/>
                </a:lnTo>
                <a:lnTo>
                  <a:pt x="49020" y="2276"/>
                </a:lnTo>
                <a:lnTo>
                  <a:pt x="60245" y="8493"/>
                </a:lnTo>
                <a:lnTo>
                  <a:pt x="67827" y="17734"/>
                </a:lnTo>
                <a:lnTo>
                  <a:pt x="70612" y="29083"/>
                </a:lnTo>
                <a:lnTo>
                  <a:pt x="67827" y="40451"/>
                </a:lnTo>
                <a:lnTo>
                  <a:pt x="60245" y="49736"/>
                </a:lnTo>
                <a:lnTo>
                  <a:pt x="49020" y="55997"/>
                </a:lnTo>
                <a:lnTo>
                  <a:pt x="35305" y="58293"/>
                </a:lnTo>
                <a:lnTo>
                  <a:pt x="21538" y="55997"/>
                </a:lnTo>
                <a:lnTo>
                  <a:pt x="10318" y="49736"/>
                </a:lnTo>
                <a:lnTo>
                  <a:pt x="2766" y="40451"/>
                </a:lnTo>
                <a:lnTo>
                  <a:pt x="0" y="29083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73">
            <a:extLst>
              <a:ext uri="{FF2B5EF4-FFF2-40B4-BE49-F238E27FC236}">
                <a16:creationId xmlns:a16="http://schemas.microsoft.com/office/drawing/2014/main" id="{122AD551-427B-A64B-B38E-64F3AD14717A}"/>
              </a:ext>
            </a:extLst>
          </p:cNvPr>
          <p:cNvSpPr/>
          <p:nvPr/>
        </p:nvSpPr>
        <p:spPr>
          <a:xfrm>
            <a:off x="3671824" y="2842388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35305" y="0"/>
                </a:moveTo>
                <a:lnTo>
                  <a:pt x="21538" y="2295"/>
                </a:lnTo>
                <a:lnTo>
                  <a:pt x="10318" y="8556"/>
                </a:lnTo>
                <a:lnTo>
                  <a:pt x="2766" y="17841"/>
                </a:lnTo>
                <a:lnTo>
                  <a:pt x="0" y="29209"/>
                </a:lnTo>
                <a:lnTo>
                  <a:pt x="2766" y="40578"/>
                </a:lnTo>
                <a:lnTo>
                  <a:pt x="10318" y="49863"/>
                </a:lnTo>
                <a:lnTo>
                  <a:pt x="21538" y="56124"/>
                </a:lnTo>
                <a:lnTo>
                  <a:pt x="35305" y="58419"/>
                </a:lnTo>
                <a:lnTo>
                  <a:pt x="49020" y="56124"/>
                </a:lnTo>
                <a:lnTo>
                  <a:pt x="60245" y="49863"/>
                </a:lnTo>
                <a:lnTo>
                  <a:pt x="67827" y="40578"/>
                </a:lnTo>
                <a:lnTo>
                  <a:pt x="70612" y="29209"/>
                </a:lnTo>
                <a:lnTo>
                  <a:pt x="67827" y="17841"/>
                </a:lnTo>
                <a:lnTo>
                  <a:pt x="60245" y="8556"/>
                </a:lnTo>
                <a:lnTo>
                  <a:pt x="49020" y="2295"/>
                </a:lnTo>
                <a:lnTo>
                  <a:pt x="3530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4">
            <a:extLst>
              <a:ext uri="{FF2B5EF4-FFF2-40B4-BE49-F238E27FC236}">
                <a16:creationId xmlns:a16="http://schemas.microsoft.com/office/drawing/2014/main" id="{03173D00-4D46-AA49-8FA9-EED45E2AA205}"/>
              </a:ext>
            </a:extLst>
          </p:cNvPr>
          <p:cNvSpPr/>
          <p:nvPr/>
        </p:nvSpPr>
        <p:spPr>
          <a:xfrm>
            <a:off x="3671824" y="2842388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29209"/>
                </a:moveTo>
                <a:lnTo>
                  <a:pt x="2766" y="17841"/>
                </a:lnTo>
                <a:lnTo>
                  <a:pt x="10318" y="8556"/>
                </a:lnTo>
                <a:lnTo>
                  <a:pt x="21538" y="2295"/>
                </a:lnTo>
                <a:lnTo>
                  <a:pt x="35305" y="0"/>
                </a:lnTo>
                <a:lnTo>
                  <a:pt x="49020" y="2295"/>
                </a:lnTo>
                <a:lnTo>
                  <a:pt x="60245" y="8556"/>
                </a:lnTo>
                <a:lnTo>
                  <a:pt x="67827" y="17841"/>
                </a:lnTo>
                <a:lnTo>
                  <a:pt x="70612" y="29209"/>
                </a:lnTo>
                <a:lnTo>
                  <a:pt x="67827" y="40578"/>
                </a:lnTo>
                <a:lnTo>
                  <a:pt x="60245" y="49863"/>
                </a:lnTo>
                <a:lnTo>
                  <a:pt x="49020" y="56124"/>
                </a:lnTo>
                <a:lnTo>
                  <a:pt x="35305" y="58419"/>
                </a:lnTo>
                <a:lnTo>
                  <a:pt x="21538" y="56124"/>
                </a:lnTo>
                <a:lnTo>
                  <a:pt x="10318" y="49863"/>
                </a:lnTo>
                <a:lnTo>
                  <a:pt x="2766" y="40578"/>
                </a:lnTo>
                <a:lnTo>
                  <a:pt x="0" y="2920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5">
            <a:extLst>
              <a:ext uri="{FF2B5EF4-FFF2-40B4-BE49-F238E27FC236}">
                <a16:creationId xmlns:a16="http://schemas.microsoft.com/office/drawing/2014/main" id="{5560AAEF-6E4E-964E-86B9-F3B331E60FB4}"/>
              </a:ext>
            </a:extLst>
          </p:cNvPr>
          <p:cNvSpPr/>
          <p:nvPr/>
        </p:nvSpPr>
        <p:spPr>
          <a:xfrm>
            <a:off x="3671824" y="3017393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35305" y="0"/>
                </a:moveTo>
                <a:lnTo>
                  <a:pt x="21538" y="2295"/>
                </a:lnTo>
                <a:lnTo>
                  <a:pt x="10318" y="8556"/>
                </a:lnTo>
                <a:lnTo>
                  <a:pt x="2766" y="17841"/>
                </a:lnTo>
                <a:lnTo>
                  <a:pt x="0" y="29209"/>
                </a:lnTo>
                <a:lnTo>
                  <a:pt x="2766" y="40558"/>
                </a:lnTo>
                <a:lnTo>
                  <a:pt x="10318" y="49799"/>
                </a:lnTo>
                <a:lnTo>
                  <a:pt x="21538" y="56016"/>
                </a:lnTo>
                <a:lnTo>
                  <a:pt x="35305" y="58292"/>
                </a:lnTo>
                <a:lnTo>
                  <a:pt x="49020" y="56016"/>
                </a:lnTo>
                <a:lnTo>
                  <a:pt x="60245" y="49799"/>
                </a:lnTo>
                <a:lnTo>
                  <a:pt x="67827" y="40558"/>
                </a:lnTo>
                <a:lnTo>
                  <a:pt x="70612" y="29209"/>
                </a:lnTo>
                <a:lnTo>
                  <a:pt x="67827" y="17841"/>
                </a:lnTo>
                <a:lnTo>
                  <a:pt x="60245" y="8556"/>
                </a:lnTo>
                <a:lnTo>
                  <a:pt x="49020" y="2295"/>
                </a:lnTo>
                <a:lnTo>
                  <a:pt x="3530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6">
            <a:extLst>
              <a:ext uri="{FF2B5EF4-FFF2-40B4-BE49-F238E27FC236}">
                <a16:creationId xmlns:a16="http://schemas.microsoft.com/office/drawing/2014/main" id="{C0589BCC-3D07-084E-8866-8E7C23D62A52}"/>
              </a:ext>
            </a:extLst>
          </p:cNvPr>
          <p:cNvSpPr/>
          <p:nvPr/>
        </p:nvSpPr>
        <p:spPr>
          <a:xfrm>
            <a:off x="3671824" y="3017393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29209"/>
                </a:moveTo>
                <a:lnTo>
                  <a:pt x="2766" y="17841"/>
                </a:lnTo>
                <a:lnTo>
                  <a:pt x="10318" y="8556"/>
                </a:lnTo>
                <a:lnTo>
                  <a:pt x="21538" y="2295"/>
                </a:lnTo>
                <a:lnTo>
                  <a:pt x="35305" y="0"/>
                </a:lnTo>
                <a:lnTo>
                  <a:pt x="49020" y="2295"/>
                </a:lnTo>
                <a:lnTo>
                  <a:pt x="60245" y="8556"/>
                </a:lnTo>
                <a:lnTo>
                  <a:pt x="67827" y="17841"/>
                </a:lnTo>
                <a:lnTo>
                  <a:pt x="70612" y="29209"/>
                </a:lnTo>
                <a:lnTo>
                  <a:pt x="67827" y="40558"/>
                </a:lnTo>
                <a:lnTo>
                  <a:pt x="60245" y="49799"/>
                </a:lnTo>
                <a:lnTo>
                  <a:pt x="49020" y="56016"/>
                </a:lnTo>
                <a:lnTo>
                  <a:pt x="35305" y="58292"/>
                </a:lnTo>
                <a:lnTo>
                  <a:pt x="21538" y="56016"/>
                </a:lnTo>
                <a:lnTo>
                  <a:pt x="10318" y="49799"/>
                </a:lnTo>
                <a:lnTo>
                  <a:pt x="2766" y="40558"/>
                </a:lnTo>
                <a:lnTo>
                  <a:pt x="0" y="2920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7">
            <a:extLst>
              <a:ext uri="{FF2B5EF4-FFF2-40B4-BE49-F238E27FC236}">
                <a16:creationId xmlns:a16="http://schemas.microsoft.com/office/drawing/2014/main" id="{6DEDBCDC-6BA4-9B4D-A130-6DB7F5A7AD3E}"/>
              </a:ext>
            </a:extLst>
          </p:cNvPr>
          <p:cNvSpPr/>
          <p:nvPr/>
        </p:nvSpPr>
        <p:spPr>
          <a:xfrm>
            <a:off x="4236719" y="2317497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35306" y="0"/>
                </a:moveTo>
                <a:lnTo>
                  <a:pt x="21538" y="2295"/>
                </a:lnTo>
                <a:lnTo>
                  <a:pt x="10318" y="8556"/>
                </a:lnTo>
                <a:lnTo>
                  <a:pt x="2766" y="17841"/>
                </a:lnTo>
                <a:lnTo>
                  <a:pt x="0" y="29210"/>
                </a:lnTo>
                <a:lnTo>
                  <a:pt x="2766" y="40558"/>
                </a:lnTo>
                <a:lnTo>
                  <a:pt x="10318" y="49799"/>
                </a:lnTo>
                <a:lnTo>
                  <a:pt x="21538" y="56016"/>
                </a:lnTo>
                <a:lnTo>
                  <a:pt x="35306" y="58293"/>
                </a:lnTo>
                <a:lnTo>
                  <a:pt x="49020" y="56016"/>
                </a:lnTo>
                <a:lnTo>
                  <a:pt x="60245" y="49799"/>
                </a:lnTo>
                <a:lnTo>
                  <a:pt x="67827" y="40558"/>
                </a:lnTo>
                <a:lnTo>
                  <a:pt x="70612" y="29210"/>
                </a:lnTo>
                <a:lnTo>
                  <a:pt x="67827" y="17841"/>
                </a:lnTo>
                <a:lnTo>
                  <a:pt x="60245" y="8556"/>
                </a:lnTo>
                <a:lnTo>
                  <a:pt x="49020" y="2295"/>
                </a:lnTo>
                <a:lnTo>
                  <a:pt x="3530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8">
            <a:extLst>
              <a:ext uri="{FF2B5EF4-FFF2-40B4-BE49-F238E27FC236}">
                <a16:creationId xmlns:a16="http://schemas.microsoft.com/office/drawing/2014/main" id="{BF7DDCF0-85A2-0A4A-9034-6A56E206A462}"/>
              </a:ext>
            </a:extLst>
          </p:cNvPr>
          <p:cNvSpPr/>
          <p:nvPr/>
        </p:nvSpPr>
        <p:spPr>
          <a:xfrm>
            <a:off x="4236719" y="2317497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29210"/>
                </a:moveTo>
                <a:lnTo>
                  <a:pt x="2766" y="17841"/>
                </a:lnTo>
                <a:lnTo>
                  <a:pt x="10318" y="8556"/>
                </a:lnTo>
                <a:lnTo>
                  <a:pt x="21538" y="2295"/>
                </a:lnTo>
                <a:lnTo>
                  <a:pt x="35306" y="0"/>
                </a:lnTo>
                <a:lnTo>
                  <a:pt x="49020" y="2295"/>
                </a:lnTo>
                <a:lnTo>
                  <a:pt x="60245" y="8556"/>
                </a:lnTo>
                <a:lnTo>
                  <a:pt x="67827" y="17841"/>
                </a:lnTo>
                <a:lnTo>
                  <a:pt x="70612" y="29210"/>
                </a:lnTo>
                <a:lnTo>
                  <a:pt x="67827" y="40558"/>
                </a:lnTo>
                <a:lnTo>
                  <a:pt x="60245" y="49799"/>
                </a:lnTo>
                <a:lnTo>
                  <a:pt x="49020" y="56016"/>
                </a:lnTo>
                <a:lnTo>
                  <a:pt x="35306" y="58293"/>
                </a:lnTo>
                <a:lnTo>
                  <a:pt x="21538" y="56016"/>
                </a:lnTo>
                <a:lnTo>
                  <a:pt x="10318" y="49799"/>
                </a:lnTo>
                <a:lnTo>
                  <a:pt x="2766" y="40558"/>
                </a:lnTo>
                <a:lnTo>
                  <a:pt x="0" y="2921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9">
            <a:extLst>
              <a:ext uri="{FF2B5EF4-FFF2-40B4-BE49-F238E27FC236}">
                <a16:creationId xmlns:a16="http://schemas.microsoft.com/office/drawing/2014/main" id="{FB2E6034-3B0F-AF48-9972-1C8F9CAB59A3}"/>
              </a:ext>
            </a:extLst>
          </p:cNvPr>
          <p:cNvSpPr/>
          <p:nvPr/>
        </p:nvSpPr>
        <p:spPr>
          <a:xfrm>
            <a:off x="4236719" y="2492502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35306" y="0"/>
                </a:moveTo>
                <a:lnTo>
                  <a:pt x="21538" y="2295"/>
                </a:lnTo>
                <a:lnTo>
                  <a:pt x="10318" y="8556"/>
                </a:lnTo>
                <a:lnTo>
                  <a:pt x="2766" y="17841"/>
                </a:lnTo>
                <a:lnTo>
                  <a:pt x="0" y="29210"/>
                </a:lnTo>
                <a:lnTo>
                  <a:pt x="2766" y="40505"/>
                </a:lnTo>
                <a:lnTo>
                  <a:pt x="10318" y="49752"/>
                </a:lnTo>
                <a:lnTo>
                  <a:pt x="21538" y="55999"/>
                </a:lnTo>
                <a:lnTo>
                  <a:pt x="35306" y="58293"/>
                </a:lnTo>
                <a:lnTo>
                  <a:pt x="49020" y="55999"/>
                </a:lnTo>
                <a:lnTo>
                  <a:pt x="60245" y="49752"/>
                </a:lnTo>
                <a:lnTo>
                  <a:pt x="67827" y="40505"/>
                </a:lnTo>
                <a:lnTo>
                  <a:pt x="70612" y="29210"/>
                </a:lnTo>
                <a:lnTo>
                  <a:pt x="67827" y="17841"/>
                </a:lnTo>
                <a:lnTo>
                  <a:pt x="60245" y="8556"/>
                </a:lnTo>
                <a:lnTo>
                  <a:pt x="49020" y="2295"/>
                </a:lnTo>
                <a:lnTo>
                  <a:pt x="3530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80">
            <a:extLst>
              <a:ext uri="{FF2B5EF4-FFF2-40B4-BE49-F238E27FC236}">
                <a16:creationId xmlns:a16="http://schemas.microsoft.com/office/drawing/2014/main" id="{97369BCD-4B88-1145-A402-F8806D6CE246}"/>
              </a:ext>
            </a:extLst>
          </p:cNvPr>
          <p:cNvSpPr/>
          <p:nvPr/>
        </p:nvSpPr>
        <p:spPr>
          <a:xfrm>
            <a:off x="4236719" y="2492502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29210"/>
                </a:moveTo>
                <a:lnTo>
                  <a:pt x="2766" y="17841"/>
                </a:lnTo>
                <a:lnTo>
                  <a:pt x="10318" y="8556"/>
                </a:lnTo>
                <a:lnTo>
                  <a:pt x="21538" y="2295"/>
                </a:lnTo>
                <a:lnTo>
                  <a:pt x="35306" y="0"/>
                </a:lnTo>
                <a:lnTo>
                  <a:pt x="49020" y="2295"/>
                </a:lnTo>
                <a:lnTo>
                  <a:pt x="60245" y="8556"/>
                </a:lnTo>
                <a:lnTo>
                  <a:pt x="67827" y="17841"/>
                </a:lnTo>
                <a:lnTo>
                  <a:pt x="70612" y="29210"/>
                </a:lnTo>
                <a:lnTo>
                  <a:pt x="67827" y="40505"/>
                </a:lnTo>
                <a:lnTo>
                  <a:pt x="60245" y="49752"/>
                </a:lnTo>
                <a:lnTo>
                  <a:pt x="49020" y="55999"/>
                </a:lnTo>
                <a:lnTo>
                  <a:pt x="35306" y="58293"/>
                </a:lnTo>
                <a:lnTo>
                  <a:pt x="21538" y="55999"/>
                </a:lnTo>
                <a:lnTo>
                  <a:pt x="10318" y="49752"/>
                </a:lnTo>
                <a:lnTo>
                  <a:pt x="2766" y="40505"/>
                </a:lnTo>
                <a:lnTo>
                  <a:pt x="0" y="2921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81">
            <a:extLst>
              <a:ext uri="{FF2B5EF4-FFF2-40B4-BE49-F238E27FC236}">
                <a16:creationId xmlns:a16="http://schemas.microsoft.com/office/drawing/2014/main" id="{7481C608-EE92-E94E-9D7A-EED2CA70F6E0}"/>
              </a:ext>
            </a:extLst>
          </p:cNvPr>
          <p:cNvSpPr/>
          <p:nvPr/>
        </p:nvSpPr>
        <p:spPr>
          <a:xfrm>
            <a:off x="4236719" y="2667509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35306" y="0"/>
                </a:moveTo>
                <a:lnTo>
                  <a:pt x="21538" y="2276"/>
                </a:lnTo>
                <a:lnTo>
                  <a:pt x="10318" y="8493"/>
                </a:lnTo>
                <a:lnTo>
                  <a:pt x="2766" y="17734"/>
                </a:lnTo>
                <a:lnTo>
                  <a:pt x="0" y="29083"/>
                </a:lnTo>
                <a:lnTo>
                  <a:pt x="2766" y="40451"/>
                </a:lnTo>
                <a:lnTo>
                  <a:pt x="10318" y="49736"/>
                </a:lnTo>
                <a:lnTo>
                  <a:pt x="21538" y="55997"/>
                </a:lnTo>
                <a:lnTo>
                  <a:pt x="35306" y="58293"/>
                </a:lnTo>
                <a:lnTo>
                  <a:pt x="49020" y="55997"/>
                </a:lnTo>
                <a:lnTo>
                  <a:pt x="60245" y="49736"/>
                </a:lnTo>
                <a:lnTo>
                  <a:pt x="67827" y="40451"/>
                </a:lnTo>
                <a:lnTo>
                  <a:pt x="70612" y="29083"/>
                </a:lnTo>
                <a:lnTo>
                  <a:pt x="67827" y="17734"/>
                </a:lnTo>
                <a:lnTo>
                  <a:pt x="60245" y="8493"/>
                </a:lnTo>
                <a:lnTo>
                  <a:pt x="49020" y="2276"/>
                </a:lnTo>
                <a:lnTo>
                  <a:pt x="3530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82">
            <a:extLst>
              <a:ext uri="{FF2B5EF4-FFF2-40B4-BE49-F238E27FC236}">
                <a16:creationId xmlns:a16="http://schemas.microsoft.com/office/drawing/2014/main" id="{A5A27868-62E2-F142-8C53-A11C64A34504}"/>
              </a:ext>
            </a:extLst>
          </p:cNvPr>
          <p:cNvSpPr/>
          <p:nvPr/>
        </p:nvSpPr>
        <p:spPr>
          <a:xfrm>
            <a:off x="4236719" y="2667509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29083"/>
                </a:moveTo>
                <a:lnTo>
                  <a:pt x="2766" y="17734"/>
                </a:lnTo>
                <a:lnTo>
                  <a:pt x="10318" y="8493"/>
                </a:lnTo>
                <a:lnTo>
                  <a:pt x="21538" y="2276"/>
                </a:lnTo>
                <a:lnTo>
                  <a:pt x="35306" y="0"/>
                </a:lnTo>
                <a:lnTo>
                  <a:pt x="49020" y="2276"/>
                </a:lnTo>
                <a:lnTo>
                  <a:pt x="60245" y="8493"/>
                </a:lnTo>
                <a:lnTo>
                  <a:pt x="67827" y="17734"/>
                </a:lnTo>
                <a:lnTo>
                  <a:pt x="70612" y="29083"/>
                </a:lnTo>
                <a:lnTo>
                  <a:pt x="67827" y="40451"/>
                </a:lnTo>
                <a:lnTo>
                  <a:pt x="60245" y="49736"/>
                </a:lnTo>
                <a:lnTo>
                  <a:pt x="49020" y="55997"/>
                </a:lnTo>
                <a:lnTo>
                  <a:pt x="35306" y="58293"/>
                </a:lnTo>
                <a:lnTo>
                  <a:pt x="21538" y="55997"/>
                </a:lnTo>
                <a:lnTo>
                  <a:pt x="10318" y="49736"/>
                </a:lnTo>
                <a:lnTo>
                  <a:pt x="2766" y="40451"/>
                </a:lnTo>
                <a:lnTo>
                  <a:pt x="0" y="29083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83">
            <a:extLst>
              <a:ext uri="{FF2B5EF4-FFF2-40B4-BE49-F238E27FC236}">
                <a16:creationId xmlns:a16="http://schemas.microsoft.com/office/drawing/2014/main" id="{3DC49ABD-BCC9-CD43-953A-3D1732044CA3}"/>
              </a:ext>
            </a:extLst>
          </p:cNvPr>
          <p:cNvSpPr/>
          <p:nvPr/>
        </p:nvSpPr>
        <p:spPr>
          <a:xfrm>
            <a:off x="4236719" y="2842388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35306" y="0"/>
                </a:moveTo>
                <a:lnTo>
                  <a:pt x="21538" y="2295"/>
                </a:lnTo>
                <a:lnTo>
                  <a:pt x="10318" y="8556"/>
                </a:lnTo>
                <a:lnTo>
                  <a:pt x="2766" y="17841"/>
                </a:lnTo>
                <a:lnTo>
                  <a:pt x="0" y="29209"/>
                </a:lnTo>
                <a:lnTo>
                  <a:pt x="2766" y="40578"/>
                </a:lnTo>
                <a:lnTo>
                  <a:pt x="10318" y="49863"/>
                </a:lnTo>
                <a:lnTo>
                  <a:pt x="21538" y="56124"/>
                </a:lnTo>
                <a:lnTo>
                  <a:pt x="35306" y="58419"/>
                </a:lnTo>
                <a:lnTo>
                  <a:pt x="49020" y="56124"/>
                </a:lnTo>
                <a:lnTo>
                  <a:pt x="60245" y="49863"/>
                </a:lnTo>
                <a:lnTo>
                  <a:pt x="67827" y="40578"/>
                </a:lnTo>
                <a:lnTo>
                  <a:pt x="70612" y="29209"/>
                </a:lnTo>
                <a:lnTo>
                  <a:pt x="67827" y="17841"/>
                </a:lnTo>
                <a:lnTo>
                  <a:pt x="60245" y="8556"/>
                </a:lnTo>
                <a:lnTo>
                  <a:pt x="49020" y="2295"/>
                </a:lnTo>
                <a:lnTo>
                  <a:pt x="3530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84">
            <a:extLst>
              <a:ext uri="{FF2B5EF4-FFF2-40B4-BE49-F238E27FC236}">
                <a16:creationId xmlns:a16="http://schemas.microsoft.com/office/drawing/2014/main" id="{A3900319-D034-3448-85DB-EBD3C7D0AA37}"/>
              </a:ext>
            </a:extLst>
          </p:cNvPr>
          <p:cNvSpPr/>
          <p:nvPr/>
        </p:nvSpPr>
        <p:spPr>
          <a:xfrm>
            <a:off x="4236719" y="2842388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29209"/>
                </a:moveTo>
                <a:lnTo>
                  <a:pt x="2766" y="17841"/>
                </a:lnTo>
                <a:lnTo>
                  <a:pt x="10318" y="8556"/>
                </a:lnTo>
                <a:lnTo>
                  <a:pt x="21538" y="2295"/>
                </a:lnTo>
                <a:lnTo>
                  <a:pt x="35306" y="0"/>
                </a:lnTo>
                <a:lnTo>
                  <a:pt x="49020" y="2295"/>
                </a:lnTo>
                <a:lnTo>
                  <a:pt x="60245" y="8556"/>
                </a:lnTo>
                <a:lnTo>
                  <a:pt x="67827" y="17841"/>
                </a:lnTo>
                <a:lnTo>
                  <a:pt x="70612" y="29209"/>
                </a:lnTo>
                <a:lnTo>
                  <a:pt x="67827" y="40578"/>
                </a:lnTo>
                <a:lnTo>
                  <a:pt x="60245" y="49863"/>
                </a:lnTo>
                <a:lnTo>
                  <a:pt x="49020" y="56124"/>
                </a:lnTo>
                <a:lnTo>
                  <a:pt x="35306" y="58419"/>
                </a:lnTo>
                <a:lnTo>
                  <a:pt x="21538" y="56124"/>
                </a:lnTo>
                <a:lnTo>
                  <a:pt x="10318" y="49863"/>
                </a:lnTo>
                <a:lnTo>
                  <a:pt x="2766" y="40578"/>
                </a:lnTo>
                <a:lnTo>
                  <a:pt x="0" y="2920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5">
            <a:extLst>
              <a:ext uri="{FF2B5EF4-FFF2-40B4-BE49-F238E27FC236}">
                <a16:creationId xmlns:a16="http://schemas.microsoft.com/office/drawing/2014/main" id="{DF3C364C-2802-5B41-BE90-98660868643F}"/>
              </a:ext>
            </a:extLst>
          </p:cNvPr>
          <p:cNvSpPr/>
          <p:nvPr/>
        </p:nvSpPr>
        <p:spPr>
          <a:xfrm>
            <a:off x="4236719" y="3017393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35306" y="0"/>
                </a:moveTo>
                <a:lnTo>
                  <a:pt x="21538" y="2295"/>
                </a:lnTo>
                <a:lnTo>
                  <a:pt x="10318" y="8556"/>
                </a:lnTo>
                <a:lnTo>
                  <a:pt x="2766" y="17841"/>
                </a:lnTo>
                <a:lnTo>
                  <a:pt x="0" y="29209"/>
                </a:lnTo>
                <a:lnTo>
                  <a:pt x="2766" y="40558"/>
                </a:lnTo>
                <a:lnTo>
                  <a:pt x="10318" y="49799"/>
                </a:lnTo>
                <a:lnTo>
                  <a:pt x="21538" y="56016"/>
                </a:lnTo>
                <a:lnTo>
                  <a:pt x="35306" y="58292"/>
                </a:lnTo>
                <a:lnTo>
                  <a:pt x="49020" y="56016"/>
                </a:lnTo>
                <a:lnTo>
                  <a:pt x="60245" y="49799"/>
                </a:lnTo>
                <a:lnTo>
                  <a:pt x="67827" y="40558"/>
                </a:lnTo>
                <a:lnTo>
                  <a:pt x="70612" y="29209"/>
                </a:lnTo>
                <a:lnTo>
                  <a:pt x="67827" y="17841"/>
                </a:lnTo>
                <a:lnTo>
                  <a:pt x="60245" y="8556"/>
                </a:lnTo>
                <a:lnTo>
                  <a:pt x="49020" y="2295"/>
                </a:lnTo>
                <a:lnTo>
                  <a:pt x="3530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6">
            <a:extLst>
              <a:ext uri="{FF2B5EF4-FFF2-40B4-BE49-F238E27FC236}">
                <a16:creationId xmlns:a16="http://schemas.microsoft.com/office/drawing/2014/main" id="{69654262-96AF-9D4D-A634-E7B2D9C1DEB4}"/>
              </a:ext>
            </a:extLst>
          </p:cNvPr>
          <p:cNvSpPr/>
          <p:nvPr/>
        </p:nvSpPr>
        <p:spPr>
          <a:xfrm>
            <a:off x="4236719" y="3017393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29209"/>
                </a:moveTo>
                <a:lnTo>
                  <a:pt x="2766" y="17841"/>
                </a:lnTo>
                <a:lnTo>
                  <a:pt x="10318" y="8556"/>
                </a:lnTo>
                <a:lnTo>
                  <a:pt x="21538" y="2295"/>
                </a:lnTo>
                <a:lnTo>
                  <a:pt x="35306" y="0"/>
                </a:lnTo>
                <a:lnTo>
                  <a:pt x="49020" y="2295"/>
                </a:lnTo>
                <a:lnTo>
                  <a:pt x="60245" y="8556"/>
                </a:lnTo>
                <a:lnTo>
                  <a:pt x="67827" y="17841"/>
                </a:lnTo>
                <a:lnTo>
                  <a:pt x="70612" y="29209"/>
                </a:lnTo>
                <a:lnTo>
                  <a:pt x="67827" y="40558"/>
                </a:lnTo>
                <a:lnTo>
                  <a:pt x="60245" y="49799"/>
                </a:lnTo>
                <a:lnTo>
                  <a:pt x="49020" y="56016"/>
                </a:lnTo>
                <a:lnTo>
                  <a:pt x="35306" y="58292"/>
                </a:lnTo>
                <a:lnTo>
                  <a:pt x="21538" y="56016"/>
                </a:lnTo>
                <a:lnTo>
                  <a:pt x="10318" y="49799"/>
                </a:lnTo>
                <a:lnTo>
                  <a:pt x="2766" y="40558"/>
                </a:lnTo>
                <a:lnTo>
                  <a:pt x="0" y="2920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7">
            <a:extLst>
              <a:ext uri="{FF2B5EF4-FFF2-40B4-BE49-F238E27FC236}">
                <a16:creationId xmlns:a16="http://schemas.microsoft.com/office/drawing/2014/main" id="{B345551C-8350-EC46-AA26-BBF56815E6C3}"/>
              </a:ext>
            </a:extLst>
          </p:cNvPr>
          <p:cNvSpPr/>
          <p:nvPr/>
        </p:nvSpPr>
        <p:spPr>
          <a:xfrm>
            <a:off x="4236719" y="3192400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35306" y="0"/>
                </a:moveTo>
                <a:lnTo>
                  <a:pt x="21538" y="2291"/>
                </a:lnTo>
                <a:lnTo>
                  <a:pt x="10318" y="8540"/>
                </a:lnTo>
                <a:lnTo>
                  <a:pt x="2766" y="17809"/>
                </a:lnTo>
                <a:lnTo>
                  <a:pt x="0" y="29159"/>
                </a:lnTo>
                <a:lnTo>
                  <a:pt x="2766" y="40509"/>
                </a:lnTo>
                <a:lnTo>
                  <a:pt x="10318" y="49777"/>
                </a:lnTo>
                <a:lnTo>
                  <a:pt x="21538" y="56026"/>
                </a:lnTo>
                <a:lnTo>
                  <a:pt x="35306" y="58318"/>
                </a:lnTo>
                <a:lnTo>
                  <a:pt x="49020" y="56026"/>
                </a:lnTo>
                <a:lnTo>
                  <a:pt x="60245" y="49777"/>
                </a:lnTo>
                <a:lnTo>
                  <a:pt x="67827" y="40509"/>
                </a:lnTo>
                <a:lnTo>
                  <a:pt x="70612" y="29159"/>
                </a:lnTo>
                <a:lnTo>
                  <a:pt x="67827" y="17809"/>
                </a:lnTo>
                <a:lnTo>
                  <a:pt x="60245" y="8540"/>
                </a:lnTo>
                <a:lnTo>
                  <a:pt x="49020" y="2291"/>
                </a:lnTo>
                <a:lnTo>
                  <a:pt x="3530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8">
            <a:extLst>
              <a:ext uri="{FF2B5EF4-FFF2-40B4-BE49-F238E27FC236}">
                <a16:creationId xmlns:a16="http://schemas.microsoft.com/office/drawing/2014/main" id="{958739DF-75A5-7742-B2BE-5305E4C05DE3}"/>
              </a:ext>
            </a:extLst>
          </p:cNvPr>
          <p:cNvSpPr/>
          <p:nvPr/>
        </p:nvSpPr>
        <p:spPr>
          <a:xfrm>
            <a:off x="4236719" y="3192400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29159"/>
                </a:moveTo>
                <a:lnTo>
                  <a:pt x="2766" y="17809"/>
                </a:lnTo>
                <a:lnTo>
                  <a:pt x="10318" y="8540"/>
                </a:lnTo>
                <a:lnTo>
                  <a:pt x="21538" y="2291"/>
                </a:lnTo>
                <a:lnTo>
                  <a:pt x="35306" y="0"/>
                </a:lnTo>
                <a:lnTo>
                  <a:pt x="49020" y="2291"/>
                </a:lnTo>
                <a:lnTo>
                  <a:pt x="60245" y="8540"/>
                </a:lnTo>
                <a:lnTo>
                  <a:pt x="67827" y="17809"/>
                </a:lnTo>
                <a:lnTo>
                  <a:pt x="70612" y="29159"/>
                </a:lnTo>
                <a:lnTo>
                  <a:pt x="67827" y="40509"/>
                </a:lnTo>
                <a:lnTo>
                  <a:pt x="60245" y="49777"/>
                </a:lnTo>
                <a:lnTo>
                  <a:pt x="49020" y="56026"/>
                </a:lnTo>
                <a:lnTo>
                  <a:pt x="35306" y="58318"/>
                </a:lnTo>
                <a:lnTo>
                  <a:pt x="21538" y="56026"/>
                </a:lnTo>
                <a:lnTo>
                  <a:pt x="10318" y="49777"/>
                </a:lnTo>
                <a:lnTo>
                  <a:pt x="2766" y="40509"/>
                </a:lnTo>
                <a:lnTo>
                  <a:pt x="0" y="2915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9">
            <a:extLst>
              <a:ext uri="{FF2B5EF4-FFF2-40B4-BE49-F238E27FC236}">
                <a16:creationId xmlns:a16="http://schemas.microsoft.com/office/drawing/2014/main" id="{94C9198A-5314-B545-930C-E4C12A20AF86}"/>
              </a:ext>
            </a:extLst>
          </p:cNvPr>
          <p:cNvSpPr txBox="1"/>
          <p:nvPr/>
        </p:nvSpPr>
        <p:spPr>
          <a:xfrm>
            <a:off x="3666743" y="2177924"/>
            <a:ext cx="6553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564515" algn="l"/>
              </a:tabLst>
            </a:pPr>
            <a:r>
              <a:rPr sz="900" spc="5" dirty="0">
                <a:latin typeface="Arial"/>
                <a:cs typeface="Arial"/>
              </a:rPr>
              <a:t>A	B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90">
            <a:extLst>
              <a:ext uri="{FF2B5EF4-FFF2-40B4-BE49-F238E27FC236}">
                <a16:creationId xmlns:a16="http://schemas.microsoft.com/office/drawing/2014/main" id="{EEFC12A5-8480-0646-92B7-D2314E4F6427}"/>
              </a:ext>
            </a:extLst>
          </p:cNvPr>
          <p:cNvSpPr/>
          <p:nvPr/>
        </p:nvSpPr>
        <p:spPr>
          <a:xfrm>
            <a:off x="3671824" y="3192400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35305" y="0"/>
                </a:moveTo>
                <a:lnTo>
                  <a:pt x="21538" y="2291"/>
                </a:lnTo>
                <a:lnTo>
                  <a:pt x="10318" y="8540"/>
                </a:lnTo>
                <a:lnTo>
                  <a:pt x="2766" y="17809"/>
                </a:lnTo>
                <a:lnTo>
                  <a:pt x="0" y="29159"/>
                </a:lnTo>
                <a:lnTo>
                  <a:pt x="2766" y="40509"/>
                </a:lnTo>
                <a:lnTo>
                  <a:pt x="10318" y="49777"/>
                </a:lnTo>
                <a:lnTo>
                  <a:pt x="21538" y="56026"/>
                </a:lnTo>
                <a:lnTo>
                  <a:pt x="35305" y="58318"/>
                </a:lnTo>
                <a:lnTo>
                  <a:pt x="49020" y="56026"/>
                </a:lnTo>
                <a:lnTo>
                  <a:pt x="60245" y="49777"/>
                </a:lnTo>
                <a:lnTo>
                  <a:pt x="67827" y="40509"/>
                </a:lnTo>
                <a:lnTo>
                  <a:pt x="70612" y="29159"/>
                </a:lnTo>
                <a:lnTo>
                  <a:pt x="67827" y="17809"/>
                </a:lnTo>
                <a:lnTo>
                  <a:pt x="60245" y="8540"/>
                </a:lnTo>
                <a:lnTo>
                  <a:pt x="49020" y="2291"/>
                </a:lnTo>
                <a:lnTo>
                  <a:pt x="35305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91">
            <a:extLst>
              <a:ext uri="{FF2B5EF4-FFF2-40B4-BE49-F238E27FC236}">
                <a16:creationId xmlns:a16="http://schemas.microsoft.com/office/drawing/2014/main" id="{7400E672-9334-4942-852B-12F1F082A479}"/>
              </a:ext>
            </a:extLst>
          </p:cNvPr>
          <p:cNvSpPr/>
          <p:nvPr/>
        </p:nvSpPr>
        <p:spPr>
          <a:xfrm>
            <a:off x="3671824" y="3192400"/>
            <a:ext cx="71120" cy="58419"/>
          </a:xfrm>
          <a:custGeom>
            <a:avLst/>
            <a:gdLst/>
            <a:ahLst/>
            <a:cxnLst/>
            <a:rect l="l" t="t" r="r" b="b"/>
            <a:pathLst>
              <a:path w="71120" h="58420">
                <a:moveTo>
                  <a:pt x="0" y="29159"/>
                </a:moveTo>
                <a:lnTo>
                  <a:pt x="2766" y="17809"/>
                </a:lnTo>
                <a:lnTo>
                  <a:pt x="10318" y="8540"/>
                </a:lnTo>
                <a:lnTo>
                  <a:pt x="21538" y="2291"/>
                </a:lnTo>
                <a:lnTo>
                  <a:pt x="35305" y="0"/>
                </a:lnTo>
                <a:lnTo>
                  <a:pt x="49020" y="2291"/>
                </a:lnTo>
                <a:lnTo>
                  <a:pt x="60245" y="8540"/>
                </a:lnTo>
                <a:lnTo>
                  <a:pt x="67827" y="17809"/>
                </a:lnTo>
                <a:lnTo>
                  <a:pt x="70612" y="29159"/>
                </a:lnTo>
                <a:lnTo>
                  <a:pt x="67827" y="40509"/>
                </a:lnTo>
                <a:lnTo>
                  <a:pt x="60245" y="49777"/>
                </a:lnTo>
                <a:lnTo>
                  <a:pt x="49020" y="56026"/>
                </a:lnTo>
                <a:lnTo>
                  <a:pt x="35305" y="58318"/>
                </a:lnTo>
                <a:lnTo>
                  <a:pt x="21538" y="56026"/>
                </a:lnTo>
                <a:lnTo>
                  <a:pt x="10318" y="49777"/>
                </a:lnTo>
                <a:lnTo>
                  <a:pt x="2766" y="40509"/>
                </a:lnTo>
                <a:lnTo>
                  <a:pt x="0" y="2915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92">
            <a:extLst>
              <a:ext uri="{FF2B5EF4-FFF2-40B4-BE49-F238E27FC236}">
                <a16:creationId xmlns:a16="http://schemas.microsoft.com/office/drawing/2014/main" id="{3C922EC0-BC84-6A44-8F8D-B9327A0860C6}"/>
              </a:ext>
            </a:extLst>
          </p:cNvPr>
          <p:cNvSpPr/>
          <p:nvPr/>
        </p:nvSpPr>
        <p:spPr>
          <a:xfrm>
            <a:off x="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205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9DB9AF-50F0-0E40-B04D-5129960141BA}"/>
              </a:ext>
            </a:extLst>
          </p:cNvPr>
          <p:cNvSpPr txBox="1"/>
          <p:nvPr/>
        </p:nvSpPr>
        <p:spPr>
          <a:xfrm>
            <a:off x="161290" y="847471"/>
            <a:ext cx="4149725" cy="920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[Similarity / </a:t>
            </a:r>
            <a:r>
              <a:rPr sz="1400" spc="-10" dirty="0">
                <a:latin typeface="Arial"/>
                <a:cs typeface="Arial"/>
              </a:rPr>
              <a:t>Connectivity]: How </a:t>
            </a:r>
            <a:r>
              <a:rPr sz="1400" spc="-5" dirty="0">
                <a:latin typeface="Arial"/>
                <a:cs typeface="Arial"/>
              </a:rPr>
              <a:t>similar </a:t>
            </a:r>
            <a:r>
              <a:rPr sz="1400" spc="-15" dirty="0">
                <a:latin typeface="Arial"/>
                <a:cs typeface="Arial"/>
              </a:rPr>
              <a:t>are nodes </a:t>
            </a:r>
            <a:r>
              <a:rPr sz="1400" spc="-10" dirty="0">
                <a:latin typeface="Arial"/>
                <a:cs typeface="Arial"/>
              </a:rPr>
              <a:t>X 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Y </a:t>
            </a:r>
            <a:r>
              <a:rPr sz="1400" spc="-5" dirty="0">
                <a:latin typeface="Arial"/>
                <a:cs typeface="Arial"/>
              </a:rPr>
              <a:t>if </a:t>
            </a:r>
            <a:r>
              <a:rPr sz="1400" spc="-15" dirty="0">
                <a:latin typeface="Arial"/>
                <a:cs typeface="Arial"/>
              </a:rPr>
              <a:t>edges </a:t>
            </a:r>
            <a:r>
              <a:rPr sz="1400" spc="-10" dirty="0">
                <a:latin typeface="Arial"/>
                <a:cs typeface="Arial"/>
              </a:rPr>
              <a:t>connect directly-related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elements?</a:t>
            </a:r>
            <a:endParaRPr sz="1400">
              <a:latin typeface="Arial"/>
              <a:cs typeface="Arial"/>
            </a:endParaRPr>
          </a:p>
          <a:p>
            <a:pPr marL="170180" marR="34925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[Clustering]: Does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graph break </a:t>
            </a:r>
            <a:r>
              <a:rPr sz="1400" spc="-10" dirty="0">
                <a:latin typeface="Arial"/>
                <a:cs typeface="Arial"/>
              </a:rPr>
              <a:t>naturally into  several </a:t>
            </a:r>
            <a:r>
              <a:rPr sz="1400" spc="-15" dirty="0">
                <a:latin typeface="Arial"/>
                <a:cs typeface="Arial"/>
              </a:rPr>
              <a:t>large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“clusters”?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CF2A0C9-C7A5-4A46-AF91-1535496A07ED}"/>
              </a:ext>
            </a:extLst>
          </p:cNvPr>
          <p:cNvSpPr txBox="1"/>
          <p:nvPr/>
        </p:nvSpPr>
        <p:spPr>
          <a:xfrm>
            <a:off x="161290" y="1786509"/>
            <a:ext cx="300037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[Centrality]: </a:t>
            </a:r>
            <a:r>
              <a:rPr sz="1400" spc="-10" dirty="0">
                <a:latin typeface="Arial"/>
                <a:cs typeface="Arial"/>
              </a:rPr>
              <a:t>Find </a:t>
            </a:r>
            <a:r>
              <a:rPr sz="1400" spc="-15" dirty="0">
                <a:latin typeface="Arial"/>
                <a:cs typeface="Arial"/>
              </a:rPr>
              <a:t>nodes </a:t>
            </a:r>
            <a:r>
              <a:rPr sz="1400" spc="-10" dirty="0">
                <a:latin typeface="Arial"/>
                <a:cs typeface="Arial"/>
              </a:rPr>
              <a:t>that </a:t>
            </a:r>
            <a:r>
              <a:rPr sz="1400" spc="-15" dirty="0">
                <a:latin typeface="Arial"/>
                <a:cs typeface="Arial"/>
              </a:rPr>
              <a:t>are  </a:t>
            </a:r>
            <a:r>
              <a:rPr sz="1400" spc="-10" dirty="0">
                <a:latin typeface="Arial"/>
                <a:cs typeface="Arial"/>
              </a:rPr>
              <a:t>well-connected with all other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nodes.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DCB626B-FC0E-BD40-9B47-807273029BB8}"/>
              </a:ext>
            </a:extLst>
          </p:cNvPr>
          <p:cNvSpPr/>
          <p:nvPr/>
        </p:nvSpPr>
        <p:spPr>
          <a:xfrm>
            <a:off x="635" y="1524"/>
            <a:ext cx="4572000" cy="685800"/>
          </a:xfrm>
          <a:custGeom>
            <a:avLst/>
            <a:gdLst/>
            <a:ahLst/>
            <a:cxnLst/>
            <a:rect l="l" t="t" r="r" b="b"/>
            <a:pathLst>
              <a:path w="4572000" h="685800">
                <a:moveTo>
                  <a:pt x="0" y="685800"/>
                </a:moveTo>
                <a:lnTo>
                  <a:pt x="4572000" y="685800"/>
                </a:lnTo>
                <a:lnTo>
                  <a:pt x="4572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80008E7-1C98-5848-8213-683F13FD40EA}"/>
              </a:ext>
            </a:extLst>
          </p:cNvPr>
          <p:cNvSpPr/>
          <p:nvPr/>
        </p:nvSpPr>
        <p:spPr>
          <a:xfrm>
            <a:off x="635" y="1524"/>
            <a:ext cx="4572000" cy="685800"/>
          </a:xfrm>
          <a:custGeom>
            <a:avLst/>
            <a:gdLst/>
            <a:ahLst/>
            <a:cxnLst/>
            <a:rect l="l" t="t" r="r" b="b"/>
            <a:pathLst>
              <a:path w="4572000" h="685800">
                <a:moveTo>
                  <a:pt x="0" y="685800"/>
                </a:moveTo>
                <a:lnTo>
                  <a:pt x="4572000" y="685800"/>
                </a:lnTo>
                <a:lnTo>
                  <a:pt x="4572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F057D34-9F35-4246-99E8-0D2808782933}"/>
              </a:ext>
            </a:extLst>
          </p:cNvPr>
          <p:cNvSpPr txBox="1"/>
          <p:nvPr/>
        </p:nvSpPr>
        <p:spPr>
          <a:xfrm>
            <a:off x="13462" y="14097"/>
            <a:ext cx="4546600" cy="6711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87325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1475"/>
              </a:spcBef>
            </a:pPr>
            <a:r>
              <a:rPr sz="1800" b="1" spc="5" dirty="0">
                <a:solidFill>
                  <a:srgbClr val="004F89"/>
                </a:solidFill>
                <a:latin typeface="Arial"/>
                <a:cs typeface="Arial"/>
              </a:rPr>
              <a:t>Network 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Analysis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/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Data</a:t>
            </a:r>
            <a:r>
              <a:rPr sz="1800" b="1" spc="2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Mining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8E6A828-0FAC-3D45-A1CA-5B87065A694C}"/>
              </a:ext>
            </a:extLst>
          </p:cNvPr>
          <p:cNvSpPr/>
          <p:nvPr/>
        </p:nvSpPr>
        <p:spPr>
          <a:xfrm>
            <a:off x="3530726" y="2951861"/>
            <a:ext cx="293370" cy="335915"/>
          </a:xfrm>
          <a:custGeom>
            <a:avLst/>
            <a:gdLst/>
            <a:ahLst/>
            <a:cxnLst/>
            <a:rect l="l" t="t" r="r" b="b"/>
            <a:pathLst>
              <a:path w="293370" h="335914">
                <a:moveTo>
                  <a:pt x="0" y="0"/>
                </a:moveTo>
                <a:lnTo>
                  <a:pt x="292988" y="335788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C3EC890-794B-8249-BB86-49BAEDF1C3B8}"/>
              </a:ext>
            </a:extLst>
          </p:cNvPr>
          <p:cNvSpPr/>
          <p:nvPr/>
        </p:nvSpPr>
        <p:spPr>
          <a:xfrm>
            <a:off x="3520439" y="3275711"/>
            <a:ext cx="309880" cy="24130"/>
          </a:xfrm>
          <a:custGeom>
            <a:avLst/>
            <a:gdLst/>
            <a:ahLst/>
            <a:cxnLst/>
            <a:rect l="l" t="t" r="r" b="b"/>
            <a:pathLst>
              <a:path w="309879" h="24129">
                <a:moveTo>
                  <a:pt x="0" y="0"/>
                </a:moveTo>
                <a:lnTo>
                  <a:pt x="309625" y="23875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2BDA39D-0642-6A4C-A70C-1050E9F250BC}"/>
              </a:ext>
            </a:extLst>
          </p:cNvPr>
          <p:cNvSpPr/>
          <p:nvPr/>
        </p:nvSpPr>
        <p:spPr>
          <a:xfrm>
            <a:off x="3287902" y="2951861"/>
            <a:ext cx="262890" cy="140970"/>
          </a:xfrm>
          <a:custGeom>
            <a:avLst/>
            <a:gdLst/>
            <a:ahLst/>
            <a:cxnLst/>
            <a:rect l="l" t="t" r="r" b="b"/>
            <a:pathLst>
              <a:path w="262889" h="140970">
                <a:moveTo>
                  <a:pt x="0" y="140588"/>
                </a:moveTo>
                <a:lnTo>
                  <a:pt x="262763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E5A380B-8E08-4742-BF0A-C28362791B25}"/>
              </a:ext>
            </a:extLst>
          </p:cNvPr>
          <p:cNvSpPr/>
          <p:nvPr/>
        </p:nvSpPr>
        <p:spPr>
          <a:xfrm>
            <a:off x="3284727" y="3100324"/>
            <a:ext cx="252729" cy="171450"/>
          </a:xfrm>
          <a:custGeom>
            <a:avLst/>
            <a:gdLst/>
            <a:ahLst/>
            <a:cxnLst/>
            <a:rect l="l" t="t" r="r" b="b"/>
            <a:pathLst>
              <a:path w="252729" h="171450">
                <a:moveTo>
                  <a:pt x="0" y="0"/>
                </a:moveTo>
                <a:lnTo>
                  <a:pt x="252349" y="17145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6A0D65C-ED1C-4746-B86E-72DC41CABDFA}"/>
              </a:ext>
            </a:extLst>
          </p:cNvPr>
          <p:cNvSpPr/>
          <p:nvPr/>
        </p:nvSpPr>
        <p:spPr>
          <a:xfrm>
            <a:off x="3820540" y="2955924"/>
            <a:ext cx="273050" cy="339725"/>
          </a:xfrm>
          <a:custGeom>
            <a:avLst/>
            <a:gdLst/>
            <a:ahLst/>
            <a:cxnLst/>
            <a:rect l="l" t="t" r="r" b="b"/>
            <a:pathLst>
              <a:path w="273050" h="339725">
                <a:moveTo>
                  <a:pt x="0" y="339725"/>
                </a:moveTo>
                <a:lnTo>
                  <a:pt x="27305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E8DF34C-4CDD-0043-B39A-C76827489A5B}"/>
              </a:ext>
            </a:extLst>
          </p:cNvPr>
          <p:cNvSpPr/>
          <p:nvPr/>
        </p:nvSpPr>
        <p:spPr>
          <a:xfrm>
            <a:off x="3820540" y="2959862"/>
            <a:ext cx="501650" cy="175895"/>
          </a:xfrm>
          <a:custGeom>
            <a:avLst/>
            <a:gdLst/>
            <a:ahLst/>
            <a:cxnLst/>
            <a:rect l="l" t="t" r="r" b="b"/>
            <a:pathLst>
              <a:path w="501650" h="175895">
                <a:moveTo>
                  <a:pt x="0" y="0"/>
                </a:moveTo>
                <a:lnTo>
                  <a:pt x="501650" y="175387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FBBE1C3-3272-BC49-857B-4A14D4DE2F58}"/>
              </a:ext>
            </a:extLst>
          </p:cNvPr>
          <p:cNvSpPr/>
          <p:nvPr/>
        </p:nvSpPr>
        <p:spPr>
          <a:xfrm>
            <a:off x="3830065" y="2955924"/>
            <a:ext cx="259715" cy="12065"/>
          </a:xfrm>
          <a:custGeom>
            <a:avLst/>
            <a:gdLst/>
            <a:ahLst/>
            <a:cxnLst/>
            <a:rect l="l" t="t" r="r" b="b"/>
            <a:pathLst>
              <a:path w="259714" h="12064">
                <a:moveTo>
                  <a:pt x="0" y="0"/>
                </a:moveTo>
                <a:lnTo>
                  <a:pt x="259461" y="11811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1F9ED4E-8C05-ED40-A847-E9E254D9A2BA}"/>
              </a:ext>
            </a:extLst>
          </p:cNvPr>
          <p:cNvSpPr/>
          <p:nvPr/>
        </p:nvSpPr>
        <p:spPr>
          <a:xfrm>
            <a:off x="4089526" y="2947924"/>
            <a:ext cx="4445" cy="347980"/>
          </a:xfrm>
          <a:custGeom>
            <a:avLst/>
            <a:gdLst/>
            <a:ahLst/>
            <a:cxnLst/>
            <a:rect l="l" t="t" r="r" b="b"/>
            <a:pathLst>
              <a:path w="4445" h="347979">
                <a:moveTo>
                  <a:pt x="0" y="347725"/>
                </a:moveTo>
                <a:lnTo>
                  <a:pt x="4063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1689BD2-0928-6D48-9FCB-66058C065005}"/>
              </a:ext>
            </a:extLst>
          </p:cNvPr>
          <p:cNvSpPr/>
          <p:nvPr/>
        </p:nvSpPr>
        <p:spPr>
          <a:xfrm>
            <a:off x="4096765" y="2959862"/>
            <a:ext cx="215265" cy="163830"/>
          </a:xfrm>
          <a:custGeom>
            <a:avLst/>
            <a:gdLst/>
            <a:ahLst/>
            <a:cxnLst/>
            <a:rect l="l" t="t" r="r" b="b"/>
            <a:pathLst>
              <a:path w="215264" h="163829">
                <a:moveTo>
                  <a:pt x="215011" y="163449"/>
                </a:moveTo>
                <a:lnTo>
                  <a:pt x="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97F09F7-6A7A-DB4A-BB67-DC713CC18907}"/>
              </a:ext>
            </a:extLst>
          </p:cNvPr>
          <p:cNvSpPr/>
          <p:nvPr/>
        </p:nvSpPr>
        <p:spPr>
          <a:xfrm>
            <a:off x="4099940" y="3143249"/>
            <a:ext cx="208915" cy="156845"/>
          </a:xfrm>
          <a:custGeom>
            <a:avLst/>
            <a:gdLst/>
            <a:ahLst/>
            <a:cxnLst/>
            <a:rect l="l" t="t" r="r" b="b"/>
            <a:pathLst>
              <a:path w="208914" h="156845">
                <a:moveTo>
                  <a:pt x="208661" y="0"/>
                </a:moveTo>
                <a:lnTo>
                  <a:pt x="0" y="156337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9F92761-5C88-CE40-BA6F-8162CD0DA7AC}"/>
              </a:ext>
            </a:extLst>
          </p:cNvPr>
          <p:cNvSpPr/>
          <p:nvPr/>
        </p:nvSpPr>
        <p:spPr>
          <a:xfrm>
            <a:off x="3530726" y="2959862"/>
            <a:ext cx="303530" cy="304800"/>
          </a:xfrm>
          <a:custGeom>
            <a:avLst/>
            <a:gdLst/>
            <a:ahLst/>
            <a:cxnLst/>
            <a:rect l="l" t="t" r="r" b="b"/>
            <a:pathLst>
              <a:path w="303529" h="304800">
                <a:moveTo>
                  <a:pt x="303275" y="0"/>
                </a:moveTo>
                <a:lnTo>
                  <a:pt x="0" y="30480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9152A6B-C45A-744D-B40B-98B187D4E669}"/>
              </a:ext>
            </a:extLst>
          </p:cNvPr>
          <p:cNvSpPr/>
          <p:nvPr/>
        </p:nvSpPr>
        <p:spPr>
          <a:xfrm>
            <a:off x="3459352" y="3186049"/>
            <a:ext cx="139700" cy="159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B0B4F96-A076-3347-A25D-3A56262A5796}"/>
              </a:ext>
            </a:extLst>
          </p:cNvPr>
          <p:cNvSpPr/>
          <p:nvPr/>
        </p:nvSpPr>
        <p:spPr>
          <a:xfrm>
            <a:off x="3459352" y="2879724"/>
            <a:ext cx="139700" cy="159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973B603-DD64-D944-8FC3-15C51F0C55C4}"/>
              </a:ext>
            </a:extLst>
          </p:cNvPr>
          <p:cNvSpPr txBox="1"/>
          <p:nvPr/>
        </p:nvSpPr>
        <p:spPr>
          <a:xfrm>
            <a:off x="3493007" y="2873120"/>
            <a:ext cx="349250" cy="4711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35915" algn="l"/>
              </a:tabLst>
            </a:pPr>
            <a:r>
              <a:rPr sz="900" strike="sngStrike" spc="5" dirty="0">
                <a:latin typeface="Arial"/>
                <a:cs typeface="Arial"/>
              </a:rPr>
              <a:t>X	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spc="5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9B7F8CE-2F2D-AB41-9935-51EE5C242EA5}"/>
              </a:ext>
            </a:extLst>
          </p:cNvPr>
          <p:cNvSpPr/>
          <p:nvPr/>
        </p:nvSpPr>
        <p:spPr>
          <a:xfrm>
            <a:off x="3799586" y="2926080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20" h="67310">
                <a:moveTo>
                  <a:pt x="29083" y="0"/>
                </a:moveTo>
                <a:lnTo>
                  <a:pt x="17787" y="2631"/>
                </a:lnTo>
                <a:lnTo>
                  <a:pt x="8540" y="9810"/>
                </a:lnTo>
                <a:lnTo>
                  <a:pt x="2293" y="20466"/>
                </a:lnTo>
                <a:lnTo>
                  <a:pt x="0" y="33527"/>
                </a:lnTo>
                <a:lnTo>
                  <a:pt x="2293" y="46609"/>
                </a:lnTo>
                <a:lnTo>
                  <a:pt x="8540" y="57308"/>
                </a:lnTo>
                <a:lnTo>
                  <a:pt x="17787" y="64531"/>
                </a:lnTo>
                <a:lnTo>
                  <a:pt x="29083" y="67183"/>
                </a:lnTo>
                <a:lnTo>
                  <a:pt x="40358" y="64531"/>
                </a:lnTo>
                <a:lnTo>
                  <a:pt x="49561" y="57308"/>
                </a:lnTo>
                <a:lnTo>
                  <a:pt x="55764" y="46609"/>
                </a:lnTo>
                <a:lnTo>
                  <a:pt x="58038" y="33527"/>
                </a:lnTo>
                <a:lnTo>
                  <a:pt x="55764" y="20466"/>
                </a:lnTo>
                <a:lnTo>
                  <a:pt x="49561" y="9810"/>
                </a:lnTo>
                <a:lnTo>
                  <a:pt x="40358" y="2631"/>
                </a:lnTo>
                <a:lnTo>
                  <a:pt x="29083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0DB0D74-7A2A-3240-A951-EBF25C8BB76D}"/>
              </a:ext>
            </a:extLst>
          </p:cNvPr>
          <p:cNvSpPr/>
          <p:nvPr/>
        </p:nvSpPr>
        <p:spPr>
          <a:xfrm>
            <a:off x="3799586" y="2926080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20" h="67310">
                <a:moveTo>
                  <a:pt x="0" y="33527"/>
                </a:moveTo>
                <a:lnTo>
                  <a:pt x="2293" y="20466"/>
                </a:lnTo>
                <a:lnTo>
                  <a:pt x="8540" y="9810"/>
                </a:lnTo>
                <a:lnTo>
                  <a:pt x="17787" y="2631"/>
                </a:lnTo>
                <a:lnTo>
                  <a:pt x="29083" y="0"/>
                </a:lnTo>
                <a:lnTo>
                  <a:pt x="40358" y="2631"/>
                </a:lnTo>
                <a:lnTo>
                  <a:pt x="49561" y="9810"/>
                </a:lnTo>
                <a:lnTo>
                  <a:pt x="55764" y="20466"/>
                </a:lnTo>
                <a:lnTo>
                  <a:pt x="58038" y="33527"/>
                </a:lnTo>
                <a:lnTo>
                  <a:pt x="55764" y="46609"/>
                </a:lnTo>
                <a:lnTo>
                  <a:pt x="49561" y="57308"/>
                </a:lnTo>
                <a:lnTo>
                  <a:pt x="40358" y="64531"/>
                </a:lnTo>
                <a:lnTo>
                  <a:pt x="29083" y="67183"/>
                </a:lnTo>
                <a:lnTo>
                  <a:pt x="17787" y="64531"/>
                </a:lnTo>
                <a:lnTo>
                  <a:pt x="8540" y="57308"/>
                </a:lnTo>
                <a:lnTo>
                  <a:pt x="2293" y="46608"/>
                </a:lnTo>
                <a:lnTo>
                  <a:pt x="0" y="3352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CAF7AD2-B1DF-9843-9019-36F3BF5C6EB9}"/>
              </a:ext>
            </a:extLst>
          </p:cNvPr>
          <p:cNvSpPr/>
          <p:nvPr/>
        </p:nvSpPr>
        <p:spPr>
          <a:xfrm>
            <a:off x="4064381" y="2926080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20" h="67310">
                <a:moveTo>
                  <a:pt x="29082" y="0"/>
                </a:moveTo>
                <a:lnTo>
                  <a:pt x="17787" y="2631"/>
                </a:lnTo>
                <a:lnTo>
                  <a:pt x="8540" y="9810"/>
                </a:lnTo>
                <a:lnTo>
                  <a:pt x="2293" y="20466"/>
                </a:lnTo>
                <a:lnTo>
                  <a:pt x="0" y="33527"/>
                </a:lnTo>
                <a:lnTo>
                  <a:pt x="2293" y="46609"/>
                </a:lnTo>
                <a:lnTo>
                  <a:pt x="8540" y="57308"/>
                </a:lnTo>
                <a:lnTo>
                  <a:pt x="17787" y="64531"/>
                </a:lnTo>
                <a:lnTo>
                  <a:pt x="29082" y="67183"/>
                </a:lnTo>
                <a:lnTo>
                  <a:pt x="40358" y="64531"/>
                </a:lnTo>
                <a:lnTo>
                  <a:pt x="49561" y="57308"/>
                </a:lnTo>
                <a:lnTo>
                  <a:pt x="55764" y="46609"/>
                </a:lnTo>
                <a:lnTo>
                  <a:pt x="58038" y="33527"/>
                </a:lnTo>
                <a:lnTo>
                  <a:pt x="55764" y="20466"/>
                </a:lnTo>
                <a:lnTo>
                  <a:pt x="49561" y="9810"/>
                </a:lnTo>
                <a:lnTo>
                  <a:pt x="40358" y="2631"/>
                </a:lnTo>
                <a:lnTo>
                  <a:pt x="2908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1AFE7FF-03BB-FF4E-B8F4-870635541186}"/>
              </a:ext>
            </a:extLst>
          </p:cNvPr>
          <p:cNvSpPr/>
          <p:nvPr/>
        </p:nvSpPr>
        <p:spPr>
          <a:xfrm>
            <a:off x="4064381" y="2926080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20" h="67310">
                <a:moveTo>
                  <a:pt x="0" y="33527"/>
                </a:moveTo>
                <a:lnTo>
                  <a:pt x="2293" y="20466"/>
                </a:lnTo>
                <a:lnTo>
                  <a:pt x="8540" y="9810"/>
                </a:lnTo>
                <a:lnTo>
                  <a:pt x="17787" y="2631"/>
                </a:lnTo>
                <a:lnTo>
                  <a:pt x="29082" y="0"/>
                </a:lnTo>
                <a:lnTo>
                  <a:pt x="40358" y="2631"/>
                </a:lnTo>
                <a:lnTo>
                  <a:pt x="49561" y="9810"/>
                </a:lnTo>
                <a:lnTo>
                  <a:pt x="55764" y="20466"/>
                </a:lnTo>
                <a:lnTo>
                  <a:pt x="58038" y="33527"/>
                </a:lnTo>
                <a:lnTo>
                  <a:pt x="55764" y="46609"/>
                </a:lnTo>
                <a:lnTo>
                  <a:pt x="49561" y="57308"/>
                </a:lnTo>
                <a:lnTo>
                  <a:pt x="40358" y="64531"/>
                </a:lnTo>
                <a:lnTo>
                  <a:pt x="29082" y="67183"/>
                </a:lnTo>
                <a:lnTo>
                  <a:pt x="17787" y="64531"/>
                </a:lnTo>
                <a:lnTo>
                  <a:pt x="8540" y="57308"/>
                </a:lnTo>
                <a:lnTo>
                  <a:pt x="2293" y="46608"/>
                </a:lnTo>
                <a:lnTo>
                  <a:pt x="0" y="3352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2CC7E1F-86E7-A641-9C08-3B97530B41E2}"/>
              </a:ext>
            </a:extLst>
          </p:cNvPr>
          <p:cNvSpPr/>
          <p:nvPr/>
        </p:nvSpPr>
        <p:spPr>
          <a:xfrm>
            <a:off x="3799586" y="3259328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20" h="67310">
                <a:moveTo>
                  <a:pt x="29083" y="0"/>
                </a:moveTo>
                <a:lnTo>
                  <a:pt x="17787" y="2631"/>
                </a:lnTo>
                <a:lnTo>
                  <a:pt x="8540" y="9810"/>
                </a:lnTo>
                <a:lnTo>
                  <a:pt x="2293" y="20466"/>
                </a:lnTo>
                <a:lnTo>
                  <a:pt x="0" y="33527"/>
                </a:lnTo>
                <a:lnTo>
                  <a:pt x="2293" y="46609"/>
                </a:lnTo>
                <a:lnTo>
                  <a:pt x="8540" y="57308"/>
                </a:lnTo>
                <a:lnTo>
                  <a:pt x="17787" y="64531"/>
                </a:lnTo>
                <a:lnTo>
                  <a:pt x="29083" y="67183"/>
                </a:lnTo>
                <a:lnTo>
                  <a:pt x="40358" y="64531"/>
                </a:lnTo>
                <a:lnTo>
                  <a:pt x="49561" y="57308"/>
                </a:lnTo>
                <a:lnTo>
                  <a:pt x="55764" y="46609"/>
                </a:lnTo>
                <a:lnTo>
                  <a:pt x="58038" y="33527"/>
                </a:lnTo>
                <a:lnTo>
                  <a:pt x="55764" y="20466"/>
                </a:lnTo>
                <a:lnTo>
                  <a:pt x="49561" y="9810"/>
                </a:lnTo>
                <a:lnTo>
                  <a:pt x="40358" y="2631"/>
                </a:lnTo>
                <a:lnTo>
                  <a:pt x="29083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9774219-526D-A34E-A284-08C424BDE98D}"/>
              </a:ext>
            </a:extLst>
          </p:cNvPr>
          <p:cNvSpPr/>
          <p:nvPr/>
        </p:nvSpPr>
        <p:spPr>
          <a:xfrm>
            <a:off x="3799586" y="3259328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20" h="67310">
                <a:moveTo>
                  <a:pt x="0" y="33527"/>
                </a:moveTo>
                <a:lnTo>
                  <a:pt x="2293" y="20466"/>
                </a:lnTo>
                <a:lnTo>
                  <a:pt x="8540" y="9810"/>
                </a:lnTo>
                <a:lnTo>
                  <a:pt x="17787" y="2631"/>
                </a:lnTo>
                <a:lnTo>
                  <a:pt x="29083" y="0"/>
                </a:lnTo>
                <a:lnTo>
                  <a:pt x="40358" y="2631"/>
                </a:lnTo>
                <a:lnTo>
                  <a:pt x="49561" y="9810"/>
                </a:lnTo>
                <a:lnTo>
                  <a:pt x="55764" y="20466"/>
                </a:lnTo>
                <a:lnTo>
                  <a:pt x="58038" y="33527"/>
                </a:lnTo>
                <a:lnTo>
                  <a:pt x="55764" y="46609"/>
                </a:lnTo>
                <a:lnTo>
                  <a:pt x="49561" y="57308"/>
                </a:lnTo>
                <a:lnTo>
                  <a:pt x="40358" y="64531"/>
                </a:lnTo>
                <a:lnTo>
                  <a:pt x="29083" y="67183"/>
                </a:lnTo>
                <a:lnTo>
                  <a:pt x="17787" y="64531"/>
                </a:lnTo>
                <a:lnTo>
                  <a:pt x="8540" y="57308"/>
                </a:lnTo>
                <a:lnTo>
                  <a:pt x="2293" y="46608"/>
                </a:lnTo>
                <a:lnTo>
                  <a:pt x="0" y="3352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501EF2B1-98FC-5E4F-97F3-1997F8D26CC0}"/>
              </a:ext>
            </a:extLst>
          </p:cNvPr>
          <p:cNvSpPr/>
          <p:nvPr/>
        </p:nvSpPr>
        <p:spPr>
          <a:xfrm>
            <a:off x="4064381" y="3259328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20" h="67310">
                <a:moveTo>
                  <a:pt x="29082" y="0"/>
                </a:moveTo>
                <a:lnTo>
                  <a:pt x="17787" y="2631"/>
                </a:lnTo>
                <a:lnTo>
                  <a:pt x="8540" y="9810"/>
                </a:lnTo>
                <a:lnTo>
                  <a:pt x="2293" y="20466"/>
                </a:lnTo>
                <a:lnTo>
                  <a:pt x="0" y="33527"/>
                </a:lnTo>
                <a:lnTo>
                  <a:pt x="2293" y="46609"/>
                </a:lnTo>
                <a:lnTo>
                  <a:pt x="8540" y="57308"/>
                </a:lnTo>
                <a:lnTo>
                  <a:pt x="17787" y="64531"/>
                </a:lnTo>
                <a:lnTo>
                  <a:pt x="29082" y="67183"/>
                </a:lnTo>
                <a:lnTo>
                  <a:pt x="40358" y="64531"/>
                </a:lnTo>
                <a:lnTo>
                  <a:pt x="49561" y="57308"/>
                </a:lnTo>
                <a:lnTo>
                  <a:pt x="55764" y="46609"/>
                </a:lnTo>
                <a:lnTo>
                  <a:pt x="58038" y="33527"/>
                </a:lnTo>
                <a:lnTo>
                  <a:pt x="55764" y="20466"/>
                </a:lnTo>
                <a:lnTo>
                  <a:pt x="49561" y="9810"/>
                </a:lnTo>
                <a:lnTo>
                  <a:pt x="40358" y="2631"/>
                </a:lnTo>
                <a:lnTo>
                  <a:pt x="2908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EE72D20-E77C-6346-90B8-95070CFACB81}"/>
              </a:ext>
            </a:extLst>
          </p:cNvPr>
          <p:cNvSpPr/>
          <p:nvPr/>
        </p:nvSpPr>
        <p:spPr>
          <a:xfrm>
            <a:off x="4064381" y="3259328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20" h="67310">
                <a:moveTo>
                  <a:pt x="0" y="33527"/>
                </a:moveTo>
                <a:lnTo>
                  <a:pt x="2293" y="20466"/>
                </a:lnTo>
                <a:lnTo>
                  <a:pt x="8540" y="9810"/>
                </a:lnTo>
                <a:lnTo>
                  <a:pt x="17787" y="2631"/>
                </a:lnTo>
                <a:lnTo>
                  <a:pt x="29082" y="0"/>
                </a:lnTo>
                <a:lnTo>
                  <a:pt x="40358" y="2631"/>
                </a:lnTo>
                <a:lnTo>
                  <a:pt x="49561" y="9810"/>
                </a:lnTo>
                <a:lnTo>
                  <a:pt x="55764" y="20466"/>
                </a:lnTo>
                <a:lnTo>
                  <a:pt x="58038" y="33527"/>
                </a:lnTo>
                <a:lnTo>
                  <a:pt x="55764" y="46609"/>
                </a:lnTo>
                <a:lnTo>
                  <a:pt x="49561" y="57308"/>
                </a:lnTo>
                <a:lnTo>
                  <a:pt x="40358" y="64531"/>
                </a:lnTo>
                <a:lnTo>
                  <a:pt x="29082" y="67183"/>
                </a:lnTo>
                <a:lnTo>
                  <a:pt x="17787" y="64531"/>
                </a:lnTo>
                <a:lnTo>
                  <a:pt x="8540" y="57308"/>
                </a:lnTo>
                <a:lnTo>
                  <a:pt x="2293" y="46608"/>
                </a:lnTo>
                <a:lnTo>
                  <a:pt x="0" y="3352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DC17AFAA-4A53-F941-8696-50D554BACE78}"/>
              </a:ext>
            </a:extLst>
          </p:cNvPr>
          <p:cNvSpPr/>
          <p:nvPr/>
        </p:nvSpPr>
        <p:spPr>
          <a:xfrm>
            <a:off x="4283201" y="3099307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20" h="67310">
                <a:moveTo>
                  <a:pt x="28956" y="0"/>
                </a:moveTo>
                <a:lnTo>
                  <a:pt x="17680" y="2651"/>
                </a:lnTo>
                <a:lnTo>
                  <a:pt x="8477" y="9874"/>
                </a:lnTo>
                <a:lnTo>
                  <a:pt x="2274" y="20574"/>
                </a:lnTo>
                <a:lnTo>
                  <a:pt x="0" y="33655"/>
                </a:lnTo>
                <a:lnTo>
                  <a:pt x="2274" y="46716"/>
                </a:lnTo>
                <a:lnTo>
                  <a:pt x="8477" y="57372"/>
                </a:lnTo>
                <a:lnTo>
                  <a:pt x="17680" y="64551"/>
                </a:lnTo>
                <a:lnTo>
                  <a:pt x="28956" y="67183"/>
                </a:lnTo>
                <a:lnTo>
                  <a:pt x="40251" y="64551"/>
                </a:lnTo>
                <a:lnTo>
                  <a:pt x="49498" y="57372"/>
                </a:lnTo>
                <a:lnTo>
                  <a:pt x="55745" y="46716"/>
                </a:lnTo>
                <a:lnTo>
                  <a:pt x="58038" y="33655"/>
                </a:lnTo>
                <a:lnTo>
                  <a:pt x="55745" y="20574"/>
                </a:lnTo>
                <a:lnTo>
                  <a:pt x="49498" y="9874"/>
                </a:lnTo>
                <a:lnTo>
                  <a:pt x="40251" y="2651"/>
                </a:lnTo>
                <a:lnTo>
                  <a:pt x="2895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0558435-2549-D04D-9195-3CD4BE82D831}"/>
              </a:ext>
            </a:extLst>
          </p:cNvPr>
          <p:cNvSpPr/>
          <p:nvPr/>
        </p:nvSpPr>
        <p:spPr>
          <a:xfrm>
            <a:off x="4283201" y="3099307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20" h="67310">
                <a:moveTo>
                  <a:pt x="0" y="33655"/>
                </a:moveTo>
                <a:lnTo>
                  <a:pt x="2274" y="20574"/>
                </a:lnTo>
                <a:lnTo>
                  <a:pt x="8477" y="9874"/>
                </a:lnTo>
                <a:lnTo>
                  <a:pt x="17680" y="2651"/>
                </a:lnTo>
                <a:lnTo>
                  <a:pt x="28956" y="0"/>
                </a:lnTo>
                <a:lnTo>
                  <a:pt x="40251" y="2651"/>
                </a:lnTo>
                <a:lnTo>
                  <a:pt x="49498" y="9874"/>
                </a:lnTo>
                <a:lnTo>
                  <a:pt x="55745" y="20574"/>
                </a:lnTo>
                <a:lnTo>
                  <a:pt x="58038" y="33655"/>
                </a:lnTo>
                <a:lnTo>
                  <a:pt x="55745" y="46716"/>
                </a:lnTo>
                <a:lnTo>
                  <a:pt x="49498" y="57372"/>
                </a:lnTo>
                <a:lnTo>
                  <a:pt x="40251" y="64551"/>
                </a:lnTo>
                <a:lnTo>
                  <a:pt x="28956" y="67183"/>
                </a:lnTo>
                <a:lnTo>
                  <a:pt x="17680" y="64551"/>
                </a:lnTo>
                <a:lnTo>
                  <a:pt x="8477" y="57372"/>
                </a:lnTo>
                <a:lnTo>
                  <a:pt x="2274" y="46716"/>
                </a:lnTo>
                <a:lnTo>
                  <a:pt x="0" y="33655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3317B69-502A-6C41-9241-AE232F2210E4}"/>
              </a:ext>
            </a:extLst>
          </p:cNvPr>
          <p:cNvSpPr/>
          <p:nvPr/>
        </p:nvSpPr>
        <p:spPr>
          <a:xfrm>
            <a:off x="3258565" y="3059303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20" h="67310">
                <a:moveTo>
                  <a:pt x="28956" y="0"/>
                </a:moveTo>
                <a:lnTo>
                  <a:pt x="17680" y="2651"/>
                </a:lnTo>
                <a:lnTo>
                  <a:pt x="8477" y="9874"/>
                </a:lnTo>
                <a:lnTo>
                  <a:pt x="2274" y="20574"/>
                </a:lnTo>
                <a:lnTo>
                  <a:pt x="0" y="33654"/>
                </a:lnTo>
                <a:lnTo>
                  <a:pt x="2274" y="46716"/>
                </a:lnTo>
                <a:lnTo>
                  <a:pt x="8477" y="57372"/>
                </a:lnTo>
                <a:lnTo>
                  <a:pt x="17680" y="64551"/>
                </a:lnTo>
                <a:lnTo>
                  <a:pt x="28956" y="67183"/>
                </a:lnTo>
                <a:lnTo>
                  <a:pt x="40251" y="64551"/>
                </a:lnTo>
                <a:lnTo>
                  <a:pt x="49498" y="57372"/>
                </a:lnTo>
                <a:lnTo>
                  <a:pt x="55745" y="46716"/>
                </a:lnTo>
                <a:lnTo>
                  <a:pt x="58039" y="33654"/>
                </a:lnTo>
                <a:lnTo>
                  <a:pt x="55745" y="20574"/>
                </a:lnTo>
                <a:lnTo>
                  <a:pt x="49498" y="9874"/>
                </a:lnTo>
                <a:lnTo>
                  <a:pt x="40251" y="2651"/>
                </a:lnTo>
                <a:lnTo>
                  <a:pt x="2895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F6CEB21-0828-3B49-96F3-A5E14B97A84D}"/>
              </a:ext>
            </a:extLst>
          </p:cNvPr>
          <p:cNvSpPr/>
          <p:nvPr/>
        </p:nvSpPr>
        <p:spPr>
          <a:xfrm>
            <a:off x="3258565" y="3059303"/>
            <a:ext cx="58419" cy="67310"/>
          </a:xfrm>
          <a:custGeom>
            <a:avLst/>
            <a:gdLst/>
            <a:ahLst/>
            <a:cxnLst/>
            <a:rect l="l" t="t" r="r" b="b"/>
            <a:pathLst>
              <a:path w="58420" h="67310">
                <a:moveTo>
                  <a:pt x="0" y="33654"/>
                </a:moveTo>
                <a:lnTo>
                  <a:pt x="2274" y="20574"/>
                </a:lnTo>
                <a:lnTo>
                  <a:pt x="8477" y="9874"/>
                </a:lnTo>
                <a:lnTo>
                  <a:pt x="17680" y="2651"/>
                </a:lnTo>
                <a:lnTo>
                  <a:pt x="28956" y="0"/>
                </a:lnTo>
                <a:lnTo>
                  <a:pt x="40251" y="2651"/>
                </a:lnTo>
                <a:lnTo>
                  <a:pt x="49498" y="9874"/>
                </a:lnTo>
                <a:lnTo>
                  <a:pt x="55745" y="20574"/>
                </a:lnTo>
                <a:lnTo>
                  <a:pt x="58039" y="33654"/>
                </a:lnTo>
                <a:lnTo>
                  <a:pt x="55745" y="46716"/>
                </a:lnTo>
                <a:lnTo>
                  <a:pt x="49498" y="57372"/>
                </a:lnTo>
                <a:lnTo>
                  <a:pt x="40251" y="64551"/>
                </a:lnTo>
                <a:lnTo>
                  <a:pt x="28956" y="67183"/>
                </a:lnTo>
                <a:lnTo>
                  <a:pt x="17680" y="64551"/>
                </a:lnTo>
                <a:lnTo>
                  <a:pt x="8477" y="57372"/>
                </a:lnTo>
                <a:lnTo>
                  <a:pt x="2274" y="46716"/>
                </a:lnTo>
                <a:lnTo>
                  <a:pt x="0" y="33654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C547A0F-CCA8-B94D-A931-21C458F94A48}"/>
              </a:ext>
            </a:extLst>
          </p:cNvPr>
          <p:cNvSpPr/>
          <p:nvPr/>
        </p:nvSpPr>
        <p:spPr>
          <a:xfrm>
            <a:off x="2076324" y="2448886"/>
            <a:ext cx="1033368" cy="874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1296C172-BED7-A244-A140-3FCCB1230671}"/>
              </a:ext>
            </a:extLst>
          </p:cNvPr>
          <p:cNvSpPr/>
          <p:nvPr/>
        </p:nvSpPr>
        <p:spPr>
          <a:xfrm>
            <a:off x="3525265" y="1880997"/>
            <a:ext cx="561340" cy="816610"/>
          </a:xfrm>
          <a:custGeom>
            <a:avLst/>
            <a:gdLst/>
            <a:ahLst/>
            <a:cxnLst/>
            <a:rect l="l" t="t" r="r" b="b"/>
            <a:pathLst>
              <a:path w="561339" h="816610">
                <a:moveTo>
                  <a:pt x="0" y="816482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81F742D9-51B2-5044-B0F4-D1F53E2A4DE7}"/>
              </a:ext>
            </a:extLst>
          </p:cNvPr>
          <p:cNvSpPr/>
          <p:nvPr/>
        </p:nvSpPr>
        <p:spPr>
          <a:xfrm>
            <a:off x="3525265" y="1894332"/>
            <a:ext cx="561340" cy="160655"/>
          </a:xfrm>
          <a:custGeom>
            <a:avLst/>
            <a:gdLst/>
            <a:ahLst/>
            <a:cxnLst/>
            <a:rect l="l" t="t" r="r" b="b"/>
            <a:pathLst>
              <a:path w="561339" h="160655">
                <a:moveTo>
                  <a:pt x="0" y="0"/>
                </a:moveTo>
                <a:lnTo>
                  <a:pt x="560832" y="160654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7C1D3FD-8422-9F47-A9CD-4AAEDA105D76}"/>
              </a:ext>
            </a:extLst>
          </p:cNvPr>
          <p:cNvSpPr/>
          <p:nvPr/>
        </p:nvSpPr>
        <p:spPr>
          <a:xfrm>
            <a:off x="3525265" y="2215642"/>
            <a:ext cx="561340" cy="160655"/>
          </a:xfrm>
          <a:custGeom>
            <a:avLst/>
            <a:gdLst/>
            <a:ahLst/>
            <a:cxnLst/>
            <a:rect l="l" t="t" r="r" b="b"/>
            <a:pathLst>
              <a:path w="561339" h="160654">
                <a:moveTo>
                  <a:pt x="0" y="0"/>
                </a:moveTo>
                <a:lnTo>
                  <a:pt x="560832" y="160655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71167D2D-345D-A44D-9D47-687833344228}"/>
              </a:ext>
            </a:extLst>
          </p:cNvPr>
          <p:cNvSpPr/>
          <p:nvPr/>
        </p:nvSpPr>
        <p:spPr>
          <a:xfrm>
            <a:off x="3525265" y="2536824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A12A1560-7842-8B4A-99B1-E3A68079C35C}"/>
              </a:ext>
            </a:extLst>
          </p:cNvPr>
          <p:cNvSpPr/>
          <p:nvPr/>
        </p:nvSpPr>
        <p:spPr>
          <a:xfrm>
            <a:off x="3525265" y="2215642"/>
            <a:ext cx="561340" cy="160655"/>
          </a:xfrm>
          <a:custGeom>
            <a:avLst/>
            <a:gdLst/>
            <a:ahLst/>
            <a:cxnLst/>
            <a:rect l="l" t="t" r="r" b="b"/>
            <a:pathLst>
              <a:path w="561339" h="160654">
                <a:moveTo>
                  <a:pt x="0" y="160655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AF86A8FB-A562-3943-8F93-6B39D28FB997}"/>
              </a:ext>
            </a:extLst>
          </p:cNvPr>
          <p:cNvSpPr/>
          <p:nvPr/>
        </p:nvSpPr>
        <p:spPr>
          <a:xfrm>
            <a:off x="3525265" y="1894332"/>
            <a:ext cx="561340" cy="321310"/>
          </a:xfrm>
          <a:custGeom>
            <a:avLst/>
            <a:gdLst/>
            <a:ahLst/>
            <a:cxnLst/>
            <a:rect l="l" t="t" r="r" b="b"/>
            <a:pathLst>
              <a:path w="561339" h="321310">
                <a:moveTo>
                  <a:pt x="0" y="321310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7F8BDD1B-6A51-E549-ACD9-A09A07875FD3}"/>
              </a:ext>
            </a:extLst>
          </p:cNvPr>
          <p:cNvSpPr/>
          <p:nvPr/>
        </p:nvSpPr>
        <p:spPr>
          <a:xfrm>
            <a:off x="3525265" y="2054986"/>
            <a:ext cx="561340" cy="160655"/>
          </a:xfrm>
          <a:custGeom>
            <a:avLst/>
            <a:gdLst/>
            <a:ahLst/>
            <a:cxnLst/>
            <a:rect l="l" t="t" r="r" b="b"/>
            <a:pathLst>
              <a:path w="561339" h="160655">
                <a:moveTo>
                  <a:pt x="0" y="160655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643BDAA0-ADF5-B047-9B4A-88D81301286C}"/>
              </a:ext>
            </a:extLst>
          </p:cNvPr>
          <p:cNvSpPr/>
          <p:nvPr/>
        </p:nvSpPr>
        <p:spPr>
          <a:xfrm>
            <a:off x="3525265" y="2376297"/>
            <a:ext cx="561340" cy="160655"/>
          </a:xfrm>
          <a:custGeom>
            <a:avLst/>
            <a:gdLst/>
            <a:ahLst/>
            <a:cxnLst/>
            <a:rect l="l" t="t" r="r" b="b"/>
            <a:pathLst>
              <a:path w="561339" h="160654">
                <a:moveTo>
                  <a:pt x="0" y="160527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10ACB48-1793-E243-985E-AC4A189D733E}"/>
              </a:ext>
            </a:extLst>
          </p:cNvPr>
          <p:cNvSpPr/>
          <p:nvPr/>
        </p:nvSpPr>
        <p:spPr>
          <a:xfrm>
            <a:off x="3525265" y="1894332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ECDC709B-39BB-634A-8EEE-29243FEAA697}"/>
              </a:ext>
            </a:extLst>
          </p:cNvPr>
          <p:cNvSpPr/>
          <p:nvPr/>
        </p:nvSpPr>
        <p:spPr>
          <a:xfrm>
            <a:off x="3525265" y="2054986"/>
            <a:ext cx="561340" cy="160655"/>
          </a:xfrm>
          <a:custGeom>
            <a:avLst/>
            <a:gdLst/>
            <a:ahLst/>
            <a:cxnLst/>
            <a:rect l="l" t="t" r="r" b="b"/>
            <a:pathLst>
              <a:path w="561339" h="160655">
                <a:moveTo>
                  <a:pt x="0" y="0"/>
                </a:moveTo>
                <a:lnTo>
                  <a:pt x="560832" y="160655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70B40F53-3B9B-C746-8CDC-F7C1DC6BB23C}"/>
              </a:ext>
            </a:extLst>
          </p:cNvPr>
          <p:cNvSpPr/>
          <p:nvPr/>
        </p:nvSpPr>
        <p:spPr>
          <a:xfrm>
            <a:off x="3525265" y="2215642"/>
            <a:ext cx="561340" cy="481965"/>
          </a:xfrm>
          <a:custGeom>
            <a:avLst/>
            <a:gdLst/>
            <a:ahLst/>
            <a:cxnLst/>
            <a:rect l="l" t="t" r="r" b="b"/>
            <a:pathLst>
              <a:path w="561339" h="481964">
                <a:moveTo>
                  <a:pt x="0" y="0"/>
                </a:moveTo>
                <a:lnTo>
                  <a:pt x="560832" y="481838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7F8CDAF3-B901-BD4B-987C-9DE2FEE613CC}"/>
              </a:ext>
            </a:extLst>
          </p:cNvPr>
          <p:cNvSpPr/>
          <p:nvPr/>
        </p:nvSpPr>
        <p:spPr>
          <a:xfrm>
            <a:off x="3490213" y="186753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115"/>
                </a:lnTo>
                <a:lnTo>
                  <a:pt x="10286" y="7874"/>
                </a:lnTo>
                <a:lnTo>
                  <a:pt x="2762" y="16394"/>
                </a:lnTo>
                <a:lnTo>
                  <a:pt x="0" y="26797"/>
                </a:lnTo>
                <a:lnTo>
                  <a:pt x="2762" y="37199"/>
                </a:lnTo>
                <a:lnTo>
                  <a:pt x="10287" y="45720"/>
                </a:lnTo>
                <a:lnTo>
                  <a:pt x="21431" y="51478"/>
                </a:lnTo>
                <a:lnTo>
                  <a:pt x="35051" y="53594"/>
                </a:lnTo>
                <a:lnTo>
                  <a:pt x="48726" y="51478"/>
                </a:lnTo>
                <a:lnTo>
                  <a:pt x="59864" y="45720"/>
                </a:lnTo>
                <a:lnTo>
                  <a:pt x="67359" y="37199"/>
                </a:lnTo>
                <a:lnTo>
                  <a:pt x="70104" y="26797"/>
                </a:lnTo>
                <a:lnTo>
                  <a:pt x="67359" y="16394"/>
                </a:lnTo>
                <a:lnTo>
                  <a:pt x="59864" y="7874"/>
                </a:lnTo>
                <a:lnTo>
                  <a:pt x="48726" y="211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19EE1731-8924-4442-9311-E2DFC55299AC}"/>
              </a:ext>
            </a:extLst>
          </p:cNvPr>
          <p:cNvSpPr/>
          <p:nvPr/>
        </p:nvSpPr>
        <p:spPr>
          <a:xfrm>
            <a:off x="3490213" y="186753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94"/>
                </a:lnTo>
                <a:lnTo>
                  <a:pt x="10286" y="7874"/>
                </a:lnTo>
                <a:lnTo>
                  <a:pt x="21431" y="2115"/>
                </a:lnTo>
                <a:lnTo>
                  <a:pt x="35051" y="0"/>
                </a:lnTo>
                <a:lnTo>
                  <a:pt x="48726" y="2115"/>
                </a:lnTo>
                <a:lnTo>
                  <a:pt x="59864" y="7874"/>
                </a:lnTo>
                <a:lnTo>
                  <a:pt x="67359" y="16394"/>
                </a:lnTo>
                <a:lnTo>
                  <a:pt x="70104" y="26797"/>
                </a:lnTo>
                <a:lnTo>
                  <a:pt x="67359" y="37199"/>
                </a:lnTo>
                <a:lnTo>
                  <a:pt x="59864" y="45720"/>
                </a:lnTo>
                <a:lnTo>
                  <a:pt x="48726" y="51478"/>
                </a:lnTo>
                <a:lnTo>
                  <a:pt x="35051" y="53594"/>
                </a:lnTo>
                <a:lnTo>
                  <a:pt x="21431" y="51478"/>
                </a:lnTo>
                <a:lnTo>
                  <a:pt x="10287" y="45719"/>
                </a:lnTo>
                <a:lnTo>
                  <a:pt x="2762" y="37199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984AC8A4-8E9A-B142-943C-B0551AADB666}"/>
              </a:ext>
            </a:extLst>
          </p:cNvPr>
          <p:cNvSpPr/>
          <p:nvPr/>
        </p:nvSpPr>
        <p:spPr>
          <a:xfrm>
            <a:off x="3490213" y="202818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7"/>
                </a:lnTo>
                <a:lnTo>
                  <a:pt x="10286" y="7826"/>
                </a:lnTo>
                <a:lnTo>
                  <a:pt x="2762" y="16341"/>
                </a:lnTo>
                <a:lnTo>
                  <a:pt x="0" y="26797"/>
                </a:lnTo>
                <a:lnTo>
                  <a:pt x="2762" y="37199"/>
                </a:lnTo>
                <a:lnTo>
                  <a:pt x="10287" y="45720"/>
                </a:lnTo>
                <a:lnTo>
                  <a:pt x="21431" y="51478"/>
                </a:lnTo>
                <a:lnTo>
                  <a:pt x="35051" y="53594"/>
                </a:lnTo>
                <a:lnTo>
                  <a:pt x="48726" y="51478"/>
                </a:lnTo>
                <a:lnTo>
                  <a:pt x="59864" y="45720"/>
                </a:lnTo>
                <a:lnTo>
                  <a:pt x="67359" y="37199"/>
                </a:lnTo>
                <a:lnTo>
                  <a:pt x="70104" y="26797"/>
                </a:lnTo>
                <a:lnTo>
                  <a:pt x="67359" y="16341"/>
                </a:lnTo>
                <a:lnTo>
                  <a:pt x="59864" y="7826"/>
                </a:lnTo>
                <a:lnTo>
                  <a:pt x="48726" y="2097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6EF07CAD-1A27-F547-819A-423815B747E0}"/>
              </a:ext>
            </a:extLst>
          </p:cNvPr>
          <p:cNvSpPr/>
          <p:nvPr/>
        </p:nvSpPr>
        <p:spPr>
          <a:xfrm>
            <a:off x="3490213" y="202818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41"/>
                </a:lnTo>
                <a:lnTo>
                  <a:pt x="10286" y="7826"/>
                </a:lnTo>
                <a:lnTo>
                  <a:pt x="21431" y="2097"/>
                </a:lnTo>
                <a:lnTo>
                  <a:pt x="35051" y="0"/>
                </a:lnTo>
                <a:lnTo>
                  <a:pt x="48726" y="2097"/>
                </a:lnTo>
                <a:lnTo>
                  <a:pt x="59864" y="7826"/>
                </a:lnTo>
                <a:lnTo>
                  <a:pt x="67359" y="16341"/>
                </a:lnTo>
                <a:lnTo>
                  <a:pt x="70104" y="26797"/>
                </a:lnTo>
                <a:lnTo>
                  <a:pt x="67359" y="37199"/>
                </a:lnTo>
                <a:lnTo>
                  <a:pt x="59864" y="45720"/>
                </a:lnTo>
                <a:lnTo>
                  <a:pt x="48726" y="51478"/>
                </a:lnTo>
                <a:lnTo>
                  <a:pt x="35051" y="53594"/>
                </a:lnTo>
                <a:lnTo>
                  <a:pt x="21431" y="51478"/>
                </a:lnTo>
                <a:lnTo>
                  <a:pt x="10287" y="45720"/>
                </a:lnTo>
                <a:lnTo>
                  <a:pt x="2762" y="37199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E241B8AF-C51F-5D40-B9A4-7A253E88CAD4}"/>
              </a:ext>
            </a:extLst>
          </p:cNvPr>
          <p:cNvSpPr/>
          <p:nvPr/>
        </p:nvSpPr>
        <p:spPr>
          <a:xfrm>
            <a:off x="3490213" y="218884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7"/>
                </a:lnTo>
                <a:lnTo>
                  <a:pt x="10286" y="7826"/>
                </a:lnTo>
                <a:lnTo>
                  <a:pt x="2762" y="16341"/>
                </a:lnTo>
                <a:lnTo>
                  <a:pt x="0" y="26797"/>
                </a:lnTo>
                <a:lnTo>
                  <a:pt x="2762" y="37179"/>
                </a:lnTo>
                <a:lnTo>
                  <a:pt x="10287" y="45656"/>
                </a:lnTo>
                <a:lnTo>
                  <a:pt x="21431" y="51371"/>
                </a:lnTo>
                <a:lnTo>
                  <a:pt x="35051" y="53467"/>
                </a:lnTo>
                <a:lnTo>
                  <a:pt x="48726" y="51371"/>
                </a:lnTo>
                <a:lnTo>
                  <a:pt x="59864" y="45656"/>
                </a:lnTo>
                <a:lnTo>
                  <a:pt x="67359" y="37179"/>
                </a:lnTo>
                <a:lnTo>
                  <a:pt x="70104" y="26797"/>
                </a:lnTo>
                <a:lnTo>
                  <a:pt x="67359" y="16341"/>
                </a:lnTo>
                <a:lnTo>
                  <a:pt x="59864" y="7826"/>
                </a:lnTo>
                <a:lnTo>
                  <a:pt x="48726" y="2097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4BBA676-EC21-7043-B9DE-5D0046D0E295}"/>
              </a:ext>
            </a:extLst>
          </p:cNvPr>
          <p:cNvSpPr/>
          <p:nvPr/>
        </p:nvSpPr>
        <p:spPr>
          <a:xfrm>
            <a:off x="3490213" y="218884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41"/>
                </a:lnTo>
                <a:lnTo>
                  <a:pt x="10286" y="7826"/>
                </a:lnTo>
                <a:lnTo>
                  <a:pt x="21431" y="2097"/>
                </a:lnTo>
                <a:lnTo>
                  <a:pt x="35051" y="0"/>
                </a:lnTo>
                <a:lnTo>
                  <a:pt x="48726" y="2097"/>
                </a:lnTo>
                <a:lnTo>
                  <a:pt x="59864" y="7826"/>
                </a:lnTo>
                <a:lnTo>
                  <a:pt x="67359" y="16341"/>
                </a:lnTo>
                <a:lnTo>
                  <a:pt x="70104" y="26797"/>
                </a:lnTo>
                <a:lnTo>
                  <a:pt x="67359" y="37179"/>
                </a:lnTo>
                <a:lnTo>
                  <a:pt x="59864" y="45656"/>
                </a:lnTo>
                <a:lnTo>
                  <a:pt x="48726" y="51371"/>
                </a:lnTo>
                <a:lnTo>
                  <a:pt x="35051" y="53467"/>
                </a:lnTo>
                <a:lnTo>
                  <a:pt x="21431" y="51371"/>
                </a:lnTo>
                <a:lnTo>
                  <a:pt x="10287" y="45656"/>
                </a:lnTo>
                <a:lnTo>
                  <a:pt x="2762" y="37179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6E22A5E3-30B4-E549-9147-AC994B9E6412}"/>
              </a:ext>
            </a:extLst>
          </p:cNvPr>
          <p:cNvSpPr/>
          <p:nvPr/>
        </p:nvSpPr>
        <p:spPr>
          <a:xfrm>
            <a:off x="3490213" y="234949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7"/>
                </a:lnTo>
                <a:lnTo>
                  <a:pt x="10286" y="7826"/>
                </a:lnTo>
                <a:lnTo>
                  <a:pt x="2762" y="16341"/>
                </a:lnTo>
                <a:lnTo>
                  <a:pt x="0" y="26797"/>
                </a:lnTo>
                <a:lnTo>
                  <a:pt x="2762" y="37179"/>
                </a:lnTo>
                <a:lnTo>
                  <a:pt x="10287" y="45656"/>
                </a:lnTo>
                <a:lnTo>
                  <a:pt x="21431" y="51371"/>
                </a:lnTo>
                <a:lnTo>
                  <a:pt x="35051" y="53466"/>
                </a:lnTo>
                <a:lnTo>
                  <a:pt x="48726" y="51371"/>
                </a:lnTo>
                <a:lnTo>
                  <a:pt x="59864" y="45656"/>
                </a:lnTo>
                <a:lnTo>
                  <a:pt x="67359" y="37179"/>
                </a:lnTo>
                <a:lnTo>
                  <a:pt x="70104" y="26797"/>
                </a:lnTo>
                <a:lnTo>
                  <a:pt x="67359" y="16341"/>
                </a:lnTo>
                <a:lnTo>
                  <a:pt x="59864" y="7826"/>
                </a:lnTo>
                <a:lnTo>
                  <a:pt x="48726" y="2097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DE60007D-284A-754D-A4A0-D9715AC48894}"/>
              </a:ext>
            </a:extLst>
          </p:cNvPr>
          <p:cNvSpPr/>
          <p:nvPr/>
        </p:nvSpPr>
        <p:spPr>
          <a:xfrm>
            <a:off x="3490213" y="234949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41"/>
                </a:lnTo>
                <a:lnTo>
                  <a:pt x="10286" y="7826"/>
                </a:lnTo>
                <a:lnTo>
                  <a:pt x="21431" y="2097"/>
                </a:lnTo>
                <a:lnTo>
                  <a:pt x="35051" y="0"/>
                </a:lnTo>
                <a:lnTo>
                  <a:pt x="48726" y="2097"/>
                </a:lnTo>
                <a:lnTo>
                  <a:pt x="59864" y="7826"/>
                </a:lnTo>
                <a:lnTo>
                  <a:pt x="67359" y="16341"/>
                </a:lnTo>
                <a:lnTo>
                  <a:pt x="70104" y="26797"/>
                </a:lnTo>
                <a:lnTo>
                  <a:pt x="67359" y="37179"/>
                </a:lnTo>
                <a:lnTo>
                  <a:pt x="59864" y="45656"/>
                </a:lnTo>
                <a:lnTo>
                  <a:pt x="48726" y="51371"/>
                </a:lnTo>
                <a:lnTo>
                  <a:pt x="35051" y="53466"/>
                </a:lnTo>
                <a:lnTo>
                  <a:pt x="21431" y="51371"/>
                </a:lnTo>
                <a:lnTo>
                  <a:pt x="10287" y="45656"/>
                </a:lnTo>
                <a:lnTo>
                  <a:pt x="2762" y="37179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3B4111CC-846A-4E4C-89D8-6CE58FF0A029}"/>
              </a:ext>
            </a:extLst>
          </p:cNvPr>
          <p:cNvSpPr/>
          <p:nvPr/>
        </p:nvSpPr>
        <p:spPr>
          <a:xfrm>
            <a:off x="3490213" y="251015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5"/>
                </a:lnTo>
                <a:lnTo>
                  <a:pt x="10286" y="7810"/>
                </a:lnTo>
                <a:lnTo>
                  <a:pt x="2762" y="16287"/>
                </a:lnTo>
                <a:lnTo>
                  <a:pt x="0" y="26670"/>
                </a:lnTo>
                <a:lnTo>
                  <a:pt x="2762" y="37125"/>
                </a:lnTo>
                <a:lnTo>
                  <a:pt x="10287" y="45640"/>
                </a:lnTo>
                <a:lnTo>
                  <a:pt x="21431" y="51369"/>
                </a:lnTo>
                <a:lnTo>
                  <a:pt x="35051" y="53467"/>
                </a:lnTo>
                <a:lnTo>
                  <a:pt x="48726" y="51369"/>
                </a:lnTo>
                <a:lnTo>
                  <a:pt x="59864" y="45640"/>
                </a:lnTo>
                <a:lnTo>
                  <a:pt x="67359" y="37125"/>
                </a:lnTo>
                <a:lnTo>
                  <a:pt x="70104" y="26670"/>
                </a:lnTo>
                <a:lnTo>
                  <a:pt x="67359" y="16287"/>
                </a:lnTo>
                <a:lnTo>
                  <a:pt x="59864" y="7810"/>
                </a:lnTo>
                <a:lnTo>
                  <a:pt x="48726" y="209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AC6EEB9F-1CD4-F940-8F9A-6372CCC66DEF}"/>
              </a:ext>
            </a:extLst>
          </p:cNvPr>
          <p:cNvSpPr/>
          <p:nvPr/>
        </p:nvSpPr>
        <p:spPr>
          <a:xfrm>
            <a:off x="3490213" y="251015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670"/>
                </a:moveTo>
                <a:lnTo>
                  <a:pt x="2762" y="16287"/>
                </a:lnTo>
                <a:lnTo>
                  <a:pt x="10286" y="7810"/>
                </a:lnTo>
                <a:lnTo>
                  <a:pt x="21431" y="2095"/>
                </a:lnTo>
                <a:lnTo>
                  <a:pt x="35051" y="0"/>
                </a:lnTo>
                <a:lnTo>
                  <a:pt x="48726" y="2095"/>
                </a:lnTo>
                <a:lnTo>
                  <a:pt x="59864" y="7810"/>
                </a:lnTo>
                <a:lnTo>
                  <a:pt x="67359" y="16287"/>
                </a:lnTo>
                <a:lnTo>
                  <a:pt x="70104" y="26670"/>
                </a:lnTo>
                <a:lnTo>
                  <a:pt x="67359" y="37125"/>
                </a:lnTo>
                <a:lnTo>
                  <a:pt x="59864" y="45640"/>
                </a:lnTo>
                <a:lnTo>
                  <a:pt x="48726" y="51369"/>
                </a:lnTo>
                <a:lnTo>
                  <a:pt x="35051" y="53467"/>
                </a:lnTo>
                <a:lnTo>
                  <a:pt x="21431" y="51369"/>
                </a:lnTo>
                <a:lnTo>
                  <a:pt x="10287" y="45640"/>
                </a:lnTo>
                <a:lnTo>
                  <a:pt x="2762" y="37125"/>
                </a:lnTo>
                <a:lnTo>
                  <a:pt x="0" y="2667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A5590A92-DC75-E542-8290-79B09ADD3D43}"/>
              </a:ext>
            </a:extLst>
          </p:cNvPr>
          <p:cNvSpPr/>
          <p:nvPr/>
        </p:nvSpPr>
        <p:spPr>
          <a:xfrm>
            <a:off x="4051045" y="186753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115"/>
                </a:lnTo>
                <a:lnTo>
                  <a:pt x="10286" y="7874"/>
                </a:lnTo>
                <a:lnTo>
                  <a:pt x="2762" y="16394"/>
                </a:lnTo>
                <a:lnTo>
                  <a:pt x="0" y="26797"/>
                </a:lnTo>
                <a:lnTo>
                  <a:pt x="2762" y="37199"/>
                </a:lnTo>
                <a:lnTo>
                  <a:pt x="10287" y="45720"/>
                </a:lnTo>
                <a:lnTo>
                  <a:pt x="21431" y="51478"/>
                </a:lnTo>
                <a:lnTo>
                  <a:pt x="35051" y="53594"/>
                </a:lnTo>
                <a:lnTo>
                  <a:pt x="48726" y="51478"/>
                </a:lnTo>
                <a:lnTo>
                  <a:pt x="59864" y="45720"/>
                </a:lnTo>
                <a:lnTo>
                  <a:pt x="67359" y="37199"/>
                </a:lnTo>
                <a:lnTo>
                  <a:pt x="70103" y="26797"/>
                </a:lnTo>
                <a:lnTo>
                  <a:pt x="67359" y="16394"/>
                </a:lnTo>
                <a:lnTo>
                  <a:pt x="59864" y="7874"/>
                </a:lnTo>
                <a:lnTo>
                  <a:pt x="48726" y="211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7449BC27-12E0-934A-88D7-0DB4FE1C96B6}"/>
              </a:ext>
            </a:extLst>
          </p:cNvPr>
          <p:cNvSpPr/>
          <p:nvPr/>
        </p:nvSpPr>
        <p:spPr>
          <a:xfrm>
            <a:off x="4051045" y="186753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94"/>
                </a:lnTo>
                <a:lnTo>
                  <a:pt x="10287" y="7874"/>
                </a:lnTo>
                <a:lnTo>
                  <a:pt x="21431" y="2115"/>
                </a:lnTo>
                <a:lnTo>
                  <a:pt x="35051" y="0"/>
                </a:lnTo>
                <a:lnTo>
                  <a:pt x="48726" y="2115"/>
                </a:lnTo>
                <a:lnTo>
                  <a:pt x="59864" y="7874"/>
                </a:lnTo>
                <a:lnTo>
                  <a:pt x="67359" y="16394"/>
                </a:lnTo>
                <a:lnTo>
                  <a:pt x="70103" y="26797"/>
                </a:lnTo>
                <a:lnTo>
                  <a:pt x="67359" y="37199"/>
                </a:lnTo>
                <a:lnTo>
                  <a:pt x="59864" y="45720"/>
                </a:lnTo>
                <a:lnTo>
                  <a:pt x="48726" y="51478"/>
                </a:lnTo>
                <a:lnTo>
                  <a:pt x="35051" y="53594"/>
                </a:lnTo>
                <a:lnTo>
                  <a:pt x="21431" y="51478"/>
                </a:lnTo>
                <a:lnTo>
                  <a:pt x="10287" y="45719"/>
                </a:lnTo>
                <a:lnTo>
                  <a:pt x="2762" y="37199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38C38A97-1B85-AA4B-A755-9C66A411CD2D}"/>
              </a:ext>
            </a:extLst>
          </p:cNvPr>
          <p:cNvSpPr/>
          <p:nvPr/>
        </p:nvSpPr>
        <p:spPr>
          <a:xfrm>
            <a:off x="4051045" y="202818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7"/>
                </a:lnTo>
                <a:lnTo>
                  <a:pt x="10286" y="7826"/>
                </a:lnTo>
                <a:lnTo>
                  <a:pt x="2762" y="16341"/>
                </a:lnTo>
                <a:lnTo>
                  <a:pt x="0" y="26797"/>
                </a:lnTo>
                <a:lnTo>
                  <a:pt x="2762" y="37199"/>
                </a:lnTo>
                <a:lnTo>
                  <a:pt x="10287" y="45720"/>
                </a:lnTo>
                <a:lnTo>
                  <a:pt x="21431" y="51478"/>
                </a:lnTo>
                <a:lnTo>
                  <a:pt x="35051" y="53594"/>
                </a:lnTo>
                <a:lnTo>
                  <a:pt x="48726" y="51478"/>
                </a:lnTo>
                <a:lnTo>
                  <a:pt x="59864" y="45720"/>
                </a:lnTo>
                <a:lnTo>
                  <a:pt x="67359" y="37199"/>
                </a:lnTo>
                <a:lnTo>
                  <a:pt x="70103" y="26797"/>
                </a:lnTo>
                <a:lnTo>
                  <a:pt x="67359" y="16341"/>
                </a:lnTo>
                <a:lnTo>
                  <a:pt x="59864" y="7826"/>
                </a:lnTo>
                <a:lnTo>
                  <a:pt x="48726" y="2097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522B78B4-68A2-A54B-86B5-E7C598B3B271}"/>
              </a:ext>
            </a:extLst>
          </p:cNvPr>
          <p:cNvSpPr/>
          <p:nvPr/>
        </p:nvSpPr>
        <p:spPr>
          <a:xfrm>
            <a:off x="4051045" y="202818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41"/>
                </a:lnTo>
                <a:lnTo>
                  <a:pt x="10287" y="7826"/>
                </a:lnTo>
                <a:lnTo>
                  <a:pt x="21431" y="2097"/>
                </a:lnTo>
                <a:lnTo>
                  <a:pt x="35051" y="0"/>
                </a:lnTo>
                <a:lnTo>
                  <a:pt x="48726" y="2097"/>
                </a:lnTo>
                <a:lnTo>
                  <a:pt x="59864" y="7826"/>
                </a:lnTo>
                <a:lnTo>
                  <a:pt x="67359" y="16341"/>
                </a:lnTo>
                <a:lnTo>
                  <a:pt x="70103" y="26797"/>
                </a:lnTo>
                <a:lnTo>
                  <a:pt x="67359" y="37199"/>
                </a:lnTo>
                <a:lnTo>
                  <a:pt x="59864" y="45720"/>
                </a:lnTo>
                <a:lnTo>
                  <a:pt x="48726" y="51478"/>
                </a:lnTo>
                <a:lnTo>
                  <a:pt x="35051" y="53594"/>
                </a:lnTo>
                <a:lnTo>
                  <a:pt x="21431" y="51478"/>
                </a:lnTo>
                <a:lnTo>
                  <a:pt x="10287" y="45720"/>
                </a:lnTo>
                <a:lnTo>
                  <a:pt x="2762" y="37199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D3C5384A-F131-5C4B-9706-68F7082EEF49}"/>
              </a:ext>
            </a:extLst>
          </p:cNvPr>
          <p:cNvSpPr/>
          <p:nvPr/>
        </p:nvSpPr>
        <p:spPr>
          <a:xfrm>
            <a:off x="4051045" y="218884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7"/>
                </a:lnTo>
                <a:lnTo>
                  <a:pt x="10287" y="7826"/>
                </a:lnTo>
                <a:lnTo>
                  <a:pt x="2762" y="16341"/>
                </a:lnTo>
                <a:lnTo>
                  <a:pt x="0" y="26797"/>
                </a:lnTo>
                <a:lnTo>
                  <a:pt x="2762" y="37179"/>
                </a:lnTo>
                <a:lnTo>
                  <a:pt x="10287" y="45656"/>
                </a:lnTo>
                <a:lnTo>
                  <a:pt x="21431" y="51371"/>
                </a:lnTo>
                <a:lnTo>
                  <a:pt x="35051" y="53467"/>
                </a:lnTo>
                <a:lnTo>
                  <a:pt x="48726" y="51371"/>
                </a:lnTo>
                <a:lnTo>
                  <a:pt x="59864" y="45656"/>
                </a:lnTo>
                <a:lnTo>
                  <a:pt x="67359" y="37179"/>
                </a:lnTo>
                <a:lnTo>
                  <a:pt x="70103" y="26797"/>
                </a:lnTo>
                <a:lnTo>
                  <a:pt x="67359" y="16341"/>
                </a:lnTo>
                <a:lnTo>
                  <a:pt x="59864" y="7826"/>
                </a:lnTo>
                <a:lnTo>
                  <a:pt x="48726" y="2097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C1D44211-E8CD-6A4E-BB3B-853E8D032286}"/>
              </a:ext>
            </a:extLst>
          </p:cNvPr>
          <p:cNvSpPr/>
          <p:nvPr/>
        </p:nvSpPr>
        <p:spPr>
          <a:xfrm>
            <a:off x="4051045" y="218884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41"/>
                </a:lnTo>
                <a:lnTo>
                  <a:pt x="10287" y="7826"/>
                </a:lnTo>
                <a:lnTo>
                  <a:pt x="21431" y="2097"/>
                </a:lnTo>
                <a:lnTo>
                  <a:pt x="35051" y="0"/>
                </a:lnTo>
                <a:lnTo>
                  <a:pt x="48726" y="2097"/>
                </a:lnTo>
                <a:lnTo>
                  <a:pt x="59864" y="7826"/>
                </a:lnTo>
                <a:lnTo>
                  <a:pt x="67359" y="16341"/>
                </a:lnTo>
                <a:lnTo>
                  <a:pt x="70103" y="26797"/>
                </a:lnTo>
                <a:lnTo>
                  <a:pt x="67359" y="37179"/>
                </a:lnTo>
                <a:lnTo>
                  <a:pt x="59864" y="45656"/>
                </a:lnTo>
                <a:lnTo>
                  <a:pt x="48726" y="51371"/>
                </a:lnTo>
                <a:lnTo>
                  <a:pt x="35051" y="53467"/>
                </a:lnTo>
                <a:lnTo>
                  <a:pt x="21431" y="51371"/>
                </a:lnTo>
                <a:lnTo>
                  <a:pt x="10287" y="45656"/>
                </a:lnTo>
                <a:lnTo>
                  <a:pt x="2762" y="37179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5CA66EFB-1810-0249-A8C1-5A96CEBAAE12}"/>
              </a:ext>
            </a:extLst>
          </p:cNvPr>
          <p:cNvSpPr/>
          <p:nvPr/>
        </p:nvSpPr>
        <p:spPr>
          <a:xfrm>
            <a:off x="4051045" y="234949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7"/>
                </a:lnTo>
                <a:lnTo>
                  <a:pt x="10287" y="7826"/>
                </a:lnTo>
                <a:lnTo>
                  <a:pt x="2762" y="16341"/>
                </a:lnTo>
                <a:lnTo>
                  <a:pt x="0" y="26797"/>
                </a:lnTo>
                <a:lnTo>
                  <a:pt x="2762" y="37179"/>
                </a:lnTo>
                <a:lnTo>
                  <a:pt x="10287" y="45656"/>
                </a:lnTo>
                <a:lnTo>
                  <a:pt x="21431" y="51371"/>
                </a:lnTo>
                <a:lnTo>
                  <a:pt x="35051" y="53466"/>
                </a:lnTo>
                <a:lnTo>
                  <a:pt x="48726" y="51371"/>
                </a:lnTo>
                <a:lnTo>
                  <a:pt x="59864" y="45656"/>
                </a:lnTo>
                <a:lnTo>
                  <a:pt x="67359" y="37179"/>
                </a:lnTo>
                <a:lnTo>
                  <a:pt x="70103" y="26797"/>
                </a:lnTo>
                <a:lnTo>
                  <a:pt x="67359" y="16341"/>
                </a:lnTo>
                <a:lnTo>
                  <a:pt x="59864" y="7826"/>
                </a:lnTo>
                <a:lnTo>
                  <a:pt x="48726" y="2097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EAF965CF-792A-8F44-BC23-9E10C56F3B56}"/>
              </a:ext>
            </a:extLst>
          </p:cNvPr>
          <p:cNvSpPr/>
          <p:nvPr/>
        </p:nvSpPr>
        <p:spPr>
          <a:xfrm>
            <a:off x="4051045" y="2349499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41"/>
                </a:lnTo>
                <a:lnTo>
                  <a:pt x="10287" y="7826"/>
                </a:lnTo>
                <a:lnTo>
                  <a:pt x="21431" y="2097"/>
                </a:lnTo>
                <a:lnTo>
                  <a:pt x="35051" y="0"/>
                </a:lnTo>
                <a:lnTo>
                  <a:pt x="48726" y="2097"/>
                </a:lnTo>
                <a:lnTo>
                  <a:pt x="59864" y="7826"/>
                </a:lnTo>
                <a:lnTo>
                  <a:pt x="67359" y="16341"/>
                </a:lnTo>
                <a:lnTo>
                  <a:pt x="70103" y="26797"/>
                </a:lnTo>
                <a:lnTo>
                  <a:pt x="67359" y="37179"/>
                </a:lnTo>
                <a:lnTo>
                  <a:pt x="59864" y="45656"/>
                </a:lnTo>
                <a:lnTo>
                  <a:pt x="48726" y="51371"/>
                </a:lnTo>
                <a:lnTo>
                  <a:pt x="35051" y="53466"/>
                </a:lnTo>
                <a:lnTo>
                  <a:pt x="21431" y="51371"/>
                </a:lnTo>
                <a:lnTo>
                  <a:pt x="10287" y="45656"/>
                </a:lnTo>
                <a:lnTo>
                  <a:pt x="2762" y="37179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7C33F519-6655-644C-B793-4802926B356C}"/>
              </a:ext>
            </a:extLst>
          </p:cNvPr>
          <p:cNvSpPr/>
          <p:nvPr/>
        </p:nvSpPr>
        <p:spPr>
          <a:xfrm>
            <a:off x="4051045" y="251015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095"/>
                </a:lnTo>
                <a:lnTo>
                  <a:pt x="10287" y="7810"/>
                </a:lnTo>
                <a:lnTo>
                  <a:pt x="2762" y="16287"/>
                </a:lnTo>
                <a:lnTo>
                  <a:pt x="0" y="26670"/>
                </a:lnTo>
                <a:lnTo>
                  <a:pt x="2762" y="37125"/>
                </a:lnTo>
                <a:lnTo>
                  <a:pt x="10287" y="45640"/>
                </a:lnTo>
                <a:lnTo>
                  <a:pt x="21431" y="51369"/>
                </a:lnTo>
                <a:lnTo>
                  <a:pt x="35051" y="53467"/>
                </a:lnTo>
                <a:lnTo>
                  <a:pt x="48726" y="51369"/>
                </a:lnTo>
                <a:lnTo>
                  <a:pt x="59864" y="45640"/>
                </a:lnTo>
                <a:lnTo>
                  <a:pt x="67359" y="37125"/>
                </a:lnTo>
                <a:lnTo>
                  <a:pt x="70103" y="26670"/>
                </a:lnTo>
                <a:lnTo>
                  <a:pt x="67359" y="16287"/>
                </a:lnTo>
                <a:lnTo>
                  <a:pt x="59864" y="7810"/>
                </a:lnTo>
                <a:lnTo>
                  <a:pt x="48726" y="209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3F766415-03E5-0840-BFB5-508701F022CD}"/>
              </a:ext>
            </a:extLst>
          </p:cNvPr>
          <p:cNvSpPr/>
          <p:nvPr/>
        </p:nvSpPr>
        <p:spPr>
          <a:xfrm>
            <a:off x="4051045" y="2510155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670"/>
                </a:moveTo>
                <a:lnTo>
                  <a:pt x="2762" y="16287"/>
                </a:lnTo>
                <a:lnTo>
                  <a:pt x="10287" y="7810"/>
                </a:lnTo>
                <a:lnTo>
                  <a:pt x="21431" y="2095"/>
                </a:lnTo>
                <a:lnTo>
                  <a:pt x="35051" y="0"/>
                </a:lnTo>
                <a:lnTo>
                  <a:pt x="48726" y="2095"/>
                </a:lnTo>
                <a:lnTo>
                  <a:pt x="59864" y="7810"/>
                </a:lnTo>
                <a:lnTo>
                  <a:pt x="67359" y="16287"/>
                </a:lnTo>
                <a:lnTo>
                  <a:pt x="70103" y="26670"/>
                </a:lnTo>
                <a:lnTo>
                  <a:pt x="67359" y="37125"/>
                </a:lnTo>
                <a:lnTo>
                  <a:pt x="59864" y="45640"/>
                </a:lnTo>
                <a:lnTo>
                  <a:pt x="48726" y="51369"/>
                </a:lnTo>
                <a:lnTo>
                  <a:pt x="35051" y="53467"/>
                </a:lnTo>
                <a:lnTo>
                  <a:pt x="21431" y="51369"/>
                </a:lnTo>
                <a:lnTo>
                  <a:pt x="10287" y="45640"/>
                </a:lnTo>
                <a:lnTo>
                  <a:pt x="2762" y="37125"/>
                </a:lnTo>
                <a:lnTo>
                  <a:pt x="0" y="2667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7741C213-1FAA-CF4F-8D14-FBC7D7A0E0D1}"/>
              </a:ext>
            </a:extLst>
          </p:cNvPr>
          <p:cNvSpPr/>
          <p:nvPr/>
        </p:nvSpPr>
        <p:spPr>
          <a:xfrm>
            <a:off x="4051045" y="2670682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115"/>
                </a:lnTo>
                <a:lnTo>
                  <a:pt x="10287" y="7874"/>
                </a:lnTo>
                <a:lnTo>
                  <a:pt x="2762" y="16394"/>
                </a:lnTo>
                <a:lnTo>
                  <a:pt x="0" y="26797"/>
                </a:lnTo>
                <a:lnTo>
                  <a:pt x="2762" y="37252"/>
                </a:lnTo>
                <a:lnTo>
                  <a:pt x="10287" y="45767"/>
                </a:lnTo>
                <a:lnTo>
                  <a:pt x="21431" y="51496"/>
                </a:lnTo>
                <a:lnTo>
                  <a:pt x="35051" y="53594"/>
                </a:lnTo>
                <a:lnTo>
                  <a:pt x="48726" y="51496"/>
                </a:lnTo>
                <a:lnTo>
                  <a:pt x="59864" y="45767"/>
                </a:lnTo>
                <a:lnTo>
                  <a:pt x="67359" y="37252"/>
                </a:lnTo>
                <a:lnTo>
                  <a:pt x="70103" y="26797"/>
                </a:lnTo>
                <a:lnTo>
                  <a:pt x="67359" y="16394"/>
                </a:lnTo>
                <a:lnTo>
                  <a:pt x="59864" y="7874"/>
                </a:lnTo>
                <a:lnTo>
                  <a:pt x="48726" y="211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6639797A-8B99-D34C-9527-3D89F64020E7}"/>
              </a:ext>
            </a:extLst>
          </p:cNvPr>
          <p:cNvSpPr/>
          <p:nvPr/>
        </p:nvSpPr>
        <p:spPr>
          <a:xfrm>
            <a:off x="4051045" y="2670682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94"/>
                </a:lnTo>
                <a:lnTo>
                  <a:pt x="10287" y="7874"/>
                </a:lnTo>
                <a:lnTo>
                  <a:pt x="21431" y="2115"/>
                </a:lnTo>
                <a:lnTo>
                  <a:pt x="35051" y="0"/>
                </a:lnTo>
                <a:lnTo>
                  <a:pt x="48726" y="2115"/>
                </a:lnTo>
                <a:lnTo>
                  <a:pt x="59864" y="7874"/>
                </a:lnTo>
                <a:lnTo>
                  <a:pt x="67359" y="16394"/>
                </a:lnTo>
                <a:lnTo>
                  <a:pt x="70103" y="26797"/>
                </a:lnTo>
                <a:lnTo>
                  <a:pt x="67359" y="37252"/>
                </a:lnTo>
                <a:lnTo>
                  <a:pt x="59864" y="45767"/>
                </a:lnTo>
                <a:lnTo>
                  <a:pt x="48726" y="51496"/>
                </a:lnTo>
                <a:lnTo>
                  <a:pt x="35051" y="53594"/>
                </a:lnTo>
                <a:lnTo>
                  <a:pt x="21431" y="51496"/>
                </a:lnTo>
                <a:lnTo>
                  <a:pt x="10287" y="45767"/>
                </a:lnTo>
                <a:lnTo>
                  <a:pt x="2762" y="37252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0B305506-4AD3-3D4B-BC8E-117CC5F84E30}"/>
              </a:ext>
            </a:extLst>
          </p:cNvPr>
          <p:cNvSpPr txBox="1"/>
          <p:nvPr/>
        </p:nvSpPr>
        <p:spPr>
          <a:xfrm>
            <a:off x="3330575" y="1741678"/>
            <a:ext cx="9836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60705" algn="l"/>
              </a:tabLst>
            </a:pPr>
            <a:r>
              <a:rPr sz="700" dirty="0">
                <a:latin typeface="Arial"/>
                <a:cs typeface="Arial"/>
              </a:rPr>
              <a:t>customers	</a:t>
            </a:r>
            <a:r>
              <a:rPr sz="700" spc="-5" dirty="0">
                <a:latin typeface="Arial"/>
                <a:cs typeface="Arial"/>
              </a:rPr>
              <a:t>purchases</a:t>
            </a:r>
            <a:endParaRPr sz="700">
              <a:latin typeface="Arial"/>
              <a:cs typeface="Arial"/>
            </a:endParaRPr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BCBA5FFF-3FD4-8B48-991E-A24B59AB9839}"/>
              </a:ext>
            </a:extLst>
          </p:cNvPr>
          <p:cNvSpPr/>
          <p:nvPr/>
        </p:nvSpPr>
        <p:spPr>
          <a:xfrm>
            <a:off x="3490213" y="2670682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35051" y="0"/>
                </a:moveTo>
                <a:lnTo>
                  <a:pt x="21431" y="2115"/>
                </a:lnTo>
                <a:lnTo>
                  <a:pt x="10286" y="7874"/>
                </a:lnTo>
                <a:lnTo>
                  <a:pt x="2762" y="16394"/>
                </a:lnTo>
                <a:lnTo>
                  <a:pt x="0" y="26797"/>
                </a:lnTo>
                <a:lnTo>
                  <a:pt x="2762" y="37252"/>
                </a:lnTo>
                <a:lnTo>
                  <a:pt x="10287" y="45767"/>
                </a:lnTo>
                <a:lnTo>
                  <a:pt x="21431" y="51496"/>
                </a:lnTo>
                <a:lnTo>
                  <a:pt x="35051" y="53594"/>
                </a:lnTo>
                <a:lnTo>
                  <a:pt x="48726" y="51496"/>
                </a:lnTo>
                <a:lnTo>
                  <a:pt x="59864" y="45767"/>
                </a:lnTo>
                <a:lnTo>
                  <a:pt x="67359" y="37252"/>
                </a:lnTo>
                <a:lnTo>
                  <a:pt x="70104" y="26797"/>
                </a:lnTo>
                <a:lnTo>
                  <a:pt x="67359" y="16394"/>
                </a:lnTo>
                <a:lnTo>
                  <a:pt x="59864" y="7874"/>
                </a:lnTo>
                <a:lnTo>
                  <a:pt x="48726" y="2115"/>
                </a:lnTo>
                <a:lnTo>
                  <a:pt x="350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C4ACBCA8-8534-0243-BEFB-EF0EB537C81C}"/>
              </a:ext>
            </a:extLst>
          </p:cNvPr>
          <p:cNvSpPr/>
          <p:nvPr/>
        </p:nvSpPr>
        <p:spPr>
          <a:xfrm>
            <a:off x="3490213" y="2670682"/>
            <a:ext cx="70485" cy="53975"/>
          </a:xfrm>
          <a:custGeom>
            <a:avLst/>
            <a:gdLst/>
            <a:ahLst/>
            <a:cxnLst/>
            <a:rect l="l" t="t" r="r" b="b"/>
            <a:pathLst>
              <a:path w="70485" h="53975">
                <a:moveTo>
                  <a:pt x="0" y="26797"/>
                </a:moveTo>
                <a:lnTo>
                  <a:pt x="2762" y="16394"/>
                </a:lnTo>
                <a:lnTo>
                  <a:pt x="10286" y="7874"/>
                </a:lnTo>
                <a:lnTo>
                  <a:pt x="21431" y="2115"/>
                </a:lnTo>
                <a:lnTo>
                  <a:pt x="35051" y="0"/>
                </a:lnTo>
                <a:lnTo>
                  <a:pt x="48726" y="2115"/>
                </a:lnTo>
                <a:lnTo>
                  <a:pt x="59864" y="7874"/>
                </a:lnTo>
                <a:lnTo>
                  <a:pt x="67359" y="16394"/>
                </a:lnTo>
                <a:lnTo>
                  <a:pt x="70104" y="26797"/>
                </a:lnTo>
                <a:lnTo>
                  <a:pt x="67359" y="37252"/>
                </a:lnTo>
                <a:lnTo>
                  <a:pt x="59864" y="45767"/>
                </a:lnTo>
                <a:lnTo>
                  <a:pt x="48726" y="51496"/>
                </a:lnTo>
                <a:lnTo>
                  <a:pt x="35051" y="53594"/>
                </a:lnTo>
                <a:lnTo>
                  <a:pt x="21431" y="51496"/>
                </a:lnTo>
                <a:lnTo>
                  <a:pt x="10287" y="45767"/>
                </a:lnTo>
                <a:lnTo>
                  <a:pt x="2762" y="37252"/>
                </a:lnTo>
                <a:lnTo>
                  <a:pt x="0" y="26797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2250DE4F-6436-E64E-807C-BEA6E13F0DB1}"/>
              </a:ext>
            </a:extLst>
          </p:cNvPr>
          <p:cNvSpPr/>
          <p:nvPr/>
        </p:nvSpPr>
        <p:spPr>
          <a:xfrm>
            <a:off x="229235" y="2349411"/>
            <a:ext cx="1610863" cy="1064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67C75E52-59C3-7041-B4A0-A597437301CD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248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3">
            <a:extLst>
              <a:ext uri="{FF2B5EF4-FFF2-40B4-BE49-F238E27FC236}">
                <a16:creationId xmlns:a16="http://schemas.microsoft.com/office/drawing/2014/main" id="{D3B70F72-7A96-0341-841D-3DA34B5FDA22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4">
            <a:extLst>
              <a:ext uri="{FF2B5EF4-FFF2-40B4-BE49-F238E27FC236}">
                <a16:creationId xmlns:a16="http://schemas.microsoft.com/office/drawing/2014/main" id="{4D03B420-45DF-2040-94E7-EAC5D2F75563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5">
            <a:extLst>
              <a:ext uri="{FF2B5EF4-FFF2-40B4-BE49-F238E27FC236}">
                <a16:creationId xmlns:a16="http://schemas.microsoft.com/office/drawing/2014/main" id="{E68E7BAD-B42C-B349-A4EF-893C10183B35}"/>
              </a:ext>
            </a:extLst>
          </p:cNvPr>
          <p:cNvSpPr txBox="1"/>
          <p:nvPr/>
        </p:nvSpPr>
        <p:spPr>
          <a:xfrm>
            <a:off x="13462" y="13666"/>
            <a:ext cx="4546600" cy="4794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91503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Depth-First Search</a:t>
            </a:r>
            <a:r>
              <a:rPr sz="1800" b="1" spc="-4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(DFS)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76">
            <a:extLst>
              <a:ext uri="{FF2B5EF4-FFF2-40B4-BE49-F238E27FC236}">
                <a16:creationId xmlns:a16="http://schemas.microsoft.com/office/drawing/2014/main" id="{8717C5B9-D13B-3C45-8D1B-A47A13EC33A0}"/>
              </a:ext>
            </a:extLst>
          </p:cNvPr>
          <p:cNvSpPr txBox="1"/>
          <p:nvPr/>
        </p:nvSpPr>
        <p:spPr>
          <a:xfrm>
            <a:off x="161290" y="580086"/>
            <a:ext cx="4131310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 marR="2352040" indent="-170180">
              <a:lnSpc>
                <a:spcPct val="110000"/>
              </a:lnSpc>
              <a:spcBef>
                <a:spcPts val="95"/>
              </a:spcBef>
              <a:buFont typeface="Courier New"/>
              <a:buChar char="•"/>
              <a:tabLst>
                <a:tab pos="170815" algn="l"/>
              </a:tabLst>
            </a:pPr>
            <a:r>
              <a:rPr sz="1000" b="1" spc="-5" dirty="0">
                <a:latin typeface="Courier New"/>
                <a:cs typeface="Courier New"/>
              </a:rPr>
              <a:t>DFS-Visit(i):  </a:t>
            </a:r>
            <a:r>
              <a:rPr sz="1000" b="1" dirty="0">
                <a:latin typeface="Courier New"/>
                <a:cs typeface="Courier New"/>
              </a:rPr>
              <a:t>Status[i] =</a:t>
            </a:r>
            <a:r>
              <a:rPr sz="1000" b="1" spc="-7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‘visited’</a:t>
            </a:r>
            <a:endParaRPr sz="1000">
              <a:latin typeface="Courier New"/>
              <a:cs typeface="Courier New"/>
            </a:endParaRPr>
          </a:p>
          <a:p>
            <a:pPr marL="399415" marR="1150620" indent="-247650">
              <a:lnSpc>
                <a:spcPct val="110000"/>
              </a:lnSpc>
            </a:pPr>
            <a:r>
              <a:rPr sz="1000" b="1" dirty="0">
                <a:latin typeface="Courier New"/>
                <a:cs typeface="Courier New"/>
              </a:rPr>
              <a:t>For all j such that (i,j) is an</a:t>
            </a:r>
            <a:r>
              <a:rPr sz="1000" b="1" spc="-1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edge:  </a:t>
            </a:r>
            <a:r>
              <a:rPr sz="1000" b="1" dirty="0">
                <a:latin typeface="Courier New"/>
                <a:cs typeface="Courier New"/>
              </a:rPr>
              <a:t>If Status[j] =</a:t>
            </a:r>
            <a:r>
              <a:rPr sz="1000" b="1" spc="-4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‘unvisited’:</a:t>
            </a:r>
            <a:endParaRPr sz="1000">
              <a:latin typeface="Courier New"/>
              <a:cs typeface="Courier New"/>
            </a:endParaRPr>
          </a:p>
          <a:p>
            <a:pPr marL="628015">
              <a:lnSpc>
                <a:spcPct val="100000"/>
              </a:lnSpc>
              <a:spcBef>
                <a:spcPts val="125"/>
              </a:spcBef>
            </a:pPr>
            <a:r>
              <a:rPr sz="1000" b="1" spc="-5" dirty="0">
                <a:latin typeface="Courier New"/>
                <a:cs typeface="Courier New"/>
              </a:rPr>
              <a:t>Pred[j] </a:t>
            </a:r>
            <a:r>
              <a:rPr sz="1000" b="1" spc="5" dirty="0">
                <a:latin typeface="Courier New"/>
                <a:cs typeface="Courier New"/>
              </a:rPr>
              <a:t>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5" dirty="0">
                <a:latin typeface="Courier New"/>
                <a:cs typeface="Courier New"/>
              </a:rPr>
              <a:t>i</a:t>
            </a:r>
            <a:endParaRPr sz="1000">
              <a:latin typeface="Courier New"/>
              <a:cs typeface="Courier New"/>
            </a:endParaRPr>
          </a:p>
          <a:p>
            <a:pPr marL="628015">
              <a:lnSpc>
                <a:spcPct val="100000"/>
              </a:lnSpc>
              <a:spcBef>
                <a:spcPts val="120"/>
              </a:spcBef>
            </a:pPr>
            <a:r>
              <a:rPr sz="1000" b="1" spc="-5" dirty="0">
                <a:latin typeface="Courier New"/>
                <a:cs typeface="Courier New"/>
              </a:rPr>
              <a:t>DFS-Visit(j)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70180" indent="-170180">
              <a:lnSpc>
                <a:spcPct val="100000"/>
              </a:lnSpc>
              <a:spcBef>
                <a:spcPts val="5"/>
              </a:spcBef>
              <a:buFont typeface="Courier New"/>
              <a:buChar char="•"/>
              <a:tabLst>
                <a:tab pos="170815" algn="l"/>
              </a:tabLst>
            </a:pPr>
            <a:r>
              <a:rPr sz="1000" b="1" spc="-5" dirty="0">
                <a:latin typeface="Courier New"/>
                <a:cs typeface="Courier New"/>
              </a:rPr>
              <a:t>Full-DFS:</a:t>
            </a:r>
            <a:endParaRPr sz="1000">
              <a:latin typeface="Courier New"/>
              <a:cs typeface="Courier New"/>
            </a:endParaRPr>
          </a:p>
          <a:p>
            <a:pPr marL="170180" marR="64135">
              <a:lnSpc>
                <a:spcPct val="110000"/>
              </a:lnSpc>
            </a:pPr>
            <a:r>
              <a:rPr sz="1000" b="1" dirty="0">
                <a:latin typeface="Courier New"/>
                <a:cs typeface="Courier New"/>
              </a:rPr>
              <a:t>For all i: Pred[i] = null, Status[i] = </a:t>
            </a:r>
            <a:r>
              <a:rPr sz="1000" b="1" spc="-5" dirty="0">
                <a:latin typeface="Courier New"/>
                <a:cs typeface="Courier New"/>
              </a:rPr>
              <a:t>‘unvisited’  </a:t>
            </a:r>
            <a:r>
              <a:rPr sz="1000" b="1" dirty="0">
                <a:latin typeface="Courier New"/>
                <a:cs typeface="Courier New"/>
              </a:rPr>
              <a:t>For all i: If Status[i] = ‘unvisited’:</a:t>
            </a:r>
            <a:r>
              <a:rPr sz="1000" b="1" spc="-13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DFS-Visit(i)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70180" indent="-170180">
              <a:lnSpc>
                <a:spcPct val="100000"/>
              </a:lnSpc>
              <a:buChar char="•"/>
              <a:tabLst>
                <a:tab pos="170815" algn="l"/>
              </a:tabLst>
            </a:pPr>
            <a:r>
              <a:rPr sz="1400" spc="10" dirty="0">
                <a:latin typeface="Arial"/>
                <a:cs typeface="Arial"/>
              </a:rPr>
              <a:t>Works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undirected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directed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graphs.</a:t>
            </a:r>
            <a:endParaRPr sz="1400">
              <a:latin typeface="Arial"/>
              <a:cs typeface="Arial"/>
            </a:endParaRPr>
          </a:p>
          <a:p>
            <a:pPr marL="170180" marR="5080" indent="-170180">
              <a:lnSpc>
                <a:spcPts val="1510"/>
              </a:lnSpc>
              <a:spcBef>
                <a:spcPts val="36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Full-DFS </a:t>
            </a:r>
            <a:r>
              <a:rPr sz="1400" spc="-5" dirty="0">
                <a:latin typeface="Arial"/>
                <a:cs typeface="Arial"/>
              </a:rPr>
              <a:t>takes </a:t>
            </a:r>
            <a:r>
              <a:rPr sz="1400" spc="-15" dirty="0">
                <a:latin typeface="Arial"/>
                <a:cs typeface="Arial"/>
              </a:rPr>
              <a:t>O(m </a:t>
            </a:r>
            <a:r>
              <a:rPr sz="1400" spc="-5" dirty="0">
                <a:latin typeface="Arial"/>
                <a:cs typeface="Arial"/>
              </a:rPr>
              <a:t>+ </a:t>
            </a:r>
            <a:r>
              <a:rPr sz="1400" spc="-10" dirty="0">
                <a:latin typeface="Arial"/>
                <a:cs typeface="Arial"/>
              </a:rPr>
              <a:t>n)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spc="-10" dirty="0">
                <a:latin typeface="Arial"/>
                <a:cs typeface="Arial"/>
              </a:rPr>
              <a:t>since </a:t>
            </a:r>
            <a:r>
              <a:rPr sz="1400" spc="-5" dirty="0">
                <a:latin typeface="Arial"/>
                <a:cs typeface="Arial"/>
              </a:rPr>
              <a:t>it </a:t>
            </a:r>
            <a:r>
              <a:rPr sz="1400" spc="-15" dirty="0">
                <a:latin typeface="Arial"/>
                <a:cs typeface="Arial"/>
              </a:rPr>
              <a:t>spends O(1) 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spc="-10" dirty="0">
                <a:latin typeface="Arial"/>
                <a:cs typeface="Arial"/>
              </a:rPr>
              <a:t>on each </a:t>
            </a:r>
            <a:r>
              <a:rPr sz="1400" spc="-15" dirty="0">
                <a:latin typeface="Arial"/>
                <a:cs typeface="Arial"/>
              </a:rPr>
              <a:t>node and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edge.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7">
            <a:extLst>
              <a:ext uri="{FF2B5EF4-FFF2-40B4-BE49-F238E27FC236}">
                <a16:creationId xmlns:a16="http://schemas.microsoft.com/office/drawing/2014/main" id="{5F0F149E-CD91-8440-BF35-BAE97FAE039A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796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2CACB3A-2C79-B240-89CA-45D86B9A3D1F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BB0FCA7-014F-0A48-8BD6-990B808D95B2}"/>
              </a:ext>
            </a:extLst>
          </p:cNvPr>
          <p:cNvSpPr/>
          <p:nvPr/>
        </p:nvSpPr>
        <p:spPr>
          <a:xfrm>
            <a:off x="635" y="1524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92CE68C-6C55-3F49-990D-19B89962ABFF}"/>
              </a:ext>
            </a:extLst>
          </p:cNvPr>
          <p:cNvSpPr txBox="1"/>
          <p:nvPr/>
        </p:nvSpPr>
        <p:spPr>
          <a:xfrm>
            <a:off x="13462" y="14097"/>
            <a:ext cx="4546600" cy="4806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91503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Depth-First Search</a:t>
            </a:r>
            <a:r>
              <a:rPr sz="1800" b="1" spc="-4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(DFS)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118AFAE-7A2D-6048-ADA9-11288230E346}"/>
              </a:ext>
            </a:extLst>
          </p:cNvPr>
          <p:cNvSpPr txBox="1"/>
          <p:nvPr/>
        </p:nvSpPr>
        <p:spPr>
          <a:xfrm>
            <a:off x="161290" y="591439"/>
            <a:ext cx="4254500" cy="14655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70180" marR="5080" indent="-170180">
              <a:lnSpc>
                <a:spcPts val="1730"/>
              </a:lnSpc>
              <a:spcBef>
                <a:spcPts val="325"/>
              </a:spcBef>
              <a:buChar char="•"/>
              <a:tabLst>
                <a:tab pos="170815" algn="l"/>
              </a:tabLst>
            </a:pPr>
            <a:r>
              <a:rPr sz="1600" dirty="0">
                <a:latin typeface="Arial"/>
                <a:cs typeface="Arial"/>
              </a:rPr>
              <a:t>Full-DFS </a:t>
            </a:r>
            <a:r>
              <a:rPr sz="1600" spc="-5" dirty="0">
                <a:latin typeface="Arial"/>
                <a:cs typeface="Arial"/>
              </a:rPr>
              <a:t>gives us an </a:t>
            </a:r>
            <a:r>
              <a:rPr sz="1600" dirty="0">
                <a:latin typeface="Arial"/>
                <a:cs typeface="Arial"/>
              </a:rPr>
              <a:t>easy </a:t>
            </a:r>
            <a:r>
              <a:rPr sz="1600" spc="-15" dirty="0">
                <a:latin typeface="Arial"/>
                <a:cs typeface="Arial"/>
              </a:rPr>
              <a:t>way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partition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  undirected graph </a:t>
            </a:r>
            <a:r>
              <a:rPr sz="1600" dirty="0">
                <a:latin typeface="Arial"/>
                <a:cs typeface="Arial"/>
              </a:rPr>
              <a:t>into its connected  components.</a:t>
            </a:r>
            <a:endParaRPr sz="1600">
              <a:latin typeface="Arial"/>
              <a:cs typeface="Arial"/>
            </a:endParaRPr>
          </a:p>
          <a:p>
            <a:pPr marL="170180" marR="275590" indent="-170180">
              <a:lnSpc>
                <a:spcPts val="1730"/>
              </a:lnSpc>
              <a:spcBef>
                <a:spcPts val="375"/>
              </a:spcBef>
              <a:buChar char="•"/>
              <a:tabLst>
                <a:tab pos="170815" algn="l"/>
              </a:tabLst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pred[i] pointers </a:t>
            </a:r>
            <a:r>
              <a:rPr sz="1600" dirty="0">
                <a:latin typeface="Arial"/>
                <a:cs typeface="Arial"/>
              </a:rPr>
              <a:t>define </a:t>
            </a:r>
            <a:r>
              <a:rPr sz="1600" spc="-10" dirty="0">
                <a:latin typeface="Arial"/>
                <a:cs typeface="Arial"/>
              </a:rPr>
              <a:t>what </a:t>
            </a:r>
            <a:r>
              <a:rPr sz="1600" dirty="0">
                <a:latin typeface="Arial"/>
                <a:cs typeface="Arial"/>
              </a:rPr>
              <a:t>is called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  depth-first search </a:t>
            </a:r>
            <a:r>
              <a:rPr sz="1600" spc="-5" dirty="0">
                <a:latin typeface="Arial"/>
                <a:cs typeface="Arial"/>
              </a:rPr>
              <a:t>tree (regard as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parents)</a:t>
            </a:r>
            <a:endParaRPr sz="16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165"/>
              </a:spcBef>
              <a:buChar char="•"/>
              <a:tabLst>
                <a:tab pos="170815" algn="l"/>
              </a:tabLst>
            </a:pPr>
            <a:r>
              <a:rPr sz="1600" dirty="0">
                <a:latin typeface="Arial"/>
                <a:cs typeface="Arial"/>
              </a:rPr>
              <a:t>To find a path from i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42CFE85-9801-3F46-94F9-8D01123BC468}"/>
              </a:ext>
            </a:extLst>
          </p:cNvPr>
          <p:cNvSpPr txBox="1"/>
          <p:nvPr/>
        </p:nvSpPr>
        <p:spPr>
          <a:xfrm>
            <a:off x="389889" y="2032178"/>
            <a:ext cx="1751330" cy="10712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2875" indent="-142875">
              <a:lnSpc>
                <a:spcPct val="100000"/>
              </a:lnSpc>
              <a:spcBef>
                <a:spcPts val="270"/>
              </a:spcBef>
              <a:buChar char="–"/>
              <a:tabLst>
                <a:tab pos="143510" algn="l"/>
              </a:tabLst>
            </a:pPr>
            <a:r>
              <a:rPr sz="1400" spc="-10" dirty="0">
                <a:latin typeface="Arial"/>
                <a:cs typeface="Arial"/>
              </a:rPr>
              <a:t>call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DFS-Visit(i)</a:t>
            </a:r>
            <a:endParaRPr sz="1400">
              <a:latin typeface="Arial"/>
              <a:cs typeface="Arial"/>
            </a:endParaRPr>
          </a:p>
          <a:p>
            <a:pPr marL="142875" marR="5080" indent="-142875" algn="just">
              <a:lnSpc>
                <a:spcPct val="90100"/>
              </a:lnSpc>
              <a:spcBef>
                <a:spcPts val="330"/>
              </a:spcBef>
              <a:buChar char="–"/>
              <a:tabLst>
                <a:tab pos="143510" algn="l"/>
              </a:tabLst>
            </a:pPr>
            <a:r>
              <a:rPr sz="1400" spc="-10" dirty="0">
                <a:latin typeface="Arial"/>
                <a:cs typeface="Arial"/>
              </a:rPr>
              <a:t>Follow </a:t>
            </a:r>
            <a:r>
              <a:rPr sz="1400" spc="-15" dirty="0">
                <a:latin typeface="Arial"/>
                <a:cs typeface="Arial"/>
              </a:rPr>
              <a:t>pred </a:t>
            </a:r>
            <a:r>
              <a:rPr sz="1400" spc="-10" dirty="0">
                <a:latin typeface="Arial"/>
                <a:cs typeface="Arial"/>
              </a:rPr>
              <a:t>pointers  backward </a:t>
            </a:r>
            <a:r>
              <a:rPr sz="1400" spc="-15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j to I  </a:t>
            </a:r>
            <a:r>
              <a:rPr sz="1400" spc="-10" dirty="0">
                <a:latin typeface="Arial"/>
                <a:cs typeface="Arial"/>
              </a:rPr>
              <a:t>(this </a:t>
            </a:r>
            <a:r>
              <a:rPr sz="1400" spc="-15" dirty="0">
                <a:latin typeface="Arial"/>
                <a:cs typeface="Arial"/>
              </a:rPr>
              <a:t>follows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path</a:t>
            </a:r>
            <a:endParaRPr sz="1400">
              <a:latin typeface="Arial"/>
              <a:cs typeface="Arial"/>
            </a:endParaRPr>
          </a:p>
          <a:p>
            <a:pPr marL="142875">
              <a:lnSpc>
                <a:spcPts val="1510"/>
              </a:lnSpc>
            </a:pP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reverse)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2215BF5-3788-4840-A228-A7C1A4BA63DC}"/>
              </a:ext>
            </a:extLst>
          </p:cNvPr>
          <p:cNvSpPr/>
          <p:nvPr/>
        </p:nvSpPr>
        <p:spPr>
          <a:xfrm>
            <a:off x="3781425" y="2551049"/>
            <a:ext cx="635000" cy="393065"/>
          </a:xfrm>
          <a:custGeom>
            <a:avLst/>
            <a:gdLst/>
            <a:ahLst/>
            <a:cxnLst/>
            <a:rect l="l" t="t" r="r" b="b"/>
            <a:pathLst>
              <a:path w="635000" h="393064">
                <a:moveTo>
                  <a:pt x="610488" y="53848"/>
                </a:moveTo>
                <a:lnTo>
                  <a:pt x="609346" y="59816"/>
                </a:lnTo>
                <a:lnTo>
                  <a:pt x="633222" y="64642"/>
                </a:lnTo>
                <a:lnTo>
                  <a:pt x="634492" y="58674"/>
                </a:lnTo>
                <a:lnTo>
                  <a:pt x="610488" y="53848"/>
                </a:lnTo>
                <a:close/>
              </a:path>
              <a:path w="635000" h="393064">
                <a:moveTo>
                  <a:pt x="568706" y="45465"/>
                </a:moveTo>
                <a:lnTo>
                  <a:pt x="567563" y="51434"/>
                </a:lnTo>
                <a:lnTo>
                  <a:pt x="591438" y="56261"/>
                </a:lnTo>
                <a:lnTo>
                  <a:pt x="592582" y="50291"/>
                </a:lnTo>
                <a:lnTo>
                  <a:pt x="568706" y="45465"/>
                </a:lnTo>
                <a:close/>
              </a:path>
              <a:path w="635000" h="393064">
                <a:moveTo>
                  <a:pt x="526796" y="37337"/>
                </a:moveTo>
                <a:lnTo>
                  <a:pt x="525652" y="43306"/>
                </a:lnTo>
                <a:lnTo>
                  <a:pt x="549529" y="47878"/>
                </a:lnTo>
                <a:lnTo>
                  <a:pt x="550799" y="41909"/>
                </a:lnTo>
                <a:lnTo>
                  <a:pt x="526796" y="37337"/>
                </a:lnTo>
                <a:close/>
              </a:path>
              <a:path w="635000" h="393064">
                <a:moveTo>
                  <a:pt x="484886" y="29463"/>
                </a:moveTo>
                <a:lnTo>
                  <a:pt x="483743" y="35432"/>
                </a:lnTo>
                <a:lnTo>
                  <a:pt x="507746" y="39877"/>
                </a:lnTo>
                <a:lnTo>
                  <a:pt x="508762" y="33908"/>
                </a:lnTo>
                <a:lnTo>
                  <a:pt x="484886" y="29463"/>
                </a:lnTo>
                <a:close/>
              </a:path>
              <a:path w="635000" h="393064">
                <a:moveTo>
                  <a:pt x="442722" y="22098"/>
                </a:moveTo>
                <a:lnTo>
                  <a:pt x="441706" y="28066"/>
                </a:lnTo>
                <a:lnTo>
                  <a:pt x="465709" y="32257"/>
                </a:lnTo>
                <a:lnTo>
                  <a:pt x="466851" y="26162"/>
                </a:lnTo>
                <a:lnTo>
                  <a:pt x="442722" y="22098"/>
                </a:lnTo>
                <a:close/>
              </a:path>
              <a:path w="635000" h="393064">
                <a:moveTo>
                  <a:pt x="400558" y="15239"/>
                </a:moveTo>
                <a:lnTo>
                  <a:pt x="399669" y="21208"/>
                </a:lnTo>
                <a:lnTo>
                  <a:pt x="423672" y="25145"/>
                </a:lnTo>
                <a:lnTo>
                  <a:pt x="424688" y="19050"/>
                </a:lnTo>
                <a:lnTo>
                  <a:pt x="400558" y="15239"/>
                </a:lnTo>
                <a:close/>
              </a:path>
              <a:path w="635000" h="393064">
                <a:moveTo>
                  <a:pt x="358267" y="9270"/>
                </a:moveTo>
                <a:lnTo>
                  <a:pt x="357505" y="15366"/>
                </a:lnTo>
                <a:lnTo>
                  <a:pt x="381635" y="18668"/>
                </a:lnTo>
                <a:lnTo>
                  <a:pt x="382397" y="12573"/>
                </a:lnTo>
                <a:lnTo>
                  <a:pt x="358267" y="9270"/>
                </a:lnTo>
                <a:close/>
              </a:path>
              <a:path w="635000" h="393064">
                <a:moveTo>
                  <a:pt x="315722" y="4444"/>
                </a:moveTo>
                <a:lnTo>
                  <a:pt x="315213" y="10540"/>
                </a:lnTo>
                <a:lnTo>
                  <a:pt x="319913" y="10921"/>
                </a:lnTo>
                <a:lnTo>
                  <a:pt x="339344" y="13207"/>
                </a:lnTo>
                <a:lnTo>
                  <a:pt x="340106" y="7112"/>
                </a:lnTo>
                <a:lnTo>
                  <a:pt x="315722" y="4444"/>
                </a:lnTo>
                <a:close/>
              </a:path>
              <a:path w="635000" h="393064">
                <a:moveTo>
                  <a:pt x="273050" y="1142"/>
                </a:moveTo>
                <a:lnTo>
                  <a:pt x="272796" y="7238"/>
                </a:lnTo>
                <a:lnTo>
                  <a:pt x="285114" y="7874"/>
                </a:lnTo>
                <a:lnTo>
                  <a:pt x="297052" y="9016"/>
                </a:lnTo>
                <a:lnTo>
                  <a:pt x="297561" y="2920"/>
                </a:lnTo>
                <a:lnTo>
                  <a:pt x="285750" y="1904"/>
                </a:lnTo>
                <a:lnTo>
                  <a:pt x="273050" y="1142"/>
                </a:lnTo>
                <a:close/>
              </a:path>
              <a:path w="635000" h="393064">
                <a:moveTo>
                  <a:pt x="230250" y="0"/>
                </a:moveTo>
                <a:lnTo>
                  <a:pt x="230250" y="6095"/>
                </a:lnTo>
                <a:lnTo>
                  <a:pt x="251968" y="6223"/>
                </a:lnTo>
                <a:lnTo>
                  <a:pt x="254508" y="6350"/>
                </a:lnTo>
                <a:lnTo>
                  <a:pt x="254888" y="253"/>
                </a:lnTo>
                <a:lnTo>
                  <a:pt x="252349" y="126"/>
                </a:lnTo>
                <a:lnTo>
                  <a:pt x="230250" y="0"/>
                </a:lnTo>
                <a:close/>
              </a:path>
              <a:path w="635000" h="393064">
                <a:moveTo>
                  <a:pt x="211836" y="380"/>
                </a:moveTo>
                <a:lnTo>
                  <a:pt x="190754" y="1269"/>
                </a:lnTo>
                <a:lnTo>
                  <a:pt x="187325" y="1650"/>
                </a:lnTo>
                <a:lnTo>
                  <a:pt x="187960" y="7746"/>
                </a:lnTo>
                <a:lnTo>
                  <a:pt x="191008" y="7365"/>
                </a:lnTo>
                <a:lnTo>
                  <a:pt x="212089" y="6350"/>
                </a:lnTo>
                <a:lnTo>
                  <a:pt x="211836" y="380"/>
                </a:lnTo>
                <a:close/>
              </a:path>
              <a:path w="635000" h="393064">
                <a:moveTo>
                  <a:pt x="169163" y="3682"/>
                </a:moveTo>
                <a:lnTo>
                  <a:pt x="162940" y="4317"/>
                </a:lnTo>
                <a:lnTo>
                  <a:pt x="149733" y="6603"/>
                </a:lnTo>
                <a:lnTo>
                  <a:pt x="144780" y="7746"/>
                </a:lnTo>
                <a:lnTo>
                  <a:pt x="146176" y="13715"/>
                </a:lnTo>
                <a:lnTo>
                  <a:pt x="150749" y="12700"/>
                </a:lnTo>
                <a:lnTo>
                  <a:pt x="163575" y="10413"/>
                </a:lnTo>
                <a:lnTo>
                  <a:pt x="169799" y="9651"/>
                </a:lnTo>
                <a:lnTo>
                  <a:pt x="169163" y="3682"/>
                </a:lnTo>
                <a:close/>
              </a:path>
              <a:path w="635000" h="393064">
                <a:moveTo>
                  <a:pt x="126873" y="12191"/>
                </a:moveTo>
                <a:lnTo>
                  <a:pt x="125222" y="12700"/>
                </a:lnTo>
                <a:lnTo>
                  <a:pt x="113919" y="16509"/>
                </a:lnTo>
                <a:lnTo>
                  <a:pt x="103632" y="20700"/>
                </a:lnTo>
                <a:lnTo>
                  <a:pt x="106045" y="26288"/>
                </a:lnTo>
                <a:lnTo>
                  <a:pt x="115824" y="22225"/>
                </a:lnTo>
                <a:lnTo>
                  <a:pt x="126746" y="18541"/>
                </a:lnTo>
                <a:lnTo>
                  <a:pt x="128524" y="18161"/>
                </a:lnTo>
                <a:lnTo>
                  <a:pt x="126873" y="12191"/>
                </a:lnTo>
                <a:close/>
              </a:path>
              <a:path w="635000" h="393064">
                <a:moveTo>
                  <a:pt x="87122" y="29337"/>
                </a:moveTo>
                <a:lnTo>
                  <a:pt x="83565" y="31368"/>
                </a:lnTo>
                <a:lnTo>
                  <a:pt x="74802" y="37718"/>
                </a:lnTo>
                <a:lnTo>
                  <a:pt x="67056" y="44068"/>
                </a:lnTo>
                <a:lnTo>
                  <a:pt x="70993" y="48767"/>
                </a:lnTo>
                <a:lnTo>
                  <a:pt x="78359" y="42544"/>
                </a:lnTo>
                <a:lnTo>
                  <a:pt x="86613" y="36702"/>
                </a:lnTo>
                <a:lnTo>
                  <a:pt x="90170" y="34543"/>
                </a:lnTo>
                <a:lnTo>
                  <a:pt x="87122" y="29337"/>
                </a:lnTo>
                <a:close/>
              </a:path>
              <a:path w="635000" h="393064">
                <a:moveTo>
                  <a:pt x="54101" y="57530"/>
                </a:moveTo>
                <a:lnTo>
                  <a:pt x="52450" y="59308"/>
                </a:lnTo>
                <a:lnTo>
                  <a:pt x="46227" y="67690"/>
                </a:lnTo>
                <a:lnTo>
                  <a:pt x="39877" y="77977"/>
                </a:lnTo>
                <a:lnTo>
                  <a:pt x="45085" y="81152"/>
                </a:lnTo>
                <a:lnTo>
                  <a:pt x="51054" y="71246"/>
                </a:lnTo>
                <a:lnTo>
                  <a:pt x="57023" y="63373"/>
                </a:lnTo>
                <a:lnTo>
                  <a:pt x="58674" y="61594"/>
                </a:lnTo>
                <a:lnTo>
                  <a:pt x="54101" y="57530"/>
                </a:lnTo>
                <a:close/>
              </a:path>
              <a:path w="635000" h="393064">
                <a:moveTo>
                  <a:pt x="31369" y="94614"/>
                </a:moveTo>
                <a:lnTo>
                  <a:pt x="26797" y="105155"/>
                </a:lnTo>
                <a:lnTo>
                  <a:pt x="22733" y="117728"/>
                </a:lnTo>
                <a:lnTo>
                  <a:pt x="28575" y="119506"/>
                </a:lnTo>
                <a:lnTo>
                  <a:pt x="32385" y="107568"/>
                </a:lnTo>
                <a:lnTo>
                  <a:pt x="36957" y="97027"/>
                </a:lnTo>
                <a:lnTo>
                  <a:pt x="31369" y="94614"/>
                </a:lnTo>
                <a:close/>
              </a:path>
              <a:path w="635000" h="393064">
                <a:moveTo>
                  <a:pt x="17907" y="135636"/>
                </a:moveTo>
                <a:lnTo>
                  <a:pt x="14986" y="148970"/>
                </a:lnTo>
                <a:lnTo>
                  <a:pt x="13462" y="159765"/>
                </a:lnTo>
                <a:lnTo>
                  <a:pt x="19558" y="160654"/>
                </a:lnTo>
                <a:lnTo>
                  <a:pt x="20955" y="150367"/>
                </a:lnTo>
                <a:lnTo>
                  <a:pt x="23875" y="136905"/>
                </a:lnTo>
                <a:lnTo>
                  <a:pt x="17907" y="135636"/>
                </a:lnTo>
                <a:close/>
              </a:path>
              <a:path w="635000" h="393064">
                <a:moveTo>
                  <a:pt x="11175" y="178180"/>
                </a:moveTo>
                <a:lnTo>
                  <a:pt x="9623" y="198500"/>
                </a:lnTo>
                <a:lnTo>
                  <a:pt x="9398" y="202564"/>
                </a:lnTo>
                <a:lnTo>
                  <a:pt x="15494" y="202818"/>
                </a:lnTo>
                <a:lnTo>
                  <a:pt x="15621" y="198500"/>
                </a:lnTo>
                <a:lnTo>
                  <a:pt x="17272" y="178562"/>
                </a:lnTo>
                <a:lnTo>
                  <a:pt x="11175" y="178180"/>
                </a:lnTo>
                <a:close/>
              </a:path>
              <a:path w="635000" h="393064">
                <a:moveTo>
                  <a:pt x="8889" y="220852"/>
                </a:moveTo>
                <a:lnTo>
                  <a:pt x="8889" y="245363"/>
                </a:lnTo>
                <a:lnTo>
                  <a:pt x="14986" y="245363"/>
                </a:lnTo>
                <a:lnTo>
                  <a:pt x="14986" y="221106"/>
                </a:lnTo>
                <a:lnTo>
                  <a:pt x="8889" y="220852"/>
                </a:lnTo>
                <a:close/>
              </a:path>
              <a:path w="635000" h="393064">
                <a:moveTo>
                  <a:pt x="15494" y="263525"/>
                </a:moveTo>
                <a:lnTo>
                  <a:pt x="9398" y="263778"/>
                </a:lnTo>
                <a:lnTo>
                  <a:pt x="9906" y="278511"/>
                </a:lnTo>
                <a:lnTo>
                  <a:pt x="10540" y="288163"/>
                </a:lnTo>
                <a:lnTo>
                  <a:pt x="16637" y="287781"/>
                </a:lnTo>
                <a:lnTo>
                  <a:pt x="16001" y="278256"/>
                </a:lnTo>
                <a:lnTo>
                  <a:pt x="15494" y="263525"/>
                </a:lnTo>
                <a:close/>
              </a:path>
              <a:path w="635000" h="393064">
                <a:moveTo>
                  <a:pt x="17907" y="306069"/>
                </a:moveTo>
                <a:lnTo>
                  <a:pt x="11811" y="306450"/>
                </a:lnTo>
                <a:lnTo>
                  <a:pt x="13715" y="330834"/>
                </a:lnTo>
                <a:lnTo>
                  <a:pt x="19812" y="330326"/>
                </a:lnTo>
                <a:lnTo>
                  <a:pt x="17907" y="306069"/>
                </a:lnTo>
                <a:close/>
              </a:path>
              <a:path w="635000" h="393064">
                <a:moveTo>
                  <a:pt x="15917" y="354866"/>
                </a:moveTo>
                <a:lnTo>
                  <a:pt x="0" y="356362"/>
                </a:lnTo>
                <a:lnTo>
                  <a:pt x="22479" y="392556"/>
                </a:lnTo>
                <a:lnTo>
                  <a:pt x="34605" y="361188"/>
                </a:lnTo>
                <a:lnTo>
                  <a:pt x="16510" y="361188"/>
                </a:lnTo>
                <a:lnTo>
                  <a:pt x="15917" y="354866"/>
                </a:lnTo>
                <a:close/>
              </a:path>
              <a:path w="635000" h="393064">
                <a:moveTo>
                  <a:pt x="22007" y="354294"/>
                </a:moveTo>
                <a:lnTo>
                  <a:pt x="15917" y="354866"/>
                </a:lnTo>
                <a:lnTo>
                  <a:pt x="16510" y="361188"/>
                </a:lnTo>
                <a:lnTo>
                  <a:pt x="22606" y="360679"/>
                </a:lnTo>
                <a:lnTo>
                  <a:pt x="22007" y="354294"/>
                </a:lnTo>
                <a:close/>
              </a:path>
              <a:path w="635000" h="393064">
                <a:moveTo>
                  <a:pt x="37846" y="352805"/>
                </a:moveTo>
                <a:lnTo>
                  <a:pt x="22007" y="354294"/>
                </a:lnTo>
                <a:lnTo>
                  <a:pt x="22606" y="360679"/>
                </a:lnTo>
                <a:lnTo>
                  <a:pt x="16510" y="361188"/>
                </a:lnTo>
                <a:lnTo>
                  <a:pt x="34605" y="361188"/>
                </a:lnTo>
                <a:lnTo>
                  <a:pt x="37846" y="352805"/>
                </a:lnTo>
                <a:close/>
              </a:path>
              <a:path w="635000" h="393064">
                <a:moveTo>
                  <a:pt x="21462" y="348488"/>
                </a:moveTo>
                <a:lnTo>
                  <a:pt x="15367" y="348995"/>
                </a:lnTo>
                <a:lnTo>
                  <a:pt x="15917" y="354866"/>
                </a:lnTo>
                <a:lnTo>
                  <a:pt x="22007" y="354294"/>
                </a:lnTo>
                <a:lnTo>
                  <a:pt x="21462" y="348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0F56079-28D1-594A-900A-61F034E94404}"/>
              </a:ext>
            </a:extLst>
          </p:cNvPr>
          <p:cNvSpPr/>
          <p:nvPr/>
        </p:nvSpPr>
        <p:spPr>
          <a:xfrm>
            <a:off x="2314956" y="2585212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29" h="396875">
                <a:moveTo>
                  <a:pt x="440452" y="345561"/>
                </a:moveTo>
                <a:lnTo>
                  <a:pt x="418338" y="376554"/>
                </a:lnTo>
                <a:lnTo>
                  <a:pt x="544576" y="396493"/>
                </a:lnTo>
                <a:lnTo>
                  <a:pt x="523472" y="356615"/>
                </a:lnTo>
                <a:lnTo>
                  <a:pt x="455929" y="356615"/>
                </a:lnTo>
                <a:lnTo>
                  <a:pt x="440452" y="345561"/>
                </a:lnTo>
                <a:close/>
              </a:path>
              <a:path w="544829" h="396875">
                <a:moveTo>
                  <a:pt x="462559" y="314577"/>
                </a:moveTo>
                <a:lnTo>
                  <a:pt x="440452" y="345561"/>
                </a:lnTo>
                <a:lnTo>
                  <a:pt x="455929" y="356615"/>
                </a:lnTo>
                <a:lnTo>
                  <a:pt x="478027" y="325627"/>
                </a:lnTo>
                <a:lnTo>
                  <a:pt x="462559" y="314577"/>
                </a:lnTo>
                <a:close/>
              </a:path>
              <a:path w="544829" h="396875">
                <a:moveTo>
                  <a:pt x="484758" y="283463"/>
                </a:moveTo>
                <a:lnTo>
                  <a:pt x="462559" y="314577"/>
                </a:lnTo>
                <a:lnTo>
                  <a:pt x="478027" y="325627"/>
                </a:lnTo>
                <a:lnTo>
                  <a:pt x="455929" y="356615"/>
                </a:lnTo>
                <a:lnTo>
                  <a:pt x="523472" y="356615"/>
                </a:lnTo>
                <a:lnTo>
                  <a:pt x="484758" y="283463"/>
                </a:lnTo>
                <a:close/>
              </a:path>
              <a:path w="544829" h="396875">
                <a:moveTo>
                  <a:pt x="22225" y="0"/>
                </a:moveTo>
                <a:lnTo>
                  <a:pt x="0" y="30987"/>
                </a:lnTo>
                <a:lnTo>
                  <a:pt x="440452" y="345561"/>
                </a:lnTo>
                <a:lnTo>
                  <a:pt x="462559" y="314577"/>
                </a:lnTo>
                <a:lnTo>
                  <a:pt x="22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75056AC-D173-C74F-AF35-9BDDA500B986}"/>
              </a:ext>
            </a:extLst>
          </p:cNvPr>
          <p:cNvSpPr/>
          <p:nvPr/>
        </p:nvSpPr>
        <p:spPr>
          <a:xfrm>
            <a:off x="2878581" y="2219705"/>
            <a:ext cx="114300" cy="838200"/>
          </a:xfrm>
          <a:custGeom>
            <a:avLst/>
            <a:gdLst/>
            <a:ahLst/>
            <a:cxnLst/>
            <a:rect l="l" t="t" r="r" b="b"/>
            <a:pathLst>
              <a:path w="114300" h="838200">
                <a:moveTo>
                  <a:pt x="76200" y="95250"/>
                </a:moveTo>
                <a:lnTo>
                  <a:pt x="38100" y="95250"/>
                </a:lnTo>
                <a:lnTo>
                  <a:pt x="38100" y="838200"/>
                </a:lnTo>
                <a:lnTo>
                  <a:pt x="76200" y="838200"/>
                </a:lnTo>
                <a:lnTo>
                  <a:pt x="76200" y="95250"/>
                </a:lnTo>
                <a:close/>
              </a:path>
              <a:path w="114300" h="8382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8382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ABAB4E2-FF63-0447-80DB-9AD4CAFD22F2}"/>
              </a:ext>
            </a:extLst>
          </p:cNvPr>
          <p:cNvSpPr/>
          <p:nvPr/>
        </p:nvSpPr>
        <p:spPr>
          <a:xfrm>
            <a:off x="2935731" y="2086355"/>
            <a:ext cx="800100" cy="114300"/>
          </a:xfrm>
          <a:custGeom>
            <a:avLst/>
            <a:gdLst/>
            <a:ahLst/>
            <a:cxnLst/>
            <a:rect l="l" t="t" r="r" b="b"/>
            <a:pathLst>
              <a:path w="800100" h="114300">
                <a:moveTo>
                  <a:pt x="685800" y="0"/>
                </a:moveTo>
                <a:lnTo>
                  <a:pt x="685800" y="114300"/>
                </a:lnTo>
                <a:lnTo>
                  <a:pt x="762000" y="76200"/>
                </a:lnTo>
                <a:lnTo>
                  <a:pt x="704850" y="76200"/>
                </a:lnTo>
                <a:lnTo>
                  <a:pt x="704850" y="38100"/>
                </a:lnTo>
                <a:lnTo>
                  <a:pt x="762000" y="38100"/>
                </a:lnTo>
                <a:lnTo>
                  <a:pt x="685800" y="0"/>
                </a:lnTo>
                <a:close/>
              </a:path>
              <a:path w="800100" h="114300">
                <a:moveTo>
                  <a:pt x="6858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85800" y="76200"/>
                </a:lnTo>
                <a:lnTo>
                  <a:pt x="685800" y="38100"/>
                </a:lnTo>
                <a:close/>
              </a:path>
              <a:path w="800100" h="114300">
                <a:moveTo>
                  <a:pt x="762000" y="38100"/>
                </a:moveTo>
                <a:lnTo>
                  <a:pt x="704850" y="38100"/>
                </a:lnTo>
                <a:lnTo>
                  <a:pt x="704850" y="76200"/>
                </a:lnTo>
                <a:lnTo>
                  <a:pt x="762000" y="76200"/>
                </a:lnTo>
                <a:lnTo>
                  <a:pt x="800100" y="57150"/>
                </a:lnTo>
                <a:lnTo>
                  <a:pt x="7620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C23713A-D194-3049-9FF3-F23C9ED53BDB}"/>
              </a:ext>
            </a:extLst>
          </p:cNvPr>
          <p:cNvSpPr/>
          <p:nvPr/>
        </p:nvSpPr>
        <p:spPr>
          <a:xfrm>
            <a:off x="2883788" y="2092198"/>
            <a:ext cx="852169" cy="889635"/>
          </a:xfrm>
          <a:custGeom>
            <a:avLst/>
            <a:gdLst/>
            <a:ahLst/>
            <a:cxnLst/>
            <a:rect l="l" t="t" r="r" b="b"/>
            <a:pathLst>
              <a:path w="852170" h="889635">
                <a:moveTo>
                  <a:pt x="759230" y="819973"/>
                </a:moveTo>
                <a:lnTo>
                  <a:pt x="731647" y="846327"/>
                </a:lnTo>
                <a:lnTo>
                  <a:pt x="852043" y="889507"/>
                </a:lnTo>
                <a:lnTo>
                  <a:pt x="834830" y="833754"/>
                </a:lnTo>
                <a:lnTo>
                  <a:pt x="772413" y="833754"/>
                </a:lnTo>
                <a:lnTo>
                  <a:pt x="759230" y="819973"/>
                </a:lnTo>
                <a:close/>
              </a:path>
              <a:path w="852170" h="889635">
                <a:moveTo>
                  <a:pt x="786768" y="793662"/>
                </a:moveTo>
                <a:lnTo>
                  <a:pt x="759230" y="819973"/>
                </a:lnTo>
                <a:lnTo>
                  <a:pt x="772413" y="833754"/>
                </a:lnTo>
                <a:lnTo>
                  <a:pt x="799973" y="807465"/>
                </a:lnTo>
                <a:lnTo>
                  <a:pt x="786768" y="793662"/>
                </a:lnTo>
                <a:close/>
              </a:path>
              <a:path w="852170" h="889635">
                <a:moveTo>
                  <a:pt x="814324" y="767333"/>
                </a:moveTo>
                <a:lnTo>
                  <a:pt x="786768" y="793662"/>
                </a:lnTo>
                <a:lnTo>
                  <a:pt x="799973" y="807465"/>
                </a:lnTo>
                <a:lnTo>
                  <a:pt x="772413" y="833754"/>
                </a:lnTo>
                <a:lnTo>
                  <a:pt x="834830" y="833754"/>
                </a:lnTo>
                <a:lnTo>
                  <a:pt x="814324" y="767333"/>
                </a:lnTo>
                <a:close/>
              </a:path>
              <a:path w="852170" h="889635">
                <a:moveTo>
                  <a:pt x="27559" y="0"/>
                </a:moveTo>
                <a:lnTo>
                  <a:pt x="0" y="26288"/>
                </a:lnTo>
                <a:lnTo>
                  <a:pt x="759230" y="819973"/>
                </a:lnTo>
                <a:lnTo>
                  <a:pt x="786768" y="793662"/>
                </a:lnTo>
                <a:lnTo>
                  <a:pt x="27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95AC8F7-C0D1-A745-99E8-A3504947F6D3}"/>
              </a:ext>
            </a:extLst>
          </p:cNvPr>
          <p:cNvSpPr/>
          <p:nvPr/>
        </p:nvSpPr>
        <p:spPr>
          <a:xfrm>
            <a:off x="3800856" y="2676906"/>
            <a:ext cx="544830" cy="396875"/>
          </a:xfrm>
          <a:custGeom>
            <a:avLst/>
            <a:gdLst/>
            <a:ahLst/>
            <a:cxnLst/>
            <a:rect l="l" t="t" r="r" b="b"/>
            <a:pathLst>
              <a:path w="544829" h="396875">
                <a:moveTo>
                  <a:pt x="440413" y="50836"/>
                </a:moveTo>
                <a:lnTo>
                  <a:pt x="0" y="365506"/>
                </a:lnTo>
                <a:lnTo>
                  <a:pt x="22225" y="396494"/>
                </a:lnTo>
                <a:lnTo>
                  <a:pt x="462599" y="81888"/>
                </a:lnTo>
                <a:lnTo>
                  <a:pt x="440413" y="50836"/>
                </a:lnTo>
                <a:close/>
              </a:path>
              <a:path w="544829" h="396875">
                <a:moveTo>
                  <a:pt x="523515" y="39750"/>
                </a:moveTo>
                <a:lnTo>
                  <a:pt x="455929" y="39750"/>
                </a:lnTo>
                <a:lnTo>
                  <a:pt x="478027" y="70866"/>
                </a:lnTo>
                <a:lnTo>
                  <a:pt x="462599" y="81888"/>
                </a:lnTo>
                <a:lnTo>
                  <a:pt x="484758" y="112902"/>
                </a:lnTo>
                <a:lnTo>
                  <a:pt x="523515" y="39750"/>
                </a:lnTo>
                <a:close/>
              </a:path>
              <a:path w="544829" h="396875">
                <a:moveTo>
                  <a:pt x="455929" y="39750"/>
                </a:moveTo>
                <a:lnTo>
                  <a:pt x="440413" y="50836"/>
                </a:lnTo>
                <a:lnTo>
                  <a:pt x="462599" y="81888"/>
                </a:lnTo>
                <a:lnTo>
                  <a:pt x="478027" y="70866"/>
                </a:lnTo>
                <a:lnTo>
                  <a:pt x="455929" y="39750"/>
                </a:lnTo>
                <a:close/>
              </a:path>
              <a:path w="544829" h="396875">
                <a:moveTo>
                  <a:pt x="544576" y="0"/>
                </a:moveTo>
                <a:lnTo>
                  <a:pt x="418338" y="19938"/>
                </a:lnTo>
                <a:lnTo>
                  <a:pt x="440413" y="50836"/>
                </a:lnTo>
                <a:lnTo>
                  <a:pt x="455929" y="39750"/>
                </a:lnTo>
                <a:lnTo>
                  <a:pt x="523515" y="39750"/>
                </a:lnTo>
                <a:lnTo>
                  <a:pt x="5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CA1CCF7-D895-6D43-B846-55B7EBCEB8F9}"/>
              </a:ext>
            </a:extLst>
          </p:cNvPr>
          <p:cNvSpPr/>
          <p:nvPr/>
        </p:nvSpPr>
        <p:spPr>
          <a:xfrm>
            <a:off x="2247550" y="2522124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47442E8-E1CC-0840-8319-7E9587035724}"/>
              </a:ext>
            </a:extLst>
          </p:cNvPr>
          <p:cNvSpPr txBox="1"/>
          <p:nvPr/>
        </p:nvSpPr>
        <p:spPr>
          <a:xfrm>
            <a:off x="2313431" y="2514345"/>
            <a:ext cx="387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B597D4D-F392-7848-B3C1-5E29DC578598}"/>
              </a:ext>
            </a:extLst>
          </p:cNvPr>
          <p:cNvSpPr/>
          <p:nvPr/>
        </p:nvSpPr>
        <p:spPr>
          <a:xfrm>
            <a:off x="2857150" y="2064924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D07B2D9-E78D-4A41-9722-3AE62B87DA61}"/>
              </a:ext>
            </a:extLst>
          </p:cNvPr>
          <p:cNvSpPr txBox="1"/>
          <p:nvPr/>
        </p:nvSpPr>
        <p:spPr>
          <a:xfrm>
            <a:off x="2905125" y="2056892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D49A51A-B325-3949-86B9-F9A5EF107A25}"/>
              </a:ext>
            </a:extLst>
          </p:cNvPr>
          <p:cNvSpPr/>
          <p:nvPr/>
        </p:nvSpPr>
        <p:spPr>
          <a:xfrm>
            <a:off x="2857150" y="2979324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A7E830D-E84B-DE4F-BAFD-792BD2B1FA73}"/>
              </a:ext>
            </a:extLst>
          </p:cNvPr>
          <p:cNvSpPr txBox="1"/>
          <p:nvPr/>
        </p:nvSpPr>
        <p:spPr>
          <a:xfrm>
            <a:off x="2905125" y="2971545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B7376C4-12B4-D348-BD72-26C9215EE892}"/>
              </a:ext>
            </a:extLst>
          </p:cNvPr>
          <p:cNvSpPr/>
          <p:nvPr/>
        </p:nvSpPr>
        <p:spPr>
          <a:xfrm>
            <a:off x="3733450" y="2979324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32A2233-1DBE-994B-AF6F-DF9E0E4A3E6B}"/>
              </a:ext>
            </a:extLst>
          </p:cNvPr>
          <p:cNvSpPr txBox="1"/>
          <p:nvPr/>
        </p:nvSpPr>
        <p:spPr>
          <a:xfrm>
            <a:off x="3781679" y="2971545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295117F-8BA1-3242-A561-D251E386FBCC}"/>
              </a:ext>
            </a:extLst>
          </p:cNvPr>
          <p:cNvSpPr/>
          <p:nvPr/>
        </p:nvSpPr>
        <p:spPr>
          <a:xfrm>
            <a:off x="3733450" y="2064924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8DD86349-0070-DC41-BE59-6A8560A8C9BE}"/>
              </a:ext>
            </a:extLst>
          </p:cNvPr>
          <p:cNvSpPr/>
          <p:nvPr/>
        </p:nvSpPr>
        <p:spPr>
          <a:xfrm>
            <a:off x="4343050" y="2522124"/>
            <a:ext cx="157162" cy="157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C3D38FD-7B83-3341-A64C-91267AE67F57}"/>
              </a:ext>
            </a:extLst>
          </p:cNvPr>
          <p:cNvSpPr txBox="1"/>
          <p:nvPr/>
        </p:nvSpPr>
        <p:spPr>
          <a:xfrm>
            <a:off x="4409820" y="2514345"/>
            <a:ext cx="387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j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A850548F-D764-4B47-8E6A-D6D7F30792E6}"/>
              </a:ext>
            </a:extLst>
          </p:cNvPr>
          <p:cNvSpPr txBox="1"/>
          <p:nvPr/>
        </p:nvSpPr>
        <p:spPr>
          <a:xfrm>
            <a:off x="3745356" y="2056892"/>
            <a:ext cx="525145" cy="485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pred[j] </a:t>
            </a:r>
            <a:r>
              <a:rPr sz="900" spc="5" dirty="0">
                <a:latin typeface="Arial"/>
                <a:cs typeface="Arial"/>
              </a:rPr>
              <a:t>=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F25400A-7145-3249-BF71-CA6F9C71A3E1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130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7">
            <a:extLst>
              <a:ext uri="{FF2B5EF4-FFF2-40B4-BE49-F238E27FC236}">
                <a16:creationId xmlns:a16="http://schemas.microsoft.com/office/drawing/2014/main" id="{288819B2-06B3-AA4A-944A-7683DDCA4CCA}"/>
              </a:ext>
            </a:extLst>
          </p:cNvPr>
          <p:cNvSpPr/>
          <p:nvPr/>
        </p:nvSpPr>
        <p:spPr>
          <a:xfrm>
            <a:off x="848281" y="1690688"/>
            <a:ext cx="3209214" cy="1595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9">
            <a:extLst>
              <a:ext uri="{FF2B5EF4-FFF2-40B4-BE49-F238E27FC236}">
                <a16:creationId xmlns:a16="http://schemas.microsoft.com/office/drawing/2014/main" id="{F81F1DA1-2161-7C46-BCDC-43C21D916B1F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8A3D8874-33BF-6E4F-A2D7-5FB5D98D257A}"/>
              </a:ext>
            </a:extLst>
          </p:cNvPr>
          <p:cNvSpPr/>
          <p:nvPr/>
        </p:nvSpPr>
        <p:spPr>
          <a:xfrm>
            <a:off x="635" y="0"/>
            <a:ext cx="4572000" cy="495300"/>
          </a:xfrm>
          <a:custGeom>
            <a:avLst/>
            <a:gdLst/>
            <a:ahLst/>
            <a:cxnLst/>
            <a:rect l="l" t="t" r="r" b="b"/>
            <a:pathLst>
              <a:path w="4572000" h="495300">
                <a:moveTo>
                  <a:pt x="0" y="495300"/>
                </a:moveTo>
                <a:lnTo>
                  <a:pt x="4572000" y="495300"/>
                </a:lnTo>
                <a:lnTo>
                  <a:pt x="45720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1">
            <a:extLst>
              <a:ext uri="{FF2B5EF4-FFF2-40B4-BE49-F238E27FC236}">
                <a16:creationId xmlns:a16="http://schemas.microsoft.com/office/drawing/2014/main" id="{10C0392D-AA87-E64F-B300-02CF7C2E4660}"/>
              </a:ext>
            </a:extLst>
          </p:cNvPr>
          <p:cNvSpPr txBox="1"/>
          <p:nvPr/>
        </p:nvSpPr>
        <p:spPr>
          <a:xfrm>
            <a:off x="13462" y="13666"/>
            <a:ext cx="4546600" cy="4794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1198245">
              <a:lnSpc>
                <a:spcPct val="100000"/>
              </a:lnSpc>
              <a:spcBef>
                <a:spcPts val="7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Topological</a:t>
            </a:r>
            <a:r>
              <a:rPr sz="1800" b="1" spc="-4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Sorting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32">
            <a:extLst>
              <a:ext uri="{FF2B5EF4-FFF2-40B4-BE49-F238E27FC236}">
                <a16:creationId xmlns:a16="http://schemas.microsoft.com/office/drawing/2014/main" id="{CBD7E6C4-5082-8649-9C1F-7AC4C3B987DC}"/>
              </a:ext>
            </a:extLst>
          </p:cNvPr>
          <p:cNvSpPr txBox="1"/>
          <p:nvPr/>
        </p:nvSpPr>
        <p:spPr>
          <a:xfrm>
            <a:off x="161290" y="618490"/>
            <a:ext cx="4109085" cy="1134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Directed Acyclic </a:t>
            </a:r>
            <a:r>
              <a:rPr sz="1400" spc="-15" dirty="0">
                <a:latin typeface="Arial"/>
                <a:cs typeface="Arial"/>
              </a:rPr>
              <a:t>Graphs </a:t>
            </a:r>
            <a:r>
              <a:rPr sz="1400" spc="-10" dirty="0">
                <a:latin typeface="Arial"/>
                <a:cs typeface="Arial"/>
              </a:rPr>
              <a:t>(DAGs) </a:t>
            </a:r>
            <a:r>
              <a:rPr sz="1400" spc="-15" dirty="0">
                <a:latin typeface="Arial"/>
                <a:cs typeface="Arial"/>
              </a:rPr>
              <a:t>are </a:t>
            </a:r>
            <a:r>
              <a:rPr sz="1400" spc="-10" dirty="0">
                <a:latin typeface="Arial"/>
                <a:cs typeface="Arial"/>
              </a:rPr>
              <a:t>often used </a:t>
            </a:r>
            <a:r>
              <a:rPr sz="1400" spc="-5" dirty="0">
                <a:latin typeface="Arial"/>
                <a:cs typeface="Arial"/>
              </a:rPr>
              <a:t>to  </a:t>
            </a:r>
            <a:r>
              <a:rPr sz="1400" spc="-10" dirty="0">
                <a:latin typeface="Arial"/>
                <a:cs typeface="Arial"/>
              </a:rPr>
              <a:t>model </a:t>
            </a:r>
            <a:r>
              <a:rPr sz="1400" spc="-15" dirty="0">
                <a:latin typeface="Arial"/>
                <a:cs typeface="Arial"/>
              </a:rPr>
              <a:t>systems with </a:t>
            </a:r>
            <a:r>
              <a:rPr sz="1400" spc="-10" dirty="0">
                <a:latin typeface="Arial"/>
                <a:cs typeface="Arial"/>
              </a:rPr>
              <a:t>“precedence”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constraints.</a:t>
            </a:r>
            <a:endParaRPr sz="1400">
              <a:latin typeface="Arial"/>
              <a:cs typeface="Arial"/>
            </a:endParaRPr>
          </a:p>
          <a:p>
            <a:pPr marL="170180" marR="9144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Topological sorting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the process of </a:t>
            </a:r>
            <a:r>
              <a:rPr sz="1400" spc="-15" dirty="0">
                <a:latin typeface="Arial"/>
                <a:cs typeface="Arial"/>
              </a:rPr>
              <a:t>ordering </a:t>
            </a:r>
            <a:r>
              <a:rPr sz="1400" spc="-10" dirty="0">
                <a:latin typeface="Arial"/>
                <a:cs typeface="Arial"/>
              </a:rPr>
              <a:t>the  </a:t>
            </a:r>
            <a:r>
              <a:rPr sz="1400" spc="-15" dirty="0">
                <a:latin typeface="Arial"/>
                <a:cs typeface="Arial"/>
              </a:rPr>
              <a:t>nodes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a DAG so </a:t>
            </a:r>
            <a:r>
              <a:rPr sz="1400" spc="-10" dirty="0">
                <a:latin typeface="Arial"/>
                <a:cs typeface="Arial"/>
              </a:rPr>
              <a:t>all </a:t>
            </a:r>
            <a:r>
              <a:rPr sz="1400" spc="-15" dirty="0">
                <a:latin typeface="Arial"/>
                <a:cs typeface="Arial"/>
              </a:rPr>
              <a:t>edges </a:t>
            </a:r>
            <a:r>
              <a:rPr sz="1400" spc="-10" dirty="0">
                <a:latin typeface="Arial"/>
                <a:cs typeface="Arial"/>
              </a:rPr>
              <a:t>point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consistent  direction.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33">
            <a:extLst>
              <a:ext uri="{FF2B5EF4-FFF2-40B4-BE49-F238E27FC236}">
                <a16:creationId xmlns:a16="http://schemas.microsoft.com/office/drawing/2014/main" id="{B457F824-C1AB-804C-A7C1-EA1CDBDAB79F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06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1731</Words>
  <Application>Microsoft Macintosh PowerPoint</Application>
  <PresentationFormat>Custom</PresentationFormat>
  <Paragraphs>363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2019-11-10T21:16:47Z</dcterms:created>
  <dcterms:modified xsi:type="dcterms:W3CDTF">2019-11-10T21:32:23Z</dcterms:modified>
</cp:coreProperties>
</file>