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64"/>
  </p:normalViewPr>
  <p:slideViewPr>
    <p:cSldViewPr snapToGrid="0" snapToObjects="1">
      <p:cViewPr varScale="1">
        <p:scale>
          <a:sx n="200" d="100"/>
          <a:sy n="2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2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3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3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3130-9DBA-B849-BFF4-8E1EAC92E72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980C-25C0-E14A-BE12-EFC840463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D87ECE-4E1B-EA40-BD74-9859C760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74309"/>
              </p:ext>
            </p:extLst>
          </p:nvPr>
        </p:nvGraphicFramePr>
        <p:xfrm>
          <a:off x="1270" y="1779"/>
          <a:ext cx="4570730" cy="3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Greedy Algorithms</a:t>
                      </a:r>
                      <a:r>
                        <a:rPr sz="1800" b="1" spc="-12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Recursive </a:t>
                      </a:r>
                      <a:r>
                        <a:rPr sz="1800" b="1" spc="-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Exhaustive</a:t>
                      </a:r>
                      <a:r>
                        <a:rPr sz="1800" b="1" spc="-5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Search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12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8F3FEA1F-38EF-0843-8F1A-A72DBC95CE5C}"/>
              </a:ext>
            </a:extLst>
          </p:cNvPr>
          <p:cNvSpPr txBox="1"/>
          <p:nvPr/>
        </p:nvSpPr>
        <p:spPr>
          <a:xfrm>
            <a:off x="13462" y="885064"/>
            <a:ext cx="45466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Goal: connect </a:t>
            </a:r>
            <a:r>
              <a:rPr sz="1400" spc="-5" dirty="0">
                <a:latin typeface="Arial"/>
                <a:cs typeface="Arial"/>
              </a:rPr>
              <a:t>N cities </a:t>
            </a:r>
            <a:r>
              <a:rPr sz="1400" spc="-15" dirty="0">
                <a:latin typeface="Arial"/>
                <a:cs typeface="Arial"/>
              </a:rPr>
              <a:t>(here,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2D plane)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 minimum-length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tour.</a:t>
            </a:r>
            <a:endParaRPr sz="1400">
              <a:latin typeface="Arial"/>
              <a:cs typeface="Arial"/>
            </a:endParaRPr>
          </a:p>
          <a:p>
            <a:pPr marL="432434" marR="294640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NP-hard problem, </a:t>
            </a:r>
            <a:r>
              <a:rPr sz="1400" spc="-5" dirty="0">
                <a:latin typeface="Arial"/>
                <a:cs typeface="Arial"/>
              </a:rPr>
              <a:t>so </a:t>
            </a:r>
            <a:r>
              <a:rPr sz="1400" spc="-10" dirty="0">
                <a:latin typeface="Arial"/>
                <a:cs typeface="Arial"/>
              </a:rPr>
              <a:t>getting optimal solution </a:t>
            </a:r>
            <a:r>
              <a:rPr sz="1400" spc="-15" dirty="0">
                <a:latin typeface="Arial"/>
                <a:cs typeface="Arial"/>
              </a:rPr>
              <a:t>not  </a:t>
            </a:r>
            <a:r>
              <a:rPr sz="1400" spc="-10" dirty="0">
                <a:latin typeface="Arial"/>
                <a:cs typeface="Arial"/>
              </a:rPr>
              <a:t>computationally feasible for large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would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greedy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TSP </a:t>
            </a:r>
            <a:r>
              <a:rPr sz="1400" spc="-10" dirty="0">
                <a:latin typeface="Arial"/>
                <a:cs typeface="Arial"/>
              </a:rPr>
              <a:t>look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like?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73ACFDD1-B38D-F741-BC02-160A6C644DC0}"/>
              </a:ext>
            </a:extLst>
          </p:cNvPr>
          <p:cNvSpPr txBox="1"/>
          <p:nvPr/>
        </p:nvSpPr>
        <p:spPr>
          <a:xfrm>
            <a:off x="13462" y="13463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C3F66E3-50AF-6548-AB5D-695CA114D049}"/>
              </a:ext>
            </a:extLst>
          </p:cNvPr>
          <p:cNvSpPr/>
          <p:nvPr/>
        </p:nvSpPr>
        <p:spPr>
          <a:xfrm>
            <a:off x="3208300" y="2055800"/>
            <a:ext cx="1364361" cy="137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2F08E925-CF1C-E048-9458-EB95515EDF90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4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805F801-297B-2340-9D2A-CCD88840E355}"/>
              </a:ext>
            </a:extLst>
          </p:cNvPr>
          <p:cNvSpPr txBox="1"/>
          <p:nvPr/>
        </p:nvSpPr>
        <p:spPr>
          <a:xfrm>
            <a:off x="13462" y="841173"/>
            <a:ext cx="454660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Start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somewhere.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20" dirty="0">
                <a:latin typeface="Arial"/>
                <a:cs typeface="Arial"/>
              </a:rPr>
              <a:t>Move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nearest </a:t>
            </a:r>
            <a:r>
              <a:rPr sz="1400" spc="-10" dirty="0">
                <a:latin typeface="Arial"/>
                <a:cs typeface="Arial"/>
              </a:rPr>
              <a:t>yet-unvisited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Repeat.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153794E-AD1C-344C-9F4F-D6CB45093CC0}"/>
              </a:ext>
            </a:extLst>
          </p:cNvPr>
          <p:cNvSpPr txBox="1"/>
          <p:nvPr/>
        </p:nvSpPr>
        <p:spPr>
          <a:xfrm>
            <a:off x="1346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 :</a:t>
            </a:r>
            <a:r>
              <a:rPr sz="1800" b="1" spc="-5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Greedy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BA1921E-20F0-364A-B98F-E3A2E473D154}"/>
              </a:ext>
            </a:extLst>
          </p:cNvPr>
          <p:cNvSpPr/>
          <p:nvPr/>
        </p:nvSpPr>
        <p:spPr>
          <a:xfrm>
            <a:off x="3208300" y="2057020"/>
            <a:ext cx="1364361" cy="1372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16D5729-469A-6740-B44E-42CDB49B14ED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55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D89F4814-BBE5-514F-9BC2-8D30C02DAEF6}"/>
              </a:ext>
            </a:extLst>
          </p:cNvPr>
          <p:cNvSpPr txBox="1"/>
          <p:nvPr/>
        </p:nvSpPr>
        <p:spPr>
          <a:xfrm>
            <a:off x="275616" y="841360"/>
            <a:ext cx="3287395" cy="173291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Start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somewhere.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Move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nearest </a:t>
            </a:r>
            <a:r>
              <a:rPr sz="1400" spc="-10" dirty="0">
                <a:latin typeface="Arial"/>
                <a:cs typeface="Arial"/>
              </a:rPr>
              <a:t>yet-unvisited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Repeat.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0180" marR="660400" indent="-170180">
              <a:lnSpc>
                <a:spcPct val="100000"/>
              </a:lnSpc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this </a:t>
            </a:r>
            <a:r>
              <a:rPr sz="1400" spc="-5" dirty="0">
                <a:latin typeface="Arial"/>
                <a:cs typeface="Arial"/>
              </a:rPr>
              <a:t>likely to </a:t>
            </a:r>
            <a:r>
              <a:rPr sz="1400" spc="-15" dirty="0">
                <a:latin typeface="Arial"/>
                <a:cs typeface="Arial"/>
              </a:rPr>
              <a:t>generate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good  </a:t>
            </a:r>
            <a:r>
              <a:rPr sz="1400" spc="-10" dirty="0">
                <a:latin typeface="Arial"/>
                <a:cs typeface="Arial"/>
              </a:rPr>
              <a:t>solution? </a:t>
            </a:r>
            <a:r>
              <a:rPr sz="1400" spc="-2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not, </a:t>
            </a:r>
            <a:r>
              <a:rPr sz="1400" spc="-15" dirty="0">
                <a:latin typeface="Arial"/>
                <a:cs typeface="Arial"/>
              </a:rPr>
              <a:t>how </a:t>
            </a:r>
            <a:r>
              <a:rPr sz="1400" spc="-10" dirty="0">
                <a:latin typeface="Arial"/>
                <a:cs typeface="Arial"/>
              </a:rPr>
              <a:t>can </a:t>
            </a:r>
            <a:r>
              <a:rPr sz="1400" spc="-25" dirty="0">
                <a:latin typeface="Arial"/>
                <a:cs typeface="Arial"/>
              </a:rPr>
              <a:t>you 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better?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8C7CFFCF-EE9C-BD49-9E64-E0C43BCBFC0D}"/>
              </a:ext>
            </a:extLst>
          </p:cNvPr>
          <p:cNvSpPr/>
          <p:nvPr/>
        </p:nvSpPr>
        <p:spPr>
          <a:xfrm>
            <a:off x="661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37BB848D-FD9D-624F-8DEA-B2A985ADAECF}"/>
              </a:ext>
            </a:extLst>
          </p:cNvPr>
          <p:cNvSpPr/>
          <p:nvPr/>
        </p:nvSpPr>
        <p:spPr>
          <a:xfrm>
            <a:off x="661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257A500D-C264-3F4C-BF74-C16A0D862949}"/>
              </a:ext>
            </a:extLst>
          </p:cNvPr>
          <p:cNvSpPr txBox="1"/>
          <p:nvPr/>
        </p:nvSpPr>
        <p:spPr>
          <a:xfrm>
            <a:off x="13462" y="13665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 :</a:t>
            </a:r>
            <a:r>
              <a:rPr sz="1800" b="1" spc="-5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Greedy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0C6E583-CB41-454B-8657-7B7DD08BBD46}"/>
              </a:ext>
            </a:extLst>
          </p:cNvPr>
          <p:cNvSpPr/>
          <p:nvPr/>
        </p:nvSpPr>
        <p:spPr>
          <a:xfrm>
            <a:off x="3208300" y="2056002"/>
            <a:ext cx="1364361" cy="137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2CE22831-3C79-2248-BB74-B4EE93AEAAFE}"/>
              </a:ext>
            </a:extLst>
          </p:cNvPr>
          <p:cNvSpPr/>
          <p:nvPr/>
        </p:nvSpPr>
        <p:spPr>
          <a:xfrm>
            <a:off x="1270" y="1473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9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43A70B65-92E4-8544-9671-0B23575C07C0}"/>
              </a:ext>
            </a:extLst>
          </p:cNvPr>
          <p:cNvSpPr txBox="1"/>
          <p:nvPr/>
        </p:nvSpPr>
        <p:spPr>
          <a:xfrm>
            <a:off x="275616" y="841173"/>
            <a:ext cx="3287395" cy="23564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Start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somewhere.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Move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nearest </a:t>
            </a:r>
            <a:r>
              <a:rPr sz="1400" spc="-10" dirty="0">
                <a:latin typeface="Arial"/>
                <a:cs typeface="Arial"/>
              </a:rPr>
              <a:t>yet-unvisited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Repeat.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0180" marR="660400" indent="-170180">
              <a:lnSpc>
                <a:spcPct val="100000"/>
              </a:lnSpc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this </a:t>
            </a:r>
            <a:r>
              <a:rPr sz="1400" spc="-5" dirty="0">
                <a:latin typeface="Arial"/>
                <a:cs typeface="Arial"/>
              </a:rPr>
              <a:t>likely to </a:t>
            </a:r>
            <a:r>
              <a:rPr sz="1400" spc="-15" dirty="0">
                <a:latin typeface="Arial"/>
                <a:cs typeface="Arial"/>
              </a:rPr>
              <a:t>generate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good  </a:t>
            </a:r>
            <a:r>
              <a:rPr sz="1400" spc="-10" dirty="0">
                <a:latin typeface="Arial"/>
                <a:cs typeface="Arial"/>
              </a:rPr>
              <a:t>solution? </a:t>
            </a:r>
            <a:r>
              <a:rPr sz="1400" spc="-2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not, </a:t>
            </a:r>
            <a:r>
              <a:rPr sz="1400" spc="-15" dirty="0">
                <a:latin typeface="Arial"/>
                <a:cs typeface="Arial"/>
              </a:rPr>
              <a:t>how </a:t>
            </a:r>
            <a:r>
              <a:rPr sz="1400" spc="-10" dirty="0">
                <a:latin typeface="Arial"/>
                <a:cs typeface="Arial"/>
              </a:rPr>
              <a:t>can </a:t>
            </a:r>
            <a:r>
              <a:rPr sz="1400" spc="-25" dirty="0">
                <a:latin typeface="Arial"/>
                <a:cs typeface="Arial"/>
              </a:rPr>
              <a:t>you 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better?</a:t>
            </a:r>
            <a:endParaRPr sz="1400">
              <a:latin typeface="Arial"/>
              <a:cs typeface="Arial"/>
            </a:endParaRPr>
          </a:p>
          <a:p>
            <a:pPr marL="372110" marR="716280" lvl="1" indent="-143510">
              <a:lnSpc>
                <a:spcPct val="100000"/>
              </a:lnSpc>
              <a:spcBef>
                <a:spcPts val="300"/>
              </a:spcBef>
              <a:buChar char="–"/>
              <a:tabLst>
                <a:tab pos="372110" algn="l"/>
              </a:tabLst>
            </a:pPr>
            <a:r>
              <a:rPr sz="1200" spc="-5" dirty="0">
                <a:latin typeface="Arial"/>
                <a:cs typeface="Arial"/>
              </a:rPr>
              <a:t>Use as </a:t>
            </a:r>
            <a:r>
              <a:rPr sz="1200" dirty="0">
                <a:latin typeface="Arial"/>
                <a:cs typeface="Arial"/>
              </a:rPr>
              <a:t>starting point for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iterative  </a:t>
            </a:r>
            <a:r>
              <a:rPr sz="1200" spc="-5" dirty="0">
                <a:latin typeface="Arial"/>
                <a:cs typeface="Arial"/>
              </a:rPr>
              <a:t>refinement</a:t>
            </a:r>
            <a:endParaRPr sz="12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“Backtrack” and search other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tours…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89D16BF-E6AD-6C48-BCB0-4C197CF374A6}"/>
              </a:ext>
            </a:extLst>
          </p:cNvPr>
          <p:cNvSpPr/>
          <p:nvPr/>
        </p:nvSpPr>
        <p:spPr>
          <a:xfrm>
            <a:off x="661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BEE6D3E-49D6-A845-939C-190B6FA11289}"/>
              </a:ext>
            </a:extLst>
          </p:cNvPr>
          <p:cNvSpPr/>
          <p:nvPr/>
        </p:nvSpPr>
        <p:spPr>
          <a:xfrm>
            <a:off x="661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855DD3D-538F-5A48-AE86-0BD617139BB0}"/>
              </a:ext>
            </a:extLst>
          </p:cNvPr>
          <p:cNvSpPr txBox="1"/>
          <p:nvPr/>
        </p:nvSpPr>
        <p:spPr>
          <a:xfrm>
            <a:off x="1346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 :</a:t>
            </a:r>
            <a:r>
              <a:rPr sz="1800" b="1" spc="-5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Greedy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B0CC2C0-61CA-9348-97C2-7ADF7E5296A4}"/>
              </a:ext>
            </a:extLst>
          </p:cNvPr>
          <p:cNvSpPr/>
          <p:nvPr/>
        </p:nvSpPr>
        <p:spPr>
          <a:xfrm>
            <a:off x="3208300" y="2057020"/>
            <a:ext cx="1364361" cy="1372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4A98DD5-44CB-324D-B312-E24C86477C30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53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29BD619D-EA62-D844-BFA2-504C3A9B5C78}"/>
              </a:ext>
            </a:extLst>
          </p:cNvPr>
          <p:cNvSpPr txBox="1"/>
          <p:nvPr/>
        </p:nvSpPr>
        <p:spPr>
          <a:xfrm>
            <a:off x="274955" y="841360"/>
            <a:ext cx="3841750" cy="14770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Start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somewhere.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Loop through </a:t>
            </a:r>
            <a:r>
              <a:rPr sz="1400" spc="-10" dirty="0">
                <a:latin typeface="Arial"/>
                <a:cs typeface="Arial"/>
              </a:rPr>
              <a:t>all possible points as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second  point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tour.</a:t>
            </a:r>
            <a:endParaRPr sz="1400">
              <a:latin typeface="Arial"/>
              <a:cs typeface="Arial"/>
            </a:endParaRPr>
          </a:p>
          <a:p>
            <a:pPr marL="170180" marR="6096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-10" dirty="0">
                <a:latin typeface="Arial"/>
                <a:cs typeface="Arial"/>
              </a:rPr>
              <a:t>each of these, recursively loop </a:t>
            </a:r>
            <a:r>
              <a:rPr sz="1400" spc="-15" dirty="0">
                <a:latin typeface="Arial"/>
                <a:cs typeface="Arial"/>
              </a:rPr>
              <a:t>through </a:t>
            </a:r>
            <a:r>
              <a:rPr sz="1400" spc="-10" dirty="0">
                <a:latin typeface="Arial"/>
                <a:cs typeface="Arial"/>
              </a:rPr>
              <a:t>all  possible points as the third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5103448A-B988-B149-9AD9-F541431893B4}"/>
              </a:ext>
            </a:extLst>
          </p:cNvPr>
          <p:cNvSpPr txBox="1"/>
          <p:nvPr/>
        </p:nvSpPr>
        <p:spPr>
          <a:xfrm>
            <a:off x="274955" y="3105099"/>
            <a:ext cx="13303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Running</a:t>
            </a:r>
            <a:r>
              <a:rPr sz="1400" spc="-5" dirty="0">
                <a:latin typeface="Arial"/>
                <a:cs typeface="Arial"/>
              </a:rPr>
              <a:t> time?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B534BEC1-0E69-574D-8592-5AE0369D280B}"/>
              </a:ext>
            </a:extLst>
          </p:cNvPr>
          <p:cNvSpPr/>
          <p:nvPr/>
        </p:nvSpPr>
        <p:spPr>
          <a:xfrm>
            <a:off x="0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1D1D2266-B888-0A4F-B2FB-C62ECDD5312B}"/>
              </a:ext>
            </a:extLst>
          </p:cNvPr>
          <p:cNvSpPr/>
          <p:nvPr/>
        </p:nvSpPr>
        <p:spPr>
          <a:xfrm>
            <a:off x="0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E6DDA21D-038B-934E-8511-7E930A8394CC}"/>
              </a:ext>
            </a:extLst>
          </p:cNvPr>
          <p:cNvSpPr txBox="1"/>
          <p:nvPr/>
        </p:nvSpPr>
        <p:spPr>
          <a:xfrm>
            <a:off x="12801" y="13665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 :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Recursive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Exhaustive</a:t>
            </a:r>
            <a:r>
              <a:rPr sz="1800" b="1" spc="-2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6B1AA3F8-873A-C64D-BB97-AE1E19C95999}"/>
              </a:ext>
            </a:extLst>
          </p:cNvPr>
          <p:cNvSpPr/>
          <p:nvPr/>
        </p:nvSpPr>
        <p:spPr>
          <a:xfrm>
            <a:off x="3207639" y="2056002"/>
            <a:ext cx="1364361" cy="137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501BA7C-E1D9-B646-A9C5-D995FB815994}"/>
              </a:ext>
            </a:extLst>
          </p:cNvPr>
          <p:cNvSpPr/>
          <p:nvPr/>
        </p:nvSpPr>
        <p:spPr>
          <a:xfrm>
            <a:off x="609" y="1473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37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3657270-8032-354E-9DD0-AF67DFC1DA28}"/>
              </a:ext>
            </a:extLst>
          </p:cNvPr>
          <p:cNvSpPr/>
          <p:nvPr/>
        </p:nvSpPr>
        <p:spPr>
          <a:xfrm>
            <a:off x="2613232" y="2255789"/>
            <a:ext cx="1869621" cy="1127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4F5EF98-63FF-E54A-8EB1-CEB7632DDF01}"/>
              </a:ext>
            </a:extLst>
          </p:cNvPr>
          <p:cNvSpPr txBox="1"/>
          <p:nvPr/>
        </p:nvSpPr>
        <p:spPr>
          <a:xfrm>
            <a:off x="1346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256030" marR="118745" indent="-1131570">
              <a:lnSpc>
                <a:spcPct val="100000"/>
              </a:lnSpc>
              <a:spcBef>
                <a:spcPts val="54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 : </a:t>
            </a:r>
            <a:r>
              <a:rPr sz="1800" b="1" u="heavy" dirty="0">
                <a:solidFill>
                  <a:srgbClr val="004F89"/>
                </a:solidFill>
                <a:uFill>
                  <a:solidFill>
                    <a:srgbClr val="004F89"/>
                  </a:solidFill>
                </a:uFill>
                <a:latin typeface="Arial"/>
                <a:cs typeface="Arial"/>
              </a:rPr>
              <a:t>Pruned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Recursive  Exhaustive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0B59352-FE9A-E844-99AB-A1D818805A6B}"/>
              </a:ext>
            </a:extLst>
          </p:cNvPr>
          <p:cNvSpPr txBox="1"/>
          <p:nvPr/>
        </p:nvSpPr>
        <p:spPr>
          <a:xfrm>
            <a:off x="13462" y="841173"/>
            <a:ext cx="4546600" cy="2513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Do the recursive search </a:t>
            </a:r>
            <a:r>
              <a:rPr sz="1400" spc="-5" dirty="0">
                <a:latin typeface="Arial"/>
                <a:cs typeface="Arial"/>
              </a:rPr>
              <a:t>just </a:t>
            </a:r>
            <a:r>
              <a:rPr sz="1400" spc="-10" dirty="0">
                <a:latin typeface="Arial"/>
                <a:cs typeface="Arial"/>
              </a:rPr>
              <a:t>as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before.</a:t>
            </a:r>
            <a:endParaRPr sz="1400">
              <a:latin typeface="Arial"/>
              <a:cs typeface="Arial"/>
            </a:endParaRPr>
          </a:p>
          <a:p>
            <a:pPr marL="432434" marR="149225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Keep track of best solution </a:t>
            </a:r>
            <a:r>
              <a:rPr sz="1400" spc="-15" dirty="0">
                <a:latin typeface="Arial"/>
                <a:cs typeface="Arial"/>
              </a:rPr>
              <a:t>found </a:t>
            </a:r>
            <a:r>
              <a:rPr sz="1400" spc="-5" dirty="0">
                <a:latin typeface="Arial"/>
                <a:cs typeface="Arial"/>
              </a:rPr>
              <a:t>so </a:t>
            </a:r>
            <a:r>
              <a:rPr sz="1400" spc="-10" dirty="0">
                <a:latin typeface="Arial"/>
                <a:cs typeface="Arial"/>
              </a:rPr>
              <a:t>far (called the  “incumbent”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solution.</a:t>
            </a:r>
            <a:endParaRPr sz="1400">
              <a:latin typeface="Arial"/>
              <a:cs typeface="Arial"/>
            </a:endParaRPr>
          </a:p>
          <a:p>
            <a:pPr marL="432434" marR="192405" indent="-170815" algn="just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-20" dirty="0">
                <a:latin typeface="Arial"/>
                <a:cs typeface="Arial"/>
              </a:rPr>
              <a:t>If we </a:t>
            </a:r>
            <a:r>
              <a:rPr sz="1400" spc="-10" dirty="0">
                <a:latin typeface="Arial"/>
                <a:cs typeface="Arial"/>
              </a:rPr>
              <a:t>ever build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partial solution that </a:t>
            </a:r>
            <a:r>
              <a:rPr sz="1400" spc="-15" dirty="0">
                <a:latin typeface="Arial"/>
                <a:cs typeface="Arial"/>
              </a:rPr>
              <a:t>has </a:t>
            </a:r>
            <a:r>
              <a:rPr sz="1400" spc="-10" dirty="0">
                <a:latin typeface="Arial"/>
                <a:cs typeface="Arial"/>
              </a:rPr>
              <a:t>no </a:t>
            </a:r>
            <a:r>
              <a:rPr sz="1400" spc="-15" dirty="0">
                <a:latin typeface="Arial"/>
                <a:cs typeface="Arial"/>
              </a:rPr>
              <a:t>hope  </a:t>
            </a:r>
            <a:r>
              <a:rPr sz="1400" spc="-10" dirty="0">
                <a:latin typeface="Arial"/>
                <a:cs typeface="Arial"/>
              </a:rPr>
              <a:t>of being </a:t>
            </a:r>
            <a:r>
              <a:rPr sz="1400" spc="-15" dirty="0">
                <a:latin typeface="Arial"/>
                <a:cs typeface="Arial"/>
              </a:rPr>
              <a:t>extended </a:t>
            </a:r>
            <a:r>
              <a:rPr sz="1400" spc="-5" dirty="0">
                <a:latin typeface="Arial"/>
                <a:cs typeface="Arial"/>
              </a:rPr>
              <a:t>to a </a:t>
            </a:r>
            <a:r>
              <a:rPr sz="1400" spc="-10" dirty="0">
                <a:latin typeface="Arial"/>
                <a:cs typeface="Arial"/>
              </a:rPr>
              <a:t>full solution </a:t>
            </a:r>
            <a:r>
              <a:rPr sz="1400" spc="-15" dirty="0">
                <a:latin typeface="Arial"/>
                <a:cs typeface="Arial"/>
              </a:rPr>
              <a:t>better </a:t>
            </a:r>
            <a:r>
              <a:rPr sz="1400" spc="-10" dirty="0">
                <a:latin typeface="Arial"/>
                <a:cs typeface="Arial"/>
              </a:rPr>
              <a:t>than the  incumbent solution, </a:t>
            </a:r>
            <a:r>
              <a:rPr sz="1400" spc="-15" dirty="0">
                <a:latin typeface="Arial"/>
                <a:cs typeface="Arial"/>
              </a:rPr>
              <a:t>“prune”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"/>
              </a:spcBef>
            </a:pPr>
            <a:r>
              <a:rPr sz="1200" spc="5" dirty="0">
                <a:latin typeface="Arial"/>
                <a:cs typeface="Arial"/>
              </a:rPr>
              <a:t>(i.e., </a:t>
            </a:r>
            <a:r>
              <a:rPr sz="1200" spc="-5" dirty="0">
                <a:latin typeface="Arial"/>
                <a:cs typeface="Arial"/>
              </a:rPr>
              <a:t>back up </a:t>
            </a:r>
            <a:r>
              <a:rPr sz="1200" dirty="0">
                <a:latin typeface="Arial"/>
                <a:cs typeface="Arial"/>
              </a:rPr>
              <a:t>and try other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possibilities)</a:t>
            </a:r>
            <a:endParaRPr sz="1200">
              <a:latin typeface="Arial"/>
              <a:cs typeface="Arial"/>
            </a:endParaRPr>
          </a:p>
          <a:p>
            <a:pPr marL="432434" marR="1831975" indent="-170815">
              <a:lnSpc>
                <a:spcPct val="100000"/>
              </a:lnSpc>
              <a:spcBef>
                <a:spcPts val="33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"/>
                <a:cs typeface="Arial"/>
              </a:rPr>
              <a:t>(Sometimes </a:t>
            </a:r>
            <a:r>
              <a:rPr sz="1400" spc="-10" dirty="0">
                <a:latin typeface="Arial"/>
                <a:cs typeface="Arial"/>
              </a:rPr>
              <a:t>relevant, </a:t>
            </a:r>
            <a:r>
              <a:rPr sz="1400" spc="-15" dirty="0">
                <a:latin typeface="Arial"/>
                <a:cs typeface="Arial"/>
              </a:rPr>
              <a:t>but not  </a:t>
            </a:r>
            <a:r>
              <a:rPr sz="1400" spc="-5" dirty="0">
                <a:latin typeface="Arial"/>
                <a:cs typeface="Arial"/>
              </a:rPr>
              <a:t>so much TSP)… if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ever  build an infeasible solution,  </a:t>
            </a:r>
            <a:r>
              <a:rPr sz="1400" spc="-15" dirty="0">
                <a:latin typeface="Arial"/>
                <a:cs typeface="Arial"/>
              </a:rPr>
              <a:t>prune </a:t>
            </a:r>
            <a:r>
              <a:rPr sz="1400" spc="-10" dirty="0">
                <a:latin typeface="Arial"/>
                <a:cs typeface="Arial"/>
              </a:rPr>
              <a:t>search as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well.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81DC9DD-C6BD-8142-B7A9-6565888C84FE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5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BF2B60C9-657F-784D-BB95-FB0B28E4CAB6}"/>
              </a:ext>
            </a:extLst>
          </p:cNvPr>
          <p:cNvSpPr/>
          <p:nvPr/>
        </p:nvSpPr>
        <p:spPr>
          <a:xfrm>
            <a:off x="2626059" y="2267219"/>
            <a:ext cx="1869621" cy="1127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6A0BC394-4CC2-5544-BCAA-3D40B1396DAF}"/>
              </a:ext>
            </a:extLst>
          </p:cNvPr>
          <p:cNvSpPr/>
          <p:nvPr/>
        </p:nvSpPr>
        <p:spPr>
          <a:xfrm>
            <a:off x="13488" y="512625"/>
            <a:ext cx="4486910" cy="2125345"/>
          </a:xfrm>
          <a:custGeom>
            <a:avLst/>
            <a:gdLst/>
            <a:ahLst/>
            <a:cxnLst/>
            <a:rect l="l" t="t" r="r" b="b"/>
            <a:pathLst>
              <a:path w="4486910" h="2125345">
                <a:moveTo>
                  <a:pt x="0" y="1062608"/>
                </a:moveTo>
                <a:lnTo>
                  <a:pt x="3551" y="1002309"/>
                </a:lnTo>
                <a:lnTo>
                  <a:pt x="14079" y="942893"/>
                </a:lnTo>
                <a:lnTo>
                  <a:pt x="31394" y="884449"/>
                </a:lnTo>
                <a:lnTo>
                  <a:pt x="55308" y="827066"/>
                </a:lnTo>
                <a:lnTo>
                  <a:pt x="85629" y="770835"/>
                </a:lnTo>
                <a:lnTo>
                  <a:pt x="122170" y="715846"/>
                </a:lnTo>
                <a:lnTo>
                  <a:pt x="164741" y="662187"/>
                </a:lnTo>
                <a:lnTo>
                  <a:pt x="213151" y="609950"/>
                </a:lnTo>
                <a:lnTo>
                  <a:pt x="267213" y="559222"/>
                </a:lnTo>
                <a:lnTo>
                  <a:pt x="296304" y="534453"/>
                </a:lnTo>
                <a:lnTo>
                  <a:pt x="326736" y="510095"/>
                </a:lnTo>
                <a:lnTo>
                  <a:pt x="358487" y="486160"/>
                </a:lnTo>
                <a:lnTo>
                  <a:pt x="391531" y="462658"/>
                </a:lnTo>
                <a:lnTo>
                  <a:pt x="425847" y="439601"/>
                </a:lnTo>
                <a:lnTo>
                  <a:pt x="461409" y="417000"/>
                </a:lnTo>
                <a:lnTo>
                  <a:pt x="498195" y="394866"/>
                </a:lnTo>
                <a:lnTo>
                  <a:pt x="536180" y="373211"/>
                </a:lnTo>
                <a:lnTo>
                  <a:pt x="575342" y="352046"/>
                </a:lnTo>
                <a:lnTo>
                  <a:pt x="615655" y="331381"/>
                </a:lnTo>
                <a:lnTo>
                  <a:pt x="657098" y="311229"/>
                </a:lnTo>
                <a:lnTo>
                  <a:pt x="699645" y="291600"/>
                </a:lnTo>
                <a:lnTo>
                  <a:pt x="743273" y="272506"/>
                </a:lnTo>
                <a:lnTo>
                  <a:pt x="787959" y="253957"/>
                </a:lnTo>
                <a:lnTo>
                  <a:pt x="833679" y="235966"/>
                </a:lnTo>
                <a:lnTo>
                  <a:pt x="880409" y="218542"/>
                </a:lnTo>
                <a:lnTo>
                  <a:pt x="928126" y="201698"/>
                </a:lnTo>
                <a:lnTo>
                  <a:pt x="976806" y="185445"/>
                </a:lnTo>
                <a:lnTo>
                  <a:pt x="1026425" y="169794"/>
                </a:lnTo>
                <a:lnTo>
                  <a:pt x="1076959" y="154755"/>
                </a:lnTo>
                <a:lnTo>
                  <a:pt x="1128386" y="140341"/>
                </a:lnTo>
                <a:lnTo>
                  <a:pt x="1180680" y="126563"/>
                </a:lnTo>
                <a:lnTo>
                  <a:pt x="1233819" y="113431"/>
                </a:lnTo>
                <a:lnTo>
                  <a:pt x="1287779" y="100957"/>
                </a:lnTo>
                <a:lnTo>
                  <a:pt x="1342536" y="89152"/>
                </a:lnTo>
                <a:lnTo>
                  <a:pt x="1398067" y="78027"/>
                </a:lnTo>
                <a:lnTo>
                  <a:pt x="1454347" y="67595"/>
                </a:lnTo>
                <a:lnTo>
                  <a:pt x="1511354" y="57864"/>
                </a:lnTo>
                <a:lnTo>
                  <a:pt x="1569063" y="48848"/>
                </a:lnTo>
                <a:lnTo>
                  <a:pt x="1627451" y="40557"/>
                </a:lnTo>
                <a:lnTo>
                  <a:pt x="1686494" y="33003"/>
                </a:lnTo>
                <a:lnTo>
                  <a:pt x="1746168" y="26196"/>
                </a:lnTo>
                <a:lnTo>
                  <a:pt x="1806450" y="20147"/>
                </a:lnTo>
                <a:lnTo>
                  <a:pt x="1867317" y="14869"/>
                </a:lnTo>
                <a:lnTo>
                  <a:pt x="1928743" y="10373"/>
                </a:lnTo>
                <a:lnTo>
                  <a:pt x="1990707" y="6668"/>
                </a:lnTo>
                <a:lnTo>
                  <a:pt x="2053183" y="3767"/>
                </a:lnTo>
                <a:lnTo>
                  <a:pt x="2116149" y="1682"/>
                </a:lnTo>
                <a:lnTo>
                  <a:pt x="2179581" y="422"/>
                </a:lnTo>
                <a:lnTo>
                  <a:pt x="2243454" y="0"/>
                </a:lnTo>
                <a:lnTo>
                  <a:pt x="2307328" y="422"/>
                </a:lnTo>
                <a:lnTo>
                  <a:pt x="2370760" y="1682"/>
                </a:lnTo>
                <a:lnTo>
                  <a:pt x="2433726" y="3767"/>
                </a:lnTo>
                <a:lnTo>
                  <a:pt x="2496202" y="6668"/>
                </a:lnTo>
                <a:lnTo>
                  <a:pt x="2558166" y="10373"/>
                </a:lnTo>
                <a:lnTo>
                  <a:pt x="2619592" y="14869"/>
                </a:lnTo>
                <a:lnTo>
                  <a:pt x="2680459" y="20147"/>
                </a:lnTo>
                <a:lnTo>
                  <a:pt x="2740741" y="26196"/>
                </a:lnTo>
                <a:lnTo>
                  <a:pt x="2800415" y="33003"/>
                </a:lnTo>
                <a:lnTo>
                  <a:pt x="2859458" y="40557"/>
                </a:lnTo>
                <a:lnTo>
                  <a:pt x="2917846" y="48848"/>
                </a:lnTo>
                <a:lnTo>
                  <a:pt x="2975555" y="57864"/>
                </a:lnTo>
                <a:lnTo>
                  <a:pt x="3032562" y="67595"/>
                </a:lnTo>
                <a:lnTo>
                  <a:pt x="3088842" y="78027"/>
                </a:lnTo>
                <a:lnTo>
                  <a:pt x="3144373" y="89152"/>
                </a:lnTo>
                <a:lnTo>
                  <a:pt x="3199130" y="100957"/>
                </a:lnTo>
                <a:lnTo>
                  <a:pt x="3253090" y="113431"/>
                </a:lnTo>
                <a:lnTo>
                  <a:pt x="3306229" y="126563"/>
                </a:lnTo>
                <a:lnTo>
                  <a:pt x="3358523" y="140341"/>
                </a:lnTo>
                <a:lnTo>
                  <a:pt x="3409950" y="154755"/>
                </a:lnTo>
                <a:lnTo>
                  <a:pt x="3460484" y="169794"/>
                </a:lnTo>
                <a:lnTo>
                  <a:pt x="3510103" y="185445"/>
                </a:lnTo>
                <a:lnTo>
                  <a:pt x="3558783" y="201698"/>
                </a:lnTo>
                <a:lnTo>
                  <a:pt x="3606500" y="218542"/>
                </a:lnTo>
                <a:lnTo>
                  <a:pt x="3653230" y="235966"/>
                </a:lnTo>
                <a:lnTo>
                  <a:pt x="3698950" y="253957"/>
                </a:lnTo>
                <a:lnTo>
                  <a:pt x="3743636" y="272506"/>
                </a:lnTo>
                <a:lnTo>
                  <a:pt x="3787264" y="291600"/>
                </a:lnTo>
                <a:lnTo>
                  <a:pt x="3829811" y="311229"/>
                </a:lnTo>
                <a:lnTo>
                  <a:pt x="3871254" y="331381"/>
                </a:lnTo>
                <a:lnTo>
                  <a:pt x="3911567" y="352046"/>
                </a:lnTo>
                <a:lnTo>
                  <a:pt x="3950729" y="373211"/>
                </a:lnTo>
                <a:lnTo>
                  <a:pt x="3988714" y="394866"/>
                </a:lnTo>
                <a:lnTo>
                  <a:pt x="4025500" y="417000"/>
                </a:lnTo>
                <a:lnTo>
                  <a:pt x="4061062" y="439601"/>
                </a:lnTo>
                <a:lnTo>
                  <a:pt x="4095378" y="462658"/>
                </a:lnTo>
                <a:lnTo>
                  <a:pt x="4128422" y="486160"/>
                </a:lnTo>
                <a:lnTo>
                  <a:pt x="4160173" y="510095"/>
                </a:lnTo>
                <a:lnTo>
                  <a:pt x="4190605" y="534453"/>
                </a:lnTo>
                <a:lnTo>
                  <a:pt x="4219696" y="559222"/>
                </a:lnTo>
                <a:lnTo>
                  <a:pt x="4273758" y="609950"/>
                </a:lnTo>
                <a:lnTo>
                  <a:pt x="4322168" y="662187"/>
                </a:lnTo>
                <a:lnTo>
                  <a:pt x="4364739" y="715846"/>
                </a:lnTo>
                <a:lnTo>
                  <a:pt x="4401280" y="770835"/>
                </a:lnTo>
                <a:lnTo>
                  <a:pt x="4431601" y="827066"/>
                </a:lnTo>
                <a:lnTo>
                  <a:pt x="4455515" y="884449"/>
                </a:lnTo>
                <a:lnTo>
                  <a:pt x="4472830" y="942893"/>
                </a:lnTo>
                <a:lnTo>
                  <a:pt x="4483358" y="1002309"/>
                </a:lnTo>
                <a:lnTo>
                  <a:pt x="4486910" y="1062608"/>
                </a:lnTo>
                <a:lnTo>
                  <a:pt x="4486018" y="1092856"/>
                </a:lnTo>
                <a:lnTo>
                  <a:pt x="4478954" y="1152713"/>
                </a:lnTo>
                <a:lnTo>
                  <a:pt x="4465009" y="1211643"/>
                </a:lnTo>
                <a:lnTo>
                  <a:pt x="4444371" y="1269557"/>
                </a:lnTo>
                <a:lnTo>
                  <a:pt x="4417230" y="1326365"/>
                </a:lnTo>
                <a:lnTo>
                  <a:pt x="4383775" y="1381978"/>
                </a:lnTo>
                <a:lnTo>
                  <a:pt x="4344195" y="1436305"/>
                </a:lnTo>
                <a:lnTo>
                  <a:pt x="4298681" y="1489256"/>
                </a:lnTo>
                <a:lnTo>
                  <a:pt x="4247421" y="1540743"/>
                </a:lnTo>
                <a:lnTo>
                  <a:pt x="4190605" y="1590676"/>
                </a:lnTo>
                <a:lnTo>
                  <a:pt x="4160173" y="1615031"/>
                </a:lnTo>
                <a:lnTo>
                  <a:pt x="4128422" y="1638963"/>
                </a:lnTo>
                <a:lnTo>
                  <a:pt x="4095378" y="1662463"/>
                </a:lnTo>
                <a:lnTo>
                  <a:pt x="4061062" y="1685517"/>
                </a:lnTo>
                <a:lnTo>
                  <a:pt x="4025500" y="1708116"/>
                </a:lnTo>
                <a:lnTo>
                  <a:pt x="3988714" y="1730247"/>
                </a:lnTo>
                <a:lnTo>
                  <a:pt x="3950729" y="1751900"/>
                </a:lnTo>
                <a:lnTo>
                  <a:pt x="3911567" y="1773064"/>
                </a:lnTo>
                <a:lnTo>
                  <a:pt x="3871254" y="1793726"/>
                </a:lnTo>
                <a:lnTo>
                  <a:pt x="3829811" y="1813877"/>
                </a:lnTo>
                <a:lnTo>
                  <a:pt x="3787264" y="1833504"/>
                </a:lnTo>
                <a:lnTo>
                  <a:pt x="3743636" y="1852597"/>
                </a:lnTo>
                <a:lnTo>
                  <a:pt x="3698950" y="1871144"/>
                </a:lnTo>
                <a:lnTo>
                  <a:pt x="3653230" y="1889135"/>
                </a:lnTo>
                <a:lnTo>
                  <a:pt x="3606500" y="1906557"/>
                </a:lnTo>
                <a:lnTo>
                  <a:pt x="3558783" y="1923400"/>
                </a:lnTo>
                <a:lnTo>
                  <a:pt x="3510103" y="1939652"/>
                </a:lnTo>
                <a:lnTo>
                  <a:pt x="3460484" y="1955302"/>
                </a:lnTo>
                <a:lnTo>
                  <a:pt x="3409950" y="1970340"/>
                </a:lnTo>
                <a:lnTo>
                  <a:pt x="3358523" y="1984753"/>
                </a:lnTo>
                <a:lnTo>
                  <a:pt x="3306229" y="1998531"/>
                </a:lnTo>
                <a:lnTo>
                  <a:pt x="3253090" y="2011662"/>
                </a:lnTo>
                <a:lnTo>
                  <a:pt x="3199130" y="2024136"/>
                </a:lnTo>
                <a:lnTo>
                  <a:pt x="3144373" y="2035940"/>
                </a:lnTo>
                <a:lnTo>
                  <a:pt x="3088842" y="2047064"/>
                </a:lnTo>
                <a:lnTo>
                  <a:pt x="3032562" y="2057497"/>
                </a:lnTo>
                <a:lnTo>
                  <a:pt x="2975555" y="2067227"/>
                </a:lnTo>
                <a:lnTo>
                  <a:pt x="2917846" y="2076243"/>
                </a:lnTo>
                <a:lnTo>
                  <a:pt x="2859458" y="2084533"/>
                </a:lnTo>
                <a:lnTo>
                  <a:pt x="2800415" y="2092088"/>
                </a:lnTo>
                <a:lnTo>
                  <a:pt x="2740741" y="2098895"/>
                </a:lnTo>
                <a:lnTo>
                  <a:pt x="2680459" y="2104943"/>
                </a:lnTo>
                <a:lnTo>
                  <a:pt x="2619592" y="2110221"/>
                </a:lnTo>
                <a:lnTo>
                  <a:pt x="2558166" y="2114718"/>
                </a:lnTo>
                <a:lnTo>
                  <a:pt x="2496202" y="2118422"/>
                </a:lnTo>
                <a:lnTo>
                  <a:pt x="2433726" y="2121323"/>
                </a:lnTo>
                <a:lnTo>
                  <a:pt x="2370760" y="2123408"/>
                </a:lnTo>
                <a:lnTo>
                  <a:pt x="2307328" y="2124668"/>
                </a:lnTo>
                <a:lnTo>
                  <a:pt x="2243454" y="2125091"/>
                </a:lnTo>
                <a:lnTo>
                  <a:pt x="2179581" y="2124668"/>
                </a:lnTo>
                <a:lnTo>
                  <a:pt x="2116149" y="2123408"/>
                </a:lnTo>
                <a:lnTo>
                  <a:pt x="2053183" y="2121323"/>
                </a:lnTo>
                <a:lnTo>
                  <a:pt x="1990707" y="2118422"/>
                </a:lnTo>
                <a:lnTo>
                  <a:pt x="1928743" y="2114718"/>
                </a:lnTo>
                <a:lnTo>
                  <a:pt x="1867317" y="2110221"/>
                </a:lnTo>
                <a:lnTo>
                  <a:pt x="1806450" y="2104943"/>
                </a:lnTo>
                <a:lnTo>
                  <a:pt x="1746168" y="2098895"/>
                </a:lnTo>
                <a:lnTo>
                  <a:pt x="1686494" y="2092088"/>
                </a:lnTo>
                <a:lnTo>
                  <a:pt x="1627451" y="2084533"/>
                </a:lnTo>
                <a:lnTo>
                  <a:pt x="1569063" y="2076243"/>
                </a:lnTo>
                <a:lnTo>
                  <a:pt x="1511354" y="2067227"/>
                </a:lnTo>
                <a:lnTo>
                  <a:pt x="1454347" y="2057497"/>
                </a:lnTo>
                <a:lnTo>
                  <a:pt x="1398067" y="2047064"/>
                </a:lnTo>
                <a:lnTo>
                  <a:pt x="1342536" y="2035940"/>
                </a:lnTo>
                <a:lnTo>
                  <a:pt x="1287779" y="2024136"/>
                </a:lnTo>
                <a:lnTo>
                  <a:pt x="1233819" y="2011662"/>
                </a:lnTo>
                <a:lnTo>
                  <a:pt x="1180680" y="1998531"/>
                </a:lnTo>
                <a:lnTo>
                  <a:pt x="1128386" y="1984753"/>
                </a:lnTo>
                <a:lnTo>
                  <a:pt x="1076959" y="1970340"/>
                </a:lnTo>
                <a:lnTo>
                  <a:pt x="1026425" y="1955302"/>
                </a:lnTo>
                <a:lnTo>
                  <a:pt x="976806" y="1939652"/>
                </a:lnTo>
                <a:lnTo>
                  <a:pt x="928126" y="1923400"/>
                </a:lnTo>
                <a:lnTo>
                  <a:pt x="880409" y="1906557"/>
                </a:lnTo>
                <a:lnTo>
                  <a:pt x="833679" y="1889135"/>
                </a:lnTo>
                <a:lnTo>
                  <a:pt x="787959" y="1871144"/>
                </a:lnTo>
                <a:lnTo>
                  <a:pt x="743273" y="1852597"/>
                </a:lnTo>
                <a:lnTo>
                  <a:pt x="699645" y="1833504"/>
                </a:lnTo>
                <a:lnTo>
                  <a:pt x="657097" y="1813877"/>
                </a:lnTo>
                <a:lnTo>
                  <a:pt x="615655" y="1793726"/>
                </a:lnTo>
                <a:lnTo>
                  <a:pt x="575342" y="1773064"/>
                </a:lnTo>
                <a:lnTo>
                  <a:pt x="536180" y="1751900"/>
                </a:lnTo>
                <a:lnTo>
                  <a:pt x="498195" y="1730247"/>
                </a:lnTo>
                <a:lnTo>
                  <a:pt x="461409" y="1708116"/>
                </a:lnTo>
                <a:lnTo>
                  <a:pt x="425847" y="1685517"/>
                </a:lnTo>
                <a:lnTo>
                  <a:pt x="391531" y="1662463"/>
                </a:lnTo>
                <a:lnTo>
                  <a:pt x="358487" y="1638963"/>
                </a:lnTo>
                <a:lnTo>
                  <a:pt x="326736" y="1615031"/>
                </a:lnTo>
                <a:lnTo>
                  <a:pt x="296304" y="1590676"/>
                </a:lnTo>
                <a:lnTo>
                  <a:pt x="267213" y="1565909"/>
                </a:lnTo>
                <a:lnTo>
                  <a:pt x="213151" y="1515189"/>
                </a:lnTo>
                <a:lnTo>
                  <a:pt x="164741" y="1462958"/>
                </a:lnTo>
                <a:lnTo>
                  <a:pt x="122170" y="1409307"/>
                </a:lnTo>
                <a:lnTo>
                  <a:pt x="85629" y="1354327"/>
                </a:lnTo>
                <a:lnTo>
                  <a:pt x="55308" y="1298105"/>
                </a:lnTo>
                <a:lnTo>
                  <a:pt x="31394" y="1240733"/>
                </a:lnTo>
                <a:lnTo>
                  <a:pt x="14079" y="1182300"/>
                </a:lnTo>
                <a:lnTo>
                  <a:pt x="3551" y="1122895"/>
                </a:lnTo>
                <a:lnTo>
                  <a:pt x="0" y="1062608"/>
                </a:lnTo>
                <a:close/>
              </a:path>
            </a:pathLst>
          </a:custGeom>
          <a:ln w="127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8FF8DA18-99EF-F94D-9718-67B75B760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27179"/>
              </p:ext>
            </p:extLst>
          </p:nvPr>
        </p:nvGraphicFramePr>
        <p:xfrm>
          <a:off x="1905" y="1780"/>
          <a:ext cx="4570095" cy="342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42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Traveling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Salesman : </a:t>
                      </a:r>
                      <a:r>
                        <a:rPr sz="1800" b="1" u="heavy" dirty="0">
                          <a:solidFill>
                            <a:srgbClr val="004F89"/>
                          </a:solidFill>
                          <a:uFill>
                            <a:solidFill>
                              <a:srgbClr val="004F89"/>
                            </a:solidFill>
                          </a:uFill>
                          <a:latin typeface="Arial"/>
                          <a:cs typeface="Arial"/>
                        </a:rPr>
                        <a:t>Pruned</a:t>
                      </a:r>
                      <a:r>
                        <a:rPr sz="1800" b="1" spc="-4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Recursive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Exhaustive</a:t>
                      </a:r>
                      <a:r>
                        <a:rPr sz="1800" b="1" spc="-2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Search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1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44500" indent="-170180">
                        <a:lnSpc>
                          <a:spcPct val="100000"/>
                        </a:lnSpc>
                        <a:buChar char="•"/>
                        <a:tabLst>
                          <a:tab pos="445134" algn="l"/>
                        </a:tabLst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Do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 recursive search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just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19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before.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44500" marR="161925" indent="-17018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45134" algn="l"/>
                        </a:tabLst>
                      </a:pP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Keep track of best solution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found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so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far (called the  “incumbent”</a:t>
                      </a:r>
                      <a:r>
                        <a:rPr sz="1400" spc="7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solution.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44500" marR="204470" indent="-17018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•"/>
                        <a:tabLst>
                          <a:tab pos="445134" algn="l"/>
                        </a:tabLst>
                      </a:pPr>
                      <a:r>
                        <a:rPr sz="14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If we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ever build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partial solution that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has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hope 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 being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extended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 a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full solution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better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1400" spc="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09">
                <a:tc>
                  <a:txBody>
                    <a:bodyPr/>
                    <a:lstStyle/>
                    <a:p>
                      <a:pPr marL="444500">
                        <a:lnSpc>
                          <a:spcPts val="1330"/>
                        </a:lnSpc>
                      </a:pP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incumbent solution, 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“prune”</a:t>
                      </a:r>
                      <a:r>
                        <a:rPr sz="1400" spc="2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search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44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(i.e., </a:t>
                      </a:r>
                      <a:r>
                        <a:rPr sz="12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back up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 try other</a:t>
                      </a:r>
                      <a:r>
                        <a:rPr sz="1200" spc="-1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possibilities)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44500" indent="-17018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445134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(Sometimes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relevant,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 marR="107950" indent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Known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“Branch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Bound”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559">
                <a:tc gridSpan="2">
                  <a:txBody>
                    <a:bodyPr/>
                    <a:lstStyle/>
                    <a:p>
                      <a:pPr marL="444500">
                        <a:lnSpc>
                          <a:spcPts val="139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 much TSP)… if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ever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44500" marR="1986914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build an infeasible solution, 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prune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search as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well.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6F817709-C0A0-DC4E-86CB-0630E7D6DCD2}"/>
              </a:ext>
            </a:extLst>
          </p:cNvPr>
          <p:cNvSpPr txBox="1"/>
          <p:nvPr/>
        </p:nvSpPr>
        <p:spPr>
          <a:xfrm>
            <a:off x="13462" y="885064"/>
            <a:ext cx="454660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amassed </a:t>
            </a:r>
            <a:r>
              <a:rPr sz="1400" spc="-5" dirty="0">
                <a:latin typeface="Arial"/>
                <a:cs typeface="Arial"/>
              </a:rPr>
              <a:t>a pile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N </a:t>
            </a:r>
            <a:r>
              <a:rPr sz="1400" spc="-10" dirty="0">
                <a:latin typeface="Arial"/>
                <a:cs typeface="Arial"/>
              </a:rPr>
              <a:t>pieces of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candy,</a:t>
            </a:r>
            <a:endParaRPr sz="14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where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piece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5" dirty="0">
                <a:latin typeface="Arial"/>
                <a:cs typeface="Arial"/>
              </a:rPr>
              <a:t>has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weight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350" spc="-15" baseline="-21604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32434" marR="395605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You would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transport </a:t>
            </a:r>
            <a:r>
              <a:rPr sz="1400" spc="-10" dirty="0">
                <a:latin typeface="Arial"/>
                <a:cs typeface="Arial"/>
              </a:rPr>
              <a:t>as many pieces of 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as possible,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bag </a:t>
            </a:r>
            <a:r>
              <a:rPr sz="1400" spc="-10" dirty="0">
                <a:latin typeface="Arial"/>
                <a:cs typeface="Arial"/>
              </a:rPr>
              <a:t>that can  only hold 10 </a:t>
            </a:r>
            <a:r>
              <a:rPr sz="1400" spc="-15" dirty="0">
                <a:latin typeface="Arial"/>
                <a:cs typeface="Arial"/>
              </a:rPr>
              <a:t>pounds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candy.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30AD72A-F8A4-B242-9733-23AB4CA62230}"/>
              </a:ext>
            </a:extLst>
          </p:cNvPr>
          <p:cNvSpPr txBox="1"/>
          <p:nvPr/>
        </p:nvSpPr>
        <p:spPr>
          <a:xfrm>
            <a:off x="13462" y="13463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350645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Trick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Or</a:t>
            </a:r>
            <a:r>
              <a:rPr sz="1800" b="1" spc="-2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Treating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E9C4C9C-446F-834B-A453-5AAA1474A3D7}"/>
              </a:ext>
            </a:extLst>
          </p:cNvPr>
          <p:cNvSpPr/>
          <p:nvPr/>
        </p:nvSpPr>
        <p:spPr>
          <a:xfrm>
            <a:off x="3652672" y="2476799"/>
            <a:ext cx="792872" cy="87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CEE2701-B3B1-D944-A37F-951B78BF3074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05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F59B078-93B8-4C48-9B59-5A19E27316B8}"/>
              </a:ext>
            </a:extLst>
          </p:cNvPr>
          <p:cNvSpPr txBox="1"/>
          <p:nvPr/>
        </p:nvSpPr>
        <p:spPr>
          <a:xfrm>
            <a:off x="275616" y="885064"/>
            <a:ext cx="4123054" cy="18599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244475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amassed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pile of N pieces of </a:t>
            </a:r>
            <a:r>
              <a:rPr sz="1400" spc="-20" dirty="0">
                <a:latin typeface="Arial"/>
                <a:cs typeface="Arial"/>
              </a:rPr>
              <a:t>candy,  where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piece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5" dirty="0">
                <a:latin typeface="Arial"/>
                <a:cs typeface="Arial"/>
              </a:rPr>
              <a:t>has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weight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350" spc="-15" baseline="-21604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70180" marR="234315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would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10" dirty="0">
                <a:latin typeface="Arial"/>
                <a:cs typeface="Arial"/>
              </a:rPr>
              <a:t>to transport as many pieces of 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as possible,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bag </a:t>
            </a:r>
            <a:r>
              <a:rPr sz="1400" spc="-10" dirty="0">
                <a:latin typeface="Arial"/>
                <a:cs typeface="Arial"/>
              </a:rPr>
              <a:t>that can  only hold 10 </a:t>
            </a:r>
            <a:r>
              <a:rPr sz="1400" spc="-15" dirty="0">
                <a:latin typeface="Arial"/>
                <a:cs typeface="Arial"/>
              </a:rPr>
              <a:t>pounds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candy.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0180" marR="5080" indent="-170180">
              <a:lnSpc>
                <a:spcPct val="100000"/>
              </a:lnSpc>
              <a:buFont typeface="Arial"/>
              <a:buChar char="•"/>
              <a:tabLst>
                <a:tab pos="170815" algn="l"/>
              </a:tabLst>
            </a:pPr>
            <a:r>
              <a:rPr sz="1400" b="1" spc="-10" dirty="0">
                <a:latin typeface="Arial"/>
                <a:cs typeface="Arial"/>
              </a:rPr>
              <a:t>Optimal </a:t>
            </a:r>
            <a:r>
              <a:rPr sz="1400" b="1" spc="-15" dirty="0">
                <a:latin typeface="Arial"/>
                <a:cs typeface="Arial"/>
              </a:rPr>
              <a:t>Solution: </a:t>
            </a:r>
            <a:r>
              <a:rPr sz="1400" spc="-10" dirty="0">
                <a:latin typeface="Arial"/>
                <a:cs typeface="Arial"/>
              </a:rPr>
              <a:t>Add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the bag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sorted  </a:t>
            </a:r>
            <a:r>
              <a:rPr sz="1400" spc="-15" dirty="0">
                <a:latin typeface="Arial"/>
                <a:cs typeface="Arial"/>
              </a:rPr>
              <a:t>order </a:t>
            </a:r>
            <a:r>
              <a:rPr sz="1400" spc="-10" dirty="0">
                <a:latin typeface="Arial"/>
                <a:cs typeface="Arial"/>
              </a:rPr>
              <a:t>by </a:t>
            </a:r>
            <a:r>
              <a:rPr sz="1400" spc="-15" dirty="0">
                <a:latin typeface="Arial"/>
                <a:cs typeface="Arial"/>
              </a:rPr>
              <a:t>weight </a:t>
            </a:r>
            <a:r>
              <a:rPr sz="1400" spc="-10" dirty="0">
                <a:latin typeface="Arial"/>
                <a:cs typeface="Arial"/>
              </a:rPr>
              <a:t>(lightest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first).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34800E5-9C3B-6949-9FB4-64BDD3D7B8FA}"/>
              </a:ext>
            </a:extLst>
          </p:cNvPr>
          <p:cNvSpPr/>
          <p:nvPr/>
        </p:nvSpPr>
        <p:spPr>
          <a:xfrm>
            <a:off x="661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1DA629A-1DA0-B14E-B4FB-3E2B27104B0B}"/>
              </a:ext>
            </a:extLst>
          </p:cNvPr>
          <p:cNvSpPr/>
          <p:nvPr/>
        </p:nvSpPr>
        <p:spPr>
          <a:xfrm>
            <a:off x="661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E215896-9A6D-C64B-8489-36A8A5979FBA}"/>
              </a:ext>
            </a:extLst>
          </p:cNvPr>
          <p:cNvSpPr txBox="1"/>
          <p:nvPr/>
        </p:nvSpPr>
        <p:spPr>
          <a:xfrm>
            <a:off x="1346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350645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Trick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Or</a:t>
            </a:r>
            <a:r>
              <a:rPr sz="1800" b="1" spc="-2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Treating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5C12DB2-4E96-7349-A7F9-6832C964E1C0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9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B6E10B82-FEFB-7247-AE92-5EE0CEE80619}"/>
              </a:ext>
            </a:extLst>
          </p:cNvPr>
          <p:cNvSpPr txBox="1"/>
          <p:nvPr/>
        </p:nvSpPr>
        <p:spPr>
          <a:xfrm>
            <a:off x="13462" y="885064"/>
            <a:ext cx="45466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amassed </a:t>
            </a:r>
            <a:r>
              <a:rPr sz="1400" spc="-5" dirty="0">
                <a:latin typeface="Arial"/>
                <a:cs typeface="Arial"/>
              </a:rPr>
              <a:t>a pile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N </a:t>
            </a:r>
            <a:r>
              <a:rPr sz="1400" spc="-10" dirty="0">
                <a:latin typeface="Arial"/>
                <a:cs typeface="Arial"/>
              </a:rPr>
              <a:t>pieces of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candy,</a:t>
            </a:r>
            <a:endParaRPr sz="14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where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piece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5" dirty="0">
                <a:latin typeface="Arial"/>
                <a:cs typeface="Arial"/>
              </a:rPr>
              <a:t>has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weight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350" spc="-15" baseline="-21604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Suppose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piece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5" dirty="0">
                <a:latin typeface="Arial"/>
                <a:cs typeface="Arial"/>
              </a:rPr>
              <a:t>has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yumminess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350" spc="-22" baseline="-21604" dirty="0">
                <a:latin typeface="Arial"/>
                <a:cs typeface="Arial"/>
              </a:rPr>
              <a:t>j</a:t>
            </a:r>
            <a:r>
              <a:rPr sz="1400" spc="-1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432434" marR="200660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You would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transport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subset of </a:t>
            </a:r>
            <a:r>
              <a:rPr sz="1400" spc="-15" dirty="0">
                <a:latin typeface="Arial"/>
                <a:cs typeface="Arial"/>
              </a:rPr>
              <a:t>candy  </a:t>
            </a:r>
            <a:r>
              <a:rPr sz="1400" spc="-10" dirty="0">
                <a:latin typeface="Arial"/>
                <a:cs typeface="Arial"/>
              </a:rPr>
              <a:t>having maximum yumminess,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bag  </a:t>
            </a:r>
            <a:r>
              <a:rPr sz="1400" spc="-10" dirty="0">
                <a:latin typeface="Arial"/>
                <a:cs typeface="Arial"/>
              </a:rPr>
              <a:t>that can only hold 10 </a:t>
            </a:r>
            <a:r>
              <a:rPr sz="1400" spc="-15" dirty="0">
                <a:latin typeface="Arial"/>
                <a:cs typeface="Arial"/>
              </a:rPr>
              <a:t>pounds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candy.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C62BCB0-6181-274F-AD13-04BE6E49BE34}"/>
              </a:ext>
            </a:extLst>
          </p:cNvPr>
          <p:cNvSpPr txBox="1"/>
          <p:nvPr/>
        </p:nvSpPr>
        <p:spPr>
          <a:xfrm>
            <a:off x="13462" y="13463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Trick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Treating</a:t>
            </a:r>
            <a:r>
              <a:rPr sz="1800" b="1" spc="-3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II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E77B8E2-EAC7-3C4B-8ECF-DE5F975AC1ED}"/>
              </a:ext>
            </a:extLst>
          </p:cNvPr>
          <p:cNvSpPr/>
          <p:nvPr/>
        </p:nvSpPr>
        <p:spPr>
          <a:xfrm>
            <a:off x="3652672" y="2476799"/>
            <a:ext cx="792872" cy="87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84E06926-3546-0440-9497-BFEF765A623C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B856F36-E13E-DC4E-AC57-8F928997FAEE}"/>
              </a:ext>
            </a:extLst>
          </p:cNvPr>
          <p:cNvSpPr txBox="1"/>
          <p:nvPr/>
        </p:nvSpPr>
        <p:spPr>
          <a:xfrm>
            <a:off x="274346" y="885064"/>
            <a:ext cx="4140200" cy="2519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26162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amassed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pile of N pieces of </a:t>
            </a:r>
            <a:r>
              <a:rPr sz="1400" spc="-20" dirty="0">
                <a:latin typeface="Arial"/>
                <a:cs typeface="Arial"/>
              </a:rPr>
              <a:t>candy,  where </a:t>
            </a:r>
            <a:r>
              <a:rPr sz="1400" spc="-15" dirty="0">
                <a:latin typeface="Arial"/>
                <a:cs typeface="Arial"/>
              </a:rPr>
              <a:t>candy </a:t>
            </a:r>
            <a:r>
              <a:rPr sz="1400" spc="-10" dirty="0">
                <a:latin typeface="Arial"/>
                <a:cs typeface="Arial"/>
              </a:rPr>
              <a:t>piece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5" dirty="0">
                <a:latin typeface="Arial"/>
                <a:cs typeface="Arial"/>
              </a:rPr>
              <a:t>has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weight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350" spc="-15" baseline="-21604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Suppose candy piece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0" dirty="0">
                <a:latin typeface="Arial"/>
                <a:cs typeface="Arial"/>
              </a:rPr>
              <a:t>has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yumminess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350" spc="-22" baseline="-21604" dirty="0">
                <a:latin typeface="Arial"/>
                <a:cs typeface="Arial"/>
              </a:rPr>
              <a:t>j</a:t>
            </a:r>
            <a:r>
              <a:rPr sz="1400" spc="-1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70180" marR="57785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would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transport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subset of </a:t>
            </a:r>
            <a:r>
              <a:rPr sz="1400" spc="-15" dirty="0">
                <a:latin typeface="Arial"/>
                <a:cs typeface="Arial"/>
              </a:rPr>
              <a:t>candy  </a:t>
            </a:r>
            <a:r>
              <a:rPr sz="1400" spc="-10" dirty="0">
                <a:latin typeface="Arial"/>
                <a:cs typeface="Arial"/>
              </a:rPr>
              <a:t>having maximum yumminess,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bag  </a:t>
            </a:r>
            <a:r>
              <a:rPr sz="1400" spc="-10" dirty="0">
                <a:latin typeface="Arial"/>
                <a:cs typeface="Arial"/>
              </a:rPr>
              <a:t>that can only hold 10 </a:t>
            </a:r>
            <a:r>
              <a:rPr sz="1400" spc="-15" dirty="0">
                <a:latin typeface="Arial"/>
                <a:cs typeface="Arial"/>
              </a:rPr>
              <a:t>pounds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candy.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0180" marR="26034" indent="-170180">
              <a:lnSpc>
                <a:spcPct val="100000"/>
              </a:lnSpc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Reasonable solution </a:t>
            </a:r>
            <a:r>
              <a:rPr sz="1400" spc="-15" dirty="0">
                <a:latin typeface="Arial"/>
                <a:cs typeface="Arial"/>
              </a:rPr>
              <a:t>(but not </a:t>
            </a:r>
            <a:r>
              <a:rPr sz="1400" spc="-10" dirty="0">
                <a:latin typeface="Arial"/>
                <a:cs typeface="Arial"/>
              </a:rPr>
              <a:t>necessarily optimal):  </a:t>
            </a:r>
            <a:r>
              <a:rPr sz="1400" spc="-15" dirty="0">
                <a:latin typeface="Arial"/>
                <a:cs typeface="Arial"/>
              </a:rPr>
              <a:t>add candy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bag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decreasing </a:t>
            </a:r>
            <a:r>
              <a:rPr sz="1400" spc="-15" dirty="0">
                <a:latin typeface="Arial"/>
                <a:cs typeface="Arial"/>
              </a:rPr>
              <a:t>order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350" spc="-37" baseline="-21604" dirty="0">
                <a:latin typeface="Arial"/>
                <a:cs typeface="Arial"/>
              </a:rPr>
              <a:t>j 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350" spc="-15" baseline="-21604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374775" marR="5080" indent="-1372235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(the problem above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-10" dirty="0">
                <a:latin typeface="Arial"/>
                <a:cs typeface="Arial"/>
              </a:rPr>
              <a:t>known </a:t>
            </a:r>
            <a:r>
              <a:rPr sz="1200" dirty="0">
                <a:latin typeface="Arial"/>
                <a:cs typeface="Arial"/>
              </a:rPr>
              <a:t>as the “knapsack </a:t>
            </a:r>
            <a:r>
              <a:rPr sz="1200" spc="-5" dirty="0">
                <a:latin typeface="Arial"/>
                <a:cs typeface="Arial"/>
              </a:rPr>
              <a:t>problem”,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  </a:t>
            </a:r>
            <a:r>
              <a:rPr sz="1200" spc="5" dirty="0">
                <a:latin typeface="Arial"/>
                <a:cs typeface="Arial"/>
              </a:rPr>
              <a:t>is actually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NP-hard!)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ACCD754-ED86-6141-81FF-B388C3C67786}"/>
              </a:ext>
            </a:extLst>
          </p:cNvPr>
          <p:cNvSpPr/>
          <p:nvPr/>
        </p:nvSpPr>
        <p:spPr>
          <a:xfrm>
            <a:off x="-609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5C97D69-3C48-A049-A870-FE81934FECEA}"/>
              </a:ext>
            </a:extLst>
          </p:cNvPr>
          <p:cNvSpPr/>
          <p:nvPr/>
        </p:nvSpPr>
        <p:spPr>
          <a:xfrm>
            <a:off x="-609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0A6AFFC-163E-2E41-BAD2-FD4FA477E5E4}"/>
              </a:ext>
            </a:extLst>
          </p:cNvPr>
          <p:cNvSpPr txBox="1"/>
          <p:nvPr/>
        </p:nvSpPr>
        <p:spPr>
          <a:xfrm>
            <a:off x="1219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Trick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Treating</a:t>
            </a:r>
            <a:r>
              <a:rPr sz="1800" b="1" spc="-3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II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DCFE6BD-6978-C04D-82FC-63810A97A681}"/>
              </a:ext>
            </a:extLst>
          </p:cNvPr>
          <p:cNvSpPr/>
          <p:nvPr/>
        </p:nvSpPr>
        <p:spPr>
          <a:xfrm>
            <a:off x="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0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8D2E54DE-B176-4645-8EFA-119CE83DB742}"/>
              </a:ext>
            </a:extLst>
          </p:cNvPr>
          <p:cNvSpPr txBox="1"/>
          <p:nvPr/>
        </p:nvSpPr>
        <p:spPr>
          <a:xfrm>
            <a:off x="13462" y="885064"/>
            <a:ext cx="4546600" cy="2453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434" marR="346710" indent="-17081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Greedy </a:t>
            </a:r>
            <a:r>
              <a:rPr sz="1400" spc="-10" dirty="0">
                <a:latin typeface="Arial"/>
                <a:cs typeface="Arial"/>
              </a:rPr>
              <a:t>algorithms typically build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solution step  by step, </a:t>
            </a:r>
            <a:r>
              <a:rPr sz="1400" spc="-20" dirty="0">
                <a:latin typeface="Arial"/>
                <a:cs typeface="Arial"/>
              </a:rPr>
              <a:t>where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each step they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best  possible </a:t>
            </a:r>
            <a:r>
              <a:rPr sz="1400" spc="-15" dirty="0">
                <a:latin typeface="Arial"/>
                <a:cs typeface="Arial"/>
              </a:rPr>
              <a:t>“greedy” short-term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decision.</a:t>
            </a:r>
            <a:endParaRPr sz="1400">
              <a:latin typeface="Arial"/>
              <a:cs typeface="Arial"/>
            </a:endParaRPr>
          </a:p>
          <a:p>
            <a:pPr marL="633730" lvl="1" indent="-143510">
              <a:lnSpc>
                <a:spcPct val="100000"/>
              </a:lnSpc>
              <a:spcBef>
                <a:spcPts val="295"/>
              </a:spcBef>
              <a:buChar char="–"/>
              <a:tabLst>
                <a:tab pos="634365" algn="l"/>
              </a:tabLst>
            </a:pPr>
            <a:r>
              <a:rPr sz="1200" dirty="0">
                <a:latin typeface="Arial"/>
                <a:cs typeface="Arial"/>
              </a:rPr>
              <a:t>Often </a:t>
            </a:r>
            <a:r>
              <a:rPr sz="1200" spc="-5" dirty="0">
                <a:latin typeface="Arial"/>
                <a:cs typeface="Arial"/>
              </a:rPr>
              <a:t>implemented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10" dirty="0">
                <a:latin typeface="Arial"/>
                <a:cs typeface="Arial"/>
              </a:rPr>
              <a:t>just </a:t>
            </a:r>
            <a:r>
              <a:rPr sz="1200" dirty="0">
                <a:latin typeface="Arial"/>
                <a:cs typeface="Arial"/>
              </a:rPr>
              <a:t>sorting the input </a:t>
            </a:r>
            <a:r>
              <a:rPr sz="1200" spc="-5" dirty="0">
                <a:latin typeface="Arial"/>
                <a:cs typeface="Arial"/>
              </a:rPr>
              <a:t>elements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some </a:t>
            </a:r>
            <a:r>
              <a:rPr sz="1200" dirty="0">
                <a:latin typeface="Arial"/>
                <a:cs typeface="Arial"/>
              </a:rPr>
              <a:t>appropriate </a:t>
            </a:r>
            <a:r>
              <a:rPr sz="1200" spc="-10" dirty="0">
                <a:latin typeface="Arial"/>
                <a:cs typeface="Arial"/>
              </a:rPr>
              <a:t>way </a:t>
            </a:r>
            <a:r>
              <a:rPr sz="1200" dirty="0">
                <a:latin typeface="Arial"/>
                <a:cs typeface="Arial"/>
              </a:rPr>
              <a:t>(e.g., </a:t>
            </a:r>
            <a:r>
              <a:rPr sz="1200" spc="5" dirty="0">
                <a:latin typeface="Arial"/>
                <a:cs typeface="Arial"/>
              </a:rPr>
              <a:t>lightest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heaviest).</a:t>
            </a:r>
            <a:endParaRPr sz="12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0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Decisions usually </a:t>
            </a:r>
            <a:r>
              <a:rPr sz="1400" spc="-15" dirty="0">
                <a:latin typeface="Arial"/>
                <a:cs typeface="Arial"/>
              </a:rPr>
              <a:t>not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reconsidered.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Greedy </a:t>
            </a:r>
            <a:r>
              <a:rPr sz="1400" spc="-10" dirty="0">
                <a:latin typeface="Arial"/>
                <a:cs typeface="Arial"/>
              </a:rPr>
              <a:t>algorithms usually very fast </a:t>
            </a:r>
            <a:r>
              <a:rPr sz="1400" spc="-15" dirty="0">
                <a:latin typeface="Arial"/>
                <a:cs typeface="Arial"/>
              </a:rPr>
              <a:t>and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simple.</a:t>
            </a:r>
            <a:endParaRPr sz="1400">
              <a:latin typeface="Arial"/>
              <a:cs typeface="Arial"/>
            </a:endParaRPr>
          </a:p>
          <a:p>
            <a:pPr marL="432434" marR="21145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-10" dirty="0">
                <a:latin typeface="Arial"/>
                <a:cs typeface="Arial"/>
              </a:rPr>
              <a:t>many problems, they </a:t>
            </a:r>
            <a:r>
              <a:rPr sz="1400" spc="-5" dirty="0">
                <a:latin typeface="Arial"/>
                <a:cs typeface="Arial"/>
              </a:rPr>
              <a:t>may </a:t>
            </a:r>
            <a:r>
              <a:rPr sz="1400" spc="-15" dirty="0">
                <a:latin typeface="Arial"/>
                <a:cs typeface="Arial"/>
              </a:rPr>
              <a:t>not </a:t>
            </a:r>
            <a:r>
              <a:rPr sz="1400" spc="-10" dirty="0">
                <a:latin typeface="Arial"/>
                <a:cs typeface="Arial"/>
              </a:rPr>
              <a:t>give an optimal  solution,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10" dirty="0">
                <a:latin typeface="Arial"/>
                <a:cs typeface="Arial"/>
              </a:rPr>
              <a:t>they often do reasonably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well.</a:t>
            </a:r>
            <a:endParaRPr sz="1400">
              <a:latin typeface="Arial"/>
              <a:cs typeface="Arial"/>
            </a:endParaRPr>
          </a:p>
          <a:p>
            <a:pPr marL="633730" marR="215265" lvl="1" indent="-143510">
              <a:lnSpc>
                <a:spcPct val="100000"/>
              </a:lnSpc>
              <a:spcBef>
                <a:spcPts val="300"/>
              </a:spcBef>
              <a:buChar char="–"/>
              <a:tabLst>
                <a:tab pos="634365" algn="l"/>
              </a:tabLst>
            </a:pPr>
            <a:r>
              <a:rPr sz="1200" dirty="0">
                <a:latin typeface="Arial"/>
                <a:cs typeface="Arial"/>
              </a:rPr>
              <a:t>Justifying </a:t>
            </a:r>
            <a:r>
              <a:rPr sz="1200" spc="-5" dirty="0">
                <a:latin typeface="Arial"/>
                <a:cs typeface="Arial"/>
              </a:rPr>
              <a:t>whether </a:t>
            </a:r>
            <a:r>
              <a:rPr sz="1200" dirty="0">
                <a:latin typeface="Arial"/>
                <a:cs typeface="Arial"/>
              </a:rPr>
              <a:t>they </a:t>
            </a:r>
            <a:r>
              <a:rPr sz="1200" spc="5" dirty="0">
                <a:latin typeface="Arial"/>
                <a:cs typeface="Arial"/>
              </a:rPr>
              <a:t>give </a:t>
            </a:r>
            <a:r>
              <a:rPr sz="1200" spc="-5" dirty="0">
                <a:latin typeface="Arial"/>
                <a:cs typeface="Arial"/>
              </a:rPr>
              <a:t>an optimal or </a:t>
            </a:r>
            <a:r>
              <a:rPr sz="1200" dirty="0">
                <a:latin typeface="Arial"/>
                <a:cs typeface="Arial"/>
              </a:rPr>
              <a:t>near-optimal  </a:t>
            </a:r>
            <a:r>
              <a:rPr sz="1200" spc="5" dirty="0">
                <a:latin typeface="Arial"/>
                <a:cs typeface="Arial"/>
              </a:rPr>
              <a:t>solution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often the tricky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8D269AC-79D6-384F-AD86-0A6F9D086932}"/>
              </a:ext>
            </a:extLst>
          </p:cNvPr>
          <p:cNvSpPr txBox="1"/>
          <p:nvPr/>
        </p:nvSpPr>
        <p:spPr>
          <a:xfrm>
            <a:off x="13462" y="13463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Greedy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435C18BC-DCAD-E14A-ADAE-D9A2966F9413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05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D7D4EF9-568D-7848-8BAC-AB3646C9899F}"/>
              </a:ext>
            </a:extLst>
          </p:cNvPr>
          <p:cNvSpPr txBox="1"/>
          <p:nvPr/>
        </p:nvSpPr>
        <p:spPr>
          <a:xfrm>
            <a:off x="13462" y="841173"/>
            <a:ext cx="4546600" cy="1477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N classes available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Class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0" dirty="0">
                <a:latin typeface="Arial"/>
                <a:cs typeface="Arial"/>
              </a:rPr>
              <a:t>meets during the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interval </a:t>
            </a:r>
            <a:r>
              <a:rPr sz="1400" dirty="0">
                <a:latin typeface="Arial"/>
                <a:cs typeface="Arial"/>
              </a:rPr>
              <a:t>[a</a:t>
            </a:r>
            <a:r>
              <a:rPr sz="1350" baseline="-21604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350" spc="-7" baseline="-21604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].</a:t>
            </a:r>
            <a:endParaRPr sz="1400">
              <a:latin typeface="Arial"/>
              <a:cs typeface="Arial"/>
            </a:endParaRPr>
          </a:p>
          <a:p>
            <a:pPr marL="432434" marR="433070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20" dirty="0">
                <a:latin typeface="Arial"/>
                <a:cs typeface="Arial"/>
              </a:rPr>
              <a:t>want </a:t>
            </a:r>
            <a:r>
              <a:rPr sz="1400" spc="-5" dirty="0">
                <a:latin typeface="Arial"/>
                <a:cs typeface="Arial"/>
              </a:rPr>
              <a:t>to take </a:t>
            </a:r>
            <a:r>
              <a:rPr sz="1400" spc="-10" dirty="0">
                <a:latin typeface="Arial"/>
                <a:cs typeface="Arial"/>
              </a:rPr>
              <a:t>as many classes as possible, 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can’t </a:t>
            </a:r>
            <a:r>
              <a:rPr sz="1400" spc="-5" dirty="0">
                <a:latin typeface="Arial"/>
                <a:cs typeface="Arial"/>
              </a:rPr>
              <a:t>take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classes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5" dirty="0">
                <a:latin typeface="Arial"/>
                <a:cs typeface="Arial"/>
              </a:rPr>
              <a:t>they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overlap.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5" dirty="0">
                <a:latin typeface="Arial"/>
                <a:cs typeface="Arial"/>
              </a:rPr>
              <a:t>some </a:t>
            </a:r>
            <a:r>
              <a:rPr sz="1400" spc="-15" dirty="0">
                <a:latin typeface="Arial"/>
                <a:cs typeface="Arial"/>
              </a:rPr>
              <a:t>reasonable greedy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approaches</a:t>
            </a:r>
            <a:endParaRPr sz="14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Arial"/>
                <a:cs typeface="Arial"/>
              </a:rPr>
              <a:t>here?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67F582D-DF7A-1A40-AE89-3C73F46939EF}"/>
              </a:ext>
            </a:extLst>
          </p:cNvPr>
          <p:cNvSpPr txBox="1"/>
          <p:nvPr/>
        </p:nvSpPr>
        <p:spPr>
          <a:xfrm>
            <a:off x="1346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Class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6D6E839-4F16-974E-9F93-6A07C5A57407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2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58FA6F17-5736-1142-BB71-FCB8CD77193D}"/>
              </a:ext>
            </a:extLst>
          </p:cNvPr>
          <p:cNvSpPr txBox="1"/>
          <p:nvPr/>
        </p:nvSpPr>
        <p:spPr>
          <a:xfrm>
            <a:off x="274955" y="841360"/>
            <a:ext cx="4124960" cy="22028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4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N </a:t>
            </a:r>
            <a:r>
              <a:rPr sz="1400" spc="-10" dirty="0">
                <a:latin typeface="Arial"/>
                <a:cs typeface="Arial"/>
              </a:rPr>
              <a:t>classes available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Class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0" dirty="0">
                <a:latin typeface="Arial"/>
                <a:cs typeface="Arial"/>
              </a:rPr>
              <a:t>meets during the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interval </a:t>
            </a:r>
            <a:r>
              <a:rPr sz="1400" dirty="0">
                <a:latin typeface="Arial"/>
                <a:cs typeface="Arial"/>
              </a:rPr>
              <a:t>[a</a:t>
            </a:r>
            <a:r>
              <a:rPr sz="1350" baseline="-21604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350" spc="-7" baseline="-21604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].</a:t>
            </a:r>
            <a:endParaRPr sz="1400">
              <a:latin typeface="Arial"/>
              <a:cs typeface="Arial"/>
            </a:endParaRPr>
          </a:p>
          <a:p>
            <a:pPr marL="170180" marR="273685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20" dirty="0">
                <a:latin typeface="Arial"/>
                <a:cs typeface="Arial"/>
              </a:rPr>
              <a:t>want </a:t>
            </a:r>
            <a:r>
              <a:rPr sz="1400" spc="-5" dirty="0">
                <a:latin typeface="Arial"/>
                <a:cs typeface="Arial"/>
              </a:rPr>
              <a:t>to take </a:t>
            </a:r>
            <a:r>
              <a:rPr sz="1400" spc="-10" dirty="0">
                <a:latin typeface="Arial"/>
                <a:cs typeface="Arial"/>
              </a:rPr>
              <a:t>as many classes as possible, 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can’t </a:t>
            </a:r>
            <a:r>
              <a:rPr sz="1400" spc="-5" dirty="0">
                <a:latin typeface="Arial"/>
                <a:cs typeface="Arial"/>
              </a:rPr>
              <a:t>take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classes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5" dirty="0">
                <a:latin typeface="Arial"/>
                <a:cs typeface="Arial"/>
              </a:rPr>
              <a:t>they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overlap.</a:t>
            </a:r>
            <a:endParaRPr sz="1400">
              <a:latin typeface="Arial"/>
              <a:cs typeface="Arial"/>
            </a:endParaRPr>
          </a:p>
          <a:p>
            <a:pPr marL="170180" marR="245745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5" dirty="0">
                <a:latin typeface="Arial"/>
                <a:cs typeface="Arial"/>
              </a:rPr>
              <a:t>some </a:t>
            </a:r>
            <a:r>
              <a:rPr sz="1400" spc="-15" dirty="0">
                <a:latin typeface="Arial"/>
                <a:cs typeface="Arial"/>
              </a:rPr>
              <a:t>reasonable greedy approaches  here?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0180" indent="-170180">
              <a:lnSpc>
                <a:spcPct val="100000"/>
              </a:lnSpc>
              <a:buFont typeface="Arial"/>
              <a:buChar char="•"/>
              <a:tabLst>
                <a:tab pos="170815" algn="l"/>
              </a:tabLst>
            </a:pPr>
            <a:r>
              <a:rPr sz="1400" b="1" spc="-10" dirty="0">
                <a:latin typeface="Arial"/>
                <a:cs typeface="Arial"/>
              </a:rPr>
              <a:t>Optimal </a:t>
            </a:r>
            <a:r>
              <a:rPr sz="1400" b="1" spc="-15" dirty="0">
                <a:latin typeface="Arial"/>
                <a:cs typeface="Arial"/>
              </a:rPr>
              <a:t>solution: </a:t>
            </a:r>
            <a:r>
              <a:rPr sz="1400" spc="-10" dirty="0">
                <a:latin typeface="Arial"/>
                <a:cs typeface="Arial"/>
              </a:rPr>
              <a:t>schedule </a:t>
            </a:r>
            <a:r>
              <a:rPr sz="1400" spc="-5" dirty="0">
                <a:latin typeface="Arial"/>
                <a:cs typeface="Arial"/>
              </a:rPr>
              <a:t>class C </a:t>
            </a:r>
            <a:r>
              <a:rPr sz="1400" spc="-10" dirty="0">
                <a:latin typeface="Arial"/>
                <a:cs typeface="Arial"/>
              </a:rPr>
              <a:t>that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ends</a:t>
            </a:r>
            <a:endParaRPr sz="14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earliest, remove classes conflicting with </a:t>
            </a:r>
            <a:r>
              <a:rPr sz="1400" spc="-5" dirty="0">
                <a:latin typeface="Arial"/>
                <a:cs typeface="Arial"/>
              </a:rPr>
              <a:t>C,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repeat.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CEE019-755B-8345-8483-006EF21C7404}"/>
              </a:ext>
            </a:extLst>
          </p:cNvPr>
          <p:cNvSpPr/>
          <p:nvPr/>
        </p:nvSpPr>
        <p:spPr>
          <a:xfrm>
            <a:off x="0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35D39F18-2E37-2E47-8BA1-B7B12D7D207B}"/>
              </a:ext>
            </a:extLst>
          </p:cNvPr>
          <p:cNvSpPr/>
          <p:nvPr/>
        </p:nvSpPr>
        <p:spPr>
          <a:xfrm>
            <a:off x="0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67EE41C-2517-AA4C-BFFA-34C85E877EA4}"/>
              </a:ext>
            </a:extLst>
          </p:cNvPr>
          <p:cNvSpPr txBox="1"/>
          <p:nvPr/>
        </p:nvSpPr>
        <p:spPr>
          <a:xfrm>
            <a:off x="12801" y="13665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Class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45F3C03-263A-094B-BDD2-B1EA25F08308}"/>
              </a:ext>
            </a:extLst>
          </p:cNvPr>
          <p:cNvSpPr/>
          <p:nvPr/>
        </p:nvSpPr>
        <p:spPr>
          <a:xfrm>
            <a:off x="609" y="1473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C7A578B-D7EB-9F4A-AF5D-98A59669E5D3}"/>
              </a:ext>
            </a:extLst>
          </p:cNvPr>
          <p:cNvSpPr txBox="1"/>
          <p:nvPr/>
        </p:nvSpPr>
        <p:spPr>
          <a:xfrm>
            <a:off x="275616" y="841173"/>
            <a:ext cx="4133215" cy="2606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have N classes available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Class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0" dirty="0">
                <a:latin typeface="Arial"/>
                <a:cs typeface="Arial"/>
              </a:rPr>
              <a:t>meets during the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interval </a:t>
            </a:r>
            <a:r>
              <a:rPr sz="1400" dirty="0">
                <a:latin typeface="Arial"/>
                <a:cs typeface="Arial"/>
              </a:rPr>
              <a:t>[a</a:t>
            </a:r>
            <a:r>
              <a:rPr sz="1350" baseline="-21604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350" spc="-7" baseline="-21604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].</a:t>
            </a:r>
            <a:endParaRPr sz="1400">
              <a:latin typeface="Arial"/>
              <a:cs typeface="Arial"/>
            </a:endParaRPr>
          </a:p>
          <a:p>
            <a:pPr marL="170180" marR="28194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You </a:t>
            </a:r>
            <a:r>
              <a:rPr sz="1400" spc="-20" dirty="0">
                <a:latin typeface="Arial"/>
                <a:cs typeface="Arial"/>
              </a:rPr>
              <a:t>want </a:t>
            </a:r>
            <a:r>
              <a:rPr sz="1400" spc="-5" dirty="0">
                <a:latin typeface="Arial"/>
                <a:cs typeface="Arial"/>
              </a:rPr>
              <a:t>to take </a:t>
            </a:r>
            <a:r>
              <a:rPr sz="1400" spc="-10" dirty="0">
                <a:latin typeface="Arial"/>
                <a:cs typeface="Arial"/>
              </a:rPr>
              <a:t>as many classes as possible, 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can’t </a:t>
            </a:r>
            <a:r>
              <a:rPr sz="1400" spc="-5" dirty="0">
                <a:latin typeface="Arial"/>
                <a:cs typeface="Arial"/>
              </a:rPr>
              <a:t>take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classes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5" dirty="0">
                <a:latin typeface="Arial"/>
                <a:cs typeface="Arial"/>
              </a:rPr>
              <a:t>they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overlap.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5" dirty="0">
                <a:latin typeface="Arial"/>
                <a:cs typeface="Arial"/>
              </a:rPr>
              <a:t>some </a:t>
            </a:r>
            <a:r>
              <a:rPr sz="1400" spc="-15" dirty="0">
                <a:latin typeface="Arial"/>
                <a:cs typeface="Arial"/>
              </a:rPr>
              <a:t>reasonable greedy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approaches</a:t>
            </a:r>
            <a:endParaRPr sz="14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Arial"/>
                <a:cs typeface="Arial"/>
              </a:rPr>
              <a:t>here?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70180" marR="12700" indent="-170180">
              <a:lnSpc>
                <a:spcPct val="100000"/>
              </a:lnSpc>
              <a:buFont typeface="Arial"/>
              <a:buChar char="•"/>
              <a:tabLst>
                <a:tab pos="170815" algn="l"/>
              </a:tabLst>
            </a:pPr>
            <a:r>
              <a:rPr sz="1400" b="1" spc="-10" dirty="0">
                <a:latin typeface="Arial"/>
                <a:cs typeface="Arial"/>
              </a:rPr>
              <a:t>Optimal </a:t>
            </a:r>
            <a:r>
              <a:rPr sz="1400" b="1" spc="-15" dirty="0">
                <a:latin typeface="Arial"/>
                <a:cs typeface="Arial"/>
              </a:rPr>
              <a:t>solution: </a:t>
            </a:r>
            <a:r>
              <a:rPr sz="1400" spc="-10" dirty="0">
                <a:latin typeface="Arial"/>
                <a:cs typeface="Arial"/>
              </a:rPr>
              <a:t>schedule </a:t>
            </a:r>
            <a:r>
              <a:rPr sz="1400" spc="-5" dirty="0">
                <a:latin typeface="Arial"/>
                <a:cs typeface="Arial"/>
              </a:rPr>
              <a:t>class </a:t>
            </a:r>
            <a:r>
              <a:rPr sz="1400" spc="-10" dirty="0">
                <a:latin typeface="Arial"/>
                <a:cs typeface="Arial"/>
              </a:rPr>
              <a:t>C that </a:t>
            </a:r>
            <a:r>
              <a:rPr sz="1400" spc="-15" dirty="0">
                <a:latin typeface="Arial"/>
                <a:cs typeface="Arial"/>
              </a:rPr>
              <a:t>ends  </a:t>
            </a:r>
            <a:r>
              <a:rPr sz="1400" spc="-10" dirty="0">
                <a:latin typeface="Arial"/>
                <a:cs typeface="Arial"/>
              </a:rPr>
              <a:t>earliest, remove classes conflicting with </a:t>
            </a:r>
            <a:r>
              <a:rPr sz="1400" spc="-5" dirty="0">
                <a:latin typeface="Arial"/>
                <a:cs typeface="Arial"/>
              </a:rPr>
              <a:t>C,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repeat.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15" dirty="0">
                <a:latin typeface="Arial"/>
                <a:cs typeface="Arial"/>
              </a:rPr>
              <a:t>Why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this </a:t>
            </a:r>
            <a:r>
              <a:rPr sz="1200" spc="-5" dirty="0">
                <a:latin typeface="Arial"/>
                <a:cs typeface="Arial"/>
              </a:rPr>
              <a:t>optimal?  </a:t>
            </a:r>
            <a:r>
              <a:rPr sz="1200" dirty="0">
                <a:latin typeface="Arial"/>
                <a:cs typeface="Arial"/>
              </a:rPr>
              <a:t>I.e., </a:t>
            </a:r>
            <a:r>
              <a:rPr sz="1200" spc="-15" dirty="0">
                <a:latin typeface="Arial"/>
                <a:cs typeface="Arial"/>
              </a:rPr>
              <a:t>why </a:t>
            </a:r>
            <a:r>
              <a:rPr sz="1200" spc="10" dirty="0">
                <a:latin typeface="Arial"/>
                <a:cs typeface="Arial"/>
              </a:rPr>
              <a:t>is it </a:t>
            </a:r>
            <a:r>
              <a:rPr sz="1200" dirty="0">
                <a:latin typeface="Arial"/>
                <a:cs typeface="Arial"/>
              </a:rPr>
              <a:t>“safe” to </a:t>
            </a:r>
            <a:r>
              <a:rPr sz="1200" spc="-10" dirty="0">
                <a:latin typeface="Arial"/>
                <a:cs typeface="Arial"/>
              </a:rPr>
              <a:t>assume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an optimal </a:t>
            </a:r>
            <a:r>
              <a:rPr sz="1200" dirty="0">
                <a:latin typeface="Arial"/>
                <a:cs typeface="Arial"/>
              </a:rPr>
              <a:t>schedule includes the class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D1A9BEC-74FC-4148-B9E8-01BD1CB3C32A}"/>
              </a:ext>
            </a:extLst>
          </p:cNvPr>
          <p:cNvSpPr/>
          <p:nvPr/>
        </p:nvSpPr>
        <p:spPr>
          <a:xfrm>
            <a:off x="661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315041C-D2F0-D94F-A66E-7BA70DCDA1EE}"/>
              </a:ext>
            </a:extLst>
          </p:cNvPr>
          <p:cNvSpPr/>
          <p:nvPr/>
        </p:nvSpPr>
        <p:spPr>
          <a:xfrm>
            <a:off x="661" y="1018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1465393-32AE-3644-ABE0-0D778A0B9F9F}"/>
              </a:ext>
            </a:extLst>
          </p:cNvPr>
          <p:cNvSpPr txBox="1"/>
          <p:nvPr/>
        </p:nvSpPr>
        <p:spPr>
          <a:xfrm>
            <a:off x="13462" y="13463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Class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9CE3C7C-7535-DA4D-8F4D-036EE24741AC}"/>
              </a:ext>
            </a:extLst>
          </p:cNvPr>
          <p:cNvSpPr/>
          <p:nvPr/>
        </p:nvSpPr>
        <p:spPr>
          <a:xfrm>
            <a:off x="1270" y="1271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6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975</Words>
  <Application>Microsoft Macintosh PowerPoint</Application>
  <PresentationFormat>Custom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2019-11-22T03:48:27Z</dcterms:created>
  <dcterms:modified xsi:type="dcterms:W3CDTF">2019-11-22T04:01:57Z</dcterms:modified>
</cp:coreProperties>
</file>