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0" r:id="rId3"/>
    <p:sldId id="273" r:id="rId4"/>
    <p:sldId id="282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5"/>
      <p:bold r:id="rId26"/>
      <p:italic r:id="rId27"/>
      <p:boldItalic r:id="rId28"/>
    </p:embeddedFont>
    <p:embeddedFont>
      <p:font typeface="Raleway" panose="020B0603030101060003" pitchFamily="34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9174" autoAdjust="0"/>
  </p:normalViewPr>
  <p:slideViewPr>
    <p:cSldViewPr snapToGrid="0">
      <p:cViewPr varScale="1">
        <p:scale>
          <a:sx n="103" d="100"/>
          <a:sy n="103" d="100"/>
        </p:scale>
        <p:origin x="1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8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50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34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81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74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73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94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4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42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7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2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1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7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4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1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7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8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755fe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755fe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2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Minimum Spanning Tree of a Graph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Chapter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983"/>
              </p:ext>
            </p:extLst>
          </p:nvPr>
        </p:nvGraphicFramePr>
        <p:xfrm>
          <a:off x="593525" y="1656967"/>
          <a:ext cx="226088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1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74389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6429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known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sz="1800" baseline="-25000" dirty="0" err="1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05533"/>
            <a:ext cx="5833868" cy="34181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A1B202-A7CB-7D41-B799-73582942C5B6}"/>
              </a:ext>
            </a:extLst>
          </p:cNvPr>
          <p:cNvSpPr/>
          <p:nvPr/>
        </p:nvSpPr>
        <p:spPr>
          <a:xfrm>
            <a:off x="7214771" y="2334215"/>
            <a:ext cx="1825604" cy="11874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71985"/>
              </p:ext>
            </p:extLst>
          </p:nvPr>
        </p:nvGraphicFramePr>
        <p:xfrm>
          <a:off x="593525" y="1656967"/>
          <a:ext cx="226088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1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74389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6429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known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sz="1800" baseline="-25000" dirty="0" err="1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05533"/>
            <a:ext cx="5833868" cy="34181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A1B202-A7CB-7D41-B799-73582942C5B6}"/>
              </a:ext>
            </a:extLst>
          </p:cNvPr>
          <p:cNvSpPr/>
          <p:nvPr/>
        </p:nvSpPr>
        <p:spPr>
          <a:xfrm>
            <a:off x="4978197" y="3436228"/>
            <a:ext cx="2065153" cy="14076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</a:t>
            </a:r>
            <a:endParaRPr dirty="0"/>
          </a:p>
        </p:txBody>
      </p:sp>
      <p:sp>
        <p:nvSpPr>
          <p:cNvPr id="216" name="Google Shape;216;p30"/>
          <p:cNvSpPr txBox="1"/>
          <p:nvPr/>
        </p:nvSpPr>
        <p:spPr>
          <a:xfrm>
            <a:off x="943874" y="2444074"/>
            <a:ext cx="3435875" cy="16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Kruskal’s Algorithm: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edges in order of smallest weight and accept an edge if it does not cause a cycle.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18FF8-F617-7F42-9386-A4B64154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50" y="1018575"/>
            <a:ext cx="2908300" cy="3378200"/>
          </a:xfrm>
          <a:prstGeom prst="rect">
            <a:avLst/>
          </a:prstGeom>
        </p:spPr>
      </p:pic>
      <p:sp>
        <p:nvSpPr>
          <p:cNvPr id="7" name="Google Shape;215;p30">
            <a:extLst>
              <a:ext uri="{FF2B5EF4-FFF2-40B4-BE49-F238E27FC236}">
                <a16:creationId xmlns:a16="http://schemas.microsoft.com/office/drawing/2014/main" id="{CED7012B-6958-6A4C-946A-2346644008D7}"/>
              </a:ext>
            </a:extLst>
          </p:cNvPr>
          <p:cNvSpPr txBox="1">
            <a:spLocks/>
          </p:cNvSpPr>
          <p:nvPr/>
        </p:nvSpPr>
        <p:spPr>
          <a:xfrm>
            <a:off x="5895170" y="515850"/>
            <a:ext cx="365308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/>
              <a:t>Example Graph</a:t>
            </a:r>
          </a:p>
        </p:txBody>
      </p:sp>
      <p:sp>
        <p:nvSpPr>
          <p:cNvPr id="8" name="Google Shape;215;p30">
            <a:extLst>
              <a:ext uri="{FF2B5EF4-FFF2-40B4-BE49-F238E27FC236}">
                <a16:creationId xmlns:a16="http://schemas.microsoft.com/office/drawing/2014/main" id="{6725367D-BDF5-2E49-B19C-1A0FF48F10E3}"/>
              </a:ext>
            </a:extLst>
          </p:cNvPr>
          <p:cNvSpPr txBox="1">
            <a:spLocks/>
          </p:cNvSpPr>
          <p:nvPr/>
        </p:nvSpPr>
        <p:spPr>
          <a:xfrm>
            <a:off x="5384595" y="4377225"/>
            <a:ext cx="365308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/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64181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81571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2976404" y="1051376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1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32171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5097041" y="1051376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16083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7214770" y="1051376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16215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2988759" y="2266405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08119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5097041" y="2266405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76979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5097041" y="2266405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69116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5097041" y="2266405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8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3244-5EC7-7F40-9638-E38CAE2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Find a Minimum Spanning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318AD-4533-E54A-935D-0AB405D6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338309" cy="2261100"/>
          </a:xfrm>
        </p:spPr>
        <p:txBody>
          <a:bodyPr/>
          <a:lstStyle/>
          <a:p>
            <a:r>
              <a:rPr lang="en-US" dirty="0"/>
              <a:t>Prim’s Algorithm</a:t>
            </a:r>
          </a:p>
          <a:p>
            <a:r>
              <a:rPr lang="en-US" dirty="0"/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0552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71781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7197691" y="2266405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27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39750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7197691" y="2266405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46971"/>
              </p:ext>
            </p:extLst>
          </p:nvPr>
        </p:nvGraphicFramePr>
        <p:xfrm>
          <a:off x="358745" y="1323334"/>
          <a:ext cx="2508023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8191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✗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7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n-US" sz="1800" baseline="0" dirty="0">
                          <a:solidFill>
                            <a:schemeClr val="bg2"/>
                          </a:solidFill>
                        </a:rPr>
                        <a:t> → 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948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19298"/>
            <a:ext cx="5833868" cy="33906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A39F2A-4234-9644-8F8B-EDA13AFE5585}"/>
              </a:ext>
            </a:extLst>
          </p:cNvPr>
          <p:cNvSpPr/>
          <p:nvPr/>
        </p:nvSpPr>
        <p:spPr>
          <a:xfrm>
            <a:off x="5084684" y="3502081"/>
            <a:ext cx="1904516" cy="129641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6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Prim’s Algorithm</a:t>
            </a:r>
            <a:endParaRPr dirty="0"/>
          </a:p>
        </p:txBody>
      </p:sp>
      <p:sp>
        <p:nvSpPr>
          <p:cNvPr id="216" name="Google Shape;216;p30"/>
          <p:cNvSpPr txBox="1"/>
          <p:nvPr/>
        </p:nvSpPr>
        <p:spPr>
          <a:xfrm>
            <a:off x="943875" y="2176474"/>
            <a:ext cx="3435875" cy="246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Prim’s Algorithm: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with a single arbitrary node with no edges and then grow the tree by adding the node (and corresponding edge) that connects to the tree with the shortest distance from a “known” node (a node that has added to the spanning tree). Uses the same logic as Dijkstra’s algorithm except distances are from any node in the spanning tree as opposed to a specific starting node.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18FF8-F617-7F42-9386-A4B64154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50" y="1018575"/>
            <a:ext cx="2908300" cy="3378200"/>
          </a:xfrm>
          <a:prstGeom prst="rect">
            <a:avLst/>
          </a:prstGeom>
        </p:spPr>
      </p:pic>
      <p:sp>
        <p:nvSpPr>
          <p:cNvPr id="7" name="Google Shape;215;p30">
            <a:extLst>
              <a:ext uri="{FF2B5EF4-FFF2-40B4-BE49-F238E27FC236}">
                <a16:creationId xmlns:a16="http://schemas.microsoft.com/office/drawing/2014/main" id="{CED7012B-6958-6A4C-946A-2346644008D7}"/>
              </a:ext>
            </a:extLst>
          </p:cNvPr>
          <p:cNvSpPr txBox="1">
            <a:spLocks/>
          </p:cNvSpPr>
          <p:nvPr/>
        </p:nvSpPr>
        <p:spPr>
          <a:xfrm>
            <a:off x="5895170" y="515850"/>
            <a:ext cx="365308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/>
              <a:t>Example Graph</a:t>
            </a:r>
          </a:p>
        </p:txBody>
      </p:sp>
      <p:sp>
        <p:nvSpPr>
          <p:cNvPr id="8" name="Google Shape;215;p30">
            <a:extLst>
              <a:ext uri="{FF2B5EF4-FFF2-40B4-BE49-F238E27FC236}">
                <a16:creationId xmlns:a16="http://schemas.microsoft.com/office/drawing/2014/main" id="{6725367D-BDF5-2E49-B19C-1A0FF48F10E3}"/>
              </a:ext>
            </a:extLst>
          </p:cNvPr>
          <p:cNvSpPr txBox="1">
            <a:spLocks/>
          </p:cNvSpPr>
          <p:nvPr/>
        </p:nvSpPr>
        <p:spPr>
          <a:xfrm>
            <a:off x="5384595" y="4377225"/>
            <a:ext cx="365308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/>
              <a:t>Minimum Spanning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63519"/>
              </p:ext>
            </p:extLst>
          </p:nvPr>
        </p:nvGraphicFramePr>
        <p:xfrm>
          <a:off x="593525" y="1656967"/>
          <a:ext cx="226088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1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74389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6429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known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sz="1800" baseline="-25000" dirty="0" err="1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05533"/>
            <a:ext cx="5833868" cy="34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58561"/>
              </p:ext>
            </p:extLst>
          </p:nvPr>
        </p:nvGraphicFramePr>
        <p:xfrm>
          <a:off x="593525" y="1656967"/>
          <a:ext cx="226088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1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74389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6429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known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sz="1800" baseline="-25000" dirty="0" err="1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05533"/>
            <a:ext cx="5833868" cy="34181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A1B202-A7CB-7D41-B799-73582942C5B6}"/>
              </a:ext>
            </a:extLst>
          </p:cNvPr>
          <p:cNvSpPr/>
          <p:nvPr/>
        </p:nvSpPr>
        <p:spPr>
          <a:xfrm>
            <a:off x="3385751" y="1149515"/>
            <a:ext cx="407773" cy="407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56074"/>
              </p:ext>
            </p:extLst>
          </p:nvPr>
        </p:nvGraphicFramePr>
        <p:xfrm>
          <a:off x="593525" y="1656967"/>
          <a:ext cx="226088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1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74389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6429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known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sz="1800" baseline="-25000" dirty="0" err="1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05533"/>
            <a:ext cx="5833868" cy="34181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A1B202-A7CB-7D41-B799-73582942C5B6}"/>
              </a:ext>
            </a:extLst>
          </p:cNvPr>
          <p:cNvSpPr/>
          <p:nvPr/>
        </p:nvSpPr>
        <p:spPr>
          <a:xfrm>
            <a:off x="5474043" y="1137158"/>
            <a:ext cx="778476" cy="7784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07271"/>
              </p:ext>
            </p:extLst>
          </p:nvPr>
        </p:nvGraphicFramePr>
        <p:xfrm>
          <a:off x="593525" y="1656967"/>
          <a:ext cx="226088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1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74389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6429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known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sz="1800" baseline="-25000" dirty="0" err="1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05533"/>
            <a:ext cx="5833868" cy="34181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A1B202-A7CB-7D41-B799-73582942C5B6}"/>
              </a:ext>
            </a:extLst>
          </p:cNvPr>
          <p:cNvSpPr/>
          <p:nvPr/>
        </p:nvSpPr>
        <p:spPr>
          <a:xfrm>
            <a:off x="7614959" y="1001646"/>
            <a:ext cx="1056428" cy="90129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65109"/>
              </p:ext>
            </p:extLst>
          </p:nvPr>
        </p:nvGraphicFramePr>
        <p:xfrm>
          <a:off x="593525" y="1656967"/>
          <a:ext cx="226088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1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74389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6429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known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sz="1800" baseline="-25000" dirty="0" err="1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05533"/>
            <a:ext cx="5833868" cy="34181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A1B202-A7CB-7D41-B799-73582942C5B6}"/>
              </a:ext>
            </a:extLst>
          </p:cNvPr>
          <p:cNvSpPr/>
          <p:nvPr/>
        </p:nvSpPr>
        <p:spPr>
          <a:xfrm>
            <a:off x="3042958" y="2336176"/>
            <a:ext cx="1566111" cy="90129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9449" y="6143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Prim’s Algorithm - Example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20F0-0B74-4F4B-854A-98DF11C5D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70215"/>
              </p:ext>
            </p:extLst>
          </p:nvPr>
        </p:nvGraphicFramePr>
        <p:xfrm>
          <a:off x="593525" y="1656967"/>
          <a:ext cx="226088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11">
                  <a:extLst>
                    <a:ext uri="{9D8B030D-6E8A-4147-A177-3AD203B41FA5}">
                      <a16:colId xmlns:a16="http://schemas.microsoft.com/office/drawing/2014/main" val="1076028015"/>
                    </a:ext>
                  </a:extLst>
                </a:gridCol>
                <a:gridCol w="974389">
                  <a:extLst>
                    <a:ext uri="{9D8B030D-6E8A-4147-A177-3AD203B41FA5}">
                      <a16:colId xmlns:a16="http://schemas.microsoft.com/office/drawing/2014/main" val="1198053462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206917233"/>
                    </a:ext>
                  </a:extLst>
                </a:gridCol>
                <a:gridCol w="444844">
                  <a:extLst>
                    <a:ext uri="{9D8B030D-6E8A-4147-A177-3AD203B41FA5}">
                      <a16:colId xmlns:a16="http://schemas.microsoft.com/office/drawing/2014/main" val="26429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known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sz="1800" baseline="-25000" dirty="0" err="1">
                          <a:solidFill>
                            <a:schemeClr val="bg2"/>
                          </a:solidFill>
                        </a:rPr>
                        <a:t>v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5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03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3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2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4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6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9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325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90694E-3E39-A144-8A63-E252861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5" y="1205533"/>
            <a:ext cx="5833868" cy="34181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A1B202-A7CB-7D41-B799-73582942C5B6}"/>
              </a:ext>
            </a:extLst>
          </p:cNvPr>
          <p:cNvSpPr/>
          <p:nvPr/>
        </p:nvSpPr>
        <p:spPr>
          <a:xfrm>
            <a:off x="5118894" y="2385604"/>
            <a:ext cx="1825604" cy="108664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19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896</Words>
  <Application>Microsoft Macintosh PowerPoint</Application>
  <PresentationFormat>On-screen Show (16:9)</PresentationFormat>
  <Paragraphs>544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Raleway</vt:lpstr>
      <vt:lpstr>Arial</vt:lpstr>
      <vt:lpstr>Lato</vt:lpstr>
      <vt:lpstr>Streamline</vt:lpstr>
      <vt:lpstr>Minimum Spanning Tree of a Graph</vt:lpstr>
      <vt:lpstr>Two Ways to Find a Minimum Spanning Tree</vt:lpstr>
      <vt:lpstr>Prim’s Algorithm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Kruskal’s Algorithm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Hashing</dc:title>
  <dc:creator>Andrew Dean Hill</dc:creator>
  <cp:lastModifiedBy>Microsoft Office User</cp:lastModifiedBy>
  <cp:revision>31</cp:revision>
  <dcterms:modified xsi:type="dcterms:W3CDTF">2019-11-15T16:07:08Z</dcterms:modified>
</cp:coreProperties>
</file>