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</p:sldIdLst>
  <p:sldSz cx="4572000" cy="3429000"/>
  <p:notesSz cx="6858000" cy="9144000"/>
  <p:defaultTextStyle>
    <a:defPPr>
      <a:defRPr lang="en-US"/>
    </a:defPPr>
    <a:lvl1pPr marL="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64"/>
  </p:normalViewPr>
  <p:slideViewPr>
    <p:cSldViewPr snapToGrid="0" snapToObjects="1">
      <p:cViewPr varScale="1">
        <p:scale>
          <a:sx n="200" d="100"/>
          <a:sy n="200" d="100"/>
        </p:scale>
        <p:origin x="16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61182"/>
            <a:ext cx="388620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801019"/>
            <a:ext cx="342900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CDF1-FDFD-C745-A7EB-0601FC91930B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7D6D-5EB8-5E4E-9D18-22FB12CD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9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CDF1-FDFD-C745-A7EB-0601FC91930B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7D6D-5EB8-5E4E-9D18-22FB12CD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6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82563"/>
            <a:ext cx="985838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82563"/>
            <a:ext cx="2900363" cy="290591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CDF1-FDFD-C745-A7EB-0601FC91930B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7D6D-5EB8-5E4E-9D18-22FB12CD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2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CDF1-FDFD-C745-A7EB-0601FC91930B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7D6D-5EB8-5E4E-9D18-22FB12CD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0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854870"/>
            <a:ext cx="3943350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294732"/>
            <a:ext cx="3943350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CDF1-FDFD-C745-A7EB-0601FC91930B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7D6D-5EB8-5E4E-9D18-22FB12CD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912812"/>
            <a:ext cx="1943100" cy="2175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912812"/>
            <a:ext cx="1943100" cy="2175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CDF1-FDFD-C745-A7EB-0601FC91930B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7D6D-5EB8-5E4E-9D18-22FB12CD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4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563"/>
            <a:ext cx="3943350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840582"/>
            <a:ext cx="193417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252538"/>
            <a:ext cx="1934170" cy="1842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840582"/>
            <a:ext cx="1943696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252538"/>
            <a:ext cx="1943696" cy="1842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CDF1-FDFD-C745-A7EB-0601FC91930B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7D6D-5EB8-5E4E-9D18-22FB12CD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CDF1-FDFD-C745-A7EB-0601FC91930B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7D6D-5EB8-5E4E-9D18-22FB12CD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CDF1-FDFD-C745-A7EB-0601FC91930B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7D6D-5EB8-5E4E-9D18-22FB12CD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8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28600"/>
            <a:ext cx="1474589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493713"/>
            <a:ext cx="2314575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28700"/>
            <a:ext cx="1474589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CDF1-FDFD-C745-A7EB-0601FC91930B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7D6D-5EB8-5E4E-9D18-22FB12CD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6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28600"/>
            <a:ext cx="1474589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493713"/>
            <a:ext cx="2314575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28700"/>
            <a:ext cx="1474589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CDF1-FDFD-C745-A7EB-0601FC91930B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7D6D-5EB8-5E4E-9D18-22FB12CD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82563"/>
            <a:ext cx="394335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912812"/>
            <a:ext cx="394335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178176"/>
            <a:ext cx="10287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2CDF1-FDFD-C745-A7EB-0601FC91930B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178176"/>
            <a:ext cx="154305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178176"/>
            <a:ext cx="10287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47D6D-5EB8-5E4E-9D18-22FB12CD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4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jp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AE1E90C-EC08-D543-BEC4-5DFCADAD6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156829"/>
              </p:ext>
            </p:extLst>
          </p:nvPr>
        </p:nvGraphicFramePr>
        <p:xfrm>
          <a:off x="0" y="0"/>
          <a:ext cx="4570730" cy="342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978535">
                        <a:lnSpc>
                          <a:spcPct val="100000"/>
                        </a:lnSpc>
                      </a:pPr>
                      <a:r>
                        <a:rPr lang="en-US" sz="1800" b="1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	    </a:t>
                      </a:r>
                      <a:r>
                        <a:rPr sz="1800" b="1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18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23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6">
            <a:extLst>
              <a:ext uri="{FF2B5EF4-FFF2-40B4-BE49-F238E27FC236}">
                <a16:creationId xmlns:a16="http://schemas.microsoft.com/office/drawing/2014/main" id="{1B71781D-4139-0444-8F01-090C61935492}"/>
              </a:ext>
            </a:extLst>
          </p:cNvPr>
          <p:cNvSpPr txBox="1"/>
          <p:nvPr/>
        </p:nvSpPr>
        <p:spPr>
          <a:xfrm>
            <a:off x="275589" y="694690"/>
            <a:ext cx="381571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marR="5080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refine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5" dirty="0">
                <a:latin typeface="Arial"/>
                <a:cs typeface="Arial"/>
              </a:rPr>
              <a:t>guess </a:t>
            </a:r>
            <a:r>
              <a:rPr sz="1400" spc="-20" dirty="0">
                <a:latin typeface="Arial"/>
                <a:cs typeface="Arial"/>
              </a:rPr>
              <a:t>x, </a:t>
            </a:r>
            <a:r>
              <a:rPr sz="1400" spc="-5" dirty="0">
                <a:latin typeface="Arial"/>
                <a:cs typeface="Arial"/>
              </a:rPr>
              <a:t>locally </a:t>
            </a:r>
            <a:r>
              <a:rPr sz="1400" spc="-15" dirty="0">
                <a:latin typeface="Arial"/>
                <a:cs typeface="Arial"/>
              </a:rPr>
              <a:t>approximate </a:t>
            </a:r>
            <a:r>
              <a:rPr sz="1400" spc="-5" dirty="0">
                <a:latin typeface="Arial"/>
                <a:cs typeface="Arial"/>
              </a:rPr>
              <a:t>F </a:t>
            </a:r>
            <a:r>
              <a:rPr sz="1400" spc="-10" dirty="0">
                <a:latin typeface="Arial"/>
                <a:cs typeface="Arial"/>
              </a:rPr>
              <a:t>at </a:t>
            </a:r>
            <a:r>
              <a:rPr sz="1400" spc="-5" dirty="0">
                <a:latin typeface="Arial"/>
                <a:cs typeface="Arial"/>
              </a:rPr>
              <a:t>x  </a:t>
            </a:r>
            <a:r>
              <a:rPr sz="1400" spc="-10" dirty="0">
                <a:latin typeface="Arial"/>
                <a:cs typeface="Arial"/>
              </a:rPr>
              <a:t>using either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linear function or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2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quadratic.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17">
            <a:extLst>
              <a:ext uri="{FF2B5EF4-FFF2-40B4-BE49-F238E27FC236}">
                <a16:creationId xmlns:a16="http://schemas.microsoft.com/office/drawing/2014/main" id="{047D0BB3-3227-E44D-BC9C-2E3503425EE3}"/>
              </a:ext>
            </a:extLst>
          </p:cNvPr>
          <p:cNvSpPr txBox="1"/>
          <p:nvPr/>
        </p:nvSpPr>
        <p:spPr>
          <a:xfrm>
            <a:off x="421893" y="2956941"/>
            <a:ext cx="38195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spc="5" dirty="0">
                <a:latin typeface="Arial"/>
                <a:cs typeface="Arial"/>
              </a:rPr>
              <a:t>What </a:t>
            </a:r>
            <a:r>
              <a:rPr sz="1400" spc="-5" dirty="0">
                <a:latin typeface="Arial"/>
                <a:cs typeface="Arial"/>
              </a:rPr>
              <a:t>if </a:t>
            </a:r>
            <a:r>
              <a:rPr sz="1400" spc="-10" dirty="0">
                <a:latin typeface="Arial"/>
                <a:cs typeface="Arial"/>
              </a:rPr>
              <a:t>computing derivatives at all isn’t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easy…?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18">
            <a:extLst>
              <a:ext uri="{FF2B5EF4-FFF2-40B4-BE49-F238E27FC236}">
                <a16:creationId xmlns:a16="http://schemas.microsoft.com/office/drawing/2014/main" id="{F81CBD45-4B97-8041-832F-5065E01B26A4}"/>
              </a:ext>
            </a:extLst>
          </p:cNvPr>
          <p:cNvSpPr/>
          <p:nvPr/>
        </p:nvSpPr>
        <p:spPr>
          <a:xfrm>
            <a:off x="635" y="0"/>
            <a:ext cx="4572000" cy="609600"/>
          </a:xfrm>
          <a:custGeom>
            <a:avLst/>
            <a:gdLst/>
            <a:ahLst/>
            <a:cxnLst/>
            <a:rect l="l" t="t" r="r" b="b"/>
            <a:pathLst>
              <a:path w="4572000" h="609600">
                <a:moveTo>
                  <a:pt x="0" y="609600"/>
                </a:moveTo>
                <a:lnTo>
                  <a:pt x="4572000" y="609600"/>
                </a:lnTo>
                <a:lnTo>
                  <a:pt x="4572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9">
            <a:extLst>
              <a:ext uri="{FF2B5EF4-FFF2-40B4-BE49-F238E27FC236}">
                <a16:creationId xmlns:a16="http://schemas.microsoft.com/office/drawing/2014/main" id="{D3FCC1E9-E7C9-344F-BB6E-CC9F11FE16C2}"/>
              </a:ext>
            </a:extLst>
          </p:cNvPr>
          <p:cNvSpPr/>
          <p:nvPr/>
        </p:nvSpPr>
        <p:spPr>
          <a:xfrm>
            <a:off x="635" y="0"/>
            <a:ext cx="4572000" cy="609600"/>
          </a:xfrm>
          <a:custGeom>
            <a:avLst/>
            <a:gdLst/>
            <a:ahLst/>
            <a:cxnLst/>
            <a:rect l="l" t="t" r="r" b="b"/>
            <a:pathLst>
              <a:path w="4572000" h="609600">
                <a:moveTo>
                  <a:pt x="0" y="609600"/>
                </a:moveTo>
                <a:lnTo>
                  <a:pt x="4572000" y="609600"/>
                </a:lnTo>
                <a:lnTo>
                  <a:pt x="4572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0">
            <a:extLst>
              <a:ext uri="{FF2B5EF4-FFF2-40B4-BE49-F238E27FC236}">
                <a16:creationId xmlns:a16="http://schemas.microsoft.com/office/drawing/2014/main" id="{C36F4C1B-E88A-CF44-9FAF-95E3AD3F71E3}"/>
              </a:ext>
            </a:extLst>
          </p:cNvPr>
          <p:cNvSpPr txBox="1"/>
          <p:nvPr/>
        </p:nvSpPr>
        <p:spPr>
          <a:xfrm>
            <a:off x="13462" y="13666"/>
            <a:ext cx="4546600" cy="5937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2065" rIns="0" bIns="0" rtlCol="0">
            <a:spAutoFit/>
          </a:bodyPr>
          <a:lstStyle/>
          <a:p>
            <a:pPr marR="53340" algn="ctr">
              <a:lnSpc>
                <a:spcPct val="100000"/>
              </a:lnSpc>
              <a:spcBef>
                <a:spcPts val="9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Unconstrained</a:t>
            </a:r>
            <a:r>
              <a:rPr sz="1800" b="1" spc="-4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Optimization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of F(x) Based </a:t>
            </a:r>
            <a:r>
              <a:rPr sz="1800" b="1" spc="-10" dirty="0">
                <a:solidFill>
                  <a:srgbClr val="004F89"/>
                </a:solidFill>
                <a:latin typeface="Arial"/>
                <a:cs typeface="Arial"/>
              </a:rPr>
              <a:t>On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Iterative</a:t>
            </a:r>
            <a:r>
              <a:rPr sz="1800" b="1" spc="-6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Refinement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21">
            <a:extLst>
              <a:ext uri="{FF2B5EF4-FFF2-40B4-BE49-F238E27FC236}">
                <a16:creationId xmlns:a16="http://schemas.microsoft.com/office/drawing/2014/main" id="{DB0FE91E-7837-F542-A31C-D7F96EDD415B}"/>
              </a:ext>
            </a:extLst>
          </p:cNvPr>
          <p:cNvSpPr/>
          <p:nvPr/>
        </p:nvSpPr>
        <p:spPr>
          <a:xfrm>
            <a:off x="572135" y="1204341"/>
            <a:ext cx="1350137" cy="933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2">
            <a:extLst>
              <a:ext uri="{FF2B5EF4-FFF2-40B4-BE49-F238E27FC236}">
                <a16:creationId xmlns:a16="http://schemas.microsoft.com/office/drawing/2014/main" id="{3238035E-E62C-F04A-B57D-9949AE7EEFFB}"/>
              </a:ext>
            </a:extLst>
          </p:cNvPr>
          <p:cNvSpPr/>
          <p:nvPr/>
        </p:nvSpPr>
        <p:spPr>
          <a:xfrm>
            <a:off x="1020571" y="1948308"/>
            <a:ext cx="80644" cy="8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3">
            <a:extLst>
              <a:ext uri="{FF2B5EF4-FFF2-40B4-BE49-F238E27FC236}">
                <a16:creationId xmlns:a16="http://schemas.microsoft.com/office/drawing/2014/main" id="{C11B2F91-C635-D744-A901-D86AA35E0727}"/>
              </a:ext>
            </a:extLst>
          </p:cNvPr>
          <p:cNvSpPr/>
          <p:nvPr/>
        </p:nvSpPr>
        <p:spPr>
          <a:xfrm>
            <a:off x="781939" y="1204341"/>
            <a:ext cx="465455" cy="750570"/>
          </a:xfrm>
          <a:custGeom>
            <a:avLst/>
            <a:gdLst/>
            <a:ahLst/>
            <a:cxnLst/>
            <a:rect l="l" t="t" r="r" b="b"/>
            <a:pathLst>
              <a:path w="465455" h="750570">
                <a:moveTo>
                  <a:pt x="0" y="0"/>
                </a:moveTo>
                <a:lnTo>
                  <a:pt x="465327" y="750315"/>
                </a:lnTo>
              </a:path>
            </a:pathLst>
          </a:custGeom>
          <a:ln w="1746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4">
            <a:extLst>
              <a:ext uri="{FF2B5EF4-FFF2-40B4-BE49-F238E27FC236}">
                <a16:creationId xmlns:a16="http://schemas.microsoft.com/office/drawing/2014/main" id="{E2564ADC-673C-9F4B-81A5-37AFC9D370C0}"/>
              </a:ext>
            </a:extLst>
          </p:cNvPr>
          <p:cNvSpPr/>
          <p:nvPr/>
        </p:nvSpPr>
        <p:spPr>
          <a:xfrm>
            <a:off x="2534538" y="1208533"/>
            <a:ext cx="1350137" cy="933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5">
            <a:extLst>
              <a:ext uri="{FF2B5EF4-FFF2-40B4-BE49-F238E27FC236}">
                <a16:creationId xmlns:a16="http://schemas.microsoft.com/office/drawing/2014/main" id="{03F2507E-6166-264C-BA47-5A643ACEBF4A}"/>
              </a:ext>
            </a:extLst>
          </p:cNvPr>
          <p:cNvSpPr/>
          <p:nvPr/>
        </p:nvSpPr>
        <p:spPr>
          <a:xfrm>
            <a:off x="2982975" y="1952499"/>
            <a:ext cx="80518" cy="8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6">
            <a:extLst>
              <a:ext uri="{FF2B5EF4-FFF2-40B4-BE49-F238E27FC236}">
                <a16:creationId xmlns:a16="http://schemas.microsoft.com/office/drawing/2014/main" id="{2028AD13-052D-A44E-A0C8-015BD209E006}"/>
              </a:ext>
            </a:extLst>
          </p:cNvPr>
          <p:cNvSpPr/>
          <p:nvPr/>
        </p:nvSpPr>
        <p:spPr>
          <a:xfrm>
            <a:off x="2884424" y="1204341"/>
            <a:ext cx="698500" cy="599440"/>
          </a:xfrm>
          <a:custGeom>
            <a:avLst/>
            <a:gdLst/>
            <a:ahLst/>
            <a:cxnLst/>
            <a:rect l="l" t="t" r="r" b="b"/>
            <a:pathLst>
              <a:path w="698500" h="599440">
                <a:moveTo>
                  <a:pt x="0" y="30479"/>
                </a:moveTo>
                <a:lnTo>
                  <a:pt x="14044" y="85944"/>
                </a:lnTo>
                <a:lnTo>
                  <a:pt x="28199" y="140871"/>
                </a:lnTo>
                <a:lnTo>
                  <a:pt x="42582" y="194728"/>
                </a:lnTo>
                <a:lnTo>
                  <a:pt x="57312" y="246983"/>
                </a:lnTo>
                <a:lnTo>
                  <a:pt x="72504" y="297104"/>
                </a:lnTo>
                <a:lnTo>
                  <a:pt x="88278" y="344560"/>
                </a:lnTo>
                <a:lnTo>
                  <a:pt x="104749" y="388818"/>
                </a:lnTo>
                <a:lnTo>
                  <a:pt x="122035" y="429347"/>
                </a:lnTo>
                <a:lnTo>
                  <a:pt x="140254" y="465615"/>
                </a:lnTo>
                <a:lnTo>
                  <a:pt x="179959" y="523239"/>
                </a:lnTo>
                <a:lnTo>
                  <a:pt x="215449" y="555896"/>
                </a:lnTo>
                <a:lnTo>
                  <a:pt x="254842" y="579964"/>
                </a:lnTo>
                <a:lnTo>
                  <a:pt x="296801" y="594645"/>
                </a:lnTo>
                <a:lnTo>
                  <a:pt x="339989" y="599143"/>
                </a:lnTo>
                <a:lnTo>
                  <a:pt x="383068" y="592660"/>
                </a:lnTo>
                <a:lnTo>
                  <a:pt x="424700" y="574398"/>
                </a:lnTo>
                <a:lnTo>
                  <a:pt x="463550" y="543559"/>
                </a:lnTo>
                <a:lnTo>
                  <a:pt x="505760" y="488894"/>
                </a:lnTo>
                <a:lnTo>
                  <a:pt x="526202" y="453967"/>
                </a:lnTo>
                <a:lnTo>
                  <a:pt x="546259" y="414631"/>
                </a:lnTo>
                <a:lnTo>
                  <a:pt x="565974" y="371376"/>
                </a:lnTo>
                <a:lnTo>
                  <a:pt x="585390" y="324691"/>
                </a:lnTo>
                <a:lnTo>
                  <a:pt x="604549" y="275067"/>
                </a:lnTo>
                <a:lnTo>
                  <a:pt x="623494" y="222993"/>
                </a:lnTo>
                <a:lnTo>
                  <a:pt x="642268" y="168959"/>
                </a:lnTo>
                <a:lnTo>
                  <a:pt x="660914" y="113456"/>
                </a:lnTo>
                <a:lnTo>
                  <a:pt x="679474" y="56973"/>
                </a:lnTo>
                <a:lnTo>
                  <a:pt x="697991" y="0"/>
                </a:lnTo>
              </a:path>
            </a:pathLst>
          </a:custGeom>
          <a:ln w="126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7">
            <a:extLst>
              <a:ext uri="{FF2B5EF4-FFF2-40B4-BE49-F238E27FC236}">
                <a16:creationId xmlns:a16="http://schemas.microsoft.com/office/drawing/2014/main" id="{07D2C3B6-B93C-D940-A8CD-96B7D9352B7F}"/>
              </a:ext>
            </a:extLst>
          </p:cNvPr>
          <p:cNvSpPr txBox="1"/>
          <p:nvPr/>
        </p:nvSpPr>
        <p:spPr>
          <a:xfrm>
            <a:off x="618743" y="2009013"/>
            <a:ext cx="1612900" cy="715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6559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20"/>
              </a:spcBef>
            </a:pPr>
            <a:r>
              <a:rPr sz="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Gradient </a:t>
            </a:r>
            <a:r>
              <a:rPr sz="9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Descent </a:t>
            </a:r>
            <a:r>
              <a:rPr sz="900" spc="5" dirty="0">
                <a:latin typeface="Arial"/>
                <a:cs typeface="Arial"/>
              </a:rPr>
              <a:t>(if</a:t>
            </a:r>
            <a:r>
              <a:rPr sz="900" spc="-9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derivatives  </a:t>
            </a:r>
            <a:r>
              <a:rPr sz="900" spc="-5" dirty="0">
                <a:latin typeface="Arial"/>
                <a:cs typeface="Arial"/>
              </a:rPr>
              <a:t>easy </a:t>
            </a:r>
            <a:r>
              <a:rPr sz="900" spc="5" dirty="0">
                <a:latin typeface="Arial"/>
                <a:cs typeface="Arial"/>
              </a:rPr>
              <a:t>to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compute)</a:t>
            </a:r>
            <a:endParaRPr sz="900">
              <a:latin typeface="Arial"/>
              <a:cs typeface="Arial"/>
            </a:endParaRPr>
          </a:p>
          <a:p>
            <a:pPr marL="142875" indent="-142875">
              <a:lnSpc>
                <a:spcPct val="100000"/>
              </a:lnSpc>
              <a:buChar char="-"/>
              <a:tabLst>
                <a:tab pos="143510" algn="l"/>
              </a:tabLst>
            </a:pPr>
            <a:r>
              <a:rPr sz="900" spc="-5" dirty="0">
                <a:latin typeface="Arial"/>
                <a:cs typeface="Arial"/>
              </a:rPr>
              <a:t>Careful </a:t>
            </a:r>
            <a:r>
              <a:rPr sz="900" spc="5" dirty="0">
                <a:latin typeface="Arial"/>
                <a:cs typeface="Arial"/>
              </a:rPr>
              <a:t>with </a:t>
            </a:r>
            <a:r>
              <a:rPr sz="900" spc="-5" dirty="0">
                <a:latin typeface="Arial"/>
                <a:cs typeface="Arial"/>
              </a:rPr>
              <a:t>step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size</a:t>
            </a:r>
            <a:endParaRPr sz="900">
              <a:latin typeface="Arial"/>
              <a:cs typeface="Arial"/>
            </a:endParaRPr>
          </a:p>
          <a:p>
            <a:pPr marL="142875" indent="-142875">
              <a:lnSpc>
                <a:spcPct val="100000"/>
              </a:lnSpc>
              <a:buChar char="-"/>
              <a:tabLst>
                <a:tab pos="143510" algn="l"/>
              </a:tabLst>
            </a:pPr>
            <a:r>
              <a:rPr sz="900" spc="-5" dirty="0">
                <a:latin typeface="Arial"/>
                <a:cs typeface="Arial"/>
              </a:rPr>
              <a:t>Many </a:t>
            </a:r>
            <a:r>
              <a:rPr sz="900" dirty="0">
                <a:latin typeface="Arial"/>
                <a:cs typeface="Arial"/>
              </a:rPr>
              <a:t>fast </a:t>
            </a:r>
            <a:r>
              <a:rPr sz="900" spc="5" dirty="0">
                <a:latin typeface="Arial"/>
                <a:cs typeface="Arial"/>
              </a:rPr>
              <a:t>“low quality”</a:t>
            </a:r>
            <a:r>
              <a:rPr sz="900" spc="-17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steps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28">
            <a:extLst>
              <a:ext uri="{FF2B5EF4-FFF2-40B4-BE49-F238E27FC236}">
                <a16:creationId xmlns:a16="http://schemas.microsoft.com/office/drawing/2014/main" id="{7EE8F223-B953-A849-B02F-E8C7A75C50CF}"/>
              </a:ext>
            </a:extLst>
          </p:cNvPr>
          <p:cNvSpPr txBox="1"/>
          <p:nvPr/>
        </p:nvSpPr>
        <p:spPr>
          <a:xfrm>
            <a:off x="2581656" y="2013331"/>
            <a:ext cx="1871345" cy="8547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6559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  <a:p>
            <a:pPr marR="401955">
              <a:lnSpc>
                <a:spcPct val="100000"/>
              </a:lnSpc>
              <a:spcBef>
                <a:spcPts val="30"/>
              </a:spcBef>
            </a:pPr>
            <a:r>
              <a:rPr sz="9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Newton’s </a:t>
            </a:r>
            <a:r>
              <a:rPr sz="9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Method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(if </a:t>
            </a:r>
            <a:r>
              <a:rPr sz="900" spc="-5" dirty="0">
                <a:latin typeface="Arial"/>
                <a:cs typeface="Arial"/>
              </a:rPr>
              <a:t>second  </a:t>
            </a:r>
            <a:r>
              <a:rPr sz="900" dirty="0">
                <a:latin typeface="Arial"/>
                <a:cs typeface="Arial"/>
              </a:rPr>
              <a:t>derivatives </a:t>
            </a:r>
            <a:r>
              <a:rPr sz="900" spc="-5" dirty="0">
                <a:latin typeface="Arial"/>
                <a:cs typeface="Arial"/>
              </a:rPr>
              <a:t>easy </a:t>
            </a:r>
            <a:r>
              <a:rPr sz="900" spc="5" dirty="0">
                <a:latin typeface="Arial"/>
                <a:cs typeface="Arial"/>
              </a:rPr>
              <a:t>to</a:t>
            </a:r>
            <a:r>
              <a:rPr sz="900" spc="-12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compute)</a:t>
            </a:r>
            <a:endParaRPr sz="9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- </a:t>
            </a:r>
            <a:r>
              <a:rPr sz="900" spc="-15" dirty="0">
                <a:latin typeface="Arial"/>
                <a:cs typeface="Arial"/>
              </a:rPr>
              <a:t>Fewer </a:t>
            </a:r>
            <a:r>
              <a:rPr sz="900" spc="5" dirty="0">
                <a:latin typeface="Arial"/>
                <a:cs typeface="Arial"/>
              </a:rPr>
              <a:t>slow “high quality” </a:t>
            </a:r>
            <a:r>
              <a:rPr sz="900" spc="-5" dirty="0">
                <a:latin typeface="Arial"/>
                <a:cs typeface="Arial"/>
              </a:rPr>
              <a:t>steps  </a:t>
            </a:r>
            <a:r>
              <a:rPr sz="900" spc="5" dirty="0">
                <a:latin typeface="Arial"/>
                <a:cs typeface="Arial"/>
              </a:rPr>
              <a:t>(in N </a:t>
            </a:r>
            <a:r>
              <a:rPr sz="900" dirty="0">
                <a:latin typeface="Arial"/>
                <a:cs typeface="Arial"/>
              </a:rPr>
              <a:t>dimensions, </a:t>
            </a:r>
            <a:r>
              <a:rPr sz="900" spc="-5" dirty="0">
                <a:latin typeface="Arial"/>
                <a:cs typeface="Arial"/>
              </a:rPr>
              <a:t>each step</a:t>
            </a:r>
            <a:r>
              <a:rPr sz="900" spc="-1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involves  </a:t>
            </a:r>
            <a:r>
              <a:rPr sz="900" spc="5" dirty="0">
                <a:latin typeface="Arial"/>
                <a:cs typeface="Arial"/>
              </a:rPr>
              <a:t>solving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N-variable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linear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system).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29">
            <a:extLst>
              <a:ext uri="{FF2B5EF4-FFF2-40B4-BE49-F238E27FC236}">
                <a16:creationId xmlns:a16="http://schemas.microsoft.com/office/drawing/2014/main" id="{3F16DA0D-C709-9548-81FA-1A4BAEACAF6D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313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C1D936E-1F08-204F-AC20-89D9CDC1B987}"/>
              </a:ext>
            </a:extLst>
          </p:cNvPr>
          <p:cNvSpPr/>
          <p:nvPr/>
        </p:nvSpPr>
        <p:spPr>
          <a:xfrm>
            <a:off x="2395982" y="1611883"/>
            <a:ext cx="918844" cy="137795"/>
          </a:xfrm>
          <a:custGeom>
            <a:avLst/>
            <a:gdLst/>
            <a:ahLst/>
            <a:cxnLst/>
            <a:rect l="l" t="t" r="r" b="b"/>
            <a:pathLst>
              <a:path w="918845" h="137794">
                <a:moveTo>
                  <a:pt x="0" y="137414"/>
                </a:moveTo>
                <a:lnTo>
                  <a:pt x="918717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9E7012F-1FEB-A947-BE75-3D4F2C503A2D}"/>
              </a:ext>
            </a:extLst>
          </p:cNvPr>
          <p:cNvSpPr/>
          <p:nvPr/>
        </p:nvSpPr>
        <p:spPr>
          <a:xfrm>
            <a:off x="2968878" y="1610360"/>
            <a:ext cx="382270" cy="850900"/>
          </a:xfrm>
          <a:custGeom>
            <a:avLst/>
            <a:gdLst/>
            <a:ahLst/>
            <a:cxnLst/>
            <a:rect l="l" t="t" r="r" b="b"/>
            <a:pathLst>
              <a:path w="382270" h="850900">
                <a:moveTo>
                  <a:pt x="0" y="850773"/>
                </a:moveTo>
                <a:lnTo>
                  <a:pt x="38201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548DA11-B8F7-E447-861B-41E5979E9DAC}"/>
              </a:ext>
            </a:extLst>
          </p:cNvPr>
          <p:cNvSpPr/>
          <p:nvPr/>
        </p:nvSpPr>
        <p:spPr>
          <a:xfrm>
            <a:off x="2395982" y="1749298"/>
            <a:ext cx="567690" cy="711835"/>
          </a:xfrm>
          <a:custGeom>
            <a:avLst/>
            <a:gdLst/>
            <a:ahLst/>
            <a:cxnLst/>
            <a:rect l="l" t="t" r="r" b="b"/>
            <a:pathLst>
              <a:path w="567689" h="711835">
                <a:moveTo>
                  <a:pt x="0" y="0"/>
                </a:moveTo>
                <a:lnTo>
                  <a:pt x="567181" y="71183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13FE85C-64EA-7347-B419-D6D72B50469E}"/>
              </a:ext>
            </a:extLst>
          </p:cNvPr>
          <p:cNvSpPr/>
          <p:nvPr/>
        </p:nvSpPr>
        <p:spPr>
          <a:xfrm>
            <a:off x="0" y="1524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1B7FA88-6251-CA48-A80E-6CF668183765}"/>
              </a:ext>
            </a:extLst>
          </p:cNvPr>
          <p:cNvSpPr/>
          <p:nvPr/>
        </p:nvSpPr>
        <p:spPr>
          <a:xfrm>
            <a:off x="0" y="1524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35DB3F3-55C5-8A40-8857-1CE3D64E2365}"/>
              </a:ext>
            </a:extLst>
          </p:cNvPr>
          <p:cNvSpPr txBox="1"/>
          <p:nvPr/>
        </p:nvSpPr>
        <p:spPr>
          <a:xfrm>
            <a:off x="12827" y="14097"/>
            <a:ext cx="4546600" cy="7092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06375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16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If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Derivatives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are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Hard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to</a:t>
            </a:r>
            <a:r>
              <a:rPr sz="1800" b="1" spc="-5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Compute…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FD3339F-A2FC-EC44-AB2C-881650527083}"/>
              </a:ext>
            </a:extLst>
          </p:cNvPr>
          <p:cNvSpPr/>
          <p:nvPr/>
        </p:nvSpPr>
        <p:spPr>
          <a:xfrm>
            <a:off x="533400" y="1563623"/>
            <a:ext cx="1350137" cy="933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A67E6AD-8AE7-6544-B27E-9732DB437B02}"/>
              </a:ext>
            </a:extLst>
          </p:cNvPr>
          <p:cNvSpPr txBox="1"/>
          <p:nvPr/>
        </p:nvSpPr>
        <p:spPr>
          <a:xfrm>
            <a:off x="2333244" y="2826257"/>
            <a:ext cx="1042669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Move “bracket” </a:t>
            </a:r>
            <a:r>
              <a:rPr sz="900" spc="5" dirty="0">
                <a:latin typeface="Arial"/>
                <a:cs typeface="Arial"/>
              </a:rPr>
              <a:t>with  </a:t>
            </a:r>
            <a:r>
              <a:rPr sz="900" dirty="0">
                <a:latin typeface="Arial"/>
                <a:cs typeface="Arial"/>
              </a:rPr>
              <a:t>worst </a:t>
            </a:r>
            <a:r>
              <a:rPr sz="900" spc="5" dirty="0">
                <a:latin typeface="Arial"/>
                <a:cs typeface="Arial"/>
              </a:rPr>
              <a:t>function</a:t>
            </a:r>
            <a:r>
              <a:rPr sz="900" spc="-14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value  in </a:t>
            </a:r>
            <a:r>
              <a:rPr sz="900" dirty="0">
                <a:latin typeface="Arial"/>
                <a:cs typeface="Arial"/>
              </a:rPr>
              <a:t>direction of</a:t>
            </a:r>
            <a:r>
              <a:rPr sz="900" spc="-1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A02C1C5-53AB-CA4A-A584-EEC5E828C2DD}"/>
              </a:ext>
            </a:extLst>
          </p:cNvPr>
          <p:cNvSpPr txBox="1"/>
          <p:nvPr/>
        </p:nvSpPr>
        <p:spPr>
          <a:xfrm>
            <a:off x="841248" y="2839593"/>
            <a:ext cx="89916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In d dimensions,  </a:t>
            </a:r>
            <a:r>
              <a:rPr sz="900" dirty="0">
                <a:latin typeface="Arial"/>
                <a:cs typeface="Arial"/>
              </a:rPr>
              <a:t>“bracket”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solution  with d+1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points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38575A7-5FF1-124E-BB63-926E9871C2D4}"/>
              </a:ext>
            </a:extLst>
          </p:cNvPr>
          <p:cNvSpPr/>
          <p:nvPr/>
        </p:nvSpPr>
        <p:spPr>
          <a:xfrm>
            <a:off x="2355850" y="1709673"/>
            <a:ext cx="80517" cy="8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5931A0B6-C24A-B845-827F-2F5FD07C251C}"/>
              </a:ext>
            </a:extLst>
          </p:cNvPr>
          <p:cNvSpPr/>
          <p:nvPr/>
        </p:nvSpPr>
        <p:spPr>
          <a:xfrm>
            <a:off x="2930905" y="2414524"/>
            <a:ext cx="80518" cy="8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0A7F21C-C61D-F44D-AC3F-EE32CA903FD1}"/>
              </a:ext>
            </a:extLst>
          </p:cNvPr>
          <p:cNvSpPr/>
          <p:nvPr/>
        </p:nvSpPr>
        <p:spPr>
          <a:xfrm>
            <a:off x="3308350" y="1567433"/>
            <a:ext cx="80517" cy="88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D35D949-D825-5542-A765-3C592B8C4657}"/>
              </a:ext>
            </a:extLst>
          </p:cNvPr>
          <p:cNvSpPr txBox="1"/>
          <p:nvPr/>
        </p:nvSpPr>
        <p:spPr>
          <a:xfrm>
            <a:off x="274954" y="926719"/>
            <a:ext cx="3954145" cy="724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marR="5080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5" dirty="0">
                <a:latin typeface="Arial"/>
                <a:cs typeface="Arial"/>
              </a:rPr>
              <a:t>Nelder-Mead </a:t>
            </a:r>
            <a:r>
              <a:rPr sz="1400" spc="-10" dirty="0">
                <a:latin typeface="Arial"/>
                <a:cs typeface="Arial"/>
              </a:rPr>
              <a:t>algorithm (also called </a:t>
            </a:r>
            <a:r>
              <a:rPr sz="1400" spc="-5" dirty="0">
                <a:latin typeface="Arial"/>
                <a:cs typeface="Arial"/>
              </a:rPr>
              <a:t>simplex  </a:t>
            </a:r>
            <a:r>
              <a:rPr sz="1400" spc="-10" dirty="0">
                <a:latin typeface="Arial"/>
                <a:cs typeface="Arial"/>
              </a:rPr>
              <a:t>search or “amoeba”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search).</a:t>
            </a:r>
            <a:endParaRPr sz="1400">
              <a:latin typeface="Arial"/>
              <a:cs typeface="Arial"/>
            </a:endParaRPr>
          </a:p>
          <a:p>
            <a:pPr marR="707390" algn="r">
              <a:lnSpc>
                <a:spcPts val="969"/>
              </a:lnSpc>
              <a:spcBef>
                <a:spcPts val="200"/>
              </a:spcBef>
            </a:pPr>
            <a:r>
              <a:rPr sz="900" dirty="0">
                <a:solidFill>
                  <a:srgbClr val="00AF50"/>
                </a:solidFill>
                <a:latin typeface="Arial"/>
                <a:cs typeface="Arial"/>
              </a:rPr>
              <a:t>F(y) </a:t>
            </a:r>
            <a:r>
              <a:rPr sz="900" spc="5" dirty="0">
                <a:solidFill>
                  <a:srgbClr val="00AF50"/>
                </a:solidFill>
                <a:latin typeface="Arial"/>
                <a:cs typeface="Arial"/>
              </a:rPr>
              <a:t>=</a:t>
            </a:r>
            <a:r>
              <a:rPr sz="900" spc="-1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00AF50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  <a:p>
            <a:pPr marL="285750" algn="ctr">
              <a:lnSpc>
                <a:spcPts val="969"/>
              </a:lnSpc>
            </a:pPr>
            <a:r>
              <a:rPr sz="900" spc="-5" dirty="0">
                <a:solidFill>
                  <a:srgbClr val="FF0000"/>
                </a:solidFill>
                <a:latin typeface="Arial"/>
                <a:cs typeface="Arial"/>
              </a:rPr>
              <a:t>F(x) </a:t>
            </a:r>
            <a:r>
              <a:rPr sz="900" spc="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9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34B7656-BAFF-F140-AF22-CE2777444407}"/>
              </a:ext>
            </a:extLst>
          </p:cNvPr>
          <p:cNvSpPr txBox="1"/>
          <p:nvPr/>
        </p:nvSpPr>
        <p:spPr>
          <a:xfrm>
            <a:off x="2771902" y="2502154"/>
            <a:ext cx="410209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solidFill>
                  <a:srgbClr val="00AF50"/>
                </a:solidFill>
                <a:latin typeface="Arial"/>
                <a:cs typeface="Arial"/>
              </a:rPr>
              <a:t>F(z) </a:t>
            </a:r>
            <a:r>
              <a:rPr sz="900" spc="5" dirty="0">
                <a:solidFill>
                  <a:srgbClr val="00AF50"/>
                </a:solidFill>
                <a:latin typeface="Arial"/>
                <a:cs typeface="Arial"/>
              </a:rPr>
              <a:t>=</a:t>
            </a:r>
            <a:r>
              <a:rPr sz="900" spc="-8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00AF50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20403CEF-2585-6749-9442-F55F3E3BD6FF}"/>
              </a:ext>
            </a:extLst>
          </p:cNvPr>
          <p:cNvSpPr/>
          <p:nvPr/>
        </p:nvSpPr>
        <p:spPr>
          <a:xfrm>
            <a:off x="2462910" y="1784857"/>
            <a:ext cx="211836" cy="1043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AC114ED0-BC5F-B441-B567-2E1E38BD5FBB}"/>
              </a:ext>
            </a:extLst>
          </p:cNvPr>
          <p:cNvSpPr/>
          <p:nvPr/>
        </p:nvSpPr>
        <p:spPr>
          <a:xfrm>
            <a:off x="603250" y="1621663"/>
            <a:ext cx="80518" cy="88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C1A91A26-1B89-A243-8BA4-909880425EB3}"/>
              </a:ext>
            </a:extLst>
          </p:cNvPr>
          <p:cNvSpPr/>
          <p:nvPr/>
        </p:nvSpPr>
        <p:spPr>
          <a:xfrm>
            <a:off x="1735201" y="1753616"/>
            <a:ext cx="80518" cy="88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0B7BA496-7DB0-D743-9969-09A4C7DBE9E4}"/>
              </a:ext>
            </a:extLst>
          </p:cNvPr>
          <p:cNvSpPr txBox="1"/>
          <p:nvPr/>
        </p:nvSpPr>
        <p:spPr>
          <a:xfrm>
            <a:off x="615060" y="2483357"/>
            <a:ext cx="711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4F9C85E-AE3D-5B43-B1AD-ED21A2F799D1}"/>
              </a:ext>
            </a:extLst>
          </p:cNvPr>
          <p:cNvSpPr txBox="1"/>
          <p:nvPr/>
        </p:nvSpPr>
        <p:spPr>
          <a:xfrm>
            <a:off x="1747392" y="2491486"/>
            <a:ext cx="711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solidFill>
                  <a:srgbClr val="00AF50"/>
                </a:solidFill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233DCAA-758D-A741-94A1-1B380702F2AB}"/>
              </a:ext>
            </a:extLst>
          </p:cNvPr>
          <p:cNvSpPr/>
          <p:nvPr/>
        </p:nvSpPr>
        <p:spPr>
          <a:xfrm>
            <a:off x="718566" y="1628648"/>
            <a:ext cx="208787" cy="73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1C9FA8E0-0E51-6843-B36D-D9D2ABE2C617}"/>
              </a:ext>
            </a:extLst>
          </p:cNvPr>
          <p:cNvSpPr/>
          <p:nvPr/>
        </p:nvSpPr>
        <p:spPr>
          <a:xfrm>
            <a:off x="635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43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4">
            <a:extLst>
              <a:ext uri="{FF2B5EF4-FFF2-40B4-BE49-F238E27FC236}">
                <a16:creationId xmlns:a16="http://schemas.microsoft.com/office/drawing/2014/main" id="{B16BA92E-F2D9-2747-85A2-8CF0EB969E64}"/>
              </a:ext>
            </a:extLst>
          </p:cNvPr>
          <p:cNvSpPr/>
          <p:nvPr/>
        </p:nvSpPr>
        <p:spPr>
          <a:xfrm>
            <a:off x="3209417" y="800100"/>
            <a:ext cx="1320800" cy="159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5">
            <a:extLst>
              <a:ext uri="{FF2B5EF4-FFF2-40B4-BE49-F238E27FC236}">
                <a16:creationId xmlns:a16="http://schemas.microsoft.com/office/drawing/2014/main" id="{63B1CE59-5310-724D-A6D6-F0F95A6D82EB}"/>
              </a:ext>
            </a:extLst>
          </p:cNvPr>
          <p:cNvSpPr/>
          <p:nvPr/>
        </p:nvSpPr>
        <p:spPr>
          <a:xfrm>
            <a:off x="3420871" y="1524001"/>
            <a:ext cx="1139037" cy="1446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6">
            <a:extLst>
              <a:ext uri="{FF2B5EF4-FFF2-40B4-BE49-F238E27FC236}">
                <a16:creationId xmlns:a16="http://schemas.microsoft.com/office/drawing/2014/main" id="{447FDAEE-AE84-CE42-ADD7-62E8DDCE2071}"/>
              </a:ext>
            </a:extLst>
          </p:cNvPr>
          <p:cNvSpPr txBox="1"/>
          <p:nvPr/>
        </p:nvSpPr>
        <p:spPr>
          <a:xfrm>
            <a:off x="275589" y="765099"/>
            <a:ext cx="2893695" cy="13061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434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Simulated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Annealing</a:t>
            </a:r>
            <a:endParaRPr sz="14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Genetic/Evolutionary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Algorithms</a:t>
            </a:r>
            <a:endParaRPr sz="14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40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Bio-Inspired Optimization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Methods</a:t>
            </a:r>
            <a:endParaRPr sz="14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Neural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Networks</a:t>
            </a:r>
            <a:endParaRPr sz="14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40"/>
              </a:spcBef>
              <a:buChar char="•"/>
              <a:tabLst>
                <a:tab pos="170815" algn="l"/>
              </a:tabLst>
            </a:pPr>
            <a:r>
              <a:rPr sz="1400" spc="-5" dirty="0">
                <a:latin typeface="Arial"/>
                <a:cs typeface="Arial"/>
              </a:rPr>
              <a:t>Artificial </a:t>
            </a:r>
            <a:r>
              <a:rPr sz="1400" spc="-10" dirty="0">
                <a:latin typeface="Arial"/>
                <a:cs typeface="Arial"/>
              </a:rPr>
              <a:t>Immune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Systems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27">
            <a:extLst>
              <a:ext uri="{FF2B5EF4-FFF2-40B4-BE49-F238E27FC236}">
                <a16:creationId xmlns:a16="http://schemas.microsoft.com/office/drawing/2014/main" id="{18338DE3-0BDD-4643-8994-EAB8418D20FF}"/>
              </a:ext>
            </a:extLst>
          </p:cNvPr>
          <p:cNvSpPr/>
          <p:nvPr/>
        </p:nvSpPr>
        <p:spPr>
          <a:xfrm>
            <a:off x="635" y="0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8">
            <a:extLst>
              <a:ext uri="{FF2B5EF4-FFF2-40B4-BE49-F238E27FC236}">
                <a16:creationId xmlns:a16="http://schemas.microsoft.com/office/drawing/2014/main" id="{6AC6631A-94B1-1043-96B3-F5A6BB49EE02}"/>
              </a:ext>
            </a:extLst>
          </p:cNvPr>
          <p:cNvSpPr/>
          <p:nvPr/>
        </p:nvSpPr>
        <p:spPr>
          <a:xfrm>
            <a:off x="635" y="0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>
            <a:extLst>
              <a:ext uri="{FF2B5EF4-FFF2-40B4-BE49-F238E27FC236}">
                <a16:creationId xmlns:a16="http://schemas.microsoft.com/office/drawing/2014/main" id="{E4CD0952-5D7C-5741-B3AB-C1B7B19F07E1}"/>
              </a:ext>
            </a:extLst>
          </p:cNvPr>
          <p:cNvSpPr txBox="1"/>
          <p:nvPr/>
        </p:nvSpPr>
        <p:spPr>
          <a:xfrm>
            <a:off x="13462" y="13666"/>
            <a:ext cx="4546600" cy="7080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69215" rIns="0" bIns="0" rtlCol="0">
            <a:spAutoFit/>
          </a:bodyPr>
          <a:lstStyle/>
          <a:p>
            <a:pPr marL="1052195" marR="448945" indent="-659130">
              <a:lnSpc>
                <a:spcPct val="100000"/>
              </a:lnSpc>
              <a:spcBef>
                <a:spcPts val="545"/>
              </a:spcBef>
            </a:pPr>
            <a:r>
              <a:rPr sz="1800" b="1" spc="-10" dirty="0">
                <a:solidFill>
                  <a:srgbClr val="004F89"/>
                </a:solidFill>
                <a:latin typeface="Arial"/>
                <a:cs typeface="Arial"/>
              </a:rPr>
              <a:t>Physical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and Biologically</a:t>
            </a:r>
            <a:r>
              <a:rPr sz="1800" b="1" spc="-4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Inspired  Computing</a:t>
            </a:r>
            <a:r>
              <a:rPr sz="1800" b="1" spc="-3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Paradigms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30">
            <a:extLst>
              <a:ext uri="{FF2B5EF4-FFF2-40B4-BE49-F238E27FC236}">
                <a16:creationId xmlns:a16="http://schemas.microsoft.com/office/drawing/2014/main" id="{078F7F9C-4E43-934E-B828-F99F652D6DFE}"/>
              </a:ext>
            </a:extLst>
          </p:cNvPr>
          <p:cNvSpPr/>
          <p:nvPr/>
        </p:nvSpPr>
        <p:spPr>
          <a:xfrm>
            <a:off x="76835" y="2753208"/>
            <a:ext cx="619213" cy="619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>
            <a:extLst>
              <a:ext uri="{FF2B5EF4-FFF2-40B4-BE49-F238E27FC236}">
                <a16:creationId xmlns:a16="http://schemas.microsoft.com/office/drawing/2014/main" id="{FD03DED9-F5AB-6944-8BB8-7CDE96EB267F}"/>
              </a:ext>
            </a:extLst>
          </p:cNvPr>
          <p:cNvSpPr/>
          <p:nvPr/>
        </p:nvSpPr>
        <p:spPr>
          <a:xfrm>
            <a:off x="3910964" y="2729345"/>
            <a:ext cx="619213" cy="6192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>
            <a:extLst>
              <a:ext uri="{FF2B5EF4-FFF2-40B4-BE49-F238E27FC236}">
                <a16:creationId xmlns:a16="http://schemas.microsoft.com/office/drawing/2014/main" id="{280D480D-93A7-574A-9A9B-8DE792178D4C}"/>
              </a:ext>
            </a:extLst>
          </p:cNvPr>
          <p:cNvSpPr/>
          <p:nvPr/>
        </p:nvSpPr>
        <p:spPr>
          <a:xfrm>
            <a:off x="3265677" y="2110143"/>
            <a:ext cx="619213" cy="12384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>
            <a:extLst>
              <a:ext uri="{FF2B5EF4-FFF2-40B4-BE49-F238E27FC236}">
                <a16:creationId xmlns:a16="http://schemas.microsoft.com/office/drawing/2014/main" id="{438FF3C7-D336-8040-A815-64154DDE1273}"/>
              </a:ext>
            </a:extLst>
          </p:cNvPr>
          <p:cNvSpPr/>
          <p:nvPr/>
        </p:nvSpPr>
        <p:spPr>
          <a:xfrm>
            <a:off x="2646425" y="2114335"/>
            <a:ext cx="619213" cy="6192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>
            <a:extLst>
              <a:ext uri="{FF2B5EF4-FFF2-40B4-BE49-F238E27FC236}">
                <a16:creationId xmlns:a16="http://schemas.microsoft.com/office/drawing/2014/main" id="{C6D1E142-0DBF-2443-9DB9-DA4A51E5908E}"/>
              </a:ext>
            </a:extLst>
          </p:cNvPr>
          <p:cNvSpPr/>
          <p:nvPr/>
        </p:nvSpPr>
        <p:spPr>
          <a:xfrm>
            <a:off x="1394908" y="2110143"/>
            <a:ext cx="1229821" cy="6234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>
            <a:extLst>
              <a:ext uri="{FF2B5EF4-FFF2-40B4-BE49-F238E27FC236}">
                <a16:creationId xmlns:a16="http://schemas.microsoft.com/office/drawing/2014/main" id="{0C6319FA-B6F9-7043-9456-1DE08FEADAE5}"/>
              </a:ext>
            </a:extLst>
          </p:cNvPr>
          <p:cNvSpPr/>
          <p:nvPr/>
        </p:nvSpPr>
        <p:spPr>
          <a:xfrm>
            <a:off x="721614" y="2110169"/>
            <a:ext cx="643064" cy="6430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6">
            <a:extLst>
              <a:ext uri="{FF2B5EF4-FFF2-40B4-BE49-F238E27FC236}">
                <a16:creationId xmlns:a16="http://schemas.microsoft.com/office/drawing/2014/main" id="{D16740EE-7A9C-3C45-9F1F-2EB818D85047}"/>
              </a:ext>
            </a:extLst>
          </p:cNvPr>
          <p:cNvSpPr/>
          <p:nvPr/>
        </p:nvSpPr>
        <p:spPr>
          <a:xfrm>
            <a:off x="76835" y="2110143"/>
            <a:ext cx="619213" cy="6192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7">
            <a:extLst>
              <a:ext uri="{FF2B5EF4-FFF2-40B4-BE49-F238E27FC236}">
                <a16:creationId xmlns:a16="http://schemas.microsoft.com/office/drawing/2014/main" id="{FFC7BEC9-616B-B74A-B33D-A853D0A8D358}"/>
              </a:ext>
            </a:extLst>
          </p:cNvPr>
          <p:cNvSpPr/>
          <p:nvPr/>
        </p:nvSpPr>
        <p:spPr>
          <a:xfrm>
            <a:off x="2629535" y="2729358"/>
            <a:ext cx="619213" cy="6192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8">
            <a:extLst>
              <a:ext uri="{FF2B5EF4-FFF2-40B4-BE49-F238E27FC236}">
                <a16:creationId xmlns:a16="http://schemas.microsoft.com/office/drawing/2014/main" id="{E084F340-0A67-D644-81DD-908CA34DA09B}"/>
              </a:ext>
            </a:extLst>
          </p:cNvPr>
          <p:cNvSpPr/>
          <p:nvPr/>
        </p:nvSpPr>
        <p:spPr>
          <a:xfrm>
            <a:off x="1993900" y="2729358"/>
            <a:ext cx="619213" cy="61921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9">
            <a:extLst>
              <a:ext uri="{FF2B5EF4-FFF2-40B4-BE49-F238E27FC236}">
                <a16:creationId xmlns:a16="http://schemas.microsoft.com/office/drawing/2014/main" id="{01482DD0-FF3E-5A49-9163-F85659FB274B}"/>
              </a:ext>
            </a:extLst>
          </p:cNvPr>
          <p:cNvSpPr/>
          <p:nvPr/>
        </p:nvSpPr>
        <p:spPr>
          <a:xfrm>
            <a:off x="1357757" y="2753208"/>
            <a:ext cx="619213" cy="61921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0">
            <a:extLst>
              <a:ext uri="{FF2B5EF4-FFF2-40B4-BE49-F238E27FC236}">
                <a16:creationId xmlns:a16="http://schemas.microsoft.com/office/drawing/2014/main" id="{EF316A91-AB5B-8445-8701-413FCAE2A5BC}"/>
              </a:ext>
            </a:extLst>
          </p:cNvPr>
          <p:cNvSpPr/>
          <p:nvPr/>
        </p:nvSpPr>
        <p:spPr>
          <a:xfrm>
            <a:off x="724535" y="2753208"/>
            <a:ext cx="619213" cy="61921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1">
            <a:extLst>
              <a:ext uri="{FF2B5EF4-FFF2-40B4-BE49-F238E27FC236}">
                <a16:creationId xmlns:a16="http://schemas.microsoft.com/office/drawing/2014/main" id="{43639C87-6E75-C441-8D4D-1C72F53F7F69}"/>
              </a:ext>
            </a:extLst>
          </p:cNvPr>
          <p:cNvSpPr/>
          <p:nvPr/>
        </p:nvSpPr>
        <p:spPr>
          <a:xfrm>
            <a:off x="2553335" y="1638237"/>
            <a:ext cx="1108862" cy="3667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42">
            <a:extLst>
              <a:ext uri="{FF2B5EF4-FFF2-40B4-BE49-F238E27FC236}">
                <a16:creationId xmlns:a16="http://schemas.microsoft.com/office/drawing/2014/main" id="{E707058F-57D5-6641-94DE-E4610021A569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116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18D9A86-553D-1145-851F-0034F7612355}"/>
              </a:ext>
            </a:extLst>
          </p:cNvPr>
          <p:cNvSpPr txBox="1"/>
          <p:nvPr/>
        </p:nvSpPr>
        <p:spPr>
          <a:xfrm>
            <a:off x="4431792" y="3286506"/>
            <a:ext cx="11048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latin typeface="Arial"/>
                <a:cs typeface="Arial"/>
              </a:rPr>
              <a:t>17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F018E9E-BBA3-8049-9DA2-3B45D6A1D832}"/>
              </a:ext>
            </a:extLst>
          </p:cNvPr>
          <p:cNvSpPr/>
          <p:nvPr/>
        </p:nvSpPr>
        <p:spPr>
          <a:xfrm>
            <a:off x="635" y="1524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C619424-FA10-2E4F-A82D-0F6717ECADE8}"/>
              </a:ext>
            </a:extLst>
          </p:cNvPr>
          <p:cNvSpPr/>
          <p:nvPr/>
        </p:nvSpPr>
        <p:spPr>
          <a:xfrm>
            <a:off x="635" y="1524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E61C86C-10F0-B04A-BCE3-5E7BE1A38594}"/>
              </a:ext>
            </a:extLst>
          </p:cNvPr>
          <p:cNvSpPr txBox="1"/>
          <p:nvPr/>
        </p:nvSpPr>
        <p:spPr>
          <a:xfrm>
            <a:off x="13462" y="14097"/>
            <a:ext cx="4546600" cy="7092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69215" rIns="0" bIns="0" rtlCol="0">
            <a:spAutoFit/>
          </a:bodyPr>
          <a:lstStyle/>
          <a:p>
            <a:pPr marL="1052195" marR="448945" indent="-659130">
              <a:lnSpc>
                <a:spcPct val="100000"/>
              </a:lnSpc>
              <a:spcBef>
                <a:spcPts val="545"/>
              </a:spcBef>
            </a:pPr>
            <a:r>
              <a:rPr sz="1800" b="1" spc="-10" dirty="0">
                <a:solidFill>
                  <a:srgbClr val="004F89"/>
                </a:solidFill>
                <a:latin typeface="Arial"/>
                <a:cs typeface="Arial"/>
              </a:rPr>
              <a:t>Physical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and Biologically</a:t>
            </a:r>
            <a:r>
              <a:rPr sz="1800" b="1" spc="-4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Inspired  Computing</a:t>
            </a:r>
            <a:r>
              <a:rPr sz="1800" b="1" spc="-3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Paradigms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17568D7-913E-2A4D-9E2E-C800CCDDF4EF}"/>
              </a:ext>
            </a:extLst>
          </p:cNvPr>
          <p:cNvSpPr/>
          <p:nvPr/>
        </p:nvSpPr>
        <p:spPr>
          <a:xfrm>
            <a:off x="874521" y="1068323"/>
            <a:ext cx="2824099" cy="2124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25EE221-4F53-0D48-BF15-372C23030E06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24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027F7463-6CDB-CE4F-A696-DE321650B025}"/>
              </a:ext>
            </a:extLst>
          </p:cNvPr>
          <p:cNvSpPr txBox="1"/>
          <p:nvPr/>
        </p:nvSpPr>
        <p:spPr>
          <a:xfrm>
            <a:off x="275589" y="458941"/>
            <a:ext cx="3644900" cy="4667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434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N </a:t>
            </a:r>
            <a:r>
              <a:rPr sz="1400" spc="-15" dirty="0">
                <a:latin typeface="Arial"/>
                <a:cs typeface="Arial"/>
              </a:rPr>
              <a:t>unknown </a:t>
            </a:r>
            <a:r>
              <a:rPr sz="1400" spc="-10" dirty="0">
                <a:latin typeface="Arial"/>
                <a:cs typeface="Arial"/>
              </a:rPr>
              <a:t>variables, N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equations</a:t>
            </a:r>
            <a:endParaRPr sz="14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  <a:spcBef>
                <a:spcPts val="254"/>
              </a:spcBef>
            </a:pPr>
            <a:r>
              <a:rPr sz="1000" spc="-10" dirty="0">
                <a:latin typeface="Arial"/>
                <a:cs typeface="Arial"/>
              </a:rPr>
              <a:t>(what </a:t>
            </a:r>
            <a:r>
              <a:rPr sz="1000" spc="5" dirty="0">
                <a:latin typeface="Arial"/>
                <a:cs typeface="Arial"/>
              </a:rPr>
              <a:t>if </a:t>
            </a:r>
            <a:r>
              <a:rPr sz="1000" dirty="0">
                <a:latin typeface="Arial"/>
                <a:cs typeface="Arial"/>
              </a:rPr>
              <a:t>#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spc="5" dirty="0">
                <a:latin typeface="Arial"/>
                <a:cs typeface="Arial"/>
              </a:rPr>
              <a:t>variables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5" dirty="0">
                <a:latin typeface="Arial"/>
                <a:cs typeface="Arial"/>
              </a:rPr>
              <a:t>more</a:t>
            </a:r>
            <a:r>
              <a:rPr sz="1000" spc="-204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or less </a:t>
            </a:r>
            <a:r>
              <a:rPr sz="1000" dirty="0">
                <a:latin typeface="Arial"/>
                <a:cs typeface="Arial"/>
              </a:rPr>
              <a:t>than the # </a:t>
            </a:r>
            <a:r>
              <a:rPr sz="1000" spc="-5" dirty="0">
                <a:latin typeface="Arial"/>
                <a:cs typeface="Arial"/>
              </a:rPr>
              <a:t>of equations?)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AADEAED5-A1FD-094E-9C2E-1D44E2AC6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914128"/>
              </p:ext>
            </p:extLst>
          </p:nvPr>
        </p:nvGraphicFramePr>
        <p:xfrm>
          <a:off x="243840" y="1071659"/>
          <a:ext cx="3156585" cy="1334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0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201930" indent="-170180">
                        <a:lnSpc>
                          <a:spcPts val="1540"/>
                        </a:lnSpc>
                        <a:buChar char="•"/>
                        <a:tabLst>
                          <a:tab pos="202565" algn="l"/>
                        </a:tabLst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Example: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154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x + y =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2x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– y =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599">
                <a:tc>
                  <a:txBody>
                    <a:bodyPr/>
                    <a:lstStyle/>
                    <a:p>
                      <a:pPr marL="201930" indent="-170180">
                        <a:lnSpc>
                          <a:spcPct val="100000"/>
                        </a:lnSpc>
                        <a:spcBef>
                          <a:spcPts val="414"/>
                        </a:spcBef>
                        <a:buChar char="•"/>
                        <a:tabLst>
                          <a:tab pos="202565" algn="l"/>
                        </a:tabLst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Example: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2704" marB="0"/>
                </a:tc>
                <a:tc>
                  <a:txBody>
                    <a:bodyPr/>
                    <a:lstStyle/>
                    <a:p>
                      <a:pPr marL="233045" marR="97790">
                        <a:lnSpc>
                          <a:spcPct val="120000"/>
                        </a:lnSpc>
                        <a:spcBef>
                          <a:spcPts val="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350" spc="-7" baseline="-21604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2x</a:t>
                      </a:r>
                      <a:r>
                        <a:rPr sz="1350" spc="-15" baseline="-21604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3x</a:t>
                      </a:r>
                      <a:r>
                        <a:rPr sz="1350" spc="-15" baseline="-21604" dirty="0">
                          <a:latin typeface="Arial"/>
                          <a:cs typeface="Arial"/>
                        </a:rPr>
                        <a:t>3 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4x</a:t>
                      </a:r>
                      <a:r>
                        <a:rPr sz="1350" spc="-15" baseline="-21604" dirty="0">
                          <a:latin typeface="Arial"/>
                          <a:cs typeface="Arial"/>
                        </a:rPr>
                        <a:t>1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5x</a:t>
                      </a:r>
                      <a:r>
                        <a:rPr sz="1350" spc="-15" baseline="-21604" dirty="0">
                          <a:latin typeface="Arial"/>
                          <a:cs typeface="Arial"/>
                        </a:rPr>
                        <a:t>2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6x</a:t>
                      </a:r>
                      <a:r>
                        <a:rPr sz="1350" spc="-15" baseline="-21604" dirty="0">
                          <a:latin typeface="Arial"/>
                          <a:cs typeface="Arial"/>
                        </a:rPr>
                        <a:t>3</a:t>
                      </a:r>
                      <a:endParaRPr sz="1350" baseline="-21604">
                        <a:latin typeface="Arial"/>
                        <a:cs typeface="Arial"/>
                      </a:endParaRPr>
                    </a:p>
                    <a:p>
                      <a:pPr marL="2330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7x</a:t>
                      </a:r>
                      <a:r>
                        <a:rPr sz="1350" spc="-15" baseline="-21604" dirty="0">
                          <a:latin typeface="Arial"/>
                          <a:cs typeface="Arial"/>
                        </a:rPr>
                        <a:t>1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8x</a:t>
                      </a:r>
                      <a:r>
                        <a:rPr sz="1350" spc="-15" baseline="-21604" dirty="0">
                          <a:latin typeface="Arial"/>
                          <a:cs typeface="Arial"/>
                        </a:rPr>
                        <a:t>2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9x</a:t>
                      </a:r>
                      <a:r>
                        <a:rPr sz="1350" spc="-15" baseline="-21604" dirty="0">
                          <a:latin typeface="Arial"/>
                          <a:cs typeface="Arial"/>
                        </a:rPr>
                        <a:t>3</a:t>
                      </a:r>
                      <a:endParaRPr sz="1350" baseline="-21604">
                        <a:latin typeface="Arial"/>
                        <a:cs typeface="Arial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270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10">
            <a:extLst>
              <a:ext uri="{FF2B5EF4-FFF2-40B4-BE49-F238E27FC236}">
                <a16:creationId xmlns:a16="http://schemas.microsoft.com/office/drawing/2014/main" id="{AF44D571-FD74-C047-9596-73220DF26BB6}"/>
              </a:ext>
            </a:extLst>
          </p:cNvPr>
          <p:cNvSpPr/>
          <p:nvPr/>
        </p:nvSpPr>
        <p:spPr>
          <a:xfrm>
            <a:off x="635" y="-1474"/>
            <a:ext cx="4572000" cy="419100"/>
          </a:xfrm>
          <a:custGeom>
            <a:avLst/>
            <a:gdLst/>
            <a:ahLst/>
            <a:cxnLst/>
            <a:rect l="l" t="t" r="r" b="b"/>
            <a:pathLst>
              <a:path w="4572000" h="419100">
                <a:moveTo>
                  <a:pt x="0" y="419100"/>
                </a:moveTo>
                <a:lnTo>
                  <a:pt x="4572000" y="419100"/>
                </a:lnTo>
                <a:lnTo>
                  <a:pt x="4572000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0005132E-43A2-CC47-A74B-81D5AF123C73}"/>
              </a:ext>
            </a:extLst>
          </p:cNvPr>
          <p:cNvSpPr/>
          <p:nvPr/>
        </p:nvSpPr>
        <p:spPr>
          <a:xfrm>
            <a:off x="635" y="-1474"/>
            <a:ext cx="4572000" cy="419100"/>
          </a:xfrm>
          <a:custGeom>
            <a:avLst/>
            <a:gdLst/>
            <a:ahLst/>
            <a:cxnLst/>
            <a:rect l="l" t="t" r="r" b="b"/>
            <a:pathLst>
              <a:path w="4572000" h="419100">
                <a:moveTo>
                  <a:pt x="0" y="419100"/>
                </a:moveTo>
                <a:lnTo>
                  <a:pt x="4572000" y="419100"/>
                </a:lnTo>
                <a:lnTo>
                  <a:pt x="4572000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E14E8C8F-F5B6-084B-A153-84E27E182CBD}"/>
              </a:ext>
            </a:extLst>
          </p:cNvPr>
          <p:cNvSpPr txBox="1"/>
          <p:nvPr/>
        </p:nvSpPr>
        <p:spPr>
          <a:xfrm>
            <a:off x="13462" y="12192"/>
            <a:ext cx="4546600" cy="4032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53975" rIns="0" bIns="0" rtlCol="0">
            <a:spAutoFit/>
          </a:bodyPr>
          <a:lstStyle/>
          <a:p>
            <a:pPr marL="1433195">
              <a:lnSpc>
                <a:spcPct val="100000"/>
              </a:lnSpc>
              <a:spcBef>
                <a:spcPts val="4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Linear</a:t>
            </a:r>
            <a:r>
              <a:rPr sz="1800" b="1" spc="-3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004F89"/>
                </a:solidFill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18E877DF-AC69-384A-89C5-581AEC9EB035}"/>
              </a:ext>
            </a:extLst>
          </p:cNvPr>
          <p:cNvSpPr/>
          <p:nvPr/>
        </p:nvSpPr>
        <p:spPr>
          <a:xfrm>
            <a:off x="2202561" y="3194101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89" h="5079">
                <a:moveTo>
                  <a:pt x="0" y="5080"/>
                </a:moveTo>
                <a:lnTo>
                  <a:pt x="34036" y="5080"/>
                </a:lnTo>
                <a:lnTo>
                  <a:pt x="34036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199AA204-AD3F-7A46-B7BC-9E1FCA10706D}"/>
              </a:ext>
            </a:extLst>
          </p:cNvPr>
          <p:cNvSpPr/>
          <p:nvPr/>
        </p:nvSpPr>
        <p:spPr>
          <a:xfrm>
            <a:off x="2230183" y="2825801"/>
            <a:ext cx="0" cy="368300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0"/>
                </a:moveTo>
                <a:lnTo>
                  <a:pt x="0" y="368300"/>
                </a:lnTo>
              </a:path>
            </a:pathLst>
          </a:custGeom>
          <a:ln w="12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14E3A88-D9A6-9346-9194-78E570FD44D7}"/>
              </a:ext>
            </a:extLst>
          </p:cNvPr>
          <p:cNvSpPr/>
          <p:nvPr/>
        </p:nvSpPr>
        <p:spPr>
          <a:xfrm>
            <a:off x="2202561" y="2820721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89" h="5079">
                <a:moveTo>
                  <a:pt x="0" y="5079"/>
                </a:moveTo>
                <a:lnTo>
                  <a:pt x="34036" y="5079"/>
                </a:lnTo>
                <a:lnTo>
                  <a:pt x="34036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2FD51503-100A-2E48-8BFD-D41072E14C58}"/>
              </a:ext>
            </a:extLst>
          </p:cNvPr>
          <p:cNvSpPr/>
          <p:nvPr/>
        </p:nvSpPr>
        <p:spPr>
          <a:xfrm>
            <a:off x="1698879" y="3194101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89" h="5079">
                <a:moveTo>
                  <a:pt x="0" y="5080"/>
                </a:moveTo>
                <a:lnTo>
                  <a:pt x="34036" y="5080"/>
                </a:lnTo>
                <a:lnTo>
                  <a:pt x="34036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A5DA574D-4C79-6D42-A4F5-163DFECF9A1B}"/>
              </a:ext>
            </a:extLst>
          </p:cNvPr>
          <p:cNvSpPr/>
          <p:nvPr/>
        </p:nvSpPr>
        <p:spPr>
          <a:xfrm>
            <a:off x="1705355" y="2825801"/>
            <a:ext cx="0" cy="368300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0"/>
                </a:moveTo>
                <a:lnTo>
                  <a:pt x="0" y="36830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C88C97E0-7B52-A847-8651-479A6215A7DE}"/>
              </a:ext>
            </a:extLst>
          </p:cNvPr>
          <p:cNvSpPr/>
          <p:nvPr/>
        </p:nvSpPr>
        <p:spPr>
          <a:xfrm>
            <a:off x="1698879" y="2820721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89" h="5079">
                <a:moveTo>
                  <a:pt x="0" y="5079"/>
                </a:moveTo>
                <a:lnTo>
                  <a:pt x="34036" y="5079"/>
                </a:lnTo>
                <a:lnTo>
                  <a:pt x="34036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6A413BB4-E474-3841-8CCE-1623413CDA5D}"/>
              </a:ext>
            </a:extLst>
          </p:cNvPr>
          <p:cNvSpPr/>
          <p:nvPr/>
        </p:nvSpPr>
        <p:spPr>
          <a:xfrm>
            <a:off x="2434208" y="3205530"/>
            <a:ext cx="34290" cy="6350"/>
          </a:xfrm>
          <a:custGeom>
            <a:avLst/>
            <a:gdLst/>
            <a:ahLst/>
            <a:cxnLst/>
            <a:rect l="l" t="t" r="r" b="b"/>
            <a:pathLst>
              <a:path w="34289" h="6350">
                <a:moveTo>
                  <a:pt x="0" y="6350"/>
                </a:moveTo>
                <a:lnTo>
                  <a:pt x="34036" y="6350"/>
                </a:lnTo>
                <a:lnTo>
                  <a:pt x="34036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4843AAF6-0D95-D740-92A3-3C31D4A9CAAC}"/>
              </a:ext>
            </a:extLst>
          </p:cNvPr>
          <p:cNvSpPr/>
          <p:nvPr/>
        </p:nvSpPr>
        <p:spPr>
          <a:xfrm>
            <a:off x="2461831" y="2838501"/>
            <a:ext cx="0" cy="367030"/>
          </a:xfrm>
          <a:custGeom>
            <a:avLst/>
            <a:gdLst/>
            <a:ahLst/>
            <a:cxnLst/>
            <a:rect l="l" t="t" r="r" b="b"/>
            <a:pathLst>
              <a:path h="367029">
                <a:moveTo>
                  <a:pt x="0" y="0"/>
                </a:moveTo>
                <a:lnTo>
                  <a:pt x="0" y="367030"/>
                </a:lnTo>
              </a:path>
            </a:pathLst>
          </a:custGeom>
          <a:ln w="12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F7742930-8E25-5345-A53C-DA971B7BB272}"/>
              </a:ext>
            </a:extLst>
          </p:cNvPr>
          <p:cNvSpPr/>
          <p:nvPr/>
        </p:nvSpPr>
        <p:spPr>
          <a:xfrm>
            <a:off x="2434208" y="2832151"/>
            <a:ext cx="34290" cy="6350"/>
          </a:xfrm>
          <a:custGeom>
            <a:avLst/>
            <a:gdLst/>
            <a:ahLst/>
            <a:cxnLst/>
            <a:rect l="l" t="t" r="r" b="b"/>
            <a:pathLst>
              <a:path w="34289" h="6350">
                <a:moveTo>
                  <a:pt x="0" y="6350"/>
                </a:moveTo>
                <a:lnTo>
                  <a:pt x="34036" y="6350"/>
                </a:lnTo>
                <a:lnTo>
                  <a:pt x="34036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BEEAB507-F874-8C4B-B3CD-4AE9E50D25DB}"/>
              </a:ext>
            </a:extLst>
          </p:cNvPr>
          <p:cNvSpPr/>
          <p:nvPr/>
        </p:nvSpPr>
        <p:spPr>
          <a:xfrm>
            <a:off x="2265806" y="3205530"/>
            <a:ext cx="34290" cy="6350"/>
          </a:xfrm>
          <a:custGeom>
            <a:avLst/>
            <a:gdLst/>
            <a:ahLst/>
            <a:cxnLst/>
            <a:rect l="l" t="t" r="r" b="b"/>
            <a:pathLst>
              <a:path w="34289" h="6350">
                <a:moveTo>
                  <a:pt x="0" y="6350"/>
                </a:moveTo>
                <a:lnTo>
                  <a:pt x="34036" y="6350"/>
                </a:lnTo>
                <a:lnTo>
                  <a:pt x="34036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69DCA4F9-2D2E-E949-A5FE-AB361B513D61}"/>
              </a:ext>
            </a:extLst>
          </p:cNvPr>
          <p:cNvSpPr/>
          <p:nvPr/>
        </p:nvSpPr>
        <p:spPr>
          <a:xfrm>
            <a:off x="2272283" y="2838501"/>
            <a:ext cx="0" cy="367030"/>
          </a:xfrm>
          <a:custGeom>
            <a:avLst/>
            <a:gdLst/>
            <a:ahLst/>
            <a:cxnLst/>
            <a:rect l="l" t="t" r="r" b="b"/>
            <a:pathLst>
              <a:path h="367029">
                <a:moveTo>
                  <a:pt x="0" y="0"/>
                </a:moveTo>
                <a:lnTo>
                  <a:pt x="0" y="36703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D8CA4AF3-545F-CD44-BF16-C4FA9F62256F}"/>
              </a:ext>
            </a:extLst>
          </p:cNvPr>
          <p:cNvSpPr/>
          <p:nvPr/>
        </p:nvSpPr>
        <p:spPr>
          <a:xfrm>
            <a:off x="2265806" y="2832151"/>
            <a:ext cx="34290" cy="6350"/>
          </a:xfrm>
          <a:custGeom>
            <a:avLst/>
            <a:gdLst/>
            <a:ahLst/>
            <a:cxnLst/>
            <a:rect l="l" t="t" r="r" b="b"/>
            <a:pathLst>
              <a:path w="34289" h="6350">
                <a:moveTo>
                  <a:pt x="0" y="6350"/>
                </a:moveTo>
                <a:lnTo>
                  <a:pt x="34036" y="6350"/>
                </a:lnTo>
                <a:lnTo>
                  <a:pt x="34036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6A925155-AAC7-F04C-8FBB-9C43F126C023}"/>
              </a:ext>
            </a:extLst>
          </p:cNvPr>
          <p:cNvSpPr/>
          <p:nvPr/>
        </p:nvSpPr>
        <p:spPr>
          <a:xfrm>
            <a:off x="2784729" y="3194101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89" h="5079">
                <a:moveTo>
                  <a:pt x="0" y="5080"/>
                </a:moveTo>
                <a:lnTo>
                  <a:pt x="34035" y="5080"/>
                </a:lnTo>
                <a:lnTo>
                  <a:pt x="34035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52921A39-9B6F-2E4D-933C-0077DAAB7204}"/>
              </a:ext>
            </a:extLst>
          </p:cNvPr>
          <p:cNvSpPr/>
          <p:nvPr/>
        </p:nvSpPr>
        <p:spPr>
          <a:xfrm>
            <a:off x="2812351" y="2825801"/>
            <a:ext cx="0" cy="368300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0"/>
                </a:moveTo>
                <a:lnTo>
                  <a:pt x="0" y="368300"/>
                </a:lnTo>
              </a:path>
            </a:pathLst>
          </a:custGeom>
          <a:ln w="12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3A41BA5E-DAD4-C345-A0CD-26129DCAADC5}"/>
              </a:ext>
            </a:extLst>
          </p:cNvPr>
          <p:cNvSpPr/>
          <p:nvPr/>
        </p:nvSpPr>
        <p:spPr>
          <a:xfrm>
            <a:off x="2784729" y="2820721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89" h="5079">
                <a:moveTo>
                  <a:pt x="0" y="5079"/>
                </a:moveTo>
                <a:lnTo>
                  <a:pt x="34035" y="5079"/>
                </a:lnTo>
                <a:lnTo>
                  <a:pt x="34035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C2EF4C62-F1CB-7247-B2A9-DC350891AEFF}"/>
              </a:ext>
            </a:extLst>
          </p:cNvPr>
          <p:cNvSpPr/>
          <p:nvPr/>
        </p:nvSpPr>
        <p:spPr>
          <a:xfrm>
            <a:off x="2604135" y="3194101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89" h="5079">
                <a:moveTo>
                  <a:pt x="0" y="5080"/>
                </a:moveTo>
                <a:lnTo>
                  <a:pt x="34036" y="5080"/>
                </a:lnTo>
                <a:lnTo>
                  <a:pt x="34036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0CA08859-92BA-CC4D-AF64-85C58B356FF6}"/>
              </a:ext>
            </a:extLst>
          </p:cNvPr>
          <p:cNvSpPr/>
          <p:nvPr/>
        </p:nvSpPr>
        <p:spPr>
          <a:xfrm>
            <a:off x="2610612" y="2825801"/>
            <a:ext cx="0" cy="368300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0"/>
                </a:moveTo>
                <a:lnTo>
                  <a:pt x="0" y="36830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B2CD5AFA-85D2-914D-94D8-B2C82D89C317}"/>
              </a:ext>
            </a:extLst>
          </p:cNvPr>
          <p:cNvSpPr/>
          <p:nvPr/>
        </p:nvSpPr>
        <p:spPr>
          <a:xfrm>
            <a:off x="2604135" y="2820721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89" h="5079">
                <a:moveTo>
                  <a:pt x="0" y="5079"/>
                </a:moveTo>
                <a:lnTo>
                  <a:pt x="34036" y="5079"/>
                </a:lnTo>
                <a:lnTo>
                  <a:pt x="34036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0CA9597A-01E8-8C4A-9A83-F3CA2AF1C258}"/>
              </a:ext>
            </a:extLst>
          </p:cNvPr>
          <p:cNvSpPr txBox="1"/>
          <p:nvPr/>
        </p:nvSpPr>
        <p:spPr>
          <a:xfrm>
            <a:off x="275589" y="2436858"/>
            <a:ext cx="4083685" cy="93726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635"/>
              </a:spcBef>
              <a:buChar char="•"/>
              <a:tabLst>
                <a:tab pos="170815" algn="l"/>
              </a:tabLst>
            </a:pPr>
            <a:r>
              <a:rPr sz="1400" spc="30" dirty="0">
                <a:latin typeface="Arial"/>
                <a:cs typeface="Arial"/>
              </a:rPr>
              <a:t>We </a:t>
            </a:r>
            <a:r>
              <a:rPr sz="1400" spc="-10" dirty="0">
                <a:latin typeface="Arial"/>
                <a:cs typeface="Arial"/>
              </a:rPr>
              <a:t>often </a:t>
            </a:r>
            <a:r>
              <a:rPr sz="1400" spc="-15" dirty="0">
                <a:latin typeface="Arial"/>
                <a:cs typeface="Arial"/>
              </a:rPr>
              <a:t>write </a:t>
            </a:r>
            <a:r>
              <a:rPr sz="1400" spc="-10" dirty="0">
                <a:latin typeface="Arial"/>
                <a:cs typeface="Arial"/>
              </a:rPr>
              <a:t>these using matrix-vector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notation:</a:t>
            </a:r>
            <a:endParaRPr sz="1400">
              <a:latin typeface="Arial"/>
              <a:cs typeface="Arial"/>
            </a:endParaRPr>
          </a:p>
          <a:p>
            <a:pPr marR="104775" algn="ctr">
              <a:lnSpc>
                <a:spcPts val="1190"/>
              </a:lnSpc>
              <a:spcBef>
                <a:spcPts val="400"/>
              </a:spcBef>
              <a:tabLst>
                <a:tab pos="393065" algn="l"/>
                <a:tab pos="904875" algn="l"/>
              </a:tabLst>
            </a:pPr>
            <a:r>
              <a:rPr sz="1000" dirty="0">
                <a:latin typeface="Cambria Math"/>
                <a:cs typeface="Cambria Math"/>
              </a:rPr>
              <a:t>1   </a:t>
            </a:r>
            <a:r>
              <a:rPr sz="1000" spc="100" dirty="0">
                <a:latin typeface="Cambria Math"/>
                <a:cs typeface="Cambria Math"/>
              </a:rPr>
              <a:t> </a:t>
            </a:r>
            <a:r>
              <a:rPr sz="1000" dirty="0">
                <a:latin typeface="Cambria Math"/>
                <a:cs typeface="Cambria Math"/>
              </a:rPr>
              <a:t>2	3  </a:t>
            </a:r>
            <a:r>
              <a:rPr sz="1000" spc="150" dirty="0">
                <a:latin typeface="Cambria Math"/>
                <a:cs typeface="Cambria Math"/>
              </a:rPr>
              <a:t> </a:t>
            </a:r>
            <a:r>
              <a:rPr sz="1500" spc="-15" baseline="5555" dirty="0">
                <a:latin typeface="Cambria Math"/>
                <a:cs typeface="Cambria Math"/>
              </a:rPr>
              <a:t>𝑥</a:t>
            </a:r>
            <a:r>
              <a:rPr sz="1125" spc="-15" baseline="-7407" dirty="0">
                <a:latin typeface="Cambria Math"/>
                <a:cs typeface="Cambria Math"/>
              </a:rPr>
              <a:t>1	</a:t>
            </a:r>
            <a:r>
              <a:rPr sz="1000" spc="-5" dirty="0">
                <a:latin typeface="Cambria Math"/>
                <a:cs typeface="Cambria Math"/>
              </a:rPr>
              <a:t>10</a:t>
            </a:r>
            <a:endParaRPr sz="1000">
              <a:latin typeface="Cambria Math"/>
              <a:cs typeface="Cambria Math"/>
            </a:endParaRPr>
          </a:p>
          <a:p>
            <a:pPr marR="105410" algn="ctr">
              <a:lnSpc>
                <a:spcPts val="1175"/>
              </a:lnSpc>
              <a:tabLst>
                <a:tab pos="393065" algn="l"/>
              </a:tabLst>
            </a:pPr>
            <a:r>
              <a:rPr sz="1000" dirty="0">
                <a:latin typeface="Cambria Math"/>
                <a:cs typeface="Cambria Math"/>
              </a:rPr>
              <a:t>4   </a:t>
            </a:r>
            <a:r>
              <a:rPr sz="1000" spc="100" dirty="0">
                <a:latin typeface="Cambria Math"/>
                <a:cs typeface="Cambria Math"/>
              </a:rPr>
              <a:t> </a:t>
            </a:r>
            <a:r>
              <a:rPr sz="1000" dirty="0">
                <a:latin typeface="Cambria Math"/>
                <a:cs typeface="Cambria Math"/>
              </a:rPr>
              <a:t>5	6    </a:t>
            </a:r>
            <a:r>
              <a:rPr sz="1500" baseline="5555" dirty="0">
                <a:latin typeface="Cambria Math"/>
                <a:cs typeface="Cambria Math"/>
              </a:rPr>
              <a:t>𝑥</a:t>
            </a:r>
            <a:r>
              <a:rPr sz="1125" baseline="-7407" dirty="0">
                <a:latin typeface="Cambria Math"/>
                <a:cs typeface="Cambria Math"/>
              </a:rPr>
              <a:t>2   </a:t>
            </a:r>
            <a:r>
              <a:rPr sz="1500" baseline="-25000" dirty="0">
                <a:latin typeface="Arial"/>
                <a:cs typeface="Arial"/>
              </a:rPr>
              <a:t>=</a:t>
            </a:r>
            <a:r>
              <a:rPr sz="1500" spc="284" baseline="-25000" dirty="0">
                <a:latin typeface="Arial"/>
                <a:cs typeface="Arial"/>
              </a:rPr>
              <a:t> </a:t>
            </a:r>
            <a:r>
              <a:rPr sz="1000" spc="-10" dirty="0">
                <a:latin typeface="Cambria Math"/>
                <a:cs typeface="Cambria Math"/>
              </a:rPr>
              <a:t>11</a:t>
            </a:r>
            <a:endParaRPr sz="1000">
              <a:latin typeface="Cambria Math"/>
              <a:cs typeface="Cambria Math"/>
            </a:endParaRPr>
          </a:p>
          <a:p>
            <a:pPr marR="105410" algn="ctr">
              <a:lnSpc>
                <a:spcPts val="1090"/>
              </a:lnSpc>
              <a:tabLst>
                <a:tab pos="393065" algn="l"/>
                <a:tab pos="904875" algn="l"/>
              </a:tabLst>
            </a:pPr>
            <a:r>
              <a:rPr sz="1000" dirty="0">
                <a:latin typeface="Cambria Math"/>
                <a:cs typeface="Cambria Math"/>
              </a:rPr>
              <a:t>7   </a:t>
            </a:r>
            <a:r>
              <a:rPr sz="1000" spc="100" dirty="0">
                <a:latin typeface="Cambria Math"/>
                <a:cs typeface="Cambria Math"/>
              </a:rPr>
              <a:t> </a:t>
            </a:r>
            <a:r>
              <a:rPr sz="1000" dirty="0">
                <a:latin typeface="Cambria Math"/>
                <a:cs typeface="Cambria Math"/>
              </a:rPr>
              <a:t>8	9  </a:t>
            </a:r>
            <a:r>
              <a:rPr sz="1000" spc="150" dirty="0">
                <a:latin typeface="Cambria Math"/>
                <a:cs typeface="Cambria Math"/>
              </a:rPr>
              <a:t> </a:t>
            </a:r>
            <a:r>
              <a:rPr sz="1500" baseline="5555" dirty="0">
                <a:latin typeface="Cambria Math"/>
                <a:cs typeface="Cambria Math"/>
              </a:rPr>
              <a:t>𝑥</a:t>
            </a:r>
            <a:r>
              <a:rPr sz="1125" baseline="-7407" dirty="0">
                <a:latin typeface="Cambria Math"/>
                <a:cs typeface="Cambria Math"/>
              </a:rPr>
              <a:t>3	</a:t>
            </a:r>
            <a:r>
              <a:rPr sz="1000" spc="-10" dirty="0">
                <a:latin typeface="Cambria Math"/>
                <a:cs typeface="Cambria Math"/>
              </a:rPr>
              <a:t>12</a:t>
            </a:r>
            <a:endParaRPr sz="1000">
              <a:latin typeface="Cambria Math"/>
              <a:cs typeface="Cambria Math"/>
            </a:endParaRPr>
          </a:p>
          <a:p>
            <a:pPr marL="40640" algn="ctr">
              <a:lnSpc>
                <a:spcPts val="1105"/>
              </a:lnSpc>
              <a:tabLst>
                <a:tab pos="443230" algn="l"/>
                <a:tab pos="787400" algn="l"/>
              </a:tabLst>
            </a:pPr>
            <a:r>
              <a:rPr sz="1000" spc="5" dirty="0">
                <a:latin typeface="Cambria Math"/>
                <a:cs typeface="Cambria Math"/>
              </a:rPr>
              <a:t>𝐴	</a:t>
            </a:r>
            <a:r>
              <a:rPr sz="1500" baseline="5555" dirty="0">
                <a:latin typeface="Cambria Math"/>
                <a:cs typeface="Cambria Math"/>
              </a:rPr>
              <a:t>𝑥	</a:t>
            </a:r>
            <a:r>
              <a:rPr sz="1000" dirty="0">
                <a:latin typeface="Cambria Math"/>
                <a:cs typeface="Cambria Math"/>
              </a:rPr>
              <a:t>𝑏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E68371BD-B0B8-BF41-ADFD-F8058A159BC2}"/>
              </a:ext>
            </a:extLst>
          </p:cNvPr>
          <p:cNvSpPr/>
          <p:nvPr/>
        </p:nvSpPr>
        <p:spPr>
          <a:xfrm>
            <a:off x="1270" y="0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0990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FE1759B-FE0A-D64D-9827-96B57E2A4C6F}"/>
              </a:ext>
            </a:extLst>
          </p:cNvPr>
          <p:cNvSpPr/>
          <p:nvPr/>
        </p:nvSpPr>
        <p:spPr>
          <a:xfrm>
            <a:off x="635" y="1524"/>
            <a:ext cx="4572000" cy="609600"/>
          </a:xfrm>
          <a:custGeom>
            <a:avLst/>
            <a:gdLst/>
            <a:ahLst/>
            <a:cxnLst/>
            <a:rect l="l" t="t" r="r" b="b"/>
            <a:pathLst>
              <a:path w="4572000" h="609600">
                <a:moveTo>
                  <a:pt x="0" y="609600"/>
                </a:moveTo>
                <a:lnTo>
                  <a:pt x="4572000" y="609600"/>
                </a:lnTo>
                <a:lnTo>
                  <a:pt x="4572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CC37157-31A2-7E4A-80A5-9D9452F9479C}"/>
              </a:ext>
            </a:extLst>
          </p:cNvPr>
          <p:cNvSpPr/>
          <p:nvPr/>
        </p:nvSpPr>
        <p:spPr>
          <a:xfrm>
            <a:off x="635" y="1524"/>
            <a:ext cx="4572000" cy="609600"/>
          </a:xfrm>
          <a:custGeom>
            <a:avLst/>
            <a:gdLst/>
            <a:ahLst/>
            <a:cxnLst/>
            <a:rect l="l" t="t" r="r" b="b"/>
            <a:pathLst>
              <a:path w="4572000" h="609600">
                <a:moveTo>
                  <a:pt x="0" y="609600"/>
                </a:moveTo>
                <a:lnTo>
                  <a:pt x="4572000" y="609600"/>
                </a:lnTo>
                <a:lnTo>
                  <a:pt x="4572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90B9BFF-0A65-AD46-965C-E20B28FC5907}"/>
              </a:ext>
            </a:extLst>
          </p:cNvPr>
          <p:cNvSpPr txBox="1"/>
          <p:nvPr/>
        </p:nvSpPr>
        <p:spPr>
          <a:xfrm>
            <a:off x="13462" y="14097"/>
            <a:ext cx="4546600" cy="5949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49225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117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Linear </a:t>
            </a:r>
            <a:r>
              <a:rPr sz="1800" b="1" spc="-15" dirty="0">
                <a:solidFill>
                  <a:srgbClr val="004F89"/>
                </a:solidFill>
                <a:latin typeface="Arial"/>
                <a:cs typeface="Arial"/>
              </a:rPr>
              <a:t>Systems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are</a:t>
            </a:r>
            <a:r>
              <a:rPr sz="1800" b="1" spc="1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4F89"/>
                </a:solidFill>
                <a:latin typeface="Arial"/>
                <a:cs typeface="Arial"/>
              </a:rPr>
              <a:t>Everywhere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9D27BBA-C6F4-1941-91D7-FF9B92957436}"/>
              </a:ext>
            </a:extLst>
          </p:cNvPr>
          <p:cNvSpPr/>
          <p:nvPr/>
        </p:nvSpPr>
        <p:spPr>
          <a:xfrm>
            <a:off x="553085" y="28320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19050"/>
                </a:moveTo>
                <a:lnTo>
                  <a:pt x="1494" y="11626"/>
                </a:lnTo>
                <a:lnTo>
                  <a:pt x="5572" y="5572"/>
                </a:lnTo>
                <a:lnTo>
                  <a:pt x="11626" y="1494"/>
                </a:lnTo>
                <a:lnTo>
                  <a:pt x="19050" y="0"/>
                </a:lnTo>
                <a:lnTo>
                  <a:pt x="26473" y="1494"/>
                </a:lnTo>
                <a:lnTo>
                  <a:pt x="32527" y="5572"/>
                </a:lnTo>
                <a:lnTo>
                  <a:pt x="36605" y="11626"/>
                </a:lnTo>
                <a:lnTo>
                  <a:pt x="38100" y="19050"/>
                </a:lnTo>
                <a:lnTo>
                  <a:pt x="36605" y="26473"/>
                </a:lnTo>
                <a:lnTo>
                  <a:pt x="32527" y="32527"/>
                </a:lnTo>
                <a:lnTo>
                  <a:pt x="26473" y="36605"/>
                </a:lnTo>
                <a:lnTo>
                  <a:pt x="19050" y="38100"/>
                </a:lnTo>
                <a:lnTo>
                  <a:pt x="11626" y="36605"/>
                </a:lnTo>
                <a:lnTo>
                  <a:pt x="5572" y="32527"/>
                </a:lnTo>
                <a:lnTo>
                  <a:pt x="1494" y="26473"/>
                </a:lnTo>
                <a:lnTo>
                  <a:pt x="0" y="190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54C49A9-933C-964F-A9C6-D3AE93F90E17}"/>
              </a:ext>
            </a:extLst>
          </p:cNvPr>
          <p:cNvSpPr/>
          <p:nvPr/>
        </p:nvSpPr>
        <p:spPr>
          <a:xfrm>
            <a:off x="785876" y="264579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19050"/>
                </a:moveTo>
                <a:lnTo>
                  <a:pt x="1494" y="11626"/>
                </a:lnTo>
                <a:lnTo>
                  <a:pt x="5572" y="5572"/>
                </a:lnTo>
                <a:lnTo>
                  <a:pt x="11626" y="1494"/>
                </a:lnTo>
                <a:lnTo>
                  <a:pt x="19050" y="0"/>
                </a:lnTo>
                <a:lnTo>
                  <a:pt x="26473" y="1494"/>
                </a:lnTo>
                <a:lnTo>
                  <a:pt x="32527" y="5572"/>
                </a:lnTo>
                <a:lnTo>
                  <a:pt x="36605" y="11626"/>
                </a:lnTo>
                <a:lnTo>
                  <a:pt x="38100" y="19050"/>
                </a:lnTo>
                <a:lnTo>
                  <a:pt x="36605" y="26473"/>
                </a:lnTo>
                <a:lnTo>
                  <a:pt x="32527" y="32527"/>
                </a:lnTo>
                <a:lnTo>
                  <a:pt x="26473" y="36605"/>
                </a:lnTo>
                <a:lnTo>
                  <a:pt x="19050" y="38100"/>
                </a:lnTo>
                <a:lnTo>
                  <a:pt x="11626" y="36605"/>
                </a:lnTo>
                <a:lnTo>
                  <a:pt x="5572" y="32527"/>
                </a:lnTo>
                <a:lnTo>
                  <a:pt x="1494" y="26473"/>
                </a:lnTo>
                <a:lnTo>
                  <a:pt x="0" y="190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9163CC8-D200-8341-B4B5-941570B2EE7F}"/>
              </a:ext>
            </a:extLst>
          </p:cNvPr>
          <p:cNvSpPr/>
          <p:nvPr/>
        </p:nvSpPr>
        <p:spPr>
          <a:xfrm>
            <a:off x="800735" y="287439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19050"/>
                </a:moveTo>
                <a:lnTo>
                  <a:pt x="1494" y="11626"/>
                </a:lnTo>
                <a:lnTo>
                  <a:pt x="5572" y="5572"/>
                </a:lnTo>
                <a:lnTo>
                  <a:pt x="11626" y="1494"/>
                </a:lnTo>
                <a:lnTo>
                  <a:pt x="19050" y="0"/>
                </a:lnTo>
                <a:lnTo>
                  <a:pt x="26473" y="1494"/>
                </a:lnTo>
                <a:lnTo>
                  <a:pt x="32527" y="5572"/>
                </a:lnTo>
                <a:lnTo>
                  <a:pt x="36605" y="11626"/>
                </a:lnTo>
                <a:lnTo>
                  <a:pt x="38100" y="19050"/>
                </a:lnTo>
                <a:lnTo>
                  <a:pt x="36605" y="26473"/>
                </a:lnTo>
                <a:lnTo>
                  <a:pt x="32527" y="32527"/>
                </a:lnTo>
                <a:lnTo>
                  <a:pt x="26473" y="36605"/>
                </a:lnTo>
                <a:lnTo>
                  <a:pt x="19050" y="38100"/>
                </a:lnTo>
                <a:lnTo>
                  <a:pt x="11626" y="36605"/>
                </a:lnTo>
                <a:lnTo>
                  <a:pt x="5572" y="32527"/>
                </a:lnTo>
                <a:lnTo>
                  <a:pt x="1494" y="26473"/>
                </a:lnTo>
                <a:lnTo>
                  <a:pt x="0" y="190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5C33361-47CA-7448-9B18-E3CA37375654}"/>
              </a:ext>
            </a:extLst>
          </p:cNvPr>
          <p:cNvSpPr/>
          <p:nvPr/>
        </p:nvSpPr>
        <p:spPr>
          <a:xfrm>
            <a:off x="915035" y="273176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19050"/>
                </a:moveTo>
                <a:lnTo>
                  <a:pt x="1494" y="11680"/>
                </a:lnTo>
                <a:lnTo>
                  <a:pt x="5572" y="5619"/>
                </a:lnTo>
                <a:lnTo>
                  <a:pt x="11626" y="1512"/>
                </a:lnTo>
                <a:lnTo>
                  <a:pt x="19050" y="0"/>
                </a:lnTo>
                <a:lnTo>
                  <a:pt x="26473" y="1512"/>
                </a:lnTo>
                <a:lnTo>
                  <a:pt x="32527" y="5619"/>
                </a:lnTo>
                <a:lnTo>
                  <a:pt x="36605" y="11680"/>
                </a:lnTo>
                <a:lnTo>
                  <a:pt x="38100" y="19050"/>
                </a:lnTo>
                <a:lnTo>
                  <a:pt x="36605" y="26473"/>
                </a:lnTo>
                <a:lnTo>
                  <a:pt x="32527" y="32527"/>
                </a:lnTo>
                <a:lnTo>
                  <a:pt x="26473" y="36605"/>
                </a:lnTo>
                <a:lnTo>
                  <a:pt x="19050" y="38100"/>
                </a:lnTo>
                <a:lnTo>
                  <a:pt x="11626" y="36605"/>
                </a:lnTo>
                <a:lnTo>
                  <a:pt x="5572" y="32527"/>
                </a:lnTo>
                <a:lnTo>
                  <a:pt x="1494" y="26473"/>
                </a:lnTo>
                <a:lnTo>
                  <a:pt x="0" y="190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74C827C-A871-2945-9F81-86948A319E7E}"/>
              </a:ext>
            </a:extLst>
          </p:cNvPr>
          <p:cNvSpPr/>
          <p:nvPr/>
        </p:nvSpPr>
        <p:spPr>
          <a:xfrm>
            <a:off x="1067435" y="26309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19050"/>
                </a:moveTo>
                <a:lnTo>
                  <a:pt x="1494" y="11626"/>
                </a:lnTo>
                <a:lnTo>
                  <a:pt x="5572" y="5572"/>
                </a:lnTo>
                <a:lnTo>
                  <a:pt x="11626" y="1494"/>
                </a:lnTo>
                <a:lnTo>
                  <a:pt x="19050" y="0"/>
                </a:lnTo>
                <a:lnTo>
                  <a:pt x="26473" y="1494"/>
                </a:lnTo>
                <a:lnTo>
                  <a:pt x="32527" y="5572"/>
                </a:lnTo>
                <a:lnTo>
                  <a:pt x="36605" y="11626"/>
                </a:lnTo>
                <a:lnTo>
                  <a:pt x="38100" y="19050"/>
                </a:lnTo>
                <a:lnTo>
                  <a:pt x="36605" y="26473"/>
                </a:lnTo>
                <a:lnTo>
                  <a:pt x="32527" y="32527"/>
                </a:lnTo>
                <a:lnTo>
                  <a:pt x="26473" y="36605"/>
                </a:lnTo>
                <a:lnTo>
                  <a:pt x="19050" y="38100"/>
                </a:lnTo>
                <a:lnTo>
                  <a:pt x="11626" y="36605"/>
                </a:lnTo>
                <a:lnTo>
                  <a:pt x="5572" y="32527"/>
                </a:lnTo>
                <a:lnTo>
                  <a:pt x="1494" y="26473"/>
                </a:lnTo>
                <a:lnTo>
                  <a:pt x="0" y="190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5537186-0A06-E84A-8D16-4FE379973B49}"/>
              </a:ext>
            </a:extLst>
          </p:cNvPr>
          <p:cNvSpPr/>
          <p:nvPr/>
        </p:nvSpPr>
        <p:spPr>
          <a:xfrm>
            <a:off x="1296035" y="26479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19050"/>
                </a:moveTo>
                <a:lnTo>
                  <a:pt x="1494" y="11626"/>
                </a:lnTo>
                <a:lnTo>
                  <a:pt x="5572" y="5572"/>
                </a:lnTo>
                <a:lnTo>
                  <a:pt x="11626" y="1494"/>
                </a:lnTo>
                <a:lnTo>
                  <a:pt x="19050" y="0"/>
                </a:lnTo>
                <a:lnTo>
                  <a:pt x="26473" y="1494"/>
                </a:lnTo>
                <a:lnTo>
                  <a:pt x="32527" y="5572"/>
                </a:lnTo>
                <a:lnTo>
                  <a:pt x="36605" y="11626"/>
                </a:lnTo>
                <a:lnTo>
                  <a:pt x="38100" y="19050"/>
                </a:lnTo>
                <a:lnTo>
                  <a:pt x="36605" y="26473"/>
                </a:lnTo>
                <a:lnTo>
                  <a:pt x="32527" y="32527"/>
                </a:lnTo>
                <a:lnTo>
                  <a:pt x="26473" y="36605"/>
                </a:lnTo>
                <a:lnTo>
                  <a:pt x="19050" y="38100"/>
                </a:lnTo>
                <a:lnTo>
                  <a:pt x="11626" y="36605"/>
                </a:lnTo>
                <a:lnTo>
                  <a:pt x="5572" y="32527"/>
                </a:lnTo>
                <a:lnTo>
                  <a:pt x="1494" y="26473"/>
                </a:lnTo>
                <a:lnTo>
                  <a:pt x="0" y="190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3C6D91B-8179-F24B-AB84-7760E030337D}"/>
              </a:ext>
            </a:extLst>
          </p:cNvPr>
          <p:cNvSpPr/>
          <p:nvPr/>
        </p:nvSpPr>
        <p:spPr>
          <a:xfrm>
            <a:off x="1143635" y="249339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19050"/>
                </a:moveTo>
                <a:lnTo>
                  <a:pt x="1494" y="11626"/>
                </a:lnTo>
                <a:lnTo>
                  <a:pt x="5572" y="5572"/>
                </a:lnTo>
                <a:lnTo>
                  <a:pt x="11626" y="1494"/>
                </a:lnTo>
                <a:lnTo>
                  <a:pt x="19050" y="0"/>
                </a:lnTo>
                <a:lnTo>
                  <a:pt x="26473" y="1494"/>
                </a:lnTo>
                <a:lnTo>
                  <a:pt x="32527" y="5572"/>
                </a:lnTo>
                <a:lnTo>
                  <a:pt x="36605" y="11626"/>
                </a:lnTo>
                <a:lnTo>
                  <a:pt x="38100" y="19050"/>
                </a:lnTo>
                <a:lnTo>
                  <a:pt x="36605" y="26473"/>
                </a:lnTo>
                <a:lnTo>
                  <a:pt x="32527" y="32527"/>
                </a:lnTo>
                <a:lnTo>
                  <a:pt x="26473" y="36605"/>
                </a:lnTo>
                <a:lnTo>
                  <a:pt x="19050" y="38100"/>
                </a:lnTo>
                <a:lnTo>
                  <a:pt x="11626" y="36605"/>
                </a:lnTo>
                <a:lnTo>
                  <a:pt x="5572" y="32527"/>
                </a:lnTo>
                <a:lnTo>
                  <a:pt x="1494" y="26473"/>
                </a:lnTo>
                <a:lnTo>
                  <a:pt x="0" y="190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F411791E-E204-9348-A3D2-A06ED76CC17E}"/>
              </a:ext>
            </a:extLst>
          </p:cNvPr>
          <p:cNvSpPr/>
          <p:nvPr/>
        </p:nvSpPr>
        <p:spPr>
          <a:xfrm>
            <a:off x="381635" y="29209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19050"/>
                </a:moveTo>
                <a:lnTo>
                  <a:pt x="1494" y="11626"/>
                </a:lnTo>
                <a:lnTo>
                  <a:pt x="5572" y="5572"/>
                </a:lnTo>
                <a:lnTo>
                  <a:pt x="11626" y="1494"/>
                </a:lnTo>
                <a:lnTo>
                  <a:pt x="19050" y="0"/>
                </a:lnTo>
                <a:lnTo>
                  <a:pt x="26473" y="1494"/>
                </a:lnTo>
                <a:lnTo>
                  <a:pt x="32527" y="5572"/>
                </a:lnTo>
                <a:lnTo>
                  <a:pt x="36605" y="11626"/>
                </a:lnTo>
                <a:lnTo>
                  <a:pt x="38100" y="19050"/>
                </a:lnTo>
                <a:lnTo>
                  <a:pt x="36605" y="26473"/>
                </a:lnTo>
                <a:lnTo>
                  <a:pt x="32527" y="32527"/>
                </a:lnTo>
                <a:lnTo>
                  <a:pt x="26473" y="36605"/>
                </a:lnTo>
                <a:lnTo>
                  <a:pt x="19050" y="38100"/>
                </a:lnTo>
                <a:lnTo>
                  <a:pt x="11626" y="36605"/>
                </a:lnTo>
                <a:lnTo>
                  <a:pt x="5572" y="32527"/>
                </a:lnTo>
                <a:lnTo>
                  <a:pt x="1494" y="26473"/>
                </a:lnTo>
                <a:lnTo>
                  <a:pt x="0" y="190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6E50F5C-172E-DB47-9808-FDA1D2074EF1}"/>
              </a:ext>
            </a:extLst>
          </p:cNvPr>
          <p:cNvSpPr/>
          <p:nvPr/>
        </p:nvSpPr>
        <p:spPr>
          <a:xfrm>
            <a:off x="705485" y="29844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19050"/>
                </a:moveTo>
                <a:lnTo>
                  <a:pt x="1494" y="11626"/>
                </a:lnTo>
                <a:lnTo>
                  <a:pt x="5572" y="5572"/>
                </a:lnTo>
                <a:lnTo>
                  <a:pt x="11626" y="1494"/>
                </a:lnTo>
                <a:lnTo>
                  <a:pt x="19050" y="0"/>
                </a:lnTo>
                <a:lnTo>
                  <a:pt x="26473" y="1494"/>
                </a:lnTo>
                <a:lnTo>
                  <a:pt x="32527" y="5572"/>
                </a:lnTo>
                <a:lnTo>
                  <a:pt x="36605" y="11626"/>
                </a:lnTo>
                <a:lnTo>
                  <a:pt x="38100" y="19050"/>
                </a:lnTo>
                <a:lnTo>
                  <a:pt x="36605" y="26473"/>
                </a:lnTo>
                <a:lnTo>
                  <a:pt x="32527" y="32527"/>
                </a:lnTo>
                <a:lnTo>
                  <a:pt x="26473" y="36605"/>
                </a:lnTo>
                <a:lnTo>
                  <a:pt x="19050" y="38100"/>
                </a:lnTo>
                <a:lnTo>
                  <a:pt x="11626" y="36605"/>
                </a:lnTo>
                <a:lnTo>
                  <a:pt x="5572" y="32527"/>
                </a:lnTo>
                <a:lnTo>
                  <a:pt x="1494" y="26473"/>
                </a:lnTo>
                <a:lnTo>
                  <a:pt x="0" y="190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440611A4-2CF3-5B43-B2DE-761F1E6CDF61}"/>
              </a:ext>
            </a:extLst>
          </p:cNvPr>
          <p:cNvSpPr/>
          <p:nvPr/>
        </p:nvSpPr>
        <p:spPr>
          <a:xfrm>
            <a:off x="457835" y="302679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19050"/>
                </a:moveTo>
                <a:lnTo>
                  <a:pt x="1494" y="11626"/>
                </a:lnTo>
                <a:lnTo>
                  <a:pt x="5572" y="5572"/>
                </a:lnTo>
                <a:lnTo>
                  <a:pt x="11626" y="1494"/>
                </a:lnTo>
                <a:lnTo>
                  <a:pt x="19050" y="0"/>
                </a:lnTo>
                <a:lnTo>
                  <a:pt x="26473" y="1494"/>
                </a:lnTo>
                <a:lnTo>
                  <a:pt x="32527" y="5572"/>
                </a:lnTo>
                <a:lnTo>
                  <a:pt x="36605" y="11626"/>
                </a:lnTo>
                <a:lnTo>
                  <a:pt x="38100" y="19050"/>
                </a:lnTo>
                <a:lnTo>
                  <a:pt x="36605" y="26473"/>
                </a:lnTo>
                <a:lnTo>
                  <a:pt x="32527" y="32527"/>
                </a:lnTo>
                <a:lnTo>
                  <a:pt x="26473" y="36605"/>
                </a:lnTo>
                <a:lnTo>
                  <a:pt x="19050" y="38100"/>
                </a:lnTo>
                <a:lnTo>
                  <a:pt x="11626" y="36605"/>
                </a:lnTo>
                <a:lnTo>
                  <a:pt x="5572" y="32527"/>
                </a:lnTo>
                <a:lnTo>
                  <a:pt x="1494" y="26473"/>
                </a:lnTo>
                <a:lnTo>
                  <a:pt x="0" y="190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304F4657-3A91-434D-B9F7-0BDF091425FD}"/>
              </a:ext>
            </a:extLst>
          </p:cNvPr>
          <p:cNvSpPr/>
          <p:nvPr/>
        </p:nvSpPr>
        <p:spPr>
          <a:xfrm>
            <a:off x="267335" y="2493391"/>
            <a:ext cx="1257300" cy="552450"/>
          </a:xfrm>
          <a:custGeom>
            <a:avLst/>
            <a:gdLst/>
            <a:ahLst/>
            <a:cxnLst/>
            <a:rect l="l" t="t" r="r" b="b"/>
            <a:pathLst>
              <a:path w="1257300" h="552450">
                <a:moveTo>
                  <a:pt x="0" y="552450"/>
                </a:moveTo>
                <a:lnTo>
                  <a:pt x="12573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DAD5D560-2CB4-8045-A9BA-F031A55D334C}"/>
              </a:ext>
            </a:extLst>
          </p:cNvPr>
          <p:cNvSpPr/>
          <p:nvPr/>
        </p:nvSpPr>
        <p:spPr>
          <a:xfrm>
            <a:off x="799718" y="2645791"/>
            <a:ext cx="5715" cy="163195"/>
          </a:xfrm>
          <a:custGeom>
            <a:avLst/>
            <a:gdLst/>
            <a:ahLst/>
            <a:cxnLst/>
            <a:rect l="l" t="t" r="r" b="b"/>
            <a:pathLst>
              <a:path w="5714" h="163195">
                <a:moveTo>
                  <a:pt x="5207" y="0"/>
                </a:moveTo>
                <a:lnTo>
                  <a:pt x="0" y="162687"/>
                </a:lnTo>
              </a:path>
            </a:pathLst>
          </a:custGeom>
          <a:ln w="63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F79A6E2-9156-4249-9A84-F7CB7AD06A7F}"/>
              </a:ext>
            </a:extLst>
          </p:cNvPr>
          <p:cNvSpPr/>
          <p:nvPr/>
        </p:nvSpPr>
        <p:spPr>
          <a:xfrm>
            <a:off x="165226" y="2377312"/>
            <a:ext cx="52069" cy="748665"/>
          </a:xfrm>
          <a:custGeom>
            <a:avLst/>
            <a:gdLst/>
            <a:ahLst/>
            <a:cxnLst/>
            <a:rect l="l" t="t" r="r" b="b"/>
            <a:pathLst>
              <a:path w="52069" h="748664">
                <a:moveTo>
                  <a:pt x="25908" y="12663"/>
                </a:moveTo>
                <a:lnTo>
                  <a:pt x="22733" y="18106"/>
                </a:lnTo>
                <a:lnTo>
                  <a:pt x="22733" y="748411"/>
                </a:lnTo>
                <a:lnTo>
                  <a:pt x="29083" y="748411"/>
                </a:lnTo>
                <a:lnTo>
                  <a:pt x="29083" y="18106"/>
                </a:lnTo>
                <a:lnTo>
                  <a:pt x="25908" y="12663"/>
                </a:lnTo>
                <a:close/>
              </a:path>
              <a:path w="52069" h="748664">
                <a:moveTo>
                  <a:pt x="25908" y="0"/>
                </a:moveTo>
                <a:lnTo>
                  <a:pt x="889" y="42799"/>
                </a:lnTo>
                <a:lnTo>
                  <a:pt x="0" y="44195"/>
                </a:lnTo>
                <a:lnTo>
                  <a:pt x="508" y="46227"/>
                </a:lnTo>
                <a:lnTo>
                  <a:pt x="3556" y="48005"/>
                </a:lnTo>
                <a:lnTo>
                  <a:pt x="5588" y="47498"/>
                </a:lnTo>
                <a:lnTo>
                  <a:pt x="22733" y="18106"/>
                </a:lnTo>
                <a:lnTo>
                  <a:pt x="22733" y="6223"/>
                </a:lnTo>
                <a:lnTo>
                  <a:pt x="29545" y="6223"/>
                </a:lnTo>
                <a:lnTo>
                  <a:pt x="25908" y="0"/>
                </a:lnTo>
                <a:close/>
              </a:path>
              <a:path w="52069" h="748664">
                <a:moveTo>
                  <a:pt x="29545" y="6223"/>
                </a:moveTo>
                <a:lnTo>
                  <a:pt x="29083" y="6223"/>
                </a:lnTo>
                <a:lnTo>
                  <a:pt x="29083" y="18106"/>
                </a:lnTo>
                <a:lnTo>
                  <a:pt x="46228" y="47498"/>
                </a:lnTo>
                <a:lnTo>
                  <a:pt x="48260" y="48005"/>
                </a:lnTo>
                <a:lnTo>
                  <a:pt x="51308" y="46227"/>
                </a:lnTo>
                <a:lnTo>
                  <a:pt x="51816" y="44195"/>
                </a:lnTo>
                <a:lnTo>
                  <a:pt x="50927" y="42799"/>
                </a:lnTo>
                <a:lnTo>
                  <a:pt x="29545" y="6223"/>
                </a:lnTo>
                <a:close/>
              </a:path>
              <a:path w="52069" h="748664">
                <a:moveTo>
                  <a:pt x="29083" y="6223"/>
                </a:moveTo>
                <a:lnTo>
                  <a:pt x="22733" y="6223"/>
                </a:lnTo>
                <a:lnTo>
                  <a:pt x="22733" y="18106"/>
                </a:lnTo>
                <a:lnTo>
                  <a:pt x="25908" y="12663"/>
                </a:lnTo>
                <a:lnTo>
                  <a:pt x="23114" y="7874"/>
                </a:lnTo>
                <a:lnTo>
                  <a:pt x="29083" y="7874"/>
                </a:lnTo>
                <a:lnTo>
                  <a:pt x="29083" y="6223"/>
                </a:lnTo>
                <a:close/>
              </a:path>
              <a:path w="52069" h="748664">
                <a:moveTo>
                  <a:pt x="29083" y="7874"/>
                </a:moveTo>
                <a:lnTo>
                  <a:pt x="28702" y="7874"/>
                </a:lnTo>
                <a:lnTo>
                  <a:pt x="25908" y="12663"/>
                </a:lnTo>
                <a:lnTo>
                  <a:pt x="29083" y="18106"/>
                </a:lnTo>
                <a:lnTo>
                  <a:pt x="29083" y="7874"/>
                </a:lnTo>
                <a:close/>
              </a:path>
              <a:path w="52069" h="748664">
                <a:moveTo>
                  <a:pt x="28702" y="7874"/>
                </a:moveTo>
                <a:lnTo>
                  <a:pt x="23114" y="7874"/>
                </a:lnTo>
                <a:lnTo>
                  <a:pt x="25908" y="12663"/>
                </a:lnTo>
                <a:lnTo>
                  <a:pt x="28702" y="7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B94C3FE5-FF95-024C-A0FE-8C2F267CCA22}"/>
              </a:ext>
            </a:extLst>
          </p:cNvPr>
          <p:cNvSpPr/>
          <p:nvPr/>
        </p:nvSpPr>
        <p:spPr>
          <a:xfrm>
            <a:off x="229235" y="3137916"/>
            <a:ext cx="1143000" cy="52069"/>
          </a:xfrm>
          <a:custGeom>
            <a:avLst/>
            <a:gdLst/>
            <a:ahLst/>
            <a:cxnLst/>
            <a:rect l="l" t="t" r="r" b="b"/>
            <a:pathLst>
              <a:path w="1143000" h="52070">
                <a:moveTo>
                  <a:pt x="1130336" y="25908"/>
                </a:moveTo>
                <a:lnTo>
                  <a:pt x="1095502" y="46227"/>
                </a:lnTo>
                <a:lnTo>
                  <a:pt x="1094994" y="48260"/>
                </a:lnTo>
                <a:lnTo>
                  <a:pt x="1096772" y="51308"/>
                </a:lnTo>
                <a:lnTo>
                  <a:pt x="1098677" y="51815"/>
                </a:lnTo>
                <a:lnTo>
                  <a:pt x="1137568" y="29083"/>
                </a:lnTo>
                <a:lnTo>
                  <a:pt x="1136777" y="29083"/>
                </a:lnTo>
                <a:lnTo>
                  <a:pt x="1136777" y="28701"/>
                </a:lnTo>
                <a:lnTo>
                  <a:pt x="1135126" y="28701"/>
                </a:lnTo>
                <a:lnTo>
                  <a:pt x="1130336" y="25908"/>
                </a:lnTo>
                <a:close/>
              </a:path>
              <a:path w="1143000" h="52070">
                <a:moveTo>
                  <a:pt x="1124893" y="22733"/>
                </a:moveTo>
                <a:lnTo>
                  <a:pt x="0" y="22733"/>
                </a:lnTo>
                <a:lnTo>
                  <a:pt x="0" y="29083"/>
                </a:lnTo>
                <a:lnTo>
                  <a:pt x="1124893" y="29083"/>
                </a:lnTo>
                <a:lnTo>
                  <a:pt x="1130336" y="25908"/>
                </a:lnTo>
                <a:lnTo>
                  <a:pt x="1124893" y="22733"/>
                </a:lnTo>
                <a:close/>
              </a:path>
              <a:path w="1143000" h="52070">
                <a:moveTo>
                  <a:pt x="1137568" y="22733"/>
                </a:moveTo>
                <a:lnTo>
                  <a:pt x="1136777" y="22733"/>
                </a:lnTo>
                <a:lnTo>
                  <a:pt x="1136777" y="29083"/>
                </a:lnTo>
                <a:lnTo>
                  <a:pt x="1137568" y="29083"/>
                </a:lnTo>
                <a:lnTo>
                  <a:pt x="1143000" y="25908"/>
                </a:lnTo>
                <a:lnTo>
                  <a:pt x="1137568" y="22733"/>
                </a:lnTo>
                <a:close/>
              </a:path>
              <a:path w="1143000" h="52070">
                <a:moveTo>
                  <a:pt x="1135126" y="23113"/>
                </a:moveTo>
                <a:lnTo>
                  <a:pt x="1130336" y="25908"/>
                </a:lnTo>
                <a:lnTo>
                  <a:pt x="1135126" y="28701"/>
                </a:lnTo>
                <a:lnTo>
                  <a:pt x="1135126" y="23113"/>
                </a:lnTo>
                <a:close/>
              </a:path>
              <a:path w="1143000" h="52070">
                <a:moveTo>
                  <a:pt x="1136777" y="23113"/>
                </a:moveTo>
                <a:lnTo>
                  <a:pt x="1135126" y="23113"/>
                </a:lnTo>
                <a:lnTo>
                  <a:pt x="1135126" y="28701"/>
                </a:lnTo>
                <a:lnTo>
                  <a:pt x="1136777" y="28701"/>
                </a:lnTo>
                <a:lnTo>
                  <a:pt x="1136777" y="23113"/>
                </a:lnTo>
                <a:close/>
              </a:path>
              <a:path w="1143000" h="52070">
                <a:moveTo>
                  <a:pt x="1098677" y="0"/>
                </a:moveTo>
                <a:lnTo>
                  <a:pt x="1096772" y="508"/>
                </a:lnTo>
                <a:lnTo>
                  <a:pt x="1094994" y="3556"/>
                </a:lnTo>
                <a:lnTo>
                  <a:pt x="1095502" y="5587"/>
                </a:lnTo>
                <a:lnTo>
                  <a:pt x="1130336" y="25908"/>
                </a:lnTo>
                <a:lnTo>
                  <a:pt x="1135126" y="23113"/>
                </a:lnTo>
                <a:lnTo>
                  <a:pt x="1136777" y="23113"/>
                </a:lnTo>
                <a:lnTo>
                  <a:pt x="1136777" y="22733"/>
                </a:lnTo>
                <a:lnTo>
                  <a:pt x="1137568" y="22733"/>
                </a:lnTo>
                <a:lnTo>
                  <a:pt x="1098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27A29BCA-D9CE-2248-B41F-824EA68E9139}"/>
              </a:ext>
            </a:extLst>
          </p:cNvPr>
          <p:cNvSpPr txBox="1"/>
          <p:nvPr/>
        </p:nvSpPr>
        <p:spPr>
          <a:xfrm>
            <a:off x="404749" y="3172206"/>
            <a:ext cx="85153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</a:rPr>
              <a:t>Knowledge of</a:t>
            </a:r>
            <a:r>
              <a:rPr sz="600" spc="-9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algorithms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F88B0962-7289-5040-8DCD-834F7E368A3B}"/>
              </a:ext>
            </a:extLst>
          </p:cNvPr>
          <p:cNvSpPr txBox="1"/>
          <p:nvPr/>
        </p:nvSpPr>
        <p:spPr>
          <a:xfrm>
            <a:off x="61320" y="2575763"/>
            <a:ext cx="111125" cy="38925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latin typeface="Arial"/>
                <a:cs typeface="Arial"/>
              </a:rPr>
              <a:t>Happ</a:t>
            </a:r>
            <a:r>
              <a:rPr sz="600" spc="10" dirty="0">
                <a:latin typeface="Arial"/>
                <a:cs typeface="Arial"/>
              </a:rPr>
              <a:t>i</a:t>
            </a:r>
            <a:r>
              <a:rPr sz="600" dirty="0">
                <a:latin typeface="Arial"/>
                <a:cs typeface="Arial"/>
              </a:rPr>
              <a:t>ne</a:t>
            </a:r>
            <a:r>
              <a:rPr sz="600" spc="10" dirty="0">
                <a:latin typeface="Arial"/>
                <a:cs typeface="Arial"/>
              </a:rPr>
              <a:t>s</a:t>
            </a:r>
            <a:r>
              <a:rPr sz="600" dirty="0">
                <a:latin typeface="Arial"/>
                <a:cs typeface="Arial"/>
              </a:rPr>
              <a:t>s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0D034F4E-2F75-F24F-BD17-9B01E800AEDF}"/>
              </a:ext>
            </a:extLst>
          </p:cNvPr>
          <p:cNvSpPr/>
          <p:nvPr/>
        </p:nvSpPr>
        <p:spPr>
          <a:xfrm>
            <a:off x="1818512" y="2002104"/>
            <a:ext cx="1143000" cy="872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CDA8BFA5-3380-4547-B086-F078C1977372}"/>
              </a:ext>
            </a:extLst>
          </p:cNvPr>
          <p:cNvSpPr/>
          <p:nvPr/>
        </p:nvSpPr>
        <p:spPr>
          <a:xfrm>
            <a:off x="1616329" y="2731871"/>
            <a:ext cx="670293" cy="675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0FFD6E3B-13BF-CD48-9C59-D21E8F22CFD7}"/>
              </a:ext>
            </a:extLst>
          </p:cNvPr>
          <p:cNvSpPr/>
          <p:nvPr/>
        </p:nvSpPr>
        <p:spPr>
          <a:xfrm>
            <a:off x="3247008" y="2073516"/>
            <a:ext cx="1026515" cy="775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C303CE95-109D-D541-9531-558DB71E7C11}"/>
              </a:ext>
            </a:extLst>
          </p:cNvPr>
          <p:cNvSpPr txBox="1"/>
          <p:nvPr/>
        </p:nvSpPr>
        <p:spPr>
          <a:xfrm>
            <a:off x="3611625" y="2742057"/>
            <a:ext cx="711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24C7CEAD-E0D2-0D42-B3F7-39624EB68647}"/>
              </a:ext>
            </a:extLst>
          </p:cNvPr>
          <p:cNvSpPr/>
          <p:nvPr/>
        </p:nvSpPr>
        <p:spPr>
          <a:xfrm>
            <a:off x="3586480" y="2690368"/>
            <a:ext cx="64262" cy="759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06D86697-EC91-0441-ACA7-2232FC2F0830}"/>
              </a:ext>
            </a:extLst>
          </p:cNvPr>
          <p:cNvSpPr/>
          <p:nvPr/>
        </p:nvSpPr>
        <p:spPr>
          <a:xfrm>
            <a:off x="3513074" y="2070100"/>
            <a:ext cx="530860" cy="497205"/>
          </a:xfrm>
          <a:custGeom>
            <a:avLst/>
            <a:gdLst/>
            <a:ahLst/>
            <a:cxnLst/>
            <a:rect l="l" t="t" r="r" b="b"/>
            <a:pathLst>
              <a:path w="530860" h="497204">
                <a:moveTo>
                  <a:pt x="0" y="25273"/>
                </a:moveTo>
                <a:lnTo>
                  <a:pt x="13061" y="81526"/>
                </a:lnTo>
                <a:lnTo>
                  <a:pt x="26277" y="136971"/>
                </a:lnTo>
                <a:lnTo>
                  <a:pt x="39812" y="190801"/>
                </a:lnTo>
                <a:lnTo>
                  <a:pt x="53829" y="242206"/>
                </a:lnTo>
                <a:lnTo>
                  <a:pt x="68494" y="290379"/>
                </a:lnTo>
                <a:lnTo>
                  <a:pt x="83970" y="334513"/>
                </a:lnTo>
                <a:lnTo>
                  <a:pt x="100421" y="373798"/>
                </a:lnTo>
                <a:lnTo>
                  <a:pt x="136906" y="434593"/>
                </a:lnTo>
                <a:lnTo>
                  <a:pt x="168683" y="465522"/>
                </a:lnTo>
                <a:lnTo>
                  <a:pt x="204267" y="486612"/>
                </a:lnTo>
                <a:lnTo>
                  <a:pt x="242046" y="496808"/>
                </a:lnTo>
                <a:lnTo>
                  <a:pt x="280406" y="495055"/>
                </a:lnTo>
                <a:lnTo>
                  <a:pt x="317736" y="480299"/>
                </a:lnTo>
                <a:lnTo>
                  <a:pt x="352425" y="451485"/>
                </a:lnTo>
                <a:lnTo>
                  <a:pt x="390768" y="394923"/>
                </a:lnTo>
                <a:lnTo>
                  <a:pt x="409237" y="357852"/>
                </a:lnTo>
                <a:lnTo>
                  <a:pt x="427314" y="315861"/>
                </a:lnTo>
                <a:lnTo>
                  <a:pt x="445055" y="269652"/>
                </a:lnTo>
                <a:lnTo>
                  <a:pt x="462518" y="219931"/>
                </a:lnTo>
                <a:lnTo>
                  <a:pt x="479760" y="167401"/>
                </a:lnTo>
                <a:lnTo>
                  <a:pt x="496839" y="112766"/>
                </a:lnTo>
                <a:lnTo>
                  <a:pt x="513810" y="56731"/>
                </a:lnTo>
                <a:lnTo>
                  <a:pt x="530733" y="0"/>
                </a:lnTo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33E00C60-E28B-7549-B415-52D7923320BF}"/>
              </a:ext>
            </a:extLst>
          </p:cNvPr>
          <p:cNvSpPr txBox="1"/>
          <p:nvPr/>
        </p:nvSpPr>
        <p:spPr>
          <a:xfrm>
            <a:off x="275589" y="656971"/>
            <a:ext cx="4075429" cy="1717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marR="16510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Least </a:t>
            </a:r>
            <a:r>
              <a:rPr sz="1400" spc="-15" dirty="0">
                <a:latin typeface="Arial"/>
                <a:cs typeface="Arial"/>
              </a:rPr>
              <a:t>squares </a:t>
            </a:r>
            <a:r>
              <a:rPr sz="1400" spc="-10" dirty="0">
                <a:latin typeface="Arial"/>
                <a:cs typeface="Arial"/>
              </a:rPr>
              <a:t>regression or solving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5" dirty="0">
                <a:latin typeface="Arial"/>
                <a:cs typeface="Arial"/>
              </a:rPr>
              <a:t>system </a:t>
            </a:r>
            <a:r>
              <a:rPr sz="1400" spc="-10" dirty="0">
                <a:latin typeface="Arial"/>
                <a:cs typeface="Arial"/>
              </a:rPr>
              <a:t>of  </a:t>
            </a:r>
            <a:r>
              <a:rPr sz="1400" spc="-15" dirty="0">
                <a:latin typeface="Arial"/>
                <a:cs typeface="Arial"/>
              </a:rPr>
              <a:t>equations </a:t>
            </a:r>
            <a:r>
              <a:rPr sz="1400" spc="-10" dirty="0">
                <a:latin typeface="Arial"/>
                <a:cs typeface="Arial"/>
              </a:rPr>
              <a:t>usually </a:t>
            </a:r>
            <a:r>
              <a:rPr sz="1400" spc="-5" dirty="0">
                <a:latin typeface="Arial"/>
                <a:cs typeface="Arial"/>
              </a:rPr>
              <a:t>involves minimizing a </a:t>
            </a:r>
            <a:r>
              <a:rPr sz="1400" spc="-15" dirty="0">
                <a:latin typeface="Arial"/>
                <a:cs typeface="Arial"/>
              </a:rPr>
              <a:t>quadratic  </a:t>
            </a:r>
            <a:r>
              <a:rPr sz="1400" spc="-10" dirty="0">
                <a:latin typeface="Arial"/>
                <a:cs typeface="Arial"/>
              </a:rPr>
              <a:t>function giving </a:t>
            </a:r>
            <a:r>
              <a:rPr sz="1400" spc="-15" dirty="0">
                <a:latin typeface="Arial"/>
                <a:cs typeface="Arial"/>
              </a:rPr>
              <a:t>squared</a:t>
            </a:r>
            <a:r>
              <a:rPr sz="1400" spc="17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error.</a:t>
            </a:r>
            <a:endParaRPr sz="1400">
              <a:latin typeface="Arial"/>
              <a:cs typeface="Arial"/>
            </a:endParaRPr>
          </a:p>
          <a:p>
            <a:pPr marL="170180" marR="5080" indent="-170180">
              <a:lnSpc>
                <a:spcPct val="100000"/>
              </a:lnSpc>
              <a:spcBef>
                <a:spcPts val="340"/>
              </a:spcBef>
              <a:buChar char="•"/>
              <a:tabLst>
                <a:tab pos="170815" algn="l"/>
              </a:tabLst>
            </a:pPr>
            <a:r>
              <a:rPr sz="140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minimize a </a:t>
            </a:r>
            <a:r>
              <a:rPr sz="1400" spc="-10" dirty="0">
                <a:latin typeface="Arial"/>
                <a:cs typeface="Arial"/>
              </a:rPr>
              <a:t>quadratic, set </a:t>
            </a:r>
            <a:r>
              <a:rPr sz="1400" spc="-5" dirty="0">
                <a:latin typeface="Arial"/>
                <a:cs typeface="Arial"/>
              </a:rPr>
              <a:t>its </a:t>
            </a:r>
            <a:r>
              <a:rPr sz="1400" spc="-10" dirty="0">
                <a:latin typeface="Arial"/>
                <a:cs typeface="Arial"/>
              </a:rPr>
              <a:t>gradient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20" dirty="0">
                <a:latin typeface="Arial"/>
                <a:cs typeface="Arial"/>
              </a:rPr>
              <a:t>zero </a:t>
            </a:r>
            <a:r>
              <a:rPr sz="1400" spc="-5" dirty="0">
                <a:latin typeface="Arial"/>
                <a:cs typeface="Arial"/>
              </a:rPr>
              <a:t>–  </a:t>
            </a:r>
            <a:r>
              <a:rPr sz="1400" spc="-10" dirty="0">
                <a:latin typeface="Arial"/>
                <a:cs typeface="Arial"/>
              </a:rPr>
              <a:t>this gives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linear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system!</a:t>
            </a:r>
            <a:endParaRPr sz="1400">
              <a:latin typeface="Arial"/>
              <a:cs typeface="Arial"/>
            </a:endParaRPr>
          </a:p>
          <a:p>
            <a:pPr marR="207010" algn="r">
              <a:lnSpc>
                <a:spcPct val="100000"/>
              </a:lnSpc>
              <a:spcBef>
                <a:spcPts val="580"/>
              </a:spcBef>
            </a:pPr>
            <a:r>
              <a:rPr sz="800" spc="-25" dirty="0">
                <a:latin typeface="Arial"/>
                <a:cs typeface="Arial"/>
              </a:rPr>
              <a:t>Newton’s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method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  <a:spcBef>
                <a:spcPts val="5"/>
              </a:spcBef>
            </a:pPr>
            <a:r>
              <a:rPr sz="800" spc="-25" dirty="0">
                <a:latin typeface="Arial"/>
                <a:cs typeface="Arial"/>
              </a:rPr>
              <a:t>Linear</a:t>
            </a:r>
            <a:r>
              <a:rPr sz="800" spc="11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regression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1279069D-18F3-0A4F-BA3D-FC385218151C}"/>
              </a:ext>
            </a:extLst>
          </p:cNvPr>
          <p:cNvSpPr txBox="1"/>
          <p:nvPr/>
        </p:nvSpPr>
        <p:spPr>
          <a:xfrm>
            <a:off x="2339720" y="2919475"/>
            <a:ext cx="9702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0"/>
              </a:spcBef>
            </a:pPr>
            <a:r>
              <a:rPr sz="800" spc="-15" dirty="0">
                <a:latin typeface="Arial"/>
                <a:cs typeface="Arial"/>
              </a:rPr>
              <a:t>Numerical </a:t>
            </a:r>
            <a:r>
              <a:rPr sz="800" spc="-20" dirty="0">
                <a:latin typeface="Arial"/>
                <a:cs typeface="Arial"/>
              </a:rPr>
              <a:t>solution </a:t>
            </a:r>
            <a:r>
              <a:rPr sz="800" spc="-25" dirty="0">
                <a:latin typeface="Arial"/>
                <a:cs typeface="Arial"/>
              </a:rPr>
              <a:t>of  </a:t>
            </a:r>
            <a:r>
              <a:rPr sz="800" spc="-5" dirty="0">
                <a:latin typeface="Arial"/>
                <a:cs typeface="Arial"/>
              </a:rPr>
              <a:t>a </a:t>
            </a:r>
            <a:r>
              <a:rPr sz="800" spc="-15" dirty="0">
                <a:latin typeface="Arial"/>
                <a:cs typeface="Arial"/>
              </a:rPr>
              <a:t>large system </a:t>
            </a:r>
            <a:r>
              <a:rPr sz="800" spc="-25" dirty="0">
                <a:latin typeface="Arial"/>
                <a:cs typeface="Arial"/>
              </a:rPr>
              <a:t>of  </a:t>
            </a:r>
            <a:r>
              <a:rPr sz="800" spc="-15" dirty="0">
                <a:latin typeface="Arial"/>
                <a:cs typeface="Arial"/>
              </a:rPr>
              <a:t>equations </a:t>
            </a:r>
            <a:r>
              <a:rPr sz="800" spc="-10" dirty="0">
                <a:latin typeface="Arial"/>
                <a:cs typeface="Arial"/>
              </a:rPr>
              <a:t>in scientific  </a:t>
            </a:r>
            <a:r>
              <a:rPr sz="800" spc="-15" dirty="0">
                <a:latin typeface="Arial"/>
                <a:cs typeface="Arial"/>
              </a:rPr>
              <a:t>computing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0DB995F1-4622-2444-978B-35129780A5E1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0911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0">
            <a:extLst>
              <a:ext uri="{FF2B5EF4-FFF2-40B4-BE49-F238E27FC236}">
                <a16:creationId xmlns:a16="http://schemas.microsoft.com/office/drawing/2014/main" id="{0A51BEA0-509E-DE46-900C-0ACC41FD8098}"/>
              </a:ext>
            </a:extLst>
          </p:cNvPr>
          <p:cNvSpPr txBox="1"/>
          <p:nvPr/>
        </p:nvSpPr>
        <p:spPr>
          <a:xfrm>
            <a:off x="275589" y="655116"/>
            <a:ext cx="39439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Consider solving an N </a:t>
            </a:r>
            <a:r>
              <a:rPr sz="1400" spc="-5" dirty="0">
                <a:latin typeface="Arial"/>
                <a:cs typeface="Arial"/>
              </a:rPr>
              <a:t>x </a:t>
            </a:r>
            <a:r>
              <a:rPr sz="1400" spc="-10" dirty="0">
                <a:latin typeface="Arial"/>
                <a:cs typeface="Arial"/>
              </a:rPr>
              <a:t>N linear </a:t>
            </a:r>
            <a:r>
              <a:rPr sz="1400" spc="-15" dirty="0">
                <a:latin typeface="Arial"/>
                <a:cs typeface="Arial"/>
              </a:rPr>
              <a:t>system </a:t>
            </a:r>
            <a:r>
              <a:rPr sz="1400" spc="-5" dirty="0">
                <a:latin typeface="Arial"/>
                <a:cs typeface="Arial"/>
              </a:rPr>
              <a:t>Ax =</a:t>
            </a:r>
            <a:r>
              <a:rPr sz="1400" spc="29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1">
            <a:extLst>
              <a:ext uri="{FF2B5EF4-FFF2-40B4-BE49-F238E27FC236}">
                <a16:creationId xmlns:a16="http://schemas.microsoft.com/office/drawing/2014/main" id="{EE17A9E9-57DA-BC45-9DAF-0C08CDFD52B5}"/>
              </a:ext>
            </a:extLst>
          </p:cNvPr>
          <p:cNvSpPr txBox="1"/>
          <p:nvPr/>
        </p:nvSpPr>
        <p:spPr>
          <a:xfrm>
            <a:off x="275589" y="911148"/>
            <a:ext cx="91884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x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le: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32">
            <a:extLst>
              <a:ext uri="{FF2B5EF4-FFF2-40B4-BE49-F238E27FC236}">
                <a16:creationId xmlns:a16="http://schemas.microsoft.com/office/drawing/2014/main" id="{317C9FC3-3C5E-764B-9E0F-6BC0F364761E}"/>
              </a:ext>
            </a:extLst>
          </p:cNvPr>
          <p:cNvSpPr txBox="1"/>
          <p:nvPr/>
        </p:nvSpPr>
        <p:spPr>
          <a:xfrm>
            <a:off x="1647824" y="867257"/>
            <a:ext cx="1733550" cy="79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  <a:tabLst>
                <a:tab pos="1371600" algn="l"/>
              </a:tabLst>
            </a:pPr>
            <a:r>
              <a:rPr sz="1400" spc="-5" dirty="0">
                <a:latin typeface="Arial"/>
                <a:cs typeface="Arial"/>
              </a:rPr>
              <a:t>x</a:t>
            </a:r>
            <a:r>
              <a:rPr sz="1350" spc="-7" baseline="-21604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+ </a:t>
            </a:r>
            <a:r>
              <a:rPr sz="1400" spc="-10" dirty="0">
                <a:latin typeface="Arial"/>
                <a:cs typeface="Arial"/>
              </a:rPr>
              <a:t>2x</a:t>
            </a:r>
            <a:r>
              <a:rPr sz="1350" spc="-15" baseline="-21604" dirty="0">
                <a:latin typeface="Arial"/>
                <a:cs typeface="Arial"/>
              </a:rPr>
              <a:t>2</a:t>
            </a:r>
            <a:r>
              <a:rPr sz="1350" spc="172" baseline="-2160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+ </a:t>
            </a:r>
            <a:r>
              <a:rPr sz="1400" spc="-10" dirty="0">
                <a:latin typeface="Arial"/>
                <a:cs typeface="Arial"/>
              </a:rPr>
              <a:t>3x</a:t>
            </a:r>
            <a:r>
              <a:rPr sz="1350" spc="-15" baseline="-21604" dirty="0">
                <a:latin typeface="Arial"/>
                <a:cs typeface="Arial"/>
              </a:rPr>
              <a:t>3	</a:t>
            </a:r>
            <a:r>
              <a:rPr sz="1400" spc="-5" dirty="0">
                <a:latin typeface="Arial"/>
                <a:cs typeface="Arial"/>
              </a:rPr>
              <a:t>=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10  4x</a:t>
            </a:r>
            <a:r>
              <a:rPr sz="1350" spc="-15" baseline="-21604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+ </a:t>
            </a:r>
            <a:r>
              <a:rPr sz="1400" spc="-10" dirty="0">
                <a:latin typeface="Arial"/>
                <a:cs typeface="Arial"/>
              </a:rPr>
              <a:t>5x</a:t>
            </a:r>
            <a:r>
              <a:rPr sz="1350" spc="-15" baseline="-21604" dirty="0">
                <a:latin typeface="Arial"/>
                <a:cs typeface="Arial"/>
              </a:rPr>
              <a:t>2</a:t>
            </a:r>
            <a:r>
              <a:rPr sz="1350" spc="195" baseline="-2160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+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6x</a:t>
            </a:r>
            <a:r>
              <a:rPr sz="1350" spc="-15" baseline="-21604" dirty="0">
                <a:latin typeface="Arial"/>
                <a:cs typeface="Arial"/>
              </a:rPr>
              <a:t>3	</a:t>
            </a:r>
            <a:r>
              <a:rPr sz="1400" spc="-5" dirty="0">
                <a:latin typeface="Arial"/>
                <a:cs typeface="Arial"/>
              </a:rPr>
              <a:t>=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tabLst>
                <a:tab pos="1371600" algn="l"/>
              </a:tabLst>
            </a:pPr>
            <a:r>
              <a:rPr sz="1400" spc="-10" dirty="0">
                <a:latin typeface="Arial"/>
                <a:cs typeface="Arial"/>
              </a:rPr>
              <a:t>7x</a:t>
            </a:r>
            <a:r>
              <a:rPr sz="1350" spc="-15" baseline="-21604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+ </a:t>
            </a:r>
            <a:r>
              <a:rPr sz="1400" spc="-10" dirty="0">
                <a:latin typeface="Arial"/>
                <a:cs typeface="Arial"/>
              </a:rPr>
              <a:t>8x</a:t>
            </a:r>
            <a:r>
              <a:rPr sz="1350" spc="-15" baseline="-21604" dirty="0">
                <a:latin typeface="Arial"/>
                <a:cs typeface="Arial"/>
              </a:rPr>
              <a:t>2</a:t>
            </a:r>
            <a:r>
              <a:rPr sz="1350" spc="195" baseline="-2160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+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9x</a:t>
            </a:r>
            <a:r>
              <a:rPr sz="1350" spc="-15" baseline="-21604" dirty="0">
                <a:latin typeface="Arial"/>
                <a:cs typeface="Arial"/>
              </a:rPr>
              <a:t>3	</a:t>
            </a:r>
            <a:r>
              <a:rPr sz="1400" spc="-5" dirty="0">
                <a:latin typeface="Arial"/>
                <a:cs typeface="Arial"/>
              </a:rPr>
              <a:t>=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33">
            <a:extLst>
              <a:ext uri="{FF2B5EF4-FFF2-40B4-BE49-F238E27FC236}">
                <a16:creationId xmlns:a16="http://schemas.microsoft.com/office/drawing/2014/main" id="{B93A8060-79A7-A744-98C6-AD3D6EC07D02}"/>
              </a:ext>
            </a:extLst>
          </p:cNvPr>
          <p:cNvSpPr txBox="1"/>
          <p:nvPr/>
        </p:nvSpPr>
        <p:spPr>
          <a:xfrm>
            <a:off x="275589" y="1679626"/>
            <a:ext cx="4230370" cy="1646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marR="745490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Solve </a:t>
            </a:r>
            <a:r>
              <a:rPr sz="1400" spc="-5" dirty="0">
                <a:latin typeface="Arial"/>
                <a:cs typeface="Arial"/>
              </a:rPr>
              <a:t>first </a:t>
            </a:r>
            <a:r>
              <a:rPr sz="1400" spc="-15" dirty="0">
                <a:latin typeface="Arial"/>
                <a:cs typeface="Arial"/>
              </a:rPr>
              <a:t>equation </a:t>
            </a:r>
            <a:r>
              <a:rPr sz="1400" spc="-10" dirty="0">
                <a:latin typeface="Arial"/>
                <a:cs typeface="Arial"/>
              </a:rPr>
              <a:t>for 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350" baseline="-21604" dirty="0">
                <a:latin typeface="Arial"/>
                <a:cs typeface="Arial"/>
              </a:rPr>
              <a:t>1 </a:t>
            </a:r>
            <a:r>
              <a:rPr sz="1400" spc="-5" dirty="0">
                <a:latin typeface="Arial"/>
                <a:cs typeface="Arial"/>
              </a:rPr>
              <a:t>in terms </a:t>
            </a:r>
            <a:r>
              <a:rPr sz="1400" spc="-10" dirty="0">
                <a:latin typeface="Arial"/>
                <a:cs typeface="Arial"/>
              </a:rPr>
              <a:t>of other  variables: </a:t>
            </a:r>
            <a:r>
              <a:rPr sz="1400" spc="-5" dirty="0">
                <a:latin typeface="Arial"/>
                <a:cs typeface="Arial"/>
              </a:rPr>
              <a:t>x</a:t>
            </a:r>
            <a:r>
              <a:rPr sz="1350" spc="-7" baseline="-21604" dirty="0">
                <a:latin typeface="Arial"/>
                <a:cs typeface="Arial"/>
              </a:rPr>
              <a:t>1 </a:t>
            </a:r>
            <a:r>
              <a:rPr sz="1400" spc="-5" dirty="0">
                <a:latin typeface="Arial"/>
                <a:cs typeface="Arial"/>
              </a:rPr>
              <a:t>= </a:t>
            </a:r>
            <a:r>
              <a:rPr sz="1400" spc="-10" dirty="0">
                <a:latin typeface="Arial"/>
                <a:cs typeface="Arial"/>
              </a:rPr>
              <a:t>10 </a:t>
            </a:r>
            <a:r>
              <a:rPr sz="1400" spc="-5" dirty="0">
                <a:latin typeface="Arial"/>
                <a:cs typeface="Arial"/>
              </a:rPr>
              <a:t>– </a:t>
            </a:r>
            <a:r>
              <a:rPr sz="1400" spc="-10" dirty="0">
                <a:latin typeface="Arial"/>
                <a:cs typeface="Arial"/>
              </a:rPr>
              <a:t>2x</a:t>
            </a:r>
            <a:r>
              <a:rPr sz="1350" spc="-15" baseline="-21604" dirty="0">
                <a:latin typeface="Arial"/>
                <a:cs typeface="Arial"/>
              </a:rPr>
              <a:t>2 </a:t>
            </a:r>
            <a:r>
              <a:rPr sz="1400" spc="-5" dirty="0">
                <a:latin typeface="Arial"/>
                <a:cs typeface="Arial"/>
              </a:rPr>
              <a:t>–</a:t>
            </a:r>
            <a:r>
              <a:rPr sz="1400" spc="-10" dirty="0">
                <a:latin typeface="Arial"/>
                <a:cs typeface="Arial"/>
              </a:rPr>
              <a:t> 3x</a:t>
            </a:r>
            <a:r>
              <a:rPr sz="1350" spc="-15" baseline="-21604" dirty="0">
                <a:latin typeface="Arial"/>
                <a:cs typeface="Arial"/>
              </a:rPr>
              <a:t>3</a:t>
            </a:r>
            <a:r>
              <a:rPr sz="1400" spc="-1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70180" marR="508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5" dirty="0">
                <a:latin typeface="Arial"/>
                <a:cs typeface="Arial"/>
              </a:rPr>
              <a:t>Plug </a:t>
            </a:r>
            <a:r>
              <a:rPr sz="1400" spc="-10" dirty="0">
                <a:latin typeface="Arial"/>
                <a:cs typeface="Arial"/>
              </a:rPr>
              <a:t>this </a:t>
            </a:r>
            <a:r>
              <a:rPr sz="1400" spc="-5" dirty="0">
                <a:latin typeface="Arial"/>
                <a:cs typeface="Arial"/>
              </a:rPr>
              <a:t>in to eliminate 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350" baseline="-21604" dirty="0">
                <a:latin typeface="Arial"/>
                <a:cs typeface="Arial"/>
              </a:rPr>
              <a:t>1 </a:t>
            </a:r>
            <a:r>
              <a:rPr sz="1400" spc="-15" dirty="0">
                <a:latin typeface="Arial"/>
                <a:cs typeface="Arial"/>
              </a:rPr>
              <a:t>from equations </a:t>
            </a:r>
            <a:r>
              <a:rPr sz="1400" spc="-10" dirty="0">
                <a:latin typeface="Arial"/>
                <a:cs typeface="Arial"/>
              </a:rPr>
              <a:t>2…N,  giving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5" dirty="0">
                <a:latin typeface="Arial"/>
                <a:cs typeface="Arial"/>
              </a:rPr>
              <a:t>system </a:t>
            </a:r>
            <a:r>
              <a:rPr sz="1400" spc="-10" dirty="0">
                <a:latin typeface="Arial"/>
                <a:cs typeface="Arial"/>
              </a:rPr>
              <a:t>of N </a:t>
            </a:r>
            <a:r>
              <a:rPr sz="1400" spc="-5" dirty="0">
                <a:latin typeface="Arial"/>
                <a:cs typeface="Arial"/>
              </a:rPr>
              <a:t>– 1 </a:t>
            </a:r>
            <a:r>
              <a:rPr sz="1400" spc="-10" dirty="0">
                <a:latin typeface="Arial"/>
                <a:cs typeface="Arial"/>
              </a:rPr>
              <a:t>variables, N </a:t>
            </a:r>
            <a:r>
              <a:rPr sz="1400" spc="-5" dirty="0">
                <a:latin typeface="Arial"/>
                <a:cs typeface="Arial"/>
              </a:rPr>
              <a:t>– 1</a:t>
            </a:r>
            <a:r>
              <a:rPr sz="1400" spc="2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equations.</a:t>
            </a:r>
            <a:endParaRPr sz="1400">
              <a:latin typeface="Arial"/>
              <a:cs typeface="Arial"/>
            </a:endParaRPr>
          </a:p>
          <a:p>
            <a:pPr marL="170180" marR="17780" indent="-170180">
              <a:lnSpc>
                <a:spcPct val="100000"/>
              </a:lnSpc>
              <a:spcBef>
                <a:spcPts val="340"/>
              </a:spcBef>
              <a:buChar char="•"/>
              <a:tabLst>
                <a:tab pos="170815" algn="l"/>
              </a:tabLst>
            </a:pPr>
            <a:r>
              <a:rPr sz="1400" spc="-15" dirty="0">
                <a:latin typeface="Arial"/>
                <a:cs typeface="Arial"/>
              </a:rPr>
              <a:t>Eventually, </a:t>
            </a:r>
            <a:r>
              <a:rPr sz="1400" spc="-20" dirty="0">
                <a:latin typeface="Arial"/>
                <a:cs typeface="Arial"/>
              </a:rPr>
              <a:t>we </a:t>
            </a:r>
            <a:r>
              <a:rPr sz="1400" spc="-15" dirty="0">
                <a:latin typeface="Arial"/>
                <a:cs typeface="Arial"/>
              </a:rPr>
              <a:t>get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single </a:t>
            </a:r>
            <a:r>
              <a:rPr sz="1400" spc="-15" dirty="0">
                <a:latin typeface="Arial"/>
                <a:cs typeface="Arial"/>
              </a:rPr>
              <a:t>equation </a:t>
            </a:r>
            <a:r>
              <a:rPr sz="1400" spc="-5" dirty="0">
                <a:latin typeface="Arial"/>
                <a:cs typeface="Arial"/>
              </a:rPr>
              <a:t>in x</a:t>
            </a:r>
            <a:r>
              <a:rPr sz="1350" spc="-7" baseline="-21604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. </a:t>
            </a:r>
            <a:r>
              <a:rPr sz="1400" spc="-10" dirty="0">
                <a:latin typeface="Arial"/>
                <a:cs typeface="Arial"/>
              </a:rPr>
              <a:t>Solve </a:t>
            </a:r>
            <a:r>
              <a:rPr sz="1400" spc="-5" dirty="0">
                <a:latin typeface="Arial"/>
                <a:cs typeface="Arial"/>
              </a:rPr>
              <a:t>it,  </a:t>
            </a:r>
            <a:r>
              <a:rPr sz="1400" spc="-10" dirty="0">
                <a:latin typeface="Arial"/>
                <a:cs typeface="Arial"/>
              </a:rPr>
              <a:t>then </a:t>
            </a:r>
            <a:r>
              <a:rPr sz="1400" spc="-20" dirty="0">
                <a:latin typeface="Arial"/>
                <a:cs typeface="Arial"/>
              </a:rPr>
              <a:t>work </a:t>
            </a:r>
            <a:r>
              <a:rPr sz="1400" spc="-15" dirty="0">
                <a:latin typeface="Arial"/>
                <a:cs typeface="Arial"/>
              </a:rPr>
              <a:t>backwards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5" dirty="0">
                <a:latin typeface="Arial"/>
                <a:cs typeface="Arial"/>
              </a:rPr>
              <a:t>get </a:t>
            </a:r>
            <a:r>
              <a:rPr sz="1400" spc="-10" dirty="0">
                <a:latin typeface="Arial"/>
                <a:cs typeface="Arial"/>
              </a:rPr>
              <a:t>values of </a:t>
            </a:r>
            <a:r>
              <a:rPr sz="1400" spc="5" dirty="0">
                <a:latin typeface="Arial"/>
                <a:cs typeface="Arial"/>
              </a:rPr>
              <a:t>x</a:t>
            </a:r>
            <a:r>
              <a:rPr sz="1350" spc="7" baseline="-21604" dirty="0">
                <a:latin typeface="Arial"/>
                <a:cs typeface="Arial"/>
              </a:rPr>
              <a:t>N-1 </a:t>
            </a:r>
            <a:r>
              <a:rPr sz="1400" spc="-10" dirty="0">
                <a:latin typeface="Arial"/>
                <a:cs typeface="Arial"/>
              </a:rPr>
              <a:t>…</a:t>
            </a:r>
            <a:r>
              <a:rPr sz="1400" spc="2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x</a:t>
            </a:r>
            <a:r>
              <a:rPr sz="1350" spc="-7" baseline="-21604" dirty="0">
                <a:latin typeface="Arial"/>
                <a:cs typeface="Arial"/>
              </a:rPr>
              <a:t>1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Total running </a:t>
            </a:r>
            <a:r>
              <a:rPr sz="1400" spc="-5" dirty="0">
                <a:latin typeface="Arial"/>
                <a:cs typeface="Arial"/>
              </a:rPr>
              <a:t>time: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O(N</a:t>
            </a:r>
            <a:r>
              <a:rPr sz="1350" baseline="27777" dirty="0">
                <a:latin typeface="Arial"/>
                <a:cs typeface="Arial"/>
              </a:rPr>
              <a:t>3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34">
            <a:extLst>
              <a:ext uri="{FF2B5EF4-FFF2-40B4-BE49-F238E27FC236}">
                <a16:creationId xmlns:a16="http://schemas.microsoft.com/office/drawing/2014/main" id="{D11C24FC-0BF4-9A4A-A35D-2C12B8782B74}"/>
              </a:ext>
            </a:extLst>
          </p:cNvPr>
          <p:cNvSpPr/>
          <p:nvPr/>
        </p:nvSpPr>
        <p:spPr>
          <a:xfrm>
            <a:off x="635" y="-1474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5">
            <a:extLst>
              <a:ext uri="{FF2B5EF4-FFF2-40B4-BE49-F238E27FC236}">
                <a16:creationId xmlns:a16="http://schemas.microsoft.com/office/drawing/2014/main" id="{B2AAD723-B48D-E545-B796-41C1403FBF16}"/>
              </a:ext>
            </a:extLst>
          </p:cNvPr>
          <p:cNvSpPr/>
          <p:nvPr/>
        </p:nvSpPr>
        <p:spPr>
          <a:xfrm>
            <a:off x="635" y="-1474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6">
            <a:extLst>
              <a:ext uri="{FF2B5EF4-FFF2-40B4-BE49-F238E27FC236}">
                <a16:creationId xmlns:a16="http://schemas.microsoft.com/office/drawing/2014/main" id="{D167CC57-03BA-024E-8D20-50D6C2C78549}"/>
              </a:ext>
            </a:extLst>
          </p:cNvPr>
          <p:cNvSpPr txBox="1"/>
          <p:nvPr/>
        </p:nvSpPr>
        <p:spPr>
          <a:xfrm>
            <a:off x="13462" y="12192"/>
            <a:ext cx="4546600" cy="5556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540" rIns="0" bIns="0" rtlCol="0">
            <a:spAutoFit/>
          </a:bodyPr>
          <a:lstStyle/>
          <a:p>
            <a:pPr marL="1109980" marR="715010" indent="-390525">
              <a:lnSpc>
                <a:spcPts val="2160"/>
              </a:lnSpc>
              <a:spcBef>
                <a:spcPts val="20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Solving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Linear </a:t>
            </a:r>
            <a:r>
              <a:rPr sz="1800" b="1" spc="-15" dirty="0">
                <a:solidFill>
                  <a:srgbClr val="004F89"/>
                </a:solidFill>
                <a:latin typeface="Arial"/>
                <a:cs typeface="Arial"/>
              </a:rPr>
              <a:t>Systems </a:t>
            </a:r>
            <a:r>
              <a:rPr sz="1800" b="1" spc="5" dirty="0">
                <a:solidFill>
                  <a:srgbClr val="004F89"/>
                </a:solidFill>
                <a:latin typeface="Arial"/>
                <a:cs typeface="Arial"/>
              </a:rPr>
              <a:t>with 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Gaussian</a:t>
            </a:r>
            <a:r>
              <a:rPr sz="1800" b="1" spc="-5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Elimination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37">
            <a:extLst>
              <a:ext uri="{FF2B5EF4-FFF2-40B4-BE49-F238E27FC236}">
                <a16:creationId xmlns:a16="http://schemas.microsoft.com/office/drawing/2014/main" id="{CB947CC3-62F2-FA4F-AE45-A2A15297826B}"/>
              </a:ext>
            </a:extLst>
          </p:cNvPr>
          <p:cNvSpPr/>
          <p:nvPr/>
        </p:nvSpPr>
        <p:spPr>
          <a:xfrm>
            <a:off x="1270" y="0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7200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951AC52-2A65-4248-BAFE-789DFFC27D73}"/>
              </a:ext>
            </a:extLst>
          </p:cNvPr>
          <p:cNvSpPr txBox="1"/>
          <p:nvPr/>
        </p:nvSpPr>
        <p:spPr>
          <a:xfrm>
            <a:off x="13462" y="656971"/>
            <a:ext cx="4546600" cy="1816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32434" marR="194310" indent="-170815">
              <a:lnSpc>
                <a:spcPct val="100000"/>
              </a:lnSpc>
              <a:spcBef>
                <a:spcPts val="90"/>
              </a:spcBef>
              <a:buChar char="•"/>
              <a:tabLst>
                <a:tab pos="43307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5" dirty="0">
                <a:latin typeface="Arial"/>
                <a:cs typeface="Arial"/>
              </a:rPr>
              <a:t>“standard” </a:t>
            </a:r>
            <a:r>
              <a:rPr sz="1400" spc="-10" dirty="0">
                <a:latin typeface="Arial"/>
                <a:cs typeface="Arial"/>
              </a:rPr>
              <a:t>method for solving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linear </a:t>
            </a:r>
            <a:r>
              <a:rPr sz="1400" spc="-15" dirty="0">
                <a:latin typeface="Arial"/>
                <a:cs typeface="Arial"/>
              </a:rPr>
              <a:t>system  </a:t>
            </a:r>
            <a:r>
              <a:rPr sz="1400" spc="-5" dirty="0">
                <a:latin typeface="Arial"/>
                <a:cs typeface="Arial"/>
              </a:rPr>
              <a:t>via </a:t>
            </a:r>
            <a:r>
              <a:rPr sz="1400" spc="-10" dirty="0">
                <a:latin typeface="Arial"/>
                <a:cs typeface="Arial"/>
              </a:rPr>
              <a:t>Gaussian </a:t>
            </a:r>
            <a:r>
              <a:rPr sz="1400" spc="-5" dirty="0">
                <a:latin typeface="Arial"/>
                <a:cs typeface="Arial"/>
              </a:rPr>
              <a:t>elimination takes O(N</a:t>
            </a:r>
            <a:r>
              <a:rPr sz="1350" spc="-7" baseline="27777" dirty="0">
                <a:latin typeface="Arial"/>
                <a:cs typeface="Arial"/>
              </a:rPr>
              <a:t>3</a:t>
            </a:r>
            <a:r>
              <a:rPr sz="1400" spc="-5" dirty="0">
                <a:latin typeface="Arial"/>
                <a:cs typeface="Arial"/>
              </a:rPr>
              <a:t>)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time.</a:t>
            </a:r>
            <a:endParaRPr sz="1400">
              <a:latin typeface="Arial"/>
              <a:cs typeface="Arial"/>
            </a:endParaRPr>
          </a:p>
          <a:p>
            <a:pPr marL="432434" marR="165735" indent="-170815">
              <a:lnSpc>
                <a:spcPct val="100000"/>
              </a:lnSpc>
              <a:spcBef>
                <a:spcPts val="335"/>
              </a:spcBef>
              <a:buChar char="•"/>
              <a:tabLst>
                <a:tab pos="433070" algn="l"/>
              </a:tabLst>
            </a:pPr>
            <a:r>
              <a:rPr sz="1400" spc="10" dirty="0">
                <a:latin typeface="Arial"/>
                <a:cs typeface="Arial"/>
              </a:rPr>
              <a:t>With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bit of cleverness, </a:t>
            </a:r>
            <a:r>
              <a:rPr sz="1400" spc="-20" dirty="0">
                <a:latin typeface="Arial"/>
                <a:cs typeface="Arial"/>
              </a:rPr>
              <a:t>we </a:t>
            </a:r>
            <a:r>
              <a:rPr sz="1400" spc="-10" dirty="0">
                <a:latin typeface="Arial"/>
                <a:cs typeface="Arial"/>
              </a:rPr>
              <a:t>can solve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linear  </a:t>
            </a:r>
            <a:r>
              <a:rPr sz="1400" spc="-15" dirty="0">
                <a:latin typeface="Arial"/>
                <a:cs typeface="Arial"/>
              </a:rPr>
              <a:t>system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same </a:t>
            </a:r>
            <a:r>
              <a:rPr sz="1400" spc="-10" dirty="0">
                <a:latin typeface="Arial"/>
                <a:cs typeface="Arial"/>
              </a:rPr>
              <a:t>amount of </a:t>
            </a:r>
            <a:r>
              <a:rPr sz="1400" spc="-5" dirty="0">
                <a:latin typeface="Arial"/>
                <a:cs typeface="Arial"/>
              </a:rPr>
              <a:t>time it </a:t>
            </a:r>
            <a:r>
              <a:rPr sz="1400" spc="-10" dirty="0">
                <a:latin typeface="Arial"/>
                <a:cs typeface="Arial"/>
              </a:rPr>
              <a:t>takes </a:t>
            </a:r>
            <a:r>
              <a:rPr sz="1400" spc="-5" dirty="0">
                <a:latin typeface="Arial"/>
                <a:cs typeface="Arial"/>
              </a:rPr>
              <a:t>to  multiply </a:t>
            </a:r>
            <a:r>
              <a:rPr sz="1400" spc="-15" dirty="0">
                <a:latin typeface="Arial"/>
                <a:cs typeface="Arial"/>
              </a:rPr>
              <a:t>two </a:t>
            </a:r>
            <a:r>
              <a:rPr sz="1400" spc="-10" dirty="0">
                <a:latin typeface="Arial"/>
                <a:cs typeface="Arial"/>
              </a:rPr>
              <a:t>N </a:t>
            </a:r>
            <a:r>
              <a:rPr sz="1400" spc="-5" dirty="0">
                <a:latin typeface="Arial"/>
                <a:cs typeface="Arial"/>
              </a:rPr>
              <a:t>x </a:t>
            </a:r>
            <a:r>
              <a:rPr sz="1400" spc="-10" dirty="0">
                <a:latin typeface="Arial"/>
                <a:cs typeface="Arial"/>
              </a:rPr>
              <a:t>N matrices (also </a:t>
            </a:r>
            <a:r>
              <a:rPr sz="1400" dirty="0">
                <a:latin typeface="Arial"/>
                <a:cs typeface="Arial"/>
              </a:rPr>
              <a:t>O(N</a:t>
            </a:r>
            <a:r>
              <a:rPr sz="1350" baseline="27777" dirty="0">
                <a:latin typeface="Arial"/>
                <a:cs typeface="Arial"/>
              </a:rPr>
              <a:t>3</a:t>
            </a:r>
            <a:r>
              <a:rPr sz="1400" dirty="0">
                <a:latin typeface="Arial"/>
                <a:cs typeface="Arial"/>
              </a:rPr>
              <a:t>) </a:t>
            </a:r>
            <a:r>
              <a:rPr sz="1400" spc="-5" dirty="0">
                <a:latin typeface="Arial"/>
                <a:cs typeface="Arial"/>
              </a:rPr>
              <a:t>time </a:t>
            </a:r>
            <a:r>
              <a:rPr sz="1400" spc="-10" dirty="0">
                <a:latin typeface="Arial"/>
                <a:cs typeface="Arial"/>
              </a:rPr>
              <a:t>using  the </a:t>
            </a:r>
            <a:r>
              <a:rPr sz="1400" spc="-5" dirty="0">
                <a:latin typeface="Arial"/>
                <a:cs typeface="Arial"/>
              </a:rPr>
              <a:t>most </a:t>
            </a:r>
            <a:r>
              <a:rPr sz="1400" spc="-10" dirty="0">
                <a:latin typeface="Arial"/>
                <a:cs typeface="Arial"/>
              </a:rPr>
              <a:t>straightforward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approach).</a:t>
            </a:r>
            <a:endParaRPr sz="1400">
              <a:latin typeface="Arial"/>
              <a:cs typeface="Arial"/>
            </a:endParaRPr>
          </a:p>
          <a:p>
            <a:pPr marL="432434" marR="327025" indent="-170815">
              <a:lnSpc>
                <a:spcPct val="100000"/>
              </a:lnSpc>
              <a:spcBef>
                <a:spcPts val="340"/>
              </a:spcBef>
              <a:buChar char="•"/>
              <a:tabLst>
                <a:tab pos="433070" algn="l"/>
              </a:tabLst>
            </a:pPr>
            <a:r>
              <a:rPr sz="1400" spc="-15" dirty="0">
                <a:latin typeface="Arial"/>
                <a:cs typeface="Arial"/>
              </a:rPr>
              <a:t>However, </a:t>
            </a:r>
            <a:r>
              <a:rPr sz="1400" spc="-10" dirty="0">
                <a:latin typeface="Arial"/>
                <a:cs typeface="Arial"/>
              </a:rPr>
              <a:t>matrix </a:t>
            </a:r>
            <a:r>
              <a:rPr sz="1400" spc="-5" dirty="0">
                <a:latin typeface="Arial"/>
                <a:cs typeface="Arial"/>
              </a:rPr>
              <a:t>multiplication </a:t>
            </a:r>
            <a:r>
              <a:rPr sz="1400" spc="-10" dirty="0">
                <a:latin typeface="Arial"/>
                <a:cs typeface="Arial"/>
              </a:rPr>
              <a:t>can be </a:t>
            </a:r>
            <a:r>
              <a:rPr sz="1400" spc="-15" dirty="0">
                <a:latin typeface="Arial"/>
                <a:cs typeface="Arial"/>
              </a:rPr>
              <a:t>done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bit  faster…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4262FEE-923E-FD43-A1E6-B0CB550887B4}"/>
              </a:ext>
            </a:extLst>
          </p:cNvPr>
          <p:cNvSpPr txBox="1"/>
          <p:nvPr/>
        </p:nvSpPr>
        <p:spPr>
          <a:xfrm>
            <a:off x="13462" y="14097"/>
            <a:ext cx="4546600" cy="5568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540" rIns="0" bIns="0" rtlCol="0">
            <a:spAutoFit/>
          </a:bodyPr>
          <a:lstStyle/>
          <a:p>
            <a:pPr marL="1109980" marR="715010" indent="-390525">
              <a:lnSpc>
                <a:spcPts val="2160"/>
              </a:lnSpc>
              <a:spcBef>
                <a:spcPts val="20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Solving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Linear </a:t>
            </a:r>
            <a:r>
              <a:rPr sz="1800" b="1" spc="-15" dirty="0">
                <a:solidFill>
                  <a:srgbClr val="004F89"/>
                </a:solidFill>
                <a:latin typeface="Arial"/>
                <a:cs typeface="Arial"/>
              </a:rPr>
              <a:t>Systems </a:t>
            </a:r>
            <a:r>
              <a:rPr sz="1800" b="1" spc="5" dirty="0">
                <a:solidFill>
                  <a:srgbClr val="004F89"/>
                </a:solidFill>
                <a:latin typeface="Arial"/>
                <a:cs typeface="Arial"/>
              </a:rPr>
              <a:t>with 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Gaussian</a:t>
            </a:r>
            <a:r>
              <a:rPr sz="1800" b="1" spc="-5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Elimination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0BF9083-59A9-424E-BBA8-90A6E68A2842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9104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951AC52-2A65-4248-BAFE-789DFFC27D73}"/>
              </a:ext>
            </a:extLst>
          </p:cNvPr>
          <p:cNvSpPr txBox="1"/>
          <p:nvPr/>
        </p:nvSpPr>
        <p:spPr>
          <a:xfrm>
            <a:off x="13462" y="656971"/>
            <a:ext cx="4546600" cy="1816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32434" marR="194310" indent="-170815">
              <a:lnSpc>
                <a:spcPct val="100000"/>
              </a:lnSpc>
              <a:spcBef>
                <a:spcPts val="90"/>
              </a:spcBef>
              <a:buChar char="•"/>
              <a:tabLst>
                <a:tab pos="43307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5" dirty="0">
                <a:latin typeface="Arial"/>
                <a:cs typeface="Arial"/>
              </a:rPr>
              <a:t>“standard” </a:t>
            </a:r>
            <a:r>
              <a:rPr sz="1400" spc="-10" dirty="0">
                <a:latin typeface="Arial"/>
                <a:cs typeface="Arial"/>
              </a:rPr>
              <a:t>method for solving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linear </a:t>
            </a:r>
            <a:r>
              <a:rPr sz="1400" spc="-15" dirty="0">
                <a:latin typeface="Arial"/>
                <a:cs typeface="Arial"/>
              </a:rPr>
              <a:t>system  </a:t>
            </a:r>
            <a:r>
              <a:rPr sz="1400" spc="-5" dirty="0">
                <a:latin typeface="Arial"/>
                <a:cs typeface="Arial"/>
              </a:rPr>
              <a:t>via </a:t>
            </a:r>
            <a:r>
              <a:rPr sz="1400" spc="-10" dirty="0">
                <a:latin typeface="Arial"/>
                <a:cs typeface="Arial"/>
              </a:rPr>
              <a:t>Gaussian </a:t>
            </a:r>
            <a:r>
              <a:rPr sz="1400" spc="-5" dirty="0">
                <a:latin typeface="Arial"/>
                <a:cs typeface="Arial"/>
              </a:rPr>
              <a:t>elimination takes O(N</a:t>
            </a:r>
            <a:r>
              <a:rPr sz="1350" spc="-7" baseline="27777" dirty="0">
                <a:latin typeface="Arial"/>
                <a:cs typeface="Arial"/>
              </a:rPr>
              <a:t>3</a:t>
            </a:r>
            <a:r>
              <a:rPr sz="1400" spc="-5" dirty="0">
                <a:latin typeface="Arial"/>
                <a:cs typeface="Arial"/>
              </a:rPr>
              <a:t>)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time.</a:t>
            </a:r>
            <a:endParaRPr sz="1400">
              <a:latin typeface="Arial"/>
              <a:cs typeface="Arial"/>
            </a:endParaRPr>
          </a:p>
          <a:p>
            <a:pPr marL="432434" marR="165735" indent="-170815">
              <a:lnSpc>
                <a:spcPct val="100000"/>
              </a:lnSpc>
              <a:spcBef>
                <a:spcPts val="335"/>
              </a:spcBef>
              <a:buChar char="•"/>
              <a:tabLst>
                <a:tab pos="433070" algn="l"/>
              </a:tabLst>
            </a:pPr>
            <a:r>
              <a:rPr sz="1400" spc="10" dirty="0">
                <a:latin typeface="Arial"/>
                <a:cs typeface="Arial"/>
              </a:rPr>
              <a:t>With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bit of cleverness, </a:t>
            </a:r>
            <a:r>
              <a:rPr sz="1400" spc="-20" dirty="0">
                <a:latin typeface="Arial"/>
                <a:cs typeface="Arial"/>
              </a:rPr>
              <a:t>we </a:t>
            </a:r>
            <a:r>
              <a:rPr sz="1400" spc="-10" dirty="0">
                <a:latin typeface="Arial"/>
                <a:cs typeface="Arial"/>
              </a:rPr>
              <a:t>can solve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linear  </a:t>
            </a:r>
            <a:r>
              <a:rPr sz="1400" spc="-15" dirty="0">
                <a:latin typeface="Arial"/>
                <a:cs typeface="Arial"/>
              </a:rPr>
              <a:t>system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same </a:t>
            </a:r>
            <a:r>
              <a:rPr sz="1400" spc="-10" dirty="0">
                <a:latin typeface="Arial"/>
                <a:cs typeface="Arial"/>
              </a:rPr>
              <a:t>amount of </a:t>
            </a:r>
            <a:r>
              <a:rPr sz="1400" spc="-5" dirty="0">
                <a:latin typeface="Arial"/>
                <a:cs typeface="Arial"/>
              </a:rPr>
              <a:t>time it </a:t>
            </a:r>
            <a:r>
              <a:rPr sz="1400" spc="-10" dirty="0">
                <a:latin typeface="Arial"/>
                <a:cs typeface="Arial"/>
              </a:rPr>
              <a:t>takes </a:t>
            </a:r>
            <a:r>
              <a:rPr sz="1400" spc="-5" dirty="0">
                <a:latin typeface="Arial"/>
                <a:cs typeface="Arial"/>
              </a:rPr>
              <a:t>to  multiply </a:t>
            </a:r>
            <a:r>
              <a:rPr sz="1400" spc="-15" dirty="0">
                <a:latin typeface="Arial"/>
                <a:cs typeface="Arial"/>
              </a:rPr>
              <a:t>two </a:t>
            </a:r>
            <a:r>
              <a:rPr sz="1400" spc="-10" dirty="0">
                <a:latin typeface="Arial"/>
                <a:cs typeface="Arial"/>
              </a:rPr>
              <a:t>N </a:t>
            </a:r>
            <a:r>
              <a:rPr sz="1400" spc="-5" dirty="0">
                <a:latin typeface="Arial"/>
                <a:cs typeface="Arial"/>
              </a:rPr>
              <a:t>x </a:t>
            </a:r>
            <a:r>
              <a:rPr sz="1400" spc="-10" dirty="0">
                <a:latin typeface="Arial"/>
                <a:cs typeface="Arial"/>
              </a:rPr>
              <a:t>N matrices (also </a:t>
            </a:r>
            <a:r>
              <a:rPr sz="1400" dirty="0">
                <a:latin typeface="Arial"/>
                <a:cs typeface="Arial"/>
              </a:rPr>
              <a:t>O(N</a:t>
            </a:r>
            <a:r>
              <a:rPr sz="1350" baseline="27777" dirty="0">
                <a:latin typeface="Arial"/>
                <a:cs typeface="Arial"/>
              </a:rPr>
              <a:t>3</a:t>
            </a:r>
            <a:r>
              <a:rPr sz="1400" dirty="0">
                <a:latin typeface="Arial"/>
                <a:cs typeface="Arial"/>
              </a:rPr>
              <a:t>) </a:t>
            </a:r>
            <a:r>
              <a:rPr sz="1400" spc="-5" dirty="0">
                <a:latin typeface="Arial"/>
                <a:cs typeface="Arial"/>
              </a:rPr>
              <a:t>time </a:t>
            </a:r>
            <a:r>
              <a:rPr sz="1400" spc="-10" dirty="0">
                <a:latin typeface="Arial"/>
                <a:cs typeface="Arial"/>
              </a:rPr>
              <a:t>using  the </a:t>
            </a:r>
            <a:r>
              <a:rPr sz="1400" spc="-5" dirty="0">
                <a:latin typeface="Arial"/>
                <a:cs typeface="Arial"/>
              </a:rPr>
              <a:t>most </a:t>
            </a:r>
            <a:r>
              <a:rPr sz="1400" spc="-10" dirty="0">
                <a:latin typeface="Arial"/>
                <a:cs typeface="Arial"/>
              </a:rPr>
              <a:t>straightforward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approach).</a:t>
            </a:r>
            <a:endParaRPr sz="1400">
              <a:latin typeface="Arial"/>
              <a:cs typeface="Arial"/>
            </a:endParaRPr>
          </a:p>
          <a:p>
            <a:pPr marL="432434" marR="327025" indent="-170815">
              <a:lnSpc>
                <a:spcPct val="100000"/>
              </a:lnSpc>
              <a:spcBef>
                <a:spcPts val="340"/>
              </a:spcBef>
              <a:buChar char="•"/>
              <a:tabLst>
                <a:tab pos="433070" algn="l"/>
              </a:tabLst>
            </a:pPr>
            <a:r>
              <a:rPr sz="1400" spc="-15" dirty="0">
                <a:latin typeface="Arial"/>
                <a:cs typeface="Arial"/>
              </a:rPr>
              <a:t>However, </a:t>
            </a:r>
            <a:r>
              <a:rPr sz="1400" spc="-10" dirty="0">
                <a:latin typeface="Arial"/>
                <a:cs typeface="Arial"/>
              </a:rPr>
              <a:t>matrix </a:t>
            </a:r>
            <a:r>
              <a:rPr sz="1400" spc="-5" dirty="0">
                <a:latin typeface="Arial"/>
                <a:cs typeface="Arial"/>
              </a:rPr>
              <a:t>multiplication </a:t>
            </a:r>
            <a:r>
              <a:rPr sz="1400" spc="-10" dirty="0">
                <a:latin typeface="Arial"/>
                <a:cs typeface="Arial"/>
              </a:rPr>
              <a:t>can be </a:t>
            </a:r>
            <a:r>
              <a:rPr sz="1400" spc="-15" dirty="0">
                <a:latin typeface="Arial"/>
                <a:cs typeface="Arial"/>
              </a:rPr>
              <a:t>done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bit  faster…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4262FEE-923E-FD43-A1E6-B0CB550887B4}"/>
              </a:ext>
            </a:extLst>
          </p:cNvPr>
          <p:cNvSpPr txBox="1"/>
          <p:nvPr/>
        </p:nvSpPr>
        <p:spPr>
          <a:xfrm>
            <a:off x="13462" y="14097"/>
            <a:ext cx="4546600" cy="5568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540" rIns="0" bIns="0" rtlCol="0">
            <a:spAutoFit/>
          </a:bodyPr>
          <a:lstStyle/>
          <a:p>
            <a:pPr marL="1109980" marR="715010" indent="-390525">
              <a:lnSpc>
                <a:spcPts val="2160"/>
              </a:lnSpc>
              <a:spcBef>
                <a:spcPts val="20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Solving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Linear </a:t>
            </a:r>
            <a:r>
              <a:rPr sz="1800" b="1" spc="-15" dirty="0">
                <a:solidFill>
                  <a:srgbClr val="004F89"/>
                </a:solidFill>
                <a:latin typeface="Arial"/>
                <a:cs typeface="Arial"/>
              </a:rPr>
              <a:t>Systems </a:t>
            </a:r>
            <a:r>
              <a:rPr sz="1800" b="1" spc="5" dirty="0">
                <a:solidFill>
                  <a:srgbClr val="004F89"/>
                </a:solidFill>
                <a:latin typeface="Arial"/>
                <a:cs typeface="Arial"/>
              </a:rPr>
              <a:t>with 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Gaussian</a:t>
            </a:r>
            <a:r>
              <a:rPr sz="1800" b="1" spc="-5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Elimination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0BF9083-59A9-424E-BBA8-90A6E68A2842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E4F30-5517-4246-9EC2-2210FE53DC0A}"/>
              </a:ext>
            </a:extLst>
          </p:cNvPr>
          <p:cNvSpPr txBox="1"/>
          <p:nvPr/>
        </p:nvSpPr>
        <p:spPr>
          <a:xfrm>
            <a:off x="534162" y="1073150"/>
            <a:ext cx="3726688" cy="21852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pc="-15" dirty="0">
                <a:latin typeface="Arial"/>
                <a:cs typeface="Arial"/>
              </a:rPr>
              <a:t>Matrix</a:t>
            </a:r>
            <a:r>
              <a:rPr lang="en-US" sz="1400" spc="60" dirty="0">
                <a:latin typeface="Arial"/>
                <a:cs typeface="Arial"/>
              </a:rPr>
              <a:t> </a:t>
            </a:r>
            <a:r>
              <a:rPr lang="en-US" sz="1400" spc="-10" dirty="0">
                <a:latin typeface="Arial"/>
                <a:cs typeface="Arial"/>
              </a:rPr>
              <a:t>Multiplication…</a:t>
            </a:r>
          </a:p>
          <a:p>
            <a:r>
              <a:rPr lang="en-US" sz="1400" spc="-10" dirty="0">
                <a:latin typeface="Arial"/>
                <a:cs typeface="Arial"/>
              </a:rPr>
              <a:t>Best known </a:t>
            </a:r>
            <a:r>
              <a:rPr lang="en-US" sz="1400" spc="-15" dirty="0">
                <a:latin typeface="Arial"/>
                <a:cs typeface="Arial"/>
              </a:rPr>
              <a:t>lower bound: </a:t>
            </a:r>
            <a:r>
              <a:rPr lang="el-GR" sz="1400" spc="-5" dirty="0">
                <a:latin typeface="Arial"/>
                <a:cs typeface="Arial"/>
              </a:rPr>
              <a:t>Ω(</a:t>
            </a:r>
            <a:r>
              <a:rPr lang="en-US" sz="1400" spc="-5" dirty="0">
                <a:latin typeface="Arial"/>
                <a:cs typeface="Arial"/>
              </a:rPr>
              <a:t>n</a:t>
            </a:r>
            <a:r>
              <a:rPr lang="en-US" sz="1350" spc="-7" baseline="27777" dirty="0">
                <a:latin typeface="Arial"/>
                <a:cs typeface="Arial"/>
              </a:rPr>
              <a:t>2</a:t>
            </a:r>
            <a:r>
              <a:rPr lang="en-US" sz="1400" spc="-5" dirty="0">
                <a:latin typeface="Arial"/>
                <a:cs typeface="Arial"/>
              </a:rPr>
              <a:t>)</a:t>
            </a:r>
            <a:r>
              <a:rPr lang="en-US" sz="1400" spc="210" dirty="0">
                <a:latin typeface="Arial"/>
                <a:cs typeface="Arial"/>
              </a:rPr>
              <a:t> </a:t>
            </a:r>
            <a:r>
              <a:rPr lang="en-US" sz="1400" spc="-5" dirty="0">
                <a:latin typeface="Arial"/>
                <a:cs typeface="Arial"/>
              </a:rPr>
              <a:t>(trivial)</a:t>
            </a:r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spc="-10" dirty="0">
                <a:latin typeface="Arial"/>
                <a:cs typeface="Arial"/>
              </a:rPr>
              <a:t>Strassen </a:t>
            </a:r>
            <a:r>
              <a:rPr lang="en-US" sz="1400" spc="-15" dirty="0">
                <a:latin typeface="Arial"/>
                <a:cs typeface="Arial"/>
              </a:rPr>
              <a:t>1969: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spc="5" dirty="0">
                <a:latin typeface="Arial"/>
                <a:cs typeface="Arial"/>
              </a:rPr>
              <a:t>O(n</a:t>
            </a:r>
            <a:r>
              <a:rPr lang="en-US" sz="1350" spc="7" baseline="27777" dirty="0">
                <a:latin typeface="Arial"/>
                <a:cs typeface="Arial"/>
              </a:rPr>
              <a:t>2.81</a:t>
            </a:r>
            <a:r>
              <a:rPr lang="en-US" sz="1400" spc="5" dirty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  <a:p>
            <a:r>
              <a:rPr lang="en-US" sz="1400" spc="-5" dirty="0">
                <a:latin typeface="Arial"/>
                <a:cs typeface="Arial"/>
              </a:rPr>
              <a:t>Coppersmith </a:t>
            </a:r>
            <a:r>
              <a:rPr lang="en-US" sz="1400" spc="-15" dirty="0">
                <a:latin typeface="Arial"/>
                <a:cs typeface="Arial"/>
              </a:rPr>
              <a:t>and </a:t>
            </a:r>
            <a:r>
              <a:rPr lang="en-US" sz="1400" spc="-5" dirty="0">
                <a:latin typeface="Arial"/>
                <a:cs typeface="Arial"/>
              </a:rPr>
              <a:t>Winograd </a:t>
            </a:r>
            <a:r>
              <a:rPr lang="en-US" sz="1400" spc="-15" dirty="0">
                <a:latin typeface="Arial"/>
                <a:cs typeface="Arial"/>
              </a:rPr>
              <a:t>1990:</a:t>
            </a:r>
            <a:r>
              <a:rPr lang="en-US" sz="1400" spc="170" dirty="0">
                <a:latin typeface="Arial"/>
                <a:cs typeface="Arial"/>
              </a:rPr>
              <a:t> </a:t>
            </a:r>
            <a:r>
              <a:rPr lang="en-US" sz="1400" spc="5" dirty="0">
                <a:latin typeface="Arial"/>
                <a:cs typeface="Arial"/>
              </a:rPr>
              <a:t>O(n</a:t>
            </a:r>
            <a:r>
              <a:rPr lang="en-US" sz="1350" spc="7" baseline="27777" dirty="0">
                <a:latin typeface="Arial"/>
                <a:cs typeface="Arial"/>
              </a:rPr>
              <a:t>2.376</a:t>
            </a:r>
            <a:r>
              <a:rPr lang="en-US" sz="1400" spc="5" dirty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	</a:t>
            </a:r>
            <a:r>
              <a:rPr lang="en-US" sz="1200" spc="-15" dirty="0">
                <a:latin typeface="Arial"/>
                <a:cs typeface="Arial"/>
              </a:rPr>
              <a:t> (However, </a:t>
            </a:r>
            <a:r>
              <a:rPr lang="en-US" sz="1200" spc="-5" dirty="0">
                <a:latin typeface="Arial"/>
                <a:cs typeface="Arial"/>
              </a:rPr>
              <a:t>it’s </a:t>
            </a:r>
            <a:r>
              <a:rPr lang="en-US" sz="1200" dirty="0">
                <a:latin typeface="Arial"/>
                <a:cs typeface="Arial"/>
              </a:rPr>
              <a:t>quite complicated and not</a:t>
            </a:r>
            <a:r>
              <a:rPr lang="en-US" sz="1200" spc="-9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very</a:t>
            </a:r>
          </a:p>
          <a:p>
            <a:r>
              <a:rPr lang="en-US" sz="1200" spc="5" dirty="0">
                <a:latin typeface="Arial"/>
                <a:cs typeface="Arial"/>
              </a:rPr>
              <a:t>	practical)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sz="1400" spc="-10" dirty="0" err="1">
                <a:latin typeface="Arial"/>
                <a:cs typeface="Arial"/>
              </a:rPr>
              <a:t>Stothers</a:t>
            </a:r>
            <a:r>
              <a:rPr lang="en-US" sz="1400" spc="-10" dirty="0">
                <a:latin typeface="Arial"/>
                <a:cs typeface="Arial"/>
              </a:rPr>
              <a:t> </a:t>
            </a:r>
            <a:r>
              <a:rPr lang="en-US" sz="1400" spc="-35" dirty="0">
                <a:latin typeface="Arial"/>
                <a:cs typeface="Arial"/>
              </a:rPr>
              <a:t>2011:</a:t>
            </a:r>
            <a:r>
              <a:rPr lang="en-US" sz="1400" spc="75" dirty="0">
                <a:latin typeface="Arial"/>
                <a:cs typeface="Arial"/>
              </a:rPr>
              <a:t> </a:t>
            </a:r>
            <a:r>
              <a:rPr lang="en-US" sz="1400" spc="5" dirty="0">
                <a:latin typeface="Arial"/>
                <a:cs typeface="Arial"/>
              </a:rPr>
              <a:t>O(n</a:t>
            </a:r>
            <a:r>
              <a:rPr lang="en-US" sz="1350" spc="7" baseline="27777" dirty="0">
                <a:latin typeface="Arial"/>
                <a:cs typeface="Arial"/>
              </a:rPr>
              <a:t>2.374</a:t>
            </a:r>
            <a:r>
              <a:rPr lang="en-US" sz="1400" spc="5" dirty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  <a:p>
            <a:r>
              <a:rPr lang="en-US" sz="1400" spc="5" dirty="0">
                <a:latin typeface="Arial"/>
                <a:cs typeface="Arial"/>
              </a:rPr>
              <a:t>Williams </a:t>
            </a:r>
            <a:r>
              <a:rPr lang="en-US" sz="1400" spc="-15" dirty="0">
                <a:latin typeface="Arial"/>
                <a:cs typeface="Arial"/>
              </a:rPr>
              <a:t>2012: </a:t>
            </a:r>
            <a:r>
              <a:rPr lang="en-US" sz="1400" spc="5" dirty="0">
                <a:latin typeface="Arial"/>
                <a:cs typeface="Arial"/>
              </a:rPr>
              <a:t>O(n</a:t>
            </a:r>
            <a:r>
              <a:rPr lang="en-US" sz="1350" spc="7" baseline="27777" dirty="0">
                <a:latin typeface="Arial"/>
                <a:cs typeface="Arial"/>
              </a:rPr>
              <a:t>2.3729</a:t>
            </a:r>
            <a:r>
              <a:rPr lang="en-US" sz="1400" spc="5" dirty="0">
                <a:latin typeface="Arial"/>
                <a:cs typeface="Arial"/>
              </a:rPr>
              <a:t>)</a:t>
            </a:r>
          </a:p>
          <a:p>
            <a:r>
              <a:rPr lang="en-US" sz="1400" spc="-10" dirty="0">
                <a:latin typeface="Arial"/>
                <a:cs typeface="Arial"/>
              </a:rPr>
              <a:t>Le Gall </a:t>
            </a:r>
            <a:r>
              <a:rPr lang="en-US" sz="1400" spc="-15" dirty="0">
                <a:latin typeface="Arial"/>
                <a:cs typeface="Arial"/>
              </a:rPr>
              <a:t>2014:</a:t>
            </a:r>
            <a:r>
              <a:rPr lang="en-US" sz="1400" spc="70" dirty="0">
                <a:latin typeface="Arial"/>
                <a:cs typeface="Arial"/>
              </a:rPr>
              <a:t> </a:t>
            </a:r>
            <a:r>
              <a:rPr lang="en-US" sz="1400" spc="10" dirty="0">
                <a:latin typeface="Arial"/>
                <a:cs typeface="Arial"/>
              </a:rPr>
              <a:t>O(n</a:t>
            </a:r>
            <a:r>
              <a:rPr lang="en-US" sz="1350" spc="15" baseline="27777" dirty="0">
                <a:latin typeface="Arial"/>
                <a:cs typeface="Arial"/>
              </a:rPr>
              <a:t>2.37287</a:t>
            </a:r>
            <a:r>
              <a:rPr lang="en-US" sz="1400" spc="10" dirty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103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3CB42D5-56AB-3F43-AD43-3EA4EF01CBEE}"/>
              </a:ext>
            </a:extLst>
          </p:cNvPr>
          <p:cNvSpPr txBox="1"/>
          <p:nvPr/>
        </p:nvSpPr>
        <p:spPr>
          <a:xfrm>
            <a:off x="275589" y="733171"/>
            <a:ext cx="39439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Consider solving an N </a:t>
            </a:r>
            <a:r>
              <a:rPr sz="1400" spc="-5" dirty="0">
                <a:latin typeface="Arial"/>
                <a:cs typeface="Arial"/>
              </a:rPr>
              <a:t>x </a:t>
            </a:r>
            <a:r>
              <a:rPr sz="1400" spc="-10" dirty="0">
                <a:latin typeface="Arial"/>
                <a:cs typeface="Arial"/>
              </a:rPr>
              <a:t>N linear </a:t>
            </a:r>
            <a:r>
              <a:rPr sz="1400" spc="-15" dirty="0">
                <a:latin typeface="Arial"/>
                <a:cs typeface="Arial"/>
              </a:rPr>
              <a:t>system </a:t>
            </a:r>
            <a:r>
              <a:rPr sz="1400" spc="-5" dirty="0">
                <a:latin typeface="Arial"/>
                <a:cs typeface="Arial"/>
              </a:rPr>
              <a:t>Ax =</a:t>
            </a:r>
            <a:r>
              <a:rPr sz="1400" spc="29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E342206-AE23-7042-AAA6-96D7CDDA457B}"/>
              </a:ext>
            </a:extLst>
          </p:cNvPr>
          <p:cNvSpPr txBox="1"/>
          <p:nvPr/>
        </p:nvSpPr>
        <p:spPr>
          <a:xfrm>
            <a:off x="275589" y="989202"/>
            <a:ext cx="91884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x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le: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8F69F9A-94C7-D24A-8EB4-0DA5EBE35E4C}"/>
              </a:ext>
            </a:extLst>
          </p:cNvPr>
          <p:cNvSpPr txBox="1"/>
          <p:nvPr/>
        </p:nvSpPr>
        <p:spPr>
          <a:xfrm>
            <a:off x="1647824" y="945311"/>
            <a:ext cx="1733550" cy="79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  <a:tabLst>
                <a:tab pos="1371600" algn="l"/>
              </a:tabLst>
            </a:pPr>
            <a:r>
              <a:rPr sz="1400" spc="-5" dirty="0">
                <a:latin typeface="Arial"/>
                <a:cs typeface="Arial"/>
              </a:rPr>
              <a:t>x</a:t>
            </a:r>
            <a:r>
              <a:rPr sz="1350" spc="-7" baseline="-21604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+ </a:t>
            </a:r>
            <a:r>
              <a:rPr sz="1400" spc="-10" dirty="0">
                <a:latin typeface="Arial"/>
                <a:cs typeface="Arial"/>
              </a:rPr>
              <a:t>2x</a:t>
            </a:r>
            <a:r>
              <a:rPr sz="1350" spc="-15" baseline="-21604" dirty="0">
                <a:latin typeface="Arial"/>
                <a:cs typeface="Arial"/>
              </a:rPr>
              <a:t>2</a:t>
            </a:r>
            <a:r>
              <a:rPr sz="1350" spc="172" baseline="-2160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+ </a:t>
            </a:r>
            <a:r>
              <a:rPr sz="1400" spc="-10" dirty="0">
                <a:latin typeface="Arial"/>
                <a:cs typeface="Arial"/>
              </a:rPr>
              <a:t>3x</a:t>
            </a:r>
            <a:r>
              <a:rPr sz="1350" spc="-15" baseline="-21604" dirty="0">
                <a:latin typeface="Arial"/>
                <a:cs typeface="Arial"/>
              </a:rPr>
              <a:t>3	</a:t>
            </a:r>
            <a:r>
              <a:rPr sz="1400" spc="-5" dirty="0">
                <a:latin typeface="Arial"/>
                <a:cs typeface="Arial"/>
              </a:rPr>
              <a:t>=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10  4x</a:t>
            </a:r>
            <a:r>
              <a:rPr sz="1350" spc="-15" baseline="-21604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+ </a:t>
            </a:r>
            <a:r>
              <a:rPr sz="1400" spc="-10" dirty="0">
                <a:latin typeface="Arial"/>
                <a:cs typeface="Arial"/>
              </a:rPr>
              <a:t>5x</a:t>
            </a:r>
            <a:r>
              <a:rPr sz="1350" spc="-15" baseline="-21604" dirty="0">
                <a:latin typeface="Arial"/>
                <a:cs typeface="Arial"/>
              </a:rPr>
              <a:t>2</a:t>
            </a:r>
            <a:r>
              <a:rPr sz="1350" spc="195" baseline="-2160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+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6x</a:t>
            </a:r>
            <a:r>
              <a:rPr sz="1350" spc="-15" baseline="-21604" dirty="0">
                <a:latin typeface="Arial"/>
                <a:cs typeface="Arial"/>
              </a:rPr>
              <a:t>3	</a:t>
            </a:r>
            <a:r>
              <a:rPr sz="1400" spc="-5" dirty="0">
                <a:latin typeface="Arial"/>
                <a:cs typeface="Arial"/>
              </a:rPr>
              <a:t>=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tabLst>
                <a:tab pos="1371600" algn="l"/>
              </a:tabLst>
            </a:pPr>
            <a:r>
              <a:rPr sz="1400" spc="-10" dirty="0">
                <a:latin typeface="Arial"/>
                <a:cs typeface="Arial"/>
              </a:rPr>
              <a:t>7x</a:t>
            </a:r>
            <a:r>
              <a:rPr sz="1350" spc="-15" baseline="-21604" dirty="0">
                <a:latin typeface="Arial"/>
                <a:cs typeface="Arial"/>
              </a:rPr>
              <a:t>1  </a:t>
            </a:r>
            <a:r>
              <a:rPr sz="1400" spc="-5" dirty="0">
                <a:latin typeface="Arial"/>
                <a:cs typeface="Arial"/>
              </a:rPr>
              <a:t>+ </a:t>
            </a:r>
            <a:r>
              <a:rPr sz="1400" spc="-10" dirty="0">
                <a:latin typeface="Arial"/>
                <a:cs typeface="Arial"/>
              </a:rPr>
              <a:t>8x</a:t>
            </a:r>
            <a:r>
              <a:rPr sz="1350" spc="-15" baseline="-21604" dirty="0">
                <a:latin typeface="Arial"/>
                <a:cs typeface="Arial"/>
              </a:rPr>
              <a:t>2</a:t>
            </a:r>
            <a:r>
              <a:rPr sz="1350" spc="179" baseline="-2160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+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9x</a:t>
            </a:r>
            <a:r>
              <a:rPr sz="1350" spc="-15" baseline="-21604" dirty="0">
                <a:latin typeface="Arial"/>
                <a:cs typeface="Arial"/>
              </a:rPr>
              <a:t>3	</a:t>
            </a:r>
            <a:r>
              <a:rPr sz="1400" spc="-5" dirty="0">
                <a:latin typeface="Arial"/>
                <a:cs typeface="Arial"/>
              </a:rPr>
              <a:t>=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9C285B0-4803-454D-A03C-58BD3FC1B6B0}"/>
              </a:ext>
            </a:extLst>
          </p:cNvPr>
          <p:cNvSpPr txBox="1"/>
          <p:nvPr/>
        </p:nvSpPr>
        <p:spPr>
          <a:xfrm>
            <a:off x="275589" y="1757552"/>
            <a:ext cx="3783329" cy="1550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marR="5080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A faster solution (applicable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many </a:t>
            </a:r>
            <a:r>
              <a:rPr sz="1400" spc="-5" dirty="0">
                <a:latin typeface="Arial"/>
                <a:cs typeface="Arial"/>
              </a:rPr>
              <a:t>common  </a:t>
            </a:r>
            <a:r>
              <a:rPr sz="1400" spc="-10" dirty="0">
                <a:latin typeface="Arial"/>
                <a:cs typeface="Arial"/>
              </a:rPr>
              <a:t>linear systems) uses iterative</a:t>
            </a:r>
            <a:r>
              <a:rPr sz="1400" spc="2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refinement:</a:t>
            </a:r>
            <a:endParaRPr sz="1400">
              <a:latin typeface="Arial"/>
              <a:cs typeface="Arial"/>
            </a:endParaRPr>
          </a:p>
          <a:p>
            <a:pPr marL="372110" lvl="1" indent="-143510">
              <a:lnSpc>
                <a:spcPct val="100000"/>
              </a:lnSpc>
              <a:spcBef>
                <a:spcPts val="295"/>
              </a:spcBef>
              <a:buChar char="–"/>
              <a:tabLst>
                <a:tab pos="372110" algn="l"/>
              </a:tabLst>
            </a:pPr>
            <a:r>
              <a:rPr sz="1200" dirty="0">
                <a:latin typeface="Arial"/>
                <a:cs typeface="Arial"/>
              </a:rPr>
              <a:t>Guess </a:t>
            </a:r>
            <a:r>
              <a:rPr sz="1200" spc="-5" dirty="0">
                <a:latin typeface="Arial"/>
                <a:cs typeface="Arial"/>
              </a:rPr>
              <a:t>an </a:t>
            </a:r>
            <a:r>
              <a:rPr sz="1200" spc="5" dirty="0">
                <a:latin typeface="Arial"/>
                <a:cs typeface="Arial"/>
              </a:rPr>
              <a:t>initial </a:t>
            </a:r>
            <a:r>
              <a:rPr sz="1200" dirty="0">
                <a:latin typeface="Arial"/>
                <a:cs typeface="Arial"/>
              </a:rPr>
              <a:t>solution x =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(x</a:t>
            </a:r>
            <a:r>
              <a:rPr sz="1200" spc="-15" baseline="-20833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…x</a:t>
            </a:r>
            <a:r>
              <a:rPr sz="1200" spc="-15" baseline="-20833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72110" lvl="1" indent="-143510">
              <a:lnSpc>
                <a:spcPct val="100000"/>
              </a:lnSpc>
              <a:spcBef>
                <a:spcPts val="295"/>
              </a:spcBef>
              <a:buChar char="–"/>
              <a:tabLst>
                <a:tab pos="372110" algn="l"/>
              </a:tabLst>
            </a:pPr>
            <a:r>
              <a:rPr sz="1200" dirty="0">
                <a:latin typeface="Arial"/>
                <a:cs typeface="Arial"/>
              </a:rPr>
              <a:t>Solve equation 1 for </a:t>
            </a:r>
            <a:r>
              <a:rPr sz="1200" spc="-10" dirty="0">
                <a:latin typeface="Arial"/>
                <a:cs typeface="Arial"/>
              </a:rPr>
              <a:t>x</a:t>
            </a:r>
            <a:r>
              <a:rPr sz="1200" spc="-15" baseline="-20833" dirty="0">
                <a:latin typeface="Arial"/>
                <a:cs typeface="Arial"/>
              </a:rPr>
              <a:t>1  </a:t>
            </a:r>
            <a:r>
              <a:rPr sz="1200" dirty="0">
                <a:latin typeface="Arial"/>
                <a:cs typeface="Arial"/>
              </a:rPr>
              <a:t>to update</a:t>
            </a:r>
            <a:r>
              <a:rPr sz="1200" spc="-18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x</a:t>
            </a:r>
            <a:r>
              <a:rPr sz="1200" spc="-22" baseline="-20833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72110" lvl="1" indent="-143510">
              <a:lnSpc>
                <a:spcPct val="100000"/>
              </a:lnSpc>
              <a:spcBef>
                <a:spcPts val="285"/>
              </a:spcBef>
              <a:buChar char="–"/>
              <a:tabLst>
                <a:tab pos="372110" algn="l"/>
              </a:tabLst>
            </a:pPr>
            <a:r>
              <a:rPr sz="1200" dirty="0">
                <a:latin typeface="Arial"/>
                <a:cs typeface="Arial"/>
              </a:rPr>
              <a:t>Solve equation </a:t>
            </a:r>
            <a:r>
              <a:rPr sz="1200" spc="-5" dirty="0">
                <a:latin typeface="Arial"/>
                <a:cs typeface="Arial"/>
              </a:rPr>
              <a:t>2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x</a:t>
            </a:r>
            <a:r>
              <a:rPr sz="1200" spc="-7" baseline="-20833" dirty="0">
                <a:latin typeface="Arial"/>
                <a:cs typeface="Arial"/>
              </a:rPr>
              <a:t>2  </a:t>
            </a:r>
            <a:r>
              <a:rPr sz="1200" dirty="0">
                <a:latin typeface="Arial"/>
                <a:cs typeface="Arial"/>
              </a:rPr>
              <a:t>to update</a:t>
            </a:r>
            <a:r>
              <a:rPr sz="1200" spc="-2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x</a:t>
            </a:r>
            <a:r>
              <a:rPr sz="1200" spc="-15" baseline="-20833" dirty="0">
                <a:latin typeface="Arial"/>
                <a:cs typeface="Arial"/>
              </a:rPr>
              <a:t>2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72110" lvl="1" indent="-143510">
              <a:lnSpc>
                <a:spcPct val="100000"/>
              </a:lnSpc>
              <a:spcBef>
                <a:spcPts val="290"/>
              </a:spcBef>
              <a:buChar char="–"/>
              <a:tabLst>
                <a:tab pos="372110" algn="l"/>
              </a:tabLst>
            </a:pPr>
            <a:r>
              <a:rPr sz="1200" spc="-5" dirty="0">
                <a:latin typeface="Arial"/>
                <a:cs typeface="Arial"/>
              </a:rPr>
              <a:t>Etc…</a:t>
            </a:r>
            <a:endParaRPr sz="1200">
              <a:latin typeface="Arial"/>
              <a:cs typeface="Arial"/>
            </a:endParaRPr>
          </a:p>
          <a:p>
            <a:pPr marL="372110" lvl="1" indent="-143510">
              <a:lnSpc>
                <a:spcPct val="100000"/>
              </a:lnSpc>
              <a:spcBef>
                <a:spcPts val="285"/>
              </a:spcBef>
              <a:buChar char="–"/>
              <a:tabLst>
                <a:tab pos="372110" algn="l"/>
              </a:tabLst>
            </a:pPr>
            <a:r>
              <a:rPr sz="1200" dirty="0">
                <a:latin typeface="Arial"/>
                <a:cs typeface="Arial"/>
              </a:rPr>
              <a:t>Repeating until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convergence.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B149797-8283-D245-BAAC-1D2296D7108D}"/>
              </a:ext>
            </a:extLst>
          </p:cNvPr>
          <p:cNvSpPr/>
          <p:nvPr/>
        </p:nvSpPr>
        <p:spPr>
          <a:xfrm>
            <a:off x="635" y="1524"/>
            <a:ext cx="4572000" cy="685800"/>
          </a:xfrm>
          <a:custGeom>
            <a:avLst/>
            <a:gdLst/>
            <a:ahLst/>
            <a:cxnLst/>
            <a:rect l="l" t="t" r="r" b="b"/>
            <a:pathLst>
              <a:path w="4572000" h="685800">
                <a:moveTo>
                  <a:pt x="0" y="685800"/>
                </a:moveTo>
                <a:lnTo>
                  <a:pt x="4572000" y="685800"/>
                </a:lnTo>
                <a:lnTo>
                  <a:pt x="4572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21165BA-6763-D14A-B09D-42B4B9E8BA7C}"/>
              </a:ext>
            </a:extLst>
          </p:cNvPr>
          <p:cNvSpPr/>
          <p:nvPr/>
        </p:nvSpPr>
        <p:spPr>
          <a:xfrm>
            <a:off x="635" y="1524"/>
            <a:ext cx="4572000" cy="685800"/>
          </a:xfrm>
          <a:custGeom>
            <a:avLst/>
            <a:gdLst/>
            <a:ahLst/>
            <a:cxnLst/>
            <a:rect l="l" t="t" r="r" b="b"/>
            <a:pathLst>
              <a:path w="4572000" h="685800">
                <a:moveTo>
                  <a:pt x="0" y="685800"/>
                </a:moveTo>
                <a:lnTo>
                  <a:pt x="4572000" y="685800"/>
                </a:lnTo>
                <a:lnTo>
                  <a:pt x="4572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4B6433C-2715-9541-B681-35119ECE9F28}"/>
              </a:ext>
            </a:extLst>
          </p:cNvPr>
          <p:cNvSpPr txBox="1"/>
          <p:nvPr/>
        </p:nvSpPr>
        <p:spPr>
          <a:xfrm>
            <a:off x="13462" y="14097"/>
            <a:ext cx="4546600" cy="6711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50165" rIns="0" bIns="0" rtlCol="0">
            <a:spAutoFit/>
          </a:bodyPr>
          <a:lstStyle/>
          <a:p>
            <a:pPr marR="50800" algn="ctr">
              <a:lnSpc>
                <a:spcPct val="100000"/>
              </a:lnSpc>
              <a:spcBef>
                <a:spcPts val="395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Solving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Linear </a:t>
            </a:r>
            <a:r>
              <a:rPr sz="1800" b="1" spc="-15" dirty="0">
                <a:solidFill>
                  <a:srgbClr val="004F89"/>
                </a:solidFill>
                <a:latin typeface="Arial"/>
                <a:cs typeface="Arial"/>
              </a:rPr>
              <a:t>Systems</a:t>
            </a:r>
            <a:r>
              <a:rPr sz="1800" b="1" spc="5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(Potentially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Faster) </a:t>
            </a:r>
            <a:r>
              <a:rPr sz="1800" b="1" spc="5" dirty="0">
                <a:solidFill>
                  <a:srgbClr val="004F89"/>
                </a:solidFill>
                <a:latin typeface="Arial"/>
                <a:cs typeface="Arial"/>
              </a:rPr>
              <a:t>with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Iterative</a:t>
            </a:r>
            <a:r>
              <a:rPr sz="1800" b="1" spc="-10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Refinement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23B1EB6-BEE3-0140-AA5E-E6B49DA4F161}"/>
              </a:ext>
            </a:extLst>
          </p:cNvPr>
          <p:cNvSpPr/>
          <p:nvPr/>
        </p:nvSpPr>
        <p:spPr>
          <a:xfrm>
            <a:off x="3226307" y="2328786"/>
            <a:ext cx="1126408" cy="1028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010827D-0AB4-014B-8B7B-98D4051208AC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077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01C7EDD4-9FE3-DA40-98AD-8F984BAF1CF1}"/>
              </a:ext>
            </a:extLst>
          </p:cNvPr>
          <p:cNvSpPr txBox="1"/>
          <p:nvPr/>
        </p:nvSpPr>
        <p:spPr>
          <a:xfrm>
            <a:off x="275589" y="656590"/>
            <a:ext cx="4053204" cy="1390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marR="531495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Find the best solution (i.e., of </a:t>
            </a:r>
            <a:r>
              <a:rPr sz="1400" spc="-5" dirty="0">
                <a:latin typeface="Arial"/>
                <a:cs typeface="Arial"/>
              </a:rPr>
              <a:t>minimum </a:t>
            </a:r>
            <a:r>
              <a:rPr sz="1400" spc="-10" dirty="0">
                <a:latin typeface="Arial"/>
                <a:cs typeface="Arial"/>
              </a:rPr>
              <a:t>or  maximum value) </a:t>
            </a:r>
            <a:r>
              <a:rPr sz="1400" spc="-15" dirty="0">
                <a:latin typeface="Arial"/>
                <a:cs typeface="Arial"/>
              </a:rPr>
              <a:t>from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set of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alternatives.</a:t>
            </a:r>
            <a:endParaRPr sz="1400">
              <a:latin typeface="Arial"/>
              <a:cs typeface="Arial"/>
            </a:endParaRPr>
          </a:p>
          <a:p>
            <a:pPr marL="170180" marR="31242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Solving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and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optimizing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not </a:t>
            </a:r>
            <a:r>
              <a:rPr sz="1400" spc="-5" dirty="0">
                <a:latin typeface="Arial"/>
                <a:cs typeface="Arial"/>
              </a:rPr>
              <a:t>much </a:t>
            </a:r>
            <a:r>
              <a:rPr sz="1400" spc="-10" dirty="0">
                <a:latin typeface="Arial"/>
                <a:cs typeface="Arial"/>
              </a:rPr>
              <a:t>different: for  example,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solve </a:t>
            </a:r>
            <a:r>
              <a:rPr sz="1400" spc="-15" dirty="0">
                <a:latin typeface="Arial"/>
                <a:cs typeface="Arial"/>
              </a:rPr>
              <a:t>f(x) </a:t>
            </a:r>
            <a:r>
              <a:rPr sz="1400" spc="-5" dirty="0">
                <a:latin typeface="Arial"/>
                <a:cs typeface="Arial"/>
              </a:rPr>
              <a:t>= </a:t>
            </a:r>
            <a:r>
              <a:rPr sz="1400" spc="-10" dirty="0">
                <a:latin typeface="Arial"/>
                <a:cs typeface="Arial"/>
              </a:rPr>
              <a:t>0, </a:t>
            </a:r>
            <a:r>
              <a:rPr sz="1400" spc="-5" dirty="0">
                <a:latin typeface="Arial"/>
                <a:cs typeface="Arial"/>
              </a:rPr>
              <a:t>minimize</a:t>
            </a:r>
            <a:r>
              <a:rPr sz="1400" spc="204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|f(x)|</a:t>
            </a:r>
            <a:r>
              <a:rPr sz="1350" spc="-15" baseline="27777" dirty="0">
                <a:latin typeface="Arial"/>
                <a:cs typeface="Arial"/>
              </a:rPr>
              <a:t>2</a:t>
            </a:r>
            <a:r>
              <a:rPr sz="1400" spc="-1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70180" marR="5080" indent="-170180">
              <a:lnSpc>
                <a:spcPct val="100000"/>
              </a:lnSpc>
              <a:spcBef>
                <a:spcPts val="340"/>
              </a:spcBef>
              <a:buChar char="•"/>
              <a:tabLst>
                <a:tab pos="170815" algn="l"/>
              </a:tabLst>
            </a:pP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Regression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the process of </a:t>
            </a:r>
            <a:r>
              <a:rPr sz="1400" spc="-5" dirty="0">
                <a:latin typeface="Arial"/>
                <a:cs typeface="Arial"/>
              </a:rPr>
              <a:t>fitting </a:t>
            </a:r>
            <a:r>
              <a:rPr sz="1400" spc="-10" dirty="0">
                <a:latin typeface="Arial"/>
                <a:cs typeface="Arial"/>
              </a:rPr>
              <a:t>parameters </a:t>
            </a:r>
            <a:r>
              <a:rPr sz="1400" spc="-5" dirty="0">
                <a:latin typeface="Arial"/>
                <a:cs typeface="Arial"/>
              </a:rPr>
              <a:t>to  a </a:t>
            </a:r>
            <a:r>
              <a:rPr sz="1400" spc="-10" dirty="0">
                <a:latin typeface="Arial"/>
                <a:cs typeface="Arial"/>
              </a:rPr>
              <a:t>model </a:t>
            </a:r>
            <a:r>
              <a:rPr sz="1400" spc="-5" dirty="0">
                <a:latin typeface="Arial"/>
                <a:cs typeface="Arial"/>
              </a:rPr>
              <a:t>to minimize its </a:t>
            </a:r>
            <a:r>
              <a:rPr sz="1400" spc="-15" dirty="0">
                <a:latin typeface="Arial"/>
                <a:cs typeface="Arial"/>
              </a:rPr>
              <a:t>error </a:t>
            </a:r>
            <a:r>
              <a:rPr sz="1400" spc="-20" dirty="0">
                <a:latin typeface="Arial"/>
                <a:cs typeface="Arial"/>
              </a:rPr>
              <a:t>when </a:t>
            </a:r>
            <a:r>
              <a:rPr sz="1400" spc="-5" dirty="0">
                <a:latin typeface="Arial"/>
                <a:cs typeface="Arial"/>
              </a:rPr>
              <a:t>fitting to</a:t>
            </a:r>
            <a:r>
              <a:rPr sz="1400" spc="2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data.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EFD7DD2A-B255-FF4B-B60C-392134FB8956}"/>
              </a:ext>
            </a:extLst>
          </p:cNvPr>
          <p:cNvSpPr/>
          <p:nvPr/>
        </p:nvSpPr>
        <p:spPr>
          <a:xfrm>
            <a:off x="635" y="0"/>
            <a:ext cx="4572000" cy="609600"/>
          </a:xfrm>
          <a:custGeom>
            <a:avLst/>
            <a:gdLst/>
            <a:ahLst/>
            <a:cxnLst/>
            <a:rect l="l" t="t" r="r" b="b"/>
            <a:pathLst>
              <a:path w="4572000" h="609600">
                <a:moveTo>
                  <a:pt x="0" y="609600"/>
                </a:moveTo>
                <a:lnTo>
                  <a:pt x="4572000" y="609600"/>
                </a:lnTo>
                <a:lnTo>
                  <a:pt x="4572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1026856-7BB4-4E43-863D-763334BB83C8}"/>
              </a:ext>
            </a:extLst>
          </p:cNvPr>
          <p:cNvSpPr/>
          <p:nvPr/>
        </p:nvSpPr>
        <p:spPr>
          <a:xfrm>
            <a:off x="635" y="0"/>
            <a:ext cx="4572000" cy="609600"/>
          </a:xfrm>
          <a:custGeom>
            <a:avLst/>
            <a:gdLst/>
            <a:ahLst/>
            <a:cxnLst/>
            <a:rect l="l" t="t" r="r" b="b"/>
            <a:pathLst>
              <a:path w="4572000" h="609600">
                <a:moveTo>
                  <a:pt x="0" y="609600"/>
                </a:moveTo>
                <a:lnTo>
                  <a:pt x="4572000" y="609600"/>
                </a:lnTo>
                <a:lnTo>
                  <a:pt x="4572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4A4BA3FC-60F9-D744-B832-B900B6AAC204}"/>
              </a:ext>
            </a:extLst>
          </p:cNvPr>
          <p:cNvSpPr txBox="1"/>
          <p:nvPr/>
        </p:nvSpPr>
        <p:spPr>
          <a:xfrm>
            <a:off x="13462" y="13666"/>
            <a:ext cx="4546600" cy="5937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492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7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Optimization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2100008B-A42A-094A-AE40-6E2D4A42E5D6}"/>
              </a:ext>
            </a:extLst>
          </p:cNvPr>
          <p:cNvSpPr/>
          <p:nvPr/>
        </p:nvSpPr>
        <p:spPr>
          <a:xfrm>
            <a:off x="553085" y="28305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19050"/>
                </a:moveTo>
                <a:lnTo>
                  <a:pt x="1494" y="11626"/>
                </a:lnTo>
                <a:lnTo>
                  <a:pt x="5572" y="5572"/>
                </a:lnTo>
                <a:lnTo>
                  <a:pt x="11626" y="1494"/>
                </a:lnTo>
                <a:lnTo>
                  <a:pt x="19050" y="0"/>
                </a:lnTo>
                <a:lnTo>
                  <a:pt x="26473" y="1494"/>
                </a:lnTo>
                <a:lnTo>
                  <a:pt x="32527" y="5572"/>
                </a:lnTo>
                <a:lnTo>
                  <a:pt x="36605" y="11626"/>
                </a:lnTo>
                <a:lnTo>
                  <a:pt x="38100" y="19050"/>
                </a:lnTo>
                <a:lnTo>
                  <a:pt x="36605" y="26473"/>
                </a:lnTo>
                <a:lnTo>
                  <a:pt x="32527" y="32527"/>
                </a:lnTo>
                <a:lnTo>
                  <a:pt x="26473" y="36605"/>
                </a:lnTo>
                <a:lnTo>
                  <a:pt x="19050" y="38100"/>
                </a:lnTo>
                <a:lnTo>
                  <a:pt x="11626" y="36605"/>
                </a:lnTo>
                <a:lnTo>
                  <a:pt x="5572" y="32527"/>
                </a:lnTo>
                <a:lnTo>
                  <a:pt x="1494" y="26473"/>
                </a:lnTo>
                <a:lnTo>
                  <a:pt x="0" y="190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8575DCA0-0AE9-CD43-95FC-078B86094B2E}"/>
              </a:ext>
            </a:extLst>
          </p:cNvPr>
          <p:cNvSpPr/>
          <p:nvPr/>
        </p:nvSpPr>
        <p:spPr>
          <a:xfrm>
            <a:off x="785876" y="264426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19050"/>
                </a:moveTo>
                <a:lnTo>
                  <a:pt x="1494" y="11626"/>
                </a:lnTo>
                <a:lnTo>
                  <a:pt x="5572" y="5572"/>
                </a:lnTo>
                <a:lnTo>
                  <a:pt x="11626" y="1494"/>
                </a:lnTo>
                <a:lnTo>
                  <a:pt x="19050" y="0"/>
                </a:lnTo>
                <a:lnTo>
                  <a:pt x="26473" y="1494"/>
                </a:lnTo>
                <a:lnTo>
                  <a:pt x="32527" y="5572"/>
                </a:lnTo>
                <a:lnTo>
                  <a:pt x="36605" y="11626"/>
                </a:lnTo>
                <a:lnTo>
                  <a:pt x="38100" y="19050"/>
                </a:lnTo>
                <a:lnTo>
                  <a:pt x="36605" y="26473"/>
                </a:lnTo>
                <a:lnTo>
                  <a:pt x="32527" y="32527"/>
                </a:lnTo>
                <a:lnTo>
                  <a:pt x="26473" y="36605"/>
                </a:lnTo>
                <a:lnTo>
                  <a:pt x="19050" y="38100"/>
                </a:lnTo>
                <a:lnTo>
                  <a:pt x="11626" y="36605"/>
                </a:lnTo>
                <a:lnTo>
                  <a:pt x="5572" y="32527"/>
                </a:lnTo>
                <a:lnTo>
                  <a:pt x="1494" y="26473"/>
                </a:lnTo>
                <a:lnTo>
                  <a:pt x="0" y="190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DD95D7ED-079F-7944-B202-FC09B0ADC515}"/>
              </a:ext>
            </a:extLst>
          </p:cNvPr>
          <p:cNvSpPr/>
          <p:nvPr/>
        </p:nvSpPr>
        <p:spPr>
          <a:xfrm>
            <a:off x="800735" y="287286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19049"/>
                </a:moveTo>
                <a:lnTo>
                  <a:pt x="1494" y="11626"/>
                </a:lnTo>
                <a:lnTo>
                  <a:pt x="5572" y="5572"/>
                </a:lnTo>
                <a:lnTo>
                  <a:pt x="11626" y="1494"/>
                </a:lnTo>
                <a:lnTo>
                  <a:pt x="19050" y="0"/>
                </a:lnTo>
                <a:lnTo>
                  <a:pt x="26473" y="1494"/>
                </a:lnTo>
                <a:lnTo>
                  <a:pt x="32527" y="5572"/>
                </a:lnTo>
                <a:lnTo>
                  <a:pt x="36605" y="11626"/>
                </a:lnTo>
                <a:lnTo>
                  <a:pt x="38100" y="19049"/>
                </a:lnTo>
                <a:lnTo>
                  <a:pt x="36605" y="26473"/>
                </a:lnTo>
                <a:lnTo>
                  <a:pt x="32527" y="32527"/>
                </a:lnTo>
                <a:lnTo>
                  <a:pt x="26473" y="36605"/>
                </a:lnTo>
                <a:lnTo>
                  <a:pt x="19050" y="38099"/>
                </a:lnTo>
                <a:lnTo>
                  <a:pt x="11626" y="36605"/>
                </a:lnTo>
                <a:lnTo>
                  <a:pt x="5572" y="32527"/>
                </a:lnTo>
                <a:lnTo>
                  <a:pt x="1494" y="26473"/>
                </a:lnTo>
                <a:lnTo>
                  <a:pt x="0" y="190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D968CE5F-28C2-8F45-8E8C-69582BA224E6}"/>
              </a:ext>
            </a:extLst>
          </p:cNvPr>
          <p:cNvSpPr/>
          <p:nvPr/>
        </p:nvSpPr>
        <p:spPr>
          <a:xfrm>
            <a:off x="915035" y="273024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19050"/>
                </a:moveTo>
                <a:lnTo>
                  <a:pt x="1494" y="11680"/>
                </a:lnTo>
                <a:lnTo>
                  <a:pt x="5572" y="5619"/>
                </a:lnTo>
                <a:lnTo>
                  <a:pt x="11626" y="1512"/>
                </a:lnTo>
                <a:lnTo>
                  <a:pt x="19050" y="0"/>
                </a:lnTo>
                <a:lnTo>
                  <a:pt x="26473" y="1512"/>
                </a:lnTo>
                <a:lnTo>
                  <a:pt x="32527" y="5619"/>
                </a:lnTo>
                <a:lnTo>
                  <a:pt x="36605" y="11680"/>
                </a:lnTo>
                <a:lnTo>
                  <a:pt x="38100" y="19050"/>
                </a:lnTo>
                <a:lnTo>
                  <a:pt x="36605" y="26473"/>
                </a:lnTo>
                <a:lnTo>
                  <a:pt x="32527" y="32527"/>
                </a:lnTo>
                <a:lnTo>
                  <a:pt x="26473" y="36605"/>
                </a:lnTo>
                <a:lnTo>
                  <a:pt x="19050" y="38100"/>
                </a:lnTo>
                <a:lnTo>
                  <a:pt x="11626" y="36605"/>
                </a:lnTo>
                <a:lnTo>
                  <a:pt x="5572" y="32527"/>
                </a:lnTo>
                <a:lnTo>
                  <a:pt x="1494" y="26473"/>
                </a:lnTo>
                <a:lnTo>
                  <a:pt x="0" y="190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8A871651-62FE-D34F-8570-DDA036A1CAFC}"/>
              </a:ext>
            </a:extLst>
          </p:cNvPr>
          <p:cNvSpPr/>
          <p:nvPr/>
        </p:nvSpPr>
        <p:spPr>
          <a:xfrm>
            <a:off x="1067435" y="262940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19050"/>
                </a:moveTo>
                <a:lnTo>
                  <a:pt x="1494" y="11626"/>
                </a:lnTo>
                <a:lnTo>
                  <a:pt x="5572" y="5572"/>
                </a:lnTo>
                <a:lnTo>
                  <a:pt x="11626" y="1494"/>
                </a:lnTo>
                <a:lnTo>
                  <a:pt x="19050" y="0"/>
                </a:lnTo>
                <a:lnTo>
                  <a:pt x="26473" y="1494"/>
                </a:lnTo>
                <a:lnTo>
                  <a:pt x="32527" y="5572"/>
                </a:lnTo>
                <a:lnTo>
                  <a:pt x="36605" y="11626"/>
                </a:lnTo>
                <a:lnTo>
                  <a:pt x="38100" y="19050"/>
                </a:lnTo>
                <a:lnTo>
                  <a:pt x="36605" y="26473"/>
                </a:lnTo>
                <a:lnTo>
                  <a:pt x="32527" y="32527"/>
                </a:lnTo>
                <a:lnTo>
                  <a:pt x="26473" y="36605"/>
                </a:lnTo>
                <a:lnTo>
                  <a:pt x="19050" y="38100"/>
                </a:lnTo>
                <a:lnTo>
                  <a:pt x="11626" y="36605"/>
                </a:lnTo>
                <a:lnTo>
                  <a:pt x="5572" y="32527"/>
                </a:lnTo>
                <a:lnTo>
                  <a:pt x="1494" y="26473"/>
                </a:lnTo>
                <a:lnTo>
                  <a:pt x="0" y="190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A063B84A-2BC8-6944-B0B5-F6272903BAC0}"/>
              </a:ext>
            </a:extLst>
          </p:cNvPr>
          <p:cNvSpPr/>
          <p:nvPr/>
        </p:nvSpPr>
        <p:spPr>
          <a:xfrm>
            <a:off x="1296035" y="26464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19050"/>
                </a:moveTo>
                <a:lnTo>
                  <a:pt x="1494" y="11626"/>
                </a:lnTo>
                <a:lnTo>
                  <a:pt x="5572" y="5572"/>
                </a:lnTo>
                <a:lnTo>
                  <a:pt x="11626" y="1494"/>
                </a:lnTo>
                <a:lnTo>
                  <a:pt x="19050" y="0"/>
                </a:lnTo>
                <a:lnTo>
                  <a:pt x="26473" y="1494"/>
                </a:lnTo>
                <a:lnTo>
                  <a:pt x="32527" y="5572"/>
                </a:lnTo>
                <a:lnTo>
                  <a:pt x="36605" y="11626"/>
                </a:lnTo>
                <a:lnTo>
                  <a:pt x="38100" y="19050"/>
                </a:lnTo>
                <a:lnTo>
                  <a:pt x="36605" y="26473"/>
                </a:lnTo>
                <a:lnTo>
                  <a:pt x="32527" y="32527"/>
                </a:lnTo>
                <a:lnTo>
                  <a:pt x="26473" y="36605"/>
                </a:lnTo>
                <a:lnTo>
                  <a:pt x="19050" y="38100"/>
                </a:lnTo>
                <a:lnTo>
                  <a:pt x="11626" y="36605"/>
                </a:lnTo>
                <a:lnTo>
                  <a:pt x="5572" y="32527"/>
                </a:lnTo>
                <a:lnTo>
                  <a:pt x="1494" y="26473"/>
                </a:lnTo>
                <a:lnTo>
                  <a:pt x="0" y="190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EAA61FA3-998C-5047-AE8E-74229A931426}"/>
              </a:ext>
            </a:extLst>
          </p:cNvPr>
          <p:cNvSpPr/>
          <p:nvPr/>
        </p:nvSpPr>
        <p:spPr>
          <a:xfrm>
            <a:off x="1143635" y="249186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19050"/>
                </a:moveTo>
                <a:lnTo>
                  <a:pt x="1494" y="11626"/>
                </a:lnTo>
                <a:lnTo>
                  <a:pt x="5572" y="5572"/>
                </a:lnTo>
                <a:lnTo>
                  <a:pt x="11626" y="1494"/>
                </a:lnTo>
                <a:lnTo>
                  <a:pt x="19050" y="0"/>
                </a:lnTo>
                <a:lnTo>
                  <a:pt x="26473" y="1494"/>
                </a:lnTo>
                <a:lnTo>
                  <a:pt x="32527" y="5572"/>
                </a:lnTo>
                <a:lnTo>
                  <a:pt x="36605" y="11626"/>
                </a:lnTo>
                <a:lnTo>
                  <a:pt x="38100" y="19050"/>
                </a:lnTo>
                <a:lnTo>
                  <a:pt x="36605" y="26473"/>
                </a:lnTo>
                <a:lnTo>
                  <a:pt x="32527" y="32527"/>
                </a:lnTo>
                <a:lnTo>
                  <a:pt x="26473" y="36605"/>
                </a:lnTo>
                <a:lnTo>
                  <a:pt x="19050" y="38100"/>
                </a:lnTo>
                <a:lnTo>
                  <a:pt x="11626" y="36605"/>
                </a:lnTo>
                <a:lnTo>
                  <a:pt x="5572" y="32527"/>
                </a:lnTo>
                <a:lnTo>
                  <a:pt x="1494" y="26473"/>
                </a:lnTo>
                <a:lnTo>
                  <a:pt x="0" y="190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66BF66EA-131B-214A-9C05-6427B4B44EDF}"/>
              </a:ext>
            </a:extLst>
          </p:cNvPr>
          <p:cNvSpPr/>
          <p:nvPr/>
        </p:nvSpPr>
        <p:spPr>
          <a:xfrm>
            <a:off x="381635" y="29194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19050"/>
                </a:moveTo>
                <a:lnTo>
                  <a:pt x="1494" y="11626"/>
                </a:lnTo>
                <a:lnTo>
                  <a:pt x="5572" y="5572"/>
                </a:lnTo>
                <a:lnTo>
                  <a:pt x="11626" y="1494"/>
                </a:lnTo>
                <a:lnTo>
                  <a:pt x="19050" y="0"/>
                </a:lnTo>
                <a:lnTo>
                  <a:pt x="26473" y="1494"/>
                </a:lnTo>
                <a:lnTo>
                  <a:pt x="32527" y="5572"/>
                </a:lnTo>
                <a:lnTo>
                  <a:pt x="36605" y="11626"/>
                </a:lnTo>
                <a:lnTo>
                  <a:pt x="38100" y="19050"/>
                </a:lnTo>
                <a:lnTo>
                  <a:pt x="36605" y="26473"/>
                </a:lnTo>
                <a:lnTo>
                  <a:pt x="32527" y="32527"/>
                </a:lnTo>
                <a:lnTo>
                  <a:pt x="26473" y="36605"/>
                </a:lnTo>
                <a:lnTo>
                  <a:pt x="19050" y="38100"/>
                </a:lnTo>
                <a:lnTo>
                  <a:pt x="11626" y="36605"/>
                </a:lnTo>
                <a:lnTo>
                  <a:pt x="5572" y="32527"/>
                </a:lnTo>
                <a:lnTo>
                  <a:pt x="1494" y="26473"/>
                </a:lnTo>
                <a:lnTo>
                  <a:pt x="0" y="190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BBCA0FBF-D03C-1041-BFF7-4A64ACD44F1E}"/>
              </a:ext>
            </a:extLst>
          </p:cNvPr>
          <p:cNvSpPr/>
          <p:nvPr/>
        </p:nvSpPr>
        <p:spPr>
          <a:xfrm>
            <a:off x="705485" y="29829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19050"/>
                </a:moveTo>
                <a:lnTo>
                  <a:pt x="1494" y="11626"/>
                </a:lnTo>
                <a:lnTo>
                  <a:pt x="5572" y="5572"/>
                </a:lnTo>
                <a:lnTo>
                  <a:pt x="11626" y="1494"/>
                </a:lnTo>
                <a:lnTo>
                  <a:pt x="19050" y="0"/>
                </a:lnTo>
                <a:lnTo>
                  <a:pt x="26473" y="1494"/>
                </a:lnTo>
                <a:lnTo>
                  <a:pt x="32527" y="5572"/>
                </a:lnTo>
                <a:lnTo>
                  <a:pt x="36605" y="11626"/>
                </a:lnTo>
                <a:lnTo>
                  <a:pt x="38100" y="19050"/>
                </a:lnTo>
                <a:lnTo>
                  <a:pt x="36605" y="26473"/>
                </a:lnTo>
                <a:lnTo>
                  <a:pt x="32527" y="32527"/>
                </a:lnTo>
                <a:lnTo>
                  <a:pt x="26473" y="36605"/>
                </a:lnTo>
                <a:lnTo>
                  <a:pt x="19050" y="38100"/>
                </a:lnTo>
                <a:lnTo>
                  <a:pt x="11626" y="36605"/>
                </a:lnTo>
                <a:lnTo>
                  <a:pt x="5572" y="32527"/>
                </a:lnTo>
                <a:lnTo>
                  <a:pt x="1494" y="26473"/>
                </a:lnTo>
                <a:lnTo>
                  <a:pt x="0" y="190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B1FB9F61-95F0-A442-91C3-B5842B27AB4B}"/>
              </a:ext>
            </a:extLst>
          </p:cNvPr>
          <p:cNvSpPr/>
          <p:nvPr/>
        </p:nvSpPr>
        <p:spPr>
          <a:xfrm>
            <a:off x="457835" y="302526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19049"/>
                </a:moveTo>
                <a:lnTo>
                  <a:pt x="1494" y="11626"/>
                </a:lnTo>
                <a:lnTo>
                  <a:pt x="5572" y="5572"/>
                </a:lnTo>
                <a:lnTo>
                  <a:pt x="11626" y="1494"/>
                </a:lnTo>
                <a:lnTo>
                  <a:pt x="19050" y="0"/>
                </a:lnTo>
                <a:lnTo>
                  <a:pt x="26473" y="1494"/>
                </a:lnTo>
                <a:lnTo>
                  <a:pt x="32527" y="5572"/>
                </a:lnTo>
                <a:lnTo>
                  <a:pt x="36605" y="11626"/>
                </a:lnTo>
                <a:lnTo>
                  <a:pt x="38100" y="19049"/>
                </a:lnTo>
                <a:lnTo>
                  <a:pt x="36605" y="26473"/>
                </a:lnTo>
                <a:lnTo>
                  <a:pt x="32527" y="32527"/>
                </a:lnTo>
                <a:lnTo>
                  <a:pt x="26473" y="36605"/>
                </a:lnTo>
                <a:lnTo>
                  <a:pt x="19050" y="38099"/>
                </a:lnTo>
                <a:lnTo>
                  <a:pt x="11626" y="36605"/>
                </a:lnTo>
                <a:lnTo>
                  <a:pt x="5572" y="32527"/>
                </a:lnTo>
                <a:lnTo>
                  <a:pt x="1494" y="26473"/>
                </a:lnTo>
                <a:lnTo>
                  <a:pt x="0" y="190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22CD5702-47BA-8B4A-A672-246EA015E9AF}"/>
              </a:ext>
            </a:extLst>
          </p:cNvPr>
          <p:cNvSpPr/>
          <p:nvPr/>
        </p:nvSpPr>
        <p:spPr>
          <a:xfrm>
            <a:off x="267335" y="2491867"/>
            <a:ext cx="1257300" cy="552450"/>
          </a:xfrm>
          <a:custGeom>
            <a:avLst/>
            <a:gdLst/>
            <a:ahLst/>
            <a:cxnLst/>
            <a:rect l="l" t="t" r="r" b="b"/>
            <a:pathLst>
              <a:path w="1257300" h="552450">
                <a:moveTo>
                  <a:pt x="0" y="552449"/>
                </a:moveTo>
                <a:lnTo>
                  <a:pt x="12573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53E51C2A-F57F-F348-8F2E-CD7D4A24D4E5}"/>
              </a:ext>
            </a:extLst>
          </p:cNvPr>
          <p:cNvSpPr/>
          <p:nvPr/>
        </p:nvSpPr>
        <p:spPr>
          <a:xfrm>
            <a:off x="799718" y="2644267"/>
            <a:ext cx="5715" cy="163195"/>
          </a:xfrm>
          <a:custGeom>
            <a:avLst/>
            <a:gdLst/>
            <a:ahLst/>
            <a:cxnLst/>
            <a:rect l="l" t="t" r="r" b="b"/>
            <a:pathLst>
              <a:path w="5714" h="163195">
                <a:moveTo>
                  <a:pt x="5207" y="0"/>
                </a:moveTo>
                <a:lnTo>
                  <a:pt x="0" y="162686"/>
                </a:lnTo>
              </a:path>
            </a:pathLst>
          </a:custGeom>
          <a:ln w="63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A2C030F2-5756-6F44-9216-C262F21F3E26}"/>
              </a:ext>
            </a:extLst>
          </p:cNvPr>
          <p:cNvSpPr/>
          <p:nvPr/>
        </p:nvSpPr>
        <p:spPr>
          <a:xfrm>
            <a:off x="1713756" y="2417060"/>
            <a:ext cx="1009846" cy="945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5FA46E73-B3ED-6D4B-9334-8528A9AC2EDE}"/>
              </a:ext>
            </a:extLst>
          </p:cNvPr>
          <p:cNvSpPr/>
          <p:nvPr/>
        </p:nvSpPr>
        <p:spPr>
          <a:xfrm>
            <a:off x="3161469" y="2352646"/>
            <a:ext cx="1062403" cy="941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2A56E940-9E27-BF42-A6AF-02AB01D6D01B}"/>
              </a:ext>
            </a:extLst>
          </p:cNvPr>
          <p:cNvSpPr/>
          <p:nvPr/>
        </p:nvSpPr>
        <p:spPr>
          <a:xfrm>
            <a:off x="165226" y="2375789"/>
            <a:ext cx="52069" cy="748665"/>
          </a:xfrm>
          <a:custGeom>
            <a:avLst/>
            <a:gdLst/>
            <a:ahLst/>
            <a:cxnLst/>
            <a:rect l="l" t="t" r="r" b="b"/>
            <a:pathLst>
              <a:path w="52069" h="748665">
                <a:moveTo>
                  <a:pt x="25908" y="12663"/>
                </a:moveTo>
                <a:lnTo>
                  <a:pt x="22733" y="18106"/>
                </a:lnTo>
                <a:lnTo>
                  <a:pt x="22733" y="748410"/>
                </a:lnTo>
                <a:lnTo>
                  <a:pt x="29083" y="748410"/>
                </a:lnTo>
                <a:lnTo>
                  <a:pt x="29083" y="18106"/>
                </a:lnTo>
                <a:lnTo>
                  <a:pt x="25908" y="12663"/>
                </a:lnTo>
                <a:close/>
              </a:path>
              <a:path w="52069" h="748665">
                <a:moveTo>
                  <a:pt x="25908" y="0"/>
                </a:moveTo>
                <a:lnTo>
                  <a:pt x="889" y="42798"/>
                </a:lnTo>
                <a:lnTo>
                  <a:pt x="0" y="44195"/>
                </a:lnTo>
                <a:lnTo>
                  <a:pt x="508" y="46227"/>
                </a:lnTo>
                <a:lnTo>
                  <a:pt x="3556" y="48005"/>
                </a:lnTo>
                <a:lnTo>
                  <a:pt x="5588" y="47497"/>
                </a:lnTo>
                <a:lnTo>
                  <a:pt x="22733" y="18106"/>
                </a:lnTo>
                <a:lnTo>
                  <a:pt x="22733" y="6222"/>
                </a:lnTo>
                <a:lnTo>
                  <a:pt x="29545" y="6222"/>
                </a:lnTo>
                <a:lnTo>
                  <a:pt x="25908" y="0"/>
                </a:lnTo>
                <a:close/>
              </a:path>
              <a:path w="52069" h="748665">
                <a:moveTo>
                  <a:pt x="29545" y="6222"/>
                </a:moveTo>
                <a:lnTo>
                  <a:pt x="29083" y="6222"/>
                </a:lnTo>
                <a:lnTo>
                  <a:pt x="29083" y="18106"/>
                </a:lnTo>
                <a:lnTo>
                  <a:pt x="46228" y="47497"/>
                </a:lnTo>
                <a:lnTo>
                  <a:pt x="48260" y="48005"/>
                </a:lnTo>
                <a:lnTo>
                  <a:pt x="51308" y="46227"/>
                </a:lnTo>
                <a:lnTo>
                  <a:pt x="51816" y="44195"/>
                </a:lnTo>
                <a:lnTo>
                  <a:pt x="50927" y="42798"/>
                </a:lnTo>
                <a:lnTo>
                  <a:pt x="29545" y="6222"/>
                </a:lnTo>
                <a:close/>
              </a:path>
              <a:path w="52069" h="748665">
                <a:moveTo>
                  <a:pt x="29083" y="6222"/>
                </a:moveTo>
                <a:lnTo>
                  <a:pt x="22733" y="6222"/>
                </a:lnTo>
                <a:lnTo>
                  <a:pt x="22733" y="18106"/>
                </a:lnTo>
                <a:lnTo>
                  <a:pt x="25908" y="12663"/>
                </a:lnTo>
                <a:lnTo>
                  <a:pt x="23114" y="7873"/>
                </a:lnTo>
                <a:lnTo>
                  <a:pt x="29083" y="7873"/>
                </a:lnTo>
                <a:lnTo>
                  <a:pt x="29083" y="6222"/>
                </a:lnTo>
                <a:close/>
              </a:path>
              <a:path w="52069" h="748665">
                <a:moveTo>
                  <a:pt x="29083" y="7873"/>
                </a:moveTo>
                <a:lnTo>
                  <a:pt x="28702" y="7873"/>
                </a:lnTo>
                <a:lnTo>
                  <a:pt x="25908" y="12663"/>
                </a:lnTo>
                <a:lnTo>
                  <a:pt x="29083" y="18106"/>
                </a:lnTo>
                <a:lnTo>
                  <a:pt x="29083" y="7873"/>
                </a:lnTo>
                <a:close/>
              </a:path>
              <a:path w="52069" h="748665">
                <a:moveTo>
                  <a:pt x="28702" y="7873"/>
                </a:moveTo>
                <a:lnTo>
                  <a:pt x="23114" y="7873"/>
                </a:lnTo>
                <a:lnTo>
                  <a:pt x="25908" y="12663"/>
                </a:lnTo>
                <a:lnTo>
                  <a:pt x="28702" y="78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>
            <a:extLst>
              <a:ext uri="{FF2B5EF4-FFF2-40B4-BE49-F238E27FC236}">
                <a16:creationId xmlns:a16="http://schemas.microsoft.com/office/drawing/2014/main" id="{1E85641F-E3F8-B040-899B-833F1A0A1BB0}"/>
              </a:ext>
            </a:extLst>
          </p:cNvPr>
          <p:cNvSpPr/>
          <p:nvPr/>
        </p:nvSpPr>
        <p:spPr>
          <a:xfrm>
            <a:off x="229235" y="3136392"/>
            <a:ext cx="1143000" cy="52069"/>
          </a:xfrm>
          <a:custGeom>
            <a:avLst/>
            <a:gdLst/>
            <a:ahLst/>
            <a:cxnLst/>
            <a:rect l="l" t="t" r="r" b="b"/>
            <a:pathLst>
              <a:path w="1143000" h="52070">
                <a:moveTo>
                  <a:pt x="1130416" y="25910"/>
                </a:moveTo>
                <a:lnTo>
                  <a:pt x="1095502" y="46266"/>
                </a:lnTo>
                <a:lnTo>
                  <a:pt x="1094994" y="48221"/>
                </a:lnTo>
                <a:lnTo>
                  <a:pt x="1096772" y="51244"/>
                </a:lnTo>
                <a:lnTo>
                  <a:pt x="1098677" y="51752"/>
                </a:lnTo>
                <a:lnTo>
                  <a:pt x="1137554" y="29082"/>
                </a:lnTo>
                <a:lnTo>
                  <a:pt x="1136777" y="29082"/>
                </a:lnTo>
                <a:lnTo>
                  <a:pt x="1136777" y="28651"/>
                </a:lnTo>
                <a:lnTo>
                  <a:pt x="1135126" y="28651"/>
                </a:lnTo>
                <a:lnTo>
                  <a:pt x="1130416" y="25910"/>
                </a:lnTo>
                <a:close/>
              </a:path>
              <a:path w="1143000" h="52070">
                <a:moveTo>
                  <a:pt x="1124958" y="22732"/>
                </a:moveTo>
                <a:lnTo>
                  <a:pt x="0" y="22732"/>
                </a:lnTo>
                <a:lnTo>
                  <a:pt x="0" y="29082"/>
                </a:lnTo>
                <a:lnTo>
                  <a:pt x="1124974" y="29082"/>
                </a:lnTo>
                <a:lnTo>
                  <a:pt x="1130416" y="25910"/>
                </a:lnTo>
                <a:lnTo>
                  <a:pt x="1124958" y="22732"/>
                </a:lnTo>
                <a:close/>
              </a:path>
              <a:path w="1143000" h="52070">
                <a:moveTo>
                  <a:pt x="1137568" y="22732"/>
                </a:moveTo>
                <a:lnTo>
                  <a:pt x="1136777" y="22732"/>
                </a:lnTo>
                <a:lnTo>
                  <a:pt x="1136777" y="29082"/>
                </a:lnTo>
                <a:lnTo>
                  <a:pt x="1137554" y="29082"/>
                </a:lnTo>
                <a:lnTo>
                  <a:pt x="1143000" y="25907"/>
                </a:lnTo>
                <a:lnTo>
                  <a:pt x="1137568" y="22732"/>
                </a:lnTo>
                <a:close/>
              </a:path>
              <a:path w="1143000" h="52070">
                <a:moveTo>
                  <a:pt x="1135126" y="23164"/>
                </a:moveTo>
                <a:lnTo>
                  <a:pt x="1130416" y="25910"/>
                </a:lnTo>
                <a:lnTo>
                  <a:pt x="1135126" y="28651"/>
                </a:lnTo>
                <a:lnTo>
                  <a:pt x="1135126" y="23164"/>
                </a:lnTo>
                <a:close/>
              </a:path>
              <a:path w="1143000" h="52070">
                <a:moveTo>
                  <a:pt x="1136777" y="23164"/>
                </a:moveTo>
                <a:lnTo>
                  <a:pt x="1135126" y="23164"/>
                </a:lnTo>
                <a:lnTo>
                  <a:pt x="1135126" y="28651"/>
                </a:lnTo>
                <a:lnTo>
                  <a:pt x="1136777" y="28651"/>
                </a:lnTo>
                <a:lnTo>
                  <a:pt x="1136777" y="23164"/>
                </a:lnTo>
                <a:close/>
              </a:path>
              <a:path w="1143000" h="52070">
                <a:moveTo>
                  <a:pt x="1098677" y="0"/>
                </a:moveTo>
                <a:lnTo>
                  <a:pt x="1096772" y="507"/>
                </a:lnTo>
                <a:lnTo>
                  <a:pt x="1094994" y="3555"/>
                </a:lnTo>
                <a:lnTo>
                  <a:pt x="1095502" y="5587"/>
                </a:lnTo>
                <a:lnTo>
                  <a:pt x="1130420" y="25907"/>
                </a:lnTo>
                <a:lnTo>
                  <a:pt x="1135126" y="23164"/>
                </a:lnTo>
                <a:lnTo>
                  <a:pt x="1136777" y="23164"/>
                </a:lnTo>
                <a:lnTo>
                  <a:pt x="1136777" y="22732"/>
                </a:lnTo>
                <a:lnTo>
                  <a:pt x="1137568" y="22732"/>
                </a:lnTo>
                <a:lnTo>
                  <a:pt x="1098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>
            <a:extLst>
              <a:ext uri="{FF2B5EF4-FFF2-40B4-BE49-F238E27FC236}">
                <a16:creationId xmlns:a16="http://schemas.microsoft.com/office/drawing/2014/main" id="{91DEA7D9-D658-AC42-838A-72F7AF24B207}"/>
              </a:ext>
            </a:extLst>
          </p:cNvPr>
          <p:cNvSpPr txBox="1"/>
          <p:nvPr/>
        </p:nvSpPr>
        <p:spPr>
          <a:xfrm>
            <a:off x="404749" y="3171851"/>
            <a:ext cx="85153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</a:rPr>
              <a:t>Knowledge of</a:t>
            </a:r>
            <a:r>
              <a:rPr sz="600" spc="-9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algorithms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7FD6332F-D0D9-E449-8F34-781C90A20D12}"/>
              </a:ext>
            </a:extLst>
          </p:cNvPr>
          <p:cNvSpPr txBox="1"/>
          <p:nvPr/>
        </p:nvSpPr>
        <p:spPr>
          <a:xfrm>
            <a:off x="61320" y="2575510"/>
            <a:ext cx="111125" cy="389255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latin typeface="Arial"/>
                <a:cs typeface="Arial"/>
              </a:rPr>
              <a:t>Happ</a:t>
            </a:r>
            <a:r>
              <a:rPr sz="600" spc="10" dirty="0">
                <a:latin typeface="Arial"/>
                <a:cs typeface="Arial"/>
              </a:rPr>
              <a:t>i</a:t>
            </a:r>
            <a:r>
              <a:rPr sz="600" dirty="0">
                <a:latin typeface="Arial"/>
                <a:cs typeface="Arial"/>
              </a:rPr>
              <a:t>ne</a:t>
            </a:r>
            <a:r>
              <a:rPr sz="600" spc="10" dirty="0">
                <a:latin typeface="Arial"/>
                <a:cs typeface="Arial"/>
              </a:rPr>
              <a:t>s</a:t>
            </a:r>
            <a:r>
              <a:rPr sz="600" dirty="0">
                <a:latin typeface="Arial"/>
                <a:cs typeface="Arial"/>
              </a:rPr>
              <a:t>s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6">
            <a:extLst>
              <a:ext uri="{FF2B5EF4-FFF2-40B4-BE49-F238E27FC236}">
                <a16:creationId xmlns:a16="http://schemas.microsoft.com/office/drawing/2014/main" id="{0D26C206-5BF5-0E49-A2BA-8ADB71015415}"/>
              </a:ext>
            </a:extLst>
          </p:cNvPr>
          <p:cNvSpPr txBox="1"/>
          <p:nvPr/>
        </p:nvSpPr>
        <p:spPr>
          <a:xfrm>
            <a:off x="443230" y="2193163"/>
            <a:ext cx="78168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800" spc="-25" dirty="0">
                <a:latin typeface="Arial"/>
                <a:cs typeface="Arial"/>
              </a:rPr>
              <a:t>Linear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regression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7">
            <a:extLst>
              <a:ext uri="{FF2B5EF4-FFF2-40B4-BE49-F238E27FC236}">
                <a16:creationId xmlns:a16="http://schemas.microsoft.com/office/drawing/2014/main" id="{98DCB14D-6DCE-A24D-AA30-0F5CD3B37976}"/>
              </a:ext>
            </a:extLst>
          </p:cNvPr>
          <p:cNvSpPr txBox="1"/>
          <p:nvPr/>
        </p:nvSpPr>
        <p:spPr>
          <a:xfrm>
            <a:off x="1687449" y="2131568"/>
            <a:ext cx="1046480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8120" marR="5080" indent="-198120">
              <a:lnSpc>
                <a:spcPct val="100000"/>
              </a:lnSpc>
              <a:spcBef>
                <a:spcPts val="90"/>
              </a:spcBef>
            </a:pPr>
            <a:r>
              <a:rPr sz="800" spc="-5" dirty="0">
                <a:latin typeface="Arial"/>
                <a:cs typeface="Arial"/>
              </a:rPr>
              <a:t>The </a:t>
            </a:r>
            <a:r>
              <a:rPr sz="800" spc="-20" dirty="0">
                <a:latin typeface="Arial"/>
                <a:cs typeface="Arial"/>
              </a:rPr>
              <a:t>traveling salesman  problem</a:t>
            </a:r>
            <a:r>
              <a:rPr sz="800" spc="10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(TSP)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1D0C9093-8FA8-BF4E-83DC-BC1CEB20358A}"/>
              </a:ext>
            </a:extLst>
          </p:cNvPr>
          <p:cNvSpPr txBox="1"/>
          <p:nvPr/>
        </p:nvSpPr>
        <p:spPr>
          <a:xfrm>
            <a:off x="3232404" y="2176095"/>
            <a:ext cx="980440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latin typeface="Arial"/>
                <a:cs typeface="Arial"/>
              </a:rPr>
              <a:t>Function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minimization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9">
            <a:extLst>
              <a:ext uri="{FF2B5EF4-FFF2-40B4-BE49-F238E27FC236}">
                <a16:creationId xmlns:a16="http://schemas.microsoft.com/office/drawing/2014/main" id="{6EDF1FD8-23AA-AB40-94E4-576114CB6866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2654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1">
            <a:extLst>
              <a:ext uri="{FF2B5EF4-FFF2-40B4-BE49-F238E27FC236}">
                <a16:creationId xmlns:a16="http://schemas.microsoft.com/office/drawing/2014/main" id="{F942A5A8-1459-F044-8762-03A5C5A34FCC}"/>
              </a:ext>
            </a:extLst>
          </p:cNvPr>
          <p:cNvSpPr/>
          <p:nvPr/>
        </p:nvSpPr>
        <p:spPr>
          <a:xfrm>
            <a:off x="635" y="0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12">
            <a:extLst>
              <a:ext uri="{FF2B5EF4-FFF2-40B4-BE49-F238E27FC236}">
                <a16:creationId xmlns:a16="http://schemas.microsoft.com/office/drawing/2014/main" id="{C773F9AB-805E-9D46-9830-7C54ED4C9673}"/>
              </a:ext>
            </a:extLst>
          </p:cNvPr>
          <p:cNvSpPr/>
          <p:nvPr/>
        </p:nvSpPr>
        <p:spPr>
          <a:xfrm>
            <a:off x="635" y="0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3">
            <a:extLst>
              <a:ext uri="{FF2B5EF4-FFF2-40B4-BE49-F238E27FC236}">
                <a16:creationId xmlns:a16="http://schemas.microsoft.com/office/drawing/2014/main" id="{7644C406-FBA5-844A-A18C-502E68C74ACE}"/>
              </a:ext>
            </a:extLst>
          </p:cNvPr>
          <p:cNvSpPr txBox="1"/>
          <p:nvPr/>
        </p:nvSpPr>
        <p:spPr>
          <a:xfrm>
            <a:off x="13462" y="13666"/>
            <a:ext cx="4546600" cy="7080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69215" rIns="0" bIns="0" rtlCol="0">
            <a:spAutoFit/>
          </a:bodyPr>
          <a:lstStyle/>
          <a:p>
            <a:pPr marL="411480" marR="403860" indent="158750">
              <a:lnSpc>
                <a:spcPct val="100000"/>
              </a:lnSpc>
              <a:spcBef>
                <a:spcPts val="545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Traveling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Salesman is a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“Hard” 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Problem; What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Does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this</a:t>
            </a:r>
            <a:r>
              <a:rPr sz="1800" b="1" spc="-9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Mean…?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8D4D1388-FB3F-3F4A-89C4-70B36CA3E001}"/>
              </a:ext>
            </a:extLst>
          </p:cNvPr>
          <p:cNvSpPr/>
          <p:nvPr/>
        </p:nvSpPr>
        <p:spPr>
          <a:xfrm>
            <a:off x="76835" y="842803"/>
            <a:ext cx="1150658" cy="11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4D9A238F-14F8-E649-845F-66649FE5728A}"/>
              </a:ext>
            </a:extLst>
          </p:cNvPr>
          <p:cNvSpPr/>
          <p:nvPr/>
        </p:nvSpPr>
        <p:spPr>
          <a:xfrm>
            <a:off x="838835" y="2095488"/>
            <a:ext cx="1234706" cy="1225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93978B12-7857-0B4B-944B-885B19DF335D}"/>
              </a:ext>
            </a:extLst>
          </p:cNvPr>
          <p:cNvSpPr/>
          <p:nvPr/>
        </p:nvSpPr>
        <p:spPr>
          <a:xfrm>
            <a:off x="2295270" y="1074001"/>
            <a:ext cx="1741042" cy="2119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6BF77139-A0B1-B84F-9B1E-1F5EEE5AF34B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6085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3A3390F-EAA4-F944-B005-4BF531101E99}"/>
              </a:ext>
            </a:extLst>
          </p:cNvPr>
          <p:cNvSpPr txBox="1"/>
          <p:nvPr/>
        </p:nvSpPr>
        <p:spPr>
          <a:xfrm>
            <a:off x="1301495" y="1684401"/>
            <a:ext cx="18808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spc="10" dirty="0">
                <a:latin typeface="Arial"/>
                <a:cs typeface="Arial"/>
              </a:rPr>
              <a:t>What </a:t>
            </a:r>
            <a:r>
              <a:rPr sz="1600" dirty="0">
                <a:latin typeface="Arial"/>
                <a:cs typeface="Arial"/>
              </a:rPr>
              <a:t>is a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computer?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EE6BE43-3416-3542-88D4-53242DCED3B3}"/>
              </a:ext>
            </a:extLst>
          </p:cNvPr>
          <p:cNvSpPr/>
          <p:nvPr/>
        </p:nvSpPr>
        <p:spPr>
          <a:xfrm>
            <a:off x="635" y="1524"/>
            <a:ext cx="4572000" cy="609600"/>
          </a:xfrm>
          <a:custGeom>
            <a:avLst/>
            <a:gdLst/>
            <a:ahLst/>
            <a:cxnLst/>
            <a:rect l="l" t="t" r="r" b="b"/>
            <a:pathLst>
              <a:path w="4572000" h="609600">
                <a:moveTo>
                  <a:pt x="0" y="609600"/>
                </a:moveTo>
                <a:lnTo>
                  <a:pt x="4572000" y="609600"/>
                </a:lnTo>
                <a:lnTo>
                  <a:pt x="4572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41AA688-21BE-EA42-8440-A6B3C5B60004}"/>
              </a:ext>
            </a:extLst>
          </p:cNvPr>
          <p:cNvSpPr/>
          <p:nvPr/>
        </p:nvSpPr>
        <p:spPr>
          <a:xfrm>
            <a:off x="635" y="1524"/>
            <a:ext cx="4572000" cy="609600"/>
          </a:xfrm>
          <a:custGeom>
            <a:avLst/>
            <a:gdLst/>
            <a:ahLst/>
            <a:cxnLst/>
            <a:rect l="l" t="t" r="r" b="b"/>
            <a:pathLst>
              <a:path w="4572000" h="609600">
                <a:moveTo>
                  <a:pt x="0" y="609600"/>
                </a:moveTo>
                <a:lnTo>
                  <a:pt x="4572000" y="609600"/>
                </a:lnTo>
                <a:lnTo>
                  <a:pt x="4572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E809E28-1C2A-A24F-A6F8-64E005E2A4A8}"/>
              </a:ext>
            </a:extLst>
          </p:cNvPr>
          <p:cNvSpPr txBox="1"/>
          <p:nvPr/>
        </p:nvSpPr>
        <p:spPr>
          <a:xfrm>
            <a:off x="13462" y="14097"/>
            <a:ext cx="4546600" cy="5949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2065" rIns="0" bIns="0" rtlCol="0">
            <a:spAutoFit/>
          </a:bodyPr>
          <a:lstStyle/>
          <a:p>
            <a:pPr marR="53340" algn="ctr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Aside: A Brief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Introduction to</a:t>
            </a:r>
            <a:r>
              <a:rPr sz="1800" b="1" spc="-3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Theory of</a:t>
            </a:r>
            <a:r>
              <a:rPr sz="1800" b="1" spc="-4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Computation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B6E5CEF-B251-A244-9407-92AFB21D5314}"/>
              </a:ext>
            </a:extLst>
          </p:cNvPr>
          <p:cNvSpPr/>
          <p:nvPr/>
        </p:nvSpPr>
        <p:spPr>
          <a:xfrm>
            <a:off x="1792914" y="2175668"/>
            <a:ext cx="910445" cy="558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86CE570-F26C-CF40-85F2-E33582543D21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4966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0">
            <a:extLst>
              <a:ext uri="{FF2B5EF4-FFF2-40B4-BE49-F238E27FC236}">
                <a16:creationId xmlns:a16="http://schemas.microsoft.com/office/drawing/2014/main" id="{10FBB8A0-3D83-7143-A4C9-A5A302AFA0C4}"/>
              </a:ext>
            </a:extLst>
          </p:cNvPr>
          <p:cNvSpPr/>
          <p:nvPr/>
        </p:nvSpPr>
        <p:spPr>
          <a:xfrm>
            <a:off x="0" y="0"/>
            <a:ext cx="4572000" cy="609600"/>
          </a:xfrm>
          <a:custGeom>
            <a:avLst/>
            <a:gdLst/>
            <a:ahLst/>
            <a:cxnLst/>
            <a:rect l="l" t="t" r="r" b="b"/>
            <a:pathLst>
              <a:path w="4572000" h="609600">
                <a:moveTo>
                  <a:pt x="0" y="609600"/>
                </a:moveTo>
                <a:lnTo>
                  <a:pt x="4572000" y="609600"/>
                </a:lnTo>
                <a:lnTo>
                  <a:pt x="4572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052C8730-B2DE-FF40-AEA5-0A71B3307F42}"/>
              </a:ext>
            </a:extLst>
          </p:cNvPr>
          <p:cNvSpPr/>
          <p:nvPr/>
        </p:nvSpPr>
        <p:spPr>
          <a:xfrm>
            <a:off x="0" y="0"/>
            <a:ext cx="4572000" cy="609600"/>
          </a:xfrm>
          <a:custGeom>
            <a:avLst/>
            <a:gdLst/>
            <a:ahLst/>
            <a:cxnLst/>
            <a:rect l="l" t="t" r="r" b="b"/>
            <a:pathLst>
              <a:path w="4572000" h="609600">
                <a:moveTo>
                  <a:pt x="0" y="609600"/>
                </a:moveTo>
                <a:lnTo>
                  <a:pt x="4572000" y="609600"/>
                </a:lnTo>
                <a:lnTo>
                  <a:pt x="4572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09C0B769-A825-1B43-B64C-B86554DAB7A7}"/>
              </a:ext>
            </a:extLst>
          </p:cNvPr>
          <p:cNvSpPr txBox="1"/>
          <p:nvPr/>
        </p:nvSpPr>
        <p:spPr>
          <a:xfrm>
            <a:off x="12827" y="13666"/>
            <a:ext cx="4546600" cy="5937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Different Models of</a:t>
            </a:r>
            <a:r>
              <a:rPr sz="1800" b="1" spc="-7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Computing</a:t>
            </a:r>
            <a:endParaRPr sz="1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Machines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CF5C67DA-0F97-0D4E-B3B7-67D2AB4E3086}"/>
              </a:ext>
            </a:extLst>
          </p:cNvPr>
          <p:cNvSpPr/>
          <p:nvPr/>
        </p:nvSpPr>
        <p:spPr>
          <a:xfrm>
            <a:off x="744451" y="2159290"/>
            <a:ext cx="3010844" cy="1001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551F327C-0467-4846-B65F-B7409D6F4382}"/>
              </a:ext>
            </a:extLst>
          </p:cNvPr>
          <p:cNvSpPr/>
          <p:nvPr/>
        </p:nvSpPr>
        <p:spPr>
          <a:xfrm>
            <a:off x="541145" y="793424"/>
            <a:ext cx="1049316" cy="771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ED7F2A27-D07F-354C-BFA6-EB3B710C735C}"/>
              </a:ext>
            </a:extLst>
          </p:cNvPr>
          <p:cNvSpPr/>
          <p:nvPr/>
        </p:nvSpPr>
        <p:spPr>
          <a:xfrm>
            <a:off x="2019300" y="957014"/>
            <a:ext cx="2318764" cy="929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74B93872-AFAD-7E4C-99CC-E50AF0EF2F09}"/>
              </a:ext>
            </a:extLst>
          </p:cNvPr>
          <p:cNvSpPr txBox="1"/>
          <p:nvPr/>
        </p:nvSpPr>
        <p:spPr>
          <a:xfrm>
            <a:off x="2638044" y="1987424"/>
            <a:ext cx="116586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Push-down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automaton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7">
            <a:extLst>
              <a:ext uri="{FF2B5EF4-FFF2-40B4-BE49-F238E27FC236}">
                <a16:creationId xmlns:a16="http://schemas.microsoft.com/office/drawing/2014/main" id="{CBEBB473-E378-954F-BD31-50422B9674E6}"/>
              </a:ext>
            </a:extLst>
          </p:cNvPr>
          <p:cNvSpPr txBox="1"/>
          <p:nvPr/>
        </p:nvSpPr>
        <p:spPr>
          <a:xfrm>
            <a:off x="1875789" y="3130703"/>
            <a:ext cx="80581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Turing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machine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8">
            <a:extLst>
              <a:ext uri="{FF2B5EF4-FFF2-40B4-BE49-F238E27FC236}">
                <a16:creationId xmlns:a16="http://schemas.microsoft.com/office/drawing/2014/main" id="{B7BB1B08-6D8C-5C4F-8ACB-C8DCF28B30A0}"/>
              </a:ext>
            </a:extLst>
          </p:cNvPr>
          <p:cNvSpPr txBox="1"/>
          <p:nvPr/>
        </p:nvSpPr>
        <p:spPr>
          <a:xfrm>
            <a:off x="351154" y="1606424"/>
            <a:ext cx="128016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Finite-state </a:t>
            </a:r>
            <a:r>
              <a:rPr sz="900" spc="5" dirty="0">
                <a:latin typeface="Arial"/>
                <a:cs typeface="Arial"/>
              </a:rPr>
              <a:t>automaton  </a:t>
            </a:r>
            <a:r>
              <a:rPr sz="800" i="1" spc="-10" dirty="0">
                <a:latin typeface="Arial"/>
                <a:cs typeface="Arial"/>
              </a:rPr>
              <a:t>(recognizes </a:t>
            </a:r>
            <a:r>
              <a:rPr sz="800" i="1" spc="-15" dirty="0">
                <a:latin typeface="Arial"/>
                <a:cs typeface="Arial"/>
              </a:rPr>
              <a:t>binary strings </a:t>
            </a:r>
            <a:r>
              <a:rPr sz="800" i="1" spc="-10" dirty="0">
                <a:latin typeface="Arial"/>
                <a:cs typeface="Arial"/>
              </a:rPr>
              <a:t>of  the form</a:t>
            </a:r>
            <a:r>
              <a:rPr sz="800" i="1" spc="5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(0(10)*)|(1(01)*))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7B8E22AA-F33D-4443-9E1C-095C919CDDA5}"/>
              </a:ext>
            </a:extLst>
          </p:cNvPr>
          <p:cNvSpPr/>
          <p:nvPr/>
        </p:nvSpPr>
        <p:spPr>
          <a:xfrm>
            <a:off x="635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9126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A93E0F7-11E3-6C45-84A3-781918EE3470}"/>
              </a:ext>
            </a:extLst>
          </p:cNvPr>
          <p:cNvSpPr/>
          <p:nvPr/>
        </p:nvSpPr>
        <p:spPr>
          <a:xfrm>
            <a:off x="635" y="1524"/>
            <a:ext cx="4572000" cy="609600"/>
          </a:xfrm>
          <a:custGeom>
            <a:avLst/>
            <a:gdLst/>
            <a:ahLst/>
            <a:cxnLst/>
            <a:rect l="l" t="t" r="r" b="b"/>
            <a:pathLst>
              <a:path w="4572000" h="609600">
                <a:moveTo>
                  <a:pt x="0" y="609600"/>
                </a:moveTo>
                <a:lnTo>
                  <a:pt x="4572000" y="609600"/>
                </a:lnTo>
                <a:lnTo>
                  <a:pt x="4572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46D0C1B-9B48-FE4A-B934-D7C4416C8965}"/>
              </a:ext>
            </a:extLst>
          </p:cNvPr>
          <p:cNvSpPr/>
          <p:nvPr/>
        </p:nvSpPr>
        <p:spPr>
          <a:xfrm>
            <a:off x="635" y="1524"/>
            <a:ext cx="4572000" cy="609600"/>
          </a:xfrm>
          <a:custGeom>
            <a:avLst/>
            <a:gdLst/>
            <a:ahLst/>
            <a:cxnLst/>
            <a:rect l="l" t="t" r="r" b="b"/>
            <a:pathLst>
              <a:path w="4572000" h="609600">
                <a:moveTo>
                  <a:pt x="0" y="609600"/>
                </a:moveTo>
                <a:lnTo>
                  <a:pt x="4572000" y="609600"/>
                </a:lnTo>
                <a:lnTo>
                  <a:pt x="4572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8D0569F-FF29-CA41-B389-E0D5A5644C1A}"/>
              </a:ext>
            </a:extLst>
          </p:cNvPr>
          <p:cNvSpPr txBox="1"/>
          <p:nvPr/>
        </p:nvSpPr>
        <p:spPr>
          <a:xfrm>
            <a:off x="13462" y="14097"/>
            <a:ext cx="4546600" cy="5949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Different Models of</a:t>
            </a:r>
            <a:r>
              <a:rPr sz="1800" b="1" spc="-7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Computing</a:t>
            </a:r>
            <a:endParaRPr sz="1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Machines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0372CF9-70FA-6A4C-800D-36B27C213618}"/>
              </a:ext>
            </a:extLst>
          </p:cNvPr>
          <p:cNvSpPr txBox="1"/>
          <p:nvPr/>
        </p:nvSpPr>
        <p:spPr>
          <a:xfrm>
            <a:off x="161290" y="696886"/>
            <a:ext cx="4215765" cy="27031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385"/>
              </a:spcBef>
              <a:buChar char="•"/>
              <a:tabLst>
                <a:tab pos="170815" algn="l"/>
              </a:tabLst>
            </a:pPr>
            <a:r>
              <a:rPr sz="1200" spc="-5" dirty="0">
                <a:latin typeface="Arial"/>
                <a:cs typeface="Arial"/>
              </a:rPr>
              <a:t>Simple models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computation:</a:t>
            </a:r>
            <a:endParaRPr sz="1200">
              <a:latin typeface="Arial"/>
              <a:cs typeface="Arial"/>
            </a:endParaRPr>
          </a:p>
          <a:p>
            <a:pPr marL="371475" lvl="1" indent="-142875">
              <a:lnSpc>
                <a:spcPct val="100000"/>
              </a:lnSpc>
              <a:spcBef>
                <a:spcPts val="245"/>
              </a:spcBef>
              <a:buChar char="–"/>
              <a:tabLst>
                <a:tab pos="372110" algn="l"/>
              </a:tabLst>
            </a:pPr>
            <a:r>
              <a:rPr sz="1000" spc="5" dirty="0">
                <a:latin typeface="Arial"/>
                <a:cs typeface="Arial"/>
              </a:rPr>
              <a:t>Finite </a:t>
            </a:r>
            <a:r>
              <a:rPr sz="1000" spc="-5" dirty="0">
                <a:latin typeface="Arial"/>
                <a:cs typeface="Arial"/>
              </a:rPr>
              <a:t>state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automata</a:t>
            </a:r>
            <a:endParaRPr sz="1000">
              <a:latin typeface="Arial"/>
              <a:cs typeface="Arial"/>
            </a:endParaRPr>
          </a:p>
          <a:p>
            <a:pPr marL="371475" lvl="1" indent="-142875">
              <a:lnSpc>
                <a:spcPct val="100000"/>
              </a:lnSpc>
              <a:spcBef>
                <a:spcPts val="240"/>
              </a:spcBef>
              <a:buChar char="–"/>
              <a:tabLst>
                <a:tab pos="372110" algn="l"/>
              </a:tabLst>
            </a:pPr>
            <a:r>
              <a:rPr sz="1000" spc="-10" dirty="0">
                <a:latin typeface="Arial"/>
                <a:cs typeface="Arial"/>
              </a:rPr>
              <a:t>Pushdown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automata</a:t>
            </a:r>
            <a:endParaRPr sz="1000">
              <a:latin typeface="Arial"/>
              <a:cs typeface="Arial"/>
            </a:endParaRPr>
          </a:p>
          <a:p>
            <a:pPr marL="371475" lvl="1" indent="-142875">
              <a:lnSpc>
                <a:spcPct val="100000"/>
              </a:lnSpc>
              <a:spcBef>
                <a:spcPts val="240"/>
              </a:spcBef>
              <a:buChar char="–"/>
              <a:tabLst>
                <a:tab pos="372110" algn="l"/>
              </a:tabLst>
            </a:pPr>
            <a:r>
              <a:rPr sz="1000" dirty="0">
                <a:latin typeface="Arial"/>
                <a:cs typeface="Arial"/>
              </a:rPr>
              <a:t>Turing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machines</a:t>
            </a:r>
            <a:endParaRPr sz="10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285"/>
              </a:spcBef>
              <a:buChar char="•"/>
              <a:tabLst>
                <a:tab pos="170815" algn="l"/>
              </a:tabLst>
            </a:pPr>
            <a:r>
              <a:rPr sz="1200" dirty="0">
                <a:latin typeface="Arial"/>
                <a:cs typeface="Arial"/>
              </a:rPr>
              <a:t>“Non-regular” </a:t>
            </a:r>
            <a:r>
              <a:rPr sz="1200" spc="-5" dirty="0">
                <a:latin typeface="Arial"/>
                <a:cs typeface="Arial"/>
              </a:rPr>
              <a:t>problems </a:t>
            </a:r>
            <a:r>
              <a:rPr sz="1200" dirty="0">
                <a:latin typeface="Arial"/>
                <a:cs typeface="Arial"/>
              </a:rPr>
              <a:t>cannot </a:t>
            </a:r>
            <a:r>
              <a:rPr sz="1200" spc="-5" dirty="0">
                <a:latin typeface="Arial"/>
                <a:cs typeface="Arial"/>
              </a:rPr>
              <a:t>be </a:t>
            </a:r>
            <a:r>
              <a:rPr sz="1200" dirty="0">
                <a:latin typeface="Arial"/>
                <a:cs typeface="Arial"/>
              </a:rPr>
              <a:t>solved </a:t>
            </a:r>
            <a:r>
              <a:rPr sz="1200" spc="-5" dirty="0">
                <a:latin typeface="Arial"/>
                <a:cs typeface="Arial"/>
              </a:rPr>
              <a:t>by FSAs,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but</a:t>
            </a:r>
            <a:endParaRPr sz="1200">
              <a:latin typeface="Arial"/>
              <a:cs typeface="Arial"/>
            </a:endParaRPr>
          </a:p>
          <a:p>
            <a:pPr marL="17018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these </a:t>
            </a:r>
            <a:r>
              <a:rPr sz="1200" spc="-5" dirty="0">
                <a:latin typeface="Arial"/>
                <a:cs typeface="Arial"/>
              </a:rPr>
              <a:t>might be </a:t>
            </a:r>
            <a:r>
              <a:rPr sz="1200" spc="5" dirty="0">
                <a:latin typeface="Arial"/>
                <a:cs typeface="Arial"/>
              </a:rPr>
              <a:t>solvable </a:t>
            </a:r>
            <a:r>
              <a:rPr sz="1200" spc="-5" dirty="0">
                <a:latin typeface="Arial"/>
                <a:cs typeface="Arial"/>
              </a:rPr>
              <a:t>with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PDAs.</a:t>
            </a:r>
            <a:endParaRPr sz="1200">
              <a:latin typeface="Arial"/>
              <a:cs typeface="Arial"/>
            </a:endParaRPr>
          </a:p>
          <a:p>
            <a:pPr marL="170180" marR="5080" indent="-170180">
              <a:lnSpc>
                <a:spcPct val="100000"/>
              </a:lnSpc>
              <a:spcBef>
                <a:spcPts val="285"/>
              </a:spcBef>
              <a:buChar char="•"/>
              <a:tabLst>
                <a:tab pos="170815" algn="l"/>
              </a:tabLst>
            </a:pPr>
            <a:r>
              <a:rPr sz="1200" dirty="0">
                <a:latin typeface="Arial"/>
                <a:cs typeface="Arial"/>
              </a:rPr>
              <a:t>“Non-context-free” </a:t>
            </a:r>
            <a:r>
              <a:rPr sz="1200" spc="-5" dirty="0">
                <a:latin typeface="Arial"/>
                <a:cs typeface="Arial"/>
              </a:rPr>
              <a:t>problems </a:t>
            </a:r>
            <a:r>
              <a:rPr sz="1200" dirty="0">
                <a:latin typeface="Arial"/>
                <a:cs typeface="Arial"/>
              </a:rPr>
              <a:t>cannot be solved by </a:t>
            </a:r>
            <a:r>
              <a:rPr sz="1200" spc="-10" dirty="0">
                <a:latin typeface="Arial"/>
                <a:cs typeface="Arial"/>
              </a:rPr>
              <a:t>PDAs, </a:t>
            </a:r>
            <a:r>
              <a:rPr sz="1200" dirty="0">
                <a:latin typeface="Arial"/>
                <a:cs typeface="Arial"/>
              </a:rPr>
              <a:t>but  these </a:t>
            </a:r>
            <a:r>
              <a:rPr sz="1200" spc="-5" dirty="0">
                <a:latin typeface="Arial"/>
                <a:cs typeface="Arial"/>
              </a:rPr>
              <a:t>might be </a:t>
            </a:r>
            <a:r>
              <a:rPr sz="1200" spc="5" dirty="0">
                <a:latin typeface="Arial"/>
                <a:cs typeface="Arial"/>
              </a:rPr>
              <a:t>solvable </a:t>
            </a:r>
            <a:r>
              <a:rPr sz="1200" spc="-5" dirty="0">
                <a:latin typeface="Arial"/>
                <a:cs typeface="Arial"/>
              </a:rPr>
              <a:t>with a </a:t>
            </a:r>
            <a:r>
              <a:rPr sz="1200" spc="5" dirty="0">
                <a:latin typeface="Arial"/>
                <a:cs typeface="Arial"/>
              </a:rPr>
              <a:t>Turing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machine.</a:t>
            </a:r>
            <a:endParaRPr sz="1200">
              <a:latin typeface="Arial"/>
              <a:cs typeface="Arial"/>
            </a:endParaRPr>
          </a:p>
          <a:p>
            <a:pPr marL="170180" marR="183515" indent="-170180">
              <a:lnSpc>
                <a:spcPct val="100000"/>
              </a:lnSpc>
              <a:spcBef>
                <a:spcPts val="290"/>
              </a:spcBef>
              <a:buChar char="•"/>
              <a:tabLst>
                <a:tab pos="170815" algn="l"/>
              </a:tabLst>
            </a:pPr>
            <a:r>
              <a:rPr sz="1200" dirty="0">
                <a:latin typeface="Arial"/>
                <a:cs typeface="Arial"/>
              </a:rPr>
              <a:t>“Undecidable” </a:t>
            </a:r>
            <a:r>
              <a:rPr sz="1200" spc="-5" dirty="0">
                <a:latin typeface="Arial"/>
                <a:cs typeface="Arial"/>
              </a:rPr>
              <a:t>problems </a:t>
            </a:r>
            <a:r>
              <a:rPr sz="1200" dirty="0">
                <a:latin typeface="Arial"/>
                <a:cs typeface="Arial"/>
              </a:rPr>
              <a:t>cannot be solved by </a:t>
            </a:r>
            <a:r>
              <a:rPr sz="1200" spc="5" dirty="0">
                <a:latin typeface="Arial"/>
                <a:cs typeface="Arial"/>
              </a:rPr>
              <a:t>Turing  </a:t>
            </a:r>
            <a:r>
              <a:rPr sz="1200" spc="-5" dirty="0">
                <a:latin typeface="Arial"/>
                <a:cs typeface="Arial"/>
              </a:rPr>
              <a:t>machines, and </a:t>
            </a:r>
            <a:r>
              <a:rPr sz="1200" dirty="0">
                <a:latin typeface="Arial"/>
                <a:cs typeface="Arial"/>
              </a:rPr>
              <a:t>according to Alan Turing, these cannot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be  </a:t>
            </a:r>
            <a:r>
              <a:rPr sz="1200" dirty="0">
                <a:latin typeface="Arial"/>
                <a:cs typeface="Arial"/>
              </a:rPr>
              <a:t>solved </a:t>
            </a:r>
            <a:r>
              <a:rPr sz="1200" spc="-5" dirty="0">
                <a:latin typeface="Arial"/>
                <a:cs typeface="Arial"/>
              </a:rPr>
              <a:t>on </a:t>
            </a:r>
            <a:r>
              <a:rPr sz="1200" i="1" spc="-5" dirty="0">
                <a:latin typeface="Arial"/>
                <a:cs typeface="Arial"/>
              </a:rPr>
              <a:t>any </a:t>
            </a:r>
            <a:r>
              <a:rPr sz="1200" spc="-5" dirty="0">
                <a:latin typeface="Arial"/>
                <a:cs typeface="Arial"/>
              </a:rPr>
              <a:t>computing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machine!</a:t>
            </a:r>
            <a:endParaRPr sz="1200">
              <a:latin typeface="Arial"/>
              <a:cs typeface="Arial"/>
            </a:endParaRPr>
          </a:p>
          <a:p>
            <a:pPr marL="371475" marR="55244" lvl="1" indent="-142875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372110" algn="l"/>
              </a:tabLst>
            </a:pPr>
            <a:r>
              <a:rPr sz="1000" b="1" spc="-10" dirty="0">
                <a:latin typeface="Arial"/>
                <a:cs typeface="Arial"/>
              </a:rPr>
              <a:t>Alan </a:t>
            </a:r>
            <a:r>
              <a:rPr sz="1000" b="1" spc="10" dirty="0">
                <a:latin typeface="Arial"/>
                <a:cs typeface="Arial"/>
              </a:rPr>
              <a:t>Turing </a:t>
            </a:r>
            <a:r>
              <a:rPr sz="1000" b="1" spc="-5" dirty="0">
                <a:latin typeface="Arial"/>
                <a:cs typeface="Arial"/>
              </a:rPr>
              <a:t>(1930s): </a:t>
            </a:r>
            <a:r>
              <a:rPr sz="1000" spc="-5" dirty="0">
                <a:latin typeface="Arial"/>
                <a:cs typeface="Arial"/>
              </a:rPr>
              <a:t>no </a:t>
            </a:r>
            <a:r>
              <a:rPr sz="1000" dirty="0">
                <a:latin typeface="Arial"/>
                <a:cs typeface="Arial"/>
              </a:rPr>
              <a:t>computing machine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5" dirty="0">
                <a:latin typeface="Arial"/>
                <a:cs typeface="Arial"/>
              </a:rPr>
              <a:t>more</a:t>
            </a:r>
            <a:r>
              <a:rPr sz="1000" spc="-1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powerful </a:t>
            </a:r>
            <a:r>
              <a:rPr sz="1000" dirty="0">
                <a:latin typeface="Arial"/>
                <a:cs typeface="Arial"/>
              </a:rPr>
              <a:t>than  a Turing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machine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terms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problems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it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can</a:t>
            </a:r>
            <a:r>
              <a:rPr sz="1000" spc="5" dirty="0">
                <a:latin typeface="Arial"/>
                <a:cs typeface="Arial"/>
              </a:rPr>
              <a:t> solve.</a:t>
            </a:r>
            <a:endParaRPr sz="1000">
              <a:latin typeface="Arial"/>
              <a:cs typeface="Arial"/>
            </a:endParaRPr>
          </a:p>
          <a:p>
            <a:pPr marL="371475" lvl="1" indent="-142875">
              <a:lnSpc>
                <a:spcPct val="100000"/>
              </a:lnSpc>
              <a:spcBef>
                <a:spcPts val="240"/>
              </a:spcBef>
              <a:buChar char="–"/>
              <a:tabLst>
                <a:tab pos="372110" algn="l"/>
              </a:tabLst>
            </a:pPr>
            <a:r>
              <a:rPr sz="1000" dirty="0">
                <a:latin typeface="Arial"/>
                <a:cs typeface="Arial"/>
              </a:rPr>
              <a:t>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halting</a:t>
            </a:r>
            <a:r>
              <a:rPr sz="1000" b="1" spc="-5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problem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famous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undecidable problem.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727C741-6B15-1C40-920C-04547BF91EC5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4490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9">
            <a:extLst>
              <a:ext uri="{FF2B5EF4-FFF2-40B4-BE49-F238E27FC236}">
                <a16:creationId xmlns:a16="http://schemas.microsoft.com/office/drawing/2014/main" id="{9E43B1A7-567E-8F42-9C11-8B69DC48FAF7}"/>
              </a:ext>
            </a:extLst>
          </p:cNvPr>
          <p:cNvSpPr/>
          <p:nvPr/>
        </p:nvSpPr>
        <p:spPr>
          <a:xfrm>
            <a:off x="635" y="0"/>
            <a:ext cx="4572000" cy="609600"/>
          </a:xfrm>
          <a:custGeom>
            <a:avLst/>
            <a:gdLst/>
            <a:ahLst/>
            <a:cxnLst/>
            <a:rect l="l" t="t" r="r" b="b"/>
            <a:pathLst>
              <a:path w="4572000" h="609600">
                <a:moveTo>
                  <a:pt x="0" y="609600"/>
                </a:moveTo>
                <a:lnTo>
                  <a:pt x="4572000" y="609600"/>
                </a:lnTo>
                <a:lnTo>
                  <a:pt x="4572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EFA030FF-E7CF-414C-89EF-4F5C48C9D4DE}"/>
              </a:ext>
            </a:extLst>
          </p:cNvPr>
          <p:cNvSpPr/>
          <p:nvPr/>
        </p:nvSpPr>
        <p:spPr>
          <a:xfrm>
            <a:off x="635" y="0"/>
            <a:ext cx="4572000" cy="609600"/>
          </a:xfrm>
          <a:custGeom>
            <a:avLst/>
            <a:gdLst/>
            <a:ahLst/>
            <a:cxnLst/>
            <a:rect l="l" t="t" r="r" b="b"/>
            <a:pathLst>
              <a:path w="4572000" h="609600">
                <a:moveTo>
                  <a:pt x="0" y="609600"/>
                </a:moveTo>
                <a:lnTo>
                  <a:pt x="4572000" y="609600"/>
                </a:lnTo>
                <a:lnTo>
                  <a:pt x="4572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B88BFB5-0D02-D54F-BA18-C683B4AC5D3D}"/>
              </a:ext>
            </a:extLst>
          </p:cNvPr>
          <p:cNvSpPr txBox="1"/>
          <p:nvPr/>
        </p:nvSpPr>
        <p:spPr>
          <a:xfrm>
            <a:off x="13462" y="13666"/>
            <a:ext cx="4546600" cy="5937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2065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From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Computability</a:t>
            </a:r>
            <a:r>
              <a:rPr sz="1800" b="1" spc="-5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Complexity</a:t>
            </a:r>
            <a:r>
              <a:rPr sz="1800" b="1" spc="-4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Theory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462AB069-1727-F344-8C39-63F74DA1A16C}"/>
              </a:ext>
            </a:extLst>
          </p:cNvPr>
          <p:cNvSpPr txBox="1"/>
          <p:nvPr/>
        </p:nvSpPr>
        <p:spPr>
          <a:xfrm>
            <a:off x="161290" y="808990"/>
            <a:ext cx="4250055" cy="2073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marR="5080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Turing’s </a:t>
            </a:r>
            <a:r>
              <a:rPr sz="1400" spc="-20" dirty="0">
                <a:latin typeface="Arial"/>
                <a:cs typeface="Arial"/>
              </a:rPr>
              <a:t>work </a:t>
            </a:r>
            <a:r>
              <a:rPr sz="1400" spc="-15" dirty="0">
                <a:latin typeface="Arial"/>
                <a:cs typeface="Arial"/>
              </a:rPr>
              <a:t>helped </a:t>
            </a:r>
            <a:r>
              <a:rPr sz="1400" spc="-10" dirty="0">
                <a:latin typeface="Arial"/>
                <a:cs typeface="Arial"/>
              </a:rPr>
              <a:t>define </a:t>
            </a:r>
            <a:r>
              <a:rPr sz="1400" spc="-20" dirty="0">
                <a:latin typeface="Arial"/>
                <a:cs typeface="Arial"/>
              </a:rPr>
              <a:t>what </a:t>
            </a:r>
            <a:r>
              <a:rPr sz="1400" spc="-10" dirty="0">
                <a:latin typeface="Arial"/>
                <a:cs typeface="Arial"/>
              </a:rPr>
              <a:t>problems can </a:t>
            </a:r>
            <a:r>
              <a:rPr sz="1400" spc="-15" dirty="0">
                <a:latin typeface="Arial"/>
                <a:cs typeface="Arial"/>
              </a:rPr>
              <a:t>and  cannot </a:t>
            </a:r>
            <a:r>
              <a:rPr sz="1400" spc="-10" dirty="0">
                <a:latin typeface="Arial"/>
                <a:cs typeface="Arial"/>
              </a:rPr>
              <a:t>be solved by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algorithms.</a:t>
            </a:r>
            <a:endParaRPr sz="1400">
              <a:latin typeface="Arial"/>
              <a:cs typeface="Arial"/>
            </a:endParaRPr>
          </a:p>
          <a:p>
            <a:pPr marL="170180" marR="126364" indent="-170180">
              <a:lnSpc>
                <a:spcPct val="100000"/>
              </a:lnSpc>
              <a:spcBef>
                <a:spcPts val="340"/>
              </a:spcBef>
              <a:buChar char="•"/>
              <a:tabLst>
                <a:tab pos="170815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20" dirty="0">
                <a:latin typeface="Arial"/>
                <a:cs typeface="Arial"/>
              </a:rPr>
              <a:t>next </a:t>
            </a:r>
            <a:r>
              <a:rPr sz="1400" spc="-10" dirty="0">
                <a:latin typeface="Arial"/>
                <a:cs typeface="Arial"/>
              </a:rPr>
              <a:t>question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20" dirty="0">
                <a:latin typeface="Arial"/>
                <a:cs typeface="Arial"/>
              </a:rPr>
              <a:t>what </a:t>
            </a:r>
            <a:r>
              <a:rPr sz="1400" spc="-10" dirty="0">
                <a:latin typeface="Arial"/>
                <a:cs typeface="Arial"/>
              </a:rPr>
              <a:t>problems can be solved  </a:t>
            </a:r>
            <a:r>
              <a:rPr sz="1400" b="1" spc="-10" dirty="0">
                <a:latin typeface="Arial"/>
                <a:cs typeface="Arial"/>
              </a:rPr>
              <a:t>efficiently </a:t>
            </a:r>
            <a:r>
              <a:rPr sz="1400" spc="-10" dirty="0">
                <a:latin typeface="Arial"/>
                <a:cs typeface="Arial"/>
              </a:rPr>
              <a:t>by algorithms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0" dirty="0">
                <a:latin typeface="Arial"/>
                <a:cs typeface="Arial"/>
              </a:rPr>
              <a:t>various models of  computation.</a:t>
            </a:r>
            <a:endParaRPr sz="1400">
              <a:latin typeface="Arial"/>
              <a:cs typeface="Arial"/>
            </a:endParaRPr>
          </a:p>
          <a:p>
            <a:pPr marL="170180" marR="39878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Edmonds </a:t>
            </a:r>
            <a:r>
              <a:rPr sz="1400" spc="-15" dirty="0">
                <a:latin typeface="Arial"/>
                <a:cs typeface="Arial"/>
              </a:rPr>
              <a:t>(1960s): “Efficiently” </a:t>
            </a:r>
            <a:r>
              <a:rPr sz="1400" spc="-5" dirty="0">
                <a:latin typeface="Arial"/>
                <a:cs typeface="Arial"/>
              </a:rPr>
              <a:t>= </a:t>
            </a:r>
            <a:r>
              <a:rPr sz="1400" spc="-10" dirty="0">
                <a:latin typeface="Arial"/>
                <a:cs typeface="Arial"/>
              </a:rPr>
              <a:t>“in </a:t>
            </a:r>
            <a:r>
              <a:rPr sz="1400" spc="-15" dirty="0">
                <a:latin typeface="Arial"/>
                <a:cs typeface="Arial"/>
              </a:rPr>
              <a:t>polynomial  </a:t>
            </a:r>
            <a:r>
              <a:rPr sz="1400" spc="-10" dirty="0">
                <a:latin typeface="Arial"/>
                <a:cs typeface="Arial"/>
              </a:rPr>
              <a:t>runing </a:t>
            </a:r>
            <a:r>
              <a:rPr sz="1400" spc="-5" dirty="0">
                <a:latin typeface="Arial"/>
                <a:cs typeface="Arial"/>
              </a:rPr>
              <a:t>time”. </a:t>
            </a:r>
            <a:r>
              <a:rPr sz="1400" spc="-15" dirty="0">
                <a:latin typeface="Arial"/>
                <a:cs typeface="Arial"/>
              </a:rPr>
              <a:t>I.e., </a:t>
            </a:r>
            <a:r>
              <a:rPr sz="1400" spc="-5" dirty="0">
                <a:latin typeface="Arial"/>
                <a:cs typeface="Arial"/>
              </a:rPr>
              <a:t>O(n</a:t>
            </a:r>
            <a:r>
              <a:rPr sz="1350" spc="-7" baseline="27777" dirty="0">
                <a:latin typeface="Arial"/>
                <a:cs typeface="Arial"/>
              </a:rPr>
              <a:t>2</a:t>
            </a:r>
            <a:r>
              <a:rPr sz="1400" spc="-5" dirty="0">
                <a:latin typeface="Arial"/>
                <a:cs typeface="Arial"/>
              </a:rPr>
              <a:t>) </a:t>
            </a:r>
            <a:r>
              <a:rPr sz="1400" spc="-10" dirty="0">
                <a:latin typeface="Arial"/>
                <a:cs typeface="Arial"/>
              </a:rPr>
              <a:t>or </a:t>
            </a:r>
            <a:r>
              <a:rPr sz="1400" spc="-5" dirty="0">
                <a:latin typeface="Arial"/>
                <a:cs typeface="Arial"/>
              </a:rPr>
              <a:t>O(n</a:t>
            </a:r>
            <a:r>
              <a:rPr sz="1350" spc="-7" baseline="27777" dirty="0">
                <a:latin typeface="Arial"/>
                <a:cs typeface="Arial"/>
              </a:rPr>
              <a:t>3</a:t>
            </a:r>
            <a:r>
              <a:rPr sz="1400" spc="-5" dirty="0">
                <a:latin typeface="Arial"/>
                <a:cs typeface="Arial"/>
              </a:rPr>
              <a:t>), </a:t>
            </a:r>
            <a:r>
              <a:rPr sz="1400" spc="-15" dirty="0">
                <a:latin typeface="Arial"/>
                <a:cs typeface="Arial"/>
              </a:rPr>
              <a:t>not</a:t>
            </a:r>
            <a:r>
              <a:rPr sz="1400" spc="2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O(2</a:t>
            </a:r>
            <a:r>
              <a:rPr sz="1350" spc="-15" baseline="27777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).</a:t>
            </a:r>
            <a:endParaRPr sz="1400">
              <a:latin typeface="Arial"/>
              <a:cs typeface="Arial"/>
            </a:endParaRPr>
          </a:p>
          <a:p>
            <a:pPr marL="170180" marR="202565" indent="-170180">
              <a:lnSpc>
                <a:spcPct val="100000"/>
              </a:lnSpc>
              <a:spcBef>
                <a:spcPts val="340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One of </a:t>
            </a:r>
            <a:r>
              <a:rPr sz="1400" spc="-15" dirty="0">
                <a:latin typeface="Arial"/>
                <a:cs typeface="Arial"/>
              </a:rPr>
              <a:t>our </a:t>
            </a:r>
            <a:r>
              <a:rPr sz="1400" spc="-5" dirty="0">
                <a:latin typeface="Arial"/>
                <a:cs typeface="Arial"/>
              </a:rPr>
              <a:t>main </a:t>
            </a:r>
            <a:r>
              <a:rPr sz="1400" spc="-10" dirty="0">
                <a:latin typeface="Arial"/>
                <a:cs typeface="Arial"/>
              </a:rPr>
              <a:t>jobs as algorithm designers </a:t>
            </a:r>
            <a:r>
              <a:rPr sz="1400" spc="-5" dirty="0">
                <a:latin typeface="Arial"/>
                <a:cs typeface="Arial"/>
              </a:rPr>
              <a:t>is to  </a:t>
            </a:r>
            <a:r>
              <a:rPr sz="1400" spc="-10" dirty="0">
                <a:latin typeface="Arial"/>
                <a:cs typeface="Arial"/>
              </a:rPr>
              <a:t>figure </a:t>
            </a:r>
            <a:r>
              <a:rPr sz="1400" spc="-15" dirty="0">
                <a:latin typeface="Arial"/>
                <a:cs typeface="Arial"/>
              </a:rPr>
              <a:t>out </a:t>
            </a:r>
            <a:r>
              <a:rPr sz="1400" spc="-5" dirty="0">
                <a:latin typeface="Arial"/>
                <a:cs typeface="Arial"/>
              </a:rPr>
              <a:t>if </a:t>
            </a:r>
            <a:r>
              <a:rPr sz="1400" spc="-10" dirty="0">
                <a:latin typeface="Arial"/>
                <a:cs typeface="Arial"/>
              </a:rPr>
              <a:t>problems can be solved</a:t>
            </a:r>
            <a:r>
              <a:rPr sz="1400" spc="254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efficiently…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1AEF2B27-6FDF-0D4E-9D48-DAE631E01546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9919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A57BFC9-6626-2B46-9B8A-75EDCB52C2AA}"/>
              </a:ext>
            </a:extLst>
          </p:cNvPr>
          <p:cNvSpPr txBox="1"/>
          <p:nvPr/>
        </p:nvSpPr>
        <p:spPr>
          <a:xfrm>
            <a:off x="13462" y="883666"/>
            <a:ext cx="4546600" cy="2499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32434" marR="172085" indent="-170815">
              <a:lnSpc>
                <a:spcPct val="100000"/>
              </a:lnSpc>
              <a:spcBef>
                <a:spcPts val="90"/>
              </a:spcBef>
              <a:buChar char="•"/>
              <a:tabLst>
                <a:tab pos="43307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traveling salesman problem belongs </a:t>
            </a:r>
            <a:r>
              <a:rPr sz="1400" spc="-5" dirty="0">
                <a:latin typeface="Arial"/>
                <a:cs typeface="Arial"/>
              </a:rPr>
              <a:t>to a  </a:t>
            </a:r>
            <a:r>
              <a:rPr sz="1400" spc="-10" dirty="0">
                <a:latin typeface="Arial"/>
                <a:cs typeface="Arial"/>
              </a:rPr>
              <a:t>large </a:t>
            </a:r>
            <a:r>
              <a:rPr sz="1400" spc="-5" dirty="0">
                <a:latin typeface="Arial"/>
                <a:cs typeface="Arial"/>
              </a:rPr>
              <a:t>class </a:t>
            </a:r>
            <a:r>
              <a:rPr sz="1400" spc="-10" dirty="0">
                <a:latin typeface="Arial"/>
                <a:cs typeface="Arial"/>
              </a:rPr>
              <a:t>of problems called </a:t>
            </a:r>
            <a:r>
              <a:rPr sz="1400" b="1" spc="-5" dirty="0">
                <a:latin typeface="Arial"/>
                <a:cs typeface="Arial"/>
              </a:rPr>
              <a:t>NP-Hard</a:t>
            </a:r>
            <a:r>
              <a:rPr sz="1400" b="1" spc="2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problems.</a:t>
            </a:r>
            <a:endParaRPr sz="1400">
              <a:latin typeface="Arial"/>
              <a:cs typeface="Arial"/>
            </a:endParaRPr>
          </a:p>
          <a:p>
            <a:pPr marL="432434" marR="407670" indent="-170815">
              <a:lnSpc>
                <a:spcPct val="100000"/>
              </a:lnSpc>
              <a:spcBef>
                <a:spcPts val="340"/>
              </a:spcBef>
              <a:buChar char="•"/>
              <a:tabLst>
                <a:tab pos="433070" algn="l"/>
              </a:tabLst>
            </a:pPr>
            <a:r>
              <a:rPr sz="1400" spc="30" dirty="0">
                <a:latin typeface="Arial"/>
                <a:cs typeface="Arial"/>
              </a:rPr>
              <a:t>We </a:t>
            </a:r>
            <a:r>
              <a:rPr sz="1400" spc="-10" dirty="0">
                <a:latin typeface="Arial"/>
                <a:cs typeface="Arial"/>
              </a:rPr>
              <a:t>strongly suspect these problems </a:t>
            </a:r>
            <a:r>
              <a:rPr sz="1400" spc="-15" dirty="0">
                <a:latin typeface="Arial"/>
                <a:cs typeface="Arial"/>
              </a:rPr>
              <a:t>cannot </a:t>
            </a:r>
            <a:r>
              <a:rPr sz="1400" spc="-10" dirty="0">
                <a:latin typeface="Arial"/>
                <a:cs typeface="Arial"/>
              </a:rPr>
              <a:t>be  solved efficiently (in </a:t>
            </a:r>
            <a:r>
              <a:rPr sz="1400" spc="-15" dirty="0">
                <a:latin typeface="Arial"/>
                <a:cs typeface="Arial"/>
              </a:rPr>
              <a:t>polynomial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time).</a:t>
            </a:r>
            <a:endParaRPr sz="1400">
              <a:latin typeface="Arial"/>
              <a:cs typeface="Arial"/>
            </a:endParaRPr>
          </a:p>
          <a:p>
            <a:pPr marL="432434" marR="287020" indent="-170815">
              <a:lnSpc>
                <a:spcPct val="100000"/>
              </a:lnSpc>
              <a:spcBef>
                <a:spcPts val="335"/>
              </a:spcBef>
              <a:buChar char="•"/>
              <a:tabLst>
                <a:tab pos="433070" algn="l"/>
              </a:tabLst>
            </a:pPr>
            <a:r>
              <a:rPr sz="1400" spc="-5" dirty="0">
                <a:latin typeface="Arial"/>
                <a:cs typeface="Arial"/>
              </a:rPr>
              <a:t>An </a:t>
            </a:r>
            <a:r>
              <a:rPr sz="1400" spc="-10" dirty="0">
                <a:latin typeface="Arial"/>
                <a:cs typeface="Arial"/>
              </a:rPr>
              <a:t>efficient solution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just </a:t>
            </a:r>
            <a:r>
              <a:rPr sz="1400" spc="-15" dirty="0">
                <a:latin typeface="Arial"/>
                <a:cs typeface="Arial"/>
              </a:rPr>
              <a:t>one </a:t>
            </a:r>
            <a:r>
              <a:rPr sz="1400" spc="-10" dirty="0">
                <a:latin typeface="Arial"/>
                <a:cs typeface="Arial"/>
              </a:rPr>
              <a:t>single NP-hard  problem </a:t>
            </a:r>
            <a:r>
              <a:rPr sz="1400" spc="-15" dirty="0">
                <a:latin typeface="Arial"/>
                <a:cs typeface="Arial"/>
              </a:rPr>
              <a:t>would </a:t>
            </a:r>
            <a:r>
              <a:rPr sz="1400" spc="-5" dirty="0">
                <a:latin typeface="Arial"/>
                <a:cs typeface="Arial"/>
              </a:rPr>
              <a:t>imply </a:t>
            </a:r>
            <a:r>
              <a:rPr sz="1400" spc="-10" dirty="0">
                <a:latin typeface="Arial"/>
                <a:cs typeface="Arial"/>
              </a:rPr>
              <a:t>an efficient solution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all of  </a:t>
            </a:r>
            <a:r>
              <a:rPr sz="1400" spc="-5" dirty="0">
                <a:latin typeface="Arial"/>
                <a:cs typeface="Arial"/>
              </a:rPr>
              <a:t>them, since </a:t>
            </a:r>
            <a:r>
              <a:rPr sz="1400" spc="-10" dirty="0">
                <a:latin typeface="Arial"/>
                <a:cs typeface="Arial"/>
              </a:rPr>
              <a:t>they </a:t>
            </a:r>
            <a:r>
              <a:rPr sz="1400" spc="-15" dirty="0">
                <a:latin typeface="Arial"/>
                <a:cs typeface="Arial"/>
              </a:rPr>
              <a:t>are </a:t>
            </a:r>
            <a:r>
              <a:rPr sz="1400" spc="-10" dirty="0">
                <a:latin typeface="Arial"/>
                <a:cs typeface="Arial"/>
              </a:rPr>
              <a:t>all related </a:t>
            </a:r>
            <a:r>
              <a:rPr sz="1400" spc="-5" dirty="0">
                <a:latin typeface="Arial"/>
                <a:cs typeface="Arial"/>
              </a:rPr>
              <a:t>via </a:t>
            </a:r>
            <a:r>
              <a:rPr sz="1400" spc="-10" dirty="0">
                <a:latin typeface="Arial"/>
                <a:cs typeface="Arial"/>
              </a:rPr>
              <a:t>efficient  “reductions” from one problem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another.</a:t>
            </a:r>
            <a:endParaRPr sz="1400">
              <a:latin typeface="Arial"/>
              <a:cs typeface="Arial"/>
            </a:endParaRPr>
          </a:p>
          <a:p>
            <a:pPr marL="432434" marR="203835" indent="-170815">
              <a:lnSpc>
                <a:spcPct val="100000"/>
              </a:lnSpc>
              <a:spcBef>
                <a:spcPts val="340"/>
              </a:spcBef>
              <a:buChar char="•"/>
              <a:tabLst>
                <a:tab pos="433070" algn="l"/>
              </a:tabLst>
            </a:pPr>
            <a:r>
              <a:rPr sz="1400" spc="-15" dirty="0">
                <a:latin typeface="Arial"/>
                <a:cs typeface="Arial"/>
              </a:rPr>
              <a:t>However, nobody has been </a:t>
            </a:r>
            <a:r>
              <a:rPr sz="1400" spc="-10" dirty="0">
                <a:latin typeface="Arial"/>
                <a:cs typeface="Arial"/>
              </a:rPr>
              <a:t>able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5" dirty="0">
                <a:latin typeface="Arial"/>
                <a:cs typeface="Arial"/>
              </a:rPr>
              <a:t>prove </a:t>
            </a:r>
            <a:r>
              <a:rPr sz="1400" spc="-10" dirty="0">
                <a:latin typeface="Arial"/>
                <a:cs typeface="Arial"/>
              </a:rPr>
              <a:t>this </a:t>
            </a:r>
            <a:r>
              <a:rPr sz="1400" spc="-20" dirty="0">
                <a:latin typeface="Arial"/>
                <a:cs typeface="Arial"/>
              </a:rPr>
              <a:t>yet,  </a:t>
            </a:r>
            <a:r>
              <a:rPr sz="1400" spc="-15" dirty="0">
                <a:latin typeface="Arial"/>
                <a:cs typeface="Arial"/>
              </a:rPr>
              <a:t>and </a:t>
            </a:r>
            <a:r>
              <a:rPr sz="1400" spc="-10" dirty="0">
                <a:latin typeface="Arial"/>
                <a:cs typeface="Arial"/>
              </a:rPr>
              <a:t>it’s probably the </a:t>
            </a:r>
            <a:r>
              <a:rPr sz="1400" spc="-5" dirty="0">
                <a:latin typeface="Arial"/>
                <a:cs typeface="Arial"/>
              </a:rPr>
              <a:t>most </a:t>
            </a:r>
            <a:r>
              <a:rPr sz="1400" spc="-10" dirty="0">
                <a:latin typeface="Arial"/>
                <a:cs typeface="Arial"/>
              </a:rPr>
              <a:t>famous </a:t>
            </a:r>
            <a:r>
              <a:rPr sz="1400" spc="-15" dirty="0">
                <a:latin typeface="Arial"/>
                <a:cs typeface="Arial"/>
              </a:rPr>
              <a:t>open problem 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0" dirty="0">
                <a:latin typeface="Arial"/>
                <a:cs typeface="Arial"/>
              </a:rPr>
              <a:t>all of computer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science!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86BEA96-A5D9-9249-BE6A-957DE6DD412E}"/>
              </a:ext>
            </a:extLst>
          </p:cNvPr>
          <p:cNvSpPr txBox="1"/>
          <p:nvPr/>
        </p:nvSpPr>
        <p:spPr>
          <a:xfrm>
            <a:off x="13462" y="12192"/>
            <a:ext cx="4546600" cy="7092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06375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1625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Bad </a:t>
            </a:r>
            <a:r>
              <a:rPr sz="1800" b="1" spc="5" dirty="0">
                <a:solidFill>
                  <a:srgbClr val="004F89"/>
                </a:solidFill>
                <a:latin typeface="Arial"/>
                <a:cs typeface="Arial"/>
              </a:rPr>
              <a:t>News: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NP-Hard</a:t>
            </a:r>
            <a:r>
              <a:rPr sz="1800" b="1" spc="-7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Problems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FE9D18D-AD27-A241-AEE8-55EC59AC7745}"/>
              </a:ext>
            </a:extLst>
          </p:cNvPr>
          <p:cNvSpPr/>
          <p:nvPr/>
        </p:nvSpPr>
        <p:spPr>
          <a:xfrm>
            <a:off x="1270" y="0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0124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409EBE9A-C0DB-5447-BB86-38B126FF7ED1}"/>
              </a:ext>
            </a:extLst>
          </p:cNvPr>
          <p:cNvSpPr txBox="1"/>
          <p:nvPr/>
        </p:nvSpPr>
        <p:spPr>
          <a:xfrm>
            <a:off x="275589" y="885190"/>
            <a:ext cx="4117340" cy="2525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marR="5080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traveling salesman problem belongs </a:t>
            </a:r>
            <a:r>
              <a:rPr sz="1400" spc="-5" dirty="0">
                <a:latin typeface="Arial"/>
                <a:cs typeface="Arial"/>
              </a:rPr>
              <a:t>to a  </a:t>
            </a:r>
            <a:r>
              <a:rPr sz="1400" spc="-10" dirty="0">
                <a:latin typeface="Arial"/>
                <a:cs typeface="Arial"/>
              </a:rPr>
              <a:t>large </a:t>
            </a:r>
            <a:r>
              <a:rPr sz="1400" spc="-5" dirty="0">
                <a:latin typeface="Arial"/>
                <a:cs typeface="Arial"/>
              </a:rPr>
              <a:t>class </a:t>
            </a:r>
            <a:r>
              <a:rPr sz="1400" spc="-10" dirty="0">
                <a:latin typeface="Arial"/>
                <a:cs typeface="Arial"/>
              </a:rPr>
              <a:t>of problems called </a:t>
            </a:r>
            <a:r>
              <a:rPr sz="1400" b="1" spc="-5" dirty="0">
                <a:latin typeface="Arial"/>
                <a:cs typeface="Arial"/>
              </a:rPr>
              <a:t>NP-Hard</a:t>
            </a:r>
            <a:r>
              <a:rPr sz="1400" b="1" spc="2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problems.</a:t>
            </a:r>
            <a:endParaRPr sz="1400" dirty="0">
              <a:latin typeface="Arial"/>
              <a:cs typeface="Arial"/>
            </a:endParaRPr>
          </a:p>
          <a:p>
            <a:pPr marL="170180" marR="226060" indent="-170180">
              <a:lnSpc>
                <a:spcPct val="100000"/>
              </a:lnSpc>
              <a:spcBef>
                <a:spcPts val="340"/>
              </a:spcBef>
              <a:buChar char="•"/>
              <a:tabLst>
                <a:tab pos="170815" algn="l"/>
              </a:tabLst>
            </a:pPr>
            <a:r>
              <a:rPr sz="1400" spc="-5" dirty="0">
                <a:latin typeface="Arial"/>
                <a:cs typeface="Arial"/>
              </a:rPr>
              <a:t>Since </a:t>
            </a:r>
            <a:r>
              <a:rPr sz="1400" spc="-20" dirty="0">
                <a:latin typeface="Arial"/>
                <a:cs typeface="Arial"/>
              </a:rPr>
              <a:t>we </a:t>
            </a:r>
            <a:r>
              <a:rPr sz="1400" spc="-10" dirty="0">
                <a:latin typeface="Arial"/>
                <a:cs typeface="Arial"/>
              </a:rPr>
              <a:t>don’t </a:t>
            </a:r>
            <a:r>
              <a:rPr sz="1400" spc="-5" dirty="0">
                <a:latin typeface="Arial"/>
                <a:cs typeface="Arial"/>
              </a:rPr>
              <a:t>know </a:t>
            </a:r>
            <a:r>
              <a:rPr sz="1400" spc="-15" dirty="0">
                <a:latin typeface="Arial"/>
                <a:cs typeface="Arial"/>
              </a:rPr>
              <a:t>how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solve </a:t>
            </a:r>
            <a:r>
              <a:rPr sz="1400" spc="-5" dirty="0">
                <a:latin typeface="Arial"/>
                <a:cs typeface="Arial"/>
              </a:rPr>
              <a:t>TSP </a:t>
            </a:r>
            <a:r>
              <a:rPr sz="1400" spc="-10" dirty="0">
                <a:latin typeface="Arial"/>
                <a:cs typeface="Arial"/>
              </a:rPr>
              <a:t>or other  NP-hard problems </a:t>
            </a:r>
            <a:r>
              <a:rPr sz="1400" spc="-15" dirty="0">
                <a:latin typeface="Arial"/>
                <a:cs typeface="Arial"/>
              </a:rPr>
              <a:t>efficiently, </a:t>
            </a:r>
            <a:r>
              <a:rPr sz="1400" spc="-20" dirty="0">
                <a:latin typeface="Arial"/>
                <a:cs typeface="Arial"/>
              </a:rPr>
              <a:t>we </a:t>
            </a:r>
            <a:r>
              <a:rPr sz="1400" spc="-10" dirty="0">
                <a:latin typeface="Arial"/>
                <a:cs typeface="Arial"/>
              </a:rPr>
              <a:t>often use  heuristics </a:t>
            </a:r>
            <a:r>
              <a:rPr sz="1400" dirty="0">
                <a:latin typeface="Arial"/>
                <a:cs typeface="Arial"/>
              </a:rPr>
              <a:t>like </a:t>
            </a:r>
            <a:r>
              <a:rPr sz="1400" spc="-10" dirty="0">
                <a:latin typeface="Arial"/>
                <a:cs typeface="Arial"/>
              </a:rPr>
              <a:t>iterative refinement or genetic  algorithms that deliver “reasonably </a:t>
            </a:r>
            <a:r>
              <a:rPr sz="1400" spc="-15" dirty="0">
                <a:latin typeface="Arial"/>
                <a:cs typeface="Arial"/>
              </a:rPr>
              <a:t>good”  </a:t>
            </a:r>
            <a:r>
              <a:rPr sz="1400" spc="-10" dirty="0">
                <a:latin typeface="Arial"/>
                <a:cs typeface="Arial"/>
              </a:rPr>
              <a:t>solutions…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170180" marR="92075" indent="-170180">
              <a:lnSpc>
                <a:spcPct val="100000"/>
              </a:lnSpc>
              <a:buChar char="•"/>
              <a:tabLst>
                <a:tab pos="170815" algn="l"/>
              </a:tabLst>
            </a:pPr>
            <a:r>
              <a:rPr sz="1400" spc="-15" dirty="0">
                <a:latin typeface="Arial"/>
                <a:cs typeface="Arial"/>
              </a:rPr>
              <a:t>For </a:t>
            </a:r>
            <a:r>
              <a:rPr lang="en-US" sz="1400" spc="-25" dirty="0">
                <a:latin typeface="Arial"/>
                <a:cs typeface="Arial"/>
              </a:rPr>
              <a:t>Lab 11</a:t>
            </a:r>
            <a:r>
              <a:rPr sz="1400" spc="-15" dirty="0">
                <a:latin typeface="Arial"/>
                <a:cs typeface="Arial"/>
              </a:rPr>
              <a:t>, </a:t>
            </a:r>
            <a:r>
              <a:rPr sz="1400" spc="-25" dirty="0">
                <a:latin typeface="Arial"/>
                <a:cs typeface="Arial"/>
              </a:rPr>
              <a:t>you </a:t>
            </a:r>
            <a:r>
              <a:rPr sz="1400" spc="-10" dirty="0">
                <a:latin typeface="Arial"/>
                <a:cs typeface="Arial"/>
              </a:rPr>
              <a:t>will try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5" dirty="0">
                <a:latin typeface="Arial"/>
                <a:cs typeface="Arial"/>
              </a:rPr>
              <a:t>get </a:t>
            </a:r>
            <a:r>
              <a:rPr sz="1400" spc="-10" dirty="0">
                <a:latin typeface="Arial"/>
                <a:cs typeface="Arial"/>
              </a:rPr>
              <a:t>the best possible solution </a:t>
            </a:r>
            <a:r>
              <a:rPr sz="1400" spc="-5" dirty="0">
                <a:latin typeface="Arial"/>
                <a:cs typeface="Arial"/>
              </a:rPr>
              <a:t>to a small </a:t>
            </a:r>
            <a:r>
              <a:rPr sz="1400" spc="-10" dirty="0">
                <a:latin typeface="Arial"/>
                <a:cs typeface="Arial"/>
              </a:rPr>
              <a:t>instance of </a:t>
            </a:r>
            <a:r>
              <a:rPr sz="1400" spc="-5" dirty="0">
                <a:latin typeface="Arial"/>
                <a:cs typeface="Arial"/>
              </a:rPr>
              <a:t>TSP </a:t>
            </a:r>
            <a:r>
              <a:rPr sz="1400" spc="-10" dirty="0">
                <a:latin typeface="Arial"/>
                <a:cs typeface="Arial"/>
              </a:rPr>
              <a:t>with </a:t>
            </a:r>
            <a:r>
              <a:rPr lang="en-US" sz="1400" spc="-10" dirty="0">
                <a:latin typeface="Arial"/>
                <a:cs typeface="Arial"/>
              </a:rPr>
              <a:t>14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cities, </a:t>
            </a:r>
            <a:r>
              <a:rPr sz="1400" spc="-10" dirty="0">
                <a:latin typeface="Arial"/>
                <a:cs typeface="Arial"/>
              </a:rPr>
              <a:t>using iterative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refinement.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37072CD-E8A8-B143-ABD8-C0BBDFFDEE78}"/>
              </a:ext>
            </a:extLst>
          </p:cNvPr>
          <p:cNvSpPr/>
          <p:nvPr/>
        </p:nvSpPr>
        <p:spPr>
          <a:xfrm>
            <a:off x="635" y="0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4924D819-86C4-3745-8742-359B75805D15}"/>
              </a:ext>
            </a:extLst>
          </p:cNvPr>
          <p:cNvSpPr/>
          <p:nvPr/>
        </p:nvSpPr>
        <p:spPr>
          <a:xfrm>
            <a:off x="635" y="0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72038E64-EBAA-9A48-9AE2-A8EF86660A55}"/>
              </a:ext>
            </a:extLst>
          </p:cNvPr>
          <p:cNvSpPr txBox="1"/>
          <p:nvPr/>
        </p:nvSpPr>
        <p:spPr>
          <a:xfrm>
            <a:off x="13462" y="13666"/>
            <a:ext cx="4546600" cy="7080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06375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1625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Bad </a:t>
            </a:r>
            <a:r>
              <a:rPr sz="1800" b="1" spc="5" dirty="0">
                <a:solidFill>
                  <a:srgbClr val="004F89"/>
                </a:solidFill>
                <a:latin typeface="Arial"/>
                <a:cs typeface="Arial"/>
              </a:rPr>
              <a:t>News: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NP-Hard</a:t>
            </a:r>
            <a:r>
              <a:rPr sz="1800" b="1" spc="-7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Problems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F74B361C-0144-E746-A10A-57BF322D3CB7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500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01FC7B0-6CD0-A842-9368-01BDE6678A84}"/>
              </a:ext>
            </a:extLst>
          </p:cNvPr>
          <p:cNvSpPr txBox="1"/>
          <p:nvPr/>
        </p:nvSpPr>
        <p:spPr>
          <a:xfrm>
            <a:off x="13462" y="841728"/>
            <a:ext cx="4546600" cy="22148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32434" indent="-170815">
              <a:lnSpc>
                <a:spcPct val="100000"/>
              </a:lnSpc>
              <a:spcBef>
                <a:spcPts val="434"/>
              </a:spcBef>
              <a:buChar char="•"/>
              <a:tabLst>
                <a:tab pos="433070" algn="l"/>
              </a:tabLst>
            </a:pPr>
            <a:r>
              <a:rPr sz="1400" spc="-5" dirty="0">
                <a:latin typeface="Arial"/>
                <a:cs typeface="Arial"/>
              </a:rPr>
              <a:t>Simple </a:t>
            </a:r>
            <a:r>
              <a:rPr sz="1400" spc="-25" dirty="0">
                <a:latin typeface="Arial"/>
                <a:cs typeface="Arial"/>
              </a:rPr>
              <a:t>yet </a:t>
            </a:r>
            <a:r>
              <a:rPr sz="1400" spc="-15" dirty="0">
                <a:latin typeface="Arial"/>
                <a:cs typeface="Arial"/>
              </a:rPr>
              <a:t>powerful</a:t>
            </a:r>
            <a:r>
              <a:rPr sz="1400" spc="1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idea:</a:t>
            </a:r>
            <a:endParaRPr sz="1400">
              <a:latin typeface="Arial"/>
              <a:cs typeface="Arial"/>
            </a:endParaRPr>
          </a:p>
          <a:p>
            <a:pPr marL="633730" marR="457834" lvl="1" indent="-143510">
              <a:lnSpc>
                <a:spcPct val="100000"/>
              </a:lnSpc>
              <a:spcBef>
                <a:spcPts val="295"/>
              </a:spcBef>
              <a:buChar char="–"/>
              <a:tabLst>
                <a:tab pos="634365" algn="l"/>
              </a:tabLst>
            </a:pPr>
            <a:r>
              <a:rPr sz="1200" dirty="0">
                <a:latin typeface="Arial"/>
                <a:cs typeface="Arial"/>
              </a:rPr>
              <a:t>Start </a:t>
            </a:r>
            <a:r>
              <a:rPr sz="1200" spc="-5" dirty="0">
                <a:latin typeface="Arial"/>
                <a:cs typeface="Arial"/>
              </a:rPr>
              <a:t>with </a:t>
            </a:r>
            <a:r>
              <a:rPr sz="1200" spc="-10" dirty="0">
                <a:latin typeface="Arial"/>
                <a:cs typeface="Arial"/>
              </a:rPr>
              <a:t>some </a:t>
            </a:r>
            <a:r>
              <a:rPr sz="1200" dirty="0">
                <a:latin typeface="Arial"/>
                <a:cs typeface="Arial"/>
              </a:rPr>
              <a:t>arbitrary </a:t>
            </a:r>
            <a:r>
              <a:rPr sz="1200" spc="5" dirty="0">
                <a:latin typeface="Arial"/>
                <a:cs typeface="Arial"/>
              </a:rPr>
              <a:t>feasible </a:t>
            </a:r>
            <a:r>
              <a:rPr sz="1200" dirty="0">
                <a:latin typeface="Arial"/>
                <a:cs typeface="Arial"/>
              </a:rPr>
              <a:t>solution (or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better  yet, </a:t>
            </a:r>
            <a:r>
              <a:rPr sz="1200" spc="-5" dirty="0">
                <a:latin typeface="Arial"/>
                <a:cs typeface="Arial"/>
              </a:rPr>
              <a:t>a </a:t>
            </a:r>
            <a:r>
              <a:rPr sz="1200" spc="5" dirty="0">
                <a:latin typeface="Arial"/>
                <a:cs typeface="Arial"/>
              </a:rPr>
              <a:t>solution </a:t>
            </a:r>
            <a:r>
              <a:rPr sz="1200" dirty="0">
                <a:latin typeface="Arial"/>
                <a:cs typeface="Arial"/>
              </a:rPr>
              <a:t>obtained </a:t>
            </a:r>
            <a:r>
              <a:rPr sz="1200" spc="5" dirty="0">
                <a:latin typeface="Arial"/>
                <a:cs typeface="Arial"/>
              </a:rPr>
              <a:t>via </a:t>
            </a:r>
            <a:r>
              <a:rPr sz="1200" spc="-15" dirty="0">
                <a:latin typeface="Arial"/>
                <a:cs typeface="Arial"/>
              </a:rPr>
              <a:t>some </a:t>
            </a:r>
            <a:r>
              <a:rPr sz="1200" dirty="0">
                <a:latin typeface="Arial"/>
                <a:cs typeface="Arial"/>
              </a:rPr>
              <a:t>other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heuristic)</a:t>
            </a:r>
            <a:endParaRPr sz="1200">
              <a:latin typeface="Arial"/>
              <a:cs typeface="Arial"/>
            </a:endParaRPr>
          </a:p>
          <a:p>
            <a:pPr marL="633730" marR="465455" lvl="1" indent="-143510">
              <a:lnSpc>
                <a:spcPct val="100000"/>
              </a:lnSpc>
              <a:spcBef>
                <a:spcPts val="290"/>
              </a:spcBef>
              <a:buChar char="–"/>
              <a:tabLst>
                <a:tab pos="634365" algn="l"/>
              </a:tabLst>
            </a:pPr>
            <a:r>
              <a:rPr sz="1200" spc="-5" dirty="0">
                <a:latin typeface="Arial"/>
                <a:cs typeface="Arial"/>
              </a:rPr>
              <a:t>As </a:t>
            </a:r>
            <a:r>
              <a:rPr sz="1200" dirty="0">
                <a:latin typeface="Arial"/>
                <a:cs typeface="Arial"/>
              </a:rPr>
              <a:t>long </a:t>
            </a:r>
            <a:r>
              <a:rPr sz="1200" spc="-5" dirty="0">
                <a:latin typeface="Arial"/>
                <a:cs typeface="Arial"/>
              </a:rPr>
              <a:t>as </a:t>
            </a:r>
            <a:r>
              <a:rPr sz="1200" spc="-20" dirty="0">
                <a:latin typeface="Arial"/>
                <a:cs typeface="Arial"/>
              </a:rPr>
              <a:t>we </a:t>
            </a:r>
            <a:r>
              <a:rPr sz="1200" spc="-5" dirty="0">
                <a:latin typeface="Arial"/>
                <a:cs typeface="Arial"/>
              </a:rPr>
              <a:t>can improve </a:t>
            </a:r>
            <a:r>
              <a:rPr sz="1200" spc="5" dirty="0">
                <a:latin typeface="Arial"/>
                <a:cs typeface="Arial"/>
              </a:rPr>
              <a:t>it, </a:t>
            </a:r>
            <a:r>
              <a:rPr sz="1200" spc="-5" dirty="0">
                <a:latin typeface="Arial"/>
                <a:cs typeface="Arial"/>
              </a:rPr>
              <a:t>keep making </a:t>
            </a:r>
            <a:r>
              <a:rPr sz="1200" spc="10" dirty="0">
                <a:latin typeface="Arial"/>
                <a:cs typeface="Arial"/>
              </a:rPr>
              <a:t>it </a:t>
            </a:r>
            <a:r>
              <a:rPr sz="1200" dirty="0">
                <a:latin typeface="Arial"/>
                <a:cs typeface="Arial"/>
              </a:rPr>
              <a:t>better  (e.g., search a </a:t>
            </a:r>
            <a:r>
              <a:rPr sz="1200" spc="-5" dirty="0">
                <a:latin typeface="Arial"/>
                <a:cs typeface="Arial"/>
              </a:rPr>
              <a:t>small </a:t>
            </a:r>
            <a:r>
              <a:rPr sz="1200" dirty="0">
                <a:latin typeface="Arial"/>
                <a:cs typeface="Arial"/>
              </a:rPr>
              <a:t>“neighborhood” of solutions  similar to </a:t>
            </a:r>
            <a:r>
              <a:rPr sz="1200" spc="-15" dirty="0">
                <a:latin typeface="Arial"/>
                <a:cs typeface="Arial"/>
              </a:rPr>
              <a:t>x, </a:t>
            </a:r>
            <a:r>
              <a:rPr sz="1200" spc="-5" dirty="0">
                <a:latin typeface="Arial"/>
                <a:cs typeface="Arial"/>
              </a:rPr>
              <a:t>moving </a:t>
            </a:r>
            <a:r>
              <a:rPr sz="1200" dirty="0">
                <a:latin typeface="Arial"/>
                <a:cs typeface="Arial"/>
              </a:rPr>
              <a:t>to better </a:t>
            </a:r>
            <a:r>
              <a:rPr sz="1200" spc="-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if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found)</a:t>
            </a:r>
            <a:endParaRPr sz="1200">
              <a:latin typeface="Arial"/>
              <a:cs typeface="Arial"/>
            </a:endParaRPr>
          </a:p>
          <a:p>
            <a:pPr marL="633730" lvl="1" indent="-143510">
              <a:lnSpc>
                <a:spcPct val="100000"/>
              </a:lnSpc>
              <a:spcBef>
                <a:spcPts val="290"/>
              </a:spcBef>
              <a:buChar char="–"/>
              <a:tabLst>
                <a:tab pos="634365" algn="l"/>
              </a:tabLst>
            </a:pPr>
            <a:r>
              <a:rPr sz="1200" spc="-5" dirty="0">
                <a:latin typeface="Arial"/>
                <a:cs typeface="Arial"/>
              </a:rPr>
              <a:t>Simple </a:t>
            </a:r>
            <a:r>
              <a:rPr sz="1200" spc="-10" dirty="0">
                <a:latin typeface="Arial"/>
                <a:cs typeface="Arial"/>
              </a:rPr>
              <a:t>example: </a:t>
            </a:r>
            <a:r>
              <a:rPr sz="1200" dirty="0">
                <a:latin typeface="Arial"/>
                <a:cs typeface="Arial"/>
              </a:rPr>
              <a:t>bubble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sort.</a:t>
            </a:r>
            <a:endParaRPr sz="1200">
              <a:latin typeface="Arial"/>
              <a:cs typeface="Arial"/>
            </a:endParaRPr>
          </a:p>
          <a:p>
            <a:pPr marL="432434" indent="-170815">
              <a:lnSpc>
                <a:spcPct val="100000"/>
              </a:lnSpc>
              <a:spcBef>
                <a:spcPts val="330"/>
              </a:spcBef>
              <a:buChar char="•"/>
              <a:tabLst>
                <a:tab pos="433070" algn="l"/>
              </a:tabLst>
            </a:pPr>
            <a:r>
              <a:rPr sz="1400" spc="-10" dirty="0">
                <a:latin typeface="Arial"/>
                <a:cs typeface="Arial"/>
              </a:rPr>
              <a:t>Getting stuck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0" dirty="0">
                <a:latin typeface="Arial"/>
                <a:cs typeface="Arial"/>
              </a:rPr>
              <a:t>local </a:t>
            </a:r>
            <a:r>
              <a:rPr sz="1400" dirty="0">
                <a:latin typeface="Arial"/>
                <a:cs typeface="Arial"/>
              </a:rPr>
              <a:t>minima </a:t>
            </a:r>
            <a:r>
              <a:rPr sz="1400" spc="-10" dirty="0">
                <a:latin typeface="Arial"/>
                <a:cs typeface="Arial"/>
              </a:rPr>
              <a:t>can be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problem.</a:t>
            </a:r>
            <a:endParaRPr sz="1400">
              <a:latin typeface="Arial"/>
              <a:cs typeface="Arial"/>
            </a:endParaRPr>
          </a:p>
          <a:p>
            <a:pPr marL="432434" marR="976630" indent="-170815">
              <a:lnSpc>
                <a:spcPct val="100000"/>
              </a:lnSpc>
              <a:spcBef>
                <a:spcPts val="335"/>
              </a:spcBef>
              <a:buChar char="•"/>
              <a:tabLst>
                <a:tab pos="433070" algn="l"/>
              </a:tabLst>
            </a:pPr>
            <a:r>
              <a:rPr sz="1400" spc="-20" dirty="0">
                <a:latin typeface="Arial"/>
                <a:cs typeface="Arial"/>
              </a:rPr>
              <a:t>Many </a:t>
            </a:r>
            <a:r>
              <a:rPr sz="1400" spc="-15" dirty="0">
                <a:latin typeface="Arial"/>
                <a:cs typeface="Arial"/>
              </a:rPr>
              <a:t>approaches </a:t>
            </a:r>
            <a:r>
              <a:rPr sz="1400" spc="-10" dirty="0">
                <a:latin typeface="Arial"/>
                <a:cs typeface="Arial"/>
              </a:rPr>
              <a:t>refine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population</a:t>
            </a:r>
            <a:r>
              <a:rPr sz="1400" spc="-10" dirty="0">
                <a:latin typeface="Arial"/>
                <a:cs typeface="Arial"/>
              </a:rPr>
              <a:t> of  solutions, </a:t>
            </a:r>
            <a:r>
              <a:rPr sz="1400" spc="-15" dirty="0">
                <a:latin typeface="Arial"/>
                <a:cs typeface="Arial"/>
              </a:rPr>
              <a:t>rather </a:t>
            </a:r>
            <a:r>
              <a:rPr sz="1400" spc="-10" dirty="0">
                <a:latin typeface="Arial"/>
                <a:cs typeface="Arial"/>
              </a:rPr>
              <a:t>than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single</a:t>
            </a:r>
            <a:r>
              <a:rPr sz="1400" spc="2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solution.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768DBBD-A305-B24A-839C-00C42E00253F}"/>
              </a:ext>
            </a:extLst>
          </p:cNvPr>
          <p:cNvSpPr txBox="1"/>
          <p:nvPr/>
        </p:nvSpPr>
        <p:spPr>
          <a:xfrm>
            <a:off x="13462" y="14097"/>
            <a:ext cx="4546600" cy="7092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06375" rIns="0" bIns="0" rtlCol="0">
            <a:spAutoFit/>
          </a:bodyPr>
          <a:lstStyle/>
          <a:p>
            <a:pPr marL="1179830">
              <a:lnSpc>
                <a:spcPct val="100000"/>
              </a:lnSpc>
              <a:spcBef>
                <a:spcPts val="1625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Iterative</a:t>
            </a:r>
            <a:r>
              <a:rPr sz="1800" b="1" spc="-2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Refinement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9ED43F5-B68C-984A-856F-9CC3BAFA8D5B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929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56A55775-7677-4940-B079-1F9A161D69FC}"/>
              </a:ext>
            </a:extLst>
          </p:cNvPr>
          <p:cNvSpPr/>
          <p:nvPr/>
        </p:nvSpPr>
        <p:spPr>
          <a:xfrm>
            <a:off x="635" y="0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CA4933C-3D1C-3A45-AA5F-15296A2AFF06}"/>
              </a:ext>
            </a:extLst>
          </p:cNvPr>
          <p:cNvSpPr/>
          <p:nvPr/>
        </p:nvSpPr>
        <p:spPr>
          <a:xfrm>
            <a:off x="635" y="0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2DDBE726-5FF7-3F48-BE0A-B3D0B90732B3}"/>
              </a:ext>
            </a:extLst>
          </p:cNvPr>
          <p:cNvSpPr txBox="1"/>
          <p:nvPr/>
        </p:nvSpPr>
        <p:spPr>
          <a:xfrm>
            <a:off x="13462" y="13666"/>
            <a:ext cx="4546600" cy="5556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3017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Local Search – Neighborhood</a:t>
            </a:r>
            <a:r>
              <a:rPr sz="1800" b="1" spc="-10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Examples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B2B5236F-9F4A-A945-9176-9558754456D8}"/>
              </a:ext>
            </a:extLst>
          </p:cNvPr>
          <p:cNvSpPr txBox="1"/>
          <p:nvPr/>
        </p:nvSpPr>
        <p:spPr>
          <a:xfrm>
            <a:off x="580643" y="717550"/>
            <a:ext cx="114871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Arial"/>
                <a:cs typeface="Arial"/>
              </a:rPr>
              <a:t>Traveling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salesman: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9EACD8B3-9102-CF44-A861-E7FAB7E0F6D6}"/>
              </a:ext>
            </a:extLst>
          </p:cNvPr>
          <p:cNvSpPr/>
          <p:nvPr/>
        </p:nvSpPr>
        <p:spPr>
          <a:xfrm>
            <a:off x="457835" y="876300"/>
            <a:ext cx="3651250" cy="212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44B968E0-9E06-C04E-9BF8-01C3B3BF7B00}"/>
              </a:ext>
            </a:extLst>
          </p:cNvPr>
          <p:cNvSpPr txBox="1"/>
          <p:nvPr/>
        </p:nvSpPr>
        <p:spPr>
          <a:xfrm>
            <a:off x="1858136" y="2955225"/>
            <a:ext cx="111061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15"/>
              </a:lnSpc>
            </a:pPr>
            <a:r>
              <a:rPr sz="1000" dirty="0">
                <a:latin typeface="Arial"/>
                <a:cs typeface="Arial"/>
              </a:rPr>
              <a:t>Balanced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clustering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9C326B51-929B-7549-8C63-AF21813E6833}"/>
              </a:ext>
            </a:extLst>
          </p:cNvPr>
          <p:cNvSpPr/>
          <p:nvPr/>
        </p:nvSpPr>
        <p:spPr>
          <a:xfrm>
            <a:off x="1486535" y="190741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299"/>
                </a:moveTo>
                <a:lnTo>
                  <a:pt x="114300" y="114299"/>
                </a:lnTo>
                <a:lnTo>
                  <a:pt x="114300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C017590D-B2AB-7242-A4EF-9A3901728AFF}"/>
              </a:ext>
            </a:extLst>
          </p:cNvPr>
          <p:cNvSpPr/>
          <p:nvPr/>
        </p:nvSpPr>
        <p:spPr>
          <a:xfrm>
            <a:off x="2340610" y="1973200"/>
            <a:ext cx="114300" cy="57785"/>
          </a:xfrm>
          <a:custGeom>
            <a:avLst/>
            <a:gdLst/>
            <a:ahLst/>
            <a:cxnLst/>
            <a:rect l="l" t="t" r="r" b="b"/>
            <a:pathLst>
              <a:path w="114300" h="57784">
                <a:moveTo>
                  <a:pt x="0" y="57213"/>
                </a:moveTo>
                <a:lnTo>
                  <a:pt x="114300" y="57213"/>
                </a:lnTo>
                <a:lnTo>
                  <a:pt x="114300" y="0"/>
                </a:lnTo>
                <a:lnTo>
                  <a:pt x="0" y="0"/>
                </a:lnTo>
                <a:lnTo>
                  <a:pt x="0" y="57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2187ED7C-DCBE-D849-8430-CD3705B4D9A0}"/>
              </a:ext>
            </a:extLst>
          </p:cNvPr>
          <p:cNvSpPr txBox="1"/>
          <p:nvPr/>
        </p:nvSpPr>
        <p:spPr>
          <a:xfrm>
            <a:off x="1866899" y="692913"/>
            <a:ext cx="10515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Arial"/>
                <a:cs typeface="Arial"/>
              </a:rPr>
              <a:t>Rank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aggregation: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83C6C8F8-2347-7C44-8300-B8D9FC7DD760}"/>
              </a:ext>
            </a:extLst>
          </p:cNvPr>
          <p:cNvSpPr txBox="1"/>
          <p:nvPr/>
        </p:nvSpPr>
        <p:spPr>
          <a:xfrm>
            <a:off x="3019932" y="851216"/>
            <a:ext cx="121221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15"/>
              </a:lnSpc>
            </a:pPr>
            <a:r>
              <a:rPr sz="1000" dirty="0">
                <a:latin typeface="Arial"/>
                <a:cs typeface="Arial"/>
              </a:rPr>
              <a:t>Max </a:t>
            </a:r>
            <a:r>
              <a:rPr sz="1000" spc="-5" dirty="0">
                <a:latin typeface="Arial"/>
                <a:cs typeface="Arial"/>
              </a:rPr>
              <a:t>independent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5B1FE98E-7287-234C-B451-0482BF059226}"/>
              </a:ext>
            </a:extLst>
          </p:cNvPr>
          <p:cNvSpPr/>
          <p:nvPr/>
        </p:nvSpPr>
        <p:spPr>
          <a:xfrm>
            <a:off x="1867535" y="2030413"/>
            <a:ext cx="2324100" cy="1132205"/>
          </a:xfrm>
          <a:custGeom>
            <a:avLst/>
            <a:gdLst/>
            <a:ahLst/>
            <a:cxnLst/>
            <a:rect l="l" t="t" r="r" b="b"/>
            <a:pathLst>
              <a:path w="2324100" h="1132204">
                <a:moveTo>
                  <a:pt x="0" y="1131887"/>
                </a:moveTo>
                <a:lnTo>
                  <a:pt x="2324100" y="1131887"/>
                </a:lnTo>
                <a:lnTo>
                  <a:pt x="2324100" y="0"/>
                </a:lnTo>
                <a:lnTo>
                  <a:pt x="0" y="0"/>
                </a:lnTo>
                <a:lnTo>
                  <a:pt x="0" y="11318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id="{1C579CB3-9D6C-7B47-BC50-5DBA382A3266}"/>
              </a:ext>
            </a:extLst>
          </p:cNvPr>
          <p:cNvSpPr/>
          <p:nvPr/>
        </p:nvSpPr>
        <p:spPr>
          <a:xfrm>
            <a:off x="2996692" y="699262"/>
            <a:ext cx="1576070" cy="1434465"/>
          </a:xfrm>
          <a:custGeom>
            <a:avLst/>
            <a:gdLst/>
            <a:ahLst/>
            <a:cxnLst/>
            <a:rect l="l" t="t" r="r" b="b"/>
            <a:pathLst>
              <a:path w="1576070" h="1434465">
                <a:moveTo>
                  <a:pt x="0" y="1434337"/>
                </a:moveTo>
                <a:lnTo>
                  <a:pt x="1575942" y="1434337"/>
                </a:lnTo>
                <a:lnTo>
                  <a:pt x="1575942" y="0"/>
                </a:lnTo>
                <a:lnTo>
                  <a:pt x="0" y="0"/>
                </a:lnTo>
                <a:lnTo>
                  <a:pt x="0" y="14343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8">
            <a:extLst>
              <a:ext uri="{FF2B5EF4-FFF2-40B4-BE49-F238E27FC236}">
                <a16:creationId xmlns:a16="http://schemas.microsoft.com/office/drawing/2014/main" id="{666F0DD0-C866-5848-8A7C-7F7FF0259109}"/>
              </a:ext>
            </a:extLst>
          </p:cNvPr>
          <p:cNvSpPr txBox="1"/>
          <p:nvPr/>
        </p:nvSpPr>
        <p:spPr>
          <a:xfrm>
            <a:off x="2056764" y="2295220"/>
            <a:ext cx="207835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00" spc="-5" dirty="0">
                <a:latin typeface="Arial"/>
                <a:cs typeface="Arial"/>
              </a:rPr>
              <a:t>Neighborhood size? </a:t>
            </a:r>
            <a:r>
              <a:rPr sz="1000" dirty="0">
                <a:latin typeface="Arial"/>
                <a:cs typeface="Arial"/>
              </a:rPr>
              <a:t>(large </a:t>
            </a:r>
            <a:r>
              <a:rPr sz="1000" spc="5" dirty="0">
                <a:latin typeface="Arial"/>
                <a:cs typeface="Arial"/>
              </a:rPr>
              <a:t>vs.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small)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R="2794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Movement </a:t>
            </a:r>
            <a:r>
              <a:rPr sz="1000" spc="-5" dirty="0">
                <a:latin typeface="Arial"/>
                <a:cs typeface="Arial"/>
              </a:rPr>
              <a:t>strategy? </a:t>
            </a:r>
            <a:r>
              <a:rPr sz="1000" spc="5" dirty="0">
                <a:latin typeface="Arial"/>
                <a:cs typeface="Arial"/>
              </a:rPr>
              <a:t>(immediate </a:t>
            </a:r>
            <a:r>
              <a:rPr sz="1000" spc="10" dirty="0">
                <a:latin typeface="Arial"/>
                <a:cs typeface="Arial"/>
              </a:rPr>
              <a:t>vs.  </a:t>
            </a:r>
            <a:r>
              <a:rPr sz="1000" spc="5" dirty="0">
                <a:latin typeface="Arial"/>
                <a:cs typeface="Arial"/>
              </a:rPr>
              <a:t>after </a:t>
            </a:r>
            <a:r>
              <a:rPr sz="1000" spc="-5" dirty="0">
                <a:latin typeface="Arial"/>
                <a:cs typeface="Arial"/>
              </a:rPr>
              <a:t>searching </a:t>
            </a:r>
            <a:r>
              <a:rPr sz="1000" dirty="0">
                <a:latin typeface="Arial"/>
                <a:cs typeface="Arial"/>
              </a:rPr>
              <a:t>entire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neighborhood)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9">
            <a:extLst>
              <a:ext uri="{FF2B5EF4-FFF2-40B4-BE49-F238E27FC236}">
                <a16:creationId xmlns:a16="http://schemas.microsoft.com/office/drawing/2014/main" id="{BFF660E1-1658-9243-89BC-F809AD6B91F3}"/>
              </a:ext>
            </a:extLst>
          </p:cNvPr>
          <p:cNvSpPr/>
          <p:nvPr/>
        </p:nvSpPr>
        <p:spPr>
          <a:xfrm>
            <a:off x="3300094" y="827914"/>
            <a:ext cx="280987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id="{CDCD25E2-163B-6441-B442-C4DC30043C56}"/>
              </a:ext>
            </a:extLst>
          </p:cNvPr>
          <p:cNvSpPr/>
          <p:nvPr/>
        </p:nvSpPr>
        <p:spPr>
          <a:xfrm>
            <a:off x="3601085" y="848996"/>
            <a:ext cx="252412" cy="285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1">
            <a:extLst>
              <a:ext uri="{FF2B5EF4-FFF2-40B4-BE49-F238E27FC236}">
                <a16:creationId xmlns:a16="http://schemas.microsoft.com/office/drawing/2014/main" id="{1E7956E0-4872-4648-AE84-56E5EA98E27C}"/>
              </a:ext>
            </a:extLst>
          </p:cNvPr>
          <p:cNvSpPr txBox="1"/>
          <p:nvPr/>
        </p:nvSpPr>
        <p:spPr>
          <a:xfrm>
            <a:off x="3322700" y="1209102"/>
            <a:ext cx="241300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15"/>
              </a:lnSpc>
            </a:pP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22">
            <a:extLst>
              <a:ext uri="{FF2B5EF4-FFF2-40B4-BE49-F238E27FC236}">
                <a16:creationId xmlns:a16="http://schemas.microsoft.com/office/drawing/2014/main" id="{467B9FFF-D61F-584A-BB17-29C3B1BEFB72}"/>
              </a:ext>
            </a:extLst>
          </p:cNvPr>
          <p:cNvSpPr txBox="1"/>
          <p:nvPr/>
        </p:nvSpPr>
        <p:spPr>
          <a:xfrm>
            <a:off x="3597020" y="1209102"/>
            <a:ext cx="312420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15"/>
              </a:lnSpc>
            </a:pP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nde</a:t>
            </a:r>
            <a:r>
              <a:rPr sz="1000" dirty="0">
                <a:latin typeface="Arial"/>
                <a:cs typeface="Arial"/>
              </a:rPr>
              <a:t>p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3">
            <a:extLst>
              <a:ext uri="{FF2B5EF4-FFF2-40B4-BE49-F238E27FC236}">
                <a16:creationId xmlns:a16="http://schemas.microsoft.com/office/drawing/2014/main" id="{04ED7D0A-0388-A647-B5DA-A95F861D1E94}"/>
              </a:ext>
            </a:extLst>
          </p:cNvPr>
          <p:cNvSpPr txBox="1"/>
          <p:nvPr/>
        </p:nvSpPr>
        <p:spPr>
          <a:xfrm>
            <a:off x="3907971" y="1209102"/>
            <a:ext cx="212090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15"/>
              </a:lnSpc>
            </a:pPr>
            <a:r>
              <a:rPr sz="1000" spc="-10" dirty="0">
                <a:latin typeface="Arial"/>
                <a:cs typeface="Arial"/>
              </a:rPr>
              <a:t>en</a:t>
            </a:r>
            <a:r>
              <a:rPr sz="1000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E49C60B6-DC8B-4A4C-A210-A73671638E5C}"/>
              </a:ext>
            </a:extLst>
          </p:cNvPr>
          <p:cNvSpPr txBox="1"/>
          <p:nvPr/>
        </p:nvSpPr>
        <p:spPr>
          <a:xfrm>
            <a:off x="4118430" y="1209102"/>
            <a:ext cx="17589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15"/>
              </a:lnSpc>
            </a:pPr>
            <a:r>
              <a:rPr sz="1000" spc="-10" dirty="0">
                <a:latin typeface="Arial"/>
                <a:cs typeface="Arial"/>
              </a:rPr>
              <a:t>en</a:t>
            </a:r>
            <a:r>
              <a:rPr sz="1000" dirty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B2DD2EC3-CCD3-4748-90FB-31C7788B26F8}"/>
              </a:ext>
            </a:extLst>
          </p:cNvPr>
          <p:cNvSpPr/>
          <p:nvPr/>
        </p:nvSpPr>
        <p:spPr>
          <a:xfrm>
            <a:off x="3306699" y="1190498"/>
            <a:ext cx="280987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6">
            <a:extLst>
              <a:ext uri="{FF2B5EF4-FFF2-40B4-BE49-F238E27FC236}">
                <a16:creationId xmlns:a16="http://schemas.microsoft.com/office/drawing/2014/main" id="{CD12C215-DE86-E244-9E38-E4A680706A0F}"/>
              </a:ext>
            </a:extLst>
          </p:cNvPr>
          <p:cNvSpPr/>
          <p:nvPr/>
        </p:nvSpPr>
        <p:spPr>
          <a:xfrm>
            <a:off x="3036188" y="1190498"/>
            <a:ext cx="252412" cy="285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id="{C61707A3-38DA-2245-9542-E5E2585D33A3}"/>
              </a:ext>
            </a:extLst>
          </p:cNvPr>
          <p:cNvSpPr/>
          <p:nvPr/>
        </p:nvSpPr>
        <p:spPr>
          <a:xfrm>
            <a:off x="3056381" y="1538351"/>
            <a:ext cx="252412" cy="285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8">
            <a:extLst>
              <a:ext uri="{FF2B5EF4-FFF2-40B4-BE49-F238E27FC236}">
                <a16:creationId xmlns:a16="http://schemas.microsoft.com/office/drawing/2014/main" id="{B8016622-EED7-FF4C-9365-6D5D96253C31}"/>
              </a:ext>
            </a:extLst>
          </p:cNvPr>
          <p:cNvSpPr txBox="1"/>
          <p:nvPr/>
        </p:nvSpPr>
        <p:spPr>
          <a:xfrm>
            <a:off x="3367150" y="1557209"/>
            <a:ext cx="241300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15"/>
              </a:lnSpc>
            </a:pP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9">
            <a:extLst>
              <a:ext uri="{FF2B5EF4-FFF2-40B4-BE49-F238E27FC236}">
                <a16:creationId xmlns:a16="http://schemas.microsoft.com/office/drawing/2014/main" id="{EA622ED7-0CD6-9A41-818E-400E6AA98FE1}"/>
              </a:ext>
            </a:extLst>
          </p:cNvPr>
          <p:cNvSpPr txBox="1"/>
          <p:nvPr/>
        </p:nvSpPr>
        <p:spPr>
          <a:xfrm>
            <a:off x="3641470" y="1557209"/>
            <a:ext cx="24193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15"/>
              </a:lnSpc>
            </a:pP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nd</a:t>
            </a:r>
            <a:r>
              <a:rPr sz="1000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30">
            <a:extLst>
              <a:ext uri="{FF2B5EF4-FFF2-40B4-BE49-F238E27FC236}">
                <a16:creationId xmlns:a16="http://schemas.microsoft.com/office/drawing/2014/main" id="{C679CD39-BFE2-4240-920C-EDE5F87C3878}"/>
              </a:ext>
            </a:extLst>
          </p:cNvPr>
          <p:cNvSpPr txBox="1"/>
          <p:nvPr/>
        </p:nvSpPr>
        <p:spPr>
          <a:xfrm>
            <a:off x="3882268" y="1557209"/>
            <a:ext cx="212090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15"/>
              </a:lnSpc>
            </a:pPr>
            <a:r>
              <a:rPr sz="1000" spc="-10" dirty="0">
                <a:latin typeface="Arial"/>
                <a:cs typeface="Arial"/>
              </a:rPr>
              <a:t>pe</a:t>
            </a:r>
            <a:r>
              <a:rPr sz="1000" dirty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31">
            <a:extLst>
              <a:ext uri="{FF2B5EF4-FFF2-40B4-BE49-F238E27FC236}">
                <a16:creationId xmlns:a16="http://schemas.microsoft.com/office/drawing/2014/main" id="{D558AF5C-5AFC-724F-8CEC-C91B69BB7821}"/>
              </a:ext>
            </a:extLst>
          </p:cNvPr>
          <p:cNvSpPr txBox="1"/>
          <p:nvPr/>
        </p:nvSpPr>
        <p:spPr>
          <a:xfrm>
            <a:off x="4092727" y="1557209"/>
            <a:ext cx="246379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15"/>
              </a:lnSpc>
            </a:pPr>
            <a:r>
              <a:rPr sz="1000" spc="-10" dirty="0">
                <a:latin typeface="Arial"/>
                <a:cs typeface="Arial"/>
              </a:rPr>
              <a:t>den</a:t>
            </a:r>
            <a:r>
              <a:rPr sz="1000" dirty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32">
            <a:extLst>
              <a:ext uri="{FF2B5EF4-FFF2-40B4-BE49-F238E27FC236}">
                <a16:creationId xmlns:a16="http://schemas.microsoft.com/office/drawing/2014/main" id="{0D961D7E-916B-E64C-8838-6A335E8850F2}"/>
              </a:ext>
            </a:extLst>
          </p:cNvPr>
          <p:cNvSpPr/>
          <p:nvPr/>
        </p:nvSpPr>
        <p:spPr>
          <a:xfrm>
            <a:off x="4092448" y="1523112"/>
            <a:ext cx="280987" cy="25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3">
            <a:extLst>
              <a:ext uri="{FF2B5EF4-FFF2-40B4-BE49-F238E27FC236}">
                <a16:creationId xmlns:a16="http://schemas.microsoft.com/office/drawing/2014/main" id="{063D0C4B-E264-CC4F-A272-E2BB9A33F922}"/>
              </a:ext>
            </a:extLst>
          </p:cNvPr>
          <p:cNvSpPr/>
          <p:nvPr/>
        </p:nvSpPr>
        <p:spPr>
          <a:xfrm>
            <a:off x="3048126" y="882397"/>
            <a:ext cx="2286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4">
            <a:extLst>
              <a:ext uri="{FF2B5EF4-FFF2-40B4-BE49-F238E27FC236}">
                <a16:creationId xmlns:a16="http://schemas.microsoft.com/office/drawing/2014/main" id="{7738AD43-3A2B-8740-986D-F529C0425A89}"/>
              </a:ext>
            </a:extLst>
          </p:cNvPr>
          <p:cNvSpPr/>
          <p:nvPr/>
        </p:nvSpPr>
        <p:spPr>
          <a:xfrm>
            <a:off x="3593973" y="1199389"/>
            <a:ext cx="266700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5">
            <a:extLst>
              <a:ext uri="{FF2B5EF4-FFF2-40B4-BE49-F238E27FC236}">
                <a16:creationId xmlns:a16="http://schemas.microsoft.com/office/drawing/2014/main" id="{3F193491-4BF3-F544-A65E-BA89B6395A3E}"/>
              </a:ext>
            </a:extLst>
          </p:cNvPr>
          <p:cNvSpPr/>
          <p:nvPr/>
        </p:nvSpPr>
        <p:spPr>
          <a:xfrm>
            <a:off x="3333876" y="1566926"/>
            <a:ext cx="266700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6">
            <a:extLst>
              <a:ext uri="{FF2B5EF4-FFF2-40B4-BE49-F238E27FC236}">
                <a16:creationId xmlns:a16="http://schemas.microsoft.com/office/drawing/2014/main" id="{58C3FE31-B510-D84A-91BA-4874261F32B5}"/>
              </a:ext>
            </a:extLst>
          </p:cNvPr>
          <p:cNvSpPr/>
          <p:nvPr/>
        </p:nvSpPr>
        <p:spPr>
          <a:xfrm>
            <a:off x="3876420" y="851662"/>
            <a:ext cx="247650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7">
            <a:extLst>
              <a:ext uri="{FF2B5EF4-FFF2-40B4-BE49-F238E27FC236}">
                <a16:creationId xmlns:a16="http://schemas.microsoft.com/office/drawing/2014/main" id="{3CEED1D6-C2E9-614B-B607-36101FBEB92E}"/>
              </a:ext>
            </a:extLst>
          </p:cNvPr>
          <p:cNvSpPr/>
          <p:nvPr/>
        </p:nvSpPr>
        <p:spPr>
          <a:xfrm>
            <a:off x="4109085" y="1199389"/>
            <a:ext cx="247650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8">
            <a:extLst>
              <a:ext uri="{FF2B5EF4-FFF2-40B4-BE49-F238E27FC236}">
                <a16:creationId xmlns:a16="http://schemas.microsoft.com/office/drawing/2014/main" id="{4318D9CA-817B-CC49-81B9-D9774AB02013}"/>
              </a:ext>
            </a:extLst>
          </p:cNvPr>
          <p:cNvSpPr/>
          <p:nvPr/>
        </p:nvSpPr>
        <p:spPr>
          <a:xfrm>
            <a:off x="3866388" y="1537336"/>
            <a:ext cx="247650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9">
            <a:extLst>
              <a:ext uri="{FF2B5EF4-FFF2-40B4-BE49-F238E27FC236}">
                <a16:creationId xmlns:a16="http://schemas.microsoft.com/office/drawing/2014/main" id="{B135CD65-25E0-354B-8968-083DA7E52809}"/>
              </a:ext>
            </a:extLst>
          </p:cNvPr>
          <p:cNvSpPr/>
          <p:nvPr/>
        </p:nvSpPr>
        <p:spPr>
          <a:xfrm>
            <a:off x="3609720" y="1525461"/>
            <a:ext cx="252412" cy="2524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40">
            <a:extLst>
              <a:ext uri="{FF2B5EF4-FFF2-40B4-BE49-F238E27FC236}">
                <a16:creationId xmlns:a16="http://schemas.microsoft.com/office/drawing/2014/main" id="{D1F2520F-FEC1-274B-B85D-3CD4BD619A26}"/>
              </a:ext>
            </a:extLst>
          </p:cNvPr>
          <p:cNvSpPr/>
          <p:nvPr/>
        </p:nvSpPr>
        <p:spPr>
          <a:xfrm>
            <a:off x="3863467" y="1175576"/>
            <a:ext cx="252412" cy="2524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1">
            <a:extLst>
              <a:ext uri="{FF2B5EF4-FFF2-40B4-BE49-F238E27FC236}">
                <a16:creationId xmlns:a16="http://schemas.microsoft.com/office/drawing/2014/main" id="{59DC0A2F-6DFE-2A4E-9219-CD3FCDFA2FBB}"/>
              </a:ext>
            </a:extLst>
          </p:cNvPr>
          <p:cNvSpPr/>
          <p:nvPr/>
        </p:nvSpPr>
        <p:spPr>
          <a:xfrm>
            <a:off x="4115943" y="859473"/>
            <a:ext cx="252412" cy="2524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2">
            <a:extLst>
              <a:ext uri="{FF2B5EF4-FFF2-40B4-BE49-F238E27FC236}">
                <a16:creationId xmlns:a16="http://schemas.microsoft.com/office/drawing/2014/main" id="{568C2517-AD73-6840-B60D-475650E86DEA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503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FF7CD72-1973-A14D-AFBC-98E0DE699983}"/>
              </a:ext>
            </a:extLst>
          </p:cNvPr>
          <p:cNvSpPr txBox="1"/>
          <p:nvPr/>
        </p:nvSpPr>
        <p:spPr>
          <a:xfrm>
            <a:off x="13462" y="841680"/>
            <a:ext cx="4546600" cy="22523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32434" indent="-170815">
              <a:lnSpc>
                <a:spcPct val="100000"/>
              </a:lnSpc>
              <a:spcBef>
                <a:spcPts val="434"/>
              </a:spcBef>
              <a:buChar char="•"/>
              <a:tabLst>
                <a:tab pos="433070" algn="l"/>
              </a:tabLst>
            </a:pPr>
            <a:r>
              <a:rPr sz="1400" spc="-10" dirty="0">
                <a:latin typeface="Arial"/>
                <a:cs typeface="Arial"/>
              </a:rPr>
              <a:t>Start with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b="1" spc="-15" dirty="0">
                <a:latin typeface="Arial"/>
                <a:cs typeface="Arial"/>
              </a:rPr>
              <a:t>population </a:t>
            </a:r>
            <a:r>
              <a:rPr sz="1400" spc="-1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initial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solutions.</a:t>
            </a:r>
            <a:endParaRPr sz="1400">
              <a:latin typeface="Arial"/>
              <a:cs typeface="Arial"/>
            </a:endParaRPr>
          </a:p>
          <a:p>
            <a:pPr marL="432434" indent="-170815">
              <a:lnSpc>
                <a:spcPct val="100000"/>
              </a:lnSpc>
              <a:spcBef>
                <a:spcPts val="335"/>
              </a:spcBef>
              <a:buChar char="•"/>
              <a:tabLst>
                <a:tab pos="433070" algn="l"/>
              </a:tabLst>
            </a:pPr>
            <a:r>
              <a:rPr sz="1400" spc="-10" dirty="0">
                <a:latin typeface="Arial"/>
                <a:cs typeface="Arial"/>
              </a:rPr>
              <a:t>Each </a:t>
            </a:r>
            <a:r>
              <a:rPr sz="1400" spc="-5" dirty="0">
                <a:latin typeface="Arial"/>
                <a:cs typeface="Arial"/>
              </a:rPr>
              <a:t>member </a:t>
            </a:r>
            <a:r>
              <a:rPr sz="1400" spc="-10" dirty="0">
                <a:latin typeface="Arial"/>
                <a:cs typeface="Arial"/>
              </a:rPr>
              <a:t>of </a:t>
            </a:r>
            <a:r>
              <a:rPr sz="1400" spc="-20" dirty="0">
                <a:latin typeface="Arial"/>
                <a:cs typeface="Arial"/>
              </a:rPr>
              <a:t>next </a:t>
            </a:r>
            <a:r>
              <a:rPr sz="1400" spc="-15" dirty="0">
                <a:latin typeface="Arial"/>
                <a:cs typeface="Arial"/>
              </a:rPr>
              <a:t>generation </a:t>
            </a:r>
            <a:r>
              <a:rPr sz="1400" spc="-10" dirty="0">
                <a:latin typeface="Arial"/>
                <a:cs typeface="Arial"/>
              </a:rPr>
              <a:t>obtained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by:</a:t>
            </a:r>
            <a:endParaRPr sz="1400">
              <a:latin typeface="Arial"/>
              <a:cs typeface="Arial"/>
            </a:endParaRPr>
          </a:p>
          <a:p>
            <a:pPr marL="633730" lvl="1" indent="-143510">
              <a:lnSpc>
                <a:spcPct val="100000"/>
              </a:lnSpc>
              <a:spcBef>
                <a:spcPts val="300"/>
              </a:spcBef>
              <a:buChar char="–"/>
              <a:tabLst>
                <a:tab pos="634365" algn="l"/>
              </a:tabLst>
            </a:pPr>
            <a:r>
              <a:rPr sz="1200" dirty="0">
                <a:latin typeface="Arial"/>
                <a:cs typeface="Arial"/>
              </a:rPr>
              <a:t>Mutation of good </a:t>
            </a:r>
            <a:r>
              <a:rPr sz="1200" spc="5" dirty="0">
                <a:latin typeface="Arial"/>
                <a:cs typeface="Arial"/>
              </a:rPr>
              <a:t>solution </a:t>
            </a:r>
            <a:r>
              <a:rPr sz="1200" dirty="0">
                <a:latin typeface="Arial"/>
                <a:cs typeface="Arial"/>
              </a:rPr>
              <a:t>from previous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generation,</a:t>
            </a:r>
            <a:endParaRPr sz="1200">
              <a:latin typeface="Arial"/>
              <a:cs typeface="Arial"/>
            </a:endParaRPr>
          </a:p>
          <a:p>
            <a:pPr marL="633730" marR="450215" lvl="1" indent="-143510">
              <a:lnSpc>
                <a:spcPct val="100000"/>
              </a:lnSpc>
              <a:spcBef>
                <a:spcPts val="290"/>
              </a:spcBef>
              <a:buChar char="–"/>
              <a:tabLst>
                <a:tab pos="634365" algn="l"/>
              </a:tabLst>
            </a:pPr>
            <a:r>
              <a:rPr sz="1200" dirty="0">
                <a:latin typeface="Arial"/>
                <a:cs typeface="Arial"/>
              </a:rPr>
              <a:t>Result of </a:t>
            </a:r>
            <a:r>
              <a:rPr sz="1200" spc="-5" dirty="0">
                <a:latin typeface="Arial"/>
                <a:cs typeface="Arial"/>
              </a:rPr>
              <a:t>“mating” </a:t>
            </a:r>
            <a:r>
              <a:rPr sz="1200" dirty="0">
                <a:latin typeface="Arial"/>
                <a:cs typeface="Arial"/>
              </a:rPr>
              <a:t>together </a:t>
            </a:r>
            <a:r>
              <a:rPr sz="1200" spc="-10" dirty="0">
                <a:latin typeface="Arial"/>
                <a:cs typeface="Arial"/>
              </a:rPr>
              <a:t>two </a:t>
            </a:r>
            <a:r>
              <a:rPr sz="1200" dirty="0">
                <a:latin typeface="Arial"/>
                <a:cs typeface="Arial"/>
              </a:rPr>
              <a:t>good solutions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from  previous generation,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  <a:p>
            <a:pPr marL="633730" marR="1106805" lvl="1" indent="-143510">
              <a:lnSpc>
                <a:spcPct val="100000"/>
              </a:lnSpc>
              <a:spcBef>
                <a:spcPts val="285"/>
              </a:spcBef>
              <a:buChar char="–"/>
              <a:tabLst>
                <a:tab pos="634365" algn="l"/>
              </a:tabLst>
            </a:pPr>
            <a:r>
              <a:rPr sz="1200" dirty="0">
                <a:latin typeface="Arial"/>
                <a:cs typeface="Arial"/>
              </a:rPr>
              <a:t>Direct </a:t>
            </a:r>
            <a:r>
              <a:rPr sz="1200" spc="-5" dirty="0">
                <a:latin typeface="Arial"/>
                <a:cs typeface="Arial"/>
              </a:rPr>
              <a:t>copy </a:t>
            </a:r>
            <a:r>
              <a:rPr sz="1200" dirty="0">
                <a:latin typeface="Arial"/>
                <a:cs typeface="Arial"/>
              </a:rPr>
              <a:t>of best solution from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previous  generation.</a:t>
            </a:r>
            <a:endParaRPr sz="1200">
              <a:latin typeface="Arial"/>
              <a:cs typeface="Arial"/>
            </a:endParaRPr>
          </a:p>
          <a:p>
            <a:pPr marL="432434" indent="-170815">
              <a:lnSpc>
                <a:spcPct val="100000"/>
              </a:lnSpc>
              <a:spcBef>
                <a:spcPts val="330"/>
              </a:spcBef>
              <a:buChar char="•"/>
              <a:tabLst>
                <a:tab pos="433070" algn="l"/>
              </a:tabLst>
            </a:pPr>
            <a:r>
              <a:rPr sz="1400" spc="-10" dirty="0">
                <a:latin typeface="Arial"/>
                <a:cs typeface="Arial"/>
              </a:rPr>
              <a:t>Solutions from previous generation</a:t>
            </a:r>
            <a:r>
              <a:rPr sz="1400" spc="2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chosen</a:t>
            </a:r>
            <a:endParaRPr sz="1400">
              <a:latin typeface="Arial"/>
              <a:cs typeface="Arial"/>
            </a:endParaRPr>
          </a:p>
          <a:p>
            <a:pPr marL="432434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with probability related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their</a:t>
            </a:r>
            <a:r>
              <a:rPr sz="1400" spc="24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fitness</a:t>
            </a:r>
            <a:r>
              <a:rPr sz="1400" spc="-1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633730" lvl="1" indent="-143510">
              <a:lnSpc>
                <a:spcPct val="100000"/>
              </a:lnSpc>
              <a:spcBef>
                <a:spcPts val="300"/>
              </a:spcBef>
              <a:buChar char="–"/>
              <a:tabLst>
                <a:tab pos="634365" algn="l"/>
              </a:tabLst>
            </a:pPr>
            <a:r>
              <a:rPr sz="1200" spc="-10" dirty="0">
                <a:latin typeface="Arial"/>
                <a:cs typeface="Arial"/>
              </a:rPr>
              <a:t>Sometimes </a:t>
            </a:r>
            <a:r>
              <a:rPr sz="1200" spc="5" dirty="0">
                <a:latin typeface="Arial"/>
                <a:cs typeface="Arial"/>
              </a:rPr>
              <a:t>called </a:t>
            </a:r>
            <a:r>
              <a:rPr sz="1200" dirty="0">
                <a:latin typeface="Arial"/>
                <a:cs typeface="Arial"/>
              </a:rPr>
              <a:t>“roulette </a:t>
            </a:r>
            <a:r>
              <a:rPr sz="1200" spc="-5" dirty="0">
                <a:latin typeface="Arial"/>
                <a:cs typeface="Arial"/>
              </a:rPr>
              <a:t>wheel”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selection.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51E5538-0BBF-4441-A36A-09EBE9E1F45F}"/>
              </a:ext>
            </a:extLst>
          </p:cNvPr>
          <p:cNvSpPr txBox="1"/>
          <p:nvPr/>
        </p:nvSpPr>
        <p:spPr>
          <a:xfrm>
            <a:off x="13462" y="14097"/>
            <a:ext cx="4546600" cy="7092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69215" rIns="0" bIns="0" rtlCol="0">
            <a:spAutoFit/>
          </a:bodyPr>
          <a:lstStyle/>
          <a:p>
            <a:pPr marL="1219835" marR="841375" indent="-368935">
              <a:lnSpc>
                <a:spcPct val="100000"/>
              </a:lnSpc>
              <a:spcBef>
                <a:spcPts val="54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Population-Based</a:t>
            </a:r>
            <a:r>
              <a:rPr sz="1800" b="1" spc="-11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Search: 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Genetic Algorithms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CF08D8B-E895-8E4B-8226-297032BDE2D6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251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>
            <a:extLst>
              <a:ext uri="{FF2B5EF4-FFF2-40B4-BE49-F238E27FC236}">
                <a16:creationId xmlns:a16="http://schemas.microsoft.com/office/drawing/2014/main" id="{0AA79E40-1C47-DD4A-B4F3-50D8B3ABC3F0}"/>
              </a:ext>
            </a:extLst>
          </p:cNvPr>
          <p:cNvSpPr/>
          <p:nvPr/>
        </p:nvSpPr>
        <p:spPr>
          <a:xfrm>
            <a:off x="635" y="0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13">
            <a:extLst>
              <a:ext uri="{FF2B5EF4-FFF2-40B4-BE49-F238E27FC236}">
                <a16:creationId xmlns:a16="http://schemas.microsoft.com/office/drawing/2014/main" id="{707187BF-19D8-D74F-A8F7-A63A4AB8DE11}"/>
              </a:ext>
            </a:extLst>
          </p:cNvPr>
          <p:cNvSpPr/>
          <p:nvPr/>
        </p:nvSpPr>
        <p:spPr>
          <a:xfrm>
            <a:off x="635" y="0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4">
            <a:extLst>
              <a:ext uri="{FF2B5EF4-FFF2-40B4-BE49-F238E27FC236}">
                <a16:creationId xmlns:a16="http://schemas.microsoft.com/office/drawing/2014/main" id="{D0BD166A-0B67-D642-A2E5-1AF55FBBAEAC}"/>
              </a:ext>
            </a:extLst>
          </p:cNvPr>
          <p:cNvSpPr txBox="1"/>
          <p:nvPr/>
        </p:nvSpPr>
        <p:spPr>
          <a:xfrm>
            <a:off x="13462" y="13666"/>
            <a:ext cx="4546600" cy="7080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69215" rIns="0" bIns="0" rtlCol="0">
            <a:spAutoFit/>
          </a:bodyPr>
          <a:lstStyle/>
          <a:p>
            <a:pPr marL="1009015" marR="313055" indent="-756285">
              <a:lnSpc>
                <a:spcPct val="100000"/>
              </a:lnSpc>
              <a:spcBef>
                <a:spcPts val="54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Genetic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Algorithms: “Crossover”</a:t>
            </a:r>
            <a:r>
              <a:rPr sz="1800" b="1" spc="-6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for  Combining</a:t>
            </a:r>
            <a:r>
              <a:rPr sz="1800" b="1" spc="-5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Solutions…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91F237F5-ABE3-614B-B344-802326B9C501}"/>
              </a:ext>
            </a:extLst>
          </p:cNvPr>
          <p:cNvSpPr/>
          <p:nvPr/>
        </p:nvSpPr>
        <p:spPr>
          <a:xfrm>
            <a:off x="305435" y="928688"/>
            <a:ext cx="78105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9A8A026D-4F0F-B34C-8412-9B6FCB91AF67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803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34B36B-3913-1F4C-8419-3874C1834CDE}"/>
              </a:ext>
            </a:extLst>
          </p:cNvPr>
          <p:cNvSpPr/>
          <p:nvPr/>
        </p:nvSpPr>
        <p:spPr>
          <a:xfrm>
            <a:off x="635" y="1524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2FE0678-E692-B848-B917-200E635AFBD2}"/>
              </a:ext>
            </a:extLst>
          </p:cNvPr>
          <p:cNvSpPr/>
          <p:nvPr/>
        </p:nvSpPr>
        <p:spPr>
          <a:xfrm>
            <a:off x="635" y="1524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C1B63FF-AC65-764D-B067-9B07D8B90D49}"/>
              </a:ext>
            </a:extLst>
          </p:cNvPr>
          <p:cNvSpPr txBox="1"/>
          <p:nvPr/>
        </p:nvSpPr>
        <p:spPr>
          <a:xfrm>
            <a:off x="13462" y="14097"/>
            <a:ext cx="4546600" cy="7092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69215" rIns="0" bIns="0" rtlCol="0">
            <a:spAutoFit/>
          </a:bodyPr>
          <a:lstStyle/>
          <a:p>
            <a:pPr marL="1009015" marR="313055" indent="-756285">
              <a:lnSpc>
                <a:spcPct val="100000"/>
              </a:lnSpc>
              <a:spcBef>
                <a:spcPts val="54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Genetic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Algorithms: “Crossover”</a:t>
            </a:r>
            <a:r>
              <a:rPr sz="1800" b="1" spc="-6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for  Combining</a:t>
            </a:r>
            <a:r>
              <a:rPr sz="1800" b="1" spc="-5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Solutions…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EAAE105-42DC-6347-8E00-C5A3863DF211}"/>
              </a:ext>
            </a:extLst>
          </p:cNvPr>
          <p:cNvSpPr/>
          <p:nvPr/>
        </p:nvSpPr>
        <p:spPr>
          <a:xfrm>
            <a:off x="305435" y="930211"/>
            <a:ext cx="78105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59BA843-CAD2-9842-8A7C-5078EB5FC92E}"/>
              </a:ext>
            </a:extLst>
          </p:cNvPr>
          <p:cNvSpPr/>
          <p:nvPr/>
        </p:nvSpPr>
        <p:spPr>
          <a:xfrm>
            <a:off x="1318942" y="1048451"/>
            <a:ext cx="1058326" cy="1207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5685A15-2734-354C-8F7F-F866D1A080AC}"/>
              </a:ext>
            </a:extLst>
          </p:cNvPr>
          <p:cNvSpPr/>
          <p:nvPr/>
        </p:nvSpPr>
        <p:spPr>
          <a:xfrm>
            <a:off x="2452791" y="1018574"/>
            <a:ext cx="1063850" cy="1236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814BC9D-0A87-F346-A779-1E6FBFF7BE43}"/>
              </a:ext>
            </a:extLst>
          </p:cNvPr>
          <p:cNvSpPr/>
          <p:nvPr/>
        </p:nvSpPr>
        <p:spPr>
          <a:xfrm>
            <a:off x="1838705" y="2438018"/>
            <a:ext cx="295275" cy="382905"/>
          </a:xfrm>
          <a:custGeom>
            <a:avLst/>
            <a:gdLst/>
            <a:ahLst/>
            <a:cxnLst/>
            <a:rect l="l" t="t" r="r" b="b"/>
            <a:pathLst>
              <a:path w="295275" h="382904">
                <a:moveTo>
                  <a:pt x="249681" y="357632"/>
                </a:moveTo>
                <a:lnTo>
                  <a:pt x="247777" y="358394"/>
                </a:lnTo>
                <a:lnTo>
                  <a:pt x="247142" y="360045"/>
                </a:lnTo>
                <a:lnTo>
                  <a:pt x="246506" y="361569"/>
                </a:lnTo>
                <a:lnTo>
                  <a:pt x="247269" y="363474"/>
                </a:lnTo>
                <a:lnTo>
                  <a:pt x="248919" y="364109"/>
                </a:lnTo>
                <a:lnTo>
                  <a:pt x="294767" y="382905"/>
                </a:lnTo>
                <a:lnTo>
                  <a:pt x="294381" y="379857"/>
                </a:lnTo>
                <a:lnTo>
                  <a:pt x="288417" y="379857"/>
                </a:lnTo>
                <a:lnTo>
                  <a:pt x="281313" y="370595"/>
                </a:lnTo>
                <a:lnTo>
                  <a:pt x="251332" y="358267"/>
                </a:lnTo>
                <a:lnTo>
                  <a:pt x="249681" y="357632"/>
                </a:lnTo>
                <a:close/>
              </a:path>
              <a:path w="295275" h="382904">
                <a:moveTo>
                  <a:pt x="281313" y="370595"/>
                </a:moveTo>
                <a:lnTo>
                  <a:pt x="288417" y="379857"/>
                </a:lnTo>
                <a:lnTo>
                  <a:pt x="290448" y="378333"/>
                </a:lnTo>
                <a:lnTo>
                  <a:pt x="287781" y="378333"/>
                </a:lnTo>
                <a:lnTo>
                  <a:pt x="287098" y="372974"/>
                </a:lnTo>
                <a:lnTo>
                  <a:pt x="281313" y="370595"/>
                </a:lnTo>
                <a:close/>
              </a:path>
              <a:path w="295275" h="382904">
                <a:moveTo>
                  <a:pt x="286766" y="330835"/>
                </a:moveTo>
                <a:lnTo>
                  <a:pt x="284988" y="330962"/>
                </a:lnTo>
                <a:lnTo>
                  <a:pt x="283209" y="331216"/>
                </a:lnTo>
                <a:lnTo>
                  <a:pt x="282067" y="332867"/>
                </a:lnTo>
                <a:lnTo>
                  <a:pt x="282194" y="334518"/>
                </a:lnTo>
                <a:lnTo>
                  <a:pt x="286292" y="366653"/>
                </a:lnTo>
                <a:lnTo>
                  <a:pt x="293496" y="376047"/>
                </a:lnTo>
                <a:lnTo>
                  <a:pt x="288417" y="379857"/>
                </a:lnTo>
                <a:lnTo>
                  <a:pt x="294381" y="379857"/>
                </a:lnTo>
                <a:lnTo>
                  <a:pt x="288544" y="333756"/>
                </a:lnTo>
                <a:lnTo>
                  <a:pt x="288290" y="331978"/>
                </a:lnTo>
                <a:lnTo>
                  <a:pt x="286766" y="330835"/>
                </a:lnTo>
                <a:close/>
              </a:path>
              <a:path w="295275" h="382904">
                <a:moveTo>
                  <a:pt x="287098" y="372974"/>
                </a:moveTo>
                <a:lnTo>
                  <a:pt x="287781" y="378333"/>
                </a:lnTo>
                <a:lnTo>
                  <a:pt x="292100" y="375031"/>
                </a:lnTo>
                <a:lnTo>
                  <a:pt x="287098" y="372974"/>
                </a:lnTo>
                <a:close/>
              </a:path>
              <a:path w="295275" h="382904">
                <a:moveTo>
                  <a:pt x="286292" y="366653"/>
                </a:moveTo>
                <a:lnTo>
                  <a:pt x="287098" y="372974"/>
                </a:lnTo>
                <a:lnTo>
                  <a:pt x="292100" y="375031"/>
                </a:lnTo>
                <a:lnTo>
                  <a:pt x="287781" y="378333"/>
                </a:lnTo>
                <a:lnTo>
                  <a:pt x="290448" y="378333"/>
                </a:lnTo>
                <a:lnTo>
                  <a:pt x="293496" y="376047"/>
                </a:lnTo>
                <a:lnTo>
                  <a:pt x="286292" y="366653"/>
                </a:lnTo>
                <a:close/>
              </a:path>
              <a:path w="295275" h="382904">
                <a:moveTo>
                  <a:pt x="5080" y="0"/>
                </a:moveTo>
                <a:lnTo>
                  <a:pt x="0" y="3810"/>
                </a:lnTo>
                <a:lnTo>
                  <a:pt x="281313" y="370595"/>
                </a:lnTo>
                <a:lnTo>
                  <a:pt x="287098" y="372974"/>
                </a:lnTo>
                <a:lnTo>
                  <a:pt x="286292" y="366653"/>
                </a:lnTo>
                <a:lnTo>
                  <a:pt x="5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9F34E53-18E7-EF48-8DC6-C699196E5DF1}"/>
              </a:ext>
            </a:extLst>
          </p:cNvPr>
          <p:cNvSpPr/>
          <p:nvPr/>
        </p:nvSpPr>
        <p:spPr>
          <a:xfrm>
            <a:off x="2439796" y="2437764"/>
            <a:ext cx="344805" cy="383540"/>
          </a:xfrm>
          <a:custGeom>
            <a:avLst/>
            <a:gdLst/>
            <a:ahLst/>
            <a:cxnLst/>
            <a:rect l="l" t="t" r="r" b="b"/>
            <a:pathLst>
              <a:path w="344804" h="383539">
                <a:moveTo>
                  <a:pt x="12064" y="331850"/>
                </a:moveTo>
                <a:lnTo>
                  <a:pt x="10413" y="332866"/>
                </a:lnTo>
                <a:lnTo>
                  <a:pt x="0" y="383159"/>
                </a:lnTo>
                <a:lnTo>
                  <a:pt x="7918" y="380618"/>
                </a:lnTo>
                <a:lnTo>
                  <a:pt x="6603" y="380618"/>
                </a:lnTo>
                <a:lnTo>
                  <a:pt x="1777" y="376300"/>
                </a:lnTo>
                <a:lnTo>
                  <a:pt x="9774" y="367397"/>
                </a:lnTo>
                <a:lnTo>
                  <a:pt x="16255" y="335914"/>
                </a:lnTo>
                <a:lnTo>
                  <a:pt x="16637" y="334263"/>
                </a:lnTo>
                <a:lnTo>
                  <a:pt x="15493" y="332486"/>
                </a:lnTo>
                <a:lnTo>
                  <a:pt x="13715" y="332232"/>
                </a:lnTo>
                <a:lnTo>
                  <a:pt x="12064" y="331850"/>
                </a:lnTo>
                <a:close/>
              </a:path>
              <a:path w="344804" h="383539">
                <a:moveTo>
                  <a:pt x="9774" y="367397"/>
                </a:moveTo>
                <a:lnTo>
                  <a:pt x="1777" y="376300"/>
                </a:lnTo>
                <a:lnTo>
                  <a:pt x="6603" y="380618"/>
                </a:lnTo>
                <a:lnTo>
                  <a:pt x="7972" y="379095"/>
                </a:lnTo>
                <a:lnTo>
                  <a:pt x="7365" y="379095"/>
                </a:lnTo>
                <a:lnTo>
                  <a:pt x="3175" y="375412"/>
                </a:lnTo>
                <a:lnTo>
                  <a:pt x="8473" y="373715"/>
                </a:lnTo>
                <a:lnTo>
                  <a:pt x="9774" y="367397"/>
                </a:lnTo>
                <a:close/>
              </a:path>
              <a:path w="344804" h="383539">
                <a:moveTo>
                  <a:pt x="46862" y="361441"/>
                </a:moveTo>
                <a:lnTo>
                  <a:pt x="45212" y="361950"/>
                </a:lnTo>
                <a:lnTo>
                  <a:pt x="14552" y="371768"/>
                </a:lnTo>
                <a:lnTo>
                  <a:pt x="6603" y="380618"/>
                </a:lnTo>
                <a:lnTo>
                  <a:pt x="7918" y="380618"/>
                </a:lnTo>
                <a:lnTo>
                  <a:pt x="47116" y="368046"/>
                </a:lnTo>
                <a:lnTo>
                  <a:pt x="48901" y="367397"/>
                </a:lnTo>
                <a:lnTo>
                  <a:pt x="49784" y="365633"/>
                </a:lnTo>
                <a:lnTo>
                  <a:pt x="49275" y="363982"/>
                </a:lnTo>
                <a:lnTo>
                  <a:pt x="48640" y="362330"/>
                </a:lnTo>
                <a:lnTo>
                  <a:pt x="46862" y="361441"/>
                </a:lnTo>
                <a:close/>
              </a:path>
              <a:path w="344804" h="383539">
                <a:moveTo>
                  <a:pt x="8473" y="373715"/>
                </a:moveTo>
                <a:lnTo>
                  <a:pt x="3175" y="375412"/>
                </a:lnTo>
                <a:lnTo>
                  <a:pt x="7365" y="379095"/>
                </a:lnTo>
                <a:lnTo>
                  <a:pt x="8473" y="373715"/>
                </a:lnTo>
                <a:close/>
              </a:path>
              <a:path w="344804" h="383539">
                <a:moveTo>
                  <a:pt x="14552" y="371768"/>
                </a:moveTo>
                <a:lnTo>
                  <a:pt x="8473" y="373715"/>
                </a:lnTo>
                <a:lnTo>
                  <a:pt x="7365" y="379095"/>
                </a:lnTo>
                <a:lnTo>
                  <a:pt x="7972" y="379095"/>
                </a:lnTo>
                <a:lnTo>
                  <a:pt x="14552" y="371768"/>
                </a:lnTo>
                <a:close/>
              </a:path>
              <a:path w="344804" h="383539">
                <a:moveTo>
                  <a:pt x="339725" y="0"/>
                </a:moveTo>
                <a:lnTo>
                  <a:pt x="9771" y="367411"/>
                </a:lnTo>
                <a:lnTo>
                  <a:pt x="8473" y="373715"/>
                </a:lnTo>
                <a:lnTo>
                  <a:pt x="14552" y="371768"/>
                </a:lnTo>
                <a:lnTo>
                  <a:pt x="344550" y="4317"/>
                </a:lnTo>
                <a:lnTo>
                  <a:pt x="339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2FAEDC7-3691-214B-B709-3B51033101D4}"/>
              </a:ext>
            </a:extLst>
          </p:cNvPr>
          <p:cNvSpPr txBox="1"/>
          <p:nvPr/>
        </p:nvSpPr>
        <p:spPr>
          <a:xfrm>
            <a:off x="2180589" y="2644267"/>
            <a:ext cx="2247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AF50"/>
                </a:solidFill>
                <a:latin typeface="Arial"/>
                <a:cs typeface="Arial"/>
              </a:rPr>
              <a:t>?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98E5FA3-96E9-4242-BFF9-C88273207136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23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>
            <a:extLst>
              <a:ext uri="{FF2B5EF4-FFF2-40B4-BE49-F238E27FC236}">
                <a16:creationId xmlns:a16="http://schemas.microsoft.com/office/drawing/2014/main" id="{24C56C00-DA7C-0F43-B9F2-4231521DE764}"/>
              </a:ext>
            </a:extLst>
          </p:cNvPr>
          <p:cNvSpPr/>
          <p:nvPr/>
        </p:nvSpPr>
        <p:spPr>
          <a:xfrm>
            <a:off x="635" y="0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13">
            <a:extLst>
              <a:ext uri="{FF2B5EF4-FFF2-40B4-BE49-F238E27FC236}">
                <a16:creationId xmlns:a16="http://schemas.microsoft.com/office/drawing/2014/main" id="{82A829E7-2D8E-F94D-94DB-889525908041}"/>
              </a:ext>
            </a:extLst>
          </p:cNvPr>
          <p:cNvSpPr/>
          <p:nvPr/>
        </p:nvSpPr>
        <p:spPr>
          <a:xfrm>
            <a:off x="635" y="0"/>
            <a:ext cx="4572000" cy="723900"/>
          </a:xfrm>
          <a:custGeom>
            <a:avLst/>
            <a:gdLst/>
            <a:ahLst/>
            <a:cxnLst/>
            <a:rect l="l" t="t" r="r" b="b"/>
            <a:pathLst>
              <a:path w="4572000" h="723900">
                <a:moveTo>
                  <a:pt x="0" y="723900"/>
                </a:moveTo>
                <a:lnTo>
                  <a:pt x="4572000" y="723900"/>
                </a:lnTo>
                <a:lnTo>
                  <a:pt x="45720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4">
            <a:extLst>
              <a:ext uri="{FF2B5EF4-FFF2-40B4-BE49-F238E27FC236}">
                <a16:creationId xmlns:a16="http://schemas.microsoft.com/office/drawing/2014/main" id="{FFB9F7F8-3936-A740-8FC7-E946DB6304DA}"/>
              </a:ext>
            </a:extLst>
          </p:cNvPr>
          <p:cNvSpPr txBox="1"/>
          <p:nvPr/>
        </p:nvSpPr>
        <p:spPr>
          <a:xfrm>
            <a:off x="13462" y="13666"/>
            <a:ext cx="4546600" cy="7080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69215" rIns="0" bIns="0" rtlCol="0">
            <a:spAutoFit/>
          </a:bodyPr>
          <a:lstStyle/>
          <a:p>
            <a:pPr marL="1009015" marR="313055" indent="-756285">
              <a:lnSpc>
                <a:spcPct val="100000"/>
              </a:lnSpc>
              <a:spcBef>
                <a:spcPts val="54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Genetic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Algorithms: “Crossover”</a:t>
            </a:r>
            <a:r>
              <a:rPr sz="1800" b="1" spc="-6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for  Combining</a:t>
            </a:r>
            <a:r>
              <a:rPr sz="1800" b="1" spc="-5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Solutions…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93F6EA90-73A1-6549-9318-C7A69F7EA542}"/>
              </a:ext>
            </a:extLst>
          </p:cNvPr>
          <p:cNvSpPr/>
          <p:nvPr/>
        </p:nvSpPr>
        <p:spPr>
          <a:xfrm>
            <a:off x="305435" y="928688"/>
            <a:ext cx="78105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55BBA054-8851-F740-8F85-EE5FAE7333AC}"/>
              </a:ext>
            </a:extLst>
          </p:cNvPr>
          <p:cNvSpPr/>
          <p:nvPr/>
        </p:nvSpPr>
        <p:spPr>
          <a:xfrm>
            <a:off x="3620135" y="947291"/>
            <a:ext cx="781050" cy="1295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D8C05D9B-84A9-0A46-BFC1-69DDC0EF8660}"/>
              </a:ext>
            </a:extLst>
          </p:cNvPr>
          <p:cNvSpPr/>
          <p:nvPr/>
        </p:nvSpPr>
        <p:spPr>
          <a:xfrm>
            <a:off x="1318942" y="1046928"/>
            <a:ext cx="1058326" cy="12071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EA64D79C-E67F-144A-A9DC-84BC79F501F6}"/>
              </a:ext>
            </a:extLst>
          </p:cNvPr>
          <p:cNvSpPr/>
          <p:nvPr/>
        </p:nvSpPr>
        <p:spPr>
          <a:xfrm>
            <a:off x="2452791" y="1017051"/>
            <a:ext cx="1063850" cy="1236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DB46C7AC-2382-9E43-A55C-0025178AE219}"/>
              </a:ext>
            </a:extLst>
          </p:cNvPr>
          <p:cNvSpPr/>
          <p:nvPr/>
        </p:nvSpPr>
        <p:spPr>
          <a:xfrm>
            <a:off x="1838705" y="2436496"/>
            <a:ext cx="295275" cy="382905"/>
          </a:xfrm>
          <a:custGeom>
            <a:avLst/>
            <a:gdLst/>
            <a:ahLst/>
            <a:cxnLst/>
            <a:rect l="l" t="t" r="r" b="b"/>
            <a:pathLst>
              <a:path w="295275" h="382904">
                <a:moveTo>
                  <a:pt x="249681" y="357631"/>
                </a:moveTo>
                <a:lnTo>
                  <a:pt x="247777" y="358394"/>
                </a:lnTo>
                <a:lnTo>
                  <a:pt x="247142" y="360044"/>
                </a:lnTo>
                <a:lnTo>
                  <a:pt x="246506" y="361569"/>
                </a:lnTo>
                <a:lnTo>
                  <a:pt x="247269" y="363474"/>
                </a:lnTo>
                <a:lnTo>
                  <a:pt x="248919" y="364109"/>
                </a:lnTo>
                <a:lnTo>
                  <a:pt x="294767" y="382905"/>
                </a:lnTo>
                <a:lnTo>
                  <a:pt x="294381" y="379857"/>
                </a:lnTo>
                <a:lnTo>
                  <a:pt x="288417" y="379857"/>
                </a:lnTo>
                <a:lnTo>
                  <a:pt x="281313" y="370595"/>
                </a:lnTo>
                <a:lnTo>
                  <a:pt x="251332" y="358267"/>
                </a:lnTo>
                <a:lnTo>
                  <a:pt x="249681" y="357631"/>
                </a:lnTo>
                <a:close/>
              </a:path>
              <a:path w="295275" h="382904">
                <a:moveTo>
                  <a:pt x="281313" y="370595"/>
                </a:moveTo>
                <a:lnTo>
                  <a:pt x="288417" y="379857"/>
                </a:lnTo>
                <a:lnTo>
                  <a:pt x="290448" y="378333"/>
                </a:lnTo>
                <a:lnTo>
                  <a:pt x="287781" y="378333"/>
                </a:lnTo>
                <a:lnTo>
                  <a:pt x="287098" y="372974"/>
                </a:lnTo>
                <a:lnTo>
                  <a:pt x="281313" y="370595"/>
                </a:lnTo>
                <a:close/>
              </a:path>
              <a:path w="295275" h="382904">
                <a:moveTo>
                  <a:pt x="286766" y="330835"/>
                </a:moveTo>
                <a:lnTo>
                  <a:pt x="284988" y="330962"/>
                </a:lnTo>
                <a:lnTo>
                  <a:pt x="283209" y="331216"/>
                </a:lnTo>
                <a:lnTo>
                  <a:pt x="282067" y="332867"/>
                </a:lnTo>
                <a:lnTo>
                  <a:pt x="282194" y="334518"/>
                </a:lnTo>
                <a:lnTo>
                  <a:pt x="286292" y="366653"/>
                </a:lnTo>
                <a:lnTo>
                  <a:pt x="293496" y="376047"/>
                </a:lnTo>
                <a:lnTo>
                  <a:pt x="288417" y="379857"/>
                </a:lnTo>
                <a:lnTo>
                  <a:pt x="294381" y="379857"/>
                </a:lnTo>
                <a:lnTo>
                  <a:pt x="288544" y="333756"/>
                </a:lnTo>
                <a:lnTo>
                  <a:pt x="288290" y="331978"/>
                </a:lnTo>
                <a:lnTo>
                  <a:pt x="286766" y="330835"/>
                </a:lnTo>
                <a:close/>
              </a:path>
              <a:path w="295275" h="382904">
                <a:moveTo>
                  <a:pt x="287098" y="372974"/>
                </a:moveTo>
                <a:lnTo>
                  <a:pt x="287781" y="378333"/>
                </a:lnTo>
                <a:lnTo>
                  <a:pt x="292100" y="375031"/>
                </a:lnTo>
                <a:lnTo>
                  <a:pt x="287098" y="372974"/>
                </a:lnTo>
                <a:close/>
              </a:path>
              <a:path w="295275" h="382904">
                <a:moveTo>
                  <a:pt x="286292" y="366653"/>
                </a:moveTo>
                <a:lnTo>
                  <a:pt x="287098" y="372974"/>
                </a:lnTo>
                <a:lnTo>
                  <a:pt x="292100" y="375031"/>
                </a:lnTo>
                <a:lnTo>
                  <a:pt x="287781" y="378333"/>
                </a:lnTo>
                <a:lnTo>
                  <a:pt x="290448" y="378333"/>
                </a:lnTo>
                <a:lnTo>
                  <a:pt x="293496" y="376047"/>
                </a:lnTo>
                <a:lnTo>
                  <a:pt x="286292" y="366653"/>
                </a:lnTo>
                <a:close/>
              </a:path>
              <a:path w="295275" h="382904">
                <a:moveTo>
                  <a:pt x="5080" y="0"/>
                </a:moveTo>
                <a:lnTo>
                  <a:pt x="0" y="3810"/>
                </a:lnTo>
                <a:lnTo>
                  <a:pt x="281313" y="370595"/>
                </a:lnTo>
                <a:lnTo>
                  <a:pt x="287098" y="372974"/>
                </a:lnTo>
                <a:lnTo>
                  <a:pt x="286292" y="366653"/>
                </a:lnTo>
                <a:lnTo>
                  <a:pt x="5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A2EC3EAE-06CB-EF49-8DEF-55D552C07573}"/>
              </a:ext>
            </a:extLst>
          </p:cNvPr>
          <p:cNvSpPr/>
          <p:nvPr/>
        </p:nvSpPr>
        <p:spPr>
          <a:xfrm>
            <a:off x="2439796" y="2436241"/>
            <a:ext cx="344805" cy="383540"/>
          </a:xfrm>
          <a:custGeom>
            <a:avLst/>
            <a:gdLst/>
            <a:ahLst/>
            <a:cxnLst/>
            <a:rect l="l" t="t" r="r" b="b"/>
            <a:pathLst>
              <a:path w="344804" h="383540">
                <a:moveTo>
                  <a:pt x="12064" y="331850"/>
                </a:moveTo>
                <a:lnTo>
                  <a:pt x="10413" y="332866"/>
                </a:lnTo>
                <a:lnTo>
                  <a:pt x="0" y="383158"/>
                </a:lnTo>
                <a:lnTo>
                  <a:pt x="7918" y="380618"/>
                </a:lnTo>
                <a:lnTo>
                  <a:pt x="6603" y="380618"/>
                </a:lnTo>
                <a:lnTo>
                  <a:pt x="1777" y="376300"/>
                </a:lnTo>
                <a:lnTo>
                  <a:pt x="9774" y="367397"/>
                </a:lnTo>
                <a:lnTo>
                  <a:pt x="16255" y="335914"/>
                </a:lnTo>
                <a:lnTo>
                  <a:pt x="16637" y="334263"/>
                </a:lnTo>
                <a:lnTo>
                  <a:pt x="15493" y="332485"/>
                </a:lnTo>
                <a:lnTo>
                  <a:pt x="13715" y="332231"/>
                </a:lnTo>
                <a:lnTo>
                  <a:pt x="12064" y="331850"/>
                </a:lnTo>
                <a:close/>
              </a:path>
              <a:path w="344804" h="383540">
                <a:moveTo>
                  <a:pt x="9774" y="367397"/>
                </a:moveTo>
                <a:lnTo>
                  <a:pt x="1777" y="376300"/>
                </a:lnTo>
                <a:lnTo>
                  <a:pt x="6603" y="380618"/>
                </a:lnTo>
                <a:lnTo>
                  <a:pt x="7972" y="379094"/>
                </a:lnTo>
                <a:lnTo>
                  <a:pt x="7365" y="379094"/>
                </a:lnTo>
                <a:lnTo>
                  <a:pt x="3175" y="375411"/>
                </a:lnTo>
                <a:lnTo>
                  <a:pt x="8473" y="373715"/>
                </a:lnTo>
                <a:lnTo>
                  <a:pt x="9774" y="367397"/>
                </a:lnTo>
                <a:close/>
              </a:path>
              <a:path w="344804" h="383540">
                <a:moveTo>
                  <a:pt x="46862" y="361441"/>
                </a:moveTo>
                <a:lnTo>
                  <a:pt x="45212" y="361950"/>
                </a:lnTo>
                <a:lnTo>
                  <a:pt x="14552" y="371768"/>
                </a:lnTo>
                <a:lnTo>
                  <a:pt x="6603" y="380618"/>
                </a:lnTo>
                <a:lnTo>
                  <a:pt x="7918" y="380618"/>
                </a:lnTo>
                <a:lnTo>
                  <a:pt x="47116" y="368045"/>
                </a:lnTo>
                <a:lnTo>
                  <a:pt x="48901" y="367397"/>
                </a:lnTo>
                <a:lnTo>
                  <a:pt x="49784" y="365632"/>
                </a:lnTo>
                <a:lnTo>
                  <a:pt x="49275" y="363981"/>
                </a:lnTo>
                <a:lnTo>
                  <a:pt x="48640" y="362330"/>
                </a:lnTo>
                <a:lnTo>
                  <a:pt x="46862" y="361441"/>
                </a:lnTo>
                <a:close/>
              </a:path>
              <a:path w="344804" h="383540">
                <a:moveTo>
                  <a:pt x="8473" y="373715"/>
                </a:moveTo>
                <a:lnTo>
                  <a:pt x="3175" y="375411"/>
                </a:lnTo>
                <a:lnTo>
                  <a:pt x="7365" y="379094"/>
                </a:lnTo>
                <a:lnTo>
                  <a:pt x="8473" y="373715"/>
                </a:lnTo>
                <a:close/>
              </a:path>
              <a:path w="344804" h="383540">
                <a:moveTo>
                  <a:pt x="14552" y="371768"/>
                </a:moveTo>
                <a:lnTo>
                  <a:pt x="8473" y="373715"/>
                </a:lnTo>
                <a:lnTo>
                  <a:pt x="7365" y="379094"/>
                </a:lnTo>
                <a:lnTo>
                  <a:pt x="7972" y="379094"/>
                </a:lnTo>
                <a:lnTo>
                  <a:pt x="14552" y="371768"/>
                </a:lnTo>
                <a:close/>
              </a:path>
              <a:path w="344804" h="383540">
                <a:moveTo>
                  <a:pt x="339725" y="0"/>
                </a:moveTo>
                <a:lnTo>
                  <a:pt x="9771" y="367410"/>
                </a:lnTo>
                <a:lnTo>
                  <a:pt x="8473" y="373715"/>
                </a:lnTo>
                <a:lnTo>
                  <a:pt x="14552" y="371768"/>
                </a:lnTo>
                <a:lnTo>
                  <a:pt x="344550" y="4317"/>
                </a:lnTo>
                <a:lnTo>
                  <a:pt x="339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1">
            <a:extLst>
              <a:ext uri="{FF2B5EF4-FFF2-40B4-BE49-F238E27FC236}">
                <a16:creationId xmlns:a16="http://schemas.microsoft.com/office/drawing/2014/main" id="{77750E56-0658-474D-AEFB-D3164E204946}"/>
              </a:ext>
            </a:extLst>
          </p:cNvPr>
          <p:cNvSpPr txBox="1"/>
          <p:nvPr/>
        </p:nvSpPr>
        <p:spPr>
          <a:xfrm>
            <a:off x="2180589" y="2643963"/>
            <a:ext cx="2247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AF50"/>
                </a:solidFill>
                <a:latin typeface="Arial"/>
                <a:cs typeface="Arial"/>
              </a:rPr>
              <a:t>?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object 22">
            <a:extLst>
              <a:ext uri="{FF2B5EF4-FFF2-40B4-BE49-F238E27FC236}">
                <a16:creationId xmlns:a16="http://schemas.microsoft.com/office/drawing/2014/main" id="{F38692EC-3653-4845-95FB-AF5AA616C3A9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19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674364B-AF3A-F546-A957-B9C8647C727E}"/>
              </a:ext>
            </a:extLst>
          </p:cNvPr>
          <p:cNvSpPr txBox="1"/>
          <p:nvPr/>
        </p:nvSpPr>
        <p:spPr>
          <a:xfrm>
            <a:off x="275589" y="695071"/>
            <a:ext cx="381571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marR="5080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refine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5" dirty="0">
                <a:latin typeface="Arial"/>
                <a:cs typeface="Arial"/>
              </a:rPr>
              <a:t>guess </a:t>
            </a:r>
            <a:r>
              <a:rPr sz="1400" spc="-20" dirty="0">
                <a:latin typeface="Arial"/>
                <a:cs typeface="Arial"/>
              </a:rPr>
              <a:t>x, </a:t>
            </a:r>
            <a:r>
              <a:rPr sz="1400" spc="-5" dirty="0">
                <a:latin typeface="Arial"/>
                <a:cs typeface="Arial"/>
              </a:rPr>
              <a:t>locally </a:t>
            </a:r>
            <a:r>
              <a:rPr sz="1400" spc="-15" dirty="0">
                <a:latin typeface="Arial"/>
                <a:cs typeface="Arial"/>
              </a:rPr>
              <a:t>approximate </a:t>
            </a:r>
            <a:r>
              <a:rPr sz="1400" spc="-5" dirty="0">
                <a:latin typeface="Arial"/>
                <a:cs typeface="Arial"/>
              </a:rPr>
              <a:t>F </a:t>
            </a:r>
            <a:r>
              <a:rPr sz="1400" spc="-10" dirty="0">
                <a:latin typeface="Arial"/>
                <a:cs typeface="Arial"/>
              </a:rPr>
              <a:t>at </a:t>
            </a:r>
            <a:r>
              <a:rPr sz="1400" spc="-5" dirty="0">
                <a:latin typeface="Arial"/>
                <a:cs typeface="Arial"/>
              </a:rPr>
              <a:t>x  </a:t>
            </a:r>
            <a:r>
              <a:rPr sz="1400" spc="-10" dirty="0">
                <a:latin typeface="Arial"/>
                <a:cs typeface="Arial"/>
              </a:rPr>
              <a:t>using either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linear function or 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2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quadratic.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B1F4468-0D74-154D-A624-187330848C97}"/>
              </a:ext>
            </a:extLst>
          </p:cNvPr>
          <p:cNvSpPr txBox="1"/>
          <p:nvPr/>
        </p:nvSpPr>
        <p:spPr>
          <a:xfrm>
            <a:off x="275589" y="2957322"/>
            <a:ext cx="409321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marR="5080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Convex</a:t>
            </a:r>
            <a:r>
              <a:rPr sz="1400" spc="-10" dirty="0">
                <a:latin typeface="Arial"/>
                <a:cs typeface="Arial"/>
              </a:rPr>
              <a:t> functions nice, </a:t>
            </a:r>
            <a:r>
              <a:rPr sz="1400" spc="-5" dirty="0">
                <a:latin typeface="Arial"/>
                <a:cs typeface="Arial"/>
              </a:rPr>
              <a:t>since </a:t>
            </a:r>
            <a:r>
              <a:rPr sz="1400" spc="-10" dirty="0">
                <a:latin typeface="Arial"/>
                <a:cs typeface="Arial"/>
              </a:rPr>
              <a:t>local optimal point </a:t>
            </a:r>
            <a:r>
              <a:rPr sz="1400" spc="-5" dirty="0">
                <a:latin typeface="Arial"/>
                <a:cs typeface="Arial"/>
              </a:rPr>
              <a:t>is  </a:t>
            </a:r>
            <a:r>
              <a:rPr sz="1400" spc="-10" dirty="0">
                <a:latin typeface="Arial"/>
                <a:cs typeface="Arial"/>
              </a:rPr>
              <a:t>also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global optimum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point.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F2213DD-8E69-6F40-8410-8B497D188DBB}"/>
              </a:ext>
            </a:extLst>
          </p:cNvPr>
          <p:cNvSpPr/>
          <p:nvPr/>
        </p:nvSpPr>
        <p:spPr>
          <a:xfrm>
            <a:off x="635" y="1524"/>
            <a:ext cx="4572000" cy="609600"/>
          </a:xfrm>
          <a:custGeom>
            <a:avLst/>
            <a:gdLst/>
            <a:ahLst/>
            <a:cxnLst/>
            <a:rect l="l" t="t" r="r" b="b"/>
            <a:pathLst>
              <a:path w="4572000" h="609600">
                <a:moveTo>
                  <a:pt x="0" y="609600"/>
                </a:moveTo>
                <a:lnTo>
                  <a:pt x="4572000" y="609600"/>
                </a:lnTo>
                <a:lnTo>
                  <a:pt x="4572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2B3C1A4-C24B-9448-9EB4-46D970B3EAE3}"/>
              </a:ext>
            </a:extLst>
          </p:cNvPr>
          <p:cNvSpPr/>
          <p:nvPr/>
        </p:nvSpPr>
        <p:spPr>
          <a:xfrm>
            <a:off x="635" y="1524"/>
            <a:ext cx="4572000" cy="609600"/>
          </a:xfrm>
          <a:custGeom>
            <a:avLst/>
            <a:gdLst/>
            <a:ahLst/>
            <a:cxnLst/>
            <a:rect l="l" t="t" r="r" b="b"/>
            <a:pathLst>
              <a:path w="4572000" h="609600">
                <a:moveTo>
                  <a:pt x="0" y="609600"/>
                </a:moveTo>
                <a:lnTo>
                  <a:pt x="4572000" y="609600"/>
                </a:lnTo>
                <a:lnTo>
                  <a:pt x="4572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C00373D-8312-5B43-9AE8-1655B79503A5}"/>
              </a:ext>
            </a:extLst>
          </p:cNvPr>
          <p:cNvSpPr txBox="1"/>
          <p:nvPr/>
        </p:nvSpPr>
        <p:spPr>
          <a:xfrm>
            <a:off x="13462" y="14097"/>
            <a:ext cx="4546600" cy="5949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2065" rIns="0" bIns="0" rtlCol="0">
            <a:spAutoFit/>
          </a:bodyPr>
          <a:lstStyle/>
          <a:p>
            <a:pPr marR="53340" algn="ctr">
              <a:lnSpc>
                <a:spcPct val="100000"/>
              </a:lnSpc>
              <a:spcBef>
                <a:spcPts val="9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Unconstrained</a:t>
            </a:r>
            <a:r>
              <a:rPr sz="1800" b="1" spc="-4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Optimization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of F(x) Based </a:t>
            </a:r>
            <a:r>
              <a:rPr sz="1800" b="1" spc="-10" dirty="0">
                <a:solidFill>
                  <a:srgbClr val="004F89"/>
                </a:solidFill>
                <a:latin typeface="Arial"/>
                <a:cs typeface="Arial"/>
              </a:rPr>
              <a:t>On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Iterative</a:t>
            </a:r>
            <a:r>
              <a:rPr sz="1800" b="1" spc="-6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Refinement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91C34A0-DD1F-7543-845C-F3680DC2BABA}"/>
              </a:ext>
            </a:extLst>
          </p:cNvPr>
          <p:cNvSpPr/>
          <p:nvPr/>
        </p:nvSpPr>
        <p:spPr>
          <a:xfrm>
            <a:off x="572135" y="1205864"/>
            <a:ext cx="1350137" cy="933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D4C613D-D5C8-0D49-AAAB-F5FAE915AECA}"/>
              </a:ext>
            </a:extLst>
          </p:cNvPr>
          <p:cNvSpPr/>
          <p:nvPr/>
        </p:nvSpPr>
        <p:spPr>
          <a:xfrm>
            <a:off x="1020571" y="1949830"/>
            <a:ext cx="80644" cy="8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4785670-A563-6945-9103-5DB649D0C1D0}"/>
              </a:ext>
            </a:extLst>
          </p:cNvPr>
          <p:cNvSpPr/>
          <p:nvPr/>
        </p:nvSpPr>
        <p:spPr>
          <a:xfrm>
            <a:off x="781939" y="1205864"/>
            <a:ext cx="465455" cy="750570"/>
          </a:xfrm>
          <a:custGeom>
            <a:avLst/>
            <a:gdLst/>
            <a:ahLst/>
            <a:cxnLst/>
            <a:rect l="l" t="t" r="r" b="b"/>
            <a:pathLst>
              <a:path w="465455" h="750569">
                <a:moveTo>
                  <a:pt x="0" y="0"/>
                </a:moveTo>
                <a:lnTo>
                  <a:pt x="465327" y="750316"/>
                </a:lnTo>
              </a:path>
            </a:pathLst>
          </a:custGeom>
          <a:ln w="1746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9525968-94D9-B64A-BFB0-ED5BA57AB28F}"/>
              </a:ext>
            </a:extLst>
          </p:cNvPr>
          <p:cNvSpPr/>
          <p:nvPr/>
        </p:nvSpPr>
        <p:spPr>
          <a:xfrm>
            <a:off x="2534538" y="1210055"/>
            <a:ext cx="1350137" cy="933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7FDE967-76A2-6E4E-8CB9-E1F767DC36E6}"/>
              </a:ext>
            </a:extLst>
          </p:cNvPr>
          <p:cNvSpPr/>
          <p:nvPr/>
        </p:nvSpPr>
        <p:spPr>
          <a:xfrm>
            <a:off x="2982975" y="1954022"/>
            <a:ext cx="80518" cy="8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5003EED6-3B2F-F241-93E7-6072A102C160}"/>
              </a:ext>
            </a:extLst>
          </p:cNvPr>
          <p:cNvSpPr/>
          <p:nvPr/>
        </p:nvSpPr>
        <p:spPr>
          <a:xfrm>
            <a:off x="2884424" y="1205864"/>
            <a:ext cx="698500" cy="599440"/>
          </a:xfrm>
          <a:custGeom>
            <a:avLst/>
            <a:gdLst/>
            <a:ahLst/>
            <a:cxnLst/>
            <a:rect l="l" t="t" r="r" b="b"/>
            <a:pathLst>
              <a:path w="698500" h="599439">
                <a:moveTo>
                  <a:pt x="0" y="30480"/>
                </a:moveTo>
                <a:lnTo>
                  <a:pt x="14044" y="85916"/>
                </a:lnTo>
                <a:lnTo>
                  <a:pt x="28199" y="140825"/>
                </a:lnTo>
                <a:lnTo>
                  <a:pt x="42582" y="194673"/>
                </a:lnTo>
                <a:lnTo>
                  <a:pt x="57312" y="246927"/>
                </a:lnTo>
                <a:lnTo>
                  <a:pt x="72504" y="297053"/>
                </a:lnTo>
                <a:lnTo>
                  <a:pt x="88278" y="344517"/>
                </a:lnTo>
                <a:lnTo>
                  <a:pt x="104749" y="388786"/>
                </a:lnTo>
                <a:lnTo>
                  <a:pt x="122035" y="429326"/>
                </a:lnTo>
                <a:lnTo>
                  <a:pt x="140254" y="465604"/>
                </a:lnTo>
                <a:lnTo>
                  <a:pt x="179959" y="523240"/>
                </a:lnTo>
                <a:lnTo>
                  <a:pt x="215449" y="555896"/>
                </a:lnTo>
                <a:lnTo>
                  <a:pt x="254842" y="579964"/>
                </a:lnTo>
                <a:lnTo>
                  <a:pt x="296801" y="594645"/>
                </a:lnTo>
                <a:lnTo>
                  <a:pt x="339989" y="599143"/>
                </a:lnTo>
                <a:lnTo>
                  <a:pt x="383068" y="592660"/>
                </a:lnTo>
                <a:lnTo>
                  <a:pt x="424700" y="574398"/>
                </a:lnTo>
                <a:lnTo>
                  <a:pt x="463550" y="543560"/>
                </a:lnTo>
                <a:lnTo>
                  <a:pt x="505760" y="488894"/>
                </a:lnTo>
                <a:lnTo>
                  <a:pt x="526202" y="453967"/>
                </a:lnTo>
                <a:lnTo>
                  <a:pt x="546259" y="414631"/>
                </a:lnTo>
                <a:lnTo>
                  <a:pt x="565974" y="371376"/>
                </a:lnTo>
                <a:lnTo>
                  <a:pt x="585390" y="324691"/>
                </a:lnTo>
                <a:lnTo>
                  <a:pt x="604549" y="275067"/>
                </a:lnTo>
                <a:lnTo>
                  <a:pt x="623494" y="222993"/>
                </a:lnTo>
                <a:lnTo>
                  <a:pt x="642268" y="168959"/>
                </a:lnTo>
                <a:lnTo>
                  <a:pt x="660914" y="113456"/>
                </a:lnTo>
                <a:lnTo>
                  <a:pt x="679474" y="56973"/>
                </a:lnTo>
                <a:lnTo>
                  <a:pt x="697991" y="0"/>
                </a:lnTo>
              </a:path>
            </a:pathLst>
          </a:custGeom>
          <a:ln w="126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CE3999C9-696B-3C4E-80AF-3D602D24250B}"/>
              </a:ext>
            </a:extLst>
          </p:cNvPr>
          <p:cNvSpPr txBox="1"/>
          <p:nvPr/>
        </p:nvSpPr>
        <p:spPr>
          <a:xfrm>
            <a:off x="618743" y="2009394"/>
            <a:ext cx="1612900" cy="715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6559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15"/>
              </a:spcBef>
            </a:pPr>
            <a:r>
              <a:rPr sz="9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Gradient </a:t>
            </a:r>
            <a:r>
              <a:rPr sz="9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Descent </a:t>
            </a:r>
            <a:r>
              <a:rPr sz="900" spc="5" dirty="0">
                <a:latin typeface="Arial"/>
                <a:cs typeface="Arial"/>
              </a:rPr>
              <a:t>(if</a:t>
            </a:r>
            <a:r>
              <a:rPr sz="900" spc="-9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derivatives  </a:t>
            </a:r>
            <a:r>
              <a:rPr sz="900" spc="-5" dirty="0">
                <a:latin typeface="Arial"/>
                <a:cs typeface="Arial"/>
              </a:rPr>
              <a:t>easy </a:t>
            </a:r>
            <a:r>
              <a:rPr sz="900" spc="5" dirty="0">
                <a:latin typeface="Arial"/>
                <a:cs typeface="Arial"/>
              </a:rPr>
              <a:t>to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compute)</a:t>
            </a:r>
            <a:endParaRPr sz="900">
              <a:latin typeface="Arial"/>
              <a:cs typeface="Arial"/>
            </a:endParaRPr>
          </a:p>
          <a:p>
            <a:pPr marL="142875" indent="-142875">
              <a:lnSpc>
                <a:spcPct val="100000"/>
              </a:lnSpc>
              <a:buChar char="-"/>
              <a:tabLst>
                <a:tab pos="143510" algn="l"/>
              </a:tabLst>
            </a:pPr>
            <a:r>
              <a:rPr sz="900" spc="-5" dirty="0">
                <a:latin typeface="Arial"/>
                <a:cs typeface="Arial"/>
              </a:rPr>
              <a:t>Careful </a:t>
            </a:r>
            <a:r>
              <a:rPr sz="900" spc="5" dirty="0">
                <a:latin typeface="Arial"/>
                <a:cs typeface="Arial"/>
              </a:rPr>
              <a:t>with </a:t>
            </a:r>
            <a:r>
              <a:rPr sz="900" spc="-5" dirty="0">
                <a:latin typeface="Arial"/>
                <a:cs typeface="Arial"/>
              </a:rPr>
              <a:t>step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size</a:t>
            </a:r>
            <a:endParaRPr sz="900">
              <a:latin typeface="Arial"/>
              <a:cs typeface="Arial"/>
            </a:endParaRPr>
          </a:p>
          <a:p>
            <a:pPr marL="142875" indent="-142875">
              <a:lnSpc>
                <a:spcPct val="100000"/>
              </a:lnSpc>
              <a:buChar char="-"/>
              <a:tabLst>
                <a:tab pos="143510" algn="l"/>
              </a:tabLst>
            </a:pPr>
            <a:r>
              <a:rPr sz="900" spc="-5" dirty="0">
                <a:latin typeface="Arial"/>
                <a:cs typeface="Arial"/>
              </a:rPr>
              <a:t>Many </a:t>
            </a:r>
            <a:r>
              <a:rPr sz="900" dirty="0">
                <a:latin typeface="Arial"/>
                <a:cs typeface="Arial"/>
              </a:rPr>
              <a:t>fast </a:t>
            </a:r>
            <a:r>
              <a:rPr sz="900" spc="5" dirty="0">
                <a:latin typeface="Arial"/>
                <a:cs typeface="Arial"/>
              </a:rPr>
              <a:t>“low quality”</a:t>
            </a:r>
            <a:r>
              <a:rPr sz="900" spc="-17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steps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ADB6193-A38F-614A-AB4B-6EF28A8550C4}"/>
              </a:ext>
            </a:extLst>
          </p:cNvPr>
          <p:cNvSpPr txBox="1"/>
          <p:nvPr/>
        </p:nvSpPr>
        <p:spPr>
          <a:xfrm>
            <a:off x="2581656" y="2013585"/>
            <a:ext cx="1871345" cy="8547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6559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  <a:p>
            <a:pPr marR="401955">
              <a:lnSpc>
                <a:spcPct val="100000"/>
              </a:lnSpc>
              <a:spcBef>
                <a:spcPts val="30"/>
              </a:spcBef>
            </a:pPr>
            <a:r>
              <a:rPr sz="9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Newton’s </a:t>
            </a:r>
            <a:r>
              <a:rPr sz="9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Method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(if </a:t>
            </a:r>
            <a:r>
              <a:rPr sz="900" spc="-5" dirty="0">
                <a:latin typeface="Arial"/>
                <a:cs typeface="Arial"/>
              </a:rPr>
              <a:t>second  </a:t>
            </a:r>
            <a:r>
              <a:rPr sz="900" dirty="0">
                <a:latin typeface="Arial"/>
                <a:cs typeface="Arial"/>
              </a:rPr>
              <a:t>derivatives </a:t>
            </a:r>
            <a:r>
              <a:rPr sz="900" spc="-5" dirty="0">
                <a:latin typeface="Arial"/>
                <a:cs typeface="Arial"/>
              </a:rPr>
              <a:t>easy </a:t>
            </a:r>
            <a:r>
              <a:rPr sz="900" spc="5" dirty="0">
                <a:latin typeface="Arial"/>
                <a:cs typeface="Arial"/>
              </a:rPr>
              <a:t>to</a:t>
            </a:r>
            <a:r>
              <a:rPr sz="900" spc="-12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compute)</a:t>
            </a:r>
            <a:endParaRPr sz="9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- </a:t>
            </a:r>
            <a:r>
              <a:rPr sz="900" spc="-15" dirty="0">
                <a:latin typeface="Arial"/>
                <a:cs typeface="Arial"/>
              </a:rPr>
              <a:t>Fewer </a:t>
            </a:r>
            <a:r>
              <a:rPr sz="900" spc="5" dirty="0">
                <a:latin typeface="Arial"/>
                <a:cs typeface="Arial"/>
              </a:rPr>
              <a:t>slow “high quality” </a:t>
            </a:r>
            <a:r>
              <a:rPr sz="900" spc="-5" dirty="0">
                <a:latin typeface="Arial"/>
                <a:cs typeface="Arial"/>
              </a:rPr>
              <a:t>steps  </a:t>
            </a:r>
            <a:r>
              <a:rPr sz="900" spc="5" dirty="0">
                <a:latin typeface="Arial"/>
                <a:cs typeface="Arial"/>
              </a:rPr>
              <a:t>(in N </a:t>
            </a:r>
            <a:r>
              <a:rPr sz="900" dirty="0">
                <a:latin typeface="Arial"/>
                <a:cs typeface="Arial"/>
              </a:rPr>
              <a:t>dimensions, </a:t>
            </a:r>
            <a:r>
              <a:rPr sz="900" spc="-5" dirty="0">
                <a:latin typeface="Arial"/>
                <a:cs typeface="Arial"/>
              </a:rPr>
              <a:t>each step</a:t>
            </a:r>
            <a:r>
              <a:rPr sz="900" spc="-1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involves  </a:t>
            </a:r>
            <a:r>
              <a:rPr sz="900" spc="5" dirty="0">
                <a:latin typeface="Arial"/>
                <a:cs typeface="Arial"/>
              </a:rPr>
              <a:t>solving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N-variable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linear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system).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838761B-4BF4-E247-982B-47714A28E254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664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1536</Words>
  <Application>Microsoft Macintosh PowerPoint</Application>
  <PresentationFormat>Custom</PresentationFormat>
  <Paragraphs>191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2019-11-24T19:04:15Z</dcterms:created>
  <dcterms:modified xsi:type="dcterms:W3CDTF">2019-11-24T19:28:39Z</dcterms:modified>
</cp:coreProperties>
</file>