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1" r:id="rId3"/>
    <p:sldId id="306" r:id="rId4"/>
    <p:sldId id="307" r:id="rId5"/>
    <p:sldId id="308" r:id="rId6"/>
    <p:sldId id="309" r:id="rId7"/>
    <p:sldId id="310" r:id="rId8"/>
    <p:sldId id="272" r:id="rId9"/>
    <p:sldId id="273" r:id="rId10"/>
    <p:sldId id="274" r:id="rId11"/>
    <p:sldId id="275" r:id="rId12"/>
    <p:sldId id="276" r:id="rId13"/>
    <p:sldId id="277" r:id="rId14"/>
    <p:sldId id="291" r:id="rId15"/>
    <p:sldId id="278" r:id="rId16"/>
    <p:sldId id="279" r:id="rId17"/>
    <p:sldId id="296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9" r:id="rId30"/>
    <p:sldId id="292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5972" autoAdjust="0"/>
  </p:normalViewPr>
  <p:slideViewPr>
    <p:cSldViewPr>
      <p:cViewPr varScale="1">
        <p:scale>
          <a:sx n="85" d="100"/>
          <a:sy n="85" d="100"/>
        </p:scale>
        <p:origin x="21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2F3D95-1A92-49EA-BCB6-57EDF7614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0BEB48A-2C4D-4B64-B8A6-A5C455FAAAFA}" type="datetimeFigureOut">
              <a:rPr lang="en-US" altLang="en-US"/>
              <a:pPr>
                <a:defRPr/>
              </a:pPr>
              <a:t>2/18/20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749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178094F-E8B5-4B2E-BA54-D8E6B7D5DAC5}" type="datetimeFigureOut">
              <a:rPr lang="en-US" altLang="en-US"/>
              <a:pPr>
                <a:defRPr/>
              </a:pPr>
              <a:t>2/18/20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CD819B-D64B-402B-90B0-A1ED94FDD4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815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F06E87-CD7A-4D84-9685-B9819B453DA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72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68B373-9A62-46FA-BEED-67FD1DD45AB7}" type="datetime3">
              <a:rPr lang="en-US"/>
              <a:pPr/>
              <a:t>18 February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4D47D-F43F-41C2-BCB0-9456582522E9}" type="slidenum">
              <a:rPr lang="en-US"/>
              <a:pPr/>
              <a:t>14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D3FE79-773E-4A65-A7A1-0166893F42AF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A525E-069A-4647-8746-86F3D7360D33}" type="slidenum">
              <a:rPr lang="en-AU" altLang="en-US" sz="130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914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8C2692-82FB-405D-A0C2-7F4AEA79B939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85168C-61A2-491D-9663-DDFB5BC4A40E}" type="slidenum">
              <a:rPr lang="en-AU" altLang="en-US" sz="130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280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9C02B8-268D-4BFE-873B-9ED30CF0A140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521121-DD82-44CD-8462-073F3354E31B}" type="slidenum">
              <a:rPr lang="en-AU" altLang="en-US" sz="130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142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22DD1B-FDB2-477E-8C71-1599326703C5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DD3338-5598-4ECE-9AA8-553A79BD595D}" type="slidenum">
              <a:rPr lang="en-AU" altLang="en-US" sz="130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416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559F2D-0BF5-4662-A605-D6E1B62D4E07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41AD67-8E85-4C38-B00A-EDAE75CA9C64}" type="slidenum">
              <a:rPr lang="en-AU" altLang="en-US" sz="130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656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8469CE-5997-4651-8FC1-E9B36A37CF9D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E1DC76-19B0-4802-8D8C-44BA5BDB9F64}" type="slidenum">
              <a:rPr lang="en-AU" altLang="en-US" sz="130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180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B467E8-9AC1-48E5-A0CF-65806B844EEA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F1BB18-21B6-45EC-A643-9CFC089A14B6}" type="slidenum">
              <a:rPr lang="en-AU" altLang="en-US" sz="130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755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6DE335-C070-477D-A73C-CED5C3A220CC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6AD04-4956-43C7-A3C1-09C0D5E808E7}" type="slidenum">
              <a:rPr lang="en-AU" altLang="en-US" sz="130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252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96D16F-1B5A-4440-9D1E-ABFC9F8E1CCF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D1951A-BE72-413E-A303-FCED649A705C}" type="slidenum">
              <a:rPr lang="en-AU" altLang="en-US" sz="130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27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CD819B-D64B-402B-90B0-A1ED94FDD49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904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3CA3EE-DB27-40BA-BC6A-4A5D6A7EFC9D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7A5213-420E-4793-96CB-B57103F212D1}" type="slidenum">
              <a:rPr lang="en-AU" altLang="en-US" sz="130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055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3555A8-6D1F-4008-A840-1248FBAC8030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5D18F0-CBD1-47DB-92B9-A0CD1AF6DBFC}" type="slidenum">
              <a:rPr lang="en-AU" altLang="en-US" sz="130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292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C83E05-7208-4341-BDBA-31D30CDC5826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A0C35B-C06F-41CD-BB4D-2C24F5111BBA}" type="slidenum">
              <a:rPr lang="en-AU" altLang="en-US" sz="1300">
                <a:latin typeface="Times New Roman" panose="02020603050405020304" pitchFamily="18" charset="0"/>
              </a:rPr>
              <a:pPr/>
              <a:t>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658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FC97A-C54B-4228-BF85-82566A5239AA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AD6E1C-A384-41A4-BFC0-00ED70A9F7D3}" type="slidenum">
              <a:rPr lang="en-AU" altLang="en-US" sz="130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116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FE41FC-C882-4334-A970-E6E0E262AB5C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A00F4-02BB-4A84-B53D-F4AD38EE3E9E}" type="slidenum">
              <a:rPr lang="en-AU" altLang="en-US" sz="1300">
                <a:latin typeface="Times New Roman" panose="02020603050405020304" pitchFamily="18" charset="0"/>
              </a:rPr>
              <a:pPr/>
              <a:t>29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706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CD819B-D64B-402B-90B0-A1ED94FDD49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65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B467E8-9AC1-48E5-A0CF-65806B844EEA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F1BB18-21B6-45EC-A643-9CFC089A14B6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08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B20481-3925-418E-A99A-2D24F710CC9F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CD8819-45FE-4731-AAA1-BC0124865438}" type="slidenum">
              <a:rPr lang="en-AU" altLang="en-US" sz="130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68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C45EE-DEC4-4B8D-BAE3-98654B468C87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36ABFA-0A7C-4627-8192-5C7EBBD64640}" type="slidenum">
              <a:rPr lang="en-AU" altLang="en-US" sz="130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94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B09D14-56D3-4744-A3F7-81646BEE1AEB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D88B4E-62A1-4D85-B055-ECA74EDBB374}" type="slidenum">
              <a:rPr lang="en-AU" altLang="en-US" sz="130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737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0B5656-F82F-45CC-89C3-A8820F589B2D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4E72C9-9C5A-4B80-90CD-7403F4B3DC4B}" type="slidenum">
              <a:rPr lang="en-AU" altLang="en-US" sz="130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65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751452-22F5-48BE-8E46-A5BA521D2752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4CE462-2F28-443C-ABE1-16FFDA0E9E69}" type="slidenum">
              <a:rPr lang="en-AU" altLang="en-US" sz="130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89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17C7EF-A80F-4CA4-8C96-DEB09D956AC3}" type="datetime3">
              <a:rPr lang="en-AU" altLang="en-US" sz="1300" smtClean="0">
                <a:latin typeface="Times New Roman" panose="02020603050405020304" pitchFamily="18" charset="0"/>
              </a:rPr>
              <a:pPr/>
              <a:t>18 February, 2020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C576D3-38E3-4295-AD54-5C3490A14DCB}" type="slidenum">
              <a:rPr lang="en-AU" altLang="en-US" sz="130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9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449DEC-6882-488C-8CD7-5B64A550C389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46D3643-ECAC-4204-A034-837B244BA0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45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F06F0-D628-4291-BB41-5558D12C38B8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B5467-BD79-477C-ACEE-CEC53AC78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86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488E2-4392-42AB-99CB-94E195C65885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117D4-AB07-41F1-8623-5F24DD4600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65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4528FA8-3F5A-4167-A4C5-07706A58C678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A99E00D-125C-4632-8626-7CCA3457B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8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5F15F-08FE-445D-A40F-F7656EDAD635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CB3A-0504-47F2-833C-9636B415E8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77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57C68-5856-4895-8E5D-BFD3554DBE75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C8B98-EC21-41B8-8263-0ED6D41D8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31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A7016-805C-49F5-ACCF-82351F708390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8456F-C438-498E-B67F-C6FC20BBA3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45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6B8EC-32C5-4A84-961D-BF6D939E0BF9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854F-5C8E-4359-9C3D-39717EC47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9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9110D-ADEE-469E-90E7-F4CC19EE5731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86157-8DDC-49F6-A8F5-AB041F50C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39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0DF63-6C36-4E47-B353-65C5404E5398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BD4A7-890C-49ED-B445-22C3E8EE2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70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13713-E62A-493B-984B-6C9AEB475F21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C364-3FA8-461D-AAFB-3240E6457F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5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61D2A7-0ED3-4A25-9B3A-17690461668D}" type="datetime1">
              <a:rPr lang="en-US" altLang="en-US" smtClean="0"/>
              <a:t>2/18/20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Chapter 4 — The Processor —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D27B93-BF00-4740-937D-AB92E078B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eroberts/courses/soco/projects/risc/risccis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fferencebetween.com/difference-between-mips-and-vs-ar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eroberts/courses/soco/projects/risc/risccisc/" TargetMode="External"/><Relationship Id="rId2" Type="http://schemas.openxmlformats.org/officeDocument/2006/relationships/hyperlink" Target="http://www.differencebetween.com/difference-between-mips-and-vs-ar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/>
              <a:t>Lectures 9 &amp; 10 </a:t>
            </a:r>
            <a:r>
              <a:rPr lang="en-US" altLang="en-US" sz="2200" dirty="0"/>
              <a:t>– MIPS Instructions &amp; Datapath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Fetch</a:t>
            </a:r>
            <a:endParaRPr lang="en-AU" altLang="en-US"/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611188" y="4437063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16667"/>
              <a:gd name="adj4" fmla="val 171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32-bit register</a:t>
            </a:r>
            <a:endParaRPr lang="en-AU" altLang="en-US"/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7308850" y="3860800"/>
            <a:ext cx="1439863" cy="863600"/>
          </a:xfrm>
          <a:prstGeom prst="borderCallout1">
            <a:avLst>
              <a:gd name="adj1" fmla="val 13236"/>
              <a:gd name="adj2" fmla="val -5292"/>
              <a:gd name="adj3" fmla="val -41912"/>
              <a:gd name="adj4" fmla="val -55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Increment by 4 for next instruction</a:t>
            </a:r>
            <a:endParaRPr lang="en-AU" altLang="en-US"/>
          </a:p>
        </p:txBody>
      </p:sp>
      <p:pic>
        <p:nvPicPr>
          <p:cNvPr id="15366" name="Picture 6" descr="f04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51435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05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6" descr="f04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84538"/>
            <a:ext cx="6316662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Instructions</a:t>
            </a:r>
            <a:endParaRPr lang="en-AU" alt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920875"/>
          </a:xfrm>
        </p:spPr>
        <p:txBody>
          <a:bodyPr/>
          <a:lstStyle/>
          <a:p>
            <a:pPr eaLnBrk="1" hangingPunct="1"/>
            <a:r>
              <a:rPr lang="en-US" altLang="en-US"/>
              <a:t>Read two register operands</a:t>
            </a:r>
          </a:p>
          <a:p>
            <a:pPr eaLnBrk="1" hangingPunct="1"/>
            <a:r>
              <a:rPr lang="en-US" altLang="en-US"/>
              <a:t>Perform arithmetic/logical operation</a:t>
            </a:r>
          </a:p>
          <a:p>
            <a:pPr eaLnBrk="1" hangingPunct="1"/>
            <a:r>
              <a:rPr lang="en-US" altLang="en-US"/>
              <a:t>Write register result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255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6" descr="f04-0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644900"/>
            <a:ext cx="4437062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Load/Store Instructions</a:t>
            </a:r>
            <a:endParaRPr lang="en-AU" altLang="en-US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Read register operands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Calculate address using 16-bit offset (constant)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Use ALU, but sign-extend offset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Load: Read memory and update register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Store: Write register value to memory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79795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Instructions</a:t>
            </a:r>
            <a:endParaRPr lang="en-AU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 register operands</a:t>
            </a:r>
          </a:p>
          <a:p>
            <a:pPr eaLnBrk="1" hangingPunct="1"/>
            <a:r>
              <a:rPr lang="en-US" altLang="en-US" dirty="0"/>
              <a:t>Compare operands</a:t>
            </a:r>
          </a:p>
          <a:p>
            <a:pPr lvl="1" eaLnBrk="1" hangingPunct="1"/>
            <a:r>
              <a:rPr lang="en-US" altLang="en-US" dirty="0"/>
              <a:t>Use ALU, subtract and check Zero output</a:t>
            </a:r>
          </a:p>
          <a:p>
            <a:pPr eaLnBrk="1" hangingPunct="1"/>
            <a:r>
              <a:rPr lang="en-US" altLang="en-US" dirty="0"/>
              <a:t>Calculate target address</a:t>
            </a:r>
          </a:p>
          <a:p>
            <a:pPr lvl="1" eaLnBrk="1" hangingPunct="1"/>
            <a:r>
              <a:rPr lang="en-US" altLang="en-US" dirty="0"/>
              <a:t>Sign-extend displacement</a:t>
            </a:r>
          </a:p>
          <a:p>
            <a:pPr lvl="1" eaLnBrk="1" hangingPunct="1"/>
            <a:r>
              <a:rPr lang="en-US" altLang="en-US" dirty="0"/>
              <a:t>Shift left 2 places (word displacement)</a:t>
            </a:r>
          </a:p>
          <a:p>
            <a:pPr lvl="1" eaLnBrk="1" hangingPunct="1"/>
            <a:r>
              <a:rPr lang="en-US" altLang="en-US" dirty="0"/>
              <a:t>Add to PC + 4</a:t>
            </a:r>
          </a:p>
          <a:p>
            <a:pPr lvl="2" eaLnBrk="1" hangingPunct="1"/>
            <a:r>
              <a:rPr lang="en-US" altLang="en-US" dirty="0"/>
              <a:t>Already calculated by instruction fetch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88501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Addressing Example</a:t>
            </a:r>
            <a:endParaRPr lang="en-AU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r>
              <a:rPr lang="en-US" dirty="0"/>
              <a:t>Loop code from earlier example</a:t>
            </a:r>
          </a:p>
          <a:p>
            <a:pPr lvl="1"/>
            <a:r>
              <a:rPr lang="en-US" dirty="0"/>
              <a:t>Assume Loop at location (80000)</a:t>
            </a:r>
            <a:r>
              <a:rPr lang="en-US" baseline="-25000" dirty="0"/>
              <a:t>10</a:t>
            </a:r>
            <a:endParaRPr lang="en-AU" sz="2000" baseline="-25000" dirty="0">
              <a:solidFill>
                <a:schemeClr val="folHlink"/>
              </a:solidFill>
              <a:latin typeface="Lucida Console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1688"/>
              </p:ext>
            </p:extLst>
          </p:nvPr>
        </p:nvGraphicFramePr>
        <p:xfrm>
          <a:off x="684213" y="2708275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$9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Lucida Console" pitchFamily="49" charset="0"/>
                        </a:rPr>
                        <a:t>$19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$9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$9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Lucida Console" pitchFamily="49" charset="0"/>
                        </a:rPr>
                        <a:t>$22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$8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$9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80008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$8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Lucida Console" pitchFamily="49" charset="0"/>
                        </a:rPr>
                        <a:t>$21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Lucida Console" pitchFamily="49" charset="0"/>
                        </a:rPr>
                        <a:t>Exit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$19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$19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Lucida Console" pitchFamily="49" charset="0"/>
                        </a:rPr>
                        <a:t>Loop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rial" charset="0"/>
                        </a:rPr>
                        <a:t>20000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Exit: …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2872" name="Line 72"/>
          <p:cNvSpPr>
            <a:spLocks noChangeShapeType="1"/>
          </p:cNvSpPr>
          <p:nvPr/>
        </p:nvSpPr>
        <p:spPr bwMode="auto">
          <a:xfrm flipH="1">
            <a:off x="5076825" y="4259262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4B48F-D48A-1041-A13F-A0C621B26C73}"/>
              </a:ext>
            </a:extLst>
          </p:cNvPr>
          <p:cNvSpPr txBox="1"/>
          <p:nvPr/>
        </p:nvSpPr>
        <p:spPr>
          <a:xfrm>
            <a:off x="-59390" y="5661026"/>
            <a:ext cx="9084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bne</a:t>
            </a:r>
            <a:r>
              <a:rPr lang="en-US" dirty="0"/>
              <a:t> instruction corresponds to a PC value of 80012,</a:t>
            </a:r>
          </a:p>
          <a:p>
            <a:r>
              <a:rPr lang="en-US" dirty="0">
                <a:latin typeface="Lucida Console" panose="020B0609040504020204" pitchFamily="49" charset="0"/>
              </a:rPr>
              <a:t>Exit</a:t>
            </a:r>
            <a:r>
              <a:rPr lang="en-US" dirty="0"/>
              <a:t> label corresponds to a PC value of 80024,</a:t>
            </a:r>
          </a:p>
          <a:p>
            <a:r>
              <a:rPr lang="en-US" dirty="0"/>
              <a:t>2x word length (2*4) added to PC value of next instruction (PC+4) when branch taken:</a:t>
            </a:r>
          </a:p>
          <a:p>
            <a:r>
              <a:rPr lang="en-US" dirty="0"/>
              <a:t>Next instruction: PC+4 (80016), 8 is added and instruction after </a:t>
            </a:r>
            <a:r>
              <a:rPr lang="en-US" dirty="0">
                <a:latin typeface="Lucida Console" panose="020B0609040504020204" pitchFamily="49" charset="0"/>
              </a:rPr>
              <a:t>Exit</a:t>
            </a:r>
            <a:r>
              <a:rPr lang="en-US" dirty="0"/>
              <a:t> label will run next</a:t>
            </a:r>
          </a:p>
        </p:txBody>
      </p:sp>
    </p:spTree>
    <p:extLst>
      <p:ext uri="{BB962C8B-B14F-4D97-AF65-F5344CB8AC3E}">
        <p14:creationId xmlns:p14="http://schemas.microsoft.com/office/powerpoint/2010/main" val="350278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7" descr="f04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413"/>
            <a:ext cx="65563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Instructions</a:t>
            </a:r>
            <a:endParaRPr lang="en-AU" altLang="en-US"/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1187450" y="1557338"/>
            <a:ext cx="1079500" cy="865187"/>
          </a:xfrm>
          <a:prstGeom prst="borderCallout1">
            <a:avLst>
              <a:gd name="adj1" fmla="val 13213"/>
              <a:gd name="adj2" fmla="val 107060"/>
              <a:gd name="adj3" fmla="val 66241"/>
              <a:gd name="adj4" fmla="val 355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Just</a:t>
            </a:r>
            <a:br>
              <a:rPr lang="en-US" altLang="en-US"/>
            </a:br>
            <a:r>
              <a:rPr lang="en-US" altLang="en-US"/>
              <a:t>re-routes wires</a:t>
            </a:r>
            <a:endParaRPr lang="en-AU" altLang="en-US"/>
          </a:p>
        </p:txBody>
      </p:sp>
      <p:sp>
        <p:nvSpPr>
          <p:cNvPr id="19462" name="AutoShape 5"/>
          <p:cNvSpPr>
            <a:spLocks/>
          </p:cNvSpPr>
          <p:nvPr/>
        </p:nvSpPr>
        <p:spPr bwMode="auto">
          <a:xfrm>
            <a:off x="5364163" y="5661025"/>
            <a:ext cx="1368425" cy="647700"/>
          </a:xfrm>
          <a:prstGeom prst="borderCallout1">
            <a:avLst>
              <a:gd name="adj1" fmla="val 17648"/>
              <a:gd name="adj2" fmla="val -5569"/>
              <a:gd name="adj3" fmla="val 8579"/>
              <a:gd name="adj4" fmla="val -59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Sign-bit wire replicated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3317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Composing the Elements</a:t>
            </a:r>
            <a:endParaRPr lang="en-AU" alt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First-cut data path does </a:t>
            </a:r>
            <a:r>
              <a:rPr lang="en-US" altLang="en-US" u="sng" dirty="0"/>
              <a:t>an instruction in one clock cycle</a:t>
            </a:r>
          </a:p>
          <a:p>
            <a:pPr lvl="1" eaLnBrk="1" hangingPunct="1"/>
            <a:r>
              <a:rPr lang="en-US" altLang="en-US" dirty="0"/>
              <a:t>Each </a:t>
            </a:r>
            <a:r>
              <a:rPr lang="en-US" altLang="en-US" dirty="0" err="1"/>
              <a:t>datapath</a:t>
            </a:r>
            <a:r>
              <a:rPr lang="en-US" altLang="en-US" dirty="0"/>
              <a:t> element can only do one function at a time</a:t>
            </a:r>
          </a:p>
          <a:p>
            <a:pPr lvl="1" eaLnBrk="1" hangingPunct="1"/>
            <a:r>
              <a:rPr lang="en-US" altLang="en-US" dirty="0"/>
              <a:t>Hence, we need separate instruction and data memories</a:t>
            </a:r>
          </a:p>
          <a:p>
            <a:pPr eaLnBrk="1" hangingPunct="1"/>
            <a:r>
              <a:rPr lang="en-US" altLang="en-US" dirty="0"/>
              <a:t>Use multiplexers where alternate data sources are used for different instructions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90387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Single-cycle Instruction execution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026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R-type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Fetch instruction and increment PC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Read two source registers from register file (set control)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Perform ALU operation on register operands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Write ALU result back to register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Store/Load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Fetch instruction and increment PC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Read one register value from register file (set control)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ALU computes sum of immediate and register value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ALU result used as address to memory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Data from memory written back to register (Load only)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Branch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Fetch instruction and increment PC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Read two source registers from register file (set control)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ALU performs subtract on register operands (target </a:t>
            </a:r>
            <a:r>
              <a:rPr lang="en-US" altLang="en-US" sz="1800" dirty="0" err="1"/>
              <a:t>addr</a:t>
            </a:r>
            <a:r>
              <a:rPr lang="en-US" altLang="en-US" sz="1800" dirty="0"/>
              <a:t> computed)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Zero result from ALU determines PC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2600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5" descr="f04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89305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R-Type/Load/Store Datapath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71473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5" descr="f04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 Datapath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3683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Elements in the </a:t>
            </a:r>
            <a:r>
              <a:rPr lang="en-US" sz="2000" dirty="0" err="1"/>
              <a:t>datapath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Program counter (PC)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Instruction memory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ALU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Register file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Data memory 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Datapath</a:t>
            </a:r>
            <a:r>
              <a:rPr lang="en-US" sz="2000" dirty="0"/>
              <a:t> for various instructions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Reading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Chp4.1-3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Reading: RISC vs. CISC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sz="1800" dirty="0">
                <a:hlinkClick r:id="rId3"/>
              </a:rPr>
              <a:t>https://cs.stanford.edu/people/eroberts/courses/soco/projects/risc/risccisc/</a:t>
            </a:r>
            <a:r>
              <a:rPr lang="en-US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MIPS vs ARM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sz="1800" dirty="0">
                <a:hlinkClick r:id="rId4"/>
              </a:rPr>
              <a:t>http://www.differencebetween.com/difference-between-mips-and-vs-arm/</a:t>
            </a:r>
            <a:r>
              <a:rPr lang="en-US" sz="1800" dirty="0"/>
              <a:t> </a:t>
            </a:r>
          </a:p>
          <a:p>
            <a:pPr marL="285750" lvl="1" indent="0">
              <a:lnSpc>
                <a:spcPct val="100000"/>
              </a:lnSpc>
              <a:buNone/>
            </a:pPr>
            <a:endParaRPr lang="en-US" sz="1800" dirty="0"/>
          </a:p>
          <a:p>
            <a:pPr lvl="1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293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ALU used for</a:t>
            </a:r>
          </a:p>
          <a:p>
            <a:pPr lvl="1" eaLnBrk="1" hangingPunct="1"/>
            <a:r>
              <a:rPr lang="en-US" altLang="en-US"/>
              <a:t>Load/Store: F = add</a:t>
            </a:r>
          </a:p>
          <a:p>
            <a:pPr lvl="1" eaLnBrk="1" hangingPunct="1"/>
            <a:r>
              <a:rPr lang="en-US" altLang="en-US"/>
              <a:t>Branch: F = subtract</a:t>
            </a:r>
          </a:p>
          <a:p>
            <a:pPr lvl="1" eaLnBrk="1" hangingPunct="1"/>
            <a:r>
              <a:rPr lang="en-US" altLang="en-US"/>
              <a:t>R-type: F depends on funct field</a:t>
            </a:r>
            <a:endParaRPr lang="en-AU" altLang="en-US"/>
          </a:p>
        </p:txBody>
      </p:sp>
      <p:graphicFrame>
        <p:nvGraphicFramePr>
          <p:cNvPr id="297989" name="Group 5"/>
          <p:cNvGraphicFramePr>
            <a:graphicFrameLocks noGrp="1"/>
          </p:cNvGraphicFramePr>
          <p:nvPr/>
        </p:nvGraphicFramePr>
        <p:xfrm>
          <a:off x="1187450" y="3500438"/>
          <a:ext cx="6096000" cy="256063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1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 2-bit ALUOp derived from opcode</a:t>
            </a:r>
          </a:p>
          <a:p>
            <a:pPr lvl="1" eaLnBrk="1" hangingPunct="1"/>
            <a:r>
              <a:rPr lang="en-US" altLang="en-US"/>
              <a:t>Combinational logic derives ALU control</a:t>
            </a:r>
            <a:endParaRPr lang="en-AU" altLang="en-US"/>
          </a:p>
        </p:txBody>
      </p:sp>
      <p:graphicFrame>
        <p:nvGraphicFramePr>
          <p:cNvPr id="300101" name="Group 69"/>
          <p:cNvGraphicFramePr>
            <a:graphicFrameLocks noGrp="1"/>
          </p:cNvGraphicFramePr>
          <p:nvPr/>
        </p:nvGraphicFramePr>
        <p:xfrm>
          <a:off x="827088" y="2636838"/>
          <a:ext cx="7921625" cy="3025776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equal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53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Main Control Unit</a:t>
            </a:r>
            <a:endParaRPr lang="en-AU" alt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  <a:endParaRPr lang="en-AU" altLang="en-US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1619250" y="2060575"/>
            <a:ext cx="6913563" cy="773113"/>
            <a:chOff x="703" y="981"/>
            <a:chExt cx="4355" cy="487"/>
          </a:xfrm>
        </p:grpSpPr>
        <p:sp>
          <p:nvSpPr>
            <p:cNvPr id="2563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2564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4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4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4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4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45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46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5:0</a:t>
              </a:r>
              <a:endParaRPr lang="en-AU" altLang="en-US"/>
            </a:p>
          </p:txBody>
        </p:sp>
        <p:sp>
          <p:nvSpPr>
            <p:cNvPr id="25647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48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49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15:11</a:t>
              </a:r>
              <a:endParaRPr lang="en-AU" altLang="en-US"/>
            </a:p>
          </p:txBody>
        </p:sp>
        <p:sp>
          <p:nvSpPr>
            <p:cNvPr id="25650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10:6</a:t>
              </a:r>
              <a:endParaRPr lang="en-AU" altLang="en-US"/>
            </a:p>
          </p:txBody>
        </p:sp>
      </p:grpSp>
      <p:grpSp>
        <p:nvGrpSpPr>
          <p:cNvPr id="25606" name="Group 17"/>
          <p:cNvGrpSpPr>
            <a:grpSpLocks/>
          </p:cNvGrpSpPr>
          <p:nvPr/>
        </p:nvGrpSpPr>
        <p:grpSpPr bwMode="auto">
          <a:xfrm>
            <a:off x="1619250" y="3068638"/>
            <a:ext cx="6913563" cy="773112"/>
            <a:chOff x="884" y="981"/>
            <a:chExt cx="4355" cy="487"/>
          </a:xfrm>
        </p:grpSpPr>
        <p:sp>
          <p:nvSpPr>
            <p:cNvPr id="25631" name="Text Box 18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35 or 43</a:t>
              </a:r>
              <a:endParaRPr lang="en-AU" altLang="en-US" sz="2000"/>
            </a:p>
          </p:txBody>
        </p:sp>
        <p:sp>
          <p:nvSpPr>
            <p:cNvPr id="25632" name="Text Box 19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33" name="Text Box 20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34" name="Text Box 21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5635" name="Text Box 22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36" name="Text Box 23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37" name="Text Box 24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38" name="Text Box 25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grpSp>
        <p:nvGrpSpPr>
          <p:cNvPr id="25607" name="Group 26"/>
          <p:cNvGrpSpPr>
            <a:grpSpLocks/>
          </p:cNvGrpSpPr>
          <p:nvPr/>
        </p:nvGrpSpPr>
        <p:grpSpPr bwMode="auto">
          <a:xfrm>
            <a:off x="1619250" y="4052888"/>
            <a:ext cx="6913563" cy="773112"/>
            <a:chOff x="884" y="981"/>
            <a:chExt cx="4355" cy="487"/>
          </a:xfrm>
        </p:grpSpPr>
        <p:sp>
          <p:nvSpPr>
            <p:cNvPr id="25623" name="Text Box 27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4</a:t>
              </a:r>
              <a:endParaRPr lang="en-AU" altLang="en-US" sz="2000"/>
            </a:p>
          </p:txBody>
        </p:sp>
        <p:sp>
          <p:nvSpPr>
            <p:cNvPr id="25624" name="Text Box 28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5" name="Text Box 29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6" name="Text Box 30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5627" name="Text Box 31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28" name="Text Box 32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29" name="Text Box 33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30" name="Text Box 34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sp>
        <p:nvSpPr>
          <p:cNvPr id="25608" name="Text Box 35"/>
          <p:cNvSpPr txBox="1">
            <a:spLocks noChangeArrowheads="1"/>
          </p:cNvSpPr>
          <p:nvPr/>
        </p:nvSpPr>
        <p:spPr bwMode="auto">
          <a:xfrm>
            <a:off x="595313" y="21129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R-type</a:t>
            </a:r>
            <a:endParaRPr lang="en-AU" altLang="en-US" sz="1800"/>
          </a:p>
        </p:txBody>
      </p: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595313" y="2978150"/>
            <a:ext cx="75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Load/</a:t>
            </a:r>
            <a:br>
              <a:rPr lang="en-US" altLang="en-US" sz="1800"/>
            </a:br>
            <a:r>
              <a:rPr lang="en-US" altLang="en-US" sz="1800"/>
              <a:t>Store</a:t>
            </a:r>
            <a:endParaRPr lang="en-AU" altLang="en-US" sz="1800"/>
          </a:p>
        </p:txBody>
      </p:sp>
      <p:sp>
        <p:nvSpPr>
          <p:cNvPr id="25610" name="Text Box 37"/>
          <p:cNvSpPr txBox="1">
            <a:spLocks noChangeArrowheads="1"/>
          </p:cNvSpPr>
          <p:nvPr/>
        </p:nvSpPr>
        <p:spPr bwMode="auto">
          <a:xfrm>
            <a:off x="595313" y="41290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Branch</a:t>
            </a:r>
            <a:endParaRPr lang="en-AU" altLang="en-US" sz="1800"/>
          </a:p>
        </p:txBody>
      </p:sp>
      <p:sp>
        <p:nvSpPr>
          <p:cNvPr id="25611" name="AutoShape 38"/>
          <p:cNvSpPr>
            <a:spLocks/>
          </p:cNvSpPr>
          <p:nvPr/>
        </p:nvSpPr>
        <p:spPr bwMode="auto">
          <a:xfrm rot="-5400000">
            <a:off x="2196307" y="4485481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2" name="AutoShape 39"/>
          <p:cNvSpPr>
            <a:spLocks/>
          </p:cNvSpPr>
          <p:nvPr/>
        </p:nvSpPr>
        <p:spPr bwMode="auto">
          <a:xfrm rot="-5400000">
            <a:off x="3384551" y="4594225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AutoShape 40"/>
          <p:cNvSpPr>
            <a:spLocks/>
          </p:cNvSpPr>
          <p:nvPr/>
        </p:nvSpPr>
        <p:spPr bwMode="auto">
          <a:xfrm rot="-5400000">
            <a:off x="4464051" y="4594225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4" name="Text Box 41"/>
          <p:cNvSpPr txBox="1">
            <a:spLocks noChangeArrowheads="1"/>
          </p:cNvSpPr>
          <p:nvPr/>
        </p:nvSpPr>
        <p:spPr bwMode="auto">
          <a:xfrm>
            <a:off x="1765300" y="5205413"/>
            <a:ext cx="1008063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opcode</a:t>
            </a:r>
            <a:endParaRPr lang="en-AU" altLang="en-US" sz="1800"/>
          </a:p>
        </p:txBody>
      </p:sp>
      <p:sp>
        <p:nvSpPr>
          <p:cNvPr id="25615" name="Text Box 42"/>
          <p:cNvSpPr txBox="1">
            <a:spLocks noChangeArrowheads="1"/>
          </p:cNvSpPr>
          <p:nvPr/>
        </p:nvSpPr>
        <p:spPr bwMode="auto">
          <a:xfrm>
            <a:off x="2916238" y="5205413"/>
            <a:ext cx="1008062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always read</a:t>
            </a:r>
            <a:endParaRPr lang="en-AU" altLang="en-US" sz="1800"/>
          </a:p>
        </p:txBody>
      </p:sp>
      <p:sp>
        <p:nvSpPr>
          <p:cNvPr id="25616" name="Text Box 43"/>
          <p:cNvSpPr txBox="1">
            <a:spLocks noChangeArrowheads="1"/>
          </p:cNvSpPr>
          <p:nvPr/>
        </p:nvSpPr>
        <p:spPr bwMode="auto">
          <a:xfrm>
            <a:off x="4068763" y="5205413"/>
            <a:ext cx="1008062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read, except for load</a:t>
            </a:r>
            <a:endParaRPr lang="en-AU" altLang="en-US" sz="1800"/>
          </a:p>
        </p:txBody>
      </p:sp>
      <p:sp>
        <p:nvSpPr>
          <p:cNvPr id="25617" name="Text Box 44"/>
          <p:cNvSpPr txBox="1">
            <a:spLocks noChangeArrowheads="1"/>
          </p:cNvSpPr>
          <p:nvPr/>
        </p:nvSpPr>
        <p:spPr bwMode="auto">
          <a:xfrm>
            <a:off x="5581650" y="5205413"/>
            <a:ext cx="1223963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write for R-type and load</a:t>
            </a:r>
            <a:endParaRPr lang="en-AU" altLang="en-US" sz="1800"/>
          </a:p>
        </p:txBody>
      </p:sp>
      <p:sp>
        <p:nvSpPr>
          <p:cNvPr id="25618" name="Line 45"/>
          <p:cNvSpPr>
            <a:spLocks noChangeShapeType="1"/>
          </p:cNvSpPr>
          <p:nvPr/>
        </p:nvSpPr>
        <p:spPr bwMode="auto">
          <a:xfrm flipH="1" flipV="1">
            <a:off x="5005388" y="3548063"/>
            <a:ext cx="5762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46"/>
          <p:cNvSpPr>
            <a:spLocks noChangeShapeType="1"/>
          </p:cNvSpPr>
          <p:nvPr/>
        </p:nvSpPr>
        <p:spPr bwMode="auto">
          <a:xfrm flipH="1" flipV="1">
            <a:off x="5292725" y="2540000"/>
            <a:ext cx="360363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47"/>
          <p:cNvSpPr txBox="1">
            <a:spLocks noChangeArrowheads="1"/>
          </p:cNvSpPr>
          <p:nvPr/>
        </p:nvSpPr>
        <p:spPr bwMode="auto">
          <a:xfrm>
            <a:off x="7308850" y="5205413"/>
            <a:ext cx="1439863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sign-extend and add</a:t>
            </a:r>
            <a:endParaRPr lang="en-AU" altLang="en-US" sz="1800"/>
          </a:p>
        </p:txBody>
      </p:sp>
      <p:sp>
        <p:nvSpPr>
          <p:cNvPr id="25621" name="Line 48"/>
          <p:cNvSpPr>
            <a:spLocks noChangeShapeType="1"/>
          </p:cNvSpPr>
          <p:nvPr/>
        </p:nvSpPr>
        <p:spPr bwMode="auto">
          <a:xfrm flipH="1" flipV="1">
            <a:off x="7453313" y="4556125"/>
            <a:ext cx="714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49"/>
          <p:cNvSpPr>
            <a:spLocks noChangeShapeType="1"/>
          </p:cNvSpPr>
          <p:nvPr/>
        </p:nvSpPr>
        <p:spPr bwMode="auto">
          <a:xfrm flipV="1">
            <a:off x="7597775" y="354806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4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5" descr="f04-17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Control</a:t>
            </a:r>
          </a:p>
        </p:txBody>
      </p:sp>
    </p:spTree>
    <p:extLst>
      <p:ext uri="{BB962C8B-B14F-4D97-AF65-F5344CB8AC3E}">
        <p14:creationId xmlns:p14="http://schemas.microsoft.com/office/powerpoint/2010/main" val="294001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6" descr="f04-1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R-Type Instruction</a:t>
            </a:r>
          </a:p>
        </p:txBody>
      </p:sp>
    </p:spTree>
    <p:extLst>
      <p:ext uri="{BB962C8B-B14F-4D97-AF65-F5344CB8AC3E}">
        <p14:creationId xmlns:p14="http://schemas.microsoft.com/office/powerpoint/2010/main" val="334492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6" descr="f04-20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Load Instruction</a:t>
            </a:r>
          </a:p>
        </p:txBody>
      </p:sp>
    </p:spTree>
    <p:extLst>
      <p:ext uri="{BB962C8B-B14F-4D97-AF65-F5344CB8AC3E}">
        <p14:creationId xmlns:p14="http://schemas.microsoft.com/office/powerpoint/2010/main" val="48445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6" descr="f04-2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6802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Branch-on-Equal Instruction</a:t>
            </a:r>
          </a:p>
        </p:txBody>
      </p:sp>
    </p:spTree>
    <p:extLst>
      <p:ext uri="{BB962C8B-B14F-4D97-AF65-F5344CB8AC3E}">
        <p14:creationId xmlns:p14="http://schemas.microsoft.com/office/powerpoint/2010/main" val="2407500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Implementing Jumps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85988"/>
            <a:ext cx="8270875" cy="4051300"/>
          </a:xfrm>
        </p:spPr>
        <p:txBody>
          <a:bodyPr/>
          <a:lstStyle/>
          <a:p>
            <a:pPr eaLnBrk="1" hangingPunct="1"/>
            <a:r>
              <a:rPr lang="en-AU" altLang="en-US" sz="2000" dirty="0"/>
              <a:t>Jump uses word address</a:t>
            </a:r>
          </a:p>
          <a:p>
            <a:pPr eaLnBrk="1" hangingPunct="1"/>
            <a:r>
              <a:rPr lang="en-AU" altLang="en-US" sz="2000" dirty="0"/>
              <a:t>Need an extra control signal decoded from opcode</a:t>
            </a:r>
          </a:p>
          <a:p>
            <a:pPr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Direct jump addressing</a:t>
            </a:r>
          </a:p>
          <a:p>
            <a:pPr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dirty="0"/>
              <a:t>PC: the address of the instruction following the jump</a:t>
            </a:r>
          </a:p>
          <a:p>
            <a:pPr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dirty="0"/>
              <a:t>Full target address = PC</a:t>
            </a:r>
            <a:r>
              <a:rPr lang="en-US" baseline="-25000" dirty="0"/>
              <a:t>31…28</a:t>
            </a:r>
            <a:r>
              <a:rPr lang="en-US" dirty="0"/>
              <a:t> : (address × 4)</a:t>
            </a:r>
          </a:p>
        </p:txBody>
      </p:sp>
      <p:grpSp>
        <p:nvGrpSpPr>
          <p:cNvPr id="30725" name="Group 14"/>
          <p:cNvGrpSpPr>
            <a:grpSpLocks/>
          </p:cNvGrpSpPr>
          <p:nvPr/>
        </p:nvGrpSpPr>
        <p:grpSpPr bwMode="auto">
          <a:xfrm>
            <a:off x="1835150" y="1412875"/>
            <a:ext cx="6913563" cy="773113"/>
            <a:chOff x="1156" y="890"/>
            <a:chExt cx="4355" cy="487"/>
          </a:xfrm>
        </p:grpSpPr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156" y="890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2</a:t>
              </a:r>
              <a:endParaRPr lang="en-AU" altLang="en-US" sz="2000"/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973" y="890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332" y="116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30730" name="Text Box 12"/>
            <p:cNvSpPr txBox="1">
              <a:spLocks noChangeArrowheads="1"/>
            </p:cNvSpPr>
            <p:nvPr/>
          </p:nvSpPr>
          <p:spPr bwMode="auto">
            <a:xfrm>
              <a:off x="3560" y="1165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25:0</a:t>
              </a:r>
              <a:endParaRPr lang="en-AU" altLang="en-US"/>
            </a:p>
          </p:txBody>
        </p:sp>
      </p:grpSp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811213" y="14890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Jump</a:t>
            </a:r>
            <a:endParaRPr lang="en-AU" alt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3" y="4977808"/>
            <a:ext cx="8610599" cy="161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86820" y="6363643"/>
            <a:ext cx="626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can we concatenate 00 to the address?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" y="4953000"/>
            <a:ext cx="14478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PC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31…28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4953000"/>
            <a:ext cx="5181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Address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239000" y="4953000"/>
            <a:ext cx="609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00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548640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4bits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86200" y="54864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26bits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9000" y="548640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2bits</a:t>
            </a:r>
          </a:p>
        </p:txBody>
      </p:sp>
    </p:spTree>
    <p:extLst>
      <p:ext uri="{BB962C8B-B14F-4D97-AF65-F5344CB8AC3E}">
        <p14:creationId xmlns:p14="http://schemas.microsoft.com/office/powerpoint/2010/main" val="139744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6" descr="f04-2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6680200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Jumps Added</a:t>
            </a:r>
          </a:p>
        </p:txBody>
      </p:sp>
    </p:spTree>
    <p:extLst>
      <p:ext uri="{BB962C8B-B14F-4D97-AF65-F5344CB8AC3E}">
        <p14:creationId xmlns:p14="http://schemas.microsoft.com/office/powerpoint/2010/main" val="278555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Performance Issues of Single Cycle </a:t>
            </a:r>
            <a:r>
              <a:rPr lang="en-US" altLang="en-US" dirty="0" err="1"/>
              <a:t>Datapath</a:t>
            </a:r>
            <a:endParaRPr lang="en-AU" alt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Longest delay determines clock period</a:t>
            </a:r>
          </a:p>
          <a:p>
            <a:pPr lvl="1" eaLnBrk="1" hangingPunct="1"/>
            <a:r>
              <a:rPr lang="en-US" altLang="en-US"/>
              <a:t>Critical path: load instruction</a:t>
            </a:r>
          </a:p>
          <a:p>
            <a:pPr lvl="1" eaLnBrk="1" hangingPunct="1"/>
            <a:r>
              <a:rPr lang="en-US" altLang="en-US"/>
              <a:t>Instruction memory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register file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ALU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data memory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register file</a:t>
            </a:r>
          </a:p>
          <a:p>
            <a:pPr eaLnBrk="1" hangingPunct="1"/>
            <a:r>
              <a:rPr lang="en-US" altLang="en-US"/>
              <a:t>Not feasible to vary period for different instructions</a:t>
            </a:r>
          </a:p>
          <a:p>
            <a:pPr eaLnBrk="1" hangingPunct="1"/>
            <a:r>
              <a:rPr lang="en-US" altLang="en-US"/>
              <a:t>Violates design principle</a:t>
            </a:r>
          </a:p>
          <a:p>
            <a:pPr lvl="1" eaLnBrk="1" hangingPunct="1"/>
            <a:r>
              <a:rPr lang="en-US" altLang="en-US"/>
              <a:t>Making the common case fast</a:t>
            </a:r>
          </a:p>
          <a:p>
            <a:pPr eaLnBrk="1" hangingPunct="1"/>
            <a:r>
              <a:rPr lang="en-US" altLang="en-US"/>
              <a:t>We will 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289374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and Data Memories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5181600" cy="4754563"/>
          </a:xfrm>
        </p:spPr>
        <p:txBody>
          <a:bodyPr/>
          <a:lstStyle/>
          <a:p>
            <a:r>
              <a:rPr lang="en-US" sz="2400" dirty="0"/>
              <a:t>Cache memory </a:t>
            </a:r>
          </a:p>
          <a:p>
            <a:pPr lvl="1"/>
            <a:r>
              <a:rPr lang="en-US" sz="2000" dirty="0"/>
              <a:t>SRAM device</a:t>
            </a:r>
          </a:p>
          <a:p>
            <a:pPr lvl="1"/>
            <a:r>
              <a:rPr lang="en-US" sz="2000" dirty="0"/>
              <a:t>faster</a:t>
            </a:r>
          </a:p>
          <a:p>
            <a:pPr lvl="1"/>
            <a:r>
              <a:rPr lang="en-US" sz="2000" dirty="0"/>
              <a:t>Low capacity</a:t>
            </a:r>
          </a:p>
          <a:p>
            <a:pPr lvl="1"/>
            <a:r>
              <a:rPr lang="en-US" sz="2000" dirty="0"/>
              <a:t>Expensive</a:t>
            </a:r>
          </a:p>
          <a:p>
            <a:pPr lvl="1"/>
            <a:r>
              <a:rPr lang="en-US" sz="2000" dirty="0"/>
              <a:t>Inside processor chip</a:t>
            </a:r>
          </a:p>
          <a:p>
            <a:r>
              <a:rPr lang="en-US" sz="2400" dirty="0"/>
              <a:t>Used as cache to hold instructions and data likely to be reused</a:t>
            </a:r>
          </a:p>
          <a:p>
            <a:r>
              <a:rPr lang="en-US" sz="2400" dirty="0"/>
              <a:t>instruction memory holds instruction</a:t>
            </a:r>
          </a:p>
          <a:p>
            <a:r>
              <a:rPr lang="en-US" sz="2400" dirty="0"/>
              <a:t>data memory holds data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371600"/>
            <a:ext cx="3657600" cy="4754563"/>
          </a:xfrm>
        </p:spPr>
        <p:txBody>
          <a:bodyPr/>
          <a:lstStyle/>
          <a:p>
            <a:r>
              <a:rPr lang="en-US" sz="2400" dirty="0"/>
              <a:t>Main memory</a:t>
            </a:r>
          </a:p>
          <a:p>
            <a:pPr lvl="1"/>
            <a:r>
              <a:rPr lang="en-US" sz="2000" dirty="0"/>
              <a:t>DRAM device</a:t>
            </a:r>
          </a:p>
          <a:p>
            <a:pPr lvl="1"/>
            <a:r>
              <a:rPr lang="en-US" sz="2000" dirty="0"/>
              <a:t>slower</a:t>
            </a:r>
          </a:p>
          <a:p>
            <a:pPr lvl="1"/>
            <a:r>
              <a:rPr lang="en-US" sz="2000" dirty="0"/>
              <a:t>High capacity</a:t>
            </a:r>
          </a:p>
          <a:p>
            <a:pPr lvl="1"/>
            <a:r>
              <a:rPr lang="en-US" sz="2000" dirty="0"/>
              <a:t>Cheaper</a:t>
            </a:r>
          </a:p>
          <a:p>
            <a:pPr lvl="1"/>
            <a:r>
              <a:rPr lang="en-US" sz="2000" dirty="0"/>
              <a:t>Outside processor chip</a:t>
            </a:r>
          </a:p>
          <a:p>
            <a:r>
              <a:rPr lang="en-US" sz="2400" dirty="0"/>
              <a:t>Used as main memory</a:t>
            </a:r>
          </a:p>
        </p:txBody>
      </p:sp>
    </p:spTree>
    <p:extLst>
      <p:ext uri="{BB962C8B-B14F-4D97-AF65-F5344CB8AC3E}">
        <p14:creationId xmlns:p14="http://schemas.microsoft.com/office/powerpoint/2010/main" val="713676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in </a:t>
            </a:r>
            <a:r>
              <a:rPr lang="en-US" dirty="0" err="1"/>
              <a:t>datapath</a:t>
            </a:r>
            <a:endParaRPr lang="en-US" dirty="0"/>
          </a:p>
          <a:p>
            <a:r>
              <a:rPr lang="en-US" dirty="0" err="1"/>
              <a:t>Datapath</a:t>
            </a:r>
            <a:r>
              <a:rPr lang="en-US" dirty="0"/>
              <a:t> for R, I, and J types of MIPS32</a:t>
            </a:r>
          </a:p>
          <a:p>
            <a:r>
              <a:rPr lang="en-US" dirty="0"/>
              <a:t>Control </a:t>
            </a:r>
            <a:r>
              <a:rPr lang="en-US"/>
              <a:t>for MIPS32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8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vs CISC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RISC: reduced instruction set computing</a:t>
            </a:r>
          </a:p>
          <a:p>
            <a:pPr lvl="1"/>
            <a:r>
              <a:rPr lang="en-US" dirty="0"/>
              <a:t>Register-register type</a:t>
            </a:r>
          </a:p>
          <a:p>
            <a:pPr lvl="1"/>
            <a:r>
              <a:rPr lang="en-US" dirty="0"/>
              <a:t>Fixed instruction size </a:t>
            </a:r>
          </a:p>
          <a:p>
            <a:pPr lvl="1"/>
            <a:r>
              <a:rPr lang="en-US" u="sng" dirty="0"/>
              <a:t>MIPS</a:t>
            </a:r>
            <a:r>
              <a:rPr lang="en-US" dirty="0"/>
              <a:t>, ARM, SPARC, mostly appearing in smart phones, tablet computers</a:t>
            </a:r>
          </a:p>
          <a:p>
            <a:pPr lvl="1"/>
            <a:r>
              <a:rPr lang="en-US" dirty="0"/>
              <a:t>reading: Difference between MIPS and ARM </a:t>
            </a:r>
            <a:r>
              <a:rPr lang="en-US" dirty="0">
                <a:hlinkClick r:id="rId2"/>
              </a:rPr>
              <a:t>http://www.differencebetween.com/difference-between-mips-and-vs-arm/</a:t>
            </a:r>
            <a:r>
              <a:rPr lang="en-US" dirty="0"/>
              <a:t> </a:t>
            </a:r>
          </a:p>
          <a:p>
            <a:r>
              <a:rPr lang="en-US" dirty="0"/>
              <a:t>CISC: complex instruction set computing</a:t>
            </a:r>
          </a:p>
          <a:p>
            <a:pPr lvl="1"/>
            <a:r>
              <a:rPr lang="en-US" dirty="0"/>
              <a:t>X86, x86_64</a:t>
            </a:r>
          </a:p>
          <a:p>
            <a:pPr lvl="1"/>
            <a:r>
              <a:rPr lang="en-US" dirty="0"/>
              <a:t>Reading: RISC vs. CISC </a:t>
            </a:r>
            <a:r>
              <a:rPr lang="en-US" dirty="0">
                <a:hlinkClick r:id="rId3"/>
              </a:rPr>
              <a:t>https://cs.stanford.edu/people/eroberts/courses/soco/projects/risc/risccisc/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207C-F74D-4EA4-92CA-BE05BE495E1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MIPS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R type: read two registers, write one register</a:t>
            </a:r>
          </a:p>
          <a:p>
            <a:pPr lvl="2"/>
            <a:r>
              <a:rPr lang="en-US" sz="2400" dirty="0"/>
              <a:t>Arithmetic computation</a:t>
            </a:r>
          </a:p>
          <a:p>
            <a:pPr lvl="3">
              <a:buNone/>
            </a:pPr>
            <a:r>
              <a:rPr lang="en-US" dirty="0"/>
              <a:t>Addition</a:t>
            </a:r>
          </a:p>
          <a:p>
            <a:pPr lvl="3">
              <a:buNone/>
            </a:pPr>
            <a:r>
              <a:rPr lang="en-US" dirty="0"/>
              <a:t>    add   $</a:t>
            </a:r>
            <a:r>
              <a:rPr lang="en-US" dirty="0" err="1"/>
              <a:t>rd</a:t>
            </a:r>
            <a:r>
              <a:rPr lang="en-US" dirty="0"/>
              <a:t>,   $rs1,  $rs2		#$</a:t>
            </a:r>
            <a:r>
              <a:rPr lang="en-US" dirty="0" err="1"/>
              <a:t>rd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$rs1 + $rs2</a:t>
            </a:r>
            <a:endParaRPr lang="en-US" sz="3200" dirty="0"/>
          </a:p>
          <a:p>
            <a:pPr lvl="2"/>
            <a:r>
              <a:rPr lang="en-US" sz="2400" dirty="0"/>
              <a:t>Logical computation</a:t>
            </a:r>
          </a:p>
          <a:p>
            <a:pPr lvl="3">
              <a:buNone/>
            </a:pPr>
            <a:r>
              <a:rPr lang="en-US" dirty="0"/>
              <a:t>And</a:t>
            </a:r>
          </a:p>
          <a:p>
            <a:pPr lvl="3">
              <a:buNone/>
            </a:pPr>
            <a:r>
              <a:rPr lang="en-US" dirty="0"/>
              <a:t>     and $</a:t>
            </a:r>
            <a:r>
              <a:rPr lang="en-US" dirty="0" err="1"/>
              <a:t>rd</a:t>
            </a:r>
            <a:r>
              <a:rPr lang="en-US" dirty="0"/>
              <a:t>, $rs1, $rs2		#$</a:t>
            </a:r>
            <a:r>
              <a:rPr lang="en-US" dirty="0" err="1"/>
              <a:t>rd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$rs1 &amp; $rs2</a:t>
            </a:r>
            <a:endParaRPr lang="en-US" dirty="0"/>
          </a:p>
          <a:p>
            <a:pPr lvl="3">
              <a:buNone/>
            </a:pPr>
            <a:endParaRPr lang="en-US" sz="1600" dirty="0"/>
          </a:p>
          <a:p>
            <a:pPr lvl="1"/>
            <a:r>
              <a:rPr lang="en-US" sz="2400" dirty="0"/>
              <a:t>J type: no register operand</a:t>
            </a:r>
          </a:p>
          <a:p>
            <a:pPr lvl="2"/>
            <a:r>
              <a:rPr lang="en-US" sz="2400" dirty="0"/>
              <a:t>Jump to an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207C-F74D-4EA4-92CA-BE05BE495E1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MIPS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638800"/>
          </a:xfrm>
        </p:spPr>
        <p:txBody>
          <a:bodyPr/>
          <a:lstStyle/>
          <a:p>
            <a:r>
              <a:rPr lang="en-US" dirty="0"/>
              <a:t>I type: two register operands</a:t>
            </a:r>
          </a:p>
          <a:p>
            <a:pPr lvl="1"/>
            <a:r>
              <a:rPr lang="en-US" dirty="0"/>
              <a:t>Arithmetic computation with </a:t>
            </a:r>
            <a:r>
              <a:rPr lang="en-US" dirty="0" err="1"/>
              <a:t>immediates</a:t>
            </a:r>
            <a:r>
              <a:rPr lang="en-US" dirty="0"/>
              <a:t> (constants)</a:t>
            </a:r>
          </a:p>
          <a:p>
            <a:pPr lvl="2"/>
            <a:r>
              <a:rPr lang="en-US" dirty="0"/>
              <a:t>Read one register, write one register, e.g.,</a:t>
            </a:r>
          </a:p>
          <a:p>
            <a:pPr lvl="2">
              <a:buNone/>
            </a:pPr>
            <a:r>
              <a:rPr lang="en-US" dirty="0"/>
              <a:t>          add   $</a:t>
            </a:r>
            <a:r>
              <a:rPr lang="en-US" dirty="0" err="1"/>
              <a:t>rt</a:t>
            </a:r>
            <a:r>
              <a:rPr lang="en-US" dirty="0"/>
              <a:t>,   $</a:t>
            </a:r>
            <a:r>
              <a:rPr lang="en-US" dirty="0" err="1"/>
              <a:t>rs</a:t>
            </a:r>
            <a:r>
              <a:rPr lang="en-US" dirty="0"/>
              <a:t>,  10		#$</a:t>
            </a:r>
            <a:r>
              <a:rPr lang="en-US" dirty="0" err="1"/>
              <a:t>rt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$</a:t>
            </a:r>
            <a:r>
              <a:rPr lang="en-US" dirty="0" err="1">
                <a:sym typeface="Wingdings"/>
              </a:rPr>
              <a:t>rs</a:t>
            </a:r>
            <a:r>
              <a:rPr lang="en-US" dirty="0">
                <a:sym typeface="Wingdings"/>
              </a:rPr>
              <a:t> + 10</a:t>
            </a:r>
            <a:endParaRPr lang="en-US" dirty="0"/>
          </a:p>
          <a:p>
            <a:pPr lvl="1"/>
            <a:r>
              <a:rPr lang="en-US" dirty="0"/>
              <a:t>Branch: if-else, for, while, switch</a:t>
            </a:r>
          </a:p>
          <a:p>
            <a:pPr lvl="2"/>
            <a:r>
              <a:rPr lang="en-US" dirty="0"/>
              <a:t>Read two registers, </a:t>
            </a:r>
            <a:r>
              <a:rPr lang="en-US" dirty="0" err="1"/>
              <a:t>e.g</a:t>
            </a:r>
            <a:r>
              <a:rPr lang="en-US" dirty="0"/>
              <a:t>,</a:t>
            </a:r>
          </a:p>
          <a:p>
            <a:pPr marL="685800" lvl="2" indent="0">
              <a:buNone/>
            </a:pPr>
            <a:r>
              <a:rPr lang="en-US" dirty="0"/>
              <a:t>            </a:t>
            </a:r>
            <a:r>
              <a:rPr lang="en-US" dirty="0" err="1"/>
              <a:t>beq</a:t>
            </a:r>
            <a:r>
              <a:rPr lang="en-US" dirty="0"/>
              <a:t> $t0, $t1, Target	#</a:t>
            </a:r>
            <a:r>
              <a:rPr lang="en-US" b="0" dirty="0"/>
              <a:t>branch to Target if $t0 == $t1</a:t>
            </a:r>
            <a:endParaRPr lang="en-US" dirty="0"/>
          </a:p>
          <a:p>
            <a:pPr lvl="1"/>
            <a:r>
              <a:rPr lang="en-US" dirty="0"/>
              <a:t>Load data from memory or store data to memory</a:t>
            </a:r>
          </a:p>
          <a:p>
            <a:pPr lvl="2"/>
            <a:r>
              <a:rPr lang="en-US" dirty="0"/>
              <a:t>Load: read one register, write one register, i.e.,</a:t>
            </a:r>
          </a:p>
          <a:p>
            <a:pPr marL="685800" lvl="2" indent="0">
              <a:buNone/>
            </a:pPr>
            <a:r>
              <a:rPr lang="en-GB" dirty="0"/>
              <a:t>		</a:t>
            </a:r>
            <a:r>
              <a:rPr lang="en-GB" dirty="0" err="1"/>
              <a:t>lw</a:t>
            </a:r>
            <a:r>
              <a:rPr lang="en-GB" dirty="0"/>
              <a:t> 	$8, 12($16)	# $8 </a:t>
            </a:r>
            <a:r>
              <a:rPr lang="en-GB" dirty="0">
                <a:sym typeface="Wingdings" panose="05000000000000000000" pitchFamily="2" charset="2"/>
              </a:rPr>
              <a:t> </a:t>
            </a:r>
            <a:r>
              <a:rPr lang="en-GB" dirty="0"/>
              <a:t>mem($16+12)</a:t>
            </a:r>
            <a:endParaRPr lang="en-US" dirty="0"/>
          </a:p>
          <a:p>
            <a:pPr lvl="2"/>
            <a:r>
              <a:rPr lang="en-US" dirty="0"/>
              <a:t>Store: read two registers</a:t>
            </a:r>
          </a:p>
          <a:p>
            <a:pPr marL="685800" lvl="2" indent="0">
              <a:buNone/>
            </a:pPr>
            <a:r>
              <a:rPr lang="en-GB" dirty="0"/>
              <a:t>		</a:t>
            </a:r>
            <a:r>
              <a:rPr lang="en-GB" dirty="0" err="1"/>
              <a:t>sw</a:t>
            </a:r>
            <a:r>
              <a:rPr lang="en-GB" dirty="0"/>
              <a:t> 	$8, 12($16)	# $8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mem($16+12)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207C-F74D-4EA4-92CA-BE05BE495E1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32-bit MIPS Instructions</a:t>
            </a:r>
            <a:endParaRPr lang="en-AU" alt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376" y="1061243"/>
            <a:ext cx="8270875" cy="975519"/>
          </a:xfrm>
        </p:spPr>
        <p:txBody>
          <a:bodyPr/>
          <a:lstStyle/>
          <a:p>
            <a:pPr eaLnBrk="1" hangingPunct="1"/>
            <a:r>
              <a:rPr lang="en-US" altLang="en-US" dirty="0"/>
              <a:t>3 types of instructions, each instruction 32 bits</a:t>
            </a:r>
          </a:p>
          <a:p>
            <a:pPr eaLnBrk="1" hangingPunct="1"/>
            <a:r>
              <a:rPr lang="en-US" altLang="en-US" dirty="0"/>
              <a:t>A total of 32 registers, 5-bit register address</a:t>
            </a:r>
            <a:endParaRPr lang="en-AU" altLang="en-US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1619250" y="2482850"/>
            <a:ext cx="6913563" cy="773113"/>
            <a:chOff x="703" y="981"/>
            <a:chExt cx="4355" cy="487"/>
          </a:xfrm>
        </p:grpSpPr>
        <p:sp>
          <p:nvSpPr>
            <p:cNvPr id="2563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</a:t>
              </a:r>
              <a:endParaRPr lang="en-AU" altLang="en-US" sz="2000"/>
            </a:p>
          </p:txBody>
        </p:sp>
        <p:sp>
          <p:nvSpPr>
            <p:cNvPr id="2564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4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4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4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4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45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46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5:0</a:t>
              </a:r>
              <a:endParaRPr lang="en-AU" altLang="en-US"/>
            </a:p>
          </p:txBody>
        </p:sp>
        <p:sp>
          <p:nvSpPr>
            <p:cNvPr id="25647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48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49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15:11</a:t>
              </a:r>
              <a:endParaRPr lang="en-AU" altLang="en-US"/>
            </a:p>
          </p:txBody>
        </p:sp>
        <p:sp>
          <p:nvSpPr>
            <p:cNvPr id="25650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10:6</a:t>
              </a:r>
              <a:endParaRPr lang="en-AU" altLang="en-US"/>
            </a:p>
          </p:txBody>
        </p:sp>
      </p:grpSp>
      <p:grpSp>
        <p:nvGrpSpPr>
          <p:cNvPr id="25606" name="Group 17"/>
          <p:cNvGrpSpPr>
            <a:grpSpLocks/>
          </p:cNvGrpSpPr>
          <p:nvPr/>
        </p:nvGrpSpPr>
        <p:grpSpPr bwMode="auto">
          <a:xfrm>
            <a:off x="1619250" y="3490913"/>
            <a:ext cx="6913563" cy="773112"/>
            <a:chOff x="884" y="981"/>
            <a:chExt cx="4355" cy="487"/>
          </a:xfrm>
        </p:grpSpPr>
        <p:sp>
          <p:nvSpPr>
            <p:cNvPr id="25631" name="Text Box 18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35 or 43</a:t>
              </a:r>
              <a:endParaRPr lang="en-AU" altLang="en-US" sz="2000"/>
            </a:p>
          </p:txBody>
        </p:sp>
        <p:sp>
          <p:nvSpPr>
            <p:cNvPr id="25632" name="Text Box 19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33" name="Text Box 20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34" name="Text Box 21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5635" name="Text Box 22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36" name="Text Box 23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37" name="Text Box 24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38" name="Text Box 25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grpSp>
        <p:nvGrpSpPr>
          <p:cNvPr id="25607" name="Group 26"/>
          <p:cNvGrpSpPr>
            <a:grpSpLocks/>
          </p:cNvGrpSpPr>
          <p:nvPr/>
        </p:nvGrpSpPr>
        <p:grpSpPr bwMode="auto">
          <a:xfrm>
            <a:off x="1619250" y="4475163"/>
            <a:ext cx="6913563" cy="773112"/>
            <a:chOff x="884" y="981"/>
            <a:chExt cx="4355" cy="487"/>
          </a:xfrm>
        </p:grpSpPr>
        <p:sp>
          <p:nvSpPr>
            <p:cNvPr id="25623" name="Text Box 27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4</a:t>
              </a:r>
              <a:endParaRPr lang="en-AU" altLang="en-US" sz="2000"/>
            </a:p>
          </p:txBody>
        </p:sp>
        <p:sp>
          <p:nvSpPr>
            <p:cNvPr id="25624" name="Text Box 28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5" name="Text Box 29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6" name="Text Box 30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5627" name="Text Box 31"/>
            <p:cNvSpPr txBox="1">
              <a:spLocks noChangeArrowheads="1"/>
            </p:cNvSpPr>
            <p:nvPr/>
          </p:nvSpPr>
          <p:spPr bwMode="auto">
            <a:xfrm>
              <a:off x="1060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31:26</a:t>
              </a:r>
              <a:endParaRPr lang="en-AU" altLang="en-US"/>
            </a:p>
          </p:txBody>
        </p:sp>
        <p:sp>
          <p:nvSpPr>
            <p:cNvPr id="25628" name="Text Box 32"/>
            <p:cNvSpPr txBox="1">
              <a:spLocks noChangeArrowheads="1"/>
            </p:cNvSpPr>
            <p:nvPr/>
          </p:nvSpPr>
          <p:spPr bwMode="auto">
            <a:xfrm>
              <a:off x="1831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25:21</a:t>
              </a:r>
              <a:endParaRPr lang="en-AU" altLang="en-US"/>
            </a:p>
          </p:txBody>
        </p:sp>
        <p:sp>
          <p:nvSpPr>
            <p:cNvPr id="25629" name="Text Box 33"/>
            <p:cNvSpPr txBox="1">
              <a:spLocks noChangeArrowheads="1"/>
            </p:cNvSpPr>
            <p:nvPr/>
          </p:nvSpPr>
          <p:spPr bwMode="auto">
            <a:xfrm>
              <a:off x="2512" y="1256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20:16</a:t>
              </a:r>
              <a:endParaRPr lang="en-AU" altLang="en-US"/>
            </a:p>
          </p:txBody>
        </p:sp>
        <p:sp>
          <p:nvSpPr>
            <p:cNvPr id="25630" name="Text Box 34"/>
            <p:cNvSpPr txBox="1">
              <a:spLocks noChangeArrowheads="1"/>
            </p:cNvSpPr>
            <p:nvPr/>
          </p:nvSpPr>
          <p:spPr bwMode="auto">
            <a:xfrm>
              <a:off x="4000" y="125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15:0</a:t>
              </a:r>
              <a:endParaRPr lang="en-AU" altLang="en-US"/>
            </a:p>
          </p:txBody>
        </p:sp>
      </p:grpSp>
      <p:sp>
        <p:nvSpPr>
          <p:cNvPr id="25608" name="Text Box 35"/>
          <p:cNvSpPr txBox="1">
            <a:spLocks noChangeArrowheads="1"/>
          </p:cNvSpPr>
          <p:nvPr/>
        </p:nvSpPr>
        <p:spPr bwMode="auto">
          <a:xfrm>
            <a:off x="595313" y="25352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R-type</a:t>
            </a:r>
            <a:endParaRPr lang="en-AU" altLang="en-US" sz="1800"/>
          </a:p>
        </p:txBody>
      </p: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152400" y="3400425"/>
            <a:ext cx="1377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Load/</a:t>
            </a:r>
            <a:br>
              <a:rPr lang="en-US" altLang="en-US" sz="1800"/>
            </a:br>
            <a:r>
              <a:rPr lang="en-US" altLang="en-US" sz="1800"/>
              <a:t>Store I-type</a:t>
            </a:r>
            <a:endParaRPr lang="en-AU" altLang="en-US" sz="1800" dirty="0"/>
          </a:p>
        </p:txBody>
      </p:sp>
      <p:sp>
        <p:nvSpPr>
          <p:cNvPr id="25610" name="Text Box 37"/>
          <p:cNvSpPr txBox="1">
            <a:spLocks noChangeArrowheads="1"/>
          </p:cNvSpPr>
          <p:nvPr/>
        </p:nvSpPr>
        <p:spPr bwMode="auto">
          <a:xfrm>
            <a:off x="85725" y="4524376"/>
            <a:ext cx="1556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 dirty="0"/>
              <a:t>Branch I-type</a:t>
            </a:r>
            <a:endParaRPr lang="en-AU" altLang="en-US" sz="1800" dirty="0"/>
          </a:p>
        </p:txBody>
      </p:sp>
      <p:sp>
        <p:nvSpPr>
          <p:cNvPr id="25611" name="AutoShape 38"/>
          <p:cNvSpPr>
            <a:spLocks/>
          </p:cNvSpPr>
          <p:nvPr/>
        </p:nvSpPr>
        <p:spPr bwMode="auto">
          <a:xfrm rot="-5400000">
            <a:off x="2196307" y="4907756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2" name="AutoShape 39"/>
          <p:cNvSpPr>
            <a:spLocks/>
          </p:cNvSpPr>
          <p:nvPr/>
        </p:nvSpPr>
        <p:spPr bwMode="auto">
          <a:xfrm rot="-5400000">
            <a:off x="3384551" y="5016500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AutoShape 40"/>
          <p:cNvSpPr>
            <a:spLocks/>
          </p:cNvSpPr>
          <p:nvPr/>
        </p:nvSpPr>
        <p:spPr bwMode="auto">
          <a:xfrm rot="-5400000">
            <a:off x="4464051" y="5016500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4" name="Text Box 41"/>
          <p:cNvSpPr txBox="1">
            <a:spLocks noChangeArrowheads="1"/>
          </p:cNvSpPr>
          <p:nvPr/>
        </p:nvSpPr>
        <p:spPr bwMode="auto">
          <a:xfrm>
            <a:off x="1765300" y="5627688"/>
            <a:ext cx="1008063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opcode</a:t>
            </a:r>
            <a:endParaRPr lang="en-AU" altLang="en-US" sz="1800"/>
          </a:p>
        </p:txBody>
      </p:sp>
      <p:sp>
        <p:nvSpPr>
          <p:cNvPr id="25615" name="Text Box 42"/>
          <p:cNvSpPr txBox="1">
            <a:spLocks noChangeArrowheads="1"/>
          </p:cNvSpPr>
          <p:nvPr/>
        </p:nvSpPr>
        <p:spPr bwMode="auto">
          <a:xfrm>
            <a:off x="2916238" y="5627688"/>
            <a:ext cx="1008062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always read</a:t>
            </a:r>
            <a:endParaRPr lang="en-AU" altLang="en-US" sz="1800"/>
          </a:p>
        </p:txBody>
      </p:sp>
      <p:sp>
        <p:nvSpPr>
          <p:cNvPr id="25616" name="Text Box 43"/>
          <p:cNvSpPr txBox="1">
            <a:spLocks noChangeArrowheads="1"/>
          </p:cNvSpPr>
          <p:nvPr/>
        </p:nvSpPr>
        <p:spPr bwMode="auto">
          <a:xfrm>
            <a:off x="4068763" y="5627688"/>
            <a:ext cx="1008062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read, except for load</a:t>
            </a:r>
            <a:endParaRPr lang="en-AU" altLang="en-US" sz="1800"/>
          </a:p>
        </p:txBody>
      </p:sp>
      <p:sp>
        <p:nvSpPr>
          <p:cNvPr id="25617" name="Text Box 44"/>
          <p:cNvSpPr txBox="1">
            <a:spLocks noChangeArrowheads="1"/>
          </p:cNvSpPr>
          <p:nvPr/>
        </p:nvSpPr>
        <p:spPr bwMode="auto">
          <a:xfrm>
            <a:off x="5581650" y="5627688"/>
            <a:ext cx="1223963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write for R-type and load</a:t>
            </a:r>
            <a:endParaRPr lang="en-AU" altLang="en-US" sz="1800"/>
          </a:p>
        </p:txBody>
      </p:sp>
      <p:sp>
        <p:nvSpPr>
          <p:cNvPr id="25618" name="Line 45"/>
          <p:cNvSpPr>
            <a:spLocks noChangeShapeType="1"/>
          </p:cNvSpPr>
          <p:nvPr/>
        </p:nvSpPr>
        <p:spPr bwMode="auto">
          <a:xfrm flipH="1" flipV="1">
            <a:off x="5005388" y="3970338"/>
            <a:ext cx="5762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46"/>
          <p:cNvSpPr>
            <a:spLocks noChangeShapeType="1"/>
          </p:cNvSpPr>
          <p:nvPr/>
        </p:nvSpPr>
        <p:spPr bwMode="auto">
          <a:xfrm flipH="1" flipV="1">
            <a:off x="5292725" y="2962275"/>
            <a:ext cx="360363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47"/>
          <p:cNvSpPr txBox="1">
            <a:spLocks noChangeArrowheads="1"/>
          </p:cNvSpPr>
          <p:nvPr/>
        </p:nvSpPr>
        <p:spPr bwMode="auto">
          <a:xfrm>
            <a:off x="7308850" y="5627688"/>
            <a:ext cx="1439863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sign-extend and add</a:t>
            </a:r>
            <a:endParaRPr lang="en-AU" altLang="en-US" sz="1800"/>
          </a:p>
        </p:txBody>
      </p:sp>
      <p:sp>
        <p:nvSpPr>
          <p:cNvPr id="25621" name="Line 48"/>
          <p:cNvSpPr>
            <a:spLocks noChangeShapeType="1"/>
          </p:cNvSpPr>
          <p:nvPr/>
        </p:nvSpPr>
        <p:spPr bwMode="auto">
          <a:xfrm flipH="1" flipV="1">
            <a:off x="7453313" y="4978400"/>
            <a:ext cx="714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49"/>
          <p:cNvSpPr>
            <a:spLocks noChangeShapeType="1"/>
          </p:cNvSpPr>
          <p:nvPr/>
        </p:nvSpPr>
        <p:spPr bwMode="auto">
          <a:xfrm flipV="1">
            <a:off x="7597775" y="39703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Instruction Execution on Processors</a:t>
            </a:r>
            <a:endParaRPr lang="en-AU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PC </a:t>
            </a:r>
            <a:r>
              <a:rPr lang="en-US" altLang="en-US" sz="2800" dirty="0">
                <a:sym typeface="Symbol" panose="05050102010706020507" pitchFamily="18" charset="2"/>
              </a:rPr>
              <a:t> instruction memory, fetch instruction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Register numbers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 register file, read registers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Depending on instruction class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Use ALU to calculate</a:t>
            </a:r>
          </a:p>
          <a:p>
            <a:pPr lvl="2" eaLnBrk="1" hangingPunct="1"/>
            <a:r>
              <a:rPr lang="en-US" altLang="en-US" sz="2000" dirty="0">
                <a:sym typeface="Symbol" panose="05050102010706020507" pitchFamily="18" charset="2"/>
              </a:rPr>
              <a:t>Arithmetic result</a:t>
            </a:r>
          </a:p>
          <a:p>
            <a:pPr lvl="2" eaLnBrk="1" hangingPunct="1"/>
            <a:r>
              <a:rPr lang="en-US" altLang="en-US" sz="2000" dirty="0">
                <a:sym typeface="Symbol" panose="05050102010706020507" pitchFamily="18" charset="2"/>
              </a:rPr>
              <a:t>Memory address for load/store</a:t>
            </a:r>
          </a:p>
          <a:p>
            <a:pPr lvl="2" eaLnBrk="1" hangingPunct="1"/>
            <a:r>
              <a:rPr lang="en-US" altLang="en-US" sz="2000" dirty="0">
                <a:sym typeface="Symbol" panose="05050102010706020507" pitchFamily="18" charset="2"/>
              </a:rPr>
              <a:t>Branch target address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Access data memory for load/store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PC  target address or PC + 4</a:t>
            </a:r>
          </a:p>
        </p:txBody>
      </p:sp>
    </p:spTree>
    <p:extLst>
      <p:ext uri="{BB962C8B-B14F-4D97-AF65-F5344CB8AC3E}">
        <p14:creationId xmlns:p14="http://schemas.microsoft.com/office/powerpoint/2010/main" val="247538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a Datapath</a:t>
            </a:r>
            <a:endParaRPr lang="en-AU" alt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Datapath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Elements that process data and addresses in the CPU</a:t>
            </a:r>
          </a:p>
          <a:p>
            <a:pPr lvl="2" eaLnBrk="1" hangingPunct="1"/>
            <a:r>
              <a:rPr lang="en-US" altLang="en-US" dirty="0"/>
              <a:t>Registers, ALUs, mux’s, memories, …</a:t>
            </a:r>
          </a:p>
          <a:p>
            <a:pPr eaLnBrk="1" hangingPunct="1"/>
            <a:r>
              <a:rPr lang="en-US" altLang="en-US" dirty="0"/>
              <a:t>We will build a MIPS </a:t>
            </a:r>
            <a:r>
              <a:rPr lang="en-US" altLang="en-US" dirty="0" err="1"/>
              <a:t>datapath</a:t>
            </a:r>
            <a:r>
              <a:rPr lang="en-US" altLang="en-US" dirty="0"/>
              <a:t> incrementally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We focus on single-cycle design, which finishes all steps in a single clock cycle 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8158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2500</TotalTime>
  <Words>1577</Words>
  <Application>Microsoft Macintosh PowerPoint</Application>
  <PresentationFormat>On-screen Show (4:3)</PresentationFormat>
  <Paragraphs>458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Lucida Console</vt:lpstr>
      <vt:lpstr>Symbol</vt:lpstr>
      <vt:lpstr>Times New Roman</vt:lpstr>
      <vt:lpstr>Wingdings</vt:lpstr>
      <vt:lpstr>Office Theme</vt:lpstr>
      <vt:lpstr>CPSC3300: Computer Systems Organization</vt:lpstr>
      <vt:lpstr>Overview</vt:lpstr>
      <vt:lpstr>Instruction and Data Memories</vt:lpstr>
      <vt:lpstr>RISC vs CISC</vt:lpstr>
      <vt:lpstr>3 Types of MIPS Instructions</vt:lpstr>
      <vt:lpstr>3 Types of MIPS Instructions</vt:lpstr>
      <vt:lpstr>32-bit MIPS Instructions</vt:lpstr>
      <vt:lpstr>Instruction Execution on Processors</vt:lpstr>
      <vt:lpstr>Building a Datapath</vt:lpstr>
      <vt:lpstr>Instruction Fetch</vt:lpstr>
      <vt:lpstr>R-Format Instructions</vt:lpstr>
      <vt:lpstr>Load/Store Instructions</vt:lpstr>
      <vt:lpstr>Branch Instructions</vt:lpstr>
      <vt:lpstr>Target Addressing Example</vt:lpstr>
      <vt:lpstr>Branch Instructions</vt:lpstr>
      <vt:lpstr>Composing the Elements</vt:lpstr>
      <vt:lpstr>Single-cycle Instruction execution</vt:lpstr>
      <vt:lpstr>R-Type/Load/Store Datapath</vt:lpstr>
      <vt:lpstr>Full Datapath</vt:lpstr>
      <vt:lpstr>ALU Control</vt:lpstr>
      <vt:lpstr>ALU Control</vt:lpstr>
      <vt:lpstr>The Main Control Unit</vt:lpstr>
      <vt:lpstr>Datapath With Control</vt:lpstr>
      <vt:lpstr>R-Type Instruction</vt:lpstr>
      <vt:lpstr>Load Instruction</vt:lpstr>
      <vt:lpstr>Branch-on-Equal Instruction</vt:lpstr>
      <vt:lpstr>Implementing Jumps</vt:lpstr>
      <vt:lpstr>Datapath With Jumps Added</vt:lpstr>
      <vt:lpstr>Performance Issues of Single Cycle Datapath</vt:lpstr>
      <vt:lpstr>Summary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67</cp:revision>
  <cp:lastPrinted>2013-08-26T14:30:50Z</cp:lastPrinted>
  <dcterms:created xsi:type="dcterms:W3CDTF">2009-09-29T16:16:12Z</dcterms:created>
  <dcterms:modified xsi:type="dcterms:W3CDTF">2020-02-19T04:32:31Z</dcterms:modified>
</cp:coreProperties>
</file>