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5" r:id="rId3"/>
    <p:sldId id="280" r:id="rId4"/>
    <p:sldId id="281" r:id="rId5"/>
    <p:sldId id="282" r:id="rId6"/>
    <p:sldId id="283" r:id="rId7"/>
    <p:sldId id="284" r:id="rId8"/>
    <p:sldId id="258" r:id="rId9"/>
    <p:sldId id="269" r:id="rId10"/>
    <p:sldId id="270" r:id="rId11"/>
    <p:sldId id="271" r:id="rId12"/>
    <p:sldId id="272" r:id="rId13"/>
    <p:sldId id="286" r:id="rId14"/>
    <p:sldId id="274" r:id="rId15"/>
    <p:sldId id="275" r:id="rId16"/>
    <p:sldId id="278" r:id="rId17"/>
    <p:sldId id="276" r:id="rId18"/>
    <p:sldId id="277" r:id="rId19"/>
    <p:sldId id="288" r:id="rId20"/>
    <p:sldId id="287" r:id="rId21"/>
    <p:sldId id="27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7"/>
    <p:restoredTop sz="85972" autoAdjust="0"/>
  </p:normalViewPr>
  <p:slideViewPr>
    <p:cSldViewPr>
      <p:cViewPr varScale="1">
        <p:scale>
          <a:sx n="85" d="100"/>
          <a:sy n="85" d="100"/>
        </p:scale>
        <p:origin x="2064" y="1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A1AFA0D-DD56-4126-B5E0-C62E90990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44FBA1-B750-46E8-8BD9-EA636A4C01EB}" type="datetimeFigureOut">
              <a:rPr lang="en-US" altLang="en-US"/>
              <a:pPr>
                <a:defRPr/>
              </a:pPr>
              <a:t>2/18/21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2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2B09BF9-B15B-4AB9-B43E-D9591B77CC53}" type="datetimeFigureOut">
              <a:rPr lang="en-US" altLang="en-US"/>
              <a:pPr>
                <a:defRPr/>
              </a:pPr>
              <a:t>2/18/21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D3D256-68D0-4ECB-A555-C784E8921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034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E0AEE8-527D-41A5-8E32-C32F78AF856F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133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C113FE-8638-43E7-966D-464950B9273D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7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7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672FDF-A3C1-43BD-BD40-439DD4CC8EA2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7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33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FA8B5E-C887-43AB-9AE5-ABDBF8C9CCB2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1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1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1C1F74-AD3C-4BED-9860-97F16FFB985F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1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27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275EF2-CE65-4679-8E98-E6852363ED40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64C598-9994-4CB6-80C3-88A3050C0FC5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88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77C44B-CCAC-441B-9A42-04196D5A14B8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A789A8-2D7F-45BF-AC0A-D7DDD54BF0A4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66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8D9794-622A-4E77-9582-6B41E8CC6575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B46027-9E26-43B0-8A69-A7022079EE5F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88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EFE9E5-61F0-4E6F-9A2C-768D81B29FBD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41218C-6AFB-49CA-BFEA-64C234D4D027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27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CF02F7-A1C5-4479-8D42-0F8ADE1E4505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A61890-4953-4562-8D50-486AF2BE0A49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33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F3A9A-651B-4EA5-AEBD-52D3E519C9EE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1072DF-BBAF-46DE-84D1-2719F4DD9104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1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41F27A-70C7-49B9-A62B-2579C29B18D8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77C459-4C02-4C5C-A919-0A869D3FA2E0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69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45CC23-0692-47B4-94C2-A58F12421A07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37EA0-FE2C-47DC-8679-13C03AE13D00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42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0B5B4C9-2BA6-4E53-95AB-738EA395DA63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642977-452F-4616-AC6D-27E332C34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34F1-4C32-40FE-B62B-EA5534978A97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54F37-2B8C-4524-B917-A6A6EF3DB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12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0373B-4040-492E-BAF1-04DB9A060667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1AD79-115B-44F6-B10D-6BA3933DDE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1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1AE82DB-DCD8-477C-957C-2258C3691F80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6438E8-D131-456B-8A06-97FBBAD1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43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59558-30F4-42CE-BDE0-DE4AA70CDC76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3504-8A12-4631-AAC3-3CC3AF17C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544DE-2C10-4C22-AC73-393065F62E8F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69D79-8B1D-4141-85B1-1A266486B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94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8BE64-C114-4A99-9EEA-06C738830460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5CFAC-1A0C-42A5-BF64-81E2BBA92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0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7D36-62A3-4A91-AA52-23F81D37467B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C53F5-7158-455D-88D1-FBDAA6B45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94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45F7-2B0F-4276-BEA6-768B9CDDC666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8A929-4724-4215-A97F-F3459BCA70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C8660-000E-4E70-AAC4-89E254578AC1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796A1-A704-4007-9743-5DF81DE9A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09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B3DB-203D-4BCF-9AC3-F7B898696160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88289-2509-4CFA-B061-8B4EB69EE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3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DA646C-37B2-4398-BC6B-54C560ED8AC9}" type="datetime1">
              <a:rPr lang="en-US" altLang="en-US" smtClean="0"/>
              <a:t>2/18/21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— The Processor —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D371E9-4AB6-4808-A7E4-564D54471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11 – Pipeline </a:t>
            </a:r>
            <a:r>
              <a:rPr lang="en-US" altLang="en-US" sz="2200" dirty="0" err="1"/>
              <a:t>Datapath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65541" name="Picture 6" descr="f04-4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9800"/>
            <a:ext cx="8136133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57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f04-4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1" y="1911350"/>
            <a:ext cx="84012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State of pipeline in a given cycle</a:t>
            </a:r>
          </a:p>
        </p:txBody>
      </p:sp>
    </p:spTree>
    <p:extLst>
      <p:ext uri="{BB962C8B-B14F-4D97-AF65-F5344CB8AC3E}">
        <p14:creationId xmlns:p14="http://schemas.microsoft.com/office/powerpoint/2010/main" val="41149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36538"/>
            <a:ext cx="8259762" cy="671512"/>
          </a:xfrm>
        </p:spPr>
        <p:txBody>
          <a:bodyPr/>
          <a:lstStyle/>
          <a:p>
            <a:pPr eaLnBrk="1" hangingPunct="1"/>
            <a:r>
              <a:rPr lang="en-US" altLang="en-US" sz="3800"/>
              <a:t>Data Hazards in ALU Instructions</a:t>
            </a:r>
            <a:endParaRPr lang="en-AU" altLang="en-US" sz="380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this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dirty="0">
                <a:latin typeface="Lucida Console" panose="020B0609040504020204" pitchFamily="49" charset="0"/>
              </a:rPr>
              <a:t>	sub 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 $1,$3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and $12,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,$5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or  $13,$6,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add $14,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 err="1">
                <a:latin typeface="Lucida Console" panose="020B0609040504020204" pitchFamily="49" charset="0"/>
              </a:rPr>
              <a:t>sw</a:t>
            </a:r>
            <a:r>
              <a:rPr lang="en-AU" altLang="en-US" dirty="0">
                <a:latin typeface="Lucida Console" panose="020B0609040504020204" pitchFamily="49" charset="0"/>
              </a:rPr>
              <a:t>  $15,100(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)</a:t>
            </a:r>
          </a:p>
          <a:p>
            <a:pPr eaLnBrk="1" hangingPunct="1"/>
            <a:r>
              <a:rPr lang="en-US" altLang="en-US" dirty="0"/>
              <a:t>We can resolve hazards with forwarding</a:t>
            </a:r>
          </a:p>
          <a:p>
            <a:pPr lvl="1" eaLnBrk="1" hangingPunct="1"/>
            <a:r>
              <a:rPr lang="en-US" altLang="en-US" dirty="0"/>
              <a:t>How do we detect when to forward?</a:t>
            </a:r>
          </a:p>
        </p:txBody>
      </p:sp>
    </p:spTree>
    <p:extLst>
      <p:ext uri="{BB962C8B-B14F-4D97-AF65-F5344CB8AC3E}">
        <p14:creationId xmlns:p14="http://schemas.microsoft.com/office/powerpoint/2010/main" val="389813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Comic Sans MS" panose="030F0702030302020204" pitchFamily="66" charset="0"/>
              </a:rPr>
              <a:t>Pipeline Data Hazard Types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343400"/>
          </a:xfrm>
        </p:spPr>
        <p:txBody>
          <a:bodyPr/>
          <a:lstStyle/>
          <a:p>
            <a:r>
              <a:rPr lang="en-US" altLang="en-US" sz="2000" dirty="0">
                <a:latin typeface="Comic Sans MS" panose="030F0702030302020204" pitchFamily="66" charset="0"/>
              </a:rPr>
              <a:t>Pipeline hazard occurs when dependence exists and </a:t>
            </a:r>
            <a:r>
              <a:rPr lang="en-US" altLang="en-US" sz="2000" dirty="0" err="1">
                <a:latin typeface="Comic Sans MS" panose="030F0702030302020204" pitchFamily="66" charset="0"/>
              </a:rPr>
              <a:t>instr’s</a:t>
            </a:r>
            <a:r>
              <a:rPr lang="en-US" altLang="en-US" sz="2000" dirty="0">
                <a:latin typeface="Comic Sans MS" panose="030F0702030302020204" pitchFamily="66" charset="0"/>
              </a:rPr>
              <a:t> are close enough that </a:t>
            </a:r>
            <a:r>
              <a:rPr lang="en-US" altLang="en-US" sz="2000" dirty="0" err="1">
                <a:latin typeface="Comic Sans MS" panose="030F0702030302020204" pitchFamily="66" charset="0"/>
              </a:rPr>
              <a:t>instr</a:t>
            </a:r>
            <a:r>
              <a:rPr lang="en-US" altLang="en-US" sz="2000" dirty="0">
                <a:latin typeface="Comic Sans MS" panose="030F0702030302020204" pitchFamily="66" charset="0"/>
              </a:rPr>
              <a:t> overlap changes operand access order</a:t>
            </a:r>
          </a:p>
          <a:p>
            <a:r>
              <a:rPr lang="en-US" altLang="en-US" sz="2000" dirty="0">
                <a:latin typeface="Comic Sans MS" panose="030F0702030302020204" pitchFamily="66" charset="0"/>
              </a:rPr>
              <a:t>Named by “ordering that must be preserved”</a:t>
            </a:r>
          </a:p>
          <a:p>
            <a:r>
              <a:rPr lang="en-US" altLang="en-US" sz="2000" dirty="0">
                <a:latin typeface="Comic Sans MS" panose="030F0702030302020204" pitchFamily="66" charset="0"/>
              </a:rPr>
              <a:t>Types of data hazards (</a:t>
            </a:r>
            <a:r>
              <a:rPr lang="en-US" altLang="en-US" sz="2000" b="1" i="1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 followed by </a:t>
            </a:r>
            <a:r>
              <a:rPr lang="en-US" altLang="en-US" sz="2000" b="1" i="1" dirty="0">
                <a:latin typeface="Comic Sans MS" panose="030F0702030302020204" pitchFamily="66" charset="0"/>
              </a:rPr>
              <a:t>j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Read After Write (RAW) (aka true dependence)</a:t>
            </a:r>
          </a:p>
          <a:p>
            <a:pPr lvl="2"/>
            <a:r>
              <a:rPr lang="en-US" altLang="en-US" sz="1600" b="1" i="1" dirty="0">
                <a:latin typeface="Comic Sans MS" panose="030F0702030302020204" pitchFamily="66" charset="0"/>
              </a:rPr>
              <a:t>j</a:t>
            </a:r>
            <a:r>
              <a:rPr lang="en-US" altLang="en-US" sz="1600" dirty="0">
                <a:latin typeface="Comic Sans MS" panose="030F0702030302020204" pitchFamily="66" charset="0"/>
              </a:rPr>
              <a:t> tries to read operand before </a:t>
            </a:r>
            <a:r>
              <a:rPr lang="en-US" altLang="en-US" sz="1600" b="1" i="1" dirty="0" err="1">
                <a:latin typeface="Comic Sans MS" panose="030F0702030302020204" pitchFamily="66" charset="0"/>
              </a:rPr>
              <a:t>i</a:t>
            </a:r>
            <a:r>
              <a:rPr lang="en-US" altLang="en-US" sz="1600" b="1" i="1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writes it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Write After Read (WAR) (</a:t>
            </a:r>
            <a:r>
              <a:rPr lang="en-US" altLang="en-US" sz="1800" dirty="0" err="1">
                <a:latin typeface="Comic Sans MS" panose="030F0702030302020204" pitchFamily="66" charset="0"/>
              </a:rPr>
              <a:t>Antidependence</a:t>
            </a:r>
            <a:r>
              <a:rPr lang="en-US" altLang="en-US" sz="1800" dirty="0">
                <a:latin typeface="Comic Sans MS" panose="030F0702030302020204" pitchFamily="66" charset="0"/>
              </a:rPr>
              <a:t>, a)</a:t>
            </a:r>
          </a:p>
          <a:p>
            <a:pPr lvl="2"/>
            <a:r>
              <a:rPr lang="en-US" altLang="en-US" sz="1600" b="1" i="1" dirty="0">
                <a:latin typeface="Comic Sans MS" panose="030F0702030302020204" pitchFamily="66" charset="0"/>
              </a:rPr>
              <a:t>j</a:t>
            </a:r>
            <a:r>
              <a:rPr lang="en-US" altLang="en-US" sz="1600" dirty="0">
                <a:latin typeface="Comic Sans MS" panose="030F0702030302020204" pitchFamily="66" charset="0"/>
              </a:rPr>
              <a:t> tries to write operand before </a:t>
            </a:r>
            <a:r>
              <a:rPr lang="en-US" altLang="en-US" sz="1600" b="1" i="1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 reads it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Write After Write (WAW) (Output dependence, o)</a:t>
            </a:r>
          </a:p>
          <a:p>
            <a:pPr lvl="2"/>
            <a:r>
              <a:rPr lang="en-US" altLang="en-US" sz="1600" b="1" i="1" dirty="0">
                <a:latin typeface="Comic Sans MS" panose="030F0702030302020204" pitchFamily="66" charset="0"/>
              </a:rPr>
              <a:t>j</a:t>
            </a:r>
            <a:r>
              <a:rPr lang="en-US" altLang="en-US" sz="1600" dirty="0">
                <a:latin typeface="Comic Sans MS" panose="030F0702030302020204" pitchFamily="66" charset="0"/>
              </a:rPr>
              <a:t> tries to write operand before </a:t>
            </a:r>
            <a:r>
              <a:rPr lang="en-US" altLang="en-US" sz="1600" b="1" i="1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 writes it</a:t>
            </a:r>
          </a:p>
          <a:p>
            <a:pPr lvl="1"/>
            <a:r>
              <a:rPr lang="en-US" altLang="en-US" sz="1800" dirty="0">
                <a:latin typeface="Comic Sans MS" panose="030F0702030302020204" pitchFamily="66" charset="0"/>
              </a:rPr>
              <a:t>Read After Read (RAR) (Input dependence,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lvl="2"/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and j read the value of some variable</a:t>
            </a:r>
          </a:p>
          <a:p>
            <a:pPr marL="285750" lvl="1" indent="0"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3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2" y="1094292"/>
            <a:ext cx="8991600" cy="5334000"/>
          </a:xfrm>
        </p:spPr>
        <p:txBody>
          <a:bodyPr/>
          <a:lstStyle/>
          <a:p>
            <a:r>
              <a:rPr lang="en-US" dirty="0"/>
              <a:t>RAW hazard: later instruction tries to read an operand before earlier instruction  writes it</a:t>
            </a:r>
          </a:p>
          <a:p>
            <a:r>
              <a:rPr lang="pt-BR" dirty="0"/>
              <a:t>The dependence</a:t>
            </a:r>
          </a:p>
          <a:p>
            <a:pPr marL="0" indent="0">
              <a:buNone/>
            </a:pPr>
            <a:r>
              <a:rPr lang="pt-BR" dirty="0"/>
              <a:t>	add R1, R2, R3  </a:t>
            </a:r>
          </a:p>
          <a:p>
            <a:pPr marL="0" indent="0">
              <a:buNone/>
            </a:pPr>
            <a:r>
              <a:rPr lang="pt-BR" dirty="0"/>
              <a:t>	sub  R5, R1, R4</a:t>
            </a:r>
          </a:p>
          <a:p>
            <a:r>
              <a:rPr lang="en-US" dirty="0"/>
              <a:t>The hazard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30480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0747"/>
              </p:ext>
            </p:extLst>
          </p:nvPr>
        </p:nvGraphicFramePr>
        <p:xfrm>
          <a:off x="1523998" y="4800600"/>
          <a:ext cx="3200401" cy="67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245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IF</a:t>
                      </a: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11785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11785">
                      <a:solidFill>
                        <a:srgbClr val="000000"/>
                      </a:solidFill>
                      <a:prstDash val="solid"/>
                    </a:lnL>
                    <a:lnR w="11785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819"/>
                        </a:lnSpc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EX</a:t>
                      </a: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11785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19"/>
                        </a:lnSpc>
                      </a:pP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MEM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819"/>
                        </a:lnSpc>
                      </a:pP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WB</a:t>
                      </a: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87126"/>
              </p:ext>
            </p:extLst>
          </p:nvPr>
        </p:nvGraphicFramePr>
        <p:xfrm>
          <a:off x="2115038" y="5517959"/>
          <a:ext cx="3295162" cy="654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241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IF</a:t>
                      </a: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11785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11785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819"/>
                        </a:lnSpc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EX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19"/>
                        </a:lnSpc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MEM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819"/>
                        </a:lnSpc>
                      </a:pP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WB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6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2" y="1094292"/>
            <a:ext cx="8991600" cy="5334000"/>
          </a:xfrm>
        </p:spPr>
        <p:txBody>
          <a:bodyPr/>
          <a:lstStyle/>
          <a:p>
            <a:r>
              <a:rPr lang="en-US" dirty="0"/>
              <a:t>WAW hazard: later instruction tries to write an operand before earlier instruction  writes it</a:t>
            </a:r>
          </a:p>
          <a:p>
            <a:r>
              <a:rPr lang="pt-BR" dirty="0"/>
              <a:t>The dependence</a:t>
            </a:r>
          </a:p>
          <a:p>
            <a:pPr marL="0" indent="0">
              <a:buNone/>
            </a:pPr>
            <a:r>
              <a:rPr lang="pt-BR" dirty="0"/>
              <a:t>	add R1, R2, R3  </a:t>
            </a:r>
          </a:p>
          <a:p>
            <a:pPr marL="0" indent="0">
              <a:buNone/>
            </a:pPr>
            <a:r>
              <a:rPr lang="pt-BR" dirty="0"/>
              <a:t>	sub  R1, R2, R4</a:t>
            </a:r>
          </a:p>
          <a:p>
            <a:r>
              <a:rPr lang="en-US" dirty="0"/>
              <a:t>The hazard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WAW hazard possible in a reasonable pipeline, but not in the very simple pipeline we are assuming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3048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9068"/>
              </p:ext>
            </p:extLst>
          </p:nvPr>
        </p:nvGraphicFramePr>
        <p:xfrm>
          <a:off x="1523999" y="4343400"/>
          <a:ext cx="4953002" cy="67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2245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IF</a:t>
                      </a: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11785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11785">
                      <a:solidFill>
                        <a:srgbClr val="000000"/>
                      </a:solidFill>
                      <a:prstDash val="solid"/>
                    </a:lnL>
                    <a:lnR w="11785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819"/>
                        </a:lnSpc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EX</a:t>
                      </a: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11785">
                      <a:solidFill>
                        <a:srgbClr val="000000"/>
                      </a:solidFill>
                      <a:prstDash val="solid"/>
                    </a:lnL>
                    <a:lnR w="58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819"/>
                        </a:lnSpc>
                      </a:pPr>
                      <a:r>
                        <a:rPr lang="en-US" sz="1600" b="1" dirty="0">
                          <a:latin typeface="Times New Roman"/>
                          <a:cs typeface="Times New Roman"/>
                        </a:rPr>
                        <a:t>MEM1</a:t>
                      </a: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8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8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8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819"/>
                        </a:lnSpc>
                      </a:pPr>
                      <a:r>
                        <a:rPr lang="en-US" sz="1600" b="1" dirty="0">
                          <a:latin typeface="Times New Roman"/>
                          <a:cs typeface="Times New Roman"/>
                        </a:rPr>
                        <a:t>MEM2</a:t>
                      </a: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8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19"/>
                        </a:lnSpc>
                      </a:pP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MEM</a:t>
                      </a:r>
                      <a:r>
                        <a:rPr lang="en-US" sz="1600" b="1" spc="15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819"/>
                        </a:lnSpc>
                      </a:pP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WB</a:t>
                      </a: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4086"/>
              </p:ext>
            </p:extLst>
          </p:nvPr>
        </p:nvGraphicFramePr>
        <p:xfrm>
          <a:off x="2209800" y="5060759"/>
          <a:ext cx="3657600" cy="654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241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IF</a:t>
                      </a: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11785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11785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819"/>
                        </a:lnSpc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EX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19"/>
                        </a:lnSpc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MEM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819"/>
                        </a:lnSpc>
                      </a:pP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WB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5892">
                      <a:solidFill>
                        <a:srgbClr val="000000"/>
                      </a:solidFill>
                      <a:prstDash val="solid"/>
                    </a:lnL>
                    <a:lnR w="5892">
                      <a:solidFill>
                        <a:srgbClr val="000000"/>
                      </a:solidFill>
                      <a:prstDash val="solid"/>
                    </a:lnR>
                    <a:lnT w="5892">
                      <a:solidFill>
                        <a:srgbClr val="000000"/>
                      </a:solidFill>
                      <a:prstDash val="solid"/>
                    </a:lnT>
                    <a:lnB w="5892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threatened by a hazard</a:t>
            </a:r>
          </a:p>
          <a:p>
            <a:r>
              <a:rPr lang="en-US" dirty="0"/>
              <a:t>Stall (pause a part of the pipeline by inserting no-op)</a:t>
            </a:r>
          </a:p>
          <a:p>
            <a:pPr lvl="1"/>
            <a:r>
              <a:rPr lang="en-US" dirty="0"/>
              <a:t>Stalling avoids overlap that would cause error</a:t>
            </a:r>
          </a:p>
          <a:p>
            <a:pPr lvl="1"/>
            <a:r>
              <a:rPr lang="en-US" dirty="0"/>
              <a:t>Stalling slows things down</a:t>
            </a:r>
          </a:p>
          <a:p>
            <a:r>
              <a:rPr lang="en-US" dirty="0"/>
              <a:t>Add hardware to avoid the hazards</a:t>
            </a:r>
          </a:p>
          <a:p>
            <a:pPr lvl="1"/>
            <a:r>
              <a:rPr lang="en-US" dirty="0"/>
              <a:t>Details of hardware depend on hazard and pipeline</a:t>
            </a:r>
          </a:p>
        </p:txBody>
      </p:sp>
    </p:spTree>
    <p:extLst>
      <p:ext uri="{BB962C8B-B14F-4D97-AF65-F5344CB8AC3E}">
        <p14:creationId xmlns:p14="http://schemas.microsoft.com/office/powerpoint/2010/main" val="32815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structure: dependence DAG</a:t>
            </a:r>
          </a:p>
          <a:p>
            <a:r>
              <a:rPr lang="en-US" dirty="0"/>
              <a:t>Nodes represent instructions</a:t>
            </a:r>
          </a:p>
          <a:p>
            <a:r>
              <a:rPr lang="en-US" dirty="0"/>
              <a:t>Edges (s1,s2) represent dependences between instructions</a:t>
            </a:r>
          </a:p>
          <a:p>
            <a:pPr lvl="1"/>
            <a:r>
              <a:rPr lang="en-US" dirty="0"/>
              <a:t>Instruction s1  must execute before s2</a:t>
            </a:r>
          </a:p>
          <a:p>
            <a:r>
              <a:rPr lang="en-US" dirty="0"/>
              <a:t>Sometimes called data-flow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Graph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191000" cy="3505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code</a:t>
            </a:r>
          </a:p>
          <a:p>
            <a:pPr lvl="1" eaLnBrk="1" hangingPunct="1">
              <a:buAutoNum type="arabicPlain"/>
            </a:pPr>
            <a:r>
              <a:rPr lang="en-AU" altLang="en-US" dirty="0">
                <a:latin typeface="Lucida Console" panose="020B0609040504020204" pitchFamily="49" charset="0"/>
              </a:rPr>
              <a:t>sub 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 $1,$3</a:t>
            </a:r>
          </a:p>
          <a:p>
            <a:pPr lvl="1" eaLnBrk="1" hangingPunct="1">
              <a:buAutoNum type="arabicPlain"/>
            </a:pPr>
            <a:r>
              <a:rPr lang="en-AU" altLang="en-US" dirty="0">
                <a:latin typeface="Lucida Console" panose="020B0609040504020204" pitchFamily="49" charset="0"/>
              </a:rPr>
              <a:t>and $12,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,$5</a:t>
            </a:r>
          </a:p>
          <a:p>
            <a:pPr lvl="1" eaLnBrk="1" hangingPunct="1">
              <a:buAutoNum type="arabicPlain"/>
            </a:pPr>
            <a:r>
              <a:rPr lang="en-AU" altLang="en-US" dirty="0">
                <a:latin typeface="Lucida Console" panose="020B0609040504020204" pitchFamily="49" charset="0"/>
              </a:rPr>
              <a:t>or  $13,$6,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</a:p>
          <a:p>
            <a:pPr lvl="1" eaLnBrk="1" hangingPunct="1">
              <a:buAutoNum type="arabicPlain"/>
            </a:pPr>
            <a:r>
              <a:rPr lang="en-AU" altLang="en-US" dirty="0">
                <a:latin typeface="Lucida Console" panose="020B0609040504020204" pitchFamily="49" charset="0"/>
              </a:rPr>
              <a:t>add $14,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</a:p>
          <a:p>
            <a:pPr lvl="1" eaLnBrk="1" hangingPunct="1">
              <a:buAutoNum type="arabicPlain"/>
            </a:pPr>
            <a:r>
              <a:rPr lang="en-AU" altLang="en-US" dirty="0" err="1">
                <a:latin typeface="Lucida Console" panose="020B0609040504020204" pitchFamily="49" charset="0"/>
              </a:rPr>
              <a:t>sw</a:t>
            </a:r>
            <a:r>
              <a:rPr lang="en-AU" altLang="en-US" dirty="0">
                <a:latin typeface="Lucida Console" panose="020B0609040504020204" pitchFamily="49" charset="0"/>
              </a:rPr>
              <a:t>  $15,100(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)</a:t>
            </a:r>
          </a:p>
          <a:p>
            <a:pPr marL="457200">
              <a:buAutoNum type="arabicPlain" startAt="2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562600" y="1676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5829300" y="2731477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/>
          <p:cNvSpPr/>
          <p:nvPr/>
        </p:nvSpPr>
        <p:spPr>
          <a:xfrm>
            <a:off x="4801019" y="2763297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/>
          <p:cNvSpPr/>
          <p:nvPr/>
        </p:nvSpPr>
        <p:spPr>
          <a:xfrm>
            <a:off x="6862605" y="2669512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8" name="Oval 57"/>
          <p:cNvSpPr/>
          <p:nvPr/>
        </p:nvSpPr>
        <p:spPr>
          <a:xfrm>
            <a:off x="5562600" y="4114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Arrow Connector 59"/>
          <p:cNvCxnSpPr>
            <a:stCxn id="54" idx="3"/>
            <a:endCxn id="56" idx="7"/>
          </p:cNvCxnSpPr>
          <p:nvPr/>
        </p:nvCxnSpPr>
        <p:spPr>
          <a:xfrm flipH="1">
            <a:off x="5256304" y="2066645"/>
            <a:ext cx="384411" cy="76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4"/>
            <a:endCxn id="55" idx="0"/>
          </p:cNvCxnSpPr>
          <p:nvPr/>
        </p:nvCxnSpPr>
        <p:spPr>
          <a:xfrm>
            <a:off x="5829300" y="2133600"/>
            <a:ext cx="266700" cy="59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5"/>
            <a:endCxn id="57" idx="1"/>
          </p:cNvCxnSpPr>
          <p:nvPr/>
        </p:nvCxnSpPr>
        <p:spPr>
          <a:xfrm>
            <a:off x="6017885" y="2066645"/>
            <a:ext cx="922835" cy="66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4"/>
            <a:endCxn id="58" idx="0"/>
          </p:cNvCxnSpPr>
          <p:nvPr/>
        </p:nvCxnSpPr>
        <p:spPr>
          <a:xfrm>
            <a:off x="5829300" y="2133600"/>
            <a:ext cx="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67719" y="2286000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14621" y="2125618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85828" y="2306934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0543" y="3472934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82721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Graph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191000" cy="3505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code</a:t>
            </a:r>
          </a:p>
          <a:p>
            <a:pPr lvl="1" eaLnBrk="1" hangingPunct="1">
              <a:buAutoNum type="arabicPlain"/>
            </a:pPr>
            <a:r>
              <a:rPr lang="en-AU" altLang="en-US" dirty="0">
                <a:latin typeface="Lucida Console" panose="020B0609040504020204" pitchFamily="49" charset="0"/>
              </a:rPr>
              <a:t>sub 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 $1,$3</a:t>
            </a:r>
          </a:p>
          <a:p>
            <a:pPr lvl="1" eaLnBrk="1" hangingPunct="1">
              <a:buAutoNum type="arabicPlain"/>
            </a:pPr>
            <a:r>
              <a:rPr lang="en-AU" altLang="en-US" dirty="0">
                <a:latin typeface="Lucida Console" panose="020B0609040504020204" pitchFamily="49" charset="0"/>
              </a:rPr>
              <a:t>and </a:t>
            </a:r>
            <a:r>
              <a:rPr lang="en-AU" alt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$12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,$5</a:t>
            </a:r>
          </a:p>
          <a:p>
            <a:pPr lvl="1" eaLnBrk="1" hangingPunct="1">
              <a:buAutoNum type="arabicPlain"/>
            </a:pPr>
            <a:r>
              <a:rPr lang="en-AU" altLang="en-US" dirty="0">
                <a:latin typeface="Lucida Console" panose="020B0609040504020204" pitchFamily="49" charset="0"/>
              </a:rPr>
              <a:t>or  </a:t>
            </a:r>
            <a:r>
              <a:rPr lang="en-AU" alt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$12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$6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</a:p>
          <a:p>
            <a:pPr lvl="1" eaLnBrk="1" hangingPunct="1">
              <a:buAutoNum type="arabicPlain"/>
            </a:pPr>
            <a:r>
              <a:rPr lang="en-AU" altLang="en-US" dirty="0">
                <a:latin typeface="Lucida Console" panose="020B0609040504020204" pitchFamily="49" charset="0"/>
              </a:rPr>
              <a:t>add </a:t>
            </a:r>
            <a:r>
              <a:rPr lang="en-AU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$6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,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</a:p>
          <a:p>
            <a:pPr lvl="1" eaLnBrk="1" hangingPunct="1">
              <a:buAutoNum type="arabicPlain"/>
            </a:pPr>
            <a:r>
              <a:rPr lang="en-AU" altLang="en-US" dirty="0" err="1">
                <a:latin typeface="Lucida Console" panose="020B0609040504020204" pitchFamily="49" charset="0"/>
              </a:rPr>
              <a:t>sw</a:t>
            </a:r>
            <a:r>
              <a:rPr lang="en-AU" altLang="en-US" dirty="0">
                <a:latin typeface="Lucida Console" panose="020B0609040504020204" pitchFamily="49" charset="0"/>
              </a:rPr>
              <a:t>  $15,100(</a:t>
            </a:r>
            <a:r>
              <a:rPr lang="en-AU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$2</a:t>
            </a:r>
            <a:r>
              <a:rPr lang="en-AU" altLang="en-US" dirty="0">
                <a:latin typeface="Lucida Console" panose="020B0609040504020204" pitchFamily="49" charset="0"/>
              </a:rPr>
              <a:t>)</a:t>
            </a:r>
          </a:p>
          <a:p>
            <a:pPr marL="457200">
              <a:buAutoNum type="arabicPlain" startAt="2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562600" y="1676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5829300" y="2731477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/>
          <p:cNvSpPr/>
          <p:nvPr/>
        </p:nvSpPr>
        <p:spPr>
          <a:xfrm>
            <a:off x="4801019" y="2763297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/>
          <p:cNvSpPr/>
          <p:nvPr/>
        </p:nvSpPr>
        <p:spPr>
          <a:xfrm>
            <a:off x="6862605" y="2669512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8" name="Oval 57"/>
          <p:cNvSpPr/>
          <p:nvPr/>
        </p:nvSpPr>
        <p:spPr>
          <a:xfrm>
            <a:off x="5562600" y="4114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0" name="Straight Arrow Connector 59"/>
          <p:cNvCxnSpPr>
            <a:stCxn id="54" idx="3"/>
            <a:endCxn id="56" idx="7"/>
          </p:cNvCxnSpPr>
          <p:nvPr/>
        </p:nvCxnSpPr>
        <p:spPr>
          <a:xfrm flipH="1">
            <a:off x="5256304" y="2066645"/>
            <a:ext cx="384411" cy="76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4"/>
            <a:endCxn id="55" idx="0"/>
          </p:cNvCxnSpPr>
          <p:nvPr/>
        </p:nvCxnSpPr>
        <p:spPr>
          <a:xfrm>
            <a:off x="5829300" y="2133600"/>
            <a:ext cx="266700" cy="59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5"/>
            <a:endCxn id="57" idx="1"/>
          </p:cNvCxnSpPr>
          <p:nvPr/>
        </p:nvCxnSpPr>
        <p:spPr>
          <a:xfrm>
            <a:off x="6017885" y="2066645"/>
            <a:ext cx="922835" cy="66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4"/>
            <a:endCxn id="58" idx="0"/>
          </p:cNvCxnSpPr>
          <p:nvPr/>
        </p:nvCxnSpPr>
        <p:spPr>
          <a:xfrm>
            <a:off x="5829300" y="2133600"/>
            <a:ext cx="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67719" y="2286000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2/RAW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14621" y="2125618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2/RAW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85828" y="230693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2/RAW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0543" y="347293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2/RAW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571084-0B6C-F34B-A86B-F3582E93CA3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358094" y="2889738"/>
            <a:ext cx="504511" cy="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81ED16-CBFB-0D44-9BA2-AAFE58BDE0AD}"/>
              </a:ext>
            </a:extLst>
          </p:cNvPr>
          <p:cNvSpPr txBox="1"/>
          <p:nvPr/>
        </p:nvSpPr>
        <p:spPr>
          <a:xfrm>
            <a:off x="6267452" y="303804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6/WAR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705351-38A2-7A4C-A505-1646CDD69E8A}"/>
              </a:ext>
            </a:extLst>
          </p:cNvPr>
          <p:cNvCxnSpPr>
            <a:cxnSpLocks/>
          </p:cNvCxnSpPr>
          <p:nvPr/>
        </p:nvCxnSpPr>
        <p:spPr>
          <a:xfrm>
            <a:off x="5310344" y="2962327"/>
            <a:ext cx="504511" cy="83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66F013-879E-5945-80A0-6E9F829BF63E}"/>
              </a:ext>
            </a:extLst>
          </p:cNvPr>
          <p:cNvSpPr txBox="1"/>
          <p:nvPr/>
        </p:nvSpPr>
        <p:spPr>
          <a:xfrm>
            <a:off x="5187193" y="3079765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12/WAW</a:t>
            </a:r>
          </a:p>
        </p:txBody>
      </p:sp>
    </p:spTree>
    <p:extLst>
      <p:ext uri="{BB962C8B-B14F-4D97-AF65-F5344CB8AC3E}">
        <p14:creationId xmlns:p14="http://schemas.microsoft.com/office/powerpoint/2010/main" val="16422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pPr lvl="1"/>
            <a:r>
              <a:rPr lang="en-US" dirty="0"/>
              <a:t>Due February 26</a:t>
            </a:r>
          </a:p>
          <a:p>
            <a:r>
              <a:rPr lang="en-US" dirty="0"/>
              <a:t>HW3</a:t>
            </a:r>
          </a:p>
          <a:p>
            <a:pPr lvl="1"/>
            <a:r>
              <a:rPr lang="en-US" dirty="0"/>
              <a:t>Available online, due Tuesday March 9</a:t>
            </a:r>
          </a:p>
          <a:p>
            <a:r>
              <a:rPr lang="en-US" dirty="0"/>
              <a:t>Reading</a:t>
            </a:r>
          </a:p>
          <a:p>
            <a:pPr lvl="1"/>
            <a:r>
              <a:rPr lang="en-US" dirty="0" err="1"/>
              <a:t>Chp</a:t>
            </a:r>
            <a:r>
              <a:rPr lang="en-US" dirty="0"/>
              <a:t> 4.4-6</a:t>
            </a:r>
          </a:p>
        </p:txBody>
      </p:sp>
    </p:spTree>
    <p:extLst>
      <p:ext uri="{BB962C8B-B14F-4D97-AF65-F5344CB8AC3E}">
        <p14:creationId xmlns:p14="http://schemas.microsoft.com/office/powerpoint/2010/main" val="367281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Dependence Graph Example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2514600"/>
            <a:ext cx="516255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S1	   ADD R1, R2, R3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S2	   BEQZ R1, L1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S3	   ADD R4, R2, R5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S4	   ADDI R5, R4, 1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S5	L1:ADDI R4, R5, 2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260725" y="2547937"/>
            <a:ext cx="314325" cy="1098550"/>
            <a:chOff x="2785" y="3070"/>
            <a:chExt cx="198" cy="69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85" y="3070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786" y="3595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" name="AutoShape 8"/>
            <p:cNvCxnSpPr>
              <a:cxnSpLocks noChangeShapeType="1"/>
              <a:stCxn id="7" idx="4"/>
              <a:endCxn id="8" idx="0"/>
            </p:cNvCxnSpPr>
            <p:nvPr/>
          </p:nvCxnSpPr>
          <p:spPr bwMode="auto">
            <a:xfrm>
              <a:off x="2884" y="3237"/>
              <a:ext cx="1" cy="35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785" y="3268"/>
              <a:ext cx="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i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708275" y="2538412"/>
            <a:ext cx="450850" cy="692150"/>
            <a:chOff x="2437" y="3064"/>
            <a:chExt cx="284" cy="4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37" y="3064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524" y="3333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13"/>
            <p:cNvCxnSpPr>
              <a:cxnSpLocks noChangeShapeType="1"/>
              <a:stCxn id="12" idx="4"/>
              <a:endCxn id="13" idx="1"/>
            </p:cNvCxnSpPr>
            <p:nvPr/>
          </p:nvCxnSpPr>
          <p:spPr bwMode="auto">
            <a:xfrm>
              <a:off x="2536" y="3231"/>
              <a:ext cx="17" cy="126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647950" y="3384550"/>
            <a:ext cx="525462" cy="1089025"/>
            <a:chOff x="2399" y="3597"/>
            <a:chExt cx="331" cy="686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451" y="3597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533" y="4116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7"/>
            <p:cNvCxnSpPr>
              <a:cxnSpLocks noChangeShapeType="1"/>
              <a:stCxn id="16" idx="4"/>
              <a:endCxn id="17" idx="1"/>
            </p:cNvCxnSpPr>
            <p:nvPr/>
          </p:nvCxnSpPr>
          <p:spPr bwMode="auto">
            <a:xfrm>
              <a:off x="2550" y="3764"/>
              <a:ext cx="12" cy="376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399" y="3806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o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709862" y="3378200"/>
            <a:ext cx="974725" cy="684212"/>
            <a:chOff x="2438" y="3593"/>
            <a:chExt cx="614" cy="431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438" y="3593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855" y="3857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AutoShape 22"/>
            <p:cNvCxnSpPr>
              <a:cxnSpLocks noChangeShapeType="1"/>
              <a:stCxn id="21" idx="4"/>
              <a:endCxn id="22" idx="1"/>
            </p:cNvCxnSpPr>
            <p:nvPr/>
          </p:nvCxnSpPr>
          <p:spPr bwMode="auto">
            <a:xfrm>
              <a:off x="2537" y="3760"/>
              <a:ext cx="347" cy="12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863850" y="3367087"/>
            <a:ext cx="1258887" cy="671513"/>
            <a:chOff x="2535" y="3586"/>
            <a:chExt cx="793" cy="423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131" y="3586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535" y="3842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26"/>
            <p:cNvCxnSpPr>
              <a:cxnSpLocks noChangeShapeType="1"/>
              <a:stCxn id="25" idx="4"/>
              <a:endCxn id="26" idx="1"/>
            </p:cNvCxnSpPr>
            <p:nvPr/>
          </p:nvCxnSpPr>
          <p:spPr bwMode="auto">
            <a:xfrm flipH="1">
              <a:off x="2564" y="3753"/>
              <a:ext cx="666" cy="113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998" y="3722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360737" y="3367087"/>
            <a:ext cx="738188" cy="1120775"/>
            <a:chOff x="2848" y="3586"/>
            <a:chExt cx="465" cy="70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116" y="3586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848" y="4125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AutoShape 31"/>
            <p:cNvCxnSpPr>
              <a:cxnSpLocks noChangeShapeType="1"/>
              <a:stCxn id="30" idx="4"/>
              <a:endCxn id="31" idx="1"/>
            </p:cNvCxnSpPr>
            <p:nvPr/>
          </p:nvCxnSpPr>
          <p:spPr bwMode="auto">
            <a:xfrm flipH="1">
              <a:off x="2877" y="3753"/>
              <a:ext cx="338" cy="396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077" y="3810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i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895600" y="3775075"/>
            <a:ext cx="801687" cy="712787"/>
            <a:chOff x="2555" y="3843"/>
            <a:chExt cx="505" cy="449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555" y="3843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863" y="4125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36"/>
            <p:cNvCxnSpPr>
              <a:cxnSpLocks noChangeShapeType="1"/>
              <a:stCxn id="35" idx="4"/>
              <a:endCxn id="36" idx="1"/>
            </p:cNvCxnSpPr>
            <p:nvPr/>
          </p:nvCxnSpPr>
          <p:spPr bwMode="auto">
            <a:xfrm>
              <a:off x="2654" y="4010"/>
              <a:ext cx="238" cy="13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832100" y="3795712"/>
            <a:ext cx="830262" cy="681038"/>
            <a:chOff x="2515" y="3856"/>
            <a:chExt cx="523" cy="429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841" y="3856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515" y="4118"/>
              <a:ext cx="197" cy="1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40"/>
            <p:cNvCxnSpPr>
              <a:cxnSpLocks noChangeShapeType="1"/>
              <a:stCxn id="39" idx="4"/>
              <a:endCxn id="40" idx="1"/>
            </p:cNvCxnSpPr>
            <p:nvPr/>
          </p:nvCxnSpPr>
          <p:spPr bwMode="auto">
            <a:xfrm flipH="1">
              <a:off x="2544" y="4023"/>
              <a:ext cx="396" cy="11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2729" y="3885"/>
              <a:ext cx="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a</a:t>
              </a:r>
            </a:p>
          </p:txBody>
        </p:sp>
      </p:grpSp>
      <p:sp>
        <p:nvSpPr>
          <p:cNvPr id="45" name="Text Box 62"/>
          <p:cNvSpPr txBox="1">
            <a:spLocks noChangeArrowheads="1"/>
          </p:cNvSpPr>
          <p:nvPr/>
        </p:nvSpPr>
        <p:spPr bwMode="auto">
          <a:xfrm>
            <a:off x="4800600" y="1600200"/>
            <a:ext cx="2819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</a:rPr>
              <a:t>Data</a:t>
            </a:r>
            <a:br>
              <a:rPr lang="en-US" altLang="en-US" sz="1400" b="1" dirty="0">
                <a:solidFill>
                  <a:schemeClr val="tx2"/>
                </a:solidFill>
              </a:rPr>
            </a:br>
            <a:r>
              <a:rPr lang="en-US" altLang="en-US" sz="1400" b="1" dirty="0">
                <a:solidFill>
                  <a:schemeClr val="tx2"/>
                </a:solidFill>
              </a:rPr>
              <a:t>Dependence</a:t>
            </a:r>
            <a:br>
              <a:rPr lang="en-US" altLang="en-US" sz="1400" b="1" dirty="0">
                <a:solidFill>
                  <a:schemeClr val="tx2"/>
                </a:solidFill>
              </a:rPr>
            </a:br>
            <a:r>
              <a:rPr lang="en-US" altLang="en-US" sz="1400" b="1" dirty="0">
                <a:solidFill>
                  <a:schemeClr val="tx2"/>
                </a:solidFill>
              </a:rPr>
              <a:t>Graph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181600" y="2593974"/>
            <a:ext cx="2133600" cy="3502026"/>
            <a:chOff x="5007168" y="2593975"/>
            <a:chExt cx="1333307" cy="1838326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5502275" y="3312306"/>
              <a:ext cx="312738" cy="265113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S3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5007168" y="2785678"/>
              <a:ext cx="666654" cy="19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solidFill>
                    <a:schemeClr val="tx2"/>
                  </a:solidFill>
                </a:rPr>
                <a:t>R1/RAW</a:t>
              </a: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5468698" y="2593975"/>
              <a:ext cx="312738" cy="265113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/>
                <a:t>S1</a:t>
              </a: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491163" y="2952307"/>
              <a:ext cx="312738" cy="265113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S2</a:t>
              </a:r>
            </a:p>
          </p:txBody>
        </p:sp>
        <p:cxnSp>
          <p:nvCxnSpPr>
            <p:cNvPr id="50" name="AutoShape 48"/>
            <p:cNvCxnSpPr>
              <a:cxnSpLocks noChangeShapeType="1"/>
              <a:stCxn id="48" idx="4"/>
              <a:endCxn id="49" idx="0"/>
            </p:cNvCxnSpPr>
            <p:nvPr/>
          </p:nvCxnSpPr>
          <p:spPr bwMode="auto">
            <a:xfrm>
              <a:off x="5625067" y="2859088"/>
              <a:ext cx="22465" cy="9321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5527675" y="4167188"/>
              <a:ext cx="312738" cy="265113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S5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5245100" y="3767138"/>
              <a:ext cx="301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5518150" y="3749675"/>
              <a:ext cx="312738" cy="265113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/>
                <a:t>S4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46" idx="4"/>
              <a:endCxn id="53" idx="0"/>
            </p:cNvCxnSpPr>
            <p:nvPr/>
          </p:nvCxnSpPr>
          <p:spPr bwMode="auto">
            <a:xfrm>
              <a:off x="5658644" y="3577419"/>
              <a:ext cx="15875" cy="172256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6013450" y="3570288"/>
              <a:ext cx="301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5105400" y="3778250"/>
              <a:ext cx="301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</a:rPr>
                <a:t>i</a:t>
              </a:r>
            </a:p>
          </p:txBody>
        </p:sp>
        <p:cxnSp>
          <p:nvCxnSpPr>
            <p:cNvPr id="57" name="AutoShape 55"/>
            <p:cNvCxnSpPr>
              <a:cxnSpLocks noChangeShapeType="1"/>
              <a:stCxn id="48" idx="6"/>
              <a:endCxn id="46" idx="6"/>
            </p:cNvCxnSpPr>
            <p:nvPr/>
          </p:nvCxnSpPr>
          <p:spPr bwMode="auto">
            <a:xfrm>
              <a:off x="5781436" y="2726531"/>
              <a:ext cx="33577" cy="718331"/>
            </a:xfrm>
            <a:prstGeom prst="bentConnector3">
              <a:avLst>
                <a:gd name="adj1" fmla="val 525453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6"/>
            <p:cNvCxnSpPr>
              <a:cxnSpLocks noChangeShapeType="1"/>
              <a:stCxn id="46" idx="3"/>
              <a:endCxn id="51" idx="2"/>
            </p:cNvCxnSpPr>
            <p:nvPr/>
          </p:nvCxnSpPr>
          <p:spPr bwMode="auto">
            <a:xfrm rot="5400000">
              <a:off x="5157300" y="3908969"/>
              <a:ext cx="761151" cy="20400"/>
            </a:xfrm>
            <a:prstGeom prst="bentConnector4">
              <a:avLst>
                <a:gd name="adj1" fmla="val 38742"/>
                <a:gd name="adj2" fmla="val 800282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46" idx="5"/>
              <a:endCxn id="53" idx="6"/>
            </p:cNvCxnSpPr>
            <p:nvPr/>
          </p:nvCxnSpPr>
          <p:spPr bwMode="auto">
            <a:xfrm rot="16200000" flipH="1">
              <a:off x="5628232" y="3679575"/>
              <a:ext cx="343638" cy="61675"/>
            </a:xfrm>
            <a:prstGeom prst="bentConnector4">
              <a:avLst>
                <a:gd name="adj1" fmla="val 25064"/>
                <a:gd name="adj2" fmla="val 331625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58"/>
            <p:cNvCxnSpPr>
              <a:cxnSpLocks noChangeShapeType="1"/>
            </p:cNvCxnSpPr>
            <p:nvPr/>
          </p:nvCxnSpPr>
          <p:spPr bwMode="auto">
            <a:xfrm>
              <a:off x="5684838" y="4041775"/>
              <a:ext cx="15875" cy="150813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6038850" y="4013200"/>
              <a:ext cx="301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62" name="AutoShape 60"/>
            <p:cNvCxnSpPr>
              <a:cxnSpLocks noChangeShapeType="1"/>
            </p:cNvCxnSpPr>
            <p:nvPr/>
          </p:nvCxnSpPr>
          <p:spPr bwMode="auto">
            <a:xfrm rot="16200000" flipH="1">
              <a:off x="5664200" y="4133850"/>
              <a:ext cx="322263" cy="61913"/>
            </a:xfrm>
            <a:prstGeom prst="bentConnector4">
              <a:avLst>
                <a:gd name="adj1" fmla="val 34977"/>
                <a:gd name="adj2" fmla="val 469231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61"/>
            <p:cNvCxnSpPr>
              <a:cxnSpLocks noChangeShapeType="1"/>
              <a:stCxn id="46" idx="2"/>
              <a:endCxn id="51" idx="3"/>
            </p:cNvCxnSpPr>
            <p:nvPr/>
          </p:nvCxnSpPr>
          <p:spPr bwMode="auto">
            <a:xfrm rot="10800000" flipH="1" flipV="1">
              <a:off x="5502275" y="3444862"/>
              <a:ext cx="71200" cy="948614"/>
            </a:xfrm>
            <a:prstGeom prst="bentConnector4">
              <a:avLst>
                <a:gd name="adj1" fmla="val -359387"/>
                <a:gd name="adj2" fmla="val 116743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6019800" y="2819400"/>
              <a:ext cx="3016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</a:rPr>
                <a:t>i</a:t>
              </a:r>
            </a:p>
          </p:txBody>
        </p:sp>
      </p:grpSp>
      <p:sp>
        <p:nvSpPr>
          <p:cNvPr id="66" name="Text Box 45"/>
          <p:cNvSpPr txBox="1">
            <a:spLocks noChangeArrowheads="1"/>
          </p:cNvSpPr>
          <p:nvPr/>
        </p:nvSpPr>
        <p:spPr bwMode="auto">
          <a:xfrm>
            <a:off x="5867400" y="4572000"/>
            <a:ext cx="990600" cy="3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</a:rPr>
              <a:t>R4/RAW</a:t>
            </a:r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5715000" y="5257800"/>
            <a:ext cx="990600" cy="3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</a:rPr>
              <a:t>R5/RAW</a:t>
            </a:r>
          </a:p>
        </p:txBody>
      </p:sp>
    </p:spTree>
    <p:extLst>
      <p:ext uri="{BB962C8B-B14F-4D97-AF65-F5344CB8AC3E}">
        <p14:creationId xmlns:p14="http://schemas.microsoft.com/office/powerpoint/2010/main" val="8124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 pipeline</a:t>
            </a:r>
          </a:p>
          <a:p>
            <a:r>
              <a:rPr lang="en-US" dirty="0"/>
              <a:t>Single cycle graph</a:t>
            </a:r>
          </a:p>
          <a:p>
            <a:r>
              <a:rPr lang="en-US" dirty="0"/>
              <a:t>Pipeline multiple cycle graph</a:t>
            </a:r>
          </a:p>
          <a:p>
            <a:r>
              <a:rPr lang="en-US" dirty="0"/>
              <a:t>Data dependence and data dependence graph</a:t>
            </a:r>
          </a:p>
        </p:txBody>
      </p:sp>
    </p:spTree>
    <p:extLst>
      <p:ext uri="{BB962C8B-B14F-4D97-AF65-F5344CB8AC3E}">
        <p14:creationId xmlns:p14="http://schemas.microsoft.com/office/powerpoint/2010/main" val="100072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8" descr="f04-2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Analogy</a:t>
            </a:r>
            <a:endParaRPr lang="en-AU" alt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292725" y="2708275"/>
            <a:ext cx="37353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/>
              <a:t>Four loads: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8/3.5 = 2.3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/>
              <a:t>Non-stop: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2n/(0.5n + 1.5) ≈ 4</a:t>
            </a:r>
            <a:br>
              <a:rPr lang="en-US" altLang="en-US" sz="2400" dirty="0"/>
            </a:br>
            <a:r>
              <a:rPr lang="en-US" altLang="en-US" sz="2400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7773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Five stages, one step per stage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IF: Instruction fetch from memory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ID: Instruction decode &amp; register read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EX: Execute operation or calculate address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MEM: Access memory operand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WB: Write result back to register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9253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sz="2800"/>
              <a:t>Assume time for stages is</a:t>
            </a:r>
          </a:p>
          <a:p>
            <a:pPr lvl="1" eaLnBrk="1" hangingPunct="1"/>
            <a:r>
              <a:rPr lang="en-US" altLang="en-US" sz="2400"/>
              <a:t>100ps for register read or write</a:t>
            </a:r>
          </a:p>
          <a:p>
            <a:pPr lvl="1" eaLnBrk="1" hangingPunct="1"/>
            <a:r>
              <a:rPr lang="en-US" altLang="en-US" sz="2400"/>
              <a:t>200ps for other stages</a:t>
            </a:r>
          </a:p>
          <a:p>
            <a:pPr eaLnBrk="1" hangingPunct="1"/>
            <a:r>
              <a:rPr lang="en-US" altLang="en-US" sz="2800"/>
              <a:t>Compare pipelined datapath with single-cycle datapath</a:t>
            </a:r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395288" y="3846513"/>
          <a:ext cx="8353425" cy="2246319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6" descr="f04-2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160853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all stages are balanced</a:t>
            </a:r>
          </a:p>
          <a:p>
            <a:pPr lvl="1" eaLnBrk="1" hangingPunct="1"/>
            <a:r>
              <a:rPr lang="en-US" altLang="en-US" dirty="0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endParaRPr lang="en-US" altLang="en-US" dirty="0"/>
          </a:p>
          <a:p>
            <a:pPr marL="285750" lvl="1" indent="0" eaLnBrk="1" hangingPunct="1">
              <a:lnSpc>
                <a:spcPct val="110000"/>
              </a:lnSpc>
              <a:buNone/>
            </a:pPr>
            <a:r>
              <a:rPr lang="en-US" altLang="en-US" dirty="0"/>
              <a:t>	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marL="285750" lvl="1" indent="0" eaLnBrk="1" hangingPunct="1">
              <a:lnSpc>
                <a:spcPct val="110000"/>
              </a:lnSpc>
              <a:buNone/>
            </a:pPr>
            <a:r>
              <a:rPr lang="en-US" altLang="en-US" dirty="0"/>
              <a:t>	= Number of stages</a:t>
            </a:r>
          </a:p>
          <a:p>
            <a:pPr eaLnBrk="1" hangingPunct="1"/>
            <a:r>
              <a:rPr lang="en-US" altLang="en-US" dirty="0"/>
              <a:t>If not balanced, speedup is less</a:t>
            </a:r>
          </a:p>
          <a:p>
            <a:pPr eaLnBrk="1" hangingPunct="1"/>
            <a:r>
              <a:rPr lang="en-US" altLang="en-US" dirty="0"/>
              <a:t>Speedup due to increased throughput</a:t>
            </a:r>
          </a:p>
          <a:p>
            <a:pPr lvl="1" eaLnBrk="1" hangingPunct="1"/>
            <a:r>
              <a:rPr lang="en-US" altLang="en-US" dirty="0"/>
              <a:t>Latency (time for each instruction) does not decrease</a:t>
            </a:r>
            <a:endParaRPr lang="en-AU" altLang="en-US" dirty="0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838200" y="2514600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7" descr="f04-3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6357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7" descr="f04-4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42187" cy="510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Form showing resource usage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8540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1009</TotalTime>
  <Words>945</Words>
  <Application>Microsoft Macintosh PowerPoint</Application>
  <PresentationFormat>On-screen Show (4:3)</PresentationFormat>
  <Paragraphs>252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宋体</vt:lpstr>
      <vt:lpstr>Arial</vt:lpstr>
      <vt:lpstr>Calibri</vt:lpstr>
      <vt:lpstr>Comic Sans MS</vt:lpstr>
      <vt:lpstr>Courier New</vt:lpstr>
      <vt:lpstr>Lucida Console</vt:lpstr>
      <vt:lpstr>Times New Roman</vt:lpstr>
      <vt:lpstr>Wingdings</vt:lpstr>
      <vt:lpstr>Office Theme</vt:lpstr>
      <vt:lpstr>CPSC3300: Computer Systems Organization</vt:lpstr>
      <vt:lpstr>Administrivia</vt:lpstr>
      <vt:lpstr>Pipelining Analogy</vt:lpstr>
      <vt:lpstr>MIPS Pipeline</vt:lpstr>
      <vt:lpstr>Pipeline Performance</vt:lpstr>
      <vt:lpstr>Pipeline Performance</vt:lpstr>
      <vt:lpstr>Pipeline Speedup</vt:lpstr>
      <vt:lpstr>Pipeline registers</vt:lpstr>
      <vt:lpstr>Multi-Cycle Pipeline Diagram</vt:lpstr>
      <vt:lpstr>Multi-Cycle Pipeline Diagram</vt:lpstr>
      <vt:lpstr>State of pipeline in a given cycle</vt:lpstr>
      <vt:lpstr>Data Hazards in ALU Instructions</vt:lpstr>
      <vt:lpstr>Pipeline Data Hazard Types</vt:lpstr>
      <vt:lpstr>RAW</vt:lpstr>
      <vt:lpstr>WAW</vt:lpstr>
      <vt:lpstr>Interlocks</vt:lpstr>
      <vt:lpstr>Data Dependence Graph</vt:lpstr>
      <vt:lpstr>Dependence Graph Example</vt:lpstr>
      <vt:lpstr>Dependence Graph Example</vt:lpstr>
      <vt:lpstr>Data Dependence Graph Example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55</cp:revision>
  <cp:lastPrinted>2013-08-26T14:30:50Z</cp:lastPrinted>
  <dcterms:created xsi:type="dcterms:W3CDTF">2009-09-29T16:16:12Z</dcterms:created>
  <dcterms:modified xsi:type="dcterms:W3CDTF">2021-02-18T21:48:09Z</dcterms:modified>
</cp:coreProperties>
</file>