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0" r:id="rId3"/>
    <p:sldId id="298" r:id="rId4"/>
    <p:sldId id="299" r:id="rId5"/>
    <p:sldId id="316" r:id="rId6"/>
    <p:sldId id="301" r:id="rId7"/>
    <p:sldId id="302" r:id="rId8"/>
    <p:sldId id="303" r:id="rId9"/>
    <p:sldId id="304" r:id="rId10"/>
    <p:sldId id="315" r:id="rId11"/>
    <p:sldId id="305" r:id="rId12"/>
    <p:sldId id="311" r:id="rId13"/>
    <p:sldId id="306" r:id="rId14"/>
    <p:sldId id="307" r:id="rId15"/>
    <p:sldId id="308" r:id="rId16"/>
    <p:sldId id="310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957" autoAdjust="0"/>
  </p:normalViewPr>
  <p:slideViewPr>
    <p:cSldViewPr>
      <p:cViewPr varScale="1">
        <p:scale>
          <a:sx n="95" d="100"/>
          <a:sy n="95" d="100"/>
        </p:scale>
        <p:origin x="21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15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345BC2A-75E8-42AC-9A76-5521B88DA0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F053DB8-D424-436E-9B37-A302EB7A4227}" type="datetimeFigureOut">
              <a:rPr lang="en-US" altLang="en-US"/>
              <a:pPr>
                <a:defRPr/>
              </a:pPr>
              <a:t>7/16/18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68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EF14C46-4A13-4DAE-8D88-33886B2FDE45}" type="datetimeFigureOut">
              <a:rPr lang="en-US" altLang="en-US"/>
              <a:pPr>
                <a:defRPr/>
              </a:pPr>
              <a:t>7/16/18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125" tIns="48063" rIns="96125" bIns="4806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3112" cy="4321175"/>
          </a:xfrm>
          <a:prstGeom prst="rect">
            <a:avLst/>
          </a:prstGeom>
        </p:spPr>
        <p:txBody>
          <a:bodyPr vert="horz" lIns="96125" tIns="48063" rIns="96125" bIns="4806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125" tIns="48063" rIns="96125" bIns="480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1FAE1B8-B0BC-4A90-B6E6-D89D2BDC94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438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1525" indent="-2968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8745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3700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38363" indent="-2365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955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527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099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7163" indent="-2365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02A8A2-191B-42CF-A91A-6685FB4B415C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443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AB4C0-8C5B-4D6A-9837-7A66EC45DB73}" type="datetime3">
              <a:rPr lang="en-AU" altLang="en-US" sz="1300" smtClean="0">
                <a:latin typeface="Times New Roman" panose="02020603050405020304" pitchFamily="18" charset="0"/>
              </a:rPr>
              <a:pPr/>
              <a:t>16 July,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7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7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481F08-41C5-426E-8A35-9C5FDB66C580}" type="slidenum">
              <a:rPr lang="en-AU" altLang="en-US" sz="1300">
                <a:latin typeface="Times New Roman" panose="02020603050405020304" pitchFamily="18" charset="0"/>
              </a:rPr>
              <a:pPr/>
              <a:t>11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7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923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D98AD8-D5BA-4B38-8260-BBDC3AAABFDF}" type="datetime3">
              <a:rPr lang="en-AU" altLang="en-US" sz="1300" smtClean="0">
                <a:latin typeface="Times New Roman" panose="02020603050405020304" pitchFamily="18" charset="0"/>
              </a:rPr>
              <a:pPr/>
              <a:t>16 July,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8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8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CF4D06-D846-44AE-A8BA-FA458718AB05}" type="slidenum">
              <a:rPr lang="en-AU" altLang="en-US" sz="1300">
                <a:latin typeface="Times New Roman" panose="02020603050405020304" pitchFamily="18" charset="0"/>
              </a:rPr>
              <a:pPr/>
              <a:t>12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8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373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352737-F6DB-47EE-BEC0-B05EC77BA8A6}" type="datetime3">
              <a:rPr lang="en-AU" altLang="en-US" sz="1300" smtClean="0">
                <a:latin typeface="Times New Roman" panose="02020603050405020304" pitchFamily="18" charset="0"/>
              </a:rPr>
              <a:pPr/>
              <a:t>16 July,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8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8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8A1223-B3E1-418F-B4C3-8346B43F4865}" type="slidenum">
              <a:rPr lang="en-AU" altLang="en-US" sz="1300">
                <a:latin typeface="Times New Roman" panose="02020603050405020304" pitchFamily="18" charset="0"/>
              </a:rPr>
              <a:pPr/>
              <a:t>13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8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9083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13C22D-60E3-4644-9B63-4C9DA671E049}" type="datetime3">
              <a:rPr lang="en-AU" altLang="en-US" sz="1300" smtClean="0">
                <a:latin typeface="Times New Roman" panose="02020603050405020304" pitchFamily="18" charset="0"/>
              </a:rPr>
              <a:pPr/>
              <a:t>16 July,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9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9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F4BD65-CFA6-43AE-A5DF-9B513102531E}" type="slidenum">
              <a:rPr lang="en-AU" altLang="en-US" sz="1300">
                <a:latin typeface="Times New Roman" panose="02020603050405020304" pitchFamily="18" charset="0"/>
              </a:rPr>
              <a:pPr/>
              <a:t>14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9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919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8930D2-E69F-4EE8-B27E-372AAEC310A4}" type="datetime3">
              <a:rPr lang="en-AU" altLang="en-US" sz="1300" smtClean="0">
                <a:latin typeface="Times New Roman" panose="02020603050405020304" pitchFamily="18" charset="0"/>
              </a:rPr>
              <a:pPr/>
              <a:t>16 July,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0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0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7A81DA-4B2F-48F3-9249-D24AE76F5757}" type="slidenum">
              <a:rPr lang="en-AU" altLang="en-US" sz="1300">
                <a:latin typeface="Times New Roman" panose="02020603050405020304" pitchFamily="18" charset="0"/>
              </a:rPr>
              <a:pPr/>
              <a:t>15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0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605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065AF0-2C9A-419B-92AD-3703011966A3}" type="datetime3">
              <a:rPr lang="en-AU" altLang="en-US" sz="1300" smtClean="0">
                <a:latin typeface="Times New Roman" panose="02020603050405020304" pitchFamily="18" charset="0"/>
              </a:rPr>
              <a:pPr/>
              <a:t>16 July,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2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2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0E1A82-24BA-4C18-9104-9CB15906FB72}" type="slidenum">
              <a:rPr lang="en-AU" altLang="en-US" sz="1300">
                <a:latin typeface="Times New Roman" panose="02020603050405020304" pitchFamily="18" charset="0"/>
              </a:rPr>
              <a:pPr/>
              <a:t>16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92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95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50580F-0FF2-4F59-9A0D-0FFA1BDBA263}" type="datetime3">
              <a:rPr lang="en-AU" altLang="en-US" sz="1300" smtClean="0">
                <a:latin typeface="Times New Roman" panose="02020603050405020304" pitchFamily="18" charset="0"/>
              </a:rPr>
              <a:pPr/>
              <a:t>16 July,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0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0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D8015B-E5DF-4ECF-A7C4-401C91FFB0A8}" type="slidenum">
              <a:rPr lang="en-AU" altLang="en-US" sz="1300">
                <a:latin typeface="Times New Roman" panose="02020603050405020304" pitchFamily="18" charset="0"/>
              </a:rPr>
              <a:pPr/>
              <a:t>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0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94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E3EAF6-6FEA-41EF-9841-6FCB6C7BD1BE}" type="datetime3">
              <a:rPr lang="en-AU" altLang="en-US" sz="1300" smtClean="0">
                <a:latin typeface="Times New Roman" panose="02020603050405020304" pitchFamily="18" charset="0"/>
              </a:rPr>
              <a:pPr/>
              <a:t>16 July,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1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1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734D67-5327-4789-990D-E9F70414BBFF}" type="slidenum">
              <a:rPr lang="en-AU" altLang="en-US" sz="1300">
                <a:latin typeface="Times New Roman" panose="02020603050405020304" pitchFamily="18" charset="0"/>
              </a:rPr>
              <a:pPr/>
              <a:t>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1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562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57B13B-9353-4AA5-B77D-4710CE1AC36F}" type="datetime3">
              <a:rPr lang="en-AU" altLang="en-US" sz="1300" smtClean="0">
                <a:latin typeface="Times New Roman" panose="02020603050405020304" pitchFamily="18" charset="0"/>
              </a:rPr>
              <a:pPr/>
              <a:t>16 July,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2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2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2648FF-2F84-4B8F-BF17-0FEB42B8BBC6}" type="slidenum">
              <a:rPr lang="en-AU" altLang="en-US" sz="1300">
                <a:latin typeface="Times New Roman" panose="02020603050405020304" pitchFamily="18" charset="0"/>
              </a:rPr>
              <a:pPr/>
              <a:t>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2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840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14AB83-5EB9-4F29-8378-F3BECCB000A4}" type="datetime3">
              <a:rPr lang="en-AU" altLang="en-US" sz="1300" smtClean="0">
                <a:latin typeface="Times New Roman" panose="02020603050405020304" pitchFamily="18" charset="0"/>
              </a:rPr>
              <a:pPr/>
              <a:t>16 July,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3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3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775307-B981-4BEA-839C-D24FCEA2B496}" type="slidenum">
              <a:rPr lang="en-AU" altLang="en-US" sz="1300">
                <a:latin typeface="Times New Roman" panose="02020603050405020304" pitchFamily="18" charset="0"/>
              </a:rPr>
              <a:pPr/>
              <a:t>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3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1747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C40A25-D3E0-4ABE-8863-A48AE7731394}" type="datetime3">
              <a:rPr lang="en-AU" altLang="en-US" sz="1300" smtClean="0">
                <a:latin typeface="Times New Roman" panose="02020603050405020304" pitchFamily="18" charset="0"/>
              </a:rPr>
              <a:pPr/>
              <a:t>16 July,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4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4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1A06F7-CE6F-47D2-885C-6C20189972D6}" type="slidenum">
              <a:rPr lang="en-AU" altLang="en-US" sz="1300">
                <a:latin typeface="Times New Roman" panose="02020603050405020304" pitchFamily="18" charset="0"/>
              </a:rPr>
              <a:pPr/>
              <a:t>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4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81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71FD19-3F1B-4BF9-B022-123551E39123}" type="datetime3">
              <a:rPr lang="en-AU" altLang="en-US" sz="1300" smtClean="0">
                <a:latin typeface="Times New Roman" panose="02020603050405020304" pitchFamily="18" charset="0"/>
              </a:rPr>
              <a:pPr/>
              <a:t>16 July,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5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5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B80CCF-3092-43EA-810E-0DBF4EEEAD76}" type="slidenum">
              <a:rPr lang="en-AU" altLang="en-US" sz="1300">
                <a:latin typeface="Times New Roman" panose="02020603050405020304" pitchFamily="18" charset="0"/>
              </a:rPr>
              <a:pPr/>
              <a:t>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5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3456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6D8764-B44A-484B-AAB7-91FF21ED0B1F}" type="datetime3">
              <a:rPr lang="en-AU" altLang="en-US" sz="1300" smtClean="0">
                <a:latin typeface="Times New Roman" panose="02020603050405020304" pitchFamily="18" charset="0"/>
              </a:rPr>
              <a:pPr/>
              <a:t>16 July,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6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6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AA21F0-6F48-4E4B-8035-104581DDD592}" type="slidenum">
              <a:rPr lang="en-AU" altLang="en-US" sz="1300">
                <a:latin typeface="Times New Roman" panose="02020603050405020304" pitchFamily="18" charset="0"/>
              </a:rPr>
              <a:pPr/>
              <a:t>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186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607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3BCB9A-887B-4BF4-8370-46F294826EA7}" type="datetime3">
              <a:rPr lang="en-AU" altLang="en-US" sz="1300" smtClean="0">
                <a:latin typeface="Times New Roman" panose="02020603050405020304" pitchFamily="18" charset="0"/>
              </a:rPr>
              <a:pPr/>
              <a:t>16 July, 2018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7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7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871125-B761-412F-AF4C-1C823B5B1D71}" type="slidenum">
              <a:rPr lang="en-AU" altLang="en-US" sz="1300">
                <a:latin typeface="Times New Roman" panose="02020603050405020304" pitchFamily="18" charset="0"/>
              </a:rPr>
              <a:pPr/>
              <a:t>10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227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3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26ECC6A-2ACD-45BC-B2FF-6BBE82E31D5E}" type="datetime1">
              <a:rPr lang="en-US" altLang="en-US" smtClean="0"/>
              <a:t>7/16/18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3388" y="6489700"/>
            <a:ext cx="2895600" cy="333375"/>
          </a:xfrm>
        </p:spPr>
        <p:txBody>
          <a:bodyPr/>
          <a:lstStyle>
            <a:lvl1pPr algn="r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Chapter 4 — The Processor —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33375"/>
          </a:xfrm>
        </p:spPr>
        <p:txBody>
          <a:bodyPr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908507A-A7DC-4A9D-BF73-CE5206DBAE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82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A09C0-E1A2-4883-923E-C0E2D710129C}" type="datetime1">
              <a:rPr lang="en-US" altLang="en-US" smtClean="0"/>
              <a:t>7/16/18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6C48E-125E-4B6E-B9DA-365BB011E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21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B994F-7078-47C0-8108-965BB5991D5B}" type="datetime1">
              <a:rPr lang="en-US" altLang="en-US" smtClean="0"/>
              <a:t>7/16/18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238D6-29D0-403D-9796-D026C2306D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789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981200"/>
            <a:ext cx="41529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6300" y="1981200"/>
            <a:ext cx="41529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F7EF64E-C04A-45E3-A9D6-E7E6AB91BC24}" type="datetime1">
              <a:rPr lang="en-US" altLang="en-US" smtClean="0"/>
              <a:t>7/16/18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4 — The Processor — 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8D1899F-9CAB-450A-8A91-82B7356FF6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1829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914400"/>
            <a:ext cx="8229600" cy="1588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563562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334000"/>
          </a:xfrm>
          <a:ln w="28575">
            <a:noFill/>
          </a:ln>
        </p:spPr>
        <p:txBody>
          <a:bodyPr/>
          <a:lstStyle>
            <a:lvl1pPr marL="342900" indent="-457200">
              <a:lnSpc>
                <a:spcPct val="125000"/>
              </a:lnSpc>
              <a:spcBef>
                <a:spcPts val="600"/>
              </a:spcBef>
              <a:buClr>
                <a:srgbClr val="0066FF"/>
              </a:buClr>
              <a:buFont typeface="Wingdings" pitchFamily="2" charset="2"/>
              <a:buChar char="Ø"/>
              <a:defRPr b="1"/>
            </a:lvl1pPr>
            <a:lvl2pPr marL="742950" indent="-457200">
              <a:lnSpc>
                <a:spcPct val="125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v"/>
              <a:defRPr b="1"/>
            </a:lvl2pPr>
            <a:lvl3pPr marL="1143000" indent="-457200">
              <a:lnSpc>
                <a:spcPct val="125000"/>
              </a:lnSpc>
              <a:spcBef>
                <a:spcPts val="600"/>
              </a:spcBef>
              <a:buClr>
                <a:srgbClr val="00B050"/>
              </a:buClr>
              <a:buFont typeface="Wingdings" pitchFamily="2" charset="2"/>
              <a:buChar char="ü"/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1CB5FDD-C6E5-4F8C-98A3-354C30DB1EC9}" type="datetime1">
              <a:rPr lang="en-US" altLang="en-US" smtClean="0"/>
              <a:t>7/16/18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13388" y="6489700"/>
            <a:ext cx="2895600" cy="333375"/>
          </a:xfrm>
        </p:spPr>
        <p:txBody>
          <a:bodyPr/>
          <a:lstStyle>
            <a:lvl1pPr algn="r">
              <a:defRPr sz="9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Chapter 4 — The Processor — 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77000"/>
            <a:ext cx="457200" cy="333375"/>
          </a:xfrm>
        </p:spPr>
        <p:txBody>
          <a:bodyPr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0E53406-11E1-4809-B466-51A2390E65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820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04DDF-1EA8-42F3-B3FB-9551DB2FDE5F}" type="datetime1">
              <a:rPr lang="en-US" altLang="en-US" smtClean="0"/>
              <a:t>7/16/18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818ED-864C-47A7-A61F-6031DE706A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67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B8E1D-B4F9-4B9A-AFF5-BD8062DF93FB}" type="datetime1">
              <a:rPr lang="en-US" altLang="en-US" smtClean="0"/>
              <a:t>7/16/18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E33E4-2D65-4694-B147-77FB7B4624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69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B3C0C-C28F-4EE8-A92C-36E3A1294CEE}" type="datetime1">
              <a:rPr lang="en-US" altLang="en-US" smtClean="0"/>
              <a:t>7/16/18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10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B2A6A-B372-4FD8-AE51-745B2AF467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055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41DC5-E3D9-445A-8798-BFFA5C243ADD}" type="datetime1">
              <a:rPr lang="en-US" altLang="en-US" smtClean="0"/>
              <a:t>7/16/18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10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5C1C2-B26E-4A4E-A688-89912D399F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61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ACC9F-3E25-422E-9AC1-8B1E46609994}" type="datetime1">
              <a:rPr lang="en-US" altLang="en-US" smtClean="0"/>
              <a:t>7/16/18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10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779D4-C5B1-4D60-AB55-C64DDDF4F4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6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60892-A4C7-4402-8255-50DE04BDE65A}" type="datetime1">
              <a:rPr lang="en-US" altLang="en-US" smtClean="0"/>
              <a:t>7/16/18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9DE86-D0C3-4895-8A39-44E9133580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8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2D29F-CB74-4768-850B-2BE4F6328BAF}" type="datetime1">
              <a:rPr lang="en-US" altLang="en-US" smtClean="0"/>
              <a:t>7/16/18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— The Processor — 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0E333-2F5E-4384-8D9E-F6A28CFA37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915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990600"/>
            <a:ext cx="8763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C6A002C-4276-40EF-90FF-074943C37532}" type="datetime1">
              <a:rPr lang="en-US" altLang="en-US" smtClean="0"/>
              <a:t>7/16/18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Chapter 4 — The Processor —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3579D74-61A1-4466-A996-B5CC9DFA87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7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6FF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66FF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CPSC3300: Computer Systems Organization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Lecture 12 – </a:t>
            </a:r>
            <a:r>
              <a:rPr lang="en-US" altLang="en-US" sz="2200"/>
              <a:t>Pipeline Hazards</a:t>
            </a:r>
            <a:endParaRPr lang="en-US" alt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Stalls and Performance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1371600"/>
            <a:ext cx="8534400" cy="4392613"/>
          </a:xfrm>
        </p:spPr>
        <p:txBody>
          <a:bodyPr/>
          <a:lstStyle/>
          <a:p>
            <a:pPr eaLnBrk="1" hangingPunct="1"/>
            <a:r>
              <a:rPr lang="en-AU" altLang="en-US" dirty="0"/>
              <a:t>Stalls reduce performance</a:t>
            </a:r>
          </a:p>
          <a:p>
            <a:pPr lvl="1" eaLnBrk="1" hangingPunct="1"/>
            <a:r>
              <a:rPr lang="en-AU" altLang="en-US" dirty="0"/>
              <a:t>But are required to get correct results</a:t>
            </a:r>
          </a:p>
          <a:p>
            <a:pPr eaLnBrk="1" hangingPunct="1"/>
            <a:r>
              <a:rPr lang="en-AU" altLang="en-US" dirty="0"/>
              <a:t>We have learned </a:t>
            </a:r>
          </a:p>
          <a:p>
            <a:pPr lvl="1" eaLnBrk="1" hangingPunct="1"/>
            <a:r>
              <a:rPr lang="en-AU" altLang="en-US" dirty="0"/>
              <a:t>Structure hazard: duplicated/separated hardware to resolve it</a:t>
            </a:r>
          </a:p>
          <a:p>
            <a:pPr lvl="1" eaLnBrk="1" hangingPunct="1"/>
            <a:r>
              <a:rPr lang="en-AU" altLang="en-US" dirty="0"/>
              <a:t>Data hazard: detection by examining dependencies, and forwarding to reduce its impact</a:t>
            </a:r>
          </a:p>
          <a:p>
            <a:pPr eaLnBrk="1" hangingPunct="1"/>
            <a:r>
              <a:rPr lang="en-AU" altLang="en-US" dirty="0"/>
              <a:t>How about control hazard?</a:t>
            </a:r>
          </a:p>
        </p:txBody>
      </p:sp>
    </p:spTree>
    <p:extLst>
      <p:ext uri="{BB962C8B-B14F-4D97-AF65-F5344CB8AC3E}">
        <p14:creationId xmlns:p14="http://schemas.microsoft.com/office/powerpoint/2010/main" val="249154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 Hazards</a:t>
            </a:r>
            <a:endParaRPr lang="en-AU" altLang="en-US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/>
              <a:t>Branch determines flow of control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Fetching next instruction depends on branch outcome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dirty="0"/>
              <a:t>The following instruction may not be the one to be executed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Pipeline can’t always fetch correct instruction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dirty="0"/>
              <a:t>Still working on ID stage of branch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In MIPS pipeline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Need to compare registers and compute target </a:t>
            </a:r>
            <a:r>
              <a:rPr lang="en-US" altLang="en-US" dirty="0">
                <a:solidFill>
                  <a:srgbClr val="FF0000"/>
                </a:solidFill>
              </a:rPr>
              <a:t>early</a:t>
            </a:r>
            <a:r>
              <a:rPr lang="en-US" altLang="en-US" dirty="0"/>
              <a:t> in the pipeline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Add hardware to do it in </a:t>
            </a:r>
            <a:r>
              <a:rPr lang="en-US" altLang="en-US" dirty="0">
                <a:solidFill>
                  <a:srgbClr val="FF0000"/>
                </a:solidFill>
              </a:rPr>
              <a:t>ID</a:t>
            </a:r>
            <a:r>
              <a:rPr lang="en-US" altLang="en-US" dirty="0"/>
              <a:t> stage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094418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Hazards</a:t>
            </a:r>
            <a:endParaRPr lang="en-AU" altLang="en-US"/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9499"/>
            <a:ext cx="8574088" cy="690562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/>
              <a:t>If no special treatment on branch instruction,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 extra branch outcome determined in MEM</a:t>
            </a:r>
            <a:endParaRPr lang="en-AU" altLang="en-US" dirty="0"/>
          </a:p>
        </p:txBody>
      </p:sp>
      <p:sp>
        <p:nvSpPr>
          <p:cNvPr id="87048" name="Text Box 7"/>
          <p:cNvSpPr txBox="1">
            <a:spLocks noChangeArrowheads="1"/>
          </p:cNvSpPr>
          <p:nvPr/>
        </p:nvSpPr>
        <p:spPr bwMode="auto">
          <a:xfrm>
            <a:off x="7451725" y="4321175"/>
            <a:ext cx="1244600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dirty="0"/>
              <a:t>Flush these</a:t>
            </a:r>
            <a:br>
              <a:rPr lang="en-US" altLang="en-US" dirty="0"/>
            </a:br>
            <a:r>
              <a:rPr lang="en-US" altLang="en-US" dirty="0"/>
              <a:t>instructions</a:t>
            </a:r>
          </a:p>
          <a:p>
            <a:pPr algn="l"/>
            <a:r>
              <a:rPr lang="en-US" altLang="en-US" dirty="0"/>
              <a:t>(Set control</a:t>
            </a:r>
            <a:br>
              <a:rPr lang="en-US" altLang="en-US" dirty="0"/>
            </a:br>
            <a:r>
              <a:rPr lang="en-US" altLang="en-US" dirty="0"/>
              <a:t>values to 0)</a:t>
            </a:r>
            <a:endParaRPr lang="en-AU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16013" y="2209800"/>
            <a:ext cx="6192837" cy="4381500"/>
            <a:chOff x="1116013" y="1898650"/>
            <a:chExt cx="6192837" cy="4381500"/>
          </a:xfrm>
        </p:grpSpPr>
        <p:pic>
          <p:nvPicPr>
            <p:cNvPr id="87043" name="Picture 10" descr="f04-61-P37449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013" y="1898650"/>
              <a:ext cx="6021387" cy="422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47" name="AutoShape 6"/>
            <p:cNvSpPr>
              <a:spLocks/>
            </p:cNvSpPr>
            <p:nvPr/>
          </p:nvSpPr>
          <p:spPr bwMode="auto">
            <a:xfrm>
              <a:off x="3203575" y="5949950"/>
              <a:ext cx="501650" cy="330200"/>
            </a:xfrm>
            <a:prstGeom prst="borderCallout1">
              <a:avLst>
                <a:gd name="adj1" fmla="val 34616"/>
                <a:gd name="adj2" fmla="val 115190"/>
                <a:gd name="adj3" fmla="val -43269"/>
                <a:gd name="adj4" fmla="val 24335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PC</a:t>
              </a:r>
              <a:endParaRPr lang="en-AU" altLang="en-US" sz="1400"/>
            </a:p>
          </p:txBody>
        </p:sp>
        <p:sp>
          <p:nvSpPr>
            <p:cNvPr id="87049" name="AutoShape 8"/>
            <p:cNvSpPr>
              <a:spLocks/>
            </p:cNvSpPr>
            <p:nvPr/>
          </p:nvSpPr>
          <p:spPr bwMode="auto">
            <a:xfrm>
              <a:off x="7092950" y="3644900"/>
              <a:ext cx="215900" cy="1800225"/>
            </a:xfrm>
            <a:prstGeom prst="rightBrace">
              <a:avLst>
                <a:gd name="adj1" fmla="val 6948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945192" y="3124200"/>
              <a:ext cx="1524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35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6" descr="f04-3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7" y="3352800"/>
            <a:ext cx="6042025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Stall on Branch</a:t>
            </a:r>
            <a:endParaRPr lang="en-AU" altLang="en-US"/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306512"/>
          </a:xfrm>
        </p:spPr>
        <p:txBody>
          <a:bodyPr/>
          <a:lstStyle/>
          <a:p>
            <a:pPr eaLnBrk="1" hangingPunct="1"/>
            <a:r>
              <a:rPr lang="en-US" altLang="en-US" dirty="0"/>
              <a:t>Special treatment: execute the target address by the end of the ID stage</a:t>
            </a:r>
          </a:p>
          <a:p>
            <a:pPr eaLnBrk="1" hangingPunct="1"/>
            <a:r>
              <a:rPr lang="en-US" altLang="en-US" dirty="0"/>
              <a:t>Stall the pipeline until branch outcome determined before fetching next instruction</a:t>
            </a:r>
            <a:endParaRPr lang="en-AU" alt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114800" y="4842510"/>
            <a:ext cx="380999" cy="11772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39758" y="6019800"/>
            <a:ext cx="475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 address is available after the ID stage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0226" y="484251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 No-Op inserted</a:t>
            </a:r>
          </a:p>
        </p:txBody>
      </p:sp>
    </p:spTree>
    <p:extLst>
      <p:ext uri="{BB962C8B-B14F-4D97-AF65-F5344CB8AC3E}">
        <p14:creationId xmlns:p14="http://schemas.microsoft.com/office/powerpoint/2010/main" val="1255087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Prediction</a:t>
            </a:r>
            <a:endParaRPr lang="en-AU" altLang="en-US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Longer pipelines can’t readily determine branch outcome early</a:t>
            </a:r>
          </a:p>
          <a:p>
            <a:pPr lvl="1" eaLnBrk="1" hangingPunct="1"/>
            <a:r>
              <a:rPr lang="en-US" altLang="en-US" dirty="0"/>
              <a:t>Stall penalty becomes unacceptable</a:t>
            </a:r>
          </a:p>
          <a:p>
            <a:pPr eaLnBrk="1" hangingPunct="1"/>
            <a:r>
              <a:rPr lang="en-US" altLang="en-US" dirty="0"/>
              <a:t>Predict outcome of branch</a:t>
            </a:r>
          </a:p>
          <a:p>
            <a:pPr lvl="1" eaLnBrk="1" hangingPunct="1"/>
            <a:r>
              <a:rPr lang="en-US" altLang="en-US" dirty="0"/>
              <a:t>Only stall if prediction is wrong</a:t>
            </a:r>
          </a:p>
          <a:p>
            <a:pPr eaLnBrk="1" hangingPunct="1"/>
            <a:r>
              <a:rPr lang="en-US" altLang="en-US" dirty="0"/>
              <a:t>In MIPS pipeline</a:t>
            </a:r>
          </a:p>
          <a:p>
            <a:pPr lvl="1" eaLnBrk="1" hangingPunct="1"/>
            <a:r>
              <a:rPr lang="en-US" altLang="en-US" dirty="0"/>
              <a:t>Can predict branches </a:t>
            </a:r>
            <a:r>
              <a:rPr lang="en-US" altLang="en-US" dirty="0">
                <a:solidFill>
                  <a:srgbClr val="FF0000"/>
                </a:solidFill>
              </a:rPr>
              <a:t>not taken</a:t>
            </a:r>
          </a:p>
          <a:p>
            <a:pPr lvl="2" eaLnBrk="1" hangingPunct="1"/>
            <a:r>
              <a:rPr lang="en-US" altLang="en-US" dirty="0"/>
              <a:t>Pipeline executes as normal if prediction is correct</a:t>
            </a:r>
          </a:p>
          <a:p>
            <a:pPr lvl="1" eaLnBrk="1" hangingPunct="1"/>
            <a:r>
              <a:rPr lang="en-US" altLang="en-US" dirty="0"/>
              <a:t>Fetch instruction after branch, with no delay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498050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7" descr="f04-3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268413"/>
            <a:ext cx="6035675" cy="497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with Predict Not Taken</a:t>
            </a:r>
            <a:endParaRPr lang="en-AU" altLang="en-US"/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755650" y="2133600"/>
            <a:ext cx="1295400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 dirty="0"/>
              <a:t>Prediction correct</a:t>
            </a:r>
            <a:endParaRPr lang="en-AU" altLang="en-US" sz="1800" dirty="0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755650" y="4797425"/>
            <a:ext cx="1295400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/>
              <a:t>Prediction incorrect</a:t>
            </a:r>
            <a:endParaRPr lang="en-AU" altLang="en-US" sz="1800"/>
          </a:p>
        </p:txBody>
      </p:sp>
    </p:spTree>
    <p:extLst>
      <p:ext uri="{BB962C8B-B14F-4D97-AF65-F5344CB8AC3E}">
        <p14:creationId xmlns:p14="http://schemas.microsoft.com/office/powerpoint/2010/main" val="4204716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Summary</a:t>
            </a:r>
            <a:endParaRPr lang="en-AU" altLang="en-US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574088" cy="41910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/>
              <a:t>Pipelining improves performance by increasing instruction throughput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Executes multiple instructions in parallel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Each instruction has the same latency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Subject to hazards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Structure, data, control</a:t>
            </a:r>
          </a:p>
          <a:p>
            <a:pPr eaLnBrk="1" hangingPunct="1">
              <a:lnSpc>
                <a:spcPct val="100000"/>
              </a:lnSpc>
            </a:pPr>
            <a:r>
              <a:rPr lang="en-AU" altLang="en-US" dirty="0"/>
              <a:t>Instruction set design affects complexity of pipeline implementation</a:t>
            </a:r>
          </a:p>
          <a:p>
            <a:pPr eaLnBrk="1" hangingPunct="1">
              <a:lnSpc>
                <a:spcPct val="100000"/>
              </a:lnSpc>
            </a:pPr>
            <a:r>
              <a:rPr lang="en-AU" altLang="en-US" dirty="0"/>
              <a:t>More advanced branch prediction will be introduced next lecture</a:t>
            </a: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6139499" y="2362200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>
                <a:solidFill>
                  <a:schemeClr val="folHlink"/>
                </a:solidFill>
                <a:latin typeface="Arial Black" panose="020B0A04020102020204" pitchFamily="34" charset="0"/>
              </a:rPr>
              <a:t>The BIG Picture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5486400"/>
            <a:ext cx="48006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vl="1" eaLnBrk="1" hangingPunct="1"/>
            <a:r>
              <a:rPr lang="en-AU" altLang="en-US" b="1" dirty="0"/>
              <a:t>Insights for programmers: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914400" y="58847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eaLnBrk="1" hangingPunct="1">
              <a:lnSpc>
                <a:spcPct val="100000"/>
              </a:lnSpc>
            </a:pPr>
            <a:r>
              <a:rPr lang="en-AU" altLang="en-US" dirty="0"/>
              <a:t>Use branches wisely</a:t>
            </a:r>
          </a:p>
          <a:p>
            <a:pPr lvl="1" eaLnBrk="1" hangingPunct="1">
              <a:lnSpc>
                <a:spcPct val="100000"/>
              </a:lnSpc>
            </a:pPr>
            <a:r>
              <a:rPr lang="en-AU" altLang="en-US" dirty="0"/>
              <a:t>Order your instructions wisely</a:t>
            </a:r>
          </a:p>
        </p:txBody>
      </p:sp>
    </p:spTree>
    <p:extLst>
      <p:ext uri="{BB962C8B-B14F-4D97-AF65-F5344CB8AC3E}">
        <p14:creationId xmlns:p14="http://schemas.microsoft.com/office/powerpoint/2010/main" val="217495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Pipelining and ISA Design</a:t>
            </a:r>
            <a:endParaRPr lang="en-AU" altLang="en-US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MIPS ISA designed for pipelining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All instructions are 32-bits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Easier to fetch and decode in one cycle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c.f. x86: 1- to 17-byte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Few and regular instruction formats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Can decode and read registers in one step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Load/store addressing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Can calculate address in 3</a:t>
            </a:r>
            <a:r>
              <a:rPr lang="en-US" altLang="en-US" baseline="30000"/>
              <a:t>rd</a:t>
            </a:r>
            <a:r>
              <a:rPr lang="en-US" altLang="en-US"/>
              <a:t> stage, access memory in 4</a:t>
            </a:r>
            <a:r>
              <a:rPr lang="en-US" altLang="en-US" baseline="30000"/>
              <a:t>th</a:t>
            </a:r>
            <a:r>
              <a:rPr lang="en-US" altLang="en-US"/>
              <a:t> stage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Alignment of memory operands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Memory access takes only one cycle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9072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Hazards</a:t>
            </a:r>
            <a:endParaRPr lang="en-AU" altLang="en-US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Situations that prevent starting the next instruction in the next cycle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Structure hazards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 required resource is busy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Data hazard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Need to wait for previous instruction to complete its data read/write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DAG is used to identify data dependencies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Control hazard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Deciding on control action depends on previous instruction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33513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 Hazards</a:t>
            </a:r>
            <a:endParaRPr lang="en-AU" altLang="en-US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Conflict for use of a resource</a:t>
            </a:r>
          </a:p>
          <a:p>
            <a:pPr eaLnBrk="1" hangingPunct="1"/>
            <a:r>
              <a:rPr lang="en-US" altLang="en-US"/>
              <a:t>In MIPS pipeline with a single memory</a:t>
            </a:r>
          </a:p>
          <a:p>
            <a:pPr lvl="1" eaLnBrk="1" hangingPunct="1"/>
            <a:r>
              <a:rPr lang="en-US" altLang="en-US"/>
              <a:t>Load/store requires data access</a:t>
            </a:r>
          </a:p>
          <a:p>
            <a:pPr lvl="1" eaLnBrk="1" hangingPunct="1"/>
            <a:r>
              <a:rPr lang="en-US" altLang="en-US"/>
              <a:t>Instruction fetch would have to </a:t>
            </a:r>
            <a:r>
              <a:rPr lang="en-US" altLang="en-US" i="1"/>
              <a:t>stall</a:t>
            </a:r>
            <a:r>
              <a:rPr lang="en-US" altLang="en-US"/>
              <a:t> for that cycle</a:t>
            </a:r>
          </a:p>
          <a:p>
            <a:pPr lvl="2" eaLnBrk="1" hangingPunct="1"/>
            <a:r>
              <a:rPr lang="en-US" altLang="en-US"/>
              <a:t>Would cause a pipeline “bubble”</a:t>
            </a:r>
          </a:p>
          <a:p>
            <a:pPr eaLnBrk="1" hangingPunct="1"/>
            <a:r>
              <a:rPr lang="en-US" altLang="en-US"/>
              <a:t>Hence, pipelined datapaths require separate instruction/data memories</a:t>
            </a:r>
          </a:p>
          <a:p>
            <a:pPr lvl="1" eaLnBrk="1" hangingPunct="1"/>
            <a:r>
              <a:rPr lang="en-US" altLang="en-US"/>
              <a:t>Or separate instruction/data caches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3996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Hazard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486400"/>
            <a:ext cx="8991600" cy="1295400"/>
          </a:xfrm>
        </p:spPr>
        <p:txBody>
          <a:bodyPr/>
          <a:lstStyle/>
          <a:p>
            <a:r>
              <a:rPr lang="en-US" dirty="0"/>
              <a:t>In addition to IM and DM, what other structures (hardware) are duplicated to resolve structure hazard?</a:t>
            </a:r>
          </a:p>
        </p:txBody>
      </p:sp>
      <p:pic>
        <p:nvPicPr>
          <p:cNvPr id="4" name="Picture 7" descr="f04-35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8" y="1600200"/>
            <a:ext cx="7993063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40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6" descr="data-hazard-bubble-no-forwar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7964488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Hazards</a:t>
            </a:r>
            <a:endParaRPr lang="en-AU" altLang="en-US"/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990600"/>
            <a:ext cx="8534400" cy="2227262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sz="2000" dirty="0"/>
              <a:t>An instruction depends on completion of data access by a previous instruction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 dirty="0"/>
              <a:t>True dependence in MIPS: RAW</a:t>
            </a:r>
          </a:p>
          <a:p>
            <a:pPr marL="685800" lvl="2" indent="0" eaLnBrk="1" hangingPunct="1">
              <a:lnSpc>
                <a:spcPct val="100000"/>
              </a:lnSpc>
              <a:buNone/>
            </a:pPr>
            <a:r>
              <a:rPr lang="en-US" altLang="en-US" sz="1800" dirty="0">
                <a:latin typeface="Lucida Console" panose="020B0609040504020204" pitchFamily="49" charset="0"/>
              </a:rPr>
              <a:t>add	</a:t>
            </a:r>
            <a:r>
              <a:rPr lang="en-US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$s0</a:t>
            </a:r>
            <a:r>
              <a:rPr lang="en-US" altLang="en-US" sz="1800" dirty="0">
                <a:latin typeface="Lucida Console" panose="020B0609040504020204" pitchFamily="49" charset="0"/>
              </a:rPr>
              <a:t>, $t0, $t1</a:t>
            </a:r>
            <a:br>
              <a:rPr lang="en-US" altLang="en-US" sz="1800" dirty="0">
                <a:latin typeface="Lucida Console" panose="020B0609040504020204" pitchFamily="49" charset="0"/>
              </a:rPr>
            </a:br>
            <a:r>
              <a:rPr lang="en-US" altLang="en-US" sz="1800" dirty="0">
                <a:latin typeface="Lucida Console" panose="020B0609040504020204" pitchFamily="49" charset="0"/>
              </a:rPr>
              <a:t>sub	$t2, </a:t>
            </a:r>
            <a:r>
              <a:rPr lang="en-US" alt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$s0</a:t>
            </a:r>
            <a:r>
              <a:rPr lang="en-US" altLang="en-US" sz="1800" dirty="0">
                <a:latin typeface="Lucida Console" panose="020B0609040504020204" pitchFamily="49" charset="0"/>
              </a:rPr>
              <a:t>, $t3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000" dirty="0"/>
              <a:t>Simple solution: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600" dirty="0"/>
              <a:t>stall the pipeline by inserting NO-OP (0x00000000)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 dirty="0"/>
              <a:t>Instruction exec. delayed, performance poor</a:t>
            </a:r>
          </a:p>
          <a:p>
            <a:pPr lvl="1" eaLnBrk="1" hangingPunct="1">
              <a:lnSpc>
                <a:spcPct val="100000"/>
              </a:lnSpc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1102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6" descr="f04-2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284538"/>
            <a:ext cx="634047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Forwarding (aka Bypassing)</a:t>
            </a:r>
            <a:endParaRPr lang="en-AU" altLang="en-US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270875" cy="1766887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dirty="0"/>
              <a:t>Better solution: use result when it is computed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Don’t wait for it to be stored in a register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dirty="0"/>
              <a:t>Requires extra connections in the </a:t>
            </a:r>
            <a:r>
              <a:rPr lang="en-US" altLang="en-US" dirty="0" err="1"/>
              <a:t>datapath</a:t>
            </a:r>
            <a:endParaRPr lang="en-AU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93494" y="5831840"/>
            <a:ext cx="190308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Extra connection</a:t>
            </a:r>
          </a:p>
        </p:txBody>
      </p:sp>
      <p:cxnSp>
        <p:nvCxnSpPr>
          <p:cNvPr id="4" name="Straight Arrow Connector 3"/>
          <p:cNvCxnSpPr>
            <a:stCxn id="2" idx="0"/>
          </p:cNvCxnSpPr>
          <p:nvPr/>
        </p:nvCxnSpPr>
        <p:spPr>
          <a:xfrm flipV="1">
            <a:off x="4745037" y="4800600"/>
            <a:ext cx="512763" cy="10312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28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6" descr="f04-3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802063"/>
            <a:ext cx="6586537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Load-Use Data Hazard</a:t>
            </a:r>
            <a:endParaRPr lang="en-AU" altLang="en-US"/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743" y="1073468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 dirty="0"/>
              <a:t>Forwarding can’t always avoid stalls by forwarding</a:t>
            </a:r>
          </a:p>
          <a:p>
            <a:pPr lvl="1" eaLnBrk="1" hangingPunct="1"/>
            <a:r>
              <a:rPr lang="en-US" altLang="en-US" dirty="0"/>
              <a:t>If value not computed when needed</a:t>
            </a:r>
          </a:p>
          <a:p>
            <a:pPr lvl="1" eaLnBrk="1" hangingPunct="1"/>
            <a:r>
              <a:rPr lang="en-US" altLang="en-US" dirty="0"/>
              <a:t>Can’t forward backward in time!</a:t>
            </a:r>
          </a:p>
          <a:p>
            <a:pPr eaLnBrk="1" hangingPunct="1"/>
            <a:r>
              <a:rPr lang="en-US" altLang="en-US" dirty="0"/>
              <a:t>If the previous instruction is </a:t>
            </a:r>
            <a:r>
              <a:rPr lang="en-US" altLang="en-US" dirty="0" err="1"/>
              <a:t>lw</a:t>
            </a:r>
            <a:r>
              <a:rPr lang="en-US" altLang="en-US" dirty="0"/>
              <a:t>, a bubble must be inserted in addition to forwarding</a:t>
            </a:r>
            <a:endParaRPr lang="en-AU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391400" y="4876800"/>
            <a:ext cx="160172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Forwarding + </a:t>
            </a:r>
          </a:p>
          <a:p>
            <a:r>
              <a:rPr lang="en-US" dirty="0">
                <a:solidFill>
                  <a:srgbClr val="FF0000"/>
                </a:solidFill>
              </a:rPr>
              <a:t>stall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715000" y="5101431"/>
            <a:ext cx="16002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162800" y="5334000"/>
            <a:ext cx="304800" cy="762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53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Code Scheduling to Avoid Stalls</a:t>
            </a:r>
            <a:endParaRPr lang="en-AU" altLang="en-US" sz="400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25539"/>
            <a:ext cx="8839199" cy="11557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Reorder code to avoid use of load result in the next instruction</a:t>
            </a:r>
          </a:p>
          <a:p>
            <a:pPr eaLnBrk="1" hangingPunct="1"/>
            <a:r>
              <a:rPr lang="en-US" altLang="en-US" sz="2000" dirty="0"/>
              <a:t>C code for </a:t>
            </a:r>
            <a:r>
              <a:rPr lang="en-US" altLang="en-US" sz="2000" dirty="0">
                <a:latin typeface="Lucida Console" panose="020B0609040504020204" pitchFamily="49" charset="0"/>
              </a:rPr>
              <a:t>A = B + E; C = B + F; </a:t>
            </a:r>
            <a:r>
              <a:rPr lang="en-US" altLang="en-US" sz="2000" dirty="0"/>
              <a:t>Operands in memory</a:t>
            </a:r>
            <a:endParaRPr lang="en-AU" altLang="en-US" sz="2000" dirty="0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2146300" y="2459037"/>
            <a:ext cx="2794000" cy="25876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panose="020B0609040504020204" pitchFamily="49" charset="0"/>
              </a:rPr>
              <a:t>lw	$t1, 0($t0)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panose="020B0609040504020204" pitchFamily="49" charset="0"/>
              </a:rPr>
              <a:t>lw	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$t2</a:t>
            </a:r>
            <a:r>
              <a:rPr lang="en-US" altLang="en-US" sz="2000">
                <a:latin typeface="Lucida Console" panose="020B0609040504020204" pitchFamily="49" charset="0"/>
              </a:rPr>
              <a:t>, 4($t0)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panose="020B0609040504020204" pitchFamily="49" charset="0"/>
              </a:rPr>
              <a:t>add	$t3, $t1, 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$t2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panose="020B0609040504020204" pitchFamily="49" charset="0"/>
              </a:rPr>
              <a:t>sw	$t3, 12($t0)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panose="020B0609040504020204" pitchFamily="49" charset="0"/>
              </a:rPr>
              <a:t>lw	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$t4</a:t>
            </a:r>
            <a:r>
              <a:rPr lang="en-US" altLang="en-US" sz="2000">
                <a:latin typeface="Lucida Console" panose="020B0609040504020204" pitchFamily="49" charset="0"/>
              </a:rPr>
              <a:t>, 8($t0)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panose="020B0609040504020204" pitchFamily="49" charset="0"/>
              </a:rPr>
              <a:t>add	$t5, $t1, 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$t4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panose="020B0609040504020204" pitchFamily="49" charset="0"/>
              </a:rPr>
              <a:t>sw	$t5, 16($t0)</a:t>
            </a:r>
            <a:endParaRPr lang="en-AU" altLang="en-US" sz="2000">
              <a:latin typeface="Lucida Console" panose="020B0609040504020204" pitchFamily="49" charset="0"/>
            </a:endParaRPr>
          </a:p>
        </p:txBody>
      </p:sp>
      <p:sp>
        <p:nvSpPr>
          <p:cNvPr id="45062" name="AutoShape 5"/>
          <p:cNvSpPr>
            <a:spLocks/>
          </p:cNvSpPr>
          <p:nvPr/>
        </p:nvSpPr>
        <p:spPr bwMode="auto">
          <a:xfrm>
            <a:off x="777875" y="3311525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stall</a:t>
            </a:r>
            <a:endParaRPr lang="en-AU" altLang="en-US" sz="1800"/>
          </a:p>
        </p:txBody>
      </p:sp>
      <p:sp>
        <p:nvSpPr>
          <p:cNvPr id="45063" name="AutoShape 6"/>
          <p:cNvSpPr>
            <a:spLocks/>
          </p:cNvSpPr>
          <p:nvPr/>
        </p:nvSpPr>
        <p:spPr bwMode="auto">
          <a:xfrm>
            <a:off x="777875" y="4391025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stall</a:t>
            </a:r>
            <a:endParaRPr lang="en-AU" altLang="en-US" sz="1800"/>
          </a:p>
        </p:txBody>
      </p:sp>
      <p:sp>
        <p:nvSpPr>
          <p:cNvPr id="45064" name="Text Box 7"/>
          <p:cNvSpPr txBox="1">
            <a:spLocks noChangeArrowheads="1"/>
          </p:cNvSpPr>
          <p:nvPr/>
        </p:nvSpPr>
        <p:spPr bwMode="auto">
          <a:xfrm>
            <a:off x="5457825" y="2459037"/>
            <a:ext cx="2794000" cy="25876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panose="020B0609040504020204" pitchFamily="49" charset="0"/>
              </a:rPr>
              <a:t>lw	$t1, 0($t0)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panose="020B0609040504020204" pitchFamily="49" charset="0"/>
              </a:rPr>
              <a:t>lw	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$t2</a:t>
            </a:r>
            <a:r>
              <a:rPr lang="en-US" altLang="en-US" sz="2000">
                <a:latin typeface="Lucida Console" panose="020B0609040504020204" pitchFamily="49" charset="0"/>
              </a:rPr>
              <a:t>, 4($t0)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panose="020B0609040504020204" pitchFamily="49" charset="0"/>
              </a:rPr>
              <a:t>lw	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$t4</a:t>
            </a:r>
            <a:r>
              <a:rPr lang="en-US" altLang="en-US" sz="2000">
                <a:latin typeface="Lucida Console" panose="020B0609040504020204" pitchFamily="49" charset="0"/>
              </a:rPr>
              <a:t>, 8($t0)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panose="020B0609040504020204" pitchFamily="49" charset="0"/>
              </a:rPr>
              <a:t>add	$t3, $t1, 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$t2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panose="020B0609040504020204" pitchFamily="49" charset="0"/>
              </a:rPr>
              <a:t>sw	$t3, 12($t0)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panose="020B0609040504020204" pitchFamily="49" charset="0"/>
              </a:rPr>
              <a:t>add	$t5, $t1, 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$t4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latin typeface="Lucida Console" panose="020B0609040504020204" pitchFamily="49" charset="0"/>
              </a:rPr>
              <a:t>sw	$t5, 16($t0)</a:t>
            </a:r>
            <a:endParaRPr lang="en-AU" altLang="en-US" sz="2000">
              <a:latin typeface="Lucida Console" panose="020B0609040504020204" pitchFamily="49" charset="0"/>
            </a:endParaRPr>
          </a:p>
        </p:txBody>
      </p:sp>
      <p:sp>
        <p:nvSpPr>
          <p:cNvPr id="45065" name="Line 8"/>
          <p:cNvSpPr>
            <a:spLocks noChangeShapeType="1"/>
          </p:cNvSpPr>
          <p:nvPr/>
        </p:nvSpPr>
        <p:spPr bwMode="auto">
          <a:xfrm flipV="1">
            <a:off x="4572000" y="3454400"/>
            <a:ext cx="936625" cy="647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Oval 9"/>
          <p:cNvSpPr>
            <a:spLocks noChangeArrowheads="1"/>
          </p:cNvSpPr>
          <p:nvPr/>
        </p:nvSpPr>
        <p:spPr bwMode="auto">
          <a:xfrm>
            <a:off x="2771775" y="2806700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67" name="Oval 10"/>
          <p:cNvSpPr>
            <a:spLocks noChangeArrowheads="1"/>
          </p:cNvSpPr>
          <p:nvPr/>
        </p:nvSpPr>
        <p:spPr bwMode="auto">
          <a:xfrm>
            <a:off x="4284663" y="3167062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68" name="Oval 11"/>
          <p:cNvSpPr>
            <a:spLocks noChangeArrowheads="1"/>
          </p:cNvSpPr>
          <p:nvPr/>
        </p:nvSpPr>
        <p:spPr bwMode="auto">
          <a:xfrm>
            <a:off x="2771775" y="3886200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69" name="Oval 12"/>
          <p:cNvSpPr>
            <a:spLocks noChangeArrowheads="1"/>
          </p:cNvSpPr>
          <p:nvPr/>
        </p:nvSpPr>
        <p:spPr bwMode="auto">
          <a:xfrm>
            <a:off x="4284663" y="4246562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70" name="Oval 13"/>
          <p:cNvSpPr>
            <a:spLocks noChangeArrowheads="1"/>
          </p:cNvSpPr>
          <p:nvPr/>
        </p:nvSpPr>
        <p:spPr bwMode="auto">
          <a:xfrm>
            <a:off x="6084888" y="2806700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71" name="Oval 14"/>
          <p:cNvSpPr>
            <a:spLocks noChangeArrowheads="1"/>
          </p:cNvSpPr>
          <p:nvPr/>
        </p:nvSpPr>
        <p:spPr bwMode="auto">
          <a:xfrm>
            <a:off x="7596188" y="3525837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72" name="Oval 15"/>
          <p:cNvSpPr>
            <a:spLocks noChangeArrowheads="1"/>
          </p:cNvSpPr>
          <p:nvPr/>
        </p:nvSpPr>
        <p:spPr bwMode="auto">
          <a:xfrm>
            <a:off x="7596188" y="4246562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73" name="Oval 16"/>
          <p:cNvSpPr>
            <a:spLocks noChangeArrowheads="1"/>
          </p:cNvSpPr>
          <p:nvPr/>
        </p:nvSpPr>
        <p:spPr bwMode="auto">
          <a:xfrm>
            <a:off x="6084888" y="3167062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5074" name="Line 17"/>
          <p:cNvSpPr>
            <a:spLocks noChangeShapeType="1"/>
          </p:cNvSpPr>
          <p:nvPr/>
        </p:nvSpPr>
        <p:spPr bwMode="auto">
          <a:xfrm>
            <a:off x="3409950" y="3052762"/>
            <a:ext cx="879475" cy="292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Line 18"/>
          <p:cNvSpPr>
            <a:spLocks noChangeShapeType="1"/>
          </p:cNvSpPr>
          <p:nvPr/>
        </p:nvSpPr>
        <p:spPr bwMode="auto">
          <a:xfrm>
            <a:off x="3400425" y="4151312"/>
            <a:ext cx="903288" cy="215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Line 19"/>
          <p:cNvSpPr>
            <a:spLocks noChangeShapeType="1"/>
          </p:cNvSpPr>
          <p:nvPr/>
        </p:nvSpPr>
        <p:spPr bwMode="auto">
          <a:xfrm>
            <a:off x="6726238" y="3062287"/>
            <a:ext cx="895350" cy="6080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7" name="Line 20"/>
          <p:cNvSpPr>
            <a:spLocks noChangeShapeType="1"/>
          </p:cNvSpPr>
          <p:nvPr/>
        </p:nvSpPr>
        <p:spPr bwMode="auto">
          <a:xfrm>
            <a:off x="6654800" y="3521075"/>
            <a:ext cx="966788" cy="846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8" name="Text Box 21"/>
          <p:cNvSpPr txBox="1">
            <a:spLocks noChangeArrowheads="1"/>
          </p:cNvSpPr>
          <p:nvPr/>
        </p:nvSpPr>
        <p:spPr bwMode="auto">
          <a:xfrm>
            <a:off x="6300788" y="5110162"/>
            <a:ext cx="11461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/>
              <a:t>11 cycles</a:t>
            </a:r>
            <a:endParaRPr lang="en-AU" altLang="en-US" sz="1800"/>
          </a:p>
        </p:txBody>
      </p:sp>
      <p:sp>
        <p:nvSpPr>
          <p:cNvPr id="45079" name="Text Box 22"/>
          <p:cNvSpPr txBox="1">
            <a:spLocks noChangeArrowheads="1"/>
          </p:cNvSpPr>
          <p:nvPr/>
        </p:nvSpPr>
        <p:spPr bwMode="auto">
          <a:xfrm>
            <a:off x="2987675" y="5110162"/>
            <a:ext cx="11461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/>
              <a:t>13 cycles</a:t>
            </a:r>
            <a:endParaRPr lang="en-AU" alt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483024" y="5770262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Whose job is it? </a:t>
            </a:r>
          </a:p>
        </p:txBody>
      </p:sp>
      <p:sp>
        <p:nvSpPr>
          <p:cNvPr id="3" name="Rectangle 2"/>
          <p:cNvSpPr/>
          <p:nvPr/>
        </p:nvSpPr>
        <p:spPr>
          <a:xfrm>
            <a:off x="483024" y="6238790"/>
            <a:ext cx="8534401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Compiler should do the scheduling, but it is increasingly implemented in hardware. </a:t>
            </a:r>
          </a:p>
        </p:txBody>
      </p:sp>
    </p:spTree>
    <p:extLst>
      <p:ext uri="{BB962C8B-B14F-4D97-AF65-F5344CB8AC3E}">
        <p14:creationId xmlns:p14="http://schemas.microsoft.com/office/powerpoint/2010/main" val="150628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2179</TotalTime>
  <Words>784</Words>
  <Application>Microsoft Macintosh PowerPoint</Application>
  <PresentationFormat>On-screen Show (4:3)</PresentationFormat>
  <Paragraphs>183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Lucida Console</vt:lpstr>
      <vt:lpstr>Times New Roman</vt:lpstr>
      <vt:lpstr>Wingdings</vt:lpstr>
      <vt:lpstr>Office Theme</vt:lpstr>
      <vt:lpstr>CPSC3300: Computer Systems Organization</vt:lpstr>
      <vt:lpstr>Pipelining and ISA Design</vt:lpstr>
      <vt:lpstr>Hazards</vt:lpstr>
      <vt:lpstr>Structure Hazards</vt:lpstr>
      <vt:lpstr>Structure Hazard</vt:lpstr>
      <vt:lpstr>Data Hazards</vt:lpstr>
      <vt:lpstr>Forwarding (aka Bypassing)</vt:lpstr>
      <vt:lpstr>Load-Use Data Hazard</vt:lpstr>
      <vt:lpstr>Code Scheduling to Avoid Stalls</vt:lpstr>
      <vt:lpstr>Stalls and Performance</vt:lpstr>
      <vt:lpstr>Control Hazards</vt:lpstr>
      <vt:lpstr>Branch Hazards</vt:lpstr>
      <vt:lpstr>Stall on Branch</vt:lpstr>
      <vt:lpstr>Branch Prediction</vt:lpstr>
      <vt:lpstr>MIPS with Predict Not Taken</vt:lpstr>
      <vt:lpstr>Pipeline Summary</vt:lpstr>
    </vt:vector>
  </TitlesOfParts>
  <Company>Marquette University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COSC2200: Hardware Systems</dc:title>
  <dc:creator>MSCS Admin</dc:creator>
  <cp:lastModifiedBy>Microsoft Office User</cp:lastModifiedBy>
  <cp:revision>67</cp:revision>
  <cp:lastPrinted>2013-08-26T14:30:50Z</cp:lastPrinted>
  <dcterms:created xsi:type="dcterms:W3CDTF">2009-09-29T16:16:12Z</dcterms:created>
  <dcterms:modified xsi:type="dcterms:W3CDTF">2018-07-16T17:00:42Z</dcterms:modified>
</cp:coreProperties>
</file>