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298" r:id="rId4"/>
    <p:sldId id="291" r:id="rId5"/>
    <p:sldId id="292" r:id="rId6"/>
    <p:sldId id="293" r:id="rId7"/>
    <p:sldId id="257" r:id="rId8"/>
    <p:sldId id="260" r:id="rId9"/>
    <p:sldId id="261" r:id="rId10"/>
    <p:sldId id="263" r:id="rId11"/>
    <p:sldId id="264" r:id="rId12"/>
    <p:sldId id="270" r:id="rId13"/>
    <p:sldId id="299" r:id="rId14"/>
    <p:sldId id="300" r:id="rId15"/>
    <p:sldId id="301" r:id="rId16"/>
    <p:sldId id="302" r:id="rId17"/>
    <p:sldId id="303" r:id="rId18"/>
    <p:sldId id="304" r:id="rId19"/>
    <p:sldId id="297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5957" autoAdjust="0"/>
  </p:normalViewPr>
  <p:slideViewPr>
    <p:cSldViewPr>
      <p:cViewPr varScale="1">
        <p:scale>
          <a:sx n="95" d="100"/>
          <a:sy n="95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45BC2A-75E8-42AC-9A76-5521B88DA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053DB8-D424-436E-9B37-A302EB7A4227}" type="datetimeFigureOut">
              <a:rPr lang="en-US" altLang="en-US"/>
              <a:pPr>
                <a:defRPr/>
              </a:pPr>
              <a:t>3/4/19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6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EF14C46-4A13-4DAE-8D88-33886B2FDE45}" type="datetimeFigureOut">
              <a:rPr lang="en-US" altLang="en-US"/>
              <a:pPr>
                <a:defRPr/>
              </a:pPr>
              <a:t>3/4/19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FAE1B8-B0BC-4A90-B6E6-D89D2BDC9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4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02A8A2-191B-42CF-A91A-6685FB4B415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4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217D3-E15E-4337-9973-DB29832CF6E7}" type="datetime3">
              <a:rPr lang="en-AU" altLang="en-US" sz="1300" smtClean="0">
                <a:latin typeface="Times New Roman" panose="02020603050405020304" pitchFamily="18" charset="0"/>
              </a:rPr>
              <a:pPr/>
              <a:t>4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2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2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1614E9-8614-47B8-8A45-538672CB4B82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2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7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7362EA-D57A-4753-9088-64EFA054B9A3}" type="datetime3">
              <a:rPr lang="en-AU" altLang="en-US" sz="1300" smtClean="0">
                <a:latin typeface="Times New Roman" panose="02020603050405020304" pitchFamily="18" charset="0"/>
              </a:rPr>
              <a:pPr/>
              <a:t>4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661BE0-5CF0-4869-8679-3A6A7CF910BB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77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EC67B-5C3B-4200-BC8C-728980FD34C8}" type="datetime3">
              <a:rPr lang="en-AU" altLang="en-US" sz="1300" smtClean="0">
                <a:latin typeface="Times New Roman" panose="02020603050405020304" pitchFamily="18" charset="0"/>
              </a:rPr>
              <a:pPr/>
              <a:t>4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4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FE416-FA7B-483B-945D-9D9FE786A66F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4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37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E36ED-0040-48B2-90B2-D98A6A18DB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2575" cy="4322762"/>
          </a:xfrm>
        </p:spPr>
        <p:txBody>
          <a:bodyPr lIns="95036" tIns="47518" rIns="95036" bIns="4751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0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6ECC6A-2ACD-45BC-B2FF-6BBE82E31D5E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08507A-A7DC-4A9D-BF73-CE5206DBA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A09C0-E1A2-4883-923E-C0E2D710129C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C48E-125E-4B6E-B9DA-365BB011E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B994F-7078-47C0-8108-965BB5991D5B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238D6-29D0-403D-9796-D026C2306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CB5FDD-C6E5-4F8C-98A3-354C30DB1EC9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E53406-11E1-4809-B466-51A2390E6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20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4DDF-1EA8-42F3-B3FB-9551DB2FDE5F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18ED-864C-47A7-A61F-6031DE706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6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8E1D-B4F9-4B9A-AFF5-BD8062DF93FB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33E4-2D65-4694-B147-77FB7B462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6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B3C0C-C28F-4EE8-A92C-36E3A1294CEE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B2A6A-B372-4FD8-AE51-745B2AF46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55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1DC5-E3D9-445A-8798-BFFA5C243ADD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5C1C2-B26E-4A4E-A688-89912D399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6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ACC9F-3E25-422E-9AC1-8B1E46609994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9D4-C5B1-4D60-AB55-C64DDDF4F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0892-A4C7-4402-8255-50DE04BDE65A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DE86-D0C3-4895-8A39-44E913358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8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D29F-CB74-4768-850B-2BE4F6328BAF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E333-2F5E-4384-8D9E-F6A28CFA3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1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C6A002C-4276-40EF-90FF-074943C37532}" type="datetime1">
              <a:rPr lang="en-US" altLang="en-US" smtClean="0"/>
              <a:t>3/4/19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579D74-61A1-4466-A996-B5CC9DFA8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13 – </a:t>
            </a:r>
            <a:r>
              <a:rPr lang="en-US" altLang="en-US" sz="2200"/>
              <a:t>Branch Hazards </a:t>
            </a:r>
            <a:r>
              <a:rPr lang="en-US" altLang="en-US" sz="2200" dirty="0"/>
              <a:t>and Branch Prediction &amp; Floating-Point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dirty="0"/>
              <a:t>Weakness of a Single Prediction Bit</a:t>
            </a:r>
          </a:p>
        </p:txBody>
      </p:sp>
      <p:sp>
        <p:nvSpPr>
          <p:cNvPr id="67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24384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100000"/>
              </a:lnSpc>
            </a:pPr>
            <a:r>
              <a:rPr lang="en-US" altLang="en-US" dirty="0"/>
              <a:t>Consider a nested loop of 9 iterations before exit: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(){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=0; </a:t>
            </a:r>
            <a:r>
              <a:rPr lang="en-US" altLang="en-US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CC3300"/>
                </a:solidFill>
                <a:latin typeface="Courier New" panose="02070309020205020404" pitchFamily="49" charset="0"/>
              </a:rPr>
              <a:t>&lt;9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++)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* 2.0;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altLang="en-US" dirty="0"/>
              <a:t>How many </a:t>
            </a:r>
            <a:r>
              <a:rPr lang="en-US" altLang="en-US" dirty="0" err="1"/>
              <a:t>mispredictions</a:t>
            </a:r>
            <a:r>
              <a:rPr lang="en-US" altLang="en-US" dirty="0"/>
              <a:t>?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3547721"/>
            <a:ext cx="8610600" cy="2438400"/>
          </a:xfrm>
          <a:prstGeom prst="rect">
            <a:avLst/>
          </a:prstGeom>
          <a:noFill/>
          <a:ln w="28575"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altLang="en-US" dirty="0"/>
              <a:t>2 times: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altLang="en-US" dirty="0"/>
              <a:t>End of loop case, when it exits instead of  looping as before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altLang="en-US" dirty="0"/>
              <a:t>First time through loop on </a:t>
            </a:r>
            <a:r>
              <a:rPr lang="en-US" altLang="en-US" i="1" dirty="0">
                <a:solidFill>
                  <a:schemeClr val="hlink"/>
                </a:solidFill>
              </a:rPr>
              <a:t>next</a:t>
            </a:r>
            <a:r>
              <a:rPr lang="en-US" altLang="en-US" dirty="0"/>
              <a:t> time through code, when it predicts </a:t>
            </a:r>
            <a:r>
              <a:rPr lang="en-US" altLang="en-US" i="1" dirty="0">
                <a:solidFill>
                  <a:schemeClr val="hlink"/>
                </a:solidFill>
              </a:rPr>
              <a:t>exit</a:t>
            </a:r>
            <a:r>
              <a:rPr lang="en-US" altLang="en-US" dirty="0"/>
              <a:t> instead of looping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altLang="en-US" dirty="0"/>
              <a:t>Only 80% accuracy even if loop 90% of the time</a:t>
            </a:r>
          </a:p>
          <a:p>
            <a:pPr marL="285750" indent="-285750">
              <a:lnSpc>
                <a:spcPct val="10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7551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dirty="0"/>
              <a:t>2-bit Branch Prediction for Loops</a:t>
            </a:r>
          </a:p>
        </p:txBody>
      </p:sp>
      <p:sp>
        <p:nvSpPr>
          <p:cNvPr id="6778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991600" cy="58166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Algorithm: have to be wrong twice before the prediction is changed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Blue</a:t>
            </a:r>
            <a:r>
              <a:rPr lang="en-US" altLang="en-US" sz="2400" dirty="0"/>
              <a:t>: stop, not taken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CC00"/>
                </a:solidFill>
              </a:rPr>
              <a:t>Green</a:t>
            </a:r>
            <a:r>
              <a:rPr lang="en-US" altLang="en-US" sz="2400" dirty="0"/>
              <a:t>: go, taken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Adds </a:t>
            </a:r>
            <a:r>
              <a:rPr lang="en-US" altLang="en-US" sz="2400" i="1" dirty="0">
                <a:solidFill>
                  <a:schemeClr val="hlink"/>
                </a:solidFill>
              </a:rPr>
              <a:t>hysteresis</a:t>
            </a:r>
            <a:r>
              <a:rPr lang="en-US" altLang="en-US" sz="2400" dirty="0"/>
              <a:t> to decision making process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7896" name="Group 8"/>
          <p:cNvGrpSpPr>
            <a:grpSpLocks/>
          </p:cNvGrpSpPr>
          <p:nvPr/>
        </p:nvGrpSpPr>
        <p:grpSpPr bwMode="auto">
          <a:xfrm>
            <a:off x="1216819" y="2057400"/>
            <a:ext cx="6938962" cy="3060700"/>
            <a:chOff x="715" y="1632"/>
            <a:chExt cx="4371" cy="1928"/>
          </a:xfrm>
        </p:grpSpPr>
        <p:sp>
          <p:nvSpPr>
            <p:cNvPr id="677897" name="Rectangle 9"/>
            <p:cNvSpPr>
              <a:spLocks noChangeArrowheads="1"/>
            </p:cNvSpPr>
            <p:nvPr/>
          </p:nvSpPr>
          <p:spPr bwMode="auto">
            <a:xfrm>
              <a:off x="1920" y="1632"/>
              <a:ext cx="2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accent2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7898" name="Rectangle 10"/>
            <p:cNvSpPr>
              <a:spLocks noChangeArrowheads="1"/>
            </p:cNvSpPr>
            <p:nvPr/>
          </p:nvSpPr>
          <p:spPr bwMode="auto">
            <a:xfrm>
              <a:off x="2640" y="235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00B05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7899" name="Rectangle 11"/>
            <p:cNvSpPr>
              <a:spLocks noChangeArrowheads="1"/>
            </p:cNvSpPr>
            <p:nvPr/>
          </p:nvSpPr>
          <p:spPr bwMode="auto">
            <a:xfrm>
              <a:off x="3552" y="3312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677900" name="Rectangle 12"/>
            <p:cNvSpPr>
              <a:spLocks noChangeArrowheads="1"/>
            </p:cNvSpPr>
            <p:nvPr/>
          </p:nvSpPr>
          <p:spPr bwMode="auto">
            <a:xfrm>
              <a:off x="715" y="2016"/>
              <a:ext cx="11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CC3300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677901" name="Rectangle 13"/>
            <p:cNvSpPr>
              <a:spLocks noChangeArrowheads="1"/>
            </p:cNvSpPr>
            <p:nvPr/>
          </p:nvSpPr>
          <p:spPr bwMode="auto">
            <a:xfrm>
              <a:off x="874" y="2752"/>
              <a:ext cx="1011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677902" name="Rectangle 14"/>
            <p:cNvSpPr>
              <a:spLocks noChangeArrowheads="1"/>
            </p:cNvSpPr>
            <p:nvPr/>
          </p:nvSpPr>
          <p:spPr bwMode="auto">
            <a:xfrm>
              <a:off x="3923" y="2016"/>
              <a:ext cx="11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CC3300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677903" name="Rectangle 15"/>
            <p:cNvSpPr>
              <a:spLocks noChangeArrowheads="1"/>
            </p:cNvSpPr>
            <p:nvPr/>
          </p:nvSpPr>
          <p:spPr bwMode="auto">
            <a:xfrm>
              <a:off x="3890" y="2728"/>
              <a:ext cx="1011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677904" name="Oval 16"/>
            <p:cNvSpPr>
              <a:spLocks noChangeArrowheads="1"/>
            </p:cNvSpPr>
            <p:nvPr/>
          </p:nvSpPr>
          <p:spPr bwMode="auto">
            <a:xfrm>
              <a:off x="1872" y="1968"/>
              <a:ext cx="800" cy="3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/>
                <a:t>11</a:t>
              </a:r>
            </a:p>
          </p:txBody>
        </p:sp>
        <p:sp>
          <p:nvSpPr>
            <p:cNvPr id="677905" name="Oval 17"/>
            <p:cNvSpPr>
              <a:spLocks noChangeArrowheads="1"/>
            </p:cNvSpPr>
            <p:nvPr/>
          </p:nvSpPr>
          <p:spPr bwMode="auto">
            <a:xfrm>
              <a:off x="3144" y="1976"/>
              <a:ext cx="800" cy="32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10</a:t>
              </a:r>
            </a:p>
          </p:txBody>
        </p:sp>
        <p:sp>
          <p:nvSpPr>
            <p:cNvPr id="677906" name="Oval 18"/>
            <p:cNvSpPr>
              <a:spLocks noChangeArrowheads="1"/>
            </p:cNvSpPr>
            <p:nvPr/>
          </p:nvSpPr>
          <p:spPr bwMode="auto">
            <a:xfrm>
              <a:off x="1880" y="2680"/>
              <a:ext cx="800" cy="32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01</a:t>
              </a:r>
            </a:p>
          </p:txBody>
        </p:sp>
        <p:sp>
          <p:nvSpPr>
            <p:cNvPr id="677907" name="Oval 19"/>
            <p:cNvSpPr>
              <a:spLocks noChangeArrowheads="1"/>
            </p:cNvSpPr>
            <p:nvPr/>
          </p:nvSpPr>
          <p:spPr bwMode="auto">
            <a:xfrm>
              <a:off x="3144" y="2680"/>
              <a:ext cx="800" cy="3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00</a:t>
              </a:r>
            </a:p>
          </p:txBody>
        </p:sp>
        <p:sp>
          <p:nvSpPr>
            <p:cNvPr id="677908" name="Arc 20"/>
            <p:cNvSpPr>
              <a:spLocks/>
            </p:cNvSpPr>
            <p:nvPr/>
          </p:nvSpPr>
          <p:spPr bwMode="auto">
            <a:xfrm>
              <a:off x="2091" y="1642"/>
              <a:ext cx="480" cy="3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09" name="Arc 21"/>
            <p:cNvSpPr>
              <a:spLocks/>
            </p:cNvSpPr>
            <p:nvPr/>
          </p:nvSpPr>
          <p:spPr bwMode="auto">
            <a:xfrm flipH="1" flipV="1">
              <a:off x="3360" y="2976"/>
              <a:ext cx="480" cy="3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0" name="Line 22"/>
            <p:cNvSpPr>
              <a:spLocks noChangeShapeType="1"/>
            </p:cNvSpPr>
            <p:nvPr/>
          </p:nvSpPr>
          <p:spPr bwMode="auto">
            <a:xfrm flipH="1">
              <a:off x="2688" y="2880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1" name="Rectangle 23"/>
            <p:cNvSpPr>
              <a:spLocks noChangeArrowheads="1"/>
            </p:cNvSpPr>
            <p:nvPr/>
          </p:nvSpPr>
          <p:spPr bwMode="auto">
            <a:xfrm>
              <a:off x="2810" y="28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 dirty="0">
                  <a:solidFill>
                    <a:srgbClr val="00B05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7912" name="Rectangle 24"/>
            <p:cNvSpPr>
              <a:spLocks noChangeArrowheads="1"/>
            </p:cNvSpPr>
            <p:nvPr/>
          </p:nvSpPr>
          <p:spPr bwMode="auto">
            <a:xfrm>
              <a:off x="2752" y="2560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677913" name="Line 25"/>
            <p:cNvSpPr>
              <a:spLocks noChangeShapeType="1"/>
            </p:cNvSpPr>
            <p:nvPr/>
          </p:nvSpPr>
          <p:spPr bwMode="auto">
            <a:xfrm>
              <a:off x="2688" y="2784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4" name="Line 26"/>
            <p:cNvSpPr>
              <a:spLocks noChangeShapeType="1"/>
            </p:cNvSpPr>
            <p:nvPr/>
          </p:nvSpPr>
          <p:spPr bwMode="auto">
            <a:xfrm flipH="1">
              <a:off x="2657" y="217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5" name="Rectangle 27"/>
            <p:cNvSpPr>
              <a:spLocks noChangeArrowheads="1"/>
            </p:cNvSpPr>
            <p:nvPr/>
          </p:nvSpPr>
          <p:spPr bwMode="auto">
            <a:xfrm>
              <a:off x="2779" y="215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00B05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7916" name="Rectangle 28"/>
            <p:cNvSpPr>
              <a:spLocks noChangeArrowheads="1"/>
            </p:cNvSpPr>
            <p:nvPr/>
          </p:nvSpPr>
          <p:spPr bwMode="auto">
            <a:xfrm>
              <a:off x="2721" y="1855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677917" name="Line 29"/>
            <p:cNvSpPr>
              <a:spLocks noChangeShapeType="1"/>
            </p:cNvSpPr>
            <p:nvPr/>
          </p:nvSpPr>
          <p:spPr bwMode="auto">
            <a:xfrm>
              <a:off x="2657" y="207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8" name="Line 30"/>
            <p:cNvSpPr>
              <a:spLocks noChangeShapeType="1"/>
            </p:cNvSpPr>
            <p:nvPr/>
          </p:nvSpPr>
          <p:spPr bwMode="auto">
            <a:xfrm flipV="1">
              <a:off x="2544" y="2208"/>
              <a:ext cx="672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19" name="Line 31"/>
            <p:cNvSpPr>
              <a:spLocks noChangeShapeType="1"/>
            </p:cNvSpPr>
            <p:nvPr/>
          </p:nvSpPr>
          <p:spPr bwMode="auto">
            <a:xfrm rot="10800000" flipH="1">
              <a:off x="2592" y="2256"/>
              <a:ext cx="67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20" name="Rectangle 32"/>
            <p:cNvSpPr>
              <a:spLocks noChangeArrowheads="1"/>
            </p:cNvSpPr>
            <p:nvPr/>
          </p:nvSpPr>
          <p:spPr bwMode="auto">
            <a:xfrm>
              <a:off x="3024" y="2352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</p:grpSp>
      <p:sp>
        <p:nvSpPr>
          <p:cNvPr id="677921" name="Line 33"/>
          <p:cNvSpPr>
            <a:spLocks noChangeShapeType="1"/>
          </p:cNvSpPr>
          <p:nvPr/>
        </p:nvSpPr>
        <p:spPr bwMode="auto">
          <a:xfrm>
            <a:off x="1066800" y="3657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40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986" name="Object 2"/>
          <p:cNvGraphicFramePr>
            <a:graphicFrameLocks/>
          </p:cNvGraphicFramePr>
          <p:nvPr/>
        </p:nvGraphicFramePr>
        <p:xfrm>
          <a:off x="723900" y="1176338"/>
          <a:ext cx="7645400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Chart" r:id="rId3" imgW="7772435" imgH="5707339" progId="Excel.Chart.8">
                  <p:embed followColorScheme="full"/>
                </p:oleObj>
              </mc:Choice>
              <mc:Fallback>
                <p:oleObj name="Chart" r:id="rId3" imgW="7772435" imgH="5707339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176338"/>
                        <a:ext cx="7645400" cy="548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Accuracy of Different Schemes</a:t>
            </a:r>
            <a:br>
              <a:rPr lang="en-US" altLang="en-US"/>
            </a:br>
            <a:r>
              <a:rPr lang="en-US" altLang="en-US" sz="1800" b="1"/>
              <a:t>(Figure 3.15, p. 206)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1918716" y="1600200"/>
            <a:ext cx="515416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4096 Entries 2-bit BHT (Branch History Table)</a:t>
            </a:r>
          </a:p>
          <a:p>
            <a:pPr eaLnBrk="0" hangingPunct="0"/>
            <a:r>
              <a:rPr lang="en-US" altLang="en-US" b="1" dirty="0">
                <a:solidFill>
                  <a:srgbClr val="00CC00"/>
                </a:solidFill>
                <a:latin typeface="Arial" panose="020B0604020202020204" pitchFamily="34" charset="0"/>
              </a:rPr>
              <a:t>Unlimited Entries 2-bit BHT</a:t>
            </a:r>
          </a:p>
          <a:p>
            <a:pPr eaLnBrk="0" hangingPunct="0"/>
            <a:r>
              <a:rPr lang="en-US" altLang="en-US" b="1" dirty="0">
                <a:solidFill>
                  <a:srgbClr val="00279F"/>
                </a:solidFill>
                <a:latin typeface="Arial" panose="020B0604020202020204" pitchFamily="34" charset="0"/>
              </a:rPr>
              <a:t>1024 Entries (2,2) BHT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 rot="16200000">
            <a:off x="-735806" y="3274219"/>
            <a:ext cx="3330575" cy="363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altLang="en-US" sz="1800" b="1">
                <a:latin typeface="Arial" panose="020B0604020202020204" pitchFamily="34" charset="0"/>
              </a:rPr>
              <a:t>Frequency of Mispredictions</a:t>
            </a:r>
          </a:p>
        </p:txBody>
      </p:sp>
    </p:spTree>
    <p:extLst>
      <p:ext uri="{BB962C8B-B14F-4D97-AF65-F5344CB8AC3E}">
        <p14:creationId xmlns:p14="http://schemas.microsoft.com/office/powerpoint/2010/main" val="32035556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Comic Sans MS" panose="030F0702030302020204" pitchFamily="66" charset="0"/>
              </a:rPr>
              <a:t>Conceptual view of FP pipeline</a:t>
            </a:r>
          </a:p>
        </p:txBody>
      </p:sp>
      <p:sp>
        <p:nvSpPr>
          <p:cNvPr id="3645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Comic Sans MS" panose="030F0702030302020204" pitchFamily="66" charset="0"/>
              </a:rPr>
              <a:t>The pipeline is for INT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Suppose FP has same pipeline as INT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Two changes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EX may be repeated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Multiple EX FP units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Stalls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structural or data hazards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EX completion of multi-cycle op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Four non-piped functional units</a:t>
            </a:r>
          </a:p>
          <a:p>
            <a:pPr lvl="1"/>
            <a:r>
              <a:rPr lang="en-US" altLang="en-US" sz="1600" dirty="0" err="1">
                <a:latin typeface="Comic Sans MS" panose="030F0702030302020204" pitchFamily="66" charset="0"/>
              </a:rPr>
              <a:t>int</a:t>
            </a:r>
            <a:r>
              <a:rPr lang="en-US" altLang="en-US" sz="1600" dirty="0">
                <a:latin typeface="Comic Sans MS" panose="030F0702030302020204" pitchFamily="66" charset="0"/>
              </a:rPr>
              <a:t> load/store, ALU ops, branches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FP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int</a:t>
            </a:r>
            <a:r>
              <a:rPr lang="en-US" altLang="en-US" sz="1600" dirty="0">
                <a:latin typeface="Comic Sans MS" panose="030F0702030302020204" pitchFamily="66" charset="0"/>
              </a:rPr>
              <a:t> multiply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FP add, sub, conversion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FP </a:t>
            </a:r>
            <a:r>
              <a:rPr lang="en-US" altLang="en-US" sz="1600" dirty="0" err="1">
                <a:latin typeface="Comic Sans MS" panose="030F0702030302020204" pitchFamily="66" charset="0"/>
              </a:rPr>
              <a:t>int</a:t>
            </a:r>
            <a:r>
              <a:rPr lang="en-US" altLang="en-US" sz="1600" dirty="0">
                <a:latin typeface="Comic Sans MS" panose="030F0702030302020204" pitchFamily="66" charset="0"/>
              </a:rPr>
              <a:t>, divide</a:t>
            </a:r>
          </a:p>
        </p:txBody>
      </p:sp>
      <p:pic>
        <p:nvPicPr>
          <p:cNvPr id="364548" name="Picture 1028" descr="figA-29"/>
          <p:cNvPicPr>
            <a:picLocks noGrp="1" noChangeAspect="1" noChangeArrowheads="1"/>
          </p:cNvPicPr>
          <p:nvPr>
            <p:ph type="chart"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1100" y="1690688"/>
            <a:ext cx="4152900" cy="35750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9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686800" cy="563562"/>
          </a:xfrm>
        </p:spPr>
        <p:txBody>
          <a:bodyPr/>
          <a:lstStyle/>
          <a:p>
            <a:r>
              <a:rPr lang="en-US" altLang="en-US" sz="3200" dirty="0">
                <a:latin typeface="Comic Sans MS" panose="030F0702030302020204" pitchFamily="66" charset="0"/>
              </a:rPr>
              <a:t>The Execution Pipeline</a:t>
            </a:r>
            <a:br>
              <a:rPr lang="en-US" altLang="en-US" sz="3200" dirty="0">
                <a:latin typeface="Comic Sans MS" panose="030F0702030302020204" pitchFamily="66" charset="0"/>
              </a:rPr>
            </a:br>
            <a:r>
              <a:rPr lang="en-US" altLang="en-US" sz="3200" dirty="0">
                <a:latin typeface="Comic Sans MS" panose="030F0702030302020204" pitchFamily="66" charset="0"/>
              </a:rPr>
              <a:t>(e.g. Pipelined Functional Units)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mic Sans MS" panose="030F0702030302020204" pitchFamily="66" charset="0"/>
              </a:rPr>
              <a:t>Latency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number of intervening cycles between an instruction that produces a result and an instruction that 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702030302020204" pitchFamily="66" charset="0"/>
              </a:rPr>
              <a:t>uses the result</a:t>
            </a:r>
            <a:r>
              <a:rPr lang="en-US" altLang="en-US" sz="1800" dirty="0">
                <a:latin typeface="Comic Sans MS" panose="030F0702030302020204" pitchFamily="66" charset="0"/>
              </a:rPr>
              <a:t>. Ex: </a:t>
            </a:r>
          </a:p>
          <a:p>
            <a:pPr lvl="2"/>
            <a:r>
              <a:rPr lang="en-US" altLang="en-US" sz="1800" dirty="0">
                <a:latin typeface="Comic Sans MS" panose="030F0702030302020204" pitchFamily="66" charset="0"/>
              </a:rPr>
              <a:t>ALU reg1 op reg2 stored in EX (0); </a:t>
            </a:r>
          </a:p>
          <a:p>
            <a:pPr lvl="2"/>
            <a:r>
              <a:rPr lang="en-US" altLang="en-US" sz="1800" dirty="0">
                <a:latin typeface="Comic Sans MS" panose="030F0702030302020204" pitchFamily="66" charset="0"/>
              </a:rPr>
              <a:t>load reg1 loaded in MEM (1)</a:t>
            </a:r>
          </a:p>
          <a:p>
            <a:r>
              <a:rPr lang="en-US" altLang="en-US" sz="2000" dirty="0">
                <a:latin typeface="Comic Sans MS" panose="030F0702030302020204" pitchFamily="66" charset="0"/>
              </a:rPr>
              <a:t>Initiation interval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number cycles that must elapse between 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702030302020204" pitchFamily="66" charset="0"/>
              </a:rPr>
              <a:t>issuing two ops </a:t>
            </a:r>
            <a:r>
              <a:rPr lang="en-US" altLang="en-US" sz="1800" dirty="0">
                <a:latin typeface="Comic Sans MS" panose="030F0702030302020204" pitchFamily="66" charset="0"/>
              </a:rPr>
              <a:t>of a given type</a:t>
            </a:r>
          </a:p>
        </p:txBody>
      </p:sp>
      <p:pic>
        <p:nvPicPr>
          <p:cNvPr id="365572" name="Picture 4" descr="figA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6892468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1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1143001"/>
          </a:xfrm>
        </p:spPr>
        <p:txBody>
          <a:bodyPr/>
          <a:lstStyle/>
          <a:p>
            <a:r>
              <a:rPr lang="en-US" altLang="en-US" sz="3600">
                <a:latin typeface="Comic Sans MS" panose="030F0702030302020204" pitchFamily="66" charset="0"/>
              </a:rPr>
              <a:t>Multiple Outstanding Operations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123950"/>
            <a:ext cx="8458200" cy="4114800"/>
          </a:xfrm>
        </p:spPr>
        <p:txBody>
          <a:bodyPr/>
          <a:lstStyle/>
          <a:p>
            <a:r>
              <a:rPr lang="en-US" altLang="en-US" sz="2000">
                <a:latin typeface="Comic Sans MS" panose="030F0702030302020204" pitchFamily="66" charset="0"/>
              </a:rPr>
              <a:t>Pipelined EX unit allows</a:t>
            </a:r>
          </a:p>
          <a:p>
            <a:pPr lvl="1"/>
            <a:r>
              <a:rPr lang="en-US" altLang="en-US" sz="1800">
                <a:latin typeface="Comic Sans MS" panose="030F0702030302020204" pitchFamily="66" charset="0"/>
              </a:rPr>
              <a:t>4 outstanding FP adds</a:t>
            </a:r>
          </a:p>
          <a:p>
            <a:pPr lvl="1"/>
            <a:r>
              <a:rPr lang="en-US" altLang="en-US" sz="1800">
                <a:latin typeface="Comic Sans MS" panose="030F0702030302020204" pitchFamily="66" charset="0"/>
              </a:rPr>
              <a:t>7 outstanding FP/int multiplies</a:t>
            </a:r>
          </a:p>
          <a:p>
            <a:pPr lvl="1"/>
            <a:r>
              <a:rPr lang="en-US" altLang="en-US" sz="1800">
                <a:latin typeface="Comic Sans MS" panose="030F0702030302020204" pitchFamily="66" charset="0"/>
              </a:rPr>
              <a:t>1 outstanding FP divide</a:t>
            </a:r>
          </a:p>
        </p:txBody>
      </p:sp>
      <p:pic>
        <p:nvPicPr>
          <p:cNvPr id="366596" name="Picture 4" descr="figA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14600"/>
            <a:ext cx="8407400" cy="434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6597" name="Line 5"/>
          <p:cNvSpPr>
            <a:spLocks noChangeShapeType="1"/>
          </p:cNvSpPr>
          <p:nvPr/>
        </p:nvSpPr>
        <p:spPr bwMode="auto">
          <a:xfrm flipH="1">
            <a:off x="5521325" y="2239963"/>
            <a:ext cx="273050" cy="1681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598" name="Line 6"/>
          <p:cNvSpPr>
            <a:spLocks noChangeShapeType="1"/>
          </p:cNvSpPr>
          <p:nvPr/>
        </p:nvSpPr>
        <p:spPr bwMode="auto">
          <a:xfrm flipH="1">
            <a:off x="5546725" y="2392363"/>
            <a:ext cx="400050" cy="2573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 flipH="1">
            <a:off x="4849813" y="2117725"/>
            <a:ext cx="855662" cy="903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5783263" y="1965325"/>
            <a:ext cx="22971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stage names</a:t>
            </a: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 flipH="1">
            <a:off x="4784725" y="2157413"/>
            <a:ext cx="903288" cy="384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6905625" y="5915025"/>
            <a:ext cx="20796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Requires: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Additional temp regs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Multi-cycle Example</a:t>
            </a:r>
          </a:p>
        </p:txBody>
      </p:sp>
      <p:pic>
        <p:nvPicPr>
          <p:cNvPr id="367619" name="Picture 3" descr="figA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71600"/>
            <a:ext cx="8078787" cy="133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20" name="Picture 4" descr="figA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38475"/>
            <a:ext cx="8742363" cy="1903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621" name="Oval 5"/>
          <p:cNvSpPr>
            <a:spLocks noChangeArrowheads="1"/>
          </p:cNvSpPr>
          <p:nvPr/>
        </p:nvSpPr>
        <p:spPr bwMode="auto">
          <a:xfrm>
            <a:off x="641350" y="3765550"/>
            <a:ext cx="388938" cy="263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2" name="Oval 6"/>
          <p:cNvSpPr>
            <a:spLocks noChangeArrowheads="1"/>
          </p:cNvSpPr>
          <p:nvPr/>
        </p:nvSpPr>
        <p:spPr bwMode="auto">
          <a:xfrm>
            <a:off x="906463" y="4054475"/>
            <a:ext cx="388937" cy="263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3" name="Oval 7"/>
          <p:cNvSpPr>
            <a:spLocks noChangeArrowheads="1"/>
          </p:cNvSpPr>
          <p:nvPr/>
        </p:nvSpPr>
        <p:spPr bwMode="auto">
          <a:xfrm>
            <a:off x="635000" y="4046537"/>
            <a:ext cx="388938" cy="263525"/>
          </a:xfrm>
          <a:prstGeom prst="ellips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4" name="Oval 8"/>
          <p:cNvSpPr>
            <a:spLocks noChangeArrowheads="1"/>
          </p:cNvSpPr>
          <p:nvPr/>
        </p:nvSpPr>
        <p:spPr bwMode="auto">
          <a:xfrm>
            <a:off x="901700" y="4291012"/>
            <a:ext cx="388938" cy="263525"/>
          </a:xfrm>
          <a:prstGeom prst="ellips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5" name="Oval 9"/>
          <p:cNvSpPr>
            <a:spLocks noChangeArrowheads="1"/>
          </p:cNvSpPr>
          <p:nvPr/>
        </p:nvSpPr>
        <p:spPr bwMode="auto">
          <a:xfrm>
            <a:off x="646113" y="4306887"/>
            <a:ext cx="388937" cy="2635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6" name="Oval 10"/>
          <p:cNvSpPr>
            <a:spLocks noChangeArrowheads="1"/>
          </p:cNvSpPr>
          <p:nvPr/>
        </p:nvSpPr>
        <p:spPr bwMode="auto">
          <a:xfrm>
            <a:off x="638175" y="4573587"/>
            <a:ext cx="388938" cy="2635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118587" y="2841734"/>
            <a:ext cx="2617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RAW hazards</a:t>
            </a:r>
          </a:p>
        </p:txBody>
      </p:sp>
      <p:cxnSp>
        <p:nvCxnSpPr>
          <p:cNvPr id="3" name="Straight Arrow Connector 2"/>
          <p:cNvCxnSpPr>
            <a:stCxn id="4" idx="0"/>
            <a:endCxn id="26" idx="4"/>
          </p:cNvCxnSpPr>
          <p:nvPr/>
        </p:nvCxnSpPr>
        <p:spPr>
          <a:xfrm flipV="1">
            <a:off x="7739904" y="4837112"/>
            <a:ext cx="352982" cy="33019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24600" y="5167310"/>
            <a:ext cx="283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Stall even </a:t>
            </a:r>
            <a:r>
              <a:rPr lang="en-US">
                <a:solidFill>
                  <a:srgbClr val="C00000"/>
                </a:solidFill>
              </a:rPr>
              <a:t>F2’s value available </a:t>
            </a:r>
            <a:r>
              <a:rPr lang="en-US" dirty="0" err="1">
                <a:solidFill>
                  <a:srgbClr val="C00000"/>
                </a:solidFill>
              </a:rPr>
              <a:t>b.c.</a:t>
            </a:r>
            <a:r>
              <a:rPr lang="en-US" dirty="0">
                <a:solidFill>
                  <a:srgbClr val="C00000"/>
                </a:solidFill>
              </a:rPr>
              <a:t> MEM </a:t>
            </a:r>
          </a:p>
          <a:p>
            <a:r>
              <a:rPr lang="en-US" dirty="0">
                <a:solidFill>
                  <a:srgbClr val="C00000"/>
                </a:solidFill>
              </a:rPr>
              <a:t>used for ADD</a:t>
            </a:r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2436019" y="4291012"/>
            <a:ext cx="230981" cy="8469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0638" y="5137943"/>
            <a:ext cx="229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 stalled for MUL, stalled for later ins. </a:t>
            </a:r>
          </a:p>
        </p:txBody>
      </p:sp>
      <p:sp>
        <p:nvSpPr>
          <p:cNvPr id="11" name="Oval 10"/>
          <p:cNvSpPr/>
          <p:nvPr/>
        </p:nvSpPr>
        <p:spPr>
          <a:xfrm>
            <a:off x="2514600" y="4054475"/>
            <a:ext cx="533400" cy="593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5044" y="4273549"/>
            <a:ext cx="2504756" cy="593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6200" y="546734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 stalled for ADD, stalled for later ins.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726147" y="4867274"/>
            <a:ext cx="264159" cy="6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26186" y="4491353"/>
            <a:ext cx="533400" cy="3457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z="3600" dirty="0">
                <a:latin typeface="Comic Sans MS" panose="030F0702030302020204" pitchFamily="66" charset="0"/>
              </a:rPr>
              <a:t>Hazard Detection and Forwarding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4114800"/>
          </a:xfrm>
        </p:spPr>
        <p:txBody>
          <a:bodyPr/>
          <a:lstStyle/>
          <a:p>
            <a:r>
              <a:rPr lang="en-US" altLang="en-US" sz="2000" dirty="0">
                <a:latin typeface="Comic Sans MS" panose="030F0702030302020204" pitchFamily="66" charset="0"/>
              </a:rPr>
              <a:t>Structural hazards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For divides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Multiple </a:t>
            </a:r>
            <a:r>
              <a:rPr lang="en-US" altLang="en-US" sz="1800" dirty="0" err="1">
                <a:latin typeface="Comic Sans MS" panose="030F0702030302020204" pitchFamily="66" charset="0"/>
              </a:rPr>
              <a:t>reg</a:t>
            </a:r>
            <a:r>
              <a:rPr lang="en-US" altLang="en-US" sz="1800" dirty="0">
                <a:latin typeface="Comic Sans MS" panose="030F0702030302020204" pitchFamily="66" charset="0"/>
              </a:rPr>
              <a:t> writes in single cycle can occur (single write port)</a:t>
            </a:r>
          </a:p>
          <a:p>
            <a:r>
              <a:rPr lang="en-US" altLang="en-US" sz="2000" dirty="0">
                <a:latin typeface="Comic Sans MS" panose="030F0702030302020204" pitchFamily="66" charset="0"/>
              </a:rPr>
              <a:t>Data hazards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Out of order (OOO) completion possible</a:t>
            </a:r>
          </a:p>
          <a:p>
            <a:pPr lvl="2"/>
            <a:r>
              <a:rPr lang="en-US" altLang="en-US" sz="1600" dirty="0">
                <a:latin typeface="Comic Sans MS" panose="030F0702030302020204" pitchFamily="66" charset="0"/>
              </a:rPr>
              <a:t>WAW hazards since WB occur OOO (L.D one cycle earlier + </a:t>
            </a:r>
            <a:r>
              <a:rPr lang="en-US" altLang="en-US" sz="1600" dirty="0" err="1">
                <a:latin typeface="Comic Sans MS" panose="030F0702030302020204" pitchFamily="66" charset="0"/>
              </a:rPr>
              <a:t>dest</a:t>
            </a:r>
            <a:r>
              <a:rPr lang="en-US" altLang="en-US" sz="1600" dirty="0">
                <a:latin typeface="Comic Sans MS" panose="030F0702030302020204" pitchFamily="66" charset="0"/>
              </a:rPr>
              <a:t> F2)</a:t>
            </a:r>
          </a:p>
          <a:p>
            <a:pPr lvl="2"/>
            <a:r>
              <a:rPr lang="en-US" altLang="en-US" sz="1600" dirty="0">
                <a:latin typeface="Comic Sans MS" panose="030F0702030302020204" pitchFamily="66" charset="0"/>
              </a:rPr>
              <a:t>Problems with exceptions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RAW hazards more frequent due to long latency ops</a:t>
            </a:r>
          </a:p>
        </p:txBody>
      </p:sp>
      <p:pic>
        <p:nvPicPr>
          <p:cNvPr id="368644" name="Picture 4" descr="figA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22738"/>
            <a:ext cx="7831137" cy="2578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8183563" y="4433888"/>
            <a:ext cx="481012" cy="22510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7932738" y="2209800"/>
            <a:ext cx="449262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2800" dirty="0">
                <a:latin typeface="Comic Sans MS" panose="030F0702030302020204" pitchFamily="66" charset="0"/>
              </a:rPr>
              <a:t>Implementing Hazard Detection and Forwarding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114800"/>
          </a:xfrm>
        </p:spPr>
        <p:txBody>
          <a:bodyPr/>
          <a:lstStyle/>
          <a:p>
            <a:r>
              <a:rPr lang="en-US" altLang="en-US" sz="1800" dirty="0">
                <a:latin typeface="Comic Sans MS" panose="030F0702030302020204" pitchFamily="66" charset="0"/>
              </a:rPr>
              <a:t>Multiple </a:t>
            </a:r>
            <a:r>
              <a:rPr lang="en-US" altLang="en-US" sz="1800" dirty="0" err="1">
                <a:latin typeface="Comic Sans MS" panose="030F0702030302020204" pitchFamily="66" charset="0"/>
              </a:rPr>
              <a:t>reg</a:t>
            </a:r>
            <a:r>
              <a:rPr lang="en-US" altLang="en-US" sz="1800" dirty="0">
                <a:latin typeface="Comic Sans MS" panose="030F0702030302020204" pitchFamily="66" charset="0"/>
              </a:rPr>
              <a:t> writes in single cycle can occur (single write port)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Multiple write ports, not efficiently used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Track use of write port and stall before issue (ID stage)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WAW hazards since WB occur OOO (out of order)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Delay issue of load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Stamp out result of </a:t>
            </a:r>
            <a:r>
              <a:rPr lang="en-US" altLang="en-US" sz="1600" dirty="0" err="1">
                <a:latin typeface="Comic Sans MS" panose="030F0702030302020204" pitchFamily="66" charset="0"/>
              </a:rPr>
              <a:t>add.d</a:t>
            </a:r>
            <a:endParaRPr lang="en-US" altLang="en-US" sz="1600" dirty="0">
              <a:latin typeface="Comic Sans MS" panose="030F0702030302020204" pitchFamily="66" charset="0"/>
            </a:endParaRPr>
          </a:p>
          <a:p>
            <a:r>
              <a:rPr lang="en-US" altLang="en-US" sz="1800" dirty="0">
                <a:latin typeface="Comic Sans MS" panose="030F0702030302020204" pitchFamily="66" charset="0"/>
              </a:rPr>
              <a:t>Before instruction issue: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Check for structural hazards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Check for RAW hazards</a:t>
            </a:r>
          </a:p>
          <a:p>
            <a:pPr lvl="1"/>
            <a:r>
              <a:rPr lang="en-US" altLang="en-US" sz="1600" dirty="0">
                <a:latin typeface="Comic Sans MS" panose="030F0702030302020204" pitchFamily="66" charset="0"/>
              </a:rPr>
              <a:t>Check for WAW hazards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Conceptually the same to implement, yet more cumbersome</a:t>
            </a:r>
          </a:p>
        </p:txBody>
      </p:sp>
    </p:spTree>
    <p:extLst>
      <p:ext uri="{BB962C8B-B14F-4D97-AF65-F5344CB8AC3E}">
        <p14:creationId xmlns:p14="http://schemas.microsoft.com/office/powerpoint/2010/main" val="117185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  <a:p>
            <a:r>
              <a:rPr lang="en-US" dirty="0"/>
              <a:t>Static vs dynamic prediction</a:t>
            </a:r>
          </a:p>
          <a:p>
            <a:r>
              <a:rPr lang="en-US" dirty="0"/>
              <a:t>BHT (Branch history table)</a:t>
            </a:r>
          </a:p>
          <a:p>
            <a:pPr lvl="1"/>
            <a:r>
              <a:rPr lang="en-US" dirty="0"/>
              <a:t>1-bit vs. 2-bit</a:t>
            </a:r>
          </a:p>
          <a:p>
            <a:r>
              <a:rPr lang="en-US" dirty="0"/>
              <a:t>Pipeline for FP operations</a:t>
            </a:r>
          </a:p>
        </p:txBody>
      </p:sp>
    </p:spTree>
    <p:extLst>
      <p:ext uri="{BB962C8B-B14F-4D97-AF65-F5344CB8AC3E}">
        <p14:creationId xmlns:p14="http://schemas.microsoft.com/office/powerpoint/2010/main" val="33213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hazard and penalty control</a:t>
            </a:r>
          </a:p>
          <a:p>
            <a:r>
              <a:rPr lang="en-US" dirty="0"/>
              <a:t>Pipeline supporting floating point numbers</a:t>
            </a:r>
          </a:p>
          <a:p>
            <a:endParaRPr lang="en-US" dirty="0"/>
          </a:p>
          <a:p>
            <a:r>
              <a:rPr lang="en-US" dirty="0"/>
              <a:t>Reading</a:t>
            </a:r>
          </a:p>
          <a:p>
            <a:pPr lvl="1"/>
            <a:r>
              <a:rPr lang="en-US" dirty="0" err="1"/>
              <a:t>Chp</a:t>
            </a:r>
            <a:r>
              <a:rPr lang="en-US" dirty="0"/>
              <a:t> 4.8</a:t>
            </a:r>
          </a:p>
        </p:txBody>
      </p:sp>
    </p:spTree>
    <p:extLst>
      <p:ext uri="{BB962C8B-B14F-4D97-AF65-F5344CB8AC3E}">
        <p14:creationId xmlns:p14="http://schemas.microsoft.com/office/powerpoint/2010/main" val="17654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</a:t>
            </a:r>
            <a:r>
              <a:rPr lang="en-US"/>
              <a:t>about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to reduce branch penalty</a:t>
            </a:r>
          </a:p>
          <a:p>
            <a:pPr lvl="1"/>
            <a:r>
              <a:rPr lang="en-US" dirty="0"/>
              <a:t>Move hardware to examine branch condition and calculate target address early</a:t>
            </a:r>
          </a:p>
          <a:p>
            <a:pPr lvl="2"/>
            <a:r>
              <a:rPr lang="en-US" dirty="0"/>
              <a:t>Both finish at the ID stage of the branch instruction, instead of the EXE stage</a:t>
            </a:r>
          </a:p>
          <a:p>
            <a:r>
              <a:rPr lang="en-US" dirty="0"/>
              <a:t>Still, there is one instruction delay</a:t>
            </a:r>
          </a:p>
          <a:p>
            <a:pPr lvl="1"/>
            <a:r>
              <a:rPr lang="en-US" dirty="0"/>
              <a:t>A bubble inserted after the branch instruction</a:t>
            </a:r>
          </a:p>
          <a:p>
            <a:endParaRPr lang="en-US" dirty="0"/>
          </a:p>
          <a:p>
            <a:r>
              <a:rPr lang="en-US" dirty="0"/>
              <a:t>How about situations that would cause bubbles before the branch instruction?</a:t>
            </a:r>
          </a:p>
          <a:p>
            <a:pPr lvl="1"/>
            <a:r>
              <a:rPr lang="en-US" dirty="0"/>
              <a:t>Does the branch instruction have dependencies with previous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5632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If a comparison register is a destination of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nd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C00000"/>
                </a:solidFill>
              </a:rPr>
              <a:t>3</a:t>
            </a:r>
            <a:r>
              <a:rPr lang="en-US" altLang="en-US" baseline="30000" dirty="0">
                <a:solidFill>
                  <a:srgbClr val="C00000"/>
                </a:solidFill>
              </a:rPr>
              <a:t>rd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preceding ALU instruction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755650" y="3870325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…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1142" name="Group 5"/>
          <p:cNvGrpSpPr>
            <a:grpSpLocks/>
          </p:cNvGrpSpPr>
          <p:nvPr/>
        </p:nvGrpSpPr>
        <p:grpSpPr bwMode="auto">
          <a:xfrm>
            <a:off x="3132138" y="2636838"/>
            <a:ext cx="3024187" cy="504825"/>
            <a:chOff x="2018" y="2341"/>
            <a:chExt cx="1905" cy="318"/>
          </a:xfrm>
        </p:grpSpPr>
        <p:sp>
          <p:nvSpPr>
            <p:cNvPr id="91179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80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81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82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83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84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5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6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87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3" name="Group 15"/>
          <p:cNvGrpSpPr>
            <a:grpSpLocks/>
          </p:cNvGrpSpPr>
          <p:nvPr/>
        </p:nvGrpSpPr>
        <p:grpSpPr bwMode="auto">
          <a:xfrm>
            <a:off x="3779838" y="3213100"/>
            <a:ext cx="3024187" cy="504825"/>
            <a:chOff x="2018" y="2341"/>
            <a:chExt cx="1905" cy="318"/>
          </a:xfrm>
        </p:grpSpPr>
        <p:sp>
          <p:nvSpPr>
            <p:cNvPr id="91170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71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72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73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74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75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6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7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78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4" name="Group 25"/>
          <p:cNvGrpSpPr>
            <a:grpSpLocks/>
          </p:cNvGrpSpPr>
          <p:nvPr/>
        </p:nvGrpSpPr>
        <p:grpSpPr bwMode="auto">
          <a:xfrm>
            <a:off x="4427538" y="3787775"/>
            <a:ext cx="3024187" cy="504825"/>
            <a:chOff x="2018" y="2341"/>
            <a:chExt cx="1905" cy="318"/>
          </a:xfrm>
        </p:grpSpPr>
        <p:sp>
          <p:nvSpPr>
            <p:cNvPr id="91161" name="Rectangle 2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62" name="Rectangle 2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63" name="Rectangle 2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64" name="Rectangle 2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65" name="Rectangle 3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66" name="Rectangle 3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7" name="Rectangle 3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8" name="Rectangle 3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9" name="Rectangle 3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1145" name="Group 35"/>
          <p:cNvGrpSpPr>
            <a:grpSpLocks/>
          </p:cNvGrpSpPr>
          <p:nvPr/>
        </p:nvGrpSpPr>
        <p:grpSpPr bwMode="auto">
          <a:xfrm>
            <a:off x="5076825" y="4364038"/>
            <a:ext cx="3024188" cy="504825"/>
            <a:chOff x="2018" y="2341"/>
            <a:chExt cx="1905" cy="318"/>
          </a:xfrm>
        </p:grpSpPr>
        <p:sp>
          <p:nvSpPr>
            <p:cNvPr id="91152" name="Rectangle 3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1153" name="Rectangle 3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1154" name="Rectangle 3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1155" name="Rectangle 3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1156" name="Rectangle 4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1157" name="Rectangle 4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58" name="Rectangle 4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59" name="Rectangle 4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0" name="Rectangle 4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1146" name="Rectangle 45"/>
          <p:cNvSpPr>
            <a:spLocks noChangeArrowheads="1"/>
          </p:cNvSpPr>
          <p:nvPr/>
        </p:nvSpPr>
        <p:spPr bwMode="auto">
          <a:xfrm>
            <a:off x="755650" y="3294063"/>
            <a:ext cx="2117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$5, $6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7" name="Rectangle 46"/>
          <p:cNvSpPr>
            <a:spLocks noChangeArrowheads="1"/>
          </p:cNvSpPr>
          <p:nvPr/>
        </p:nvSpPr>
        <p:spPr bwMode="auto">
          <a:xfrm>
            <a:off x="755650" y="2717800"/>
            <a:ext cx="211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$2, $3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8" name="Rectangle 47"/>
          <p:cNvSpPr>
            <a:spLocks noChangeArrowheads="1"/>
          </p:cNvSpPr>
          <p:nvPr/>
        </p:nvSpPr>
        <p:spPr bwMode="auto">
          <a:xfrm>
            <a:off x="755650" y="4446588"/>
            <a:ext cx="2670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1149" name="Line 48"/>
          <p:cNvSpPr>
            <a:spLocks noChangeShapeType="1"/>
          </p:cNvSpPr>
          <p:nvPr/>
        </p:nvSpPr>
        <p:spPr bwMode="auto">
          <a:xfrm>
            <a:off x="5651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49"/>
          <p:cNvSpPr>
            <a:spLocks noChangeShapeType="1"/>
          </p:cNvSpPr>
          <p:nvPr/>
        </p:nvSpPr>
        <p:spPr bwMode="auto">
          <a:xfrm>
            <a:off x="5651500" y="3429000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Rectangle 50"/>
          <p:cNvSpPr>
            <a:spLocks noChangeArrowheads="1"/>
          </p:cNvSpPr>
          <p:nvPr/>
        </p:nvSpPr>
        <p:spPr bwMode="auto">
          <a:xfrm>
            <a:off x="684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Can resolve using forwarding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65658" y="279273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forwarding 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740401" y="2966998"/>
            <a:ext cx="1496694" cy="2671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731829" y="3119398"/>
            <a:ext cx="1657666" cy="61892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6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25538"/>
            <a:ext cx="8726488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If a comparison register is a destination of </a:t>
            </a:r>
            <a:r>
              <a:rPr lang="en-US" altLang="en-US" dirty="0">
                <a:solidFill>
                  <a:srgbClr val="C00000"/>
                </a:solidFill>
              </a:rPr>
              <a:t>preceding ALU </a:t>
            </a:r>
            <a:r>
              <a:rPr lang="en-US" altLang="en-US" dirty="0"/>
              <a:t>instruction or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nd</a:t>
            </a:r>
            <a:r>
              <a:rPr lang="en-US" altLang="en-US" dirty="0"/>
              <a:t> preceding </a:t>
            </a:r>
            <a:r>
              <a:rPr lang="en-US" altLang="en-US" dirty="0">
                <a:solidFill>
                  <a:srgbClr val="C00000"/>
                </a:solidFill>
              </a:rPr>
              <a:t>load</a:t>
            </a:r>
            <a:r>
              <a:rPr lang="en-US" altLang="en-US" dirty="0"/>
              <a:t> instruction</a:t>
            </a:r>
          </a:p>
          <a:p>
            <a:pPr lvl="1" eaLnBrk="1" hangingPunct="1"/>
            <a:r>
              <a:rPr lang="en-US" altLang="en-US" dirty="0"/>
              <a:t>Need 1 stall cycle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755650" y="4205288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2166" name="Group 5"/>
          <p:cNvGrpSpPr>
            <a:grpSpLocks/>
          </p:cNvGrpSpPr>
          <p:nvPr/>
        </p:nvGrpSpPr>
        <p:grpSpPr bwMode="auto">
          <a:xfrm>
            <a:off x="3132138" y="2971800"/>
            <a:ext cx="3024187" cy="504825"/>
            <a:chOff x="2018" y="2341"/>
            <a:chExt cx="1905" cy="318"/>
          </a:xfrm>
        </p:grpSpPr>
        <p:sp>
          <p:nvSpPr>
            <p:cNvPr id="92199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2200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2201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2202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2203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2204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5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6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7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167" name="Group 15"/>
          <p:cNvGrpSpPr>
            <a:grpSpLocks/>
          </p:cNvGrpSpPr>
          <p:nvPr/>
        </p:nvGrpSpPr>
        <p:grpSpPr bwMode="auto">
          <a:xfrm>
            <a:off x="3779838" y="3548063"/>
            <a:ext cx="3024187" cy="504825"/>
            <a:chOff x="2018" y="2341"/>
            <a:chExt cx="1905" cy="318"/>
          </a:xfrm>
        </p:grpSpPr>
        <p:sp>
          <p:nvSpPr>
            <p:cNvPr id="92190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2191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2192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2193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2194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2195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6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7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8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168" name="Rectangle 25"/>
          <p:cNvSpPr>
            <a:spLocks noChangeArrowheads="1"/>
          </p:cNvSpPr>
          <p:nvPr/>
        </p:nvSpPr>
        <p:spPr bwMode="auto">
          <a:xfrm>
            <a:off x="4427538" y="41957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IF</a:t>
            </a:r>
            <a:endParaRPr lang="en-AU" altLang="en-US" sz="1400"/>
          </a:p>
        </p:txBody>
      </p:sp>
      <p:sp>
        <p:nvSpPr>
          <p:cNvPr id="92169" name="Rectangle 26"/>
          <p:cNvSpPr>
            <a:spLocks noChangeArrowheads="1"/>
          </p:cNvSpPr>
          <p:nvPr/>
        </p:nvSpPr>
        <p:spPr bwMode="auto">
          <a:xfrm>
            <a:off x="5075238" y="41957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2170" name="Rectangle 27"/>
          <p:cNvSpPr>
            <a:spLocks noChangeArrowheads="1"/>
          </p:cNvSpPr>
          <p:nvPr/>
        </p:nvSpPr>
        <p:spPr bwMode="auto">
          <a:xfrm>
            <a:off x="4932363" y="41227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1" name="Rectangle 28"/>
          <p:cNvSpPr>
            <a:spLocks noChangeArrowheads="1"/>
          </p:cNvSpPr>
          <p:nvPr/>
        </p:nvSpPr>
        <p:spPr bwMode="auto">
          <a:xfrm>
            <a:off x="5580063" y="41227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2" name="Rectangle 29"/>
          <p:cNvSpPr>
            <a:spLocks noChangeArrowheads="1"/>
          </p:cNvSpPr>
          <p:nvPr/>
        </p:nvSpPr>
        <p:spPr bwMode="auto">
          <a:xfrm>
            <a:off x="6227763" y="41227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3" name="Rectangle 30"/>
          <p:cNvSpPr>
            <a:spLocks noChangeArrowheads="1"/>
          </p:cNvSpPr>
          <p:nvPr/>
        </p:nvSpPr>
        <p:spPr bwMode="auto">
          <a:xfrm>
            <a:off x="6875463" y="41227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4" name="Rectangle 31"/>
          <p:cNvSpPr>
            <a:spLocks noChangeArrowheads="1"/>
          </p:cNvSpPr>
          <p:nvPr/>
        </p:nvSpPr>
        <p:spPr bwMode="auto">
          <a:xfrm>
            <a:off x="5724525" y="47720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2175" name="Rectangle 32"/>
          <p:cNvSpPr>
            <a:spLocks noChangeArrowheads="1"/>
          </p:cNvSpPr>
          <p:nvPr/>
        </p:nvSpPr>
        <p:spPr bwMode="auto">
          <a:xfrm>
            <a:off x="6373813" y="47720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EX</a:t>
            </a:r>
            <a:endParaRPr lang="en-AU" altLang="en-US" sz="1400"/>
          </a:p>
        </p:txBody>
      </p:sp>
      <p:sp>
        <p:nvSpPr>
          <p:cNvPr id="92176" name="Rectangle 33"/>
          <p:cNvSpPr>
            <a:spLocks noChangeArrowheads="1"/>
          </p:cNvSpPr>
          <p:nvPr/>
        </p:nvSpPr>
        <p:spPr bwMode="auto">
          <a:xfrm>
            <a:off x="7021513" y="47720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2177" name="Rectangle 34"/>
          <p:cNvSpPr>
            <a:spLocks noChangeArrowheads="1"/>
          </p:cNvSpPr>
          <p:nvPr/>
        </p:nvSpPr>
        <p:spPr bwMode="auto">
          <a:xfrm>
            <a:off x="7669213" y="47720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2178" name="Rectangle 35"/>
          <p:cNvSpPr>
            <a:spLocks noChangeArrowheads="1"/>
          </p:cNvSpPr>
          <p:nvPr/>
        </p:nvSpPr>
        <p:spPr bwMode="auto">
          <a:xfrm>
            <a:off x="5581650" y="46990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79" name="Rectangle 36"/>
          <p:cNvSpPr>
            <a:spLocks noChangeArrowheads="1"/>
          </p:cNvSpPr>
          <p:nvPr/>
        </p:nvSpPr>
        <p:spPr bwMode="auto">
          <a:xfrm>
            <a:off x="6229350" y="46990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0" name="Rectangle 37"/>
          <p:cNvSpPr>
            <a:spLocks noChangeArrowheads="1"/>
          </p:cNvSpPr>
          <p:nvPr/>
        </p:nvSpPr>
        <p:spPr bwMode="auto">
          <a:xfrm>
            <a:off x="6877050" y="46990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1" name="Rectangle 38"/>
          <p:cNvSpPr>
            <a:spLocks noChangeArrowheads="1"/>
          </p:cNvSpPr>
          <p:nvPr/>
        </p:nvSpPr>
        <p:spPr bwMode="auto">
          <a:xfrm>
            <a:off x="7524750" y="46990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82" name="Rectangle 39"/>
          <p:cNvSpPr>
            <a:spLocks noChangeArrowheads="1"/>
          </p:cNvSpPr>
          <p:nvPr/>
        </p:nvSpPr>
        <p:spPr bwMode="auto">
          <a:xfrm>
            <a:off x="755650" y="3629025"/>
            <a:ext cx="211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add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$5, $6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3" name="Rectangle 40"/>
          <p:cNvSpPr>
            <a:spLocks noChangeArrowheads="1"/>
          </p:cNvSpPr>
          <p:nvPr/>
        </p:nvSpPr>
        <p:spPr bwMode="auto">
          <a:xfrm>
            <a:off x="755650" y="3052763"/>
            <a:ext cx="184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lw 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addr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4" name="Rectangle 41"/>
          <p:cNvSpPr>
            <a:spLocks noChangeArrowheads="1"/>
          </p:cNvSpPr>
          <p:nvPr/>
        </p:nvSpPr>
        <p:spPr bwMode="auto">
          <a:xfrm>
            <a:off x="755650" y="4781550"/>
            <a:ext cx="267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$4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2185" name="Line 42"/>
          <p:cNvSpPr>
            <a:spLocks noChangeShapeType="1"/>
          </p:cNvSpPr>
          <p:nvPr/>
        </p:nvSpPr>
        <p:spPr bwMode="auto">
          <a:xfrm>
            <a:off x="5651500" y="3187700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43"/>
          <p:cNvSpPr>
            <a:spLocks noChangeShapeType="1"/>
          </p:cNvSpPr>
          <p:nvPr/>
        </p:nvSpPr>
        <p:spPr bwMode="auto">
          <a:xfrm>
            <a:off x="5651500" y="3763963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7" name="AutoShape 44"/>
          <p:cNvSpPr>
            <a:spLocks noChangeArrowheads="1"/>
          </p:cNvSpPr>
          <p:nvPr/>
        </p:nvSpPr>
        <p:spPr bwMode="auto">
          <a:xfrm>
            <a:off x="5724525" y="4267200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2188" name="AutoShape 45"/>
          <p:cNvSpPr>
            <a:spLocks noChangeArrowheads="1"/>
          </p:cNvSpPr>
          <p:nvPr/>
        </p:nvSpPr>
        <p:spPr bwMode="auto">
          <a:xfrm>
            <a:off x="6372225" y="42672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2189" name="AutoShape 46"/>
          <p:cNvSpPr>
            <a:spLocks noChangeArrowheads="1"/>
          </p:cNvSpPr>
          <p:nvPr/>
        </p:nvSpPr>
        <p:spPr bwMode="auto">
          <a:xfrm>
            <a:off x="7019925" y="42672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7429818" y="394854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Bubble inserted </a:t>
            </a:r>
          </a:p>
        </p:txBody>
      </p:sp>
      <p:cxnSp>
        <p:nvCxnSpPr>
          <p:cNvPr id="4" name="Straight Arrow Connector 3"/>
          <p:cNvCxnSpPr>
            <a:endCxn id="92187" idx="2"/>
          </p:cNvCxnSpPr>
          <p:nvPr/>
        </p:nvCxnSpPr>
        <p:spPr>
          <a:xfrm flipH="1">
            <a:off x="6084588" y="4146366"/>
            <a:ext cx="1352531" cy="2645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5629275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example shows what really happens in HW. </a:t>
            </a:r>
          </a:p>
          <a:p>
            <a:pPr>
              <a:spcBef>
                <a:spcPts val="600"/>
              </a:spcBef>
            </a:pPr>
            <a:r>
              <a:rPr lang="en-US" dirty="0"/>
              <a:t>We usually draw with a bubble for five stages and IF moved down to align with  the other 4 stages. The effect is equivalent.</a:t>
            </a:r>
          </a:p>
        </p:txBody>
      </p:sp>
    </p:spTree>
    <p:extLst>
      <p:ext uri="{BB962C8B-B14F-4D97-AF65-F5344CB8AC3E}">
        <p14:creationId xmlns:p14="http://schemas.microsoft.com/office/powerpoint/2010/main" val="3236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 for Branches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comparison register is a destination of immediately </a:t>
            </a:r>
            <a:r>
              <a:rPr lang="en-US" altLang="en-US" dirty="0">
                <a:solidFill>
                  <a:srgbClr val="C00000"/>
                </a:solidFill>
              </a:rPr>
              <a:t>preceding load </a:t>
            </a:r>
            <a:r>
              <a:rPr lang="en-US" altLang="en-US" dirty="0"/>
              <a:t>instruction</a:t>
            </a:r>
          </a:p>
          <a:p>
            <a:pPr lvl="1" eaLnBrk="1" hangingPunct="1"/>
            <a:r>
              <a:rPr lang="en-US" altLang="en-US" dirty="0"/>
              <a:t>Need 2 stall cycles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333082" y="4357688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2709570" y="3124200"/>
            <a:ext cx="3024187" cy="504825"/>
            <a:chOff x="2018" y="2341"/>
            <a:chExt cx="1905" cy="318"/>
          </a:xfrm>
        </p:grpSpPr>
        <p:sp>
          <p:nvSpPr>
            <p:cNvPr id="93220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IF</a:t>
              </a:r>
              <a:endParaRPr lang="en-AU" altLang="en-US" sz="1400"/>
            </a:p>
          </p:txBody>
        </p:sp>
        <p:sp>
          <p:nvSpPr>
            <p:cNvPr id="93221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ID</a:t>
              </a:r>
              <a:endParaRPr lang="en-AU" altLang="en-US" sz="1400"/>
            </a:p>
          </p:txBody>
        </p:sp>
        <p:sp>
          <p:nvSpPr>
            <p:cNvPr id="93222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EX</a:t>
              </a:r>
              <a:endParaRPr lang="en-AU" altLang="en-US" sz="1400"/>
            </a:p>
          </p:txBody>
        </p:sp>
        <p:sp>
          <p:nvSpPr>
            <p:cNvPr id="93223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MEM</a:t>
              </a:r>
              <a:endParaRPr lang="en-AU" altLang="en-US" sz="1400"/>
            </a:p>
          </p:txBody>
        </p:sp>
        <p:sp>
          <p:nvSpPr>
            <p:cNvPr id="93224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WB</a:t>
              </a:r>
              <a:endParaRPr lang="en-AU" altLang="en-US" sz="1400"/>
            </a:p>
          </p:txBody>
        </p:sp>
        <p:sp>
          <p:nvSpPr>
            <p:cNvPr id="93225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6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7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28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191" name="Rectangle 15"/>
          <p:cNvSpPr>
            <a:spLocks noChangeArrowheads="1"/>
          </p:cNvSpPr>
          <p:nvPr/>
        </p:nvSpPr>
        <p:spPr bwMode="auto">
          <a:xfrm>
            <a:off x="3357270" y="3773488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IF</a:t>
            </a:r>
            <a:endParaRPr lang="en-AU" altLang="en-US" sz="1400"/>
          </a:p>
        </p:txBody>
      </p:sp>
      <p:sp>
        <p:nvSpPr>
          <p:cNvPr id="93192" name="Rectangle 16"/>
          <p:cNvSpPr>
            <a:spLocks noChangeArrowheads="1"/>
          </p:cNvSpPr>
          <p:nvPr/>
        </p:nvSpPr>
        <p:spPr bwMode="auto">
          <a:xfrm>
            <a:off x="4004970" y="3773488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193" name="Rectangle 17"/>
          <p:cNvSpPr>
            <a:spLocks noChangeArrowheads="1"/>
          </p:cNvSpPr>
          <p:nvPr/>
        </p:nvSpPr>
        <p:spPr bwMode="auto">
          <a:xfrm>
            <a:off x="3862095" y="37004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4" name="Rectangle 18"/>
          <p:cNvSpPr>
            <a:spLocks noChangeArrowheads="1"/>
          </p:cNvSpPr>
          <p:nvPr/>
        </p:nvSpPr>
        <p:spPr bwMode="auto">
          <a:xfrm>
            <a:off x="4509795" y="37004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5" name="Rectangle 19"/>
          <p:cNvSpPr>
            <a:spLocks noChangeArrowheads="1"/>
          </p:cNvSpPr>
          <p:nvPr/>
        </p:nvSpPr>
        <p:spPr bwMode="auto">
          <a:xfrm>
            <a:off x="5157495" y="37004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6" name="Rectangle 20"/>
          <p:cNvSpPr>
            <a:spLocks noChangeArrowheads="1"/>
          </p:cNvSpPr>
          <p:nvPr/>
        </p:nvSpPr>
        <p:spPr bwMode="auto">
          <a:xfrm>
            <a:off x="5805195" y="3700463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7" name="Rectangle 21"/>
          <p:cNvSpPr>
            <a:spLocks noChangeArrowheads="1"/>
          </p:cNvSpPr>
          <p:nvPr/>
        </p:nvSpPr>
        <p:spPr bwMode="auto">
          <a:xfrm>
            <a:off x="4652670" y="4348163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198" name="Rectangle 22"/>
          <p:cNvSpPr>
            <a:spLocks noChangeArrowheads="1"/>
          </p:cNvSpPr>
          <p:nvPr/>
        </p:nvSpPr>
        <p:spPr bwMode="auto">
          <a:xfrm>
            <a:off x="4509795" y="42751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99" name="Rectangle 23"/>
          <p:cNvSpPr>
            <a:spLocks noChangeArrowheads="1"/>
          </p:cNvSpPr>
          <p:nvPr/>
        </p:nvSpPr>
        <p:spPr bwMode="auto">
          <a:xfrm>
            <a:off x="5157495" y="42751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0" name="Rectangle 24"/>
          <p:cNvSpPr>
            <a:spLocks noChangeArrowheads="1"/>
          </p:cNvSpPr>
          <p:nvPr/>
        </p:nvSpPr>
        <p:spPr bwMode="auto">
          <a:xfrm>
            <a:off x="5805195" y="42751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1" name="Rectangle 25"/>
          <p:cNvSpPr>
            <a:spLocks noChangeArrowheads="1"/>
          </p:cNvSpPr>
          <p:nvPr/>
        </p:nvSpPr>
        <p:spPr bwMode="auto">
          <a:xfrm>
            <a:off x="6452895" y="42751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2" name="Rectangle 26"/>
          <p:cNvSpPr>
            <a:spLocks noChangeArrowheads="1"/>
          </p:cNvSpPr>
          <p:nvPr/>
        </p:nvSpPr>
        <p:spPr bwMode="auto">
          <a:xfrm>
            <a:off x="5301957" y="49244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ID</a:t>
            </a:r>
            <a:endParaRPr lang="en-AU" altLang="en-US" sz="1400"/>
          </a:p>
        </p:txBody>
      </p:sp>
      <p:sp>
        <p:nvSpPr>
          <p:cNvPr id="93203" name="Rectangle 27"/>
          <p:cNvSpPr>
            <a:spLocks noChangeArrowheads="1"/>
          </p:cNvSpPr>
          <p:nvPr/>
        </p:nvSpPr>
        <p:spPr bwMode="auto">
          <a:xfrm>
            <a:off x="5951245" y="49244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EX</a:t>
            </a:r>
            <a:endParaRPr lang="en-AU" altLang="en-US" sz="1400"/>
          </a:p>
        </p:txBody>
      </p:sp>
      <p:sp>
        <p:nvSpPr>
          <p:cNvPr id="93204" name="Rectangle 28"/>
          <p:cNvSpPr>
            <a:spLocks noChangeArrowheads="1"/>
          </p:cNvSpPr>
          <p:nvPr/>
        </p:nvSpPr>
        <p:spPr bwMode="auto">
          <a:xfrm>
            <a:off x="6598945" y="49244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3205" name="Rectangle 29"/>
          <p:cNvSpPr>
            <a:spLocks noChangeArrowheads="1"/>
          </p:cNvSpPr>
          <p:nvPr/>
        </p:nvSpPr>
        <p:spPr bwMode="auto">
          <a:xfrm>
            <a:off x="7246645" y="49244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3206" name="Rectangle 30"/>
          <p:cNvSpPr>
            <a:spLocks noChangeArrowheads="1"/>
          </p:cNvSpPr>
          <p:nvPr/>
        </p:nvSpPr>
        <p:spPr bwMode="auto">
          <a:xfrm>
            <a:off x="5159082" y="48514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7" name="Rectangle 31"/>
          <p:cNvSpPr>
            <a:spLocks noChangeArrowheads="1"/>
          </p:cNvSpPr>
          <p:nvPr/>
        </p:nvSpPr>
        <p:spPr bwMode="auto">
          <a:xfrm>
            <a:off x="5806782" y="48514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8" name="Rectangle 32"/>
          <p:cNvSpPr>
            <a:spLocks noChangeArrowheads="1"/>
          </p:cNvSpPr>
          <p:nvPr/>
        </p:nvSpPr>
        <p:spPr bwMode="auto">
          <a:xfrm>
            <a:off x="6454482" y="48514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09" name="Rectangle 33"/>
          <p:cNvSpPr>
            <a:spLocks noChangeArrowheads="1"/>
          </p:cNvSpPr>
          <p:nvPr/>
        </p:nvSpPr>
        <p:spPr bwMode="auto">
          <a:xfrm>
            <a:off x="7102182" y="48514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210" name="Rectangle 34"/>
          <p:cNvSpPr>
            <a:spLocks noChangeArrowheads="1"/>
          </p:cNvSpPr>
          <p:nvPr/>
        </p:nvSpPr>
        <p:spPr bwMode="auto">
          <a:xfrm>
            <a:off x="333082" y="3781425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en-US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93211" name="Rectangle 35"/>
          <p:cNvSpPr>
            <a:spLocks noChangeArrowheads="1"/>
          </p:cNvSpPr>
          <p:nvPr/>
        </p:nvSpPr>
        <p:spPr bwMode="auto">
          <a:xfrm>
            <a:off x="333082" y="3205163"/>
            <a:ext cx="184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lw 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addr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3212" name="Rectangle 36"/>
          <p:cNvSpPr>
            <a:spLocks noChangeArrowheads="1"/>
          </p:cNvSpPr>
          <p:nvPr/>
        </p:nvSpPr>
        <p:spPr bwMode="auto">
          <a:xfrm>
            <a:off x="333082" y="4933950"/>
            <a:ext cx="267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Lucida Console" panose="020B0609040504020204" pitchFamily="49" charset="0"/>
              </a:rPr>
              <a:t>beq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$1</a:t>
            </a:r>
            <a:r>
              <a:rPr lang="en-US" altLang="en-US" sz="1800">
                <a:latin typeface="Lucida Console" panose="020B0609040504020204" pitchFamily="49" charset="0"/>
              </a:rPr>
              <a:t>, </a:t>
            </a:r>
            <a:r>
              <a:rPr lang="en-US" altLang="en-US" sz="1800">
                <a:solidFill>
                  <a:schemeClr val="hlink"/>
                </a:solidFill>
                <a:latin typeface="Lucida Console" panose="020B0609040504020204" pitchFamily="49" charset="0"/>
              </a:rPr>
              <a:t>$0</a:t>
            </a:r>
            <a:r>
              <a:rPr lang="en-US" altLang="en-US" sz="1800">
                <a:latin typeface="Lucida Console" panose="020B0609040504020204" pitchFamily="49" charset="0"/>
              </a:rPr>
              <a:t>, target</a:t>
            </a: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93213" name="Line 37"/>
          <p:cNvSpPr>
            <a:spLocks noChangeShapeType="1"/>
          </p:cNvSpPr>
          <p:nvPr/>
        </p:nvSpPr>
        <p:spPr bwMode="auto">
          <a:xfrm>
            <a:off x="5228932" y="3340100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4" name="AutoShape 38"/>
          <p:cNvSpPr>
            <a:spLocks noChangeArrowheads="1"/>
          </p:cNvSpPr>
          <p:nvPr/>
        </p:nvSpPr>
        <p:spPr bwMode="auto">
          <a:xfrm>
            <a:off x="5301957" y="4419600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5" name="AutoShape 39"/>
          <p:cNvSpPr>
            <a:spLocks noChangeArrowheads="1"/>
          </p:cNvSpPr>
          <p:nvPr/>
        </p:nvSpPr>
        <p:spPr bwMode="auto">
          <a:xfrm>
            <a:off x="5949657" y="44196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6" name="AutoShape 40"/>
          <p:cNvSpPr>
            <a:spLocks noChangeArrowheads="1"/>
          </p:cNvSpPr>
          <p:nvPr/>
        </p:nvSpPr>
        <p:spPr bwMode="auto">
          <a:xfrm>
            <a:off x="6597357" y="4419600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7" name="AutoShape 41"/>
          <p:cNvSpPr>
            <a:spLocks noChangeArrowheads="1"/>
          </p:cNvSpPr>
          <p:nvPr/>
        </p:nvSpPr>
        <p:spPr bwMode="auto">
          <a:xfrm>
            <a:off x="4654257" y="3843338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8" name="AutoShape 42"/>
          <p:cNvSpPr>
            <a:spLocks noChangeArrowheads="1"/>
          </p:cNvSpPr>
          <p:nvPr/>
        </p:nvSpPr>
        <p:spPr bwMode="auto">
          <a:xfrm>
            <a:off x="5301957" y="3843338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93219" name="AutoShape 43"/>
          <p:cNvSpPr>
            <a:spLocks noChangeArrowheads="1"/>
          </p:cNvSpPr>
          <p:nvPr/>
        </p:nvSpPr>
        <p:spPr bwMode="auto">
          <a:xfrm>
            <a:off x="5949657" y="3843338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4" name="TextBox 43"/>
          <p:cNvSpPr txBox="1"/>
          <p:nvPr/>
        </p:nvSpPr>
        <p:spPr>
          <a:xfrm>
            <a:off x="7100595" y="344870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Bubbles inserted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75338" y="3622973"/>
            <a:ext cx="1496694" cy="2671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308432" y="3775373"/>
            <a:ext cx="1016000" cy="57279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Branch Penalty</a:t>
            </a:r>
          </a:p>
        </p:txBody>
      </p:sp>
      <p:sp>
        <p:nvSpPr>
          <p:cNvPr id="6666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76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Branch penalty in dynamically scheduled processors: wasted cycles due to pipeline flushing on </a:t>
            </a:r>
            <a:r>
              <a:rPr lang="en-US" altLang="en-US" sz="2400" dirty="0" err="1"/>
              <a:t>mis</a:t>
            </a:r>
            <a:r>
              <a:rPr lang="en-US" altLang="en-US" sz="2400" dirty="0"/>
              <a:t>-predicted branches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Reduce branch penalty: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>
              <a:solidFill>
                <a:srgbClr val="CC3300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Predict branch/jump instructions </a:t>
            </a:r>
            <a:r>
              <a:rPr lang="en-US" altLang="en-US" sz="2400" dirty="0">
                <a:solidFill>
                  <a:srgbClr val="CC3300"/>
                </a:solidFill>
              </a:rPr>
              <a:t>AND </a:t>
            </a:r>
            <a:r>
              <a:rPr lang="en-US" altLang="en-US" sz="2400" dirty="0"/>
              <a:t>branch direction (taken or not taken)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>
              <a:solidFill>
                <a:srgbClr val="CC3300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CC3300"/>
                </a:solidFill>
              </a:rPr>
              <a:t>Predict branch/jump target address </a:t>
            </a:r>
            <a:r>
              <a:rPr lang="en-US" altLang="en-US" sz="2400" dirty="0"/>
              <a:t>(for taken branches)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>
              <a:solidFill>
                <a:srgbClr val="CC3300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Speculatively execute instructions along the predicted path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12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Direction Prediction</a:t>
            </a:r>
          </a:p>
        </p:txBody>
      </p:sp>
      <p:sp>
        <p:nvSpPr>
          <p:cNvPr id="66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Predict branch direction: taken or not taken (T/NT)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endParaRPr lang="en-US" altLang="en-US" sz="2000" dirty="0"/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endParaRPr lang="en-US" altLang="en-US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Static prediction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en-US" dirty="0"/>
              <a:t>Compiler-determined prediction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en-US" dirty="0"/>
              <a:t>Fixed for the life of the program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Dynamic prediction: 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en-US" dirty="0"/>
              <a:t>The prediction changes as program behavior changes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dirty="0"/>
              <a:t>branch prediction implemented in hardware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dirty="0"/>
              <a:t>common algorithm based on </a:t>
            </a:r>
            <a:r>
              <a:rPr lang="en-US" dirty="0">
                <a:solidFill>
                  <a:srgbClr val="C00000"/>
                </a:solidFill>
              </a:rPr>
              <a:t>branch history</a:t>
            </a:r>
          </a:p>
          <a:p>
            <a:pPr marL="1333500" lvl="2" indent="-533400">
              <a:lnSpc>
                <a:spcPct val="90000"/>
              </a:lnSpc>
            </a:pPr>
            <a:r>
              <a:rPr lang="en-US" dirty="0"/>
              <a:t>predict the branch taken if branched the last time</a:t>
            </a:r>
          </a:p>
          <a:p>
            <a:pPr marL="1333500" lvl="2" indent="-533400">
              <a:lnSpc>
                <a:spcPct val="90000"/>
              </a:lnSpc>
            </a:pPr>
            <a:r>
              <a:rPr lang="en-US" dirty="0"/>
              <a:t>predict the branch not-taken if didn’t branch the last time </a:t>
            </a:r>
            <a:endParaRPr lang="en-US" altLang="en-US" dirty="0"/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669700" name="AutoShape 4"/>
          <p:cNvSpPr>
            <a:spLocks noChangeArrowheads="1"/>
          </p:cNvSpPr>
          <p:nvPr/>
        </p:nvSpPr>
        <p:spPr bwMode="auto">
          <a:xfrm>
            <a:off x="2133600" y="1905000"/>
            <a:ext cx="1066800" cy="457200"/>
          </a:xfrm>
          <a:prstGeom prst="diamond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 flipH="1">
            <a:off x="2667000" y="1752600"/>
            <a:ext cx="0" cy="15240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9702" name="Line 6"/>
          <p:cNvSpPr>
            <a:spLocks noChangeShapeType="1"/>
          </p:cNvSpPr>
          <p:nvPr/>
        </p:nvSpPr>
        <p:spPr bwMode="auto">
          <a:xfrm>
            <a:off x="2667000" y="2362200"/>
            <a:ext cx="0" cy="22860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9703" name="Line 7"/>
          <p:cNvSpPr>
            <a:spLocks noChangeShapeType="1"/>
          </p:cNvSpPr>
          <p:nvPr/>
        </p:nvSpPr>
        <p:spPr bwMode="auto">
          <a:xfrm>
            <a:off x="3200400" y="2133600"/>
            <a:ext cx="6096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1998662" y="2651125"/>
            <a:ext cx="1277938" cy="396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Not taken</a:t>
            </a:r>
          </a:p>
        </p:txBody>
      </p: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3810000" y="1981200"/>
            <a:ext cx="804863" cy="396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taken</a:t>
            </a: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470525" y="1835150"/>
            <a:ext cx="2289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     BNE R1, R2, L1</a:t>
            </a:r>
          </a:p>
          <a:p>
            <a:r>
              <a:rPr lang="en-US" altLang="en-US" sz="2000" dirty="0"/>
              <a:t>     …</a:t>
            </a:r>
          </a:p>
          <a:p>
            <a:r>
              <a:rPr lang="en-US" altLang="en-US" sz="2000" dirty="0"/>
              <a:t>L1: …</a:t>
            </a:r>
          </a:p>
        </p:txBody>
      </p:sp>
    </p:spTree>
    <p:extLst>
      <p:ext uri="{BB962C8B-B14F-4D97-AF65-F5344CB8AC3E}">
        <p14:creationId xmlns:p14="http://schemas.microsoft.com/office/powerpoint/2010/main" val="149588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Single Prediction Bit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4972049"/>
            <a:ext cx="8991600" cy="471487"/>
          </a:xfrm>
        </p:spPr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1-bit predictor has a low accuracy</a:t>
            </a:r>
          </a:p>
          <a:p>
            <a:endParaRPr lang="en-US" dirty="0"/>
          </a:p>
        </p:txBody>
      </p:sp>
      <p:sp>
        <p:nvSpPr>
          <p:cNvPr id="673813" name="Text Box 21"/>
          <p:cNvSpPr txBox="1">
            <a:spLocks noChangeArrowheads="1"/>
          </p:cNvSpPr>
          <p:nvPr/>
        </p:nvSpPr>
        <p:spPr bwMode="auto">
          <a:xfrm>
            <a:off x="304886" y="2827992"/>
            <a:ext cx="45070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1-bit prediction</a:t>
            </a:r>
          </a:p>
          <a:p>
            <a:r>
              <a:rPr lang="en-US" altLang="en-US" sz="2400" dirty="0"/>
              <a:t>	1: predict T</a:t>
            </a:r>
          </a:p>
          <a:p>
            <a:r>
              <a:rPr lang="en-US" altLang="en-US" sz="2400" dirty="0"/>
              <a:t>	0: predict NT</a:t>
            </a:r>
          </a:p>
          <a:p>
            <a:r>
              <a:rPr lang="en-US" altLang="en-US" sz="2400" dirty="0"/>
              <a:t>The prediction changes with the most recent program behavior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82497" y="1239362"/>
            <a:ext cx="6300787" cy="1383564"/>
            <a:chOff x="633413" y="1219200"/>
            <a:chExt cx="6681787" cy="1709737"/>
          </a:xfrm>
        </p:grpSpPr>
        <p:sp>
          <p:nvSpPr>
            <p:cNvPr id="673795" name="Oval 3"/>
            <p:cNvSpPr>
              <a:spLocks noChangeArrowheads="1"/>
            </p:cNvSpPr>
            <p:nvPr/>
          </p:nvSpPr>
          <p:spPr bwMode="auto">
            <a:xfrm>
              <a:off x="2538413" y="1371600"/>
              <a:ext cx="1981200" cy="7620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state</a:t>
              </a:r>
            </a:p>
          </p:txBody>
        </p:sp>
        <p:cxnSp>
          <p:nvCxnSpPr>
            <p:cNvPr id="673796" name="AutoShape 4"/>
            <p:cNvCxnSpPr>
              <a:cxnSpLocks noChangeShapeType="1"/>
              <a:stCxn id="673795" idx="6"/>
            </p:cNvCxnSpPr>
            <p:nvPr/>
          </p:nvCxnSpPr>
          <p:spPr bwMode="auto">
            <a:xfrm>
              <a:off x="4519613" y="1752600"/>
              <a:ext cx="8382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3797" name="Text Box 5"/>
            <p:cNvSpPr txBox="1">
              <a:spLocks noChangeArrowheads="1"/>
            </p:cNvSpPr>
            <p:nvPr/>
          </p:nvSpPr>
          <p:spPr bwMode="auto">
            <a:xfrm>
              <a:off x="5434013" y="1347787"/>
              <a:ext cx="1881187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2. Predict</a:t>
              </a:r>
            </a:p>
            <a:p>
              <a:r>
                <a:rPr lang="en-US" altLang="en-US" dirty="0"/>
                <a:t>Output T/NT</a:t>
              </a:r>
            </a:p>
          </p:txBody>
        </p:sp>
        <p:sp>
          <p:nvSpPr>
            <p:cNvPr id="673798" name="Text Box 6"/>
            <p:cNvSpPr txBox="1">
              <a:spLocks noChangeArrowheads="1"/>
            </p:cNvSpPr>
            <p:nvPr/>
          </p:nvSpPr>
          <p:spPr bwMode="auto">
            <a:xfrm>
              <a:off x="633413" y="1219200"/>
              <a:ext cx="1692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1. Access</a:t>
              </a:r>
            </a:p>
          </p:txBody>
        </p:sp>
        <p:cxnSp>
          <p:nvCxnSpPr>
            <p:cNvPr id="673799" name="AutoShape 7"/>
            <p:cNvCxnSpPr>
              <a:cxnSpLocks noChangeShapeType="1"/>
              <a:endCxn id="673795" idx="4"/>
            </p:cNvCxnSpPr>
            <p:nvPr/>
          </p:nvCxnSpPr>
          <p:spPr bwMode="auto">
            <a:xfrm flipV="1">
              <a:off x="3529013" y="2133600"/>
              <a:ext cx="0" cy="5334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3800" name="Text Box 8"/>
            <p:cNvSpPr txBox="1">
              <a:spLocks noChangeArrowheads="1"/>
            </p:cNvSpPr>
            <p:nvPr/>
          </p:nvSpPr>
          <p:spPr bwMode="auto">
            <a:xfrm>
              <a:off x="3589338" y="2471737"/>
              <a:ext cx="2578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3. Feedback T/NT</a:t>
              </a:r>
            </a:p>
          </p:txBody>
        </p:sp>
        <p:cxnSp>
          <p:nvCxnSpPr>
            <p:cNvPr id="673811" name="AutoShape 19"/>
            <p:cNvCxnSpPr>
              <a:cxnSpLocks noChangeShapeType="1"/>
            </p:cNvCxnSpPr>
            <p:nvPr/>
          </p:nvCxnSpPr>
          <p:spPr bwMode="auto">
            <a:xfrm>
              <a:off x="1700213" y="1752600"/>
              <a:ext cx="8382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3816" name="Text Box 24"/>
            <p:cNvSpPr txBox="1">
              <a:spLocks noChangeArrowheads="1"/>
            </p:cNvSpPr>
            <p:nvPr/>
          </p:nvSpPr>
          <p:spPr bwMode="auto">
            <a:xfrm>
              <a:off x="924221" y="1506242"/>
              <a:ext cx="5349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1600" y="2928937"/>
            <a:ext cx="3659188" cy="2079624"/>
            <a:chOff x="2438400" y="3386137"/>
            <a:chExt cx="3962400" cy="2057400"/>
          </a:xfrm>
        </p:grpSpPr>
        <p:sp>
          <p:nvSpPr>
            <p:cNvPr id="673801" name="Rectangle 9"/>
            <p:cNvSpPr>
              <a:spLocks noChangeArrowheads="1"/>
            </p:cNvSpPr>
            <p:nvPr/>
          </p:nvSpPr>
          <p:spPr bwMode="auto">
            <a:xfrm>
              <a:off x="2822575" y="3767137"/>
              <a:ext cx="33655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3804" name="Oval 12"/>
            <p:cNvSpPr>
              <a:spLocks noChangeArrowheads="1"/>
            </p:cNvSpPr>
            <p:nvPr/>
          </p:nvSpPr>
          <p:spPr bwMode="auto">
            <a:xfrm>
              <a:off x="2746375" y="4300537"/>
              <a:ext cx="1270000" cy="508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1</a:t>
              </a:r>
            </a:p>
          </p:txBody>
        </p:sp>
        <p:sp>
          <p:nvSpPr>
            <p:cNvPr id="673805" name="Oval 13"/>
            <p:cNvSpPr>
              <a:spLocks noChangeArrowheads="1"/>
            </p:cNvSpPr>
            <p:nvPr/>
          </p:nvSpPr>
          <p:spPr bwMode="auto">
            <a:xfrm>
              <a:off x="4765675" y="4313237"/>
              <a:ext cx="1270000" cy="508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/>
                <a:t>0</a:t>
              </a:r>
            </a:p>
          </p:txBody>
        </p:sp>
        <p:sp>
          <p:nvSpPr>
            <p:cNvPr id="673806" name="Arc 14"/>
            <p:cNvSpPr>
              <a:spLocks/>
            </p:cNvSpPr>
            <p:nvPr/>
          </p:nvSpPr>
          <p:spPr bwMode="auto">
            <a:xfrm>
              <a:off x="3094038" y="3783012"/>
              <a:ext cx="762000" cy="55403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07" name="Line 15"/>
            <p:cNvSpPr>
              <a:spLocks noChangeShapeType="1"/>
            </p:cNvSpPr>
            <p:nvPr/>
          </p:nvSpPr>
          <p:spPr bwMode="auto">
            <a:xfrm flipH="1">
              <a:off x="3992563" y="462915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4186238" y="4592637"/>
              <a:ext cx="33655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73809" name="Rectangle 17"/>
            <p:cNvSpPr>
              <a:spLocks noChangeArrowheads="1"/>
            </p:cNvSpPr>
            <p:nvPr/>
          </p:nvSpPr>
          <p:spPr bwMode="auto">
            <a:xfrm>
              <a:off x="4094163" y="4121150"/>
              <a:ext cx="52070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>
              <a:off x="3992563" y="4476750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Rectangle 22"/>
            <p:cNvSpPr>
              <a:spLocks noChangeArrowheads="1"/>
            </p:cNvSpPr>
            <p:nvPr/>
          </p:nvSpPr>
          <p:spPr bwMode="auto">
            <a:xfrm>
              <a:off x="4648200" y="3767137"/>
              <a:ext cx="52070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673815" name="Arc 23"/>
            <p:cNvSpPr>
              <a:spLocks/>
            </p:cNvSpPr>
            <p:nvPr/>
          </p:nvSpPr>
          <p:spPr bwMode="auto">
            <a:xfrm>
              <a:off x="5105400" y="3822700"/>
              <a:ext cx="762000" cy="5540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7" name="Oval 25"/>
            <p:cNvSpPr>
              <a:spLocks noChangeArrowheads="1"/>
            </p:cNvSpPr>
            <p:nvPr/>
          </p:nvSpPr>
          <p:spPr bwMode="auto">
            <a:xfrm>
              <a:off x="2438400" y="3386137"/>
              <a:ext cx="3962400" cy="2057400"/>
            </a:xfrm>
            <a:prstGeom prst="ellipse">
              <a:avLst/>
            </a:prstGeom>
            <a:solidFill>
              <a:schemeClr val="accent1">
                <a:alpha val="14999"/>
              </a:schemeClr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420648" y="51833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General form: 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41406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1168</TotalTime>
  <Words>1049</Words>
  <Application>Microsoft Macintosh PowerPoint</Application>
  <PresentationFormat>On-screen Show (4:3)</PresentationFormat>
  <Paragraphs>257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Lucida Console</vt:lpstr>
      <vt:lpstr>Times New Roman</vt:lpstr>
      <vt:lpstr>Wingdings</vt:lpstr>
      <vt:lpstr>Office Theme</vt:lpstr>
      <vt:lpstr>Chart</vt:lpstr>
      <vt:lpstr>CPSC3300: Computer Systems Organization</vt:lpstr>
      <vt:lpstr>Overview</vt:lpstr>
      <vt:lpstr>What We Learned about Branches</vt:lpstr>
      <vt:lpstr>Data Hazards for Branches</vt:lpstr>
      <vt:lpstr>Data Hazards for Branches</vt:lpstr>
      <vt:lpstr>Data Hazards for Branches</vt:lpstr>
      <vt:lpstr>Reducing Branch Penalty</vt:lpstr>
      <vt:lpstr>Branch Direction Prediction</vt:lpstr>
      <vt:lpstr>A Single Prediction Bit</vt:lpstr>
      <vt:lpstr>Weakness of a Single Prediction Bit</vt:lpstr>
      <vt:lpstr>2-bit Branch Prediction for Loops</vt:lpstr>
      <vt:lpstr>Accuracy of Different Schemes (Figure 3.15, p. 206)</vt:lpstr>
      <vt:lpstr>Conceptual view of FP pipeline</vt:lpstr>
      <vt:lpstr>The Execution Pipeline (e.g. Pipelined Functional Units)</vt:lpstr>
      <vt:lpstr>Multiple Outstanding Operations</vt:lpstr>
      <vt:lpstr>Multi-cycle Example</vt:lpstr>
      <vt:lpstr>Hazard Detection and Forwarding</vt:lpstr>
      <vt:lpstr>Implementing Hazard Detection and Forwarding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76</cp:revision>
  <cp:lastPrinted>2013-08-26T14:30:50Z</cp:lastPrinted>
  <dcterms:created xsi:type="dcterms:W3CDTF">2009-09-29T16:16:12Z</dcterms:created>
  <dcterms:modified xsi:type="dcterms:W3CDTF">2019-03-04T17:54:38Z</dcterms:modified>
</cp:coreProperties>
</file>