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1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318" r:id="rId14"/>
    <p:sldId id="268" r:id="rId15"/>
    <p:sldId id="269" r:id="rId16"/>
    <p:sldId id="270" r:id="rId17"/>
    <p:sldId id="271" r:id="rId18"/>
    <p:sldId id="272" r:id="rId19"/>
    <p:sldId id="277" r:id="rId20"/>
    <p:sldId id="275" r:id="rId21"/>
    <p:sldId id="276" r:id="rId22"/>
    <p:sldId id="288" r:id="rId2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CC66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5957" autoAdjust="0"/>
  </p:normalViewPr>
  <p:slideViewPr>
    <p:cSldViewPr>
      <p:cViewPr varScale="1">
        <p:scale>
          <a:sx n="95" d="100"/>
          <a:sy n="95" d="100"/>
        </p:scale>
        <p:origin x="21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15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C075D50-BAB5-43D6-9BD2-438F9C03A1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5D5AFF8-EE7C-4171-8481-9136031BF2B1}" type="datetimeFigureOut">
              <a:rPr lang="en-US" altLang="en-US"/>
              <a:pPr>
                <a:defRPr/>
              </a:pPr>
              <a:t>3/16/19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2283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E30422F-3B73-4F11-9508-129309658AE5}" type="datetimeFigureOut">
              <a:rPr lang="en-US" altLang="en-US"/>
              <a:pPr>
                <a:defRPr/>
              </a:pPr>
              <a:t>3/16/19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2188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125" tIns="48063" rIns="96125" bIns="4806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3112" cy="4321175"/>
          </a:xfrm>
          <a:prstGeom prst="rect">
            <a:avLst/>
          </a:prstGeom>
        </p:spPr>
        <p:txBody>
          <a:bodyPr vert="horz" lIns="96125" tIns="48063" rIns="96125" bIns="4806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B86BFF8-9D95-437A-AB94-6A5206F290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60147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71525" indent="-296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874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6370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3836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955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527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099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671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D58918-1113-4C1D-8108-71E0D9A274CE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6452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905CB6-E454-466D-8A5D-92A4A1BEFDF0}" type="datetime3">
              <a:rPr lang="en-AU" altLang="en-US" sz="1300" smtClean="0">
                <a:latin typeface="Times New Roman" panose="02020603050405020304" pitchFamily="18" charset="0"/>
              </a:rPr>
              <a:pPr/>
              <a:t>16 March,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61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61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C9B1C8-73D6-4623-B72C-676CD9A81F88}" type="slidenum">
              <a:rPr lang="en-AU" altLang="en-US" sz="1300">
                <a:latin typeface="Times New Roman" panose="02020603050405020304" pitchFamily="18" charset="0"/>
              </a:rPr>
              <a:pPr/>
              <a:t>11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61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741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402E1D-10B1-4FE0-8C24-F8CF23C0F31F}" type="datetime3">
              <a:rPr lang="en-AU" altLang="en-US" sz="1300" smtClean="0">
                <a:latin typeface="Times New Roman" panose="02020603050405020304" pitchFamily="18" charset="0"/>
              </a:rPr>
              <a:pPr/>
              <a:t>16 March,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62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62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E04DD8-0970-4052-869A-4336E95DE53A}" type="slidenum">
              <a:rPr lang="en-AU" altLang="en-US" sz="1300">
                <a:latin typeface="Times New Roman" panose="02020603050405020304" pitchFamily="18" charset="0"/>
              </a:rPr>
              <a:pPr/>
              <a:t>12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62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5960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402E1D-10B1-4FE0-8C24-F8CF23C0F31F}" type="datetime3">
              <a:rPr lang="en-AU" altLang="en-US" sz="1300" smtClean="0">
                <a:latin typeface="Times New Roman" panose="02020603050405020304" pitchFamily="18" charset="0"/>
              </a:rPr>
              <a:pPr/>
              <a:t>16 March,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62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62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E04DD8-0970-4052-869A-4336E95DE53A}" type="slidenum">
              <a:rPr lang="en-AU" altLang="en-US" sz="1300">
                <a:latin typeface="Times New Roman" panose="02020603050405020304" pitchFamily="18" charset="0"/>
              </a:rPr>
              <a:pPr/>
              <a:t>13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62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9484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78D9B4-F456-41D7-90FD-B6D100DF9B14}" type="datetime3">
              <a:rPr lang="en-AU" altLang="en-US" sz="1300" smtClean="0">
                <a:latin typeface="Times New Roman" panose="02020603050405020304" pitchFamily="18" charset="0"/>
              </a:rPr>
              <a:pPr/>
              <a:t>16 March,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631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631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FF011D-F0E2-40E5-B96B-2EE5E0F4EF6C}" type="slidenum">
              <a:rPr lang="en-AU" altLang="en-US" sz="1300">
                <a:latin typeface="Times New Roman" panose="02020603050405020304" pitchFamily="18" charset="0"/>
              </a:rPr>
              <a:pPr/>
              <a:t>14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631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85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A058C8-721A-48AB-B6F0-43735572A57D}" type="datetime3">
              <a:rPr lang="en-AU" altLang="en-US" sz="1300" smtClean="0">
                <a:latin typeface="Times New Roman" panose="02020603050405020304" pitchFamily="18" charset="0"/>
              </a:rPr>
              <a:pPr/>
              <a:t>16 March,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641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641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9FB7C3-B945-4113-86D1-BC4F39D2A2FF}" type="slidenum">
              <a:rPr lang="en-AU" altLang="en-US" sz="1300">
                <a:latin typeface="Times New Roman" panose="02020603050405020304" pitchFamily="18" charset="0"/>
              </a:rPr>
              <a:pPr/>
              <a:t>15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641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7144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35B3FF-5CD3-47F9-B7AE-A2C8E4FDC421}" type="datetime3">
              <a:rPr lang="en-AU" altLang="en-US" sz="1300" smtClean="0">
                <a:latin typeface="Times New Roman" panose="02020603050405020304" pitchFamily="18" charset="0"/>
              </a:rPr>
              <a:pPr/>
              <a:t>16 March,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652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65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4F6A4A-C053-4FE8-8405-FCEC25366330}" type="slidenum">
              <a:rPr lang="en-AU" altLang="en-US" sz="1300">
                <a:latin typeface="Times New Roman" panose="02020603050405020304" pitchFamily="18" charset="0"/>
              </a:rPr>
              <a:pPr/>
              <a:t>16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65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805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613CDE-1042-46EF-AC04-B6B3DDD21A47}" type="datetime3">
              <a:rPr lang="en-AU" altLang="en-US" sz="1300" smtClean="0">
                <a:latin typeface="Times New Roman" panose="02020603050405020304" pitchFamily="18" charset="0"/>
              </a:rPr>
              <a:pPr/>
              <a:t>16 March,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662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662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5A114E-0932-4B19-9BC2-E0AB7C423C5B}" type="slidenum">
              <a:rPr lang="en-AU" altLang="en-US" sz="1300">
                <a:latin typeface="Times New Roman" panose="02020603050405020304" pitchFamily="18" charset="0"/>
              </a:rPr>
              <a:pPr/>
              <a:t>17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66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8605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222687-CBC2-471F-990F-BDA7D409F422}" type="datetime3">
              <a:rPr lang="en-AU" altLang="en-US" sz="1300" smtClean="0">
                <a:latin typeface="Times New Roman" panose="02020603050405020304" pitchFamily="18" charset="0"/>
              </a:rPr>
              <a:pPr/>
              <a:t>16 March,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672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672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3BEC97-D5C6-4E92-A1B0-13945F24A621}" type="slidenum">
              <a:rPr lang="en-AU" altLang="en-US" sz="1300">
                <a:latin typeface="Times New Roman" panose="02020603050405020304" pitchFamily="18" charset="0"/>
              </a:rPr>
              <a:pPr/>
              <a:t>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672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2371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7C0E5D-A9B6-42F6-B5C6-0FE6A58553A8}" type="datetime3">
              <a:rPr lang="en-AU" altLang="en-US" sz="1300" smtClean="0">
                <a:latin typeface="Times New Roman" panose="02020603050405020304" pitchFamily="18" charset="0"/>
              </a:rPr>
              <a:pPr/>
              <a:t>16 March,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72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72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1900BF-0D56-4DDF-93DB-A30DD818F77D}" type="slidenum">
              <a:rPr lang="en-AU" altLang="en-US" sz="1300">
                <a:latin typeface="Times New Roman" panose="02020603050405020304" pitchFamily="18" charset="0"/>
              </a:rPr>
              <a:pPr/>
              <a:t>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72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0808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47DFB7-693B-4FFB-A398-70445A9182BA}" type="datetime3">
              <a:rPr lang="en-AU" altLang="en-US" sz="1300" smtClean="0">
                <a:latin typeface="Times New Roman" panose="02020603050405020304" pitchFamily="18" charset="0"/>
              </a:rPr>
              <a:pPr/>
              <a:t>16 March,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703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703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28EE4C-F877-48A9-8949-E670427B502D}" type="slidenum">
              <a:rPr lang="en-AU" altLang="en-US" sz="1300">
                <a:latin typeface="Times New Roman" panose="02020603050405020304" pitchFamily="18" charset="0"/>
              </a:rPr>
              <a:pPr/>
              <a:t>20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703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896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10BADB-AE81-4488-B627-17D79134CFE6}" type="datetime3">
              <a:rPr lang="en-AU" altLang="en-US" sz="1300" smtClean="0">
                <a:latin typeface="Times New Roman" panose="02020603050405020304" pitchFamily="18" charset="0"/>
              </a:rPr>
              <a:pPr/>
              <a:t>16 March,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519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519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D72C44-4614-4777-804E-724C3DA7CD4E}" type="slidenum">
              <a:rPr lang="en-AU" altLang="en-US" sz="1300">
                <a:latin typeface="Times New Roman" panose="02020603050405020304" pitchFamily="18" charset="0"/>
              </a:rPr>
              <a:pPr/>
              <a:t>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519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20806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1331A5-69C3-41B6-AFF5-586AB48FDF2F}" type="datetime3">
              <a:rPr lang="en-AU" altLang="en-US" sz="1300" smtClean="0">
                <a:latin typeface="Times New Roman" panose="02020603050405020304" pitchFamily="18" charset="0"/>
              </a:rPr>
              <a:pPr/>
              <a:t>16 March,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713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713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724832-97D0-4F05-A647-5451B8E9ACAE}" type="slidenum">
              <a:rPr lang="en-AU" altLang="en-US" sz="1300">
                <a:latin typeface="Times New Roman" panose="02020603050405020304" pitchFamily="18" charset="0"/>
              </a:rPr>
              <a:pPr/>
              <a:t>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713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070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4A7D37-8053-4EEB-87B2-5E47D11EF1B6}" type="datetime3">
              <a:rPr lang="en-AU" altLang="en-US" sz="1300" smtClean="0">
                <a:latin typeface="Times New Roman" panose="02020603050405020304" pitchFamily="18" charset="0"/>
              </a:rPr>
              <a:pPr/>
              <a:t>16 March,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754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754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E7727A-639A-45F3-B7D0-1F9074D3D0F4}" type="slidenum">
              <a:rPr lang="en-AU" altLang="en-US" sz="1300">
                <a:latin typeface="Times New Roman" panose="02020603050405020304" pitchFamily="18" charset="0"/>
              </a:rPr>
              <a:pPr/>
              <a:t>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754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5007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8AD350-FF2E-4612-9E2E-9ED23C17C6CB}" type="datetime3">
              <a:rPr lang="en-AU" altLang="en-US" sz="1300" smtClean="0">
                <a:latin typeface="Times New Roman" panose="02020603050405020304" pitchFamily="18" charset="0"/>
              </a:rPr>
              <a:pPr/>
              <a:t>16 March,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52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52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FB3871-580B-4F4C-AE37-ED33623BCA8B}" type="slidenum">
              <a:rPr lang="en-AU" altLang="en-US" sz="1300">
                <a:latin typeface="Times New Roman" panose="02020603050405020304" pitchFamily="18" charset="0"/>
              </a:rPr>
              <a:pPr/>
              <a:t>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52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7144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DE5F4E-A13C-4F04-B921-1BB0A35E4C27}" type="datetime3">
              <a:rPr lang="en-AU" altLang="en-US" sz="1300" smtClean="0">
                <a:latin typeface="Times New Roman" panose="02020603050405020304" pitchFamily="18" charset="0"/>
              </a:rPr>
              <a:pPr/>
              <a:t>16 March,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53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53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ED62E2-E37F-4B00-83D7-0CD278FB478A}" type="slidenum">
              <a:rPr lang="en-AU" altLang="en-US" sz="1300">
                <a:latin typeface="Times New Roman" panose="02020603050405020304" pitchFamily="18" charset="0"/>
              </a:rPr>
              <a:pPr/>
              <a:t>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53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7089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560598-DF6C-47FC-A653-C56B454658DF}" type="datetime3">
              <a:rPr lang="en-AU" altLang="en-US" sz="1300" smtClean="0">
                <a:latin typeface="Times New Roman" panose="02020603050405020304" pitchFamily="18" charset="0"/>
              </a:rPr>
              <a:pPr/>
              <a:t>16 March,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549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549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538D02-4838-4363-B1E0-171FE477B423}" type="slidenum">
              <a:rPr lang="en-AU" altLang="en-US" sz="1300">
                <a:latin typeface="Times New Roman" panose="02020603050405020304" pitchFamily="18" charset="0"/>
              </a:rPr>
              <a:pPr/>
              <a:t>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549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5351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42D9EA-1040-416A-B18E-A66741868078}" type="datetime3">
              <a:rPr lang="en-AU" altLang="en-US" sz="1300" smtClean="0">
                <a:latin typeface="Times New Roman" panose="02020603050405020304" pitchFamily="18" charset="0"/>
              </a:rPr>
              <a:pPr/>
              <a:t>16 March,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570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570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204506-4086-4C87-BB4C-BA04B0B3485D}" type="slidenum">
              <a:rPr lang="en-AU" altLang="en-US" sz="1300">
                <a:latin typeface="Times New Roman" panose="02020603050405020304" pitchFamily="18" charset="0"/>
              </a:rPr>
              <a:pPr/>
              <a:t>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570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006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FABDCF-D6B5-4D12-A390-C877139F728C}" type="datetime3">
              <a:rPr lang="en-AU" altLang="en-US" sz="1300" smtClean="0">
                <a:latin typeface="Times New Roman" panose="02020603050405020304" pitchFamily="18" charset="0"/>
              </a:rPr>
              <a:pPr/>
              <a:t>16 March,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58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58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C49078-DB46-4DD5-9874-9FB8020A82D1}" type="slidenum">
              <a:rPr lang="en-AU" altLang="en-US" sz="1300">
                <a:latin typeface="Times New Roman" panose="02020603050405020304" pitchFamily="18" charset="0"/>
              </a:rPr>
              <a:pPr/>
              <a:t>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58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7116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23633F-C80C-4820-ABB9-228B29F7D24E}" type="datetime3">
              <a:rPr lang="en-AU" altLang="en-US" sz="1300" smtClean="0">
                <a:latin typeface="Times New Roman" panose="02020603050405020304" pitchFamily="18" charset="0"/>
              </a:rPr>
              <a:pPr/>
              <a:t>16 March,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59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59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60CE69-A08C-47A9-B03C-58438C9C5D0F}" type="slidenum">
              <a:rPr lang="en-AU" altLang="en-US" sz="1300">
                <a:latin typeface="Times New Roman" panose="02020603050405020304" pitchFamily="18" charset="0"/>
              </a:rPr>
              <a:pPr/>
              <a:t>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59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0091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230269-FDF1-4B9F-82BD-F57C28EFA4FA}" type="datetime3">
              <a:rPr lang="en-AU" altLang="en-US" sz="1300" smtClean="0">
                <a:latin typeface="Times New Roman" panose="02020603050405020304" pitchFamily="18" charset="0"/>
              </a:rPr>
              <a:pPr/>
              <a:t>16 March,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601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601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CD0ECE-615D-4AA5-A4C0-603F7FF44153}" type="slidenum">
              <a:rPr lang="en-AU" altLang="en-US" sz="1300">
                <a:latin typeface="Times New Roman" panose="02020603050405020304" pitchFamily="18" charset="0"/>
              </a:rPr>
              <a:pPr/>
              <a:t>10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601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242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E96A7E6-CA06-9744-84AF-58948541EC98}" type="datetime1">
              <a:rPr lang="en-US" altLang="en-US" smtClean="0"/>
              <a:t>3/16/19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13388" y="6489700"/>
            <a:ext cx="2895600" cy="333375"/>
          </a:xfrm>
        </p:spPr>
        <p:txBody>
          <a:bodyPr/>
          <a:lstStyle>
            <a:lvl1pPr algn="r"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Chapter 4 — The Processor —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477000"/>
            <a:ext cx="457200" cy="333375"/>
          </a:xfrm>
        </p:spPr>
        <p:txBody>
          <a:bodyPr/>
          <a:lstStyle>
            <a:lvl1pPr algn="l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9BCCFD1-B24D-4520-8645-4BD52AEBAF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06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17AA9-663A-EA44-9623-80A4A1E67510}" type="datetime1">
              <a:rPr lang="en-US" altLang="en-US" smtClean="0"/>
              <a:t>3/16/19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77C95-83AD-42D3-8E26-FF14F249FA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852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D79F6-7BB3-4A44-B425-6F39E1CC87DA}" type="datetime1">
              <a:rPr lang="en-US" altLang="en-US" smtClean="0"/>
              <a:t>3/16/19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5B742-FF90-4170-8968-234982E55B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830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914400"/>
            <a:ext cx="8229600" cy="1588"/>
          </a:xfrm>
          <a:prstGeom prst="line">
            <a:avLst/>
          </a:prstGeom>
          <a:ln w="381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563562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5334000"/>
          </a:xfrm>
          <a:ln w="28575">
            <a:noFill/>
          </a:ln>
        </p:spPr>
        <p:txBody>
          <a:bodyPr/>
          <a:lstStyle>
            <a:lvl1pPr marL="342900" indent="-457200">
              <a:lnSpc>
                <a:spcPct val="100000"/>
              </a:lnSpc>
              <a:spcBef>
                <a:spcPts val="600"/>
              </a:spcBef>
              <a:buClr>
                <a:srgbClr val="0066FF"/>
              </a:buClr>
              <a:buFont typeface="Wingdings" pitchFamily="2" charset="2"/>
              <a:buChar char="Ø"/>
              <a:defRPr b="1"/>
            </a:lvl1pPr>
            <a:lvl2pPr marL="742950" indent="-457200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v"/>
              <a:defRPr b="1"/>
            </a:lvl2pPr>
            <a:lvl3pPr marL="1143000" indent="-457200">
              <a:lnSpc>
                <a:spcPct val="100000"/>
              </a:lnSpc>
              <a:spcBef>
                <a:spcPts val="600"/>
              </a:spcBef>
              <a:buClr>
                <a:srgbClr val="00B050"/>
              </a:buClr>
              <a:buFont typeface="Wingdings" pitchFamily="2" charset="2"/>
              <a:buChar char="ü"/>
              <a:defRPr b="1"/>
            </a:lvl3pPr>
            <a:lvl4pPr>
              <a:lnSpc>
                <a:spcPct val="100000"/>
              </a:lnSpc>
              <a:spcBef>
                <a:spcPts val="600"/>
              </a:spcBef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480F83D-7E98-2A42-939B-373C5D71DFB3}" type="datetime1">
              <a:rPr lang="en-US" altLang="en-US" smtClean="0"/>
              <a:t>3/16/19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13388" y="6489700"/>
            <a:ext cx="2895600" cy="333375"/>
          </a:xfrm>
        </p:spPr>
        <p:txBody>
          <a:bodyPr/>
          <a:lstStyle>
            <a:lvl1pPr algn="r"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Chapter 4 — The Processor — 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477000"/>
            <a:ext cx="457200" cy="333375"/>
          </a:xfrm>
        </p:spPr>
        <p:txBody>
          <a:bodyPr/>
          <a:lstStyle>
            <a:lvl1pPr algn="l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2AAF9BB-2E15-4088-AA42-CF7D784451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438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1A7F3-A82A-B34B-8B15-27C64B7F18D0}" type="datetime1">
              <a:rPr lang="en-US" altLang="en-US" smtClean="0"/>
              <a:t>3/16/19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028CC-622E-4E35-9335-6D05BDDAD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735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D3F66-2D4F-5D48-84C7-CF62AA976D0D}" type="datetime1">
              <a:rPr lang="en-US" altLang="en-US" smtClean="0"/>
              <a:t>3/16/19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CADC4-9586-40A5-A937-032649AABF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045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F2DF7-EDBB-8643-AA5C-BCD1B611BE04}" type="datetime1">
              <a:rPr lang="en-US" altLang="en-US" smtClean="0"/>
              <a:t>3/16/19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59993-4584-4D5B-8455-C63E5C0A72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336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9EC42-23FC-AF4B-AE10-E924C84FE1B7}" type="datetime1">
              <a:rPr lang="en-US" altLang="en-US" smtClean="0"/>
              <a:t>3/16/19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12A09-AD8A-4715-AC54-5667F7F564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A9E14-9E3F-BD40-BC92-813A0AF352B8}" type="datetime1">
              <a:rPr lang="en-US" altLang="en-US" smtClean="0"/>
              <a:t>3/16/19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2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3E58A-5438-464F-8DC8-FBD19AD01B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865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9E73B-B9BA-3343-A2B3-F2D1C831E76A}" type="datetime1">
              <a:rPr lang="en-US" altLang="en-US" smtClean="0"/>
              <a:t>3/16/19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A83EA-603E-4230-BB52-202AB9112E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661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E2417-0537-4948-82D1-E728D93E6B70}" type="datetime1">
              <a:rPr lang="en-US" altLang="en-US" smtClean="0"/>
              <a:t>3/16/19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561CF-3AFC-4D98-B178-E570805A7A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574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990600"/>
            <a:ext cx="8763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07D88DE-BCAE-1644-B8F2-A0D25223DB37}" type="datetime1">
              <a:rPr lang="en-US" altLang="en-US" smtClean="0"/>
              <a:t>3/16/19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Chapter 4 — The Processor —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BD74790-CD00-4152-9159-0178760883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6FF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CPSC3300: Computer Systems Organization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200"/>
              <a:t>Lectures </a:t>
            </a:r>
            <a:r>
              <a:rPr lang="en-US" altLang="en-US" sz="2200" dirty="0"/>
              <a:t>14 &amp; 15 – Instruction Level Parallelism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BCCFD1-B24D-4520-8645-4BD52AEBAF17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7" name="Picture 5" descr="f04-69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17" y="1219200"/>
            <a:ext cx="7086600" cy="4341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MIPS with Static Dual Issue</a:t>
            </a:r>
            <a:endParaRPr lang="en-AU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812A09-AD8A-4715-AC54-5667F7F56441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410200" y="1347312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is the basic pipeline changed?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6717" y="5835749"/>
            <a:ext cx="3788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Register: 4 read ports, 2 write ports</a:t>
            </a:r>
          </a:p>
          <a:p>
            <a:r>
              <a:rPr lang="en-US" dirty="0">
                <a:solidFill>
                  <a:srgbClr val="FF0000"/>
                </a:solidFill>
              </a:rPr>
              <a:t>ALU: 1 -&gt; 2 </a:t>
            </a:r>
          </a:p>
        </p:txBody>
      </p:sp>
    </p:spTree>
    <p:extLst>
      <p:ext uri="{BB962C8B-B14F-4D97-AF65-F5344CB8AC3E}">
        <p14:creationId xmlns:p14="http://schemas.microsoft.com/office/powerpoint/2010/main" val="170642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Hazards in the Dual-Issue MIPS</a:t>
            </a:r>
            <a:endParaRPr lang="en-AU" altLang="en-US" sz="4000"/>
          </a:p>
        </p:txBody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More instructions executing in parallel</a:t>
            </a:r>
          </a:p>
          <a:p>
            <a:pPr eaLnBrk="1" hangingPunct="1"/>
            <a:r>
              <a:rPr lang="en-US" altLang="en-US" sz="2800" dirty="0"/>
              <a:t>EX data hazard</a:t>
            </a:r>
          </a:p>
          <a:p>
            <a:pPr lvl="1" eaLnBrk="1" hangingPunct="1"/>
            <a:r>
              <a:rPr lang="en-US" altLang="en-US" sz="2400" dirty="0"/>
              <a:t>Forwarding avoided stalls with single-issue</a:t>
            </a:r>
          </a:p>
          <a:p>
            <a:pPr lvl="1" eaLnBrk="1" hangingPunct="1"/>
            <a:r>
              <a:rPr lang="en-US" altLang="en-US" sz="2400" dirty="0"/>
              <a:t>Now can’t use ALU result in load/store </a:t>
            </a:r>
            <a:r>
              <a:rPr lang="en-US" altLang="en-US" sz="2400" dirty="0">
                <a:solidFill>
                  <a:srgbClr val="FF0000"/>
                </a:solidFill>
              </a:rPr>
              <a:t>in same packet</a:t>
            </a:r>
          </a:p>
          <a:p>
            <a:pPr lvl="2" eaLnBrk="1" hangingPunct="1"/>
            <a:r>
              <a:rPr lang="en-US" altLang="en-US" sz="2000" dirty="0">
                <a:latin typeface="Lucida Console" panose="020B0609040504020204" pitchFamily="49" charset="0"/>
              </a:rPr>
              <a:t>add  </a:t>
            </a:r>
            <a:r>
              <a:rPr lang="en-US" altLang="en-US" sz="2000" dirty="0">
                <a:solidFill>
                  <a:schemeClr val="hlink"/>
                </a:solidFill>
                <a:latin typeface="Lucida Console" panose="020B0609040504020204" pitchFamily="49" charset="0"/>
              </a:rPr>
              <a:t>$t0</a:t>
            </a:r>
            <a:r>
              <a:rPr lang="en-US" altLang="en-US" sz="2000" dirty="0">
                <a:latin typeface="Lucida Console" panose="020B0609040504020204" pitchFamily="49" charset="0"/>
              </a:rPr>
              <a:t>, $s0, $s1</a:t>
            </a:r>
            <a:br>
              <a:rPr lang="en-US" altLang="en-US" sz="2000" dirty="0">
                <a:latin typeface="Lucida Console" panose="020B0609040504020204" pitchFamily="49" charset="0"/>
              </a:rPr>
            </a:br>
            <a:r>
              <a:rPr lang="en-US" altLang="en-US" sz="2000" dirty="0">
                <a:latin typeface="Lucida Console" panose="020B0609040504020204" pitchFamily="49" charset="0"/>
              </a:rPr>
              <a:t>load $s2, 0(</a:t>
            </a:r>
            <a:r>
              <a:rPr lang="en-US" altLang="en-US" sz="2000" dirty="0">
                <a:solidFill>
                  <a:schemeClr val="hlink"/>
                </a:solidFill>
                <a:latin typeface="Lucida Console" panose="020B0609040504020204" pitchFamily="49" charset="0"/>
              </a:rPr>
              <a:t>$t0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lvl="2" eaLnBrk="1" hangingPunct="1"/>
            <a:r>
              <a:rPr lang="en-US" altLang="en-US" sz="2000" dirty="0"/>
              <a:t>Split into two packets, effectively a stall</a:t>
            </a:r>
          </a:p>
          <a:p>
            <a:pPr eaLnBrk="1" hangingPunct="1"/>
            <a:r>
              <a:rPr lang="en-US" altLang="en-US" sz="2800" dirty="0"/>
              <a:t>Load-use hazard</a:t>
            </a:r>
          </a:p>
          <a:p>
            <a:pPr lvl="1" eaLnBrk="1" hangingPunct="1"/>
            <a:r>
              <a:rPr lang="en-US" altLang="en-US" sz="2400" dirty="0"/>
              <a:t>Still one cycle use latency, but now two instructions</a:t>
            </a:r>
          </a:p>
          <a:p>
            <a:pPr eaLnBrk="1" hangingPunct="1"/>
            <a:r>
              <a:rPr lang="en-US" altLang="en-US" sz="2800" dirty="0"/>
              <a:t>More aggressive scheduling required</a:t>
            </a:r>
            <a:endParaRPr lang="en-AU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AAF9BB-2E15-4088-AA42-CF7D784451A1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0584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Scheduling Example</a:t>
            </a:r>
            <a:endParaRPr lang="en-AU" altLang="en-US"/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4365" y="1079897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 dirty="0"/>
              <a:t>Schedule this for dual-issue MIPS</a:t>
            </a:r>
            <a:endParaRPr lang="en-AU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120837" name="Rectangle 4"/>
          <p:cNvSpPr>
            <a:spLocks noChangeArrowheads="1"/>
          </p:cNvSpPr>
          <p:nvPr/>
        </p:nvSpPr>
        <p:spPr bwMode="auto">
          <a:xfrm>
            <a:off x="914400" y="1629568"/>
            <a:ext cx="73469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AU" altLang="en-US" sz="2000" dirty="0">
                <a:latin typeface="Lucida Console" panose="020B0609040504020204" pitchFamily="49" charset="0"/>
              </a:rPr>
              <a:t>Loop: </a:t>
            </a:r>
            <a:r>
              <a:rPr lang="en-AU" altLang="en-US" sz="2000" dirty="0" err="1">
                <a:latin typeface="Lucida Console" panose="020B0609040504020204" pitchFamily="49" charset="0"/>
              </a:rPr>
              <a:t>lw</a:t>
            </a:r>
            <a:r>
              <a:rPr lang="en-AU" altLang="en-US" sz="2000" dirty="0">
                <a:latin typeface="Lucida Console" panose="020B0609040504020204" pitchFamily="49" charset="0"/>
              </a:rPr>
              <a:t>   </a:t>
            </a:r>
            <a:r>
              <a:rPr lang="en-AU" altLang="en-US" sz="2000" dirty="0">
                <a:solidFill>
                  <a:schemeClr val="hlink"/>
                </a:solidFill>
                <a:latin typeface="Lucida Console" panose="020B0609040504020204" pitchFamily="49" charset="0"/>
              </a:rPr>
              <a:t>$t0</a:t>
            </a:r>
            <a:r>
              <a:rPr lang="en-AU" altLang="en-US" sz="2000" dirty="0">
                <a:latin typeface="Lucida Console" panose="020B0609040504020204" pitchFamily="49" charset="0"/>
              </a:rPr>
              <a:t>, 0($s1)      # $t0=array element</a:t>
            </a:r>
            <a:br>
              <a:rPr lang="en-AU" altLang="en-US" sz="2000" dirty="0">
                <a:latin typeface="Lucida Console" panose="020B0609040504020204" pitchFamily="49" charset="0"/>
              </a:rPr>
            </a:br>
            <a:r>
              <a:rPr lang="en-AU" altLang="en-US" sz="2000" dirty="0">
                <a:latin typeface="Lucida Console" panose="020B0609040504020204" pitchFamily="49" charset="0"/>
              </a:rPr>
              <a:t>      </a:t>
            </a:r>
            <a:r>
              <a:rPr lang="en-AU" altLang="en-US" sz="2000" dirty="0" err="1">
                <a:latin typeface="Lucida Console" panose="020B0609040504020204" pitchFamily="49" charset="0"/>
              </a:rPr>
              <a:t>addu</a:t>
            </a:r>
            <a:r>
              <a:rPr lang="en-AU" altLang="en-US" sz="2000" dirty="0">
                <a:latin typeface="Lucida Console" panose="020B0609040504020204" pitchFamily="49" charset="0"/>
              </a:rPr>
              <a:t> </a:t>
            </a:r>
            <a:r>
              <a:rPr lang="en-AU" altLang="en-US" sz="2000" dirty="0">
                <a:solidFill>
                  <a:srgbClr val="009900"/>
                </a:solidFill>
                <a:latin typeface="Lucida Console" panose="020B0609040504020204" pitchFamily="49" charset="0"/>
              </a:rPr>
              <a:t>$t0</a:t>
            </a:r>
            <a:r>
              <a:rPr lang="en-AU" altLang="en-US" sz="2000" dirty="0">
                <a:latin typeface="Lucida Console" panose="020B0609040504020204" pitchFamily="49" charset="0"/>
              </a:rPr>
              <a:t>, </a:t>
            </a:r>
            <a:r>
              <a:rPr lang="en-AU" altLang="en-US" sz="2000" dirty="0">
                <a:solidFill>
                  <a:schemeClr val="hlink"/>
                </a:solidFill>
                <a:latin typeface="Lucida Console" panose="020B0609040504020204" pitchFamily="49" charset="0"/>
              </a:rPr>
              <a:t>$t0</a:t>
            </a:r>
            <a:r>
              <a:rPr lang="en-AU" altLang="en-US" sz="2000" dirty="0">
                <a:latin typeface="Lucida Console" panose="020B0609040504020204" pitchFamily="49" charset="0"/>
              </a:rPr>
              <a:t>, $s2    # add scalar in $s2</a:t>
            </a:r>
            <a:br>
              <a:rPr lang="en-AU" altLang="en-US" sz="2000" dirty="0">
                <a:latin typeface="Lucida Console" panose="020B0609040504020204" pitchFamily="49" charset="0"/>
              </a:rPr>
            </a:br>
            <a:r>
              <a:rPr lang="en-AU" altLang="en-US" sz="2000" dirty="0">
                <a:latin typeface="Lucida Console" panose="020B0609040504020204" pitchFamily="49" charset="0"/>
              </a:rPr>
              <a:t>      </a:t>
            </a:r>
            <a:r>
              <a:rPr lang="en-AU" altLang="en-US" sz="2000" dirty="0" err="1">
                <a:latin typeface="Lucida Console" panose="020B0609040504020204" pitchFamily="49" charset="0"/>
              </a:rPr>
              <a:t>sw</a:t>
            </a:r>
            <a:r>
              <a:rPr lang="en-AU" altLang="en-US" sz="2000" dirty="0">
                <a:latin typeface="Lucida Console" panose="020B0609040504020204" pitchFamily="49" charset="0"/>
              </a:rPr>
              <a:t>   </a:t>
            </a:r>
            <a:r>
              <a:rPr lang="en-AU" altLang="en-US" sz="2000" dirty="0">
                <a:solidFill>
                  <a:srgbClr val="009900"/>
                </a:solidFill>
                <a:latin typeface="Lucida Console" panose="020B0609040504020204" pitchFamily="49" charset="0"/>
              </a:rPr>
              <a:t>$t0</a:t>
            </a:r>
            <a:r>
              <a:rPr lang="en-AU" altLang="en-US" sz="2000" dirty="0">
                <a:latin typeface="Lucida Console" panose="020B0609040504020204" pitchFamily="49" charset="0"/>
              </a:rPr>
              <a:t>, 0($s1)      # store result</a:t>
            </a:r>
            <a:br>
              <a:rPr lang="en-AU" altLang="en-US" sz="2000" dirty="0">
                <a:latin typeface="Lucida Console" panose="020B0609040504020204" pitchFamily="49" charset="0"/>
              </a:rPr>
            </a:br>
            <a:r>
              <a:rPr lang="en-AU" altLang="en-US" sz="2000" dirty="0">
                <a:latin typeface="Lucida Console" panose="020B0609040504020204" pitchFamily="49" charset="0"/>
              </a:rPr>
              <a:t>      </a:t>
            </a:r>
            <a:r>
              <a:rPr lang="en-AU" altLang="en-US" sz="2000" dirty="0" err="1">
                <a:latin typeface="Lucida Console" panose="020B0609040504020204" pitchFamily="49" charset="0"/>
              </a:rPr>
              <a:t>addi</a:t>
            </a:r>
            <a:r>
              <a:rPr lang="en-AU" altLang="en-US" sz="2000" dirty="0">
                <a:latin typeface="Lucida Console" panose="020B0609040504020204" pitchFamily="49" charset="0"/>
              </a:rPr>
              <a:t> </a:t>
            </a:r>
            <a:r>
              <a:rPr lang="en-AU" altLang="en-US" sz="2000" dirty="0">
                <a:solidFill>
                  <a:srgbClr val="A47B38"/>
                </a:solidFill>
                <a:latin typeface="Lucida Console" panose="020B0609040504020204" pitchFamily="49" charset="0"/>
              </a:rPr>
              <a:t>$s1</a:t>
            </a:r>
            <a:r>
              <a:rPr lang="en-AU" altLang="en-US" sz="2000" dirty="0">
                <a:latin typeface="Lucida Console" panose="020B0609040504020204" pitchFamily="49" charset="0"/>
              </a:rPr>
              <a:t>, $s1,–4      # decrement pointer</a:t>
            </a:r>
            <a:br>
              <a:rPr lang="en-AU" altLang="en-US" sz="2000" dirty="0">
                <a:latin typeface="Lucida Console" panose="020B0609040504020204" pitchFamily="49" charset="0"/>
              </a:rPr>
            </a:br>
            <a:r>
              <a:rPr lang="en-AU" altLang="en-US" sz="2000" dirty="0">
                <a:latin typeface="Lucida Console" panose="020B0609040504020204" pitchFamily="49" charset="0"/>
              </a:rPr>
              <a:t>      </a:t>
            </a:r>
            <a:r>
              <a:rPr lang="en-AU" altLang="en-US" sz="2000" dirty="0" err="1">
                <a:latin typeface="Lucida Console" panose="020B0609040504020204" pitchFamily="49" charset="0"/>
              </a:rPr>
              <a:t>bne</a:t>
            </a:r>
            <a:r>
              <a:rPr lang="en-AU" altLang="en-US" sz="2000" dirty="0">
                <a:latin typeface="Lucida Console" panose="020B0609040504020204" pitchFamily="49" charset="0"/>
              </a:rPr>
              <a:t>  </a:t>
            </a:r>
            <a:r>
              <a:rPr lang="en-AU" altLang="en-US" sz="2000" dirty="0">
                <a:solidFill>
                  <a:srgbClr val="A47B38"/>
                </a:solidFill>
                <a:latin typeface="Lucida Console" panose="020B0609040504020204" pitchFamily="49" charset="0"/>
              </a:rPr>
              <a:t>$s1</a:t>
            </a:r>
            <a:r>
              <a:rPr lang="en-AU" altLang="en-US" sz="2000" dirty="0">
                <a:latin typeface="Lucida Console" panose="020B0609040504020204" pitchFamily="49" charset="0"/>
              </a:rPr>
              <a:t>, $zero, Loop # branch $s1!=0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AAF9BB-2E15-4088-AA42-CF7D784451A1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3478678"/>
            <a:ext cx="6466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What are the data dependencies?</a:t>
            </a:r>
          </a:p>
          <a:p>
            <a:r>
              <a:rPr lang="en-US" sz="2000" dirty="0">
                <a:solidFill>
                  <a:srgbClr val="FF0000"/>
                </a:solidFill>
              </a:rPr>
              <a:t>How to reorder the instructions to avoid pipeline stalls? </a:t>
            </a:r>
          </a:p>
        </p:txBody>
      </p:sp>
      <p:graphicFrame>
        <p:nvGraphicFramePr>
          <p:cNvPr id="9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593573"/>
              </p:ext>
            </p:extLst>
          </p:nvPr>
        </p:nvGraphicFramePr>
        <p:xfrm>
          <a:off x="1185862" y="4419600"/>
          <a:ext cx="7272338" cy="1676400"/>
        </p:xfrm>
        <a:graphic>
          <a:graphicData uri="http://schemas.openxmlformats.org/drawingml/2006/table">
            <a:tbl>
              <a:tblPr/>
              <a:tblGrid>
                <a:gridCol w="81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3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cycle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Loop: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0C0C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rgbClr val="C0C0C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Curved Left Arrow 9"/>
          <p:cNvSpPr/>
          <p:nvPr/>
        </p:nvSpPr>
        <p:spPr>
          <a:xfrm rot="10800000">
            <a:off x="1447800" y="1965720"/>
            <a:ext cx="381000" cy="853679"/>
          </a:xfrm>
          <a:prstGeom prst="curvedLeftArrow">
            <a:avLst>
              <a:gd name="adj1" fmla="val 25000"/>
              <a:gd name="adj2" fmla="val 4776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Right Arrow 10"/>
          <p:cNvSpPr/>
          <p:nvPr/>
        </p:nvSpPr>
        <p:spPr>
          <a:xfrm>
            <a:off x="1447800" y="2477065"/>
            <a:ext cx="381000" cy="80724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2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Scheduling Example</a:t>
            </a:r>
            <a:endParaRPr lang="en-AU" altLang="en-US"/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4365" y="1079897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 dirty="0"/>
              <a:t>Schedule this for dual-issue MIPS</a:t>
            </a:r>
            <a:endParaRPr lang="en-AU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120837" name="Rectangle 4"/>
          <p:cNvSpPr>
            <a:spLocks noChangeArrowheads="1"/>
          </p:cNvSpPr>
          <p:nvPr/>
        </p:nvSpPr>
        <p:spPr bwMode="auto">
          <a:xfrm>
            <a:off x="914400" y="1629568"/>
            <a:ext cx="73469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AU" altLang="en-US" sz="2000" dirty="0">
                <a:latin typeface="Lucida Console" panose="020B0609040504020204" pitchFamily="49" charset="0"/>
              </a:rPr>
              <a:t>Loop: </a:t>
            </a:r>
            <a:r>
              <a:rPr lang="en-AU" altLang="en-US" sz="2000" dirty="0" err="1">
                <a:latin typeface="Lucida Console" panose="020B0609040504020204" pitchFamily="49" charset="0"/>
              </a:rPr>
              <a:t>lw</a:t>
            </a:r>
            <a:r>
              <a:rPr lang="en-AU" altLang="en-US" sz="2000" dirty="0">
                <a:latin typeface="Lucida Console" panose="020B0609040504020204" pitchFamily="49" charset="0"/>
              </a:rPr>
              <a:t>   </a:t>
            </a:r>
            <a:r>
              <a:rPr lang="en-AU" altLang="en-US" sz="2000" dirty="0">
                <a:solidFill>
                  <a:schemeClr val="hlink"/>
                </a:solidFill>
                <a:latin typeface="Lucida Console" panose="020B0609040504020204" pitchFamily="49" charset="0"/>
              </a:rPr>
              <a:t>$t0</a:t>
            </a:r>
            <a:r>
              <a:rPr lang="en-AU" altLang="en-US" sz="2000" dirty="0">
                <a:latin typeface="Lucida Console" panose="020B0609040504020204" pitchFamily="49" charset="0"/>
              </a:rPr>
              <a:t>, 0($s1)      # $t0=array element</a:t>
            </a:r>
            <a:br>
              <a:rPr lang="en-AU" altLang="en-US" sz="2000" dirty="0">
                <a:latin typeface="Lucida Console" panose="020B0609040504020204" pitchFamily="49" charset="0"/>
              </a:rPr>
            </a:br>
            <a:r>
              <a:rPr lang="en-AU" altLang="en-US" sz="2000" dirty="0">
                <a:latin typeface="Lucida Console" panose="020B0609040504020204" pitchFamily="49" charset="0"/>
              </a:rPr>
              <a:t>      </a:t>
            </a:r>
            <a:r>
              <a:rPr lang="en-AU" altLang="en-US" sz="2000" dirty="0" err="1">
                <a:latin typeface="Lucida Console" panose="020B0609040504020204" pitchFamily="49" charset="0"/>
              </a:rPr>
              <a:t>addu</a:t>
            </a:r>
            <a:r>
              <a:rPr lang="en-AU" altLang="en-US" sz="2000" dirty="0">
                <a:latin typeface="Lucida Console" panose="020B0609040504020204" pitchFamily="49" charset="0"/>
              </a:rPr>
              <a:t> </a:t>
            </a:r>
            <a:r>
              <a:rPr lang="en-AU" altLang="en-US" sz="2000" dirty="0">
                <a:solidFill>
                  <a:srgbClr val="009900"/>
                </a:solidFill>
                <a:latin typeface="Lucida Console" panose="020B0609040504020204" pitchFamily="49" charset="0"/>
              </a:rPr>
              <a:t>$t0</a:t>
            </a:r>
            <a:r>
              <a:rPr lang="en-AU" altLang="en-US" sz="2000" dirty="0">
                <a:latin typeface="Lucida Console" panose="020B0609040504020204" pitchFamily="49" charset="0"/>
              </a:rPr>
              <a:t>, </a:t>
            </a:r>
            <a:r>
              <a:rPr lang="en-AU" altLang="en-US" sz="2000" dirty="0">
                <a:solidFill>
                  <a:schemeClr val="hlink"/>
                </a:solidFill>
                <a:latin typeface="Lucida Console" panose="020B0609040504020204" pitchFamily="49" charset="0"/>
              </a:rPr>
              <a:t>$t0</a:t>
            </a:r>
            <a:r>
              <a:rPr lang="en-AU" altLang="en-US" sz="2000" dirty="0">
                <a:latin typeface="Lucida Console" panose="020B0609040504020204" pitchFamily="49" charset="0"/>
              </a:rPr>
              <a:t>, $s2    # add scalar in $s2</a:t>
            </a:r>
            <a:br>
              <a:rPr lang="en-AU" altLang="en-US" sz="2000" dirty="0">
                <a:latin typeface="Lucida Console" panose="020B0609040504020204" pitchFamily="49" charset="0"/>
              </a:rPr>
            </a:br>
            <a:r>
              <a:rPr lang="en-AU" altLang="en-US" sz="2000" dirty="0">
                <a:latin typeface="Lucida Console" panose="020B0609040504020204" pitchFamily="49" charset="0"/>
              </a:rPr>
              <a:t>      </a:t>
            </a:r>
            <a:r>
              <a:rPr lang="en-AU" altLang="en-US" sz="2000" dirty="0" err="1">
                <a:latin typeface="Lucida Console" panose="020B0609040504020204" pitchFamily="49" charset="0"/>
              </a:rPr>
              <a:t>sw</a:t>
            </a:r>
            <a:r>
              <a:rPr lang="en-AU" altLang="en-US" sz="2000" dirty="0">
                <a:latin typeface="Lucida Console" panose="020B0609040504020204" pitchFamily="49" charset="0"/>
              </a:rPr>
              <a:t>   </a:t>
            </a:r>
            <a:r>
              <a:rPr lang="en-AU" altLang="en-US" sz="2000" dirty="0">
                <a:solidFill>
                  <a:srgbClr val="009900"/>
                </a:solidFill>
                <a:latin typeface="Lucida Console" panose="020B0609040504020204" pitchFamily="49" charset="0"/>
              </a:rPr>
              <a:t>$t0</a:t>
            </a:r>
            <a:r>
              <a:rPr lang="en-AU" altLang="en-US" sz="2000" dirty="0">
                <a:latin typeface="Lucida Console" panose="020B0609040504020204" pitchFamily="49" charset="0"/>
              </a:rPr>
              <a:t>, 0($s1)      # store result</a:t>
            </a:r>
            <a:br>
              <a:rPr lang="en-AU" altLang="en-US" sz="2000" dirty="0">
                <a:latin typeface="Lucida Console" panose="020B0609040504020204" pitchFamily="49" charset="0"/>
              </a:rPr>
            </a:br>
            <a:r>
              <a:rPr lang="en-AU" altLang="en-US" sz="2000" dirty="0">
                <a:latin typeface="Lucida Console" panose="020B0609040504020204" pitchFamily="49" charset="0"/>
              </a:rPr>
              <a:t>      </a:t>
            </a:r>
            <a:r>
              <a:rPr lang="en-AU" altLang="en-US" sz="2000" dirty="0" err="1">
                <a:latin typeface="Lucida Console" panose="020B0609040504020204" pitchFamily="49" charset="0"/>
              </a:rPr>
              <a:t>addi</a:t>
            </a:r>
            <a:r>
              <a:rPr lang="en-AU" altLang="en-US" sz="2000" dirty="0">
                <a:latin typeface="Lucida Console" panose="020B0609040504020204" pitchFamily="49" charset="0"/>
              </a:rPr>
              <a:t> </a:t>
            </a:r>
            <a:r>
              <a:rPr lang="en-AU" altLang="en-US" sz="2000" dirty="0">
                <a:solidFill>
                  <a:srgbClr val="A47B38"/>
                </a:solidFill>
                <a:latin typeface="Lucida Console" panose="020B0609040504020204" pitchFamily="49" charset="0"/>
              </a:rPr>
              <a:t>$s1</a:t>
            </a:r>
            <a:r>
              <a:rPr lang="en-AU" altLang="en-US" sz="2000" dirty="0">
                <a:latin typeface="Lucida Console" panose="020B0609040504020204" pitchFamily="49" charset="0"/>
              </a:rPr>
              <a:t>, $s1,–4      # decrement pointer</a:t>
            </a:r>
            <a:br>
              <a:rPr lang="en-AU" altLang="en-US" sz="2000" dirty="0">
                <a:latin typeface="Lucida Console" panose="020B0609040504020204" pitchFamily="49" charset="0"/>
              </a:rPr>
            </a:br>
            <a:r>
              <a:rPr lang="en-AU" altLang="en-US" sz="2000" dirty="0">
                <a:latin typeface="Lucida Console" panose="020B0609040504020204" pitchFamily="49" charset="0"/>
              </a:rPr>
              <a:t>      </a:t>
            </a:r>
            <a:r>
              <a:rPr lang="en-AU" altLang="en-US" sz="2000" dirty="0" err="1">
                <a:latin typeface="Lucida Console" panose="020B0609040504020204" pitchFamily="49" charset="0"/>
              </a:rPr>
              <a:t>bne</a:t>
            </a:r>
            <a:r>
              <a:rPr lang="en-AU" altLang="en-US" sz="2000" dirty="0">
                <a:latin typeface="Lucida Console" panose="020B0609040504020204" pitchFamily="49" charset="0"/>
              </a:rPr>
              <a:t>  </a:t>
            </a:r>
            <a:r>
              <a:rPr lang="en-AU" altLang="en-US" sz="2000" dirty="0">
                <a:solidFill>
                  <a:srgbClr val="A47B38"/>
                </a:solidFill>
                <a:latin typeface="Lucida Console" panose="020B0609040504020204" pitchFamily="49" charset="0"/>
              </a:rPr>
              <a:t>$s1</a:t>
            </a:r>
            <a:r>
              <a:rPr lang="en-AU" altLang="en-US" sz="2000" dirty="0">
                <a:latin typeface="Lucida Console" panose="020B0609040504020204" pitchFamily="49" charset="0"/>
              </a:rPr>
              <a:t>, $zero, Loop # branch $s1!=0</a:t>
            </a:r>
          </a:p>
        </p:txBody>
      </p:sp>
      <p:graphicFrame>
        <p:nvGraphicFramePr>
          <p:cNvPr id="499754" name="Group 42"/>
          <p:cNvGraphicFramePr>
            <a:graphicFrameLocks noGrp="1"/>
          </p:cNvGraphicFramePr>
          <p:nvPr/>
        </p:nvGraphicFramePr>
        <p:xfrm>
          <a:off x="1187450" y="4419600"/>
          <a:ext cx="7272338" cy="1676400"/>
        </p:xfrm>
        <a:graphic>
          <a:graphicData uri="http://schemas.openxmlformats.org/drawingml/2006/table">
            <a:tbl>
              <a:tblPr/>
              <a:tblGrid>
                <a:gridCol w="81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3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cycle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Loop: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Lucida Console" pitchFamily="49" charset="0"/>
                        </a:rPr>
                        <a:t>nop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0C0C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lw   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$t0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0($s1)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addi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47B38"/>
                          </a:solidFill>
                          <a:effectLst/>
                          <a:latin typeface="Lucida Console" pitchFamily="49" charset="0"/>
                        </a:rPr>
                        <a:t>$s1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$s1,–4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Lucida Console" pitchFamily="49" charset="0"/>
                        </a:rPr>
                        <a:t>nop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addu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pitchFamily="49" charset="0"/>
                        </a:rPr>
                        <a:t>$t0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$t0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$s2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Lucida Console" pitchFamily="49" charset="0"/>
                        </a:rPr>
                        <a:t>nop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rgbClr val="C0C0C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bne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47B38"/>
                          </a:solidFill>
                          <a:effectLst/>
                          <a:latin typeface="Lucida Console" pitchFamily="49" charset="0"/>
                        </a:rPr>
                        <a:t>$s1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$zero, Loop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sw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pitchFamily="49" charset="0"/>
                        </a:rPr>
                        <a:t>$t0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4($s1)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0870" name="Rectangle 37"/>
          <p:cNvSpPr>
            <a:spLocks noChangeArrowheads="1"/>
          </p:cNvSpPr>
          <p:nvPr/>
        </p:nvSpPr>
        <p:spPr bwMode="auto">
          <a:xfrm>
            <a:off x="1182688" y="6291262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800" dirty="0"/>
              <a:t>IPC = 5/4 = 1.25 (c.f. peak IPC = 2)</a:t>
            </a:r>
            <a:endParaRPr lang="en-AU" altLang="en-US" sz="2000" dirty="0">
              <a:latin typeface="Lucida Console" panose="020B060904050402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AAF9BB-2E15-4088-AA42-CF7D784451A1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3483114"/>
            <a:ext cx="6466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What are the data dependencies?</a:t>
            </a:r>
          </a:p>
          <a:p>
            <a:r>
              <a:rPr lang="en-US" sz="2000" dirty="0">
                <a:solidFill>
                  <a:srgbClr val="FF0000"/>
                </a:solidFill>
              </a:rPr>
              <a:t>How to reorder the instructions to avoid pipeline stalls? </a:t>
            </a:r>
          </a:p>
        </p:txBody>
      </p:sp>
      <p:sp>
        <p:nvSpPr>
          <p:cNvPr id="8" name="Curved Left Arrow 7"/>
          <p:cNvSpPr/>
          <p:nvPr/>
        </p:nvSpPr>
        <p:spPr>
          <a:xfrm rot="10800000">
            <a:off x="1447800" y="1965720"/>
            <a:ext cx="381000" cy="853679"/>
          </a:xfrm>
          <a:prstGeom prst="curvedLeftArrow">
            <a:avLst>
              <a:gd name="adj1" fmla="val 25000"/>
              <a:gd name="adj2" fmla="val 4776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>
            <a:off x="1447800" y="2477065"/>
            <a:ext cx="381000" cy="80724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6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70" grpId="0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Loop Unrolling for Large IPC</a:t>
            </a:r>
            <a:endParaRPr lang="en-AU" altLang="en-US" dirty="0"/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8991600" cy="3581400"/>
          </a:xfrm>
        </p:spPr>
        <p:txBody>
          <a:bodyPr/>
          <a:lstStyle/>
          <a:p>
            <a:pPr eaLnBrk="1" hangingPunct="1"/>
            <a:r>
              <a:rPr lang="en-US" altLang="en-US" dirty="0"/>
              <a:t>Replicate loop body to expose more parallelism</a:t>
            </a:r>
          </a:p>
          <a:p>
            <a:pPr lvl="1" eaLnBrk="1" hangingPunct="1"/>
            <a:r>
              <a:rPr lang="en-US" altLang="en-US" dirty="0"/>
              <a:t>Reduces loop-control overhead</a:t>
            </a:r>
          </a:p>
          <a:p>
            <a:pPr eaLnBrk="1" hangingPunct="1"/>
            <a:r>
              <a:rPr lang="en-US" altLang="en-US" dirty="0"/>
              <a:t>Use different registers per replication</a:t>
            </a:r>
          </a:p>
          <a:p>
            <a:pPr lvl="1" eaLnBrk="1" hangingPunct="1"/>
            <a:r>
              <a:rPr lang="en-US" altLang="en-US" dirty="0"/>
              <a:t>Called “register renaming”</a:t>
            </a:r>
            <a:endParaRPr lang="en-AU" altLang="en-US" dirty="0"/>
          </a:p>
          <a:p>
            <a:pPr lvl="1" eaLnBrk="1" hangingPunct="1"/>
            <a:r>
              <a:rPr lang="en-US" altLang="en-US" dirty="0"/>
              <a:t>Avoid loop-carried “anti-dependencies”</a:t>
            </a:r>
          </a:p>
          <a:p>
            <a:pPr lvl="2" eaLnBrk="1" hangingPunct="1"/>
            <a:r>
              <a:rPr lang="en-US" altLang="en-US" dirty="0"/>
              <a:t>Store followed by a load of the same register</a:t>
            </a:r>
          </a:p>
          <a:p>
            <a:pPr lvl="2" eaLnBrk="1" hangingPunct="1"/>
            <a:r>
              <a:rPr lang="en-US" altLang="en-US" dirty="0"/>
              <a:t>Aka “name dependence”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</a:p>
          <a:p>
            <a:pPr lvl="3" eaLnBrk="1" hangingPunct="1"/>
            <a:r>
              <a:rPr lang="en-US" altLang="en-US" dirty="0"/>
              <a:t>Reuse of a register name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en-US" sz="1800" dirty="0"/>
              <a:t>EX: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en-US" sz="2000" dirty="0">
                <a:latin typeface="Courier"/>
                <a:cs typeface="Courier"/>
              </a:rPr>
              <a:t>  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AAF9BB-2E15-4088-AA42-CF7D784451A1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4572000"/>
            <a:ext cx="73469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AU" altLang="en-US" sz="2000" dirty="0">
                <a:latin typeface="Lucida Console" panose="020B0609040504020204" pitchFamily="49" charset="0"/>
              </a:rPr>
              <a:t>Loop: </a:t>
            </a:r>
            <a:r>
              <a:rPr lang="en-AU" altLang="en-US" sz="2000" dirty="0" err="1">
                <a:latin typeface="Lucida Console" panose="020B0609040504020204" pitchFamily="49" charset="0"/>
              </a:rPr>
              <a:t>lw</a:t>
            </a:r>
            <a:r>
              <a:rPr lang="en-AU" altLang="en-US" sz="2000" dirty="0">
                <a:latin typeface="Lucida Console" panose="020B0609040504020204" pitchFamily="49" charset="0"/>
              </a:rPr>
              <a:t>   </a:t>
            </a:r>
            <a:r>
              <a:rPr lang="en-AU" altLang="en-US" sz="2000" dirty="0">
                <a:solidFill>
                  <a:schemeClr val="hlink"/>
                </a:solidFill>
                <a:latin typeface="Lucida Console" panose="020B0609040504020204" pitchFamily="49" charset="0"/>
              </a:rPr>
              <a:t>$t0</a:t>
            </a:r>
            <a:r>
              <a:rPr lang="en-AU" altLang="en-US" sz="2000" dirty="0">
                <a:latin typeface="Lucida Console" panose="020B0609040504020204" pitchFamily="49" charset="0"/>
              </a:rPr>
              <a:t>, 0($s1)      # $t0=array element</a:t>
            </a:r>
            <a:br>
              <a:rPr lang="en-AU" altLang="en-US" sz="2000" dirty="0">
                <a:latin typeface="Lucida Console" panose="020B0609040504020204" pitchFamily="49" charset="0"/>
              </a:rPr>
            </a:br>
            <a:r>
              <a:rPr lang="en-AU" altLang="en-US" sz="2000" dirty="0">
                <a:latin typeface="Lucida Console" panose="020B0609040504020204" pitchFamily="49" charset="0"/>
              </a:rPr>
              <a:t>      </a:t>
            </a:r>
            <a:r>
              <a:rPr lang="en-AU" altLang="en-US" sz="2000" dirty="0" err="1">
                <a:latin typeface="Lucida Console" panose="020B0609040504020204" pitchFamily="49" charset="0"/>
              </a:rPr>
              <a:t>addu</a:t>
            </a:r>
            <a:r>
              <a:rPr lang="en-AU" altLang="en-US" sz="2000" dirty="0">
                <a:latin typeface="Lucida Console" panose="020B0609040504020204" pitchFamily="49" charset="0"/>
              </a:rPr>
              <a:t> </a:t>
            </a:r>
            <a:r>
              <a:rPr lang="en-AU" altLang="en-US" sz="2000" dirty="0">
                <a:solidFill>
                  <a:srgbClr val="009900"/>
                </a:solidFill>
                <a:latin typeface="Lucida Console" panose="020B0609040504020204" pitchFamily="49" charset="0"/>
              </a:rPr>
              <a:t>$t0</a:t>
            </a:r>
            <a:r>
              <a:rPr lang="en-AU" altLang="en-US" sz="2000" dirty="0">
                <a:latin typeface="Lucida Console" panose="020B0609040504020204" pitchFamily="49" charset="0"/>
              </a:rPr>
              <a:t>, </a:t>
            </a:r>
            <a:r>
              <a:rPr lang="en-AU" altLang="en-US" sz="2000" dirty="0">
                <a:solidFill>
                  <a:schemeClr val="hlink"/>
                </a:solidFill>
                <a:latin typeface="Lucida Console" panose="020B0609040504020204" pitchFamily="49" charset="0"/>
              </a:rPr>
              <a:t>$t0</a:t>
            </a:r>
            <a:r>
              <a:rPr lang="en-AU" altLang="en-US" sz="2000" dirty="0">
                <a:latin typeface="Lucida Console" panose="020B0609040504020204" pitchFamily="49" charset="0"/>
              </a:rPr>
              <a:t>, $s2    # add scalar in $s2</a:t>
            </a:r>
            <a:br>
              <a:rPr lang="en-AU" altLang="en-US" sz="2000" dirty="0">
                <a:latin typeface="Lucida Console" panose="020B0609040504020204" pitchFamily="49" charset="0"/>
              </a:rPr>
            </a:br>
            <a:r>
              <a:rPr lang="en-AU" altLang="en-US" sz="2000" dirty="0">
                <a:latin typeface="Lucida Console" panose="020B0609040504020204" pitchFamily="49" charset="0"/>
              </a:rPr>
              <a:t>      </a:t>
            </a:r>
            <a:r>
              <a:rPr lang="en-AU" altLang="en-US" sz="2000" dirty="0" err="1">
                <a:latin typeface="Lucida Console" panose="020B0609040504020204" pitchFamily="49" charset="0"/>
              </a:rPr>
              <a:t>sw</a:t>
            </a:r>
            <a:r>
              <a:rPr lang="en-AU" altLang="en-US" sz="2000" dirty="0">
                <a:latin typeface="Lucida Console" panose="020B0609040504020204" pitchFamily="49" charset="0"/>
              </a:rPr>
              <a:t>   </a:t>
            </a:r>
            <a:r>
              <a:rPr lang="en-AU" altLang="en-US" sz="2000" dirty="0">
                <a:solidFill>
                  <a:srgbClr val="009900"/>
                </a:solidFill>
                <a:latin typeface="Lucida Console" panose="020B0609040504020204" pitchFamily="49" charset="0"/>
              </a:rPr>
              <a:t>$t0</a:t>
            </a:r>
            <a:r>
              <a:rPr lang="en-AU" altLang="en-US" sz="2000" dirty="0">
                <a:latin typeface="Lucida Console" panose="020B0609040504020204" pitchFamily="49" charset="0"/>
              </a:rPr>
              <a:t>, 0($s1)      # store result</a:t>
            </a:r>
            <a:br>
              <a:rPr lang="en-AU" altLang="en-US" sz="2000" dirty="0">
                <a:latin typeface="Lucida Console" panose="020B0609040504020204" pitchFamily="49" charset="0"/>
              </a:rPr>
            </a:br>
            <a:r>
              <a:rPr lang="en-AU" altLang="en-US" sz="2000" dirty="0">
                <a:latin typeface="Lucida Console" panose="020B0609040504020204" pitchFamily="49" charset="0"/>
              </a:rPr>
              <a:t>      </a:t>
            </a:r>
            <a:r>
              <a:rPr lang="en-AU" altLang="en-US" sz="2000" dirty="0" err="1">
                <a:latin typeface="Lucida Console" panose="020B0609040504020204" pitchFamily="49" charset="0"/>
              </a:rPr>
              <a:t>addi</a:t>
            </a:r>
            <a:r>
              <a:rPr lang="en-AU" altLang="en-US" sz="2000" dirty="0">
                <a:latin typeface="Lucida Console" panose="020B0609040504020204" pitchFamily="49" charset="0"/>
              </a:rPr>
              <a:t> </a:t>
            </a:r>
            <a:r>
              <a:rPr lang="en-AU" altLang="en-US" sz="2000" dirty="0">
                <a:solidFill>
                  <a:srgbClr val="A47B38"/>
                </a:solidFill>
                <a:latin typeface="Lucida Console" panose="020B0609040504020204" pitchFamily="49" charset="0"/>
              </a:rPr>
              <a:t>$s1</a:t>
            </a:r>
            <a:r>
              <a:rPr lang="en-AU" altLang="en-US" sz="2000" dirty="0">
                <a:latin typeface="Lucida Console" panose="020B0609040504020204" pitchFamily="49" charset="0"/>
              </a:rPr>
              <a:t>, $s1,–4      # decrement pointer</a:t>
            </a:r>
            <a:br>
              <a:rPr lang="en-AU" altLang="en-US" sz="2000" dirty="0">
                <a:latin typeface="Lucida Console" panose="020B0609040504020204" pitchFamily="49" charset="0"/>
              </a:rPr>
            </a:br>
            <a:r>
              <a:rPr lang="en-AU" altLang="en-US" sz="2000" dirty="0">
                <a:latin typeface="Lucida Console" panose="020B0609040504020204" pitchFamily="49" charset="0"/>
              </a:rPr>
              <a:t>      </a:t>
            </a:r>
            <a:r>
              <a:rPr lang="en-AU" altLang="en-US" sz="2000" dirty="0" err="1">
                <a:latin typeface="Lucida Console" panose="020B0609040504020204" pitchFamily="49" charset="0"/>
              </a:rPr>
              <a:t>bne</a:t>
            </a:r>
            <a:r>
              <a:rPr lang="en-AU" altLang="en-US" sz="2000" dirty="0">
                <a:latin typeface="Lucida Console" panose="020B0609040504020204" pitchFamily="49" charset="0"/>
              </a:rPr>
              <a:t>  </a:t>
            </a:r>
            <a:r>
              <a:rPr lang="en-AU" altLang="en-US" sz="2000" dirty="0">
                <a:solidFill>
                  <a:srgbClr val="A47B38"/>
                </a:solidFill>
                <a:latin typeface="Lucida Console" panose="020B0609040504020204" pitchFamily="49" charset="0"/>
              </a:rPr>
              <a:t>$s1</a:t>
            </a:r>
            <a:r>
              <a:rPr lang="en-AU" altLang="en-US" sz="2000" dirty="0">
                <a:latin typeface="Lucida Console" panose="020B0609040504020204" pitchFamily="49" charset="0"/>
              </a:rPr>
              <a:t>, $zero, Loop # branch $s1!=0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6415643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Unroll the loop and make four copies of the loop body</a:t>
            </a:r>
          </a:p>
        </p:txBody>
      </p:sp>
    </p:spTree>
    <p:extLst>
      <p:ext uri="{BB962C8B-B14F-4D97-AF65-F5344CB8AC3E}">
        <p14:creationId xmlns:p14="http://schemas.microsoft.com/office/powerpoint/2010/main" val="2465589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Loop Unrolling Example</a:t>
            </a:r>
            <a:endParaRPr lang="en-AU" altLang="en-US"/>
          </a:p>
        </p:txBody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889500"/>
            <a:ext cx="8270875" cy="1347788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IPC = 14/8 = 1.75</a:t>
            </a:r>
          </a:p>
          <a:p>
            <a:pPr lvl="1" eaLnBrk="1" hangingPunct="1"/>
            <a:r>
              <a:rPr lang="en-US" altLang="en-US" sz="2400" dirty="0"/>
              <a:t>Closer to 2, but at cost of registers and code size</a:t>
            </a:r>
            <a:endParaRPr lang="en-AU" altLang="en-US" sz="2400" dirty="0"/>
          </a:p>
        </p:txBody>
      </p:sp>
      <p:graphicFrame>
        <p:nvGraphicFramePr>
          <p:cNvPr id="503867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764978"/>
              </p:ext>
            </p:extLst>
          </p:nvPr>
        </p:nvGraphicFramePr>
        <p:xfrm>
          <a:off x="1187450" y="1557338"/>
          <a:ext cx="7272338" cy="3017835"/>
        </p:xfrm>
        <a:graphic>
          <a:graphicData uri="http://schemas.openxmlformats.org/drawingml/2006/table">
            <a:tbl>
              <a:tblPr/>
              <a:tblGrid>
                <a:gridCol w="81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3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cycle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Loop: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addi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47B38"/>
                          </a:solidFill>
                          <a:effectLst/>
                          <a:latin typeface="Lucida Console" pitchFamily="49" charset="0"/>
                        </a:rPr>
                        <a:t>$s1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$s1,–16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lw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$t0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0($s1)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Lucida Console" pitchFamily="49" charset="0"/>
                        </a:rPr>
                        <a:t>nop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0C0C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lw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$t1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12($s1)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addu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pitchFamily="49" charset="0"/>
                        </a:rPr>
                        <a:t>$t0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$t0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$s2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lw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$t2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8($s1)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addu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pitchFamily="49" charset="0"/>
                        </a:rPr>
                        <a:t>$t1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$t1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$s2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lw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$t3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4($s1)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addu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pitchFamily="49" charset="0"/>
                        </a:rPr>
                        <a:t>$t2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$t2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$s2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sw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pitchFamily="49" charset="0"/>
                        </a:rPr>
                        <a:t>$t0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16($s1)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addu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pitchFamily="49" charset="0"/>
                        </a:rPr>
                        <a:t>$t3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$t3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$s2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sw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pitchFamily="49" charset="0"/>
                        </a:rPr>
                        <a:t>$t1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12($s1)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Lucida Console" pitchFamily="49" charset="0"/>
                        </a:rPr>
                        <a:t>nop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0C0C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sw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pitchFamily="49" charset="0"/>
                        </a:rPr>
                        <a:t>$t2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8($s1)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bne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47B38"/>
                          </a:solidFill>
                          <a:effectLst/>
                          <a:latin typeface="Lucida Console" pitchFamily="49" charset="0"/>
                        </a:rPr>
                        <a:t>$s1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$zero, Loop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sw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pitchFamily="49" charset="0"/>
                        </a:rPr>
                        <a:t>$t3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4($s1)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AAF9BB-2E15-4088-AA42-CF7D784451A1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77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Multiple Issue</a:t>
            </a:r>
            <a:endParaRPr lang="en-AU" altLang="en-US"/>
          </a:p>
        </p:txBody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“Superscalar” processors</a:t>
            </a:r>
          </a:p>
          <a:p>
            <a:pPr eaLnBrk="1" hangingPunct="1"/>
            <a:r>
              <a:rPr lang="en-US" altLang="en-US"/>
              <a:t>CPU decides whether to issue 0, 1, 2, … each cycle</a:t>
            </a:r>
          </a:p>
          <a:p>
            <a:pPr lvl="1" eaLnBrk="1" hangingPunct="1"/>
            <a:r>
              <a:rPr lang="en-US" altLang="en-US"/>
              <a:t>Avoiding structural and data hazards</a:t>
            </a:r>
          </a:p>
          <a:p>
            <a:pPr eaLnBrk="1" hangingPunct="1"/>
            <a:r>
              <a:rPr lang="en-US" altLang="en-US"/>
              <a:t>Avoids the need for compiler scheduling</a:t>
            </a:r>
          </a:p>
          <a:p>
            <a:pPr lvl="1" eaLnBrk="1" hangingPunct="1"/>
            <a:r>
              <a:rPr lang="en-US" altLang="en-US"/>
              <a:t>Though it may still help</a:t>
            </a:r>
          </a:p>
          <a:p>
            <a:pPr lvl="1" eaLnBrk="1" hangingPunct="1"/>
            <a:r>
              <a:rPr lang="en-US" altLang="en-US"/>
              <a:t>Code semantics ensured by the CPU</a:t>
            </a:r>
            <a:endParaRPr lang="en-AU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AAF9BB-2E15-4088-AA42-CF7D784451A1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384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Pipeline Scheduling</a:t>
            </a:r>
            <a:endParaRPr lang="en-AU" altLang="en-US"/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Allow the CPU to </a:t>
            </a:r>
            <a:r>
              <a:rPr lang="en-US" altLang="en-US" dirty="0">
                <a:solidFill>
                  <a:srgbClr val="FF0000"/>
                </a:solidFill>
              </a:rPr>
              <a:t>execute</a:t>
            </a:r>
            <a:r>
              <a:rPr lang="en-US" altLang="en-US" dirty="0"/>
              <a:t> instructions </a:t>
            </a:r>
            <a:r>
              <a:rPr lang="en-US" altLang="en-US" dirty="0">
                <a:solidFill>
                  <a:srgbClr val="FF0000"/>
                </a:solidFill>
              </a:rPr>
              <a:t>out of order </a:t>
            </a:r>
            <a:r>
              <a:rPr lang="en-US" altLang="en-US" dirty="0"/>
              <a:t>to avoid stalls (</a:t>
            </a:r>
            <a:r>
              <a:rPr lang="en-US" altLang="en-US" dirty="0">
                <a:solidFill>
                  <a:srgbClr val="FF0000"/>
                </a:solidFill>
              </a:rPr>
              <a:t>OOO execution</a:t>
            </a:r>
            <a:r>
              <a:rPr lang="en-US" altLang="en-US" dirty="0"/>
              <a:t>)</a:t>
            </a:r>
          </a:p>
          <a:p>
            <a:pPr lvl="1" eaLnBrk="1" hangingPunct="1"/>
            <a:r>
              <a:rPr lang="en-US" altLang="en-US" dirty="0"/>
              <a:t>But </a:t>
            </a:r>
            <a:r>
              <a:rPr lang="en-US" altLang="en-US" dirty="0">
                <a:solidFill>
                  <a:srgbClr val="FF0000"/>
                </a:solidFill>
              </a:rPr>
              <a:t>commit</a:t>
            </a:r>
            <a:r>
              <a:rPr lang="en-US" altLang="en-US" dirty="0"/>
              <a:t> result to registers </a:t>
            </a:r>
            <a:r>
              <a:rPr lang="en-US" altLang="en-US" dirty="0">
                <a:solidFill>
                  <a:srgbClr val="FF0000"/>
                </a:solidFill>
              </a:rPr>
              <a:t>in order (in-order commit)</a:t>
            </a:r>
          </a:p>
          <a:p>
            <a:pPr lvl="1" eaLnBrk="1" hangingPunct="1"/>
            <a:r>
              <a:rPr lang="en-US" altLang="en-US" dirty="0"/>
              <a:t>Avoid hazard</a:t>
            </a:r>
          </a:p>
          <a:p>
            <a:pPr eaLnBrk="1" hangingPunct="1"/>
            <a:r>
              <a:rPr lang="en-US" altLang="en-US" dirty="0"/>
              <a:t>Example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  <a:r>
              <a:rPr lang="fr-FR" altLang="en-US" dirty="0" err="1">
                <a:latin typeface="Lucida Console" panose="020B0609040504020204" pitchFamily="49" charset="0"/>
              </a:rPr>
              <a:t>lw</a:t>
            </a:r>
            <a:r>
              <a:rPr lang="fr-FR" altLang="en-US" dirty="0">
                <a:latin typeface="Lucida Console" panose="020B0609040504020204" pitchFamily="49" charset="0"/>
              </a:rPr>
              <a:t>    </a:t>
            </a:r>
            <a:r>
              <a:rPr lang="fr-FR" altLang="en-US" dirty="0">
                <a:solidFill>
                  <a:schemeClr val="hlink"/>
                </a:solidFill>
                <a:latin typeface="Lucida Console" panose="020B0609040504020204" pitchFamily="49" charset="0"/>
              </a:rPr>
              <a:t>$t0</a:t>
            </a:r>
            <a:r>
              <a:rPr lang="fr-FR" altLang="en-US" dirty="0">
                <a:latin typeface="Lucida Console" panose="020B0609040504020204" pitchFamily="49" charset="0"/>
              </a:rPr>
              <a:t>, 20($s2)</a:t>
            </a:r>
            <a:br>
              <a:rPr lang="fr-FR" altLang="en-US" dirty="0">
                <a:latin typeface="Lucida Console" panose="020B0609040504020204" pitchFamily="49" charset="0"/>
              </a:rPr>
            </a:br>
            <a:r>
              <a:rPr lang="fr-FR" altLang="en-US" dirty="0" err="1">
                <a:latin typeface="Lucida Console" panose="020B0609040504020204" pitchFamily="49" charset="0"/>
              </a:rPr>
              <a:t>addu</a:t>
            </a:r>
            <a:r>
              <a:rPr lang="fr-FR" altLang="en-US" dirty="0">
                <a:latin typeface="Lucida Console" panose="020B0609040504020204" pitchFamily="49" charset="0"/>
              </a:rPr>
              <a:t>  $t1, </a:t>
            </a:r>
            <a:r>
              <a:rPr lang="fr-FR" altLang="en-US" dirty="0">
                <a:solidFill>
                  <a:schemeClr val="hlink"/>
                </a:solidFill>
                <a:latin typeface="Lucida Console" panose="020B0609040504020204" pitchFamily="49" charset="0"/>
              </a:rPr>
              <a:t>$t0</a:t>
            </a:r>
            <a:r>
              <a:rPr lang="fr-FR" altLang="en-US" dirty="0">
                <a:latin typeface="Lucida Console" panose="020B0609040504020204" pitchFamily="49" charset="0"/>
              </a:rPr>
              <a:t>, $t2</a:t>
            </a:r>
            <a:br>
              <a:rPr lang="fr-FR" altLang="en-US" dirty="0">
                <a:latin typeface="Lucida Console" panose="020B0609040504020204" pitchFamily="49" charset="0"/>
              </a:rPr>
            </a:br>
            <a:r>
              <a:rPr lang="fr-FR" altLang="en-US" dirty="0" err="1">
                <a:latin typeface="Lucida Console" panose="020B0609040504020204" pitchFamily="49" charset="0"/>
              </a:rPr>
              <a:t>sub</a:t>
            </a:r>
            <a:r>
              <a:rPr lang="fr-FR" altLang="en-US" dirty="0">
                <a:latin typeface="Lucida Console" panose="020B0609040504020204" pitchFamily="49" charset="0"/>
              </a:rPr>
              <a:t>   $s4, $s4, $t3</a:t>
            </a:r>
            <a:br>
              <a:rPr lang="fr-FR" altLang="en-US" dirty="0">
                <a:latin typeface="Lucida Console" panose="020B0609040504020204" pitchFamily="49" charset="0"/>
              </a:rPr>
            </a:br>
            <a:r>
              <a:rPr lang="fr-FR" altLang="en-US" dirty="0" err="1">
                <a:latin typeface="Lucida Console" panose="020B0609040504020204" pitchFamily="49" charset="0"/>
              </a:rPr>
              <a:t>slti</a:t>
            </a:r>
            <a:r>
              <a:rPr lang="fr-FR" altLang="en-US" dirty="0">
                <a:latin typeface="Lucida Console" panose="020B0609040504020204" pitchFamily="49" charset="0"/>
              </a:rPr>
              <a:t>  $t5, $s4, 20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AAF9BB-2E15-4088-AA42-CF7D784451A1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3159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Freeform 9"/>
          <p:cNvSpPr>
            <a:spLocks/>
          </p:cNvSpPr>
          <p:nvPr/>
        </p:nvSpPr>
        <p:spPr bwMode="auto">
          <a:xfrm>
            <a:off x="5295900" y="3194050"/>
            <a:ext cx="1065213" cy="1362075"/>
          </a:xfrm>
          <a:custGeom>
            <a:avLst/>
            <a:gdLst>
              <a:gd name="T0" fmla="*/ 0 w 671"/>
              <a:gd name="T1" fmla="*/ 2147483647 h 858"/>
              <a:gd name="T2" fmla="*/ 2147483647 w 671"/>
              <a:gd name="T3" fmla="*/ 2147483647 h 858"/>
              <a:gd name="T4" fmla="*/ 2147483647 w 671"/>
              <a:gd name="T5" fmla="*/ 2147483647 h 858"/>
              <a:gd name="T6" fmla="*/ 2147483647 w 671"/>
              <a:gd name="T7" fmla="*/ 0 h 858"/>
              <a:gd name="T8" fmla="*/ 0 60000 65536"/>
              <a:gd name="T9" fmla="*/ 0 60000 65536"/>
              <a:gd name="T10" fmla="*/ 0 60000 65536"/>
              <a:gd name="T11" fmla="*/ 0 60000 65536"/>
              <a:gd name="T12" fmla="*/ 0 w 671"/>
              <a:gd name="T13" fmla="*/ 0 h 858"/>
              <a:gd name="T14" fmla="*/ 671 w 671"/>
              <a:gd name="T15" fmla="*/ 858 h 8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1" h="858">
                <a:moveTo>
                  <a:pt x="0" y="858"/>
                </a:moveTo>
                <a:cubicBezTo>
                  <a:pt x="95" y="838"/>
                  <a:pt x="469" y="850"/>
                  <a:pt x="570" y="738"/>
                </a:cubicBezTo>
                <a:cubicBezTo>
                  <a:pt x="671" y="626"/>
                  <a:pt x="652" y="309"/>
                  <a:pt x="606" y="186"/>
                </a:cubicBezTo>
                <a:cubicBezTo>
                  <a:pt x="560" y="63"/>
                  <a:pt x="359" y="39"/>
                  <a:pt x="294" y="0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956" name="Freeform 13"/>
          <p:cNvSpPr>
            <a:spLocks/>
          </p:cNvSpPr>
          <p:nvPr/>
        </p:nvSpPr>
        <p:spPr bwMode="auto">
          <a:xfrm>
            <a:off x="4257675" y="3041650"/>
            <a:ext cx="2459038" cy="2152650"/>
          </a:xfrm>
          <a:custGeom>
            <a:avLst/>
            <a:gdLst>
              <a:gd name="T0" fmla="*/ 0 w 1549"/>
              <a:gd name="T1" fmla="*/ 2147483647 h 1356"/>
              <a:gd name="T2" fmla="*/ 2147483647 w 1549"/>
              <a:gd name="T3" fmla="*/ 2147483647 h 1356"/>
              <a:gd name="T4" fmla="*/ 2147483647 w 1549"/>
              <a:gd name="T5" fmla="*/ 2147483647 h 1356"/>
              <a:gd name="T6" fmla="*/ 2147483647 w 1549"/>
              <a:gd name="T7" fmla="*/ 0 h 1356"/>
              <a:gd name="T8" fmla="*/ 0 60000 65536"/>
              <a:gd name="T9" fmla="*/ 0 60000 65536"/>
              <a:gd name="T10" fmla="*/ 0 60000 65536"/>
              <a:gd name="T11" fmla="*/ 0 60000 65536"/>
              <a:gd name="T12" fmla="*/ 0 w 1549"/>
              <a:gd name="T13" fmla="*/ 0 h 1356"/>
              <a:gd name="T14" fmla="*/ 1549 w 1549"/>
              <a:gd name="T15" fmla="*/ 1356 h 13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9" h="1356">
                <a:moveTo>
                  <a:pt x="0" y="1356"/>
                </a:moveTo>
                <a:cubicBezTo>
                  <a:pt x="219" y="1298"/>
                  <a:pt x="1079" y="1198"/>
                  <a:pt x="1314" y="1008"/>
                </a:cubicBezTo>
                <a:cubicBezTo>
                  <a:pt x="1549" y="818"/>
                  <a:pt x="1466" y="384"/>
                  <a:pt x="1410" y="216"/>
                </a:cubicBezTo>
                <a:cubicBezTo>
                  <a:pt x="1354" y="48"/>
                  <a:pt x="1068" y="45"/>
                  <a:pt x="978" y="0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957" name="Rectangle 14"/>
          <p:cNvSpPr>
            <a:spLocks noChangeArrowheads="1"/>
          </p:cNvSpPr>
          <p:nvPr/>
        </p:nvSpPr>
        <p:spPr bwMode="auto">
          <a:xfrm>
            <a:off x="5580063" y="3717925"/>
            <a:ext cx="1512887" cy="2873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59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Dynamically Scheduled CPU</a:t>
            </a:r>
            <a:endParaRPr lang="en-AU" altLang="en-US"/>
          </a:p>
        </p:txBody>
      </p:sp>
      <p:pic>
        <p:nvPicPr>
          <p:cNvPr id="125959" name="Picture 4" descr="f04-7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12875"/>
            <a:ext cx="6550025" cy="426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60" name="AutoShape 11"/>
          <p:cNvSpPr>
            <a:spLocks/>
          </p:cNvSpPr>
          <p:nvPr/>
        </p:nvSpPr>
        <p:spPr bwMode="auto">
          <a:xfrm>
            <a:off x="7235825" y="4292600"/>
            <a:ext cx="1727200" cy="936625"/>
          </a:xfrm>
          <a:prstGeom prst="borderCallout1">
            <a:avLst>
              <a:gd name="adj1" fmla="val 12204"/>
              <a:gd name="adj2" fmla="val -4412"/>
              <a:gd name="adj3" fmla="val 6273"/>
              <a:gd name="adj4" fmla="val -5514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Results also sent to any waiting reservation stations</a:t>
            </a:r>
          </a:p>
        </p:txBody>
      </p:sp>
      <p:sp>
        <p:nvSpPr>
          <p:cNvPr id="125961" name="AutoShape 12"/>
          <p:cNvSpPr>
            <a:spLocks/>
          </p:cNvSpPr>
          <p:nvPr/>
        </p:nvSpPr>
        <p:spPr bwMode="auto">
          <a:xfrm>
            <a:off x="323850" y="5229225"/>
            <a:ext cx="1692275" cy="649288"/>
          </a:xfrm>
          <a:prstGeom prst="borderCallout1">
            <a:avLst>
              <a:gd name="adj1" fmla="val 17602"/>
              <a:gd name="adj2" fmla="val 104505"/>
              <a:gd name="adj3" fmla="val 12958"/>
              <a:gd name="adj4" fmla="val 13189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Reorders buffer for register writes</a:t>
            </a:r>
          </a:p>
        </p:txBody>
      </p:sp>
      <p:sp>
        <p:nvSpPr>
          <p:cNvPr id="125962" name="AutoShape 15"/>
          <p:cNvSpPr>
            <a:spLocks/>
          </p:cNvSpPr>
          <p:nvPr/>
        </p:nvSpPr>
        <p:spPr bwMode="auto">
          <a:xfrm>
            <a:off x="5003800" y="5589588"/>
            <a:ext cx="1692275" cy="792162"/>
          </a:xfrm>
          <a:prstGeom prst="borderCallout1">
            <a:avLst>
              <a:gd name="adj1" fmla="val 14431"/>
              <a:gd name="adj2" fmla="val -4505"/>
              <a:gd name="adj3" fmla="val -45292"/>
              <a:gd name="adj4" fmla="val -3620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Can supply operands for issued instructions</a:t>
            </a:r>
          </a:p>
        </p:txBody>
      </p:sp>
      <p:sp>
        <p:nvSpPr>
          <p:cNvPr id="125963" name="AutoShape 16"/>
          <p:cNvSpPr>
            <a:spLocks/>
          </p:cNvSpPr>
          <p:nvPr/>
        </p:nvSpPr>
        <p:spPr bwMode="auto">
          <a:xfrm>
            <a:off x="7235825" y="1268413"/>
            <a:ext cx="1404938" cy="649287"/>
          </a:xfrm>
          <a:prstGeom prst="borderCallout1">
            <a:avLst>
              <a:gd name="adj1" fmla="val 17602"/>
              <a:gd name="adj2" fmla="val -5426"/>
              <a:gd name="adj3" fmla="val 65769"/>
              <a:gd name="adj4" fmla="val -4587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Preserves dependencies</a:t>
            </a:r>
          </a:p>
        </p:txBody>
      </p:sp>
      <p:sp>
        <p:nvSpPr>
          <p:cNvPr id="125964" name="AutoShape 17"/>
          <p:cNvSpPr>
            <a:spLocks/>
          </p:cNvSpPr>
          <p:nvPr/>
        </p:nvSpPr>
        <p:spPr bwMode="auto">
          <a:xfrm>
            <a:off x="7235825" y="2565400"/>
            <a:ext cx="1404938" cy="649288"/>
          </a:xfrm>
          <a:prstGeom prst="borderCallout1">
            <a:avLst>
              <a:gd name="adj1" fmla="val 17602"/>
              <a:gd name="adj2" fmla="val -5426"/>
              <a:gd name="adj3" fmla="val 22736"/>
              <a:gd name="adj4" fmla="val -10067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Hold pending operands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812A09-AD8A-4715-AC54-5667F7F56441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036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Power Efficiency</a:t>
            </a:r>
          </a:p>
        </p:txBody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727200"/>
          </a:xfrm>
        </p:spPr>
        <p:txBody>
          <a:bodyPr/>
          <a:lstStyle/>
          <a:p>
            <a:pPr eaLnBrk="1" hangingPunct="1"/>
            <a:r>
              <a:rPr lang="en-AU" altLang="en-US"/>
              <a:t>Complexity of dynamic scheduling and speculations requires power</a:t>
            </a:r>
          </a:p>
          <a:p>
            <a:pPr eaLnBrk="1" hangingPunct="1"/>
            <a:r>
              <a:rPr lang="en-AU" altLang="en-US"/>
              <a:t>Multiple simpler cores may be better</a:t>
            </a:r>
          </a:p>
        </p:txBody>
      </p:sp>
      <p:graphicFrame>
        <p:nvGraphicFramePr>
          <p:cNvPr id="522391" name="Group 151"/>
          <p:cNvGraphicFramePr>
            <a:graphicFrameLocks noGrp="1"/>
          </p:cNvGraphicFramePr>
          <p:nvPr/>
        </p:nvGraphicFramePr>
        <p:xfrm>
          <a:off x="684213" y="2924175"/>
          <a:ext cx="8208962" cy="3109919"/>
        </p:xfrm>
        <a:graphic>
          <a:graphicData uri="http://schemas.openxmlformats.org/drawingml/2006/table">
            <a:tbl>
              <a:tblPr/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99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Microprocessor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Clock Rate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Pipeline Stages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Issue width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Out-of-order/ Speculation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Power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3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i486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1989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7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1993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66MHz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3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 Pro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1997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1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P4 Willamette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7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P4 Prescott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2004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3600MHz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103W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7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2006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2930MHz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7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UltraSparc III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2003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1950MHz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7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UltraSparc T1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2005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1200MHz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AAF9BB-2E15-4088-AA42-CF7D784451A1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770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Overview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Instruction level parallelism</a:t>
            </a:r>
          </a:p>
          <a:p>
            <a:r>
              <a:rPr kumimoji="1" lang="en-US" altLang="zh-CN" dirty="0"/>
              <a:t>Multiple issue</a:t>
            </a:r>
          </a:p>
          <a:p>
            <a:r>
              <a:rPr kumimoji="1" lang="en-US" altLang="zh-CN" dirty="0"/>
              <a:t>Dynamic scheduling</a:t>
            </a:r>
          </a:p>
          <a:p>
            <a:r>
              <a:rPr kumimoji="1" lang="en-US" altLang="zh-CN" dirty="0"/>
              <a:t>out-of-order execution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Reading </a:t>
            </a:r>
          </a:p>
          <a:p>
            <a:pPr lvl="1"/>
            <a:r>
              <a:rPr kumimoji="1" lang="en-US" altLang="zh-CN" dirty="0" err="1"/>
              <a:t>Chp</a:t>
            </a:r>
            <a:r>
              <a:rPr kumimoji="1" lang="en-US" altLang="zh-CN" dirty="0"/>
              <a:t>. 4.10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AAF9BB-2E15-4088-AA42-CF7D784451A1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646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Do Dynamic Scheduling?</a:t>
            </a:r>
            <a:endParaRPr lang="en-AU" altLang="en-US"/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not just let the compiler schedule code?</a:t>
            </a:r>
          </a:p>
          <a:p>
            <a:pPr eaLnBrk="1" hangingPunct="1"/>
            <a:r>
              <a:rPr lang="en-US" altLang="en-US"/>
              <a:t>Not all stalls are predicable</a:t>
            </a:r>
          </a:p>
          <a:p>
            <a:pPr lvl="1" eaLnBrk="1" hangingPunct="1"/>
            <a:r>
              <a:rPr lang="en-US" altLang="en-US"/>
              <a:t>e.g., cache misses</a:t>
            </a:r>
          </a:p>
          <a:p>
            <a:pPr eaLnBrk="1" hangingPunct="1"/>
            <a:r>
              <a:rPr lang="en-US" altLang="en-US"/>
              <a:t>Can’t always schedule around branches</a:t>
            </a:r>
          </a:p>
          <a:p>
            <a:pPr lvl="1" eaLnBrk="1" hangingPunct="1"/>
            <a:r>
              <a:rPr lang="en-US" altLang="en-US"/>
              <a:t>Branch outcome is dynamically determined</a:t>
            </a:r>
          </a:p>
          <a:p>
            <a:pPr eaLnBrk="1" hangingPunct="1"/>
            <a:r>
              <a:rPr lang="en-US" altLang="en-US"/>
              <a:t>Different implementations of an ISA have different latencies and hazards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AAF9BB-2E15-4088-AA42-CF7D784451A1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0332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Does Multiple Issue Work?</a:t>
            </a:r>
            <a:endParaRPr lang="en-AU" altLang="en-US"/>
          </a:p>
        </p:txBody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8270875" cy="4392613"/>
          </a:xfrm>
        </p:spPr>
        <p:txBody>
          <a:bodyPr/>
          <a:lstStyle/>
          <a:p>
            <a:pPr eaLnBrk="1" hangingPunct="1"/>
            <a:r>
              <a:rPr lang="en-US" altLang="en-US" dirty="0"/>
              <a:t>Yes, but not as much as we’d like</a:t>
            </a:r>
          </a:p>
          <a:p>
            <a:pPr eaLnBrk="1" hangingPunct="1"/>
            <a:r>
              <a:rPr lang="en-US" altLang="en-US" dirty="0"/>
              <a:t>Programs have real dependencies that limit ILP</a:t>
            </a:r>
          </a:p>
          <a:p>
            <a:pPr eaLnBrk="1" hangingPunct="1"/>
            <a:r>
              <a:rPr lang="en-US" altLang="en-US" dirty="0"/>
              <a:t>Some dependencies are hard to eliminate</a:t>
            </a:r>
          </a:p>
          <a:p>
            <a:pPr lvl="1" eaLnBrk="1" hangingPunct="1"/>
            <a:r>
              <a:rPr lang="en-US" altLang="en-US" dirty="0"/>
              <a:t>e.g., pointer aliasing</a:t>
            </a:r>
          </a:p>
          <a:p>
            <a:pPr eaLnBrk="1" hangingPunct="1"/>
            <a:r>
              <a:rPr lang="en-US" altLang="en-US" dirty="0"/>
              <a:t>Some parallelism is hard to expose</a:t>
            </a:r>
          </a:p>
          <a:p>
            <a:pPr lvl="1" eaLnBrk="1" hangingPunct="1"/>
            <a:r>
              <a:rPr lang="en-US" altLang="en-US" dirty="0"/>
              <a:t>Limited window size during instruction issue</a:t>
            </a:r>
          </a:p>
          <a:p>
            <a:pPr eaLnBrk="1" hangingPunct="1"/>
            <a:r>
              <a:rPr lang="en-US" altLang="en-US" dirty="0"/>
              <a:t>Memory delays and limited bandwidth</a:t>
            </a:r>
          </a:p>
          <a:p>
            <a:pPr lvl="1" eaLnBrk="1" hangingPunct="1"/>
            <a:r>
              <a:rPr lang="en-US" altLang="en-US" dirty="0"/>
              <a:t>Hard to keep pipelines full</a:t>
            </a:r>
          </a:p>
          <a:p>
            <a:pPr eaLnBrk="1" hangingPunct="1"/>
            <a:r>
              <a:rPr lang="en-AU" altLang="en-US" dirty="0"/>
              <a:t>Speculation can help if done well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AAF9BB-2E15-4088-AA42-CF7D784451A1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169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Concluding Remarks</a:t>
            </a:r>
            <a:endParaRPr lang="en-AU" altLang="en-US"/>
          </a:p>
        </p:txBody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ISA influences design of </a:t>
            </a:r>
            <a:r>
              <a:rPr lang="en-US" altLang="en-US" dirty="0" err="1"/>
              <a:t>datapath</a:t>
            </a:r>
            <a:r>
              <a:rPr lang="en-US" altLang="en-US" dirty="0"/>
              <a:t> and control</a:t>
            </a:r>
          </a:p>
          <a:p>
            <a:pPr eaLnBrk="1" hangingPunct="1"/>
            <a:r>
              <a:rPr lang="en-US" altLang="en-US" dirty="0" err="1"/>
              <a:t>Datapath</a:t>
            </a:r>
            <a:r>
              <a:rPr lang="en-US" altLang="en-US" dirty="0"/>
              <a:t> and control influence design of ISA</a:t>
            </a:r>
          </a:p>
          <a:p>
            <a:pPr eaLnBrk="1" hangingPunct="1"/>
            <a:r>
              <a:rPr lang="en-US" altLang="en-US" dirty="0"/>
              <a:t>Pipelining improves instruction throughput using parallelism</a:t>
            </a:r>
          </a:p>
          <a:p>
            <a:pPr lvl="1" eaLnBrk="1" hangingPunct="1"/>
            <a:r>
              <a:rPr lang="en-US" altLang="en-US" dirty="0"/>
              <a:t>More instructions completed per second</a:t>
            </a:r>
          </a:p>
          <a:p>
            <a:pPr lvl="1" eaLnBrk="1" hangingPunct="1"/>
            <a:r>
              <a:rPr lang="en-US" altLang="en-US" dirty="0"/>
              <a:t>Latency for each instruction not reduced</a:t>
            </a:r>
          </a:p>
          <a:p>
            <a:pPr eaLnBrk="1" hangingPunct="1"/>
            <a:r>
              <a:rPr lang="en-US" altLang="en-US" dirty="0"/>
              <a:t>Hazards: structural, data, control</a:t>
            </a:r>
          </a:p>
          <a:p>
            <a:pPr eaLnBrk="1" hangingPunct="1"/>
            <a:r>
              <a:rPr lang="en-US" altLang="en-US" dirty="0"/>
              <a:t>Multiple issue and dynamic scheduling (ILP)</a:t>
            </a:r>
          </a:p>
          <a:p>
            <a:pPr lvl="1" eaLnBrk="1" hangingPunct="1"/>
            <a:r>
              <a:rPr lang="en-US" altLang="en-US" dirty="0"/>
              <a:t>Dependencies limit achievable parallelism</a:t>
            </a:r>
          </a:p>
          <a:p>
            <a:pPr lvl="1" eaLnBrk="1" hangingPunct="1"/>
            <a:r>
              <a:rPr lang="en-US" altLang="en-US" dirty="0"/>
              <a:t>Complexity leads to the power wall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AAF9BB-2E15-4088-AA42-CF7D784451A1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639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Instruction-Level Parallelism (ILP)</a:t>
            </a:r>
            <a:endParaRPr lang="en-AU" altLang="en-US" sz="3600" dirty="0"/>
          </a:p>
        </p:txBody>
      </p:sp>
      <p:sp>
        <p:nvSpPr>
          <p:cNvPr id="1105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Pipelining: executing multiple instructions in parallel</a:t>
            </a:r>
          </a:p>
          <a:p>
            <a:pPr lvl="1" eaLnBrk="1" hangingPunct="1"/>
            <a:r>
              <a:rPr lang="en-US" altLang="en-US" dirty="0"/>
              <a:t>Basic pipeline </a:t>
            </a:r>
          </a:p>
          <a:p>
            <a:pPr eaLnBrk="1" hangingPunct="1"/>
            <a:r>
              <a:rPr lang="en-US" altLang="en-US" dirty="0"/>
              <a:t>To increase ILP</a:t>
            </a:r>
          </a:p>
          <a:p>
            <a:pPr lvl="1" eaLnBrk="1" hangingPunct="1"/>
            <a:r>
              <a:rPr lang="en-US" altLang="en-US" dirty="0"/>
              <a:t>Deeper pipeline</a:t>
            </a:r>
          </a:p>
          <a:p>
            <a:pPr lvl="2" eaLnBrk="1" hangingPunct="1"/>
            <a:r>
              <a:rPr lang="en-US" altLang="en-US" sz="1800" dirty="0"/>
              <a:t>Less work per stage </a:t>
            </a:r>
            <a:r>
              <a:rPr lang="en-US" altLang="en-US" sz="1800" dirty="0">
                <a:sym typeface="Symbol" panose="05050102010706020507" pitchFamily="18" charset="2"/>
              </a:rPr>
              <a:t> shorter clock cycle</a:t>
            </a:r>
          </a:p>
          <a:p>
            <a:pPr lvl="1" eaLnBrk="1" hangingPunct="1"/>
            <a:r>
              <a:rPr lang="en-US" altLang="en-US" dirty="0">
                <a:sym typeface="Symbol" panose="05050102010706020507" pitchFamily="18" charset="2"/>
              </a:rPr>
              <a:t>Multiple issue</a:t>
            </a:r>
          </a:p>
          <a:p>
            <a:pPr lvl="2" eaLnBrk="1" hangingPunct="1"/>
            <a:r>
              <a:rPr lang="en-US" altLang="en-US" sz="1800" dirty="0">
                <a:sym typeface="Symbol" panose="05050102010706020507" pitchFamily="18" charset="2"/>
              </a:rPr>
              <a:t>Replicate pipeline stages  multiple pipelines</a:t>
            </a:r>
          </a:p>
          <a:p>
            <a:pPr lvl="2" eaLnBrk="1" hangingPunct="1"/>
            <a:r>
              <a:rPr lang="en-US" altLang="en-US" sz="1800" dirty="0">
                <a:sym typeface="Symbol" panose="05050102010706020507" pitchFamily="18" charset="2"/>
              </a:rPr>
              <a:t>Start multiple instructions per clock cycle</a:t>
            </a:r>
          </a:p>
          <a:p>
            <a:pPr lvl="2" eaLnBrk="1" hangingPunct="1"/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CPI &lt; 1</a:t>
            </a:r>
            <a:r>
              <a:rPr lang="en-US" altLang="en-US" sz="1800" dirty="0">
                <a:sym typeface="Symbol" panose="05050102010706020507" pitchFamily="18" charset="2"/>
              </a:rPr>
              <a:t>, so use Instructions Per Cycle (IPC). IPC &gt; 1</a:t>
            </a:r>
          </a:p>
          <a:p>
            <a:pPr lvl="2" eaLnBrk="1" hangingPunct="1"/>
            <a:r>
              <a:rPr lang="en-US" altLang="en-US" sz="1800" dirty="0">
                <a:sym typeface="Symbol" panose="05050102010706020507" pitchFamily="18" charset="2"/>
              </a:rPr>
              <a:t>E.g., 4GHz 4-way multiple-issue</a:t>
            </a:r>
          </a:p>
          <a:p>
            <a:pPr lvl="3" eaLnBrk="1" hangingPunct="1"/>
            <a:r>
              <a:rPr lang="en-US" altLang="en-US" sz="1600" dirty="0">
                <a:sym typeface="Symbol" panose="05050102010706020507" pitchFamily="18" charset="2"/>
              </a:rPr>
              <a:t>16 Billions Ins. Per Second, peak CPI = 0.25, peak IPC = 4</a:t>
            </a:r>
          </a:p>
          <a:p>
            <a:pPr lvl="2" eaLnBrk="1" hangingPunct="1"/>
            <a:r>
              <a:rPr lang="en-US" altLang="en-US" sz="1800" dirty="0">
                <a:sym typeface="Symbol" panose="05050102010706020507" pitchFamily="18" charset="2"/>
              </a:rPr>
              <a:t>But dependencies reduce this in practice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AAF9BB-2E15-4088-AA42-CF7D784451A1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43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Issue</a:t>
            </a:r>
            <a:endParaRPr lang="en-AU" altLang="en-US"/>
          </a:p>
        </p:txBody>
      </p:sp>
      <p:sp>
        <p:nvSpPr>
          <p:cNvPr id="1116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Static multiple issue</a:t>
            </a: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</a:rPr>
              <a:t>Compiler</a:t>
            </a:r>
            <a:r>
              <a:rPr lang="en-US" altLang="en-US" dirty="0"/>
              <a:t> groups instructions to be issued together</a:t>
            </a:r>
          </a:p>
          <a:p>
            <a:pPr lvl="1" eaLnBrk="1" hangingPunct="1"/>
            <a:r>
              <a:rPr lang="en-US" altLang="en-US" dirty="0"/>
              <a:t>Packages them into “issue slots”</a:t>
            </a:r>
          </a:p>
          <a:p>
            <a:pPr lvl="2" eaLnBrk="1" hangingPunct="1"/>
            <a:r>
              <a:rPr lang="en-US" altLang="en-US" dirty="0"/>
              <a:t>Instruction in the same slot are issued on the same cycle</a:t>
            </a: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</a:rPr>
              <a:t>Compiler</a:t>
            </a:r>
            <a:r>
              <a:rPr lang="en-US" altLang="en-US" dirty="0"/>
              <a:t> detects and avoids hazards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Dynamic multiple issue</a:t>
            </a: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</a:rPr>
              <a:t>CPU</a:t>
            </a:r>
            <a:r>
              <a:rPr lang="en-US" altLang="en-US" dirty="0"/>
              <a:t> examines instruction stream and chooses instructions to issue each cycle</a:t>
            </a:r>
          </a:p>
          <a:p>
            <a:pPr lvl="1" eaLnBrk="1" hangingPunct="1"/>
            <a:r>
              <a:rPr lang="en-US" altLang="en-US" dirty="0"/>
              <a:t>Compiler can help by reordering instructions</a:t>
            </a: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</a:rPr>
              <a:t>CPU</a:t>
            </a:r>
            <a:r>
              <a:rPr lang="en-US" altLang="en-US" dirty="0"/>
              <a:t> resolves hazards using advanced techniques at runtime</a:t>
            </a:r>
            <a:endParaRPr lang="en-AU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AAF9BB-2E15-4088-AA42-CF7D784451A1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989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Speculation</a:t>
            </a:r>
            <a:endParaRPr lang="en-AU" altLang="en-US"/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“Guess” what to do with an instruction</a:t>
            </a:r>
          </a:p>
          <a:p>
            <a:pPr lvl="1" eaLnBrk="1" hangingPunct="1"/>
            <a:r>
              <a:rPr lang="en-US" altLang="en-US" sz="2400" dirty="0"/>
              <a:t>Start operation as soon as possible</a:t>
            </a:r>
          </a:p>
          <a:p>
            <a:pPr lvl="1" eaLnBrk="1" hangingPunct="1"/>
            <a:r>
              <a:rPr lang="en-US" altLang="en-US" sz="2400" dirty="0"/>
              <a:t>Check whether guess was right</a:t>
            </a:r>
          </a:p>
          <a:p>
            <a:pPr lvl="2" eaLnBrk="1" hangingPunct="1"/>
            <a:r>
              <a:rPr lang="en-US" altLang="en-US" sz="2000" dirty="0"/>
              <a:t>If so, complete the operation</a:t>
            </a:r>
          </a:p>
          <a:p>
            <a:pPr lvl="2" eaLnBrk="1" hangingPunct="1"/>
            <a:r>
              <a:rPr lang="en-US" altLang="en-US" sz="2000" dirty="0"/>
              <a:t>If not, roll-back and do the right thing</a:t>
            </a:r>
          </a:p>
          <a:p>
            <a:pPr eaLnBrk="1" hangingPunct="1"/>
            <a:r>
              <a:rPr lang="en-US" altLang="en-US" sz="2800" dirty="0"/>
              <a:t>Common to static and dynamic multiple issue</a:t>
            </a:r>
          </a:p>
          <a:p>
            <a:pPr eaLnBrk="1" hangingPunct="1"/>
            <a:r>
              <a:rPr lang="en-US" altLang="en-US" sz="2800" dirty="0"/>
              <a:t>Examples</a:t>
            </a:r>
          </a:p>
          <a:p>
            <a:pPr lvl="1" eaLnBrk="1" hangingPunct="1"/>
            <a:r>
              <a:rPr lang="en-US" altLang="en-US" sz="2400" dirty="0"/>
              <a:t>Speculate on branch outcome</a:t>
            </a:r>
          </a:p>
          <a:p>
            <a:pPr lvl="2" eaLnBrk="1" hangingPunct="1"/>
            <a:r>
              <a:rPr lang="en-US" altLang="en-US" sz="2000" dirty="0"/>
              <a:t>Roll back if path taken is different</a:t>
            </a:r>
          </a:p>
          <a:p>
            <a:pPr lvl="1" eaLnBrk="1" hangingPunct="1"/>
            <a:r>
              <a:rPr lang="en-US" altLang="en-US" sz="2400" dirty="0"/>
              <a:t>Speculate on load</a:t>
            </a:r>
          </a:p>
          <a:p>
            <a:pPr lvl="2" eaLnBrk="1" hangingPunct="1"/>
            <a:r>
              <a:rPr lang="en-US" altLang="en-US" sz="2000" dirty="0"/>
              <a:t>Roll back if location is updated</a:t>
            </a:r>
            <a:endParaRPr lang="en-AU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AAF9BB-2E15-4088-AA42-CF7D784451A1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747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Compiler/Hardware Speculation</a:t>
            </a:r>
            <a:endParaRPr lang="en-AU" altLang="en-US" sz="4000"/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Compiler can reorder instructions</a:t>
            </a:r>
          </a:p>
          <a:p>
            <a:pPr lvl="1" eaLnBrk="1" hangingPunct="1"/>
            <a:r>
              <a:rPr lang="en-US" altLang="en-US"/>
              <a:t>e.g., move load before branch</a:t>
            </a:r>
          </a:p>
          <a:p>
            <a:pPr lvl="1" eaLnBrk="1" hangingPunct="1"/>
            <a:r>
              <a:rPr lang="en-US" altLang="en-US"/>
              <a:t>Can include “fix-up” instructions to recover from incorrect guess</a:t>
            </a:r>
          </a:p>
          <a:p>
            <a:pPr eaLnBrk="1" hangingPunct="1"/>
            <a:r>
              <a:rPr lang="en-US" altLang="en-US"/>
              <a:t>Hardware can look ahead for instructions to execute</a:t>
            </a:r>
          </a:p>
          <a:p>
            <a:pPr lvl="1" eaLnBrk="1" hangingPunct="1"/>
            <a:r>
              <a:rPr lang="en-US" altLang="en-US"/>
              <a:t>Buffer results until it determines they are actually needed</a:t>
            </a:r>
          </a:p>
          <a:p>
            <a:pPr lvl="1" eaLnBrk="1" hangingPunct="1"/>
            <a:r>
              <a:rPr lang="en-US" altLang="en-US"/>
              <a:t>Flush buffers on incorrect speculation</a:t>
            </a:r>
            <a:endParaRPr lang="en-AU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AAF9BB-2E15-4088-AA42-CF7D784451A1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40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Static Multiple Issue</a:t>
            </a:r>
            <a:endParaRPr lang="en-AU" altLang="en-US"/>
          </a:p>
        </p:txBody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Compiler groups instructions into “issue slots”</a:t>
            </a:r>
          </a:p>
          <a:p>
            <a:pPr lvl="1" eaLnBrk="1" hangingPunct="1"/>
            <a:r>
              <a:rPr lang="en-US" altLang="en-US" dirty="0"/>
              <a:t>Group of instructions that can be issued on a single cycle</a:t>
            </a:r>
          </a:p>
          <a:p>
            <a:pPr lvl="1" eaLnBrk="1" hangingPunct="1"/>
            <a:r>
              <a:rPr lang="en-US" altLang="en-US" dirty="0"/>
              <a:t>Determined by pipeline resources required</a:t>
            </a:r>
          </a:p>
          <a:p>
            <a:pPr eaLnBrk="1" hangingPunct="1"/>
            <a:r>
              <a:rPr lang="en-US" altLang="en-US" dirty="0"/>
              <a:t>Think of an issue slot as a very long instruction</a:t>
            </a:r>
          </a:p>
          <a:p>
            <a:pPr lvl="1" eaLnBrk="1" hangingPunct="1"/>
            <a:r>
              <a:rPr lang="en-US" altLang="en-US" dirty="0"/>
              <a:t>Specifies multiple concurrent operations</a:t>
            </a:r>
          </a:p>
          <a:p>
            <a:pPr lvl="1" eaLnBrk="1" hangingPunct="1"/>
            <a:r>
              <a:rPr lang="en-US" altLang="en-US" dirty="0">
                <a:sym typeface="Symbol" panose="05050102010706020507" pitchFamily="18" charset="2"/>
              </a:rPr>
              <a:t> Very Long Instruction Word (</a:t>
            </a:r>
            <a:r>
              <a:rPr lang="en-US" altLang="en-US" dirty="0"/>
              <a:t>VLIW)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AAF9BB-2E15-4088-AA42-CF7D784451A1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00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Scheduling Static Multiple Issue</a:t>
            </a:r>
            <a:endParaRPr lang="en-AU" altLang="en-US" sz="4000"/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Compiler </a:t>
            </a:r>
            <a:r>
              <a:rPr lang="en-US" altLang="en-US" dirty="0">
                <a:solidFill>
                  <a:srgbClr val="FF0000"/>
                </a:solidFill>
              </a:rPr>
              <a:t>must</a:t>
            </a:r>
            <a:r>
              <a:rPr lang="en-US" altLang="en-US" dirty="0"/>
              <a:t> remove some/all hazards</a:t>
            </a:r>
          </a:p>
          <a:p>
            <a:pPr lvl="1" eaLnBrk="1" hangingPunct="1"/>
            <a:r>
              <a:rPr lang="en-US" altLang="en-US" dirty="0"/>
              <a:t>Reorder instructions into issue packets</a:t>
            </a:r>
          </a:p>
          <a:p>
            <a:pPr lvl="1" eaLnBrk="1" hangingPunct="1"/>
            <a:r>
              <a:rPr lang="en-US" altLang="en-US" dirty="0"/>
              <a:t>No dependencies with a packet</a:t>
            </a:r>
          </a:p>
          <a:p>
            <a:pPr lvl="1" eaLnBrk="1" hangingPunct="1"/>
            <a:r>
              <a:rPr lang="en-US" altLang="en-US" dirty="0"/>
              <a:t>Possibly some dependencies between packets</a:t>
            </a:r>
          </a:p>
          <a:p>
            <a:pPr lvl="2" eaLnBrk="1" hangingPunct="1"/>
            <a:r>
              <a:rPr lang="en-US" altLang="en-US" dirty="0"/>
              <a:t>Varies between ISAs; compiler must know!</a:t>
            </a:r>
          </a:p>
          <a:p>
            <a:pPr lvl="1" eaLnBrk="1" hangingPunct="1"/>
            <a:r>
              <a:rPr lang="en-US" altLang="en-US" dirty="0"/>
              <a:t>Pad with </a:t>
            </a:r>
            <a:r>
              <a:rPr lang="en-US" altLang="en-US" dirty="0" err="1"/>
              <a:t>nop</a:t>
            </a:r>
            <a:r>
              <a:rPr lang="en-US" altLang="en-US" dirty="0"/>
              <a:t> if necessary</a:t>
            </a:r>
            <a:endParaRPr lang="en-AU" altLang="en-US" dirty="0"/>
          </a:p>
          <a:p>
            <a:pPr eaLnBrk="1" hangingPunct="1"/>
            <a:endParaRPr lang="en-AU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AAF9BB-2E15-4088-AA42-CF7D784451A1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80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MIPS with Static Dual Issue</a:t>
            </a:r>
            <a:endParaRPr lang="en-AU" altLang="en-US"/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325" y="1013619"/>
            <a:ext cx="8270875" cy="2765425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Two-issue packets</a:t>
            </a:r>
          </a:p>
          <a:p>
            <a:pPr lvl="1" eaLnBrk="1" hangingPunct="1"/>
            <a:r>
              <a:rPr lang="en-US" altLang="en-US" sz="2400" dirty="0"/>
              <a:t>One ALU/branch instruction (</a:t>
            </a:r>
            <a:r>
              <a:rPr lang="en-US" altLang="en-US" sz="2400" dirty="0">
                <a:solidFill>
                  <a:srgbClr val="FF0000"/>
                </a:solidFill>
              </a:rPr>
              <a:t>1st Ins</a:t>
            </a:r>
            <a:r>
              <a:rPr lang="en-US" altLang="en-US" sz="2400" dirty="0"/>
              <a:t>)</a:t>
            </a:r>
          </a:p>
          <a:p>
            <a:pPr lvl="1" eaLnBrk="1" hangingPunct="1"/>
            <a:r>
              <a:rPr lang="en-US" altLang="en-US" sz="2400" dirty="0"/>
              <a:t>One load/store instruction (</a:t>
            </a:r>
            <a:r>
              <a:rPr lang="en-US" altLang="en-US" sz="2400" dirty="0">
                <a:solidFill>
                  <a:srgbClr val="FF0000"/>
                </a:solidFill>
              </a:rPr>
              <a:t>2</a:t>
            </a:r>
            <a:r>
              <a:rPr lang="en-US" altLang="en-US" sz="2400" baseline="30000" dirty="0">
                <a:solidFill>
                  <a:srgbClr val="FF0000"/>
                </a:solidFill>
              </a:rPr>
              <a:t>nd</a:t>
            </a:r>
            <a:r>
              <a:rPr lang="en-US" altLang="en-US" sz="2400" dirty="0">
                <a:solidFill>
                  <a:srgbClr val="FF0000"/>
                </a:solidFill>
              </a:rPr>
              <a:t> ins</a:t>
            </a:r>
            <a:r>
              <a:rPr lang="en-US" altLang="en-US" sz="2400" dirty="0"/>
              <a:t>)</a:t>
            </a:r>
          </a:p>
          <a:p>
            <a:pPr lvl="1" eaLnBrk="1" hangingPunct="1"/>
            <a:r>
              <a:rPr lang="en-US" altLang="en-US" sz="2400" dirty="0"/>
              <a:t>64-bit aligned</a:t>
            </a:r>
          </a:p>
          <a:p>
            <a:pPr lvl="2" eaLnBrk="1" hangingPunct="1"/>
            <a:r>
              <a:rPr lang="en-US" altLang="en-US" sz="2000" dirty="0"/>
              <a:t>ALU/branch, then load/store</a:t>
            </a:r>
          </a:p>
          <a:p>
            <a:pPr lvl="2" eaLnBrk="1" hangingPunct="1"/>
            <a:r>
              <a:rPr lang="en-US" altLang="en-US" sz="2000" dirty="0"/>
              <a:t>Pad an unused instruction with </a:t>
            </a:r>
            <a:r>
              <a:rPr lang="en-US" altLang="en-US" sz="2000" dirty="0" err="1"/>
              <a:t>nop</a:t>
            </a:r>
            <a:endParaRPr lang="en-AU" altLang="en-US" sz="2000" dirty="0"/>
          </a:p>
        </p:txBody>
      </p:sp>
      <p:graphicFrame>
        <p:nvGraphicFramePr>
          <p:cNvPr id="49365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907027"/>
              </p:ext>
            </p:extLst>
          </p:nvPr>
        </p:nvGraphicFramePr>
        <p:xfrm>
          <a:off x="1379538" y="4005263"/>
          <a:ext cx="7231062" cy="2133600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Instruction type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Pipeline Stages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+ 4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+ 8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+ 12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+ 16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+ 20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AAF9BB-2E15-4088-AA42-CF7D784451A1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3" name="Left Brace 2"/>
          <p:cNvSpPr/>
          <p:nvPr/>
        </p:nvSpPr>
        <p:spPr>
          <a:xfrm>
            <a:off x="1066800" y="4419600"/>
            <a:ext cx="192088" cy="381000"/>
          </a:xfrm>
          <a:prstGeom prst="lef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4148435"/>
            <a:ext cx="1096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Two ins in a packet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6324600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the ideal IPC?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95084" y="6329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6642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1037</TotalTime>
  <Words>1548</Words>
  <Application>Microsoft Macintosh PowerPoint</Application>
  <PresentationFormat>On-screen Show (4:3)</PresentationFormat>
  <Paragraphs>439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宋体</vt:lpstr>
      <vt:lpstr>Arial</vt:lpstr>
      <vt:lpstr>Calibri</vt:lpstr>
      <vt:lpstr>Courier</vt:lpstr>
      <vt:lpstr>Lucida Console</vt:lpstr>
      <vt:lpstr>Symbol</vt:lpstr>
      <vt:lpstr>Times New Roman</vt:lpstr>
      <vt:lpstr>Wingdings</vt:lpstr>
      <vt:lpstr>Office Theme</vt:lpstr>
      <vt:lpstr>CPSC3300: Computer Systems Organization</vt:lpstr>
      <vt:lpstr>Overview</vt:lpstr>
      <vt:lpstr>Instruction-Level Parallelism (ILP)</vt:lpstr>
      <vt:lpstr>Multiple Issue</vt:lpstr>
      <vt:lpstr>Speculation</vt:lpstr>
      <vt:lpstr>Compiler/Hardware Speculation</vt:lpstr>
      <vt:lpstr>Static Multiple Issue</vt:lpstr>
      <vt:lpstr>Scheduling Static Multiple Issue</vt:lpstr>
      <vt:lpstr>MIPS with Static Dual Issue</vt:lpstr>
      <vt:lpstr>MIPS with Static Dual Issue</vt:lpstr>
      <vt:lpstr>Hazards in the Dual-Issue MIPS</vt:lpstr>
      <vt:lpstr>Scheduling Example</vt:lpstr>
      <vt:lpstr>Scheduling Example</vt:lpstr>
      <vt:lpstr>Loop Unrolling for Large IPC</vt:lpstr>
      <vt:lpstr>Loop Unrolling Example</vt:lpstr>
      <vt:lpstr>Dynamic Multiple Issue</vt:lpstr>
      <vt:lpstr>Dynamic Pipeline Scheduling</vt:lpstr>
      <vt:lpstr>Dynamically Scheduled CPU</vt:lpstr>
      <vt:lpstr>Power Efficiency</vt:lpstr>
      <vt:lpstr>Why Do Dynamic Scheduling?</vt:lpstr>
      <vt:lpstr>Does Multiple Issue Work?</vt:lpstr>
      <vt:lpstr>Concluding Remarks</vt:lpstr>
    </vt:vector>
  </TitlesOfParts>
  <Company>Marquette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COSC2200: Hardware Systems</dc:title>
  <dc:creator>MSCS Admin</dc:creator>
  <cp:lastModifiedBy>Microsoft Office User</cp:lastModifiedBy>
  <cp:revision>58</cp:revision>
  <cp:lastPrinted>2013-08-26T14:30:50Z</cp:lastPrinted>
  <dcterms:created xsi:type="dcterms:W3CDTF">2009-09-29T16:16:12Z</dcterms:created>
  <dcterms:modified xsi:type="dcterms:W3CDTF">2019-03-16T20:08:05Z</dcterms:modified>
</cp:coreProperties>
</file>