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8" r:id="rId3"/>
    <p:sldId id="316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8"/>
    <p:restoredTop sz="85972" autoAdjust="0"/>
  </p:normalViewPr>
  <p:slideViewPr>
    <p:cSldViewPr>
      <p:cViewPr varScale="1">
        <p:scale>
          <a:sx n="85" d="100"/>
          <a:sy n="85" d="100"/>
        </p:scale>
        <p:origin x="205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075D50-BAB5-43D6-9BD2-438F9C03A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D5AFF8-EE7C-4171-8481-9136031BF2B1}" type="datetimeFigureOut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228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E30422F-3B73-4F11-9508-129309658AE5}" type="datetimeFigureOut">
              <a:rPr lang="en-US" altLang="en-US"/>
              <a:pPr>
                <a:defRPr/>
              </a:pPr>
              <a:t>3/10/21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86BFF8-9D95-437A-AB94-6A5206F29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014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D58918-1113-4C1D-8108-71E0D9A274CE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45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E96A7E6-CA06-9744-84AF-58948541EC98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9BCCFD1-B24D-4520-8645-4BD52AEBA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6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17AA9-663A-EA44-9623-80A4A1E67510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7C95-83AD-42D3-8E26-FF14F249FA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5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D79F6-7BB3-4A44-B425-6F39E1CC87DA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B742-FF90-4170-8968-234982E55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30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00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lnSpc>
                <a:spcPct val="100000"/>
              </a:lnSpc>
              <a:spcBef>
                <a:spcPts val="600"/>
              </a:spcBef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480F83D-7E98-2A42-939B-373C5D71DFB3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AAF9BB-2E15-4088-AA42-CF7D78445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38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1A7F3-A82A-B34B-8B15-27C64B7F18D0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028CC-622E-4E35-9335-6D05BDDAD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3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D3F66-2D4F-5D48-84C7-CF62AA976D0D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CADC4-9586-40A5-A937-032649AAB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45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2DF7-EDBB-8643-AA5C-BCD1B611BE04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59993-4584-4D5B-8455-C63E5C0A7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3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9EC42-23FC-AF4B-AE10-E924C84FE1B7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12A09-AD8A-4715-AC54-5667F7F56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9E14-9E3F-BD40-BC92-813A0AF352B8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3E58A-5438-464F-8DC8-FBD19AD01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6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E73B-B9BA-3343-A2B3-F2D1C831E76A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A83EA-603E-4230-BB52-202AB9112E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61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2417-0537-4948-82D1-E728D93E6B70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561CF-3AFC-4D98-B178-E570805A7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74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D88DE-BCAE-1644-B8F2-A0D25223DB37}" type="datetime1">
              <a:rPr lang="en-US" altLang="en-US" smtClean="0"/>
              <a:t>3/10/21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4 — The Processor —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BD74790-CD00-4152-9159-017876088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16 – Real Processor Design 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CCFD1-B24D-4520-8645-4BD52AEBAF1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473D-B2DA-064C-A99B-7952EE59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Impact of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C88D-2529-174A-B1C6-112EB9BA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DGEMM (matrix multiplication) for 32x32 matrices with optimization techniques</a:t>
            </a:r>
          </a:p>
          <a:p>
            <a:pPr lvl="1"/>
            <a:r>
              <a:rPr lang="en-US" dirty="0"/>
              <a:t>AVX: vectorization / SIMD</a:t>
            </a:r>
          </a:p>
          <a:p>
            <a:pPr lvl="1"/>
            <a:r>
              <a:rPr lang="en-US" dirty="0"/>
              <a:t>unroll: loop unrolling - fewer pipeline stalls and allows for more instruction level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398A-4CA9-B244-BA16-BD7C5479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DE6CDE-8607-D742-8EAE-80CE387E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25762"/>
            <a:ext cx="613092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22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D49E-23FD-7C44-A134-0660CAAD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Fallacies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594AB-5D86-BC4B-8469-62002EB2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866BCA-2387-4D45-A1E0-04BA276F1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457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457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457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ü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800"/>
              <a:t>Pipelining is easy (!)</a:t>
            </a:r>
          </a:p>
          <a:p>
            <a:pPr lvl="1" eaLnBrk="1" hangingPunct="1"/>
            <a:r>
              <a:rPr lang="en-US" altLang="en-US" sz="2400"/>
              <a:t>The basic idea is easy</a:t>
            </a:r>
          </a:p>
          <a:p>
            <a:pPr lvl="1" eaLnBrk="1" hangingPunct="1"/>
            <a:r>
              <a:rPr lang="en-US" altLang="en-US" sz="2400"/>
              <a:t>The devil is in the details</a:t>
            </a:r>
          </a:p>
          <a:p>
            <a:pPr lvl="2" eaLnBrk="1" hangingPunct="1"/>
            <a:r>
              <a:rPr lang="en-US" altLang="en-US"/>
              <a:t>e.g., detecting data hazards</a:t>
            </a:r>
          </a:p>
          <a:p>
            <a:pPr eaLnBrk="1" hangingPunct="1"/>
            <a:r>
              <a:rPr lang="en-US" altLang="en-US" sz="2800"/>
              <a:t>Pipelining is independent of technology</a:t>
            </a:r>
          </a:p>
          <a:p>
            <a:pPr lvl="1" eaLnBrk="1" hangingPunct="1"/>
            <a:r>
              <a:rPr lang="en-US" altLang="en-US" sz="2400"/>
              <a:t>So why haven’t we always done pipelining?</a:t>
            </a:r>
          </a:p>
          <a:p>
            <a:pPr lvl="1" eaLnBrk="1" hangingPunct="1"/>
            <a:r>
              <a:rPr lang="en-US" altLang="en-US" sz="2400"/>
              <a:t>More transistors make more advanced techniques feasible</a:t>
            </a:r>
          </a:p>
          <a:p>
            <a:pPr lvl="1" eaLnBrk="1" hangingPunct="1"/>
            <a:r>
              <a:rPr lang="en-US" altLang="en-US" sz="2400"/>
              <a:t>Pipeline-related ISA design needs to take account of technology trends</a:t>
            </a:r>
          </a:p>
          <a:p>
            <a:pPr lvl="2" eaLnBrk="1" hangingPunct="1"/>
            <a:r>
              <a:rPr lang="en-US" altLang="en-US"/>
              <a:t>e.g., predicated instructions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57467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8FE2-F127-5641-BE52-458C83A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Pitfalls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6F6A-FF33-4346-B9CF-C83D41E1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5DF6B2-373B-9E42-BB45-769AE222C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457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457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457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ü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Poor ISA design can make pipelining harder</a:t>
            </a:r>
          </a:p>
          <a:p>
            <a:pPr lvl="1" eaLnBrk="1" hangingPunct="1"/>
            <a:r>
              <a:rPr lang="en-US" altLang="en-US"/>
              <a:t>e.g., complex instruction sets (VAX, IA-32)</a:t>
            </a:r>
          </a:p>
          <a:p>
            <a:pPr lvl="2" eaLnBrk="1" hangingPunct="1"/>
            <a:r>
              <a:rPr lang="en-US" altLang="en-US"/>
              <a:t>Significant overhead to make pipelining work</a:t>
            </a:r>
          </a:p>
          <a:p>
            <a:pPr lvl="2" eaLnBrk="1" hangingPunct="1"/>
            <a:r>
              <a:rPr lang="en-US" altLang="en-US"/>
              <a:t>IA-32 micro-op approach</a:t>
            </a:r>
          </a:p>
          <a:p>
            <a:pPr lvl="1" eaLnBrk="1" hangingPunct="1"/>
            <a:r>
              <a:rPr lang="en-US" altLang="en-US"/>
              <a:t>e.g., complex addressing modes</a:t>
            </a:r>
          </a:p>
          <a:p>
            <a:pPr lvl="2" eaLnBrk="1" hangingPunct="1"/>
            <a:r>
              <a:rPr lang="en-US" altLang="en-US"/>
              <a:t>Register update side effects, memory indirection</a:t>
            </a:r>
          </a:p>
          <a:p>
            <a:pPr lvl="1" eaLnBrk="1" hangingPunct="1"/>
            <a:r>
              <a:rPr lang="en-US" altLang="en-US"/>
              <a:t>e.g., delayed branches</a:t>
            </a:r>
          </a:p>
          <a:p>
            <a:pPr lvl="2" eaLnBrk="1" hangingPunct="1"/>
            <a:r>
              <a:rPr lang="en-US" altLang="en-US"/>
              <a:t>Advanced pipelines have long delay slots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65297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Organization of system memory</a:t>
            </a:r>
          </a:p>
          <a:p>
            <a:r>
              <a:rPr lang="en-US" dirty="0"/>
              <a:t>Homework 4 now available</a:t>
            </a:r>
          </a:p>
          <a:p>
            <a:pPr lvl="1"/>
            <a:r>
              <a:rPr lang="en-US" dirty="0"/>
              <a:t>Homework 4 due 11:59pm Thursday 3/25</a:t>
            </a:r>
          </a:p>
          <a:p>
            <a:pPr lvl="1"/>
            <a:r>
              <a:rPr lang="en-US" dirty="0"/>
              <a:t>Project 2 due 11:59pm Friday 4/2</a:t>
            </a:r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In class on Tuesday 3/30</a:t>
            </a:r>
          </a:p>
          <a:p>
            <a:pPr lvl="1"/>
            <a:r>
              <a:rPr lang="en-US" dirty="0"/>
              <a:t>Covers material introduced by today (Lecture 16 – Real Processor Design Examples)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8D39F61-65EC-6347-9049-E74BC6D6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441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Power efficiency</a:t>
            </a:r>
          </a:p>
          <a:p>
            <a:r>
              <a:rPr kumimoji="1" lang="en-US" altLang="zh-CN" dirty="0"/>
              <a:t>Pipeline and performance of ARM and Intel processors</a:t>
            </a:r>
          </a:p>
          <a:p>
            <a:r>
              <a:rPr kumimoji="1" lang="en-US" altLang="zh-CN" dirty="0"/>
              <a:t>Performance impact of optimization</a:t>
            </a:r>
          </a:p>
          <a:p>
            <a:r>
              <a:rPr kumimoji="1" lang="en-US" altLang="zh-CN" dirty="0"/>
              <a:t>Fallacies and pitfalls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Reading </a:t>
            </a:r>
          </a:p>
          <a:p>
            <a:pPr lvl="1"/>
            <a:r>
              <a:rPr kumimoji="1" lang="en-US" altLang="zh-CN" dirty="0" err="1"/>
              <a:t>Chp</a:t>
            </a:r>
            <a:r>
              <a:rPr kumimoji="1" lang="en-US" altLang="zh-CN" dirty="0"/>
              <a:t>. 4.11 – 4.14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64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BE97-CEC3-CC44-AAF6-73E31E5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Power Efficiency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AAE89-4821-3245-A2DE-E403F5D1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F965079-81CB-144F-A130-BF7306955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8270875" cy="17272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457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457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v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4572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B050"/>
              </a:buClr>
              <a:buFont typeface="Wingdings" pitchFamily="2" charset="2"/>
              <a:buChar char="ü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AU" altLang="en-US"/>
              <a:t>Complexity of dynamic scheduling and speculations requires power</a:t>
            </a:r>
          </a:p>
          <a:p>
            <a:pPr eaLnBrk="1" hangingPunct="1"/>
            <a:r>
              <a:rPr lang="en-AU" altLang="en-US"/>
              <a:t>Multiple simpler cores may be better</a:t>
            </a:r>
            <a:endParaRPr lang="en-AU" altLang="en-US" dirty="0"/>
          </a:p>
        </p:txBody>
      </p:sp>
      <p:graphicFrame>
        <p:nvGraphicFramePr>
          <p:cNvPr id="6" name="Group 151">
            <a:extLst>
              <a:ext uri="{FF2B5EF4-FFF2-40B4-BE49-F238E27FC236}">
                <a16:creationId xmlns:a16="http://schemas.microsoft.com/office/drawing/2014/main" id="{E8EB5BB9-7DF3-B54F-92A4-A4215CD24885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924175"/>
          <a:ext cx="8208962" cy="3109919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Microprocessor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Rate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width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Out-of-order/ Speculation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i486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Pro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Willamette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Prescott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2930MHz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III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T1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16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F3AE-21EC-AB42-9A3B-909E5EB6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Cortex A8 and Intel i7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A24E1-698E-F34C-BFD2-DDC208EE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7B911F-7ED0-8D40-882B-89415469D3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1125538"/>
          <a:ext cx="7527926" cy="49736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ARM A8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Intel Core i7 920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Market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Personal</a:t>
                      </a:r>
                      <a:r>
                        <a:rPr lang="en-US" sz="1600" baseline="0" dirty="0"/>
                        <a:t> Mobile Device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Server, cloud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Thermal design</a:t>
                      </a:r>
                      <a:r>
                        <a:rPr lang="en-US" sz="1600" baseline="0" dirty="0"/>
                        <a:t> power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Watts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 Watts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Clock rate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GHz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2.66 GHz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Cores/Chip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Floating point?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Multiple issue?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Dynamic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Dynamic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Peak</a:t>
                      </a:r>
                      <a:r>
                        <a:rPr lang="en-US" sz="1600" baseline="0" dirty="0"/>
                        <a:t> instructions/clock cycle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Pipeline</a:t>
                      </a:r>
                      <a:r>
                        <a:rPr lang="en-US" sz="1600" baseline="0" dirty="0"/>
                        <a:t> stages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180">
                <a:tc>
                  <a:txBody>
                    <a:bodyPr/>
                    <a:lstStyle/>
                    <a:p>
                      <a:r>
                        <a:rPr lang="en-US" sz="1600" dirty="0"/>
                        <a:t>Pipeline schedule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Static in-order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Dynamic</a:t>
                      </a:r>
                      <a:r>
                        <a:rPr lang="en-US" sz="1600" baseline="0" dirty="0"/>
                        <a:t> out-of-order with speculation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Branch</a:t>
                      </a:r>
                      <a:r>
                        <a:rPr lang="en-US" sz="1600" baseline="0" dirty="0"/>
                        <a:t> prediction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2-level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2-level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 </a:t>
                      </a:r>
                      <a:r>
                        <a:rPr lang="en-US" sz="1600" dirty="0" err="1"/>
                        <a:t>KiB</a:t>
                      </a:r>
                      <a:r>
                        <a:rPr lang="en-US" sz="1600" dirty="0"/>
                        <a:t> I, 32 </a:t>
                      </a:r>
                      <a:r>
                        <a:rPr lang="en-US" sz="1600" dirty="0" err="1"/>
                        <a:t>KiB</a:t>
                      </a:r>
                      <a:r>
                        <a:rPr lang="en-US" sz="1600" dirty="0"/>
                        <a:t> D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I, 32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D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128-1024 </a:t>
                      </a:r>
                      <a:r>
                        <a:rPr lang="en-US" sz="1600" dirty="0" err="1"/>
                        <a:t>KiB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256 </a:t>
                      </a:r>
                      <a:r>
                        <a:rPr lang="en-US" sz="1600" dirty="0" err="1"/>
                        <a:t>KiB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level caches</a:t>
                      </a:r>
                      <a:r>
                        <a:rPr lang="en-US" sz="1600" baseline="0" dirty="0"/>
                        <a:t> (shared)</a:t>
                      </a:r>
                      <a:endParaRPr lang="en-US" sz="1600" dirty="0"/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 marL="91427" marR="91427"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2- 8 MB</a:t>
                      </a:r>
                    </a:p>
                  </a:txBody>
                  <a:tcPr marL="91427" marR="91427" marT="45715" marB="4571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40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CE9A-55BC-DE46-903B-7DF81601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ARM Cortex-A8 Pipeline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E765-7494-2045-AEC0-6466744D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68FAF71-A728-284A-AED8-FAB5A710D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0475"/>
            <a:ext cx="8404225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21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127E-B267-9D4B-B113-AB3C7926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ARM Cortex-A8 Performance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21797-BC22-6844-AB52-4466F3D2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C9AF2B7-E1E5-FC41-AE3B-EF386E24A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3"/>
            <a:ext cx="84343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63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0188-1C59-6A46-AD1D-A86972D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Core i7 Pipeline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D3B7-F903-8D48-87E2-EA68792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91025B5-B6A8-CE45-A797-90D43913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125538"/>
            <a:ext cx="4919662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31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913A-3ED1-6145-83BB-628F1F88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Core i7 Performance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29039-497B-3D47-AE74-8FAD92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AF9BB-2E15-4088-AA42-CF7D784451A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8091A98-648C-654B-9488-FD1DD181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38313"/>
            <a:ext cx="39433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957CC541-1F26-164E-8AF6-394833A1D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16113"/>
            <a:ext cx="4422775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7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1234</TotalTime>
  <Words>462</Words>
  <Application>Microsoft Macintosh PowerPoint</Application>
  <PresentationFormat>On-screen Show (4:3)</PresentationFormat>
  <Paragraphs>177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Wingdings</vt:lpstr>
      <vt:lpstr>Office Theme</vt:lpstr>
      <vt:lpstr>CPSC3300: Computer Systems Organization</vt:lpstr>
      <vt:lpstr>Administrivia</vt:lpstr>
      <vt:lpstr>Overview</vt:lpstr>
      <vt:lpstr>Power Efficiency</vt:lpstr>
      <vt:lpstr>Cortex A8 and Intel i7</vt:lpstr>
      <vt:lpstr>ARM Cortex-A8 Pipeline</vt:lpstr>
      <vt:lpstr>ARM Cortex-A8 Performance</vt:lpstr>
      <vt:lpstr>Core i7 Pipeline</vt:lpstr>
      <vt:lpstr>Core i7 Performance</vt:lpstr>
      <vt:lpstr>Performance Impact of Optimization</vt:lpstr>
      <vt:lpstr>Fallacies</vt:lpstr>
      <vt:lpstr>Pitfalls</vt:lpstr>
    </vt:vector>
  </TitlesOfParts>
  <Company>Marquette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72</cp:revision>
  <cp:lastPrinted>2013-08-26T14:30:50Z</cp:lastPrinted>
  <dcterms:created xsi:type="dcterms:W3CDTF">2009-09-29T16:16:12Z</dcterms:created>
  <dcterms:modified xsi:type="dcterms:W3CDTF">2021-03-11T05:08:05Z</dcterms:modified>
</cp:coreProperties>
</file>