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2" r:id="rId3"/>
    <p:sldId id="324" r:id="rId4"/>
    <p:sldId id="323" r:id="rId5"/>
    <p:sldId id="289" r:id="rId6"/>
    <p:sldId id="320" r:id="rId7"/>
    <p:sldId id="327" r:id="rId8"/>
    <p:sldId id="328" r:id="rId9"/>
    <p:sldId id="326" r:id="rId10"/>
    <p:sldId id="325" r:id="rId11"/>
    <p:sldId id="292" r:id="rId12"/>
    <p:sldId id="329" r:id="rId13"/>
    <p:sldId id="330" r:id="rId14"/>
    <p:sldId id="331" r:id="rId15"/>
    <p:sldId id="332" r:id="rId16"/>
    <p:sldId id="300" r:id="rId17"/>
    <p:sldId id="301" r:id="rId18"/>
    <p:sldId id="302" r:id="rId19"/>
    <p:sldId id="333" r:id="rId20"/>
    <p:sldId id="334" r:id="rId21"/>
    <p:sldId id="335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1" r:id="rId35"/>
    <p:sldId id="316" r:id="rId36"/>
    <p:sldId id="317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85972" autoAdjust="0"/>
  </p:normalViewPr>
  <p:slideViewPr>
    <p:cSldViewPr>
      <p:cViewPr varScale="1">
        <p:scale>
          <a:sx n="85" d="100"/>
          <a:sy n="85" d="100"/>
        </p:scale>
        <p:origin x="18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euclid.mscs.mu.edu\rge\courses\mscs6060-spring2014\programs\memory\HPCL_cach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/euclid.mscs.mu.edu\rge\courses\mscs6060-spring2014\programs\memory\HPCL_cach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Access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[HPCL_cache.xlsx]Sheet1!$B$10</c:f>
              <c:strCache>
                <c:ptCount val="1"/>
                <c:pt idx="0">
                  <c:v>4K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[HPCL_cache.xlsx]Sheet1!$D$1:$D$10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</c:numCache>
            </c:numRef>
          </c:xVal>
          <c:yVal>
            <c:numRef>
              <c:f>[HPCL_cache.xlsx]Sheet1!$E$1:$E$10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14-4F4F-8802-4B889543D5B6}"/>
            </c:ext>
          </c:extLst>
        </c:ser>
        <c:ser>
          <c:idx val="1"/>
          <c:order val="1"/>
          <c:tx>
            <c:strRef>
              <c:f>[HPCL_cache.xlsx]Sheet1!$B$18</c:f>
              <c:strCache>
                <c:ptCount val="1"/>
                <c:pt idx="0">
                  <c:v>8K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[HPCL_cache.xlsx]Sheet1!$D$11:$D$21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xVal>
          <c:yVal>
            <c:numRef>
              <c:f>[HPCL_cache.xlsx]Sheet1!$E$11:$E$21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14-4F4F-8802-4B889543D5B6}"/>
            </c:ext>
          </c:extLst>
        </c:ser>
        <c:ser>
          <c:idx val="2"/>
          <c:order val="2"/>
          <c:tx>
            <c:strRef>
              <c:f>[HPCL_cache.xlsx]Sheet1!$B$22</c:f>
              <c:strCache>
                <c:ptCount val="1"/>
                <c:pt idx="0">
                  <c:v>16K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[HPCL_cache.xlsx]Sheet1!$D$22:$D$33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</c:numCache>
            </c:numRef>
          </c:xVal>
          <c:yVal>
            <c:numRef>
              <c:f>[HPCL_cache.xlsx]Sheet1!$E$22:$E$33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14-4F4F-8802-4B889543D5B6}"/>
            </c:ext>
          </c:extLst>
        </c:ser>
        <c:ser>
          <c:idx val="3"/>
          <c:order val="3"/>
          <c:tx>
            <c:strRef>
              <c:f>[HPCL_cache.xlsx]Sheet1!$B$34</c:f>
              <c:strCache>
                <c:ptCount val="1"/>
                <c:pt idx="0">
                  <c:v>32K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[HPCL_cache.xlsx]Sheet1!$E$34:$E$46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3-DC14-4F4F-8802-4B889543D5B6}"/>
            </c:ext>
          </c:extLst>
        </c:ser>
        <c:ser>
          <c:idx val="4"/>
          <c:order val="4"/>
          <c:tx>
            <c:strRef>
              <c:f>[HPCL_cache.xlsx]Sheet1!$B$47</c:f>
              <c:strCache>
                <c:ptCount val="1"/>
                <c:pt idx="0">
                  <c:v>64K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[HPCL_cache.xlsx]Sheet1!$D$47:$D$60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</c:numCache>
            </c:numRef>
          </c:xVal>
          <c:yVal>
            <c:numRef>
              <c:f>[HPCL_cache.xlsx]Sheet1!$E$47:$E$60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C14-4F4F-8802-4B889543D5B6}"/>
            </c:ext>
          </c:extLst>
        </c:ser>
        <c:ser>
          <c:idx val="5"/>
          <c:order val="5"/>
          <c:tx>
            <c:strRef>
              <c:f>[HPCL_cache.xlsx]Sheet1!$B$61</c:f>
              <c:strCache>
                <c:ptCount val="1"/>
                <c:pt idx="0">
                  <c:v>128K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[HPCL_cache.xlsx]Sheet1!$D$61:$D$75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</c:numCache>
            </c:numRef>
          </c:xVal>
          <c:yVal>
            <c:numRef>
              <c:f>[HPCL_cache.xlsx]Sheet1!$E$61:$E$75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25</c:v>
                </c:pt>
                <c:pt idx="12">
                  <c:v>25</c:v>
                </c:pt>
                <c:pt idx="13">
                  <c:v>21</c:v>
                </c:pt>
                <c:pt idx="1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C14-4F4F-8802-4B889543D5B6}"/>
            </c:ext>
          </c:extLst>
        </c:ser>
        <c:ser>
          <c:idx val="6"/>
          <c:order val="6"/>
          <c:tx>
            <c:strRef>
              <c:f>[HPCL_cache.xlsx]Sheet1!$B$76</c:f>
              <c:strCache>
                <c:ptCount val="1"/>
                <c:pt idx="0">
                  <c:v>256K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[HPCL_cache.xlsx]Sheet1!$D$76:$D$91</c:f>
              <c:numCache>
                <c:formatCode>General</c:formatCod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</c:numCache>
            </c:numRef>
          </c:xVal>
          <c:yVal>
            <c:numRef>
              <c:f>[HPCL_cache.xlsx]Sheet1!$E$76:$E$91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17</c:v>
                </c:pt>
                <c:pt idx="11">
                  <c:v>27</c:v>
                </c:pt>
                <c:pt idx="12">
                  <c:v>26</c:v>
                </c:pt>
                <c:pt idx="13">
                  <c:v>41</c:v>
                </c:pt>
                <c:pt idx="14">
                  <c:v>22</c:v>
                </c:pt>
                <c:pt idx="1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C14-4F4F-8802-4B889543D5B6}"/>
            </c:ext>
          </c:extLst>
        </c:ser>
        <c:ser>
          <c:idx val="7"/>
          <c:order val="7"/>
          <c:tx>
            <c:strRef>
              <c:f>[HPCL_cache.xlsx]Sheet1!$B$96</c:f>
              <c:strCache>
                <c:ptCount val="1"/>
                <c:pt idx="0">
                  <c:v>512K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[HPCL_cache.xlsx]Sheet1!$D$92:$D$108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xVal>
          <c:yVal>
            <c:numRef>
              <c:f>[HPCL_cache.xlsx]Sheet1!$E$92:$E$108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13</c:v>
                </c:pt>
                <c:pt idx="10">
                  <c:v>17</c:v>
                </c:pt>
                <c:pt idx="11">
                  <c:v>26</c:v>
                </c:pt>
                <c:pt idx="12">
                  <c:v>25</c:v>
                </c:pt>
                <c:pt idx="13">
                  <c:v>38</c:v>
                </c:pt>
                <c:pt idx="14">
                  <c:v>39</c:v>
                </c:pt>
                <c:pt idx="15">
                  <c:v>21</c:v>
                </c:pt>
                <c:pt idx="1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C14-4F4F-8802-4B889543D5B6}"/>
            </c:ext>
          </c:extLst>
        </c:ser>
        <c:ser>
          <c:idx val="8"/>
          <c:order val="8"/>
          <c:tx>
            <c:strRef>
              <c:f>[HPCL_cache.xlsx]Sheet1!$B$109</c:f>
              <c:strCache>
                <c:ptCount val="1"/>
                <c:pt idx="0">
                  <c:v>1M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[HPCL_cache.xlsx]Sheet1!$D$109:$D$126</c:f>
              <c:numCache>
                <c:formatCode>General</c:formatCode>
                <c:ptCount val="1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</c:numCache>
            </c:numRef>
          </c:xVal>
          <c:yVal>
            <c:numRef>
              <c:f>[HPCL_cache.xlsx]Sheet1!$E$109:$E$126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25</c:v>
                </c:pt>
                <c:pt idx="11">
                  <c:v>26</c:v>
                </c:pt>
                <c:pt idx="12">
                  <c:v>26</c:v>
                </c:pt>
                <c:pt idx="13">
                  <c:v>40</c:v>
                </c:pt>
                <c:pt idx="14">
                  <c:v>41</c:v>
                </c:pt>
                <c:pt idx="15">
                  <c:v>42</c:v>
                </c:pt>
                <c:pt idx="16">
                  <c:v>21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C14-4F4F-8802-4B889543D5B6}"/>
            </c:ext>
          </c:extLst>
        </c:ser>
        <c:ser>
          <c:idx val="9"/>
          <c:order val="9"/>
          <c:tx>
            <c:strRef>
              <c:f>[HPCL_cache.xlsx]Sheet1!$B$127</c:f>
              <c:strCache>
                <c:ptCount val="1"/>
                <c:pt idx="0">
                  <c:v>2M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[HPCL_cache.xlsx]Sheet1!$D$127:$D$145</c:f>
              <c:numCache>
                <c:formatCode>General</c:formatCode>
                <c:ptCount val="1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[HPCL_cache.xlsx]Sheet1!$E$127:$E$145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24</c:v>
                </c:pt>
                <c:pt idx="11">
                  <c:v>28</c:v>
                </c:pt>
                <c:pt idx="12">
                  <c:v>29</c:v>
                </c:pt>
                <c:pt idx="13">
                  <c:v>41</c:v>
                </c:pt>
                <c:pt idx="14">
                  <c:v>41</c:v>
                </c:pt>
                <c:pt idx="15">
                  <c:v>39</c:v>
                </c:pt>
                <c:pt idx="16">
                  <c:v>41</c:v>
                </c:pt>
                <c:pt idx="17">
                  <c:v>22</c:v>
                </c:pt>
                <c:pt idx="18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C14-4F4F-8802-4B889543D5B6}"/>
            </c:ext>
          </c:extLst>
        </c:ser>
        <c:ser>
          <c:idx val="10"/>
          <c:order val="10"/>
          <c:tx>
            <c:strRef>
              <c:f>[HPCL_cache.xlsx]Sheet1!$B$147</c:f>
              <c:strCache>
                <c:ptCount val="1"/>
                <c:pt idx="0">
                  <c:v>4M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[HPCL_cache.xlsx]Sheet1!$D$146:$D$165</c:f>
              <c:numCache>
                <c:formatCode>General</c:formatCode>
                <c:ptCount val="2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</c:numCache>
            </c:numRef>
          </c:xVal>
          <c:yVal>
            <c:numRef>
              <c:f>[HPCL_cache.xlsx]Sheet1!$E$146:$E$165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14</c:v>
                </c:pt>
                <c:pt idx="10">
                  <c:v>24</c:v>
                </c:pt>
                <c:pt idx="11">
                  <c:v>31</c:v>
                </c:pt>
                <c:pt idx="12">
                  <c:v>30</c:v>
                </c:pt>
                <c:pt idx="13">
                  <c:v>51</c:v>
                </c:pt>
                <c:pt idx="14">
                  <c:v>52</c:v>
                </c:pt>
                <c:pt idx="15">
                  <c:v>47</c:v>
                </c:pt>
                <c:pt idx="16">
                  <c:v>42</c:v>
                </c:pt>
                <c:pt idx="17">
                  <c:v>42</c:v>
                </c:pt>
                <c:pt idx="18">
                  <c:v>21</c:v>
                </c:pt>
                <c:pt idx="1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C14-4F4F-8802-4B889543D5B6}"/>
            </c:ext>
          </c:extLst>
        </c:ser>
        <c:ser>
          <c:idx val="11"/>
          <c:order val="11"/>
          <c:tx>
            <c:strRef>
              <c:f>[HPCL_cache.xlsx]Sheet1!$B$180</c:f>
              <c:strCache>
                <c:ptCount val="1"/>
                <c:pt idx="0">
                  <c:v>8M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[HPCL_cache.xlsx]Sheet1!$D$166:$D$186</c:f>
              <c:numCache>
                <c:formatCode>General</c:formatCode>
                <c:ptCount val="2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</c:numCache>
            </c:numRef>
          </c:xVal>
          <c:yVal>
            <c:numRef>
              <c:f>[HPCL_cache.xlsx]Sheet1!$E$166:$E$186</c:f>
              <c:numCache>
                <c:formatCode>General</c:formatCode>
                <c:ptCount val="21"/>
                <c:pt idx="0">
                  <c:v>1.6</c:v>
                </c:pt>
                <c:pt idx="1">
                  <c:v>3.5</c:v>
                </c:pt>
                <c:pt idx="2">
                  <c:v>6.4</c:v>
                </c:pt>
                <c:pt idx="3">
                  <c:v>12.1</c:v>
                </c:pt>
                <c:pt idx="4">
                  <c:v>25.4</c:v>
                </c:pt>
                <c:pt idx="5">
                  <c:v>26.6</c:v>
                </c:pt>
                <c:pt idx="6">
                  <c:v>27</c:v>
                </c:pt>
                <c:pt idx="7">
                  <c:v>25</c:v>
                </c:pt>
                <c:pt idx="8">
                  <c:v>24.6</c:v>
                </c:pt>
                <c:pt idx="9">
                  <c:v>25.8</c:v>
                </c:pt>
                <c:pt idx="10">
                  <c:v>38.5</c:v>
                </c:pt>
                <c:pt idx="11">
                  <c:v>60.4</c:v>
                </c:pt>
                <c:pt idx="12">
                  <c:v>47.7</c:v>
                </c:pt>
                <c:pt idx="13">
                  <c:v>56.4</c:v>
                </c:pt>
                <c:pt idx="14">
                  <c:v>55.6</c:v>
                </c:pt>
                <c:pt idx="15">
                  <c:v>57.2</c:v>
                </c:pt>
                <c:pt idx="16">
                  <c:v>55.6</c:v>
                </c:pt>
                <c:pt idx="17">
                  <c:v>45.3</c:v>
                </c:pt>
                <c:pt idx="18">
                  <c:v>46.9</c:v>
                </c:pt>
                <c:pt idx="19">
                  <c:v>23</c:v>
                </c:pt>
                <c:pt idx="20">
                  <c:v>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C14-4F4F-8802-4B889543D5B6}"/>
            </c:ext>
          </c:extLst>
        </c:ser>
        <c:ser>
          <c:idx val="12"/>
          <c:order val="12"/>
          <c:tx>
            <c:strRef>
              <c:f>[HPCL_cache.xlsx]Sheet1!$B$187</c:f>
              <c:strCache>
                <c:ptCount val="1"/>
                <c:pt idx="0">
                  <c:v>16M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[HPCL_cache.xlsx]Sheet1!$D$187:$D$208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</c:numCache>
            </c:numRef>
          </c:xVal>
          <c:yVal>
            <c:numRef>
              <c:f>[HPCL_cache.xlsx]Sheet1!$E$187:$E$208</c:f>
              <c:numCache>
                <c:formatCode>General</c:formatCode>
                <c:ptCount val="22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  <c:pt idx="3">
                  <c:v>12.7</c:v>
                </c:pt>
                <c:pt idx="4">
                  <c:v>27</c:v>
                </c:pt>
                <c:pt idx="5">
                  <c:v>29.4</c:v>
                </c:pt>
                <c:pt idx="6">
                  <c:v>30.2</c:v>
                </c:pt>
                <c:pt idx="7">
                  <c:v>28.6</c:v>
                </c:pt>
                <c:pt idx="8">
                  <c:v>28.6</c:v>
                </c:pt>
                <c:pt idx="9">
                  <c:v>30.2</c:v>
                </c:pt>
                <c:pt idx="10">
                  <c:v>39.700000000000003</c:v>
                </c:pt>
                <c:pt idx="11">
                  <c:v>67.900000000000006</c:v>
                </c:pt>
                <c:pt idx="12">
                  <c:v>91</c:v>
                </c:pt>
                <c:pt idx="13">
                  <c:v>137.1</c:v>
                </c:pt>
                <c:pt idx="14">
                  <c:v>143.80000000000001</c:v>
                </c:pt>
                <c:pt idx="15">
                  <c:v>146.6</c:v>
                </c:pt>
                <c:pt idx="16">
                  <c:v>60</c:v>
                </c:pt>
                <c:pt idx="17">
                  <c:v>60</c:v>
                </c:pt>
                <c:pt idx="18">
                  <c:v>47.7</c:v>
                </c:pt>
                <c:pt idx="19">
                  <c:v>50.5</c:v>
                </c:pt>
                <c:pt idx="20">
                  <c:v>22.3</c:v>
                </c:pt>
                <c:pt idx="21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DC14-4F4F-8802-4B889543D5B6}"/>
            </c:ext>
          </c:extLst>
        </c:ser>
        <c:ser>
          <c:idx val="13"/>
          <c:order val="13"/>
          <c:tx>
            <c:strRef>
              <c:f>[HPCL_cache.xlsx]Sheet1!$B$209</c:f>
              <c:strCache>
                <c:ptCount val="1"/>
                <c:pt idx="0">
                  <c:v>32M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[HPCL_cache.xlsx]Sheet1!$D$209:$D$231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</c:numCache>
            </c:numRef>
          </c:xVal>
          <c:yVal>
            <c:numRef>
              <c:f>[HPCL_cache.xlsx]Sheet1!$E$209:$E$231</c:f>
              <c:numCache>
                <c:formatCode>General</c:formatCode>
                <c:ptCount val="23"/>
                <c:pt idx="0">
                  <c:v>1.9</c:v>
                </c:pt>
                <c:pt idx="1">
                  <c:v>4.2</c:v>
                </c:pt>
                <c:pt idx="2">
                  <c:v>7.7</c:v>
                </c:pt>
                <c:pt idx="3">
                  <c:v>14.1</c:v>
                </c:pt>
                <c:pt idx="4">
                  <c:v>28.6</c:v>
                </c:pt>
                <c:pt idx="5">
                  <c:v>29.6</c:v>
                </c:pt>
                <c:pt idx="6">
                  <c:v>30</c:v>
                </c:pt>
                <c:pt idx="7">
                  <c:v>31.2</c:v>
                </c:pt>
                <c:pt idx="8">
                  <c:v>31.6</c:v>
                </c:pt>
                <c:pt idx="9">
                  <c:v>32.200000000000003</c:v>
                </c:pt>
                <c:pt idx="10">
                  <c:v>38.1</c:v>
                </c:pt>
                <c:pt idx="11">
                  <c:v>76.5</c:v>
                </c:pt>
                <c:pt idx="12">
                  <c:v>112.1</c:v>
                </c:pt>
                <c:pt idx="13">
                  <c:v>183.2</c:v>
                </c:pt>
                <c:pt idx="14">
                  <c:v>191.1</c:v>
                </c:pt>
                <c:pt idx="15">
                  <c:v>203.5</c:v>
                </c:pt>
                <c:pt idx="16">
                  <c:v>181.4</c:v>
                </c:pt>
                <c:pt idx="17">
                  <c:v>61.2</c:v>
                </c:pt>
                <c:pt idx="18">
                  <c:v>61.2</c:v>
                </c:pt>
                <c:pt idx="19">
                  <c:v>49.5</c:v>
                </c:pt>
                <c:pt idx="20">
                  <c:v>50.7</c:v>
                </c:pt>
                <c:pt idx="21">
                  <c:v>22.6</c:v>
                </c:pt>
                <c:pt idx="22">
                  <c:v>1.6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DC14-4F4F-8802-4B889543D5B6}"/>
            </c:ext>
          </c:extLst>
        </c:ser>
        <c:ser>
          <c:idx val="14"/>
          <c:order val="14"/>
          <c:tx>
            <c:strRef>
              <c:f>[HPCL_cache.xlsx]Sheet1!$B$255</c:f>
              <c:strCache>
                <c:ptCount val="1"/>
                <c:pt idx="0">
                  <c:v>64M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[HPCL_cache.xlsx]Sheet1!$D$232:$D$255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[HPCL_cache.xlsx]Sheet1!$E$232:$E$255</c:f>
              <c:numCache>
                <c:formatCode>General</c:formatCode>
                <c:ptCount val="24"/>
                <c:pt idx="0">
                  <c:v>2.1</c:v>
                </c:pt>
                <c:pt idx="1">
                  <c:v>4.7</c:v>
                </c:pt>
                <c:pt idx="2">
                  <c:v>8.8000000000000007</c:v>
                </c:pt>
                <c:pt idx="3">
                  <c:v>15.3</c:v>
                </c:pt>
                <c:pt idx="4">
                  <c:v>31.2</c:v>
                </c:pt>
                <c:pt idx="5">
                  <c:v>32.1</c:v>
                </c:pt>
                <c:pt idx="6">
                  <c:v>32.799999999999997</c:v>
                </c:pt>
                <c:pt idx="7">
                  <c:v>34</c:v>
                </c:pt>
                <c:pt idx="8">
                  <c:v>34.200000000000003</c:v>
                </c:pt>
                <c:pt idx="9">
                  <c:v>35.1</c:v>
                </c:pt>
                <c:pt idx="10">
                  <c:v>42.5</c:v>
                </c:pt>
                <c:pt idx="11">
                  <c:v>82.9</c:v>
                </c:pt>
                <c:pt idx="12">
                  <c:v>125</c:v>
                </c:pt>
                <c:pt idx="13">
                  <c:v>218.6</c:v>
                </c:pt>
                <c:pt idx="14">
                  <c:v>225.1</c:v>
                </c:pt>
                <c:pt idx="15">
                  <c:v>232.2</c:v>
                </c:pt>
                <c:pt idx="16">
                  <c:v>229.4</c:v>
                </c:pt>
                <c:pt idx="17">
                  <c:v>214.6</c:v>
                </c:pt>
                <c:pt idx="18">
                  <c:v>62</c:v>
                </c:pt>
                <c:pt idx="19">
                  <c:v>62</c:v>
                </c:pt>
                <c:pt idx="20">
                  <c:v>49.7</c:v>
                </c:pt>
                <c:pt idx="21">
                  <c:v>50.9</c:v>
                </c:pt>
                <c:pt idx="22">
                  <c:v>22.7</c:v>
                </c:pt>
                <c:pt idx="23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DC14-4F4F-8802-4B889543D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402272"/>
        <c:axId val="-2101858464"/>
      </c:scatterChart>
      <c:valAx>
        <c:axId val="-2105402272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Stride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858464"/>
        <c:crosses val="autoZero"/>
        <c:crossBetween val="midCat"/>
      </c:valAx>
      <c:valAx>
        <c:axId val="-210185846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R+W time (nanosecond)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402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38003578312295"/>
          <c:y val="3.8131477122060803E-2"/>
          <c:w val="0.124589208325703"/>
          <c:h val="0.83251549097599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Access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[HPCL_cache.xlsx]Sheet1!$B$10</c:f>
              <c:strCache>
                <c:ptCount val="1"/>
                <c:pt idx="0">
                  <c:v>4K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[HPCL_cache.xlsx]Sheet1!$D$1:$D$10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</c:numCache>
            </c:numRef>
          </c:xVal>
          <c:yVal>
            <c:numRef>
              <c:f>[HPCL_cache.xlsx]Sheet1!$E$1:$E$10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E1-452C-8B24-D73615F79568}"/>
            </c:ext>
          </c:extLst>
        </c:ser>
        <c:ser>
          <c:idx val="1"/>
          <c:order val="1"/>
          <c:tx>
            <c:strRef>
              <c:f>[HPCL_cache.xlsx]Sheet1!$B$18</c:f>
              <c:strCache>
                <c:ptCount val="1"/>
                <c:pt idx="0">
                  <c:v>8K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[HPCL_cache.xlsx]Sheet1!$D$11:$D$21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xVal>
          <c:yVal>
            <c:numRef>
              <c:f>[HPCL_cache.xlsx]Sheet1!$E$11:$E$21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E1-452C-8B24-D73615F79568}"/>
            </c:ext>
          </c:extLst>
        </c:ser>
        <c:ser>
          <c:idx val="2"/>
          <c:order val="2"/>
          <c:tx>
            <c:strRef>
              <c:f>[HPCL_cache.xlsx]Sheet1!$B$22</c:f>
              <c:strCache>
                <c:ptCount val="1"/>
                <c:pt idx="0">
                  <c:v>16K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[HPCL_cache.xlsx]Sheet1!$D$22:$D$33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</c:numCache>
            </c:numRef>
          </c:xVal>
          <c:yVal>
            <c:numRef>
              <c:f>[HPCL_cache.xlsx]Sheet1!$E$22:$E$33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E1-452C-8B24-D73615F79568}"/>
            </c:ext>
          </c:extLst>
        </c:ser>
        <c:ser>
          <c:idx val="3"/>
          <c:order val="3"/>
          <c:tx>
            <c:strRef>
              <c:f>[HPCL_cache.xlsx]Sheet1!$B$34</c:f>
              <c:strCache>
                <c:ptCount val="1"/>
                <c:pt idx="0">
                  <c:v>32K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[HPCL_cache.xlsx]Sheet1!$E$34:$E$46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3-4FE1-452C-8B24-D73615F79568}"/>
            </c:ext>
          </c:extLst>
        </c:ser>
        <c:ser>
          <c:idx val="4"/>
          <c:order val="4"/>
          <c:tx>
            <c:strRef>
              <c:f>[HPCL_cache.xlsx]Sheet1!$B$47</c:f>
              <c:strCache>
                <c:ptCount val="1"/>
                <c:pt idx="0">
                  <c:v>64K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[HPCL_cache.xlsx]Sheet1!$D$47:$D$60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</c:numCache>
            </c:numRef>
          </c:xVal>
          <c:yVal>
            <c:numRef>
              <c:f>[HPCL_cache.xlsx]Sheet1!$E$47:$E$60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FE1-452C-8B24-D73615F79568}"/>
            </c:ext>
          </c:extLst>
        </c:ser>
        <c:ser>
          <c:idx val="5"/>
          <c:order val="5"/>
          <c:tx>
            <c:strRef>
              <c:f>[HPCL_cache.xlsx]Sheet1!$B$61</c:f>
              <c:strCache>
                <c:ptCount val="1"/>
                <c:pt idx="0">
                  <c:v>128K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[HPCL_cache.xlsx]Sheet1!$D$61:$D$75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</c:numCache>
            </c:numRef>
          </c:xVal>
          <c:yVal>
            <c:numRef>
              <c:f>[HPCL_cache.xlsx]Sheet1!$E$61:$E$75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25</c:v>
                </c:pt>
                <c:pt idx="12">
                  <c:v>25</c:v>
                </c:pt>
                <c:pt idx="13">
                  <c:v>21</c:v>
                </c:pt>
                <c:pt idx="1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FE1-452C-8B24-D73615F79568}"/>
            </c:ext>
          </c:extLst>
        </c:ser>
        <c:ser>
          <c:idx val="6"/>
          <c:order val="6"/>
          <c:tx>
            <c:strRef>
              <c:f>[HPCL_cache.xlsx]Sheet1!$B$76</c:f>
              <c:strCache>
                <c:ptCount val="1"/>
                <c:pt idx="0">
                  <c:v>256K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[HPCL_cache.xlsx]Sheet1!$D$76:$D$91</c:f>
              <c:numCache>
                <c:formatCode>General</c:formatCod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</c:numCache>
            </c:numRef>
          </c:xVal>
          <c:yVal>
            <c:numRef>
              <c:f>[HPCL_cache.xlsx]Sheet1!$E$76:$E$91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17</c:v>
                </c:pt>
                <c:pt idx="11">
                  <c:v>27</c:v>
                </c:pt>
                <c:pt idx="12">
                  <c:v>26</c:v>
                </c:pt>
                <c:pt idx="13">
                  <c:v>41</c:v>
                </c:pt>
                <c:pt idx="14">
                  <c:v>22</c:v>
                </c:pt>
                <c:pt idx="1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FE1-452C-8B24-D73615F79568}"/>
            </c:ext>
          </c:extLst>
        </c:ser>
        <c:ser>
          <c:idx val="7"/>
          <c:order val="7"/>
          <c:tx>
            <c:strRef>
              <c:f>[HPCL_cache.xlsx]Sheet1!$B$96</c:f>
              <c:strCache>
                <c:ptCount val="1"/>
                <c:pt idx="0">
                  <c:v>512K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[HPCL_cache.xlsx]Sheet1!$D$92:$D$108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xVal>
          <c:yVal>
            <c:numRef>
              <c:f>[HPCL_cache.xlsx]Sheet1!$E$92:$E$108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13</c:v>
                </c:pt>
                <c:pt idx="10">
                  <c:v>17</c:v>
                </c:pt>
                <c:pt idx="11">
                  <c:v>26</c:v>
                </c:pt>
                <c:pt idx="12">
                  <c:v>25</c:v>
                </c:pt>
                <c:pt idx="13">
                  <c:v>38</c:v>
                </c:pt>
                <c:pt idx="14">
                  <c:v>39</c:v>
                </c:pt>
                <c:pt idx="15">
                  <c:v>21</c:v>
                </c:pt>
                <c:pt idx="1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FE1-452C-8B24-D73615F79568}"/>
            </c:ext>
          </c:extLst>
        </c:ser>
        <c:ser>
          <c:idx val="8"/>
          <c:order val="8"/>
          <c:tx>
            <c:strRef>
              <c:f>[HPCL_cache.xlsx]Sheet1!$B$109</c:f>
              <c:strCache>
                <c:ptCount val="1"/>
                <c:pt idx="0">
                  <c:v>1M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[HPCL_cache.xlsx]Sheet1!$D$109:$D$126</c:f>
              <c:numCache>
                <c:formatCode>General</c:formatCode>
                <c:ptCount val="1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</c:numCache>
            </c:numRef>
          </c:xVal>
          <c:yVal>
            <c:numRef>
              <c:f>[HPCL_cache.xlsx]Sheet1!$E$109:$E$126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25</c:v>
                </c:pt>
                <c:pt idx="11">
                  <c:v>26</c:v>
                </c:pt>
                <c:pt idx="12">
                  <c:v>26</c:v>
                </c:pt>
                <c:pt idx="13">
                  <c:v>40</c:v>
                </c:pt>
                <c:pt idx="14">
                  <c:v>41</c:v>
                </c:pt>
                <c:pt idx="15">
                  <c:v>42</c:v>
                </c:pt>
                <c:pt idx="16">
                  <c:v>21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FE1-452C-8B24-D73615F79568}"/>
            </c:ext>
          </c:extLst>
        </c:ser>
        <c:ser>
          <c:idx val="9"/>
          <c:order val="9"/>
          <c:tx>
            <c:strRef>
              <c:f>[HPCL_cache.xlsx]Sheet1!$B$127</c:f>
              <c:strCache>
                <c:ptCount val="1"/>
                <c:pt idx="0">
                  <c:v>2M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[HPCL_cache.xlsx]Sheet1!$D$127:$D$145</c:f>
              <c:numCache>
                <c:formatCode>General</c:formatCode>
                <c:ptCount val="1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[HPCL_cache.xlsx]Sheet1!$E$127:$E$145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24</c:v>
                </c:pt>
                <c:pt idx="11">
                  <c:v>28</c:v>
                </c:pt>
                <c:pt idx="12">
                  <c:v>29</c:v>
                </c:pt>
                <c:pt idx="13">
                  <c:v>41</c:v>
                </c:pt>
                <c:pt idx="14">
                  <c:v>41</c:v>
                </c:pt>
                <c:pt idx="15">
                  <c:v>39</c:v>
                </c:pt>
                <c:pt idx="16">
                  <c:v>41</c:v>
                </c:pt>
                <c:pt idx="17">
                  <c:v>22</c:v>
                </c:pt>
                <c:pt idx="18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FE1-452C-8B24-D73615F79568}"/>
            </c:ext>
          </c:extLst>
        </c:ser>
        <c:ser>
          <c:idx val="10"/>
          <c:order val="10"/>
          <c:tx>
            <c:strRef>
              <c:f>[HPCL_cache.xlsx]Sheet1!$B$147</c:f>
              <c:strCache>
                <c:ptCount val="1"/>
                <c:pt idx="0">
                  <c:v>4M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[HPCL_cache.xlsx]Sheet1!$D$146:$D$165</c:f>
              <c:numCache>
                <c:formatCode>General</c:formatCode>
                <c:ptCount val="2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</c:numCache>
            </c:numRef>
          </c:xVal>
          <c:yVal>
            <c:numRef>
              <c:f>[HPCL_cache.xlsx]Sheet1!$E$146:$E$165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14</c:v>
                </c:pt>
                <c:pt idx="10">
                  <c:v>24</c:v>
                </c:pt>
                <c:pt idx="11">
                  <c:v>31</c:v>
                </c:pt>
                <c:pt idx="12">
                  <c:v>30</c:v>
                </c:pt>
                <c:pt idx="13">
                  <c:v>51</c:v>
                </c:pt>
                <c:pt idx="14">
                  <c:v>52</c:v>
                </c:pt>
                <c:pt idx="15">
                  <c:v>47</c:v>
                </c:pt>
                <c:pt idx="16">
                  <c:v>42</c:v>
                </c:pt>
                <c:pt idx="17">
                  <c:v>42</c:v>
                </c:pt>
                <c:pt idx="18">
                  <c:v>21</c:v>
                </c:pt>
                <c:pt idx="1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FE1-452C-8B24-D73615F79568}"/>
            </c:ext>
          </c:extLst>
        </c:ser>
        <c:ser>
          <c:idx val="11"/>
          <c:order val="11"/>
          <c:tx>
            <c:strRef>
              <c:f>[HPCL_cache.xlsx]Sheet1!$B$180</c:f>
              <c:strCache>
                <c:ptCount val="1"/>
                <c:pt idx="0">
                  <c:v>8M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[HPCL_cache.xlsx]Sheet1!$D$166:$D$186</c:f>
              <c:numCache>
                <c:formatCode>General</c:formatCode>
                <c:ptCount val="2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</c:numCache>
            </c:numRef>
          </c:xVal>
          <c:yVal>
            <c:numRef>
              <c:f>[HPCL_cache.xlsx]Sheet1!$E$166:$E$186</c:f>
              <c:numCache>
                <c:formatCode>General</c:formatCode>
                <c:ptCount val="21"/>
                <c:pt idx="0">
                  <c:v>1.6</c:v>
                </c:pt>
                <c:pt idx="1">
                  <c:v>3.5</c:v>
                </c:pt>
                <c:pt idx="2">
                  <c:v>6.4</c:v>
                </c:pt>
                <c:pt idx="3">
                  <c:v>12.1</c:v>
                </c:pt>
                <c:pt idx="4">
                  <c:v>25.4</c:v>
                </c:pt>
                <c:pt idx="5">
                  <c:v>26.6</c:v>
                </c:pt>
                <c:pt idx="6">
                  <c:v>27</c:v>
                </c:pt>
                <c:pt idx="7">
                  <c:v>25</c:v>
                </c:pt>
                <c:pt idx="8">
                  <c:v>24.6</c:v>
                </c:pt>
                <c:pt idx="9">
                  <c:v>25.8</c:v>
                </c:pt>
                <c:pt idx="10">
                  <c:v>38.5</c:v>
                </c:pt>
                <c:pt idx="11">
                  <c:v>60.4</c:v>
                </c:pt>
                <c:pt idx="12">
                  <c:v>47.7</c:v>
                </c:pt>
                <c:pt idx="13">
                  <c:v>56.4</c:v>
                </c:pt>
                <c:pt idx="14">
                  <c:v>55.6</c:v>
                </c:pt>
                <c:pt idx="15">
                  <c:v>57.2</c:v>
                </c:pt>
                <c:pt idx="16">
                  <c:v>55.6</c:v>
                </c:pt>
                <c:pt idx="17">
                  <c:v>45.3</c:v>
                </c:pt>
                <c:pt idx="18">
                  <c:v>46.9</c:v>
                </c:pt>
                <c:pt idx="19">
                  <c:v>23</c:v>
                </c:pt>
                <c:pt idx="20">
                  <c:v>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FE1-452C-8B24-D73615F79568}"/>
            </c:ext>
          </c:extLst>
        </c:ser>
        <c:ser>
          <c:idx val="12"/>
          <c:order val="12"/>
          <c:tx>
            <c:strRef>
              <c:f>[HPCL_cache.xlsx]Sheet1!$B$187</c:f>
              <c:strCache>
                <c:ptCount val="1"/>
                <c:pt idx="0">
                  <c:v>16M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[HPCL_cache.xlsx]Sheet1!$D$187:$D$208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</c:numCache>
            </c:numRef>
          </c:xVal>
          <c:yVal>
            <c:numRef>
              <c:f>[HPCL_cache.xlsx]Sheet1!$E$187:$E$208</c:f>
              <c:numCache>
                <c:formatCode>General</c:formatCode>
                <c:ptCount val="22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  <c:pt idx="3">
                  <c:v>12.7</c:v>
                </c:pt>
                <c:pt idx="4">
                  <c:v>27</c:v>
                </c:pt>
                <c:pt idx="5">
                  <c:v>29.4</c:v>
                </c:pt>
                <c:pt idx="6">
                  <c:v>30.2</c:v>
                </c:pt>
                <c:pt idx="7">
                  <c:v>28.6</c:v>
                </c:pt>
                <c:pt idx="8">
                  <c:v>28.6</c:v>
                </c:pt>
                <c:pt idx="9">
                  <c:v>30.2</c:v>
                </c:pt>
                <c:pt idx="10">
                  <c:v>39.700000000000003</c:v>
                </c:pt>
                <c:pt idx="11">
                  <c:v>67.900000000000006</c:v>
                </c:pt>
                <c:pt idx="12">
                  <c:v>91</c:v>
                </c:pt>
                <c:pt idx="13">
                  <c:v>137.1</c:v>
                </c:pt>
                <c:pt idx="14">
                  <c:v>143.80000000000001</c:v>
                </c:pt>
                <c:pt idx="15">
                  <c:v>146.6</c:v>
                </c:pt>
                <c:pt idx="16">
                  <c:v>60</c:v>
                </c:pt>
                <c:pt idx="17">
                  <c:v>60</c:v>
                </c:pt>
                <c:pt idx="18">
                  <c:v>47.7</c:v>
                </c:pt>
                <c:pt idx="19">
                  <c:v>50.5</c:v>
                </c:pt>
                <c:pt idx="20">
                  <c:v>22.3</c:v>
                </c:pt>
                <c:pt idx="21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4FE1-452C-8B24-D73615F79568}"/>
            </c:ext>
          </c:extLst>
        </c:ser>
        <c:ser>
          <c:idx val="13"/>
          <c:order val="13"/>
          <c:tx>
            <c:strRef>
              <c:f>[HPCL_cache.xlsx]Sheet1!$B$209</c:f>
              <c:strCache>
                <c:ptCount val="1"/>
                <c:pt idx="0">
                  <c:v>32M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[HPCL_cache.xlsx]Sheet1!$D$209:$D$231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</c:numCache>
            </c:numRef>
          </c:xVal>
          <c:yVal>
            <c:numRef>
              <c:f>[HPCL_cache.xlsx]Sheet1!$E$209:$E$231</c:f>
              <c:numCache>
                <c:formatCode>General</c:formatCode>
                <c:ptCount val="23"/>
                <c:pt idx="0">
                  <c:v>1.9</c:v>
                </c:pt>
                <c:pt idx="1">
                  <c:v>4.2</c:v>
                </c:pt>
                <c:pt idx="2">
                  <c:v>7.7</c:v>
                </c:pt>
                <c:pt idx="3">
                  <c:v>14.1</c:v>
                </c:pt>
                <c:pt idx="4">
                  <c:v>28.6</c:v>
                </c:pt>
                <c:pt idx="5">
                  <c:v>29.6</c:v>
                </c:pt>
                <c:pt idx="6">
                  <c:v>30</c:v>
                </c:pt>
                <c:pt idx="7">
                  <c:v>31.2</c:v>
                </c:pt>
                <c:pt idx="8">
                  <c:v>31.6</c:v>
                </c:pt>
                <c:pt idx="9">
                  <c:v>32.200000000000003</c:v>
                </c:pt>
                <c:pt idx="10">
                  <c:v>38.1</c:v>
                </c:pt>
                <c:pt idx="11">
                  <c:v>76.5</c:v>
                </c:pt>
                <c:pt idx="12">
                  <c:v>112.1</c:v>
                </c:pt>
                <c:pt idx="13">
                  <c:v>183.2</c:v>
                </c:pt>
                <c:pt idx="14">
                  <c:v>191.1</c:v>
                </c:pt>
                <c:pt idx="15">
                  <c:v>203.5</c:v>
                </c:pt>
                <c:pt idx="16">
                  <c:v>181.4</c:v>
                </c:pt>
                <c:pt idx="17">
                  <c:v>61.2</c:v>
                </c:pt>
                <c:pt idx="18">
                  <c:v>61.2</c:v>
                </c:pt>
                <c:pt idx="19">
                  <c:v>49.5</c:v>
                </c:pt>
                <c:pt idx="20">
                  <c:v>50.7</c:v>
                </c:pt>
                <c:pt idx="21">
                  <c:v>22.6</c:v>
                </c:pt>
                <c:pt idx="22">
                  <c:v>1.6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4FE1-452C-8B24-D73615F79568}"/>
            </c:ext>
          </c:extLst>
        </c:ser>
        <c:ser>
          <c:idx val="14"/>
          <c:order val="14"/>
          <c:tx>
            <c:strRef>
              <c:f>[HPCL_cache.xlsx]Sheet1!$B$255</c:f>
              <c:strCache>
                <c:ptCount val="1"/>
                <c:pt idx="0">
                  <c:v>64M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[HPCL_cache.xlsx]Sheet1!$D$232:$D$255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[HPCL_cache.xlsx]Sheet1!$E$232:$E$255</c:f>
              <c:numCache>
                <c:formatCode>General</c:formatCode>
                <c:ptCount val="24"/>
                <c:pt idx="0">
                  <c:v>2.1</c:v>
                </c:pt>
                <c:pt idx="1">
                  <c:v>4.7</c:v>
                </c:pt>
                <c:pt idx="2">
                  <c:v>8.8000000000000007</c:v>
                </c:pt>
                <c:pt idx="3">
                  <c:v>15.3</c:v>
                </c:pt>
                <c:pt idx="4">
                  <c:v>31.2</c:v>
                </c:pt>
                <c:pt idx="5">
                  <c:v>32.1</c:v>
                </c:pt>
                <c:pt idx="6">
                  <c:v>32.799999999999997</c:v>
                </c:pt>
                <c:pt idx="7">
                  <c:v>34</c:v>
                </c:pt>
                <c:pt idx="8">
                  <c:v>34.200000000000003</c:v>
                </c:pt>
                <c:pt idx="9">
                  <c:v>35.1</c:v>
                </c:pt>
                <c:pt idx="10">
                  <c:v>42.5</c:v>
                </c:pt>
                <c:pt idx="11">
                  <c:v>82.9</c:v>
                </c:pt>
                <c:pt idx="12">
                  <c:v>125</c:v>
                </c:pt>
                <c:pt idx="13">
                  <c:v>218.6</c:v>
                </c:pt>
                <c:pt idx="14">
                  <c:v>225.1</c:v>
                </c:pt>
                <c:pt idx="15">
                  <c:v>232.2</c:v>
                </c:pt>
                <c:pt idx="16">
                  <c:v>229.4</c:v>
                </c:pt>
                <c:pt idx="17">
                  <c:v>214.6</c:v>
                </c:pt>
                <c:pt idx="18">
                  <c:v>62</c:v>
                </c:pt>
                <c:pt idx="19">
                  <c:v>62</c:v>
                </c:pt>
                <c:pt idx="20">
                  <c:v>49.7</c:v>
                </c:pt>
                <c:pt idx="21">
                  <c:v>50.9</c:v>
                </c:pt>
                <c:pt idx="22">
                  <c:v>22.7</c:v>
                </c:pt>
                <c:pt idx="23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4FE1-452C-8B24-D73615F79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07168"/>
        <c:axId val="-2101701248"/>
      </c:scatterChart>
      <c:valAx>
        <c:axId val="-2101707168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Stride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01248"/>
        <c:crosses val="autoZero"/>
        <c:crossBetween val="midCat"/>
      </c:valAx>
      <c:valAx>
        <c:axId val="-210170124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R+W time (nanosecond)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07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38003578312295"/>
          <c:y val="3.8131477122060803E-2"/>
          <c:w val="0.124589208325703"/>
          <c:h val="0.83251549097599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0.68624</cdr:y>
    </cdr:from>
    <cdr:to>
      <cdr:x>0.5</cdr:x>
      <cdr:y>0.84994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065BD90E-6AF6-CC4A-8C31-23BF2FE4797B}"/>
            </a:ext>
          </a:extLst>
        </cdr:cNvPr>
        <cdr:cNvCxnSpPr/>
      </cdr:nvCxnSpPr>
      <cdr:spPr>
        <a:xfrm xmlns:a="http://schemas.openxmlformats.org/drawingml/2006/main">
          <a:off x="4114800" y="3833122"/>
          <a:ext cx="0" cy="9144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</cdr:x>
      <cdr:y>0.68624</cdr:y>
    </cdr:from>
    <cdr:to>
      <cdr:x>0.5</cdr:x>
      <cdr:y>0.84994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0196B62-EE19-664E-9402-67F290B58DDF}"/>
            </a:ext>
          </a:extLst>
        </cdr:cNvPr>
        <cdr:cNvCxnSpPr/>
      </cdr:nvCxnSpPr>
      <cdr:spPr>
        <a:xfrm xmlns:a="http://schemas.openxmlformats.org/drawingml/2006/main">
          <a:off x="4114800" y="3833122"/>
          <a:ext cx="0" cy="914400"/>
        </a:xfrm>
        <a:prstGeom xmlns:a="http://schemas.openxmlformats.org/drawingml/2006/main" prst="straightConnector1">
          <a:avLst/>
        </a:prstGeom>
        <a:ln xmlns:a="http://schemas.openxmlformats.org/drawingml/2006/main" w="31750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0.51852</cdr:x>
      <cdr:y>0.84994</cdr:y>
    </cdr:from>
    <cdr:to>
      <cdr:x>0.51852</cdr:x>
      <cdr:y>0.86631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3FB79896-32DE-914C-A5BB-2E78726DB4E5}"/>
            </a:ext>
          </a:extLst>
        </cdr:cNvPr>
        <cdr:cNvCxnSpPr/>
      </cdr:nvCxnSpPr>
      <cdr:spPr>
        <a:xfrm xmlns:a="http://schemas.openxmlformats.org/drawingml/2006/main">
          <a:off x="4267200" y="4747522"/>
          <a:ext cx="0" cy="914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075D50-BAB5-43D6-9BD2-438F9C03A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5AFF8-EE7C-4171-8481-9136031BF2B1}" type="datetimeFigureOut">
              <a:rPr lang="en-US" altLang="en-US"/>
              <a:pPr>
                <a:defRPr/>
              </a:pPr>
              <a:t>3/23/21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28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30422F-3B73-4F11-9508-129309658AE5}" type="datetimeFigureOut">
              <a:rPr lang="en-US" altLang="en-US"/>
              <a:pPr>
                <a:defRPr/>
              </a:pPr>
              <a:t>3/23/21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86BFF8-9D95-437A-AB94-6A5206F29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58918-1113-4C1D-8108-71E0D9A274C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5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8B660-2D76-4C2F-9FA4-FF4F36A2D8AD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67C6B-7B5E-4264-9237-C9C559DC48ED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75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2FF9B-9654-4245-8DE1-AB63C5B52B3F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475C7-FD46-472A-8507-E563C58AB561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7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30C659-419D-4FC9-9FDC-C82A800C569C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E70C7-8485-45A5-8A29-A41944B61747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4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6BFF8-9D95-437A-AB94-6A5206F290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27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93C0DF-8C14-47DF-86E0-ED6BB6D3168C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97927-627D-43F6-8F25-3A17B191CE7B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87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46144-CC55-4229-857E-01DB7CD9DFAC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E24F0-795D-4762-891F-8EE84ACD088B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51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C7289-3D6C-42FF-9E38-543E0C717437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91E95-F024-4174-BE73-6724DFF275F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7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86001-7007-49E7-905E-CD058CBE155F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31148-7F54-43DF-AB4D-1C2EC7328EDB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351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870D3-577D-449F-AC18-934887FFD53A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29BE6-D605-40B3-8096-1D60E78D3F43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2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84AF9-DFD7-4EBD-A3A5-06F67056DD47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BD34B-5240-4E40-B1DA-5660D2622ED9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7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3A00E-0C61-4FA5-B915-0C9E99BDFEBC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AB543-2268-49D7-8353-1998A0BA556E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32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D7C9B0-C952-463B-9B14-DA883F37E451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47246-503D-487D-9C05-B97BFCDC5787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4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F073E-F1E9-47CE-8ACD-6BC229F7CC71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6E5B2C-DF06-4EE2-B8C1-4E9BE5260DDC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1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78C9A-AA7A-4750-88F0-F31A9023CD3D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36BB1-A5C4-4390-8CE0-F1229C4F6B2E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50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0C525-E5A7-4DD0-A6DB-CD46AD0C1C4A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F3F85-659C-4FC0-A395-24302029E0B5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19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5605F-20CF-47D8-AD15-F022180ACC38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6ADA5-653E-499E-A377-E23AD0A3905D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222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06CECA-BD15-4223-B4E0-DF03BE5BF4DF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8A78B-E1EC-457B-9BF6-72E41C1A6B58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779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6BFF8-9D95-437A-AB94-6A5206F2906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93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FC2ED-FB86-4024-9A70-DAA766A8637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68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4FDC6-4FC5-4AA2-88D5-AB0B98480DEC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9825CB-81CA-47EC-BE11-73E34BB56041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3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3F318-17EA-CD45-B4C8-2F1D640C5AB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Warning: (d), (e), (f), and (g) are animated. Each animation is triggered with a mouse click</a:t>
            </a:r>
          </a:p>
          <a:p>
            <a:r>
              <a:rPr lang="en-US" altLang="zh-CN"/>
              <a:t>and goes through two steps at 1 second intervals.</a:t>
            </a:r>
          </a:p>
        </p:txBody>
      </p:sp>
    </p:spTree>
    <p:extLst>
      <p:ext uri="{BB962C8B-B14F-4D97-AF65-F5344CB8AC3E}">
        <p14:creationId xmlns:p14="http://schemas.microsoft.com/office/powerpoint/2010/main" val="228887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640" y="4560570"/>
            <a:ext cx="6307667" cy="432054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Instead, the memory system of a modern computer consists of a series of black boxes ranging from the fastest to the slowest.</a:t>
            </a:r>
          </a:p>
          <a:p>
            <a:r>
              <a:rPr lang="en-US"/>
              <a:t>Besides variation in speed, these boxes also varies in size (smallest to biggest) and cost.</a:t>
            </a:r>
          </a:p>
          <a:p>
            <a:r>
              <a:rPr lang="en-US"/>
              <a:t>What makes this kind of arrangement work is one of the most important  principle in computer design.  The principle of locality.</a:t>
            </a:r>
          </a:p>
          <a:p>
            <a:endParaRPr lang="en-US"/>
          </a:p>
          <a:p>
            <a:r>
              <a:rPr lang="en-US"/>
              <a:t>+1 = 7 min. (X:47)</a:t>
            </a: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7938" y="620713"/>
            <a:ext cx="4776787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2411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BA825-1973-4BDC-97FC-A78D613B3D50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1A479-7CC0-4F34-B14C-9F04B3B3FB66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01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0C088-79A1-4F90-9217-D35F3FB5AC3A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13A68-228D-4D2A-951D-4FD75B482735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37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E00828-C172-4BCB-B3FE-1C4B97BEA936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CCFD1-B24D-4520-8645-4BD52AEBA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11640-741A-4CCA-8519-B01817031191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7C95-83AD-42D3-8E26-FF14F249F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A6EC0-0314-4A00-ABD3-C211F2D1FF1B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B742-FF90-4170-8968-234982E55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3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2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35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84455A-B437-4EF1-9C67-D45F88489B3A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AAF9BB-2E15-4088-AA42-CF7D78445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6AF3-2D28-4638-B924-1985CCBE0FAA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28CC-622E-4E35-9335-6D05BDDAD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3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962F-0FD3-4A41-B1E0-E22F5E8D4B6E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ADC4-9586-40A5-A937-032649AAB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4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1319-57AD-4D3B-908F-E1145E134A44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59993-4584-4D5B-8455-C63E5C0A7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3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0C8BA-664E-4B4F-9C25-D59125B5D64C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12A09-AD8A-4715-AC54-5667F7F56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5E1E-5502-488B-8FAF-81F1B2F27A5F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E58A-5438-464F-8DC8-FBD19AD0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835CB-C565-465B-A983-2A5C6991304E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83EA-603E-4230-BB52-202AB9112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E1BB1-61F9-477F-A4FB-7322C0BF2798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561CF-3AFC-4D98-B178-E570805A7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2DEE4E-9795-40B7-9F6E-6D5EA91B2D76}" type="datetime1">
              <a:rPr lang="en-US" altLang="en-US" smtClean="0"/>
              <a:t>3/23/21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D74790-CD00-4152-9159-017876088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Lectures 17 &amp; 18 – Memory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 Integrated Circuits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/>
              <a:t>Types of random access memory </a:t>
            </a:r>
          </a:p>
          <a:p>
            <a:pPr marL="742950" lvl="1" indent="-285750"/>
            <a:r>
              <a:rPr lang="en-US" altLang="zh-CN" i="1" dirty="0"/>
              <a:t>Static</a:t>
            </a:r>
            <a:r>
              <a:rPr lang="en-US" altLang="zh-CN" dirty="0"/>
              <a:t> – information stored in latches</a:t>
            </a:r>
          </a:p>
          <a:p>
            <a:pPr marL="742950" lvl="1" indent="-285750"/>
            <a:r>
              <a:rPr lang="en-US" altLang="zh-CN" i="1" dirty="0"/>
              <a:t>Dynamic</a:t>
            </a:r>
            <a:r>
              <a:rPr lang="en-US" altLang="zh-CN" dirty="0"/>
              <a:t> – information stored as electrical charges on capacitors</a:t>
            </a:r>
          </a:p>
          <a:p>
            <a:pPr lvl="2"/>
            <a:r>
              <a:rPr lang="en-US" altLang="zh-CN" sz="1800" dirty="0"/>
              <a:t>Charge </a:t>
            </a:r>
            <a:r>
              <a:rPr lang="zh-CN" altLang="en-US" sz="1800" dirty="0">
                <a:latin typeface="Arial"/>
              </a:rPr>
              <a:t>“</a:t>
            </a:r>
            <a:r>
              <a:rPr lang="en-US" altLang="zh-CN" sz="1800" dirty="0"/>
              <a:t>leaks</a:t>
            </a:r>
            <a:r>
              <a:rPr lang="zh-CN" altLang="en-US" sz="1800" dirty="0">
                <a:latin typeface="Arial"/>
              </a:rPr>
              <a:t>”</a:t>
            </a:r>
            <a:r>
              <a:rPr lang="en-US" altLang="zh-CN" sz="1800" dirty="0"/>
              <a:t> off </a:t>
            </a:r>
          </a:p>
          <a:p>
            <a:pPr lvl="2"/>
            <a:r>
              <a:rPr lang="en-US" altLang="zh-CN" sz="1800" dirty="0"/>
              <a:t>Periodic </a:t>
            </a:r>
            <a:r>
              <a:rPr lang="en-US" altLang="zh-CN" sz="1800" i="1" dirty="0"/>
              <a:t>refresh</a:t>
            </a:r>
            <a:r>
              <a:rPr lang="en-US" altLang="zh-CN" sz="1800" dirty="0"/>
              <a:t>  of charge required</a:t>
            </a:r>
          </a:p>
          <a:p>
            <a:pPr marL="342900" indent="-342900"/>
            <a:r>
              <a:rPr lang="en-US" altLang="zh-CN" dirty="0"/>
              <a:t>Dependence on Power Supply</a:t>
            </a:r>
          </a:p>
          <a:p>
            <a:pPr marL="742950" lvl="1" indent="-285750"/>
            <a:r>
              <a:rPr lang="en-US" altLang="zh-CN" i="1" dirty="0"/>
              <a:t>Volatile</a:t>
            </a:r>
            <a:r>
              <a:rPr lang="en-US" altLang="zh-CN" dirty="0"/>
              <a:t> – loses stored information when power turned off</a:t>
            </a:r>
          </a:p>
          <a:p>
            <a:pPr marL="742950" lvl="1" indent="-285750"/>
            <a:r>
              <a:rPr lang="en-US" altLang="zh-CN" i="1" dirty="0"/>
              <a:t>Non-volatile</a:t>
            </a:r>
            <a:r>
              <a:rPr lang="en-US" altLang="zh-CN" dirty="0"/>
              <a:t> – retains information when power turned off</a:t>
            </a:r>
          </a:p>
        </p:txBody>
      </p:sp>
    </p:spTree>
    <p:extLst>
      <p:ext uri="{BB962C8B-B14F-4D97-AF65-F5344CB8AC3E}">
        <p14:creationId xmlns:p14="http://schemas.microsoft.com/office/powerpoint/2010/main" val="7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43"/>
    </mc:Choice>
    <mc:Fallback xmlns="">
      <p:transition xmlns:p14="http://schemas.microsoft.com/office/powerpoint/2010/main" spd="slow" advTm="1131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RAM (SRAM)</a:t>
            </a:r>
          </a:p>
          <a:p>
            <a:pPr lvl="1" eaLnBrk="1" hangingPunct="1"/>
            <a:r>
              <a:rPr lang="en-US" altLang="en-US" dirty="0"/>
              <a:t>0.5ns – 2.5ns, $500 – $1,000 per GB</a:t>
            </a:r>
          </a:p>
          <a:p>
            <a:pPr eaLnBrk="1" hangingPunct="1"/>
            <a:r>
              <a:rPr lang="en-US" altLang="en-US" dirty="0"/>
              <a:t>Dynamic RAM (DRAM)</a:t>
            </a:r>
          </a:p>
          <a:p>
            <a:pPr lvl="1" eaLnBrk="1" hangingPunct="1"/>
            <a:r>
              <a:rPr lang="en-US" altLang="en-US" dirty="0"/>
              <a:t>50ns – 70ns, $3 – $10 per GB</a:t>
            </a:r>
          </a:p>
          <a:p>
            <a:pPr eaLnBrk="1" hangingPunct="1"/>
            <a:r>
              <a:rPr lang="en-US" altLang="en-US" dirty="0"/>
              <a:t>Flash Memory</a:t>
            </a:r>
          </a:p>
          <a:p>
            <a:pPr lvl="1" eaLnBrk="1" hangingPunct="1"/>
            <a:r>
              <a:rPr lang="en-US" altLang="en-US" dirty="0"/>
              <a:t>0.005ms – 0.05ms, $0.25 - $0.75 per GB</a:t>
            </a:r>
          </a:p>
          <a:p>
            <a:pPr eaLnBrk="1" hangingPunct="1"/>
            <a:r>
              <a:rPr lang="en-US" altLang="en-US" dirty="0"/>
              <a:t>Magnetic disk</a:t>
            </a:r>
          </a:p>
          <a:p>
            <a:pPr lvl="1" eaLnBrk="1" hangingPunct="1"/>
            <a:r>
              <a:rPr lang="en-US" altLang="en-US" dirty="0"/>
              <a:t>5ms – 20ms, $0.02 – $0.05 per GB</a:t>
            </a:r>
          </a:p>
          <a:p>
            <a:pPr eaLnBrk="1" hangingPunct="1"/>
            <a:r>
              <a:rPr lang="en-US" altLang="en-US" dirty="0"/>
              <a:t>Ideal memory</a:t>
            </a:r>
          </a:p>
          <a:p>
            <a:pPr lvl="1" eaLnBrk="1" hangingPunct="1"/>
            <a:r>
              <a:rPr lang="en-US" altLang="en-US" dirty="0"/>
              <a:t>Access time of SRAM</a:t>
            </a:r>
          </a:p>
          <a:p>
            <a:pPr lvl="1" eaLnBrk="1" hangingPunct="1"/>
            <a:r>
              <a:rPr lang="en-US" altLang="en-US" dirty="0"/>
              <a:t>Capacity and cost/GB of disk</a:t>
            </a:r>
          </a:p>
        </p:txBody>
      </p:sp>
    </p:spTree>
    <p:extLst>
      <p:ext uri="{BB962C8B-B14F-4D97-AF65-F5344CB8AC3E}">
        <p14:creationId xmlns:p14="http://schemas.microsoft.com/office/powerpoint/2010/main" val="5492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2850"/>
            <a:ext cx="89916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dirty="0"/>
              <a:t>Array of storage cells used to implement static RAM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/>
              <a:t>Storage Cell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SR Latch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Select input for</a:t>
            </a:r>
            <a:br>
              <a:rPr lang="en-US" altLang="zh-CN" dirty="0"/>
            </a:br>
            <a:r>
              <a:rPr lang="en-US" altLang="zh-CN" dirty="0"/>
              <a:t>control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Dual Rail Data</a:t>
            </a:r>
            <a:br>
              <a:rPr lang="en-US" altLang="zh-CN" dirty="0"/>
            </a:br>
            <a:r>
              <a:rPr lang="en-US" altLang="zh-CN" dirty="0"/>
              <a:t>Inputs B  and </a:t>
            </a:r>
            <a:r>
              <a:rPr lang="en-US" altLang="zh-CN" dirty="0">
                <a:ea typeface="ＭＳ Ｐゴシック" charset="0"/>
                <a:cs typeface="Times New Roman" charset="0"/>
              </a:rPr>
              <a:t>B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ＭＳ Ｐゴシック" charset="0"/>
                <a:cs typeface="Times New Roman" charset="0"/>
              </a:rPr>
              <a:t>Dual Rail Data</a:t>
            </a:r>
            <a:br>
              <a:rPr lang="en-US" altLang="zh-CN" dirty="0">
                <a:ea typeface="ＭＳ Ｐゴシック" charset="0"/>
                <a:cs typeface="Times New Roman" charset="0"/>
              </a:rPr>
            </a:br>
            <a:r>
              <a:rPr lang="en-US" altLang="zh-CN" dirty="0">
                <a:ea typeface="ＭＳ Ｐゴシック" charset="0"/>
                <a:cs typeface="Times New Roman" charset="0"/>
              </a:rPr>
              <a:t>Outputs C  and C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charset="0"/>
              <a:buChar char="§"/>
            </a:pPr>
            <a:endParaRPr lang="zh-CN" alt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717831" name="Freeform 7"/>
          <p:cNvSpPr>
            <a:spLocks/>
          </p:cNvSpPr>
          <p:nvPr/>
        </p:nvSpPr>
        <p:spPr bwMode="auto">
          <a:xfrm>
            <a:off x="4224338" y="2232025"/>
            <a:ext cx="3887787" cy="2373313"/>
          </a:xfrm>
          <a:custGeom>
            <a:avLst/>
            <a:gdLst>
              <a:gd name="T0" fmla="*/ 0 w 2449"/>
              <a:gd name="T1" fmla="*/ 0 h 1495"/>
              <a:gd name="T2" fmla="*/ 2449 w 2449"/>
              <a:gd name="T3" fmla="*/ 0 h 1495"/>
              <a:gd name="T4" fmla="*/ 2449 w 2449"/>
              <a:gd name="T5" fmla="*/ 1495 h 1495"/>
              <a:gd name="T6" fmla="*/ 0 w 2449"/>
              <a:gd name="T7" fmla="*/ 1495 h 1495"/>
              <a:gd name="T8" fmla="*/ 0 w 2449"/>
              <a:gd name="T9" fmla="*/ 0 h 1495"/>
              <a:gd name="T10" fmla="*/ 0 w 2449"/>
              <a:gd name="T11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9" h="1495">
                <a:moveTo>
                  <a:pt x="0" y="0"/>
                </a:moveTo>
                <a:lnTo>
                  <a:pt x="2449" y="0"/>
                </a:lnTo>
                <a:lnTo>
                  <a:pt x="2449" y="1495"/>
                </a:lnTo>
                <a:lnTo>
                  <a:pt x="0" y="14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32" name="Line 8"/>
          <p:cNvSpPr>
            <a:spLocks noChangeShapeType="1"/>
          </p:cNvSpPr>
          <p:nvPr/>
        </p:nvSpPr>
        <p:spPr bwMode="auto">
          <a:xfrm>
            <a:off x="7962900" y="3057525"/>
            <a:ext cx="7191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7959725" y="3927475"/>
            <a:ext cx="71278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>
            <a:off x="6848475" y="4076700"/>
            <a:ext cx="5969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5146675" y="18129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Select</a:t>
            </a:r>
            <a:endParaRPr lang="en-US" altLang="zh-CN" sz="3200"/>
          </a:p>
        </p:txBody>
      </p:sp>
      <p:sp>
        <p:nvSpPr>
          <p:cNvPr id="717836" name="Line 12"/>
          <p:cNvSpPr>
            <a:spLocks noChangeShapeType="1"/>
          </p:cNvSpPr>
          <p:nvPr/>
        </p:nvSpPr>
        <p:spPr bwMode="auto">
          <a:xfrm>
            <a:off x="5222875" y="4079875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>
            <a:off x="5222875" y="3194050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>
            <a:off x="6781800" y="3194050"/>
            <a:ext cx="663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 flipH="1">
            <a:off x="3975100" y="3054350"/>
            <a:ext cx="7318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 flipH="1">
            <a:off x="3975100" y="4217988"/>
            <a:ext cx="7318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1" name="Freeform 17"/>
          <p:cNvSpPr>
            <a:spLocks/>
          </p:cNvSpPr>
          <p:nvPr/>
        </p:nvSpPr>
        <p:spPr bwMode="auto">
          <a:xfrm>
            <a:off x="4379913" y="3335338"/>
            <a:ext cx="328612" cy="604837"/>
          </a:xfrm>
          <a:custGeom>
            <a:avLst/>
            <a:gdLst>
              <a:gd name="T0" fmla="*/ 207 w 207"/>
              <a:gd name="T1" fmla="*/ 0 h 381"/>
              <a:gd name="T2" fmla="*/ 0 w 207"/>
              <a:gd name="T3" fmla="*/ 0 h 381"/>
              <a:gd name="T4" fmla="*/ 0 w 207"/>
              <a:gd name="T5" fmla="*/ 381 h 381"/>
              <a:gd name="T6" fmla="*/ 206 w 207"/>
              <a:gd name="T7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381">
                <a:moveTo>
                  <a:pt x="207" y="0"/>
                </a:moveTo>
                <a:lnTo>
                  <a:pt x="0" y="0"/>
                </a:lnTo>
                <a:lnTo>
                  <a:pt x="0" y="381"/>
                </a:lnTo>
                <a:lnTo>
                  <a:pt x="206" y="38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2" name="Freeform 18"/>
          <p:cNvSpPr>
            <a:spLocks/>
          </p:cNvSpPr>
          <p:nvPr/>
        </p:nvSpPr>
        <p:spPr bwMode="auto">
          <a:xfrm>
            <a:off x="4379913" y="2038350"/>
            <a:ext cx="1076325" cy="1603375"/>
          </a:xfrm>
          <a:custGeom>
            <a:avLst/>
            <a:gdLst>
              <a:gd name="T0" fmla="*/ 0 w 678"/>
              <a:gd name="T1" fmla="*/ 1010 h 1010"/>
              <a:gd name="T2" fmla="*/ 678 w 678"/>
              <a:gd name="T3" fmla="*/ 1010 h 1010"/>
              <a:gd name="T4" fmla="*/ 678 w 678"/>
              <a:gd name="T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8" h="1010">
                <a:moveTo>
                  <a:pt x="0" y="1010"/>
                </a:moveTo>
                <a:lnTo>
                  <a:pt x="678" y="1010"/>
                </a:lnTo>
                <a:lnTo>
                  <a:pt x="67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3" name="Freeform 19"/>
          <p:cNvSpPr>
            <a:spLocks/>
          </p:cNvSpPr>
          <p:nvPr/>
        </p:nvSpPr>
        <p:spPr bwMode="auto">
          <a:xfrm>
            <a:off x="5456238" y="2482850"/>
            <a:ext cx="1989137" cy="1316038"/>
          </a:xfrm>
          <a:custGeom>
            <a:avLst/>
            <a:gdLst>
              <a:gd name="T0" fmla="*/ 0 w 1253"/>
              <a:gd name="T1" fmla="*/ 0 h 829"/>
              <a:gd name="T2" fmla="*/ 1002 w 1253"/>
              <a:gd name="T3" fmla="*/ 0 h 829"/>
              <a:gd name="T4" fmla="*/ 1002 w 1253"/>
              <a:gd name="T5" fmla="*/ 829 h 829"/>
              <a:gd name="T6" fmla="*/ 1253 w 1253"/>
              <a:gd name="T7" fmla="*/ 8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3" h="829">
                <a:moveTo>
                  <a:pt x="0" y="0"/>
                </a:moveTo>
                <a:lnTo>
                  <a:pt x="1002" y="0"/>
                </a:lnTo>
                <a:lnTo>
                  <a:pt x="1002" y="829"/>
                </a:lnTo>
                <a:lnTo>
                  <a:pt x="1253" y="82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4" name="Line 20"/>
          <p:cNvSpPr>
            <a:spLocks noChangeShapeType="1"/>
          </p:cNvSpPr>
          <p:nvPr/>
        </p:nvSpPr>
        <p:spPr bwMode="auto">
          <a:xfrm flipH="1">
            <a:off x="7043738" y="2913063"/>
            <a:ext cx="4064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5" name="Rectangle 21"/>
          <p:cNvSpPr>
            <a:spLocks noChangeArrowheads="1"/>
          </p:cNvSpPr>
          <p:nvPr/>
        </p:nvSpPr>
        <p:spPr bwMode="auto">
          <a:xfrm>
            <a:off x="3779838" y="29337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B</a:t>
            </a:r>
            <a:endParaRPr lang="en-US" altLang="zh-CN" sz="3200"/>
          </a:p>
        </p:txBody>
      </p:sp>
      <p:sp>
        <p:nvSpPr>
          <p:cNvPr id="717846" name="Rectangle 22"/>
          <p:cNvSpPr>
            <a:spLocks noChangeArrowheads="1"/>
          </p:cNvSpPr>
          <p:nvPr/>
        </p:nvSpPr>
        <p:spPr bwMode="auto">
          <a:xfrm>
            <a:off x="7115175" y="4295775"/>
            <a:ext cx="830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chemeClr val="hlink"/>
                </a:solidFill>
              </a:rPr>
              <a:t>RAM cell</a:t>
            </a:r>
            <a:endParaRPr lang="en-US" altLang="zh-CN" sz="3200">
              <a:solidFill>
                <a:schemeClr val="hlink"/>
              </a:solidFill>
            </a:endParaRPr>
          </a:p>
        </p:txBody>
      </p:sp>
      <p:sp>
        <p:nvSpPr>
          <p:cNvPr id="717847" name="Rectangle 23"/>
          <p:cNvSpPr>
            <a:spLocks noChangeArrowheads="1"/>
          </p:cNvSpPr>
          <p:nvPr/>
        </p:nvSpPr>
        <p:spPr bwMode="auto">
          <a:xfrm>
            <a:off x="8721725" y="29352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C</a:t>
            </a:r>
            <a:endParaRPr lang="en-US" altLang="zh-CN" sz="3200"/>
          </a:p>
        </p:txBody>
      </p:sp>
      <p:sp>
        <p:nvSpPr>
          <p:cNvPr id="717848" name="Rectangle 24"/>
          <p:cNvSpPr>
            <a:spLocks noChangeArrowheads="1"/>
          </p:cNvSpPr>
          <p:nvPr/>
        </p:nvSpPr>
        <p:spPr bwMode="auto">
          <a:xfrm>
            <a:off x="8724900" y="3808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C</a:t>
            </a:r>
            <a:endParaRPr lang="en-US" altLang="zh-CN" sz="3200"/>
          </a:p>
        </p:txBody>
      </p:sp>
      <p:sp>
        <p:nvSpPr>
          <p:cNvPr id="717849" name="Line 25"/>
          <p:cNvSpPr>
            <a:spLocks noChangeShapeType="1"/>
          </p:cNvSpPr>
          <p:nvPr/>
        </p:nvSpPr>
        <p:spPr bwMode="auto">
          <a:xfrm>
            <a:off x="8721726" y="3821114"/>
            <a:ext cx="14605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50" name="Rectangle 26"/>
          <p:cNvSpPr>
            <a:spLocks noChangeArrowheads="1"/>
          </p:cNvSpPr>
          <p:nvPr/>
        </p:nvSpPr>
        <p:spPr bwMode="auto">
          <a:xfrm>
            <a:off x="3771900" y="410051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B</a:t>
            </a:r>
            <a:endParaRPr lang="en-US" altLang="zh-CN" sz="3200"/>
          </a:p>
        </p:txBody>
      </p:sp>
      <p:sp>
        <p:nvSpPr>
          <p:cNvPr id="717851" name="Line 27"/>
          <p:cNvSpPr>
            <a:spLocks noChangeShapeType="1"/>
          </p:cNvSpPr>
          <p:nvPr/>
        </p:nvSpPr>
        <p:spPr bwMode="auto">
          <a:xfrm>
            <a:off x="3768726" y="4114800"/>
            <a:ext cx="14605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52" name="Freeform 28"/>
          <p:cNvSpPr>
            <a:spLocks/>
          </p:cNvSpPr>
          <p:nvPr/>
        </p:nvSpPr>
        <p:spPr bwMode="auto">
          <a:xfrm>
            <a:off x="7445375" y="2838450"/>
            <a:ext cx="517525" cy="430213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7 h 207"/>
              <a:gd name="T6" fmla="*/ 248 w 248"/>
              <a:gd name="T7" fmla="*/ 105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7"/>
                  <a:pt x="143" y="207"/>
                  <a:pt x="143" y="207"/>
                </a:cubicBezTo>
                <a:cubicBezTo>
                  <a:pt x="200" y="207"/>
                  <a:pt x="248" y="161"/>
                  <a:pt x="248" y="105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3" name="Freeform 29"/>
          <p:cNvSpPr>
            <a:spLocks/>
          </p:cNvSpPr>
          <p:nvPr/>
        </p:nvSpPr>
        <p:spPr bwMode="auto">
          <a:xfrm>
            <a:off x="4706938" y="2979738"/>
            <a:ext cx="515937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6 h 207"/>
              <a:gd name="T6" fmla="*/ 248 w 248"/>
              <a:gd name="T7" fmla="*/ 104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4" name="Freeform 30"/>
          <p:cNvSpPr>
            <a:spLocks/>
          </p:cNvSpPr>
          <p:nvPr/>
        </p:nvSpPr>
        <p:spPr bwMode="auto">
          <a:xfrm>
            <a:off x="4706938" y="3865563"/>
            <a:ext cx="515937" cy="428625"/>
          </a:xfrm>
          <a:custGeom>
            <a:avLst/>
            <a:gdLst>
              <a:gd name="T0" fmla="*/ 0 w 248"/>
              <a:gd name="T1" fmla="*/ 0 h 206"/>
              <a:gd name="T2" fmla="*/ 0 w 248"/>
              <a:gd name="T3" fmla="*/ 206 h 206"/>
              <a:gd name="T4" fmla="*/ 143 w 248"/>
              <a:gd name="T5" fmla="*/ 206 h 206"/>
              <a:gd name="T6" fmla="*/ 248 w 248"/>
              <a:gd name="T7" fmla="*/ 104 h 206"/>
              <a:gd name="T8" fmla="*/ 146 w 248"/>
              <a:gd name="T9" fmla="*/ 0 h 206"/>
              <a:gd name="T10" fmla="*/ 0 w 248"/>
              <a:gd name="T1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6">
                <a:moveTo>
                  <a:pt x="0" y="0"/>
                </a:moveTo>
                <a:cubicBezTo>
                  <a:pt x="0" y="206"/>
                  <a:pt x="0" y="206"/>
                  <a:pt x="0" y="206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5" name="Freeform 31"/>
          <p:cNvSpPr>
            <a:spLocks/>
          </p:cNvSpPr>
          <p:nvPr/>
        </p:nvSpPr>
        <p:spPr bwMode="auto">
          <a:xfrm>
            <a:off x="7445375" y="3722688"/>
            <a:ext cx="517525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6 h 207"/>
              <a:gd name="T6" fmla="*/ 248 w 248"/>
              <a:gd name="T7" fmla="*/ 104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6" name="Oval 32"/>
          <p:cNvSpPr>
            <a:spLocks noChangeArrowheads="1"/>
          </p:cNvSpPr>
          <p:nvPr/>
        </p:nvSpPr>
        <p:spPr bwMode="auto">
          <a:xfrm>
            <a:off x="6786563" y="4014788"/>
            <a:ext cx="1254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A0C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7" name="Freeform 33"/>
          <p:cNvSpPr>
            <a:spLocks/>
          </p:cNvSpPr>
          <p:nvPr/>
        </p:nvSpPr>
        <p:spPr bwMode="auto">
          <a:xfrm>
            <a:off x="5711825" y="2797175"/>
            <a:ext cx="1074738" cy="1647825"/>
          </a:xfrm>
          <a:custGeom>
            <a:avLst/>
            <a:gdLst>
              <a:gd name="T0" fmla="*/ 0 w 677"/>
              <a:gd name="T1" fmla="*/ 0 h 1038"/>
              <a:gd name="T2" fmla="*/ 677 w 677"/>
              <a:gd name="T3" fmla="*/ 0 h 1038"/>
              <a:gd name="T4" fmla="*/ 677 w 677"/>
              <a:gd name="T5" fmla="*/ 1038 h 1038"/>
              <a:gd name="T6" fmla="*/ 0 w 677"/>
              <a:gd name="T7" fmla="*/ 1038 h 1038"/>
              <a:gd name="T8" fmla="*/ 0 w 677"/>
              <a:gd name="T9" fmla="*/ 0 h 1038"/>
              <a:gd name="T10" fmla="*/ 0 w 677"/>
              <a:gd name="T11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" h="1038">
                <a:moveTo>
                  <a:pt x="0" y="0"/>
                </a:moveTo>
                <a:lnTo>
                  <a:pt x="677" y="0"/>
                </a:lnTo>
                <a:lnTo>
                  <a:pt x="677" y="1038"/>
                </a:lnTo>
                <a:lnTo>
                  <a:pt x="0" y="10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8" name="Rectangle 34"/>
          <p:cNvSpPr>
            <a:spLocks noChangeArrowheads="1"/>
          </p:cNvSpPr>
          <p:nvPr/>
        </p:nvSpPr>
        <p:spPr bwMode="auto">
          <a:xfrm>
            <a:off x="5786438" y="30702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S</a:t>
            </a:r>
            <a:endParaRPr lang="en-US" altLang="zh-CN" sz="3200"/>
          </a:p>
        </p:txBody>
      </p:sp>
      <p:sp>
        <p:nvSpPr>
          <p:cNvPr id="717859" name="Rectangle 35"/>
          <p:cNvSpPr>
            <a:spLocks noChangeArrowheads="1"/>
          </p:cNvSpPr>
          <p:nvPr/>
        </p:nvSpPr>
        <p:spPr bwMode="auto">
          <a:xfrm>
            <a:off x="5786438" y="39639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R</a:t>
            </a:r>
            <a:endParaRPr lang="en-US" altLang="zh-CN" sz="3200"/>
          </a:p>
        </p:txBody>
      </p:sp>
      <p:sp>
        <p:nvSpPr>
          <p:cNvPr id="717860" name="Rectangle 36"/>
          <p:cNvSpPr>
            <a:spLocks noChangeArrowheads="1"/>
          </p:cNvSpPr>
          <p:nvPr/>
        </p:nvSpPr>
        <p:spPr bwMode="auto">
          <a:xfrm>
            <a:off x="6543675" y="30702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Q</a:t>
            </a:r>
            <a:endParaRPr lang="en-US" altLang="zh-CN" sz="3200"/>
          </a:p>
        </p:txBody>
      </p:sp>
      <p:sp>
        <p:nvSpPr>
          <p:cNvPr id="717861" name="Rectangle 37"/>
          <p:cNvSpPr>
            <a:spLocks noChangeArrowheads="1"/>
          </p:cNvSpPr>
          <p:nvPr/>
        </p:nvSpPr>
        <p:spPr bwMode="auto">
          <a:xfrm>
            <a:off x="6543675" y="39639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Q</a:t>
            </a:r>
            <a:endParaRPr lang="en-US" altLang="zh-CN" sz="3200"/>
          </a:p>
        </p:txBody>
      </p:sp>
      <p:sp>
        <p:nvSpPr>
          <p:cNvPr id="717862" name="Oval 38"/>
          <p:cNvSpPr>
            <a:spLocks noChangeArrowheads="1"/>
          </p:cNvSpPr>
          <p:nvPr/>
        </p:nvSpPr>
        <p:spPr bwMode="auto">
          <a:xfrm>
            <a:off x="5419725" y="24447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63" name="Oval 39"/>
          <p:cNvSpPr>
            <a:spLocks noChangeArrowheads="1"/>
          </p:cNvSpPr>
          <p:nvPr/>
        </p:nvSpPr>
        <p:spPr bwMode="auto">
          <a:xfrm>
            <a:off x="7007225" y="28765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64" name="Oval 40"/>
          <p:cNvSpPr>
            <a:spLocks noChangeArrowheads="1"/>
          </p:cNvSpPr>
          <p:nvPr/>
        </p:nvSpPr>
        <p:spPr bwMode="auto">
          <a:xfrm>
            <a:off x="4343400" y="360521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FACC9121-F829-0D4F-AA62-BC62DB08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10218"/>
            <a:ext cx="14605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CF13CC85-A23A-EF4B-9E0E-83D42433B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35787"/>
            <a:ext cx="14605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56"/>
    </mc:Choice>
    <mc:Fallback xmlns="">
      <p:transition xmlns:p14="http://schemas.microsoft.com/office/powerpoint/2010/main" spd="slow" advTm="5285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RAM (DRAM)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/>
              <a:t>Basic Principle: Storage of information on capacitors.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/>
              <a:t>Charge and discharge of capacitor to change stored value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/>
              <a:t>Use of transistor as </a:t>
            </a:r>
            <a:r>
              <a:rPr lang="zh-CN" altLang="en-US">
                <a:latin typeface="Arial"/>
              </a:rPr>
              <a:t>“</a:t>
            </a:r>
            <a:r>
              <a:rPr lang="en-US" altLang="zh-CN"/>
              <a:t>switch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 to: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/>
              <a:t>Store charge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/>
              <a:t>Charge or discharge</a:t>
            </a:r>
          </a:p>
        </p:txBody>
      </p:sp>
    </p:spTree>
    <p:extLst>
      <p:ext uri="{BB962C8B-B14F-4D97-AF65-F5344CB8AC3E}">
        <p14:creationId xmlns:p14="http://schemas.microsoft.com/office/powerpoint/2010/main" val="37695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9"/>
    </mc:Choice>
    <mc:Fallback xmlns="">
      <p:transition xmlns:p14="http://schemas.microsoft.com/office/powerpoint/2010/main" spd="slow" advTm="479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690" name="Group 2"/>
          <p:cNvGrpSpPr>
            <a:grpSpLocks/>
          </p:cNvGrpSpPr>
          <p:nvPr/>
        </p:nvGrpSpPr>
        <p:grpSpPr bwMode="auto">
          <a:xfrm>
            <a:off x="6616700" y="5214938"/>
            <a:ext cx="2349500" cy="231775"/>
            <a:chOff x="4164" y="3281"/>
            <a:chExt cx="1480" cy="146"/>
          </a:xfrm>
        </p:grpSpPr>
        <p:sp>
          <p:nvSpPr>
            <p:cNvPr id="754691" name="Freeform 3"/>
            <p:cNvSpPr>
              <a:spLocks/>
            </p:cNvSpPr>
            <p:nvPr/>
          </p:nvSpPr>
          <p:spPr bwMode="auto">
            <a:xfrm>
              <a:off x="5484" y="3403"/>
              <a:ext cx="160" cy="24"/>
            </a:xfrm>
            <a:custGeom>
              <a:avLst/>
              <a:gdLst>
                <a:gd name="T0" fmla="*/ 0 w 80"/>
                <a:gd name="T1" fmla="*/ 10 h 12"/>
                <a:gd name="T2" fmla="*/ 9 w 80"/>
                <a:gd name="T3" fmla="*/ 0 h 12"/>
                <a:gd name="T4" fmla="*/ 22 w 80"/>
                <a:gd name="T5" fmla="*/ 6 h 12"/>
                <a:gd name="T6" fmla="*/ 31 w 80"/>
                <a:gd name="T7" fmla="*/ 0 h 12"/>
                <a:gd name="T8" fmla="*/ 40 w 80"/>
                <a:gd name="T9" fmla="*/ 6 h 12"/>
                <a:gd name="T10" fmla="*/ 50 w 80"/>
                <a:gd name="T11" fmla="*/ 0 h 12"/>
                <a:gd name="T12" fmla="*/ 63 w 80"/>
                <a:gd name="T13" fmla="*/ 9 h 12"/>
                <a:gd name="T14" fmla="*/ 69 w 80"/>
                <a:gd name="T15" fmla="*/ 0 h 12"/>
                <a:gd name="T16" fmla="*/ 78 w 80"/>
                <a:gd name="T17" fmla="*/ 7 h 12"/>
                <a:gd name="T18" fmla="*/ 80 w 80"/>
                <a:gd name="T19" fmla="*/ 12 h 12"/>
                <a:gd name="T20" fmla="*/ 0 w 80"/>
                <a:gd name="T21" fmla="*/ 11 h 12"/>
                <a:gd name="T22" fmla="*/ 0 w 80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2">
                  <a:moveTo>
                    <a:pt x="0" y="1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59" y="9"/>
                    <a:pt x="80" y="12"/>
                    <a:pt x="80" y="1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2" name="Freeform 4"/>
            <p:cNvSpPr>
              <a:spLocks/>
            </p:cNvSpPr>
            <p:nvPr/>
          </p:nvSpPr>
          <p:spPr bwMode="auto">
            <a:xfrm>
              <a:off x="4164" y="3281"/>
              <a:ext cx="740" cy="144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3" name="Group 5"/>
          <p:cNvGrpSpPr>
            <a:grpSpLocks/>
          </p:cNvGrpSpPr>
          <p:nvPr/>
        </p:nvGrpSpPr>
        <p:grpSpPr bwMode="auto">
          <a:xfrm>
            <a:off x="3851275" y="5108575"/>
            <a:ext cx="2330450" cy="360363"/>
            <a:chOff x="2427" y="3217"/>
            <a:chExt cx="1468" cy="227"/>
          </a:xfrm>
        </p:grpSpPr>
        <p:sp>
          <p:nvSpPr>
            <p:cNvPr id="754694" name="Freeform 6"/>
            <p:cNvSpPr>
              <a:spLocks/>
            </p:cNvSpPr>
            <p:nvPr/>
          </p:nvSpPr>
          <p:spPr bwMode="auto">
            <a:xfrm>
              <a:off x="3735" y="3217"/>
              <a:ext cx="160" cy="226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5" name="Freeform 7"/>
            <p:cNvSpPr>
              <a:spLocks/>
            </p:cNvSpPr>
            <p:nvPr/>
          </p:nvSpPr>
          <p:spPr bwMode="auto">
            <a:xfrm>
              <a:off x="2427" y="3304"/>
              <a:ext cx="732" cy="140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6" name="Group 8"/>
          <p:cNvGrpSpPr>
            <a:grpSpLocks/>
          </p:cNvGrpSpPr>
          <p:nvPr/>
        </p:nvGrpSpPr>
        <p:grpSpPr bwMode="auto">
          <a:xfrm>
            <a:off x="6613525" y="3808413"/>
            <a:ext cx="2339975" cy="323850"/>
            <a:chOff x="4160" y="2394"/>
            <a:chExt cx="1474" cy="204"/>
          </a:xfrm>
        </p:grpSpPr>
        <p:sp>
          <p:nvSpPr>
            <p:cNvPr id="754697" name="Freeform 9"/>
            <p:cNvSpPr>
              <a:spLocks/>
            </p:cNvSpPr>
            <p:nvPr/>
          </p:nvSpPr>
          <p:spPr bwMode="auto">
            <a:xfrm>
              <a:off x="5474" y="2394"/>
              <a:ext cx="160" cy="204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8" name="Freeform 10"/>
            <p:cNvSpPr>
              <a:spLocks/>
            </p:cNvSpPr>
            <p:nvPr/>
          </p:nvSpPr>
          <p:spPr bwMode="auto">
            <a:xfrm>
              <a:off x="4160" y="2573"/>
              <a:ext cx="738" cy="24"/>
            </a:xfrm>
            <a:custGeom>
              <a:avLst/>
              <a:gdLst>
                <a:gd name="T0" fmla="*/ 0 w 738"/>
                <a:gd name="T1" fmla="*/ 24 h 24"/>
                <a:gd name="T2" fmla="*/ 8 w 738"/>
                <a:gd name="T3" fmla="*/ 16 h 24"/>
                <a:gd name="T4" fmla="*/ 36 w 738"/>
                <a:gd name="T5" fmla="*/ 0 h 24"/>
                <a:gd name="T6" fmla="*/ 80 w 738"/>
                <a:gd name="T7" fmla="*/ 20 h 24"/>
                <a:gd name="T8" fmla="*/ 122 w 738"/>
                <a:gd name="T9" fmla="*/ 0 h 24"/>
                <a:gd name="T10" fmla="*/ 166 w 738"/>
                <a:gd name="T11" fmla="*/ 20 h 24"/>
                <a:gd name="T12" fmla="*/ 208 w 738"/>
                <a:gd name="T13" fmla="*/ 0 h 24"/>
                <a:gd name="T14" fmla="*/ 248 w 738"/>
                <a:gd name="T15" fmla="*/ 20 h 24"/>
                <a:gd name="T16" fmla="*/ 286 w 738"/>
                <a:gd name="T17" fmla="*/ 0 h 24"/>
                <a:gd name="T18" fmla="*/ 324 w 738"/>
                <a:gd name="T19" fmla="*/ 20 h 24"/>
                <a:gd name="T20" fmla="*/ 366 w 738"/>
                <a:gd name="T21" fmla="*/ 0 h 24"/>
                <a:gd name="T22" fmla="*/ 408 w 738"/>
                <a:gd name="T23" fmla="*/ 18 h 24"/>
                <a:gd name="T24" fmla="*/ 448 w 738"/>
                <a:gd name="T25" fmla="*/ 4 h 24"/>
                <a:gd name="T26" fmla="*/ 492 w 738"/>
                <a:gd name="T27" fmla="*/ 18 h 24"/>
                <a:gd name="T28" fmla="*/ 530 w 738"/>
                <a:gd name="T29" fmla="*/ 0 h 24"/>
                <a:gd name="T30" fmla="*/ 570 w 738"/>
                <a:gd name="T31" fmla="*/ 22 h 24"/>
                <a:gd name="T32" fmla="*/ 614 w 738"/>
                <a:gd name="T33" fmla="*/ 0 h 24"/>
                <a:gd name="T34" fmla="*/ 652 w 738"/>
                <a:gd name="T35" fmla="*/ 18 h 24"/>
                <a:gd name="T36" fmla="*/ 696 w 738"/>
                <a:gd name="T37" fmla="*/ 0 h 24"/>
                <a:gd name="T38" fmla="*/ 738 w 738"/>
                <a:gd name="T39" fmla="*/ 18 h 24"/>
                <a:gd name="T40" fmla="*/ 738 w 7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9" name="Group 11"/>
          <p:cNvGrpSpPr>
            <a:grpSpLocks/>
          </p:cNvGrpSpPr>
          <p:nvPr/>
        </p:nvGrpSpPr>
        <p:grpSpPr bwMode="auto">
          <a:xfrm>
            <a:off x="6586538" y="3946525"/>
            <a:ext cx="2349500" cy="185738"/>
            <a:chOff x="4157" y="2481"/>
            <a:chExt cx="1480" cy="117"/>
          </a:xfrm>
        </p:grpSpPr>
        <p:sp>
          <p:nvSpPr>
            <p:cNvPr id="754700" name="Freeform 12"/>
            <p:cNvSpPr>
              <a:spLocks/>
            </p:cNvSpPr>
            <p:nvPr/>
          </p:nvSpPr>
          <p:spPr bwMode="auto">
            <a:xfrm>
              <a:off x="5477" y="2481"/>
              <a:ext cx="160" cy="117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1" name="Freeform 13"/>
            <p:cNvSpPr>
              <a:spLocks/>
            </p:cNvSpPr>
            <p:nvPr/>
          </p:nvSpPr>
          <p:spPr bwMode="auto">
            <a:xfrm>
              <a:off x="4157" y="2549"/>
              <a:ext cx="738" cy="48"/>
            </a:xfrm>
            <a:custGeom>
              <a:avLst/>
              <a:gdLst>
                <a:gd name="T0" fmla="*/ 0 w 738"/>
                <a:gd name="T1" fmla="*/ 24 h 24"/>
                <a:gd name="T2" fmla="*/ 8 w 738"/>
                <a:gd name="T3" fmla="*/ 16 h 24"/>
                <a:gd name="T4" fmla="*/ 36 w 738"/>
                <a:gd name="T5" fmla="*/ 0 h 24"/>
                <a:gd name="T6" fmla="*/ 80 w 738"/>
                <a:gd name="T7" fmla="*/ 20 h 24"/>
                <a:gd name="T8" fmla="*/ 122 w 738"/>
                <a:gd name="T9" fmla="*/ 0 h 24"/>
                <a:gd name="T10" fmla="*/ 166 w 738"/>
                <a:gd name="T11" fmla="*/ 20 h 24"/>
                <a:gd name="T12" fmla="*/ 208 w 738"/>
                <a:gd name="T13" fmla="*/ 0 h 24"/>
                <a:gd name="T14" fmla="*/ 248 w 738"/>
                <a:gd name="T15" fmla="*/ 20 h 24"/>
                <a:gd name="T16" fmla="*/ 286 w 738"/>
                <a:gd name="T17" fmla="*/ 0 h 24"/>
                <a:gd name="T18" fmla="*/ 324 w 738"/>
                <a:gd name="T19" fmla="*/ 20 h 24"/>
                <a:gd name="T20" fmla="*/ 366 w 738"/>
                <a:gd name="T21" fmla="*/ 0 h 24"/>
                <a:gd name="T22" fmla="*/ 408 w 738"/>
                <a:gd name="T23" fmla="*/ 18 h 24"/>
                <a:gd name="T24" fmla="*/ 448 w 738"/>
                <a:gd name="T25" fmla="*/ 4 h 24"/>
                <a:gd name="T26" fmla="*/ 492 w 738"/>
                <a:gd name="T27" fmla="*/ 18 h 24"/>
                <a:gd name="T28" fmla="*/ 530 w 738"/>
                <a:gd name="T29" fmla="*/ 0 h 24"/>
                <a:gd name="T30" fmla="*/ 570 w 738"/>
                <a:gd name="T31" fmla="*/ 22 h 24"/>
                <a:gd name="T32" fmla="*/ 614 w 738"/>
                <a:gd name="T33" fmla="*/ 0 h 24"/>
                <a:gd name="T34" fmla="*/ 652 w 738"/>
                <a:gd name="T35" fmla="*/ 18 h 24"/>
                <a:gd name="T36" fmla="*/ 696 w 738"/>
                <a:gd name="T37" fmla="*/ 0 h 24"/>
                <a:gd name="T38" fmla="*/ 738 w 738"/>
                <a:gd name="T39" fmla="*/ 18 h 24"/>
                <a:gd name="T40" fmla="*/ 738 w 7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2" name="Group 14"/>
          <p:cNvGrpSpPr>
            <a:grpSpLocks/>
          </p:cNvGrpSpPr>
          <p:nvPr/>
        </p:nvGrpSpPr>
        <p:grpSpPr bwMode="auto">
          <a:xfrm>
            <a:off x="3841750" y="3749675"/>
            <a:ext cx="2346325" cy="407988"/>
            <a:chOff x="2423" y="2362"/>
            <a:chExt cx="1478" cy="257"/>
          </a:xfrm>
        </p:grpSpPr>
        <p:sp>
          <p:nvSpPr>
            <p:cNvPr id="754703" name="Freeform 15"/>
            <p:cNvSpPr>
              <a:spLocks/>
            </p:cNvSpPr>
            <p:nvPr/>
          </p:nvSpPr>
          <p:spPr bwMode="auto">
            <a:xfrm>
              <a:off x="3737" y="2567"/>
              <a:ext cx="164" cy="52"/>
            </a:xfrm>
            <a:custGeom>
              <a:avLst/>
              <a:gdLst>
                <a:gd name="T0" fmla="*/ 0 w 82"/>
                <a:gd name="T1" fmla="*/ 11 h 26"/>
                <a:gd name="T2" fmla="*/ 9 w 82"/>
                <a:gd name="T3" fmla="*/ 0 h 26"/>
                <a:gd name="T4" fmla="*/ 22 w 82"/>
                <a:gd name="T5" fmla="*/ 7 h 26"/>
                <a:gd name="T6" fmla="*/ 31 w 82"/>
                <a:gd name="T7" fmla="*/ 0 h 26"/>
                <a:gd name="T8" fmla="*/ 40 w 82"/>
                <a:gd name="T9" fmla="*/ 7 h 26"/>
                <a:gd name="T10" fmla="*/ 50 w 82"/>
                <a:gd name="T11" fmla="*/ 0 h 26"/>
                <a:gd name="T12" fmla="*/ 63 w 82"/>
                <a:gd name="T13" fmla="*/ 9 h 26"/>
                <a:gd name="T14" fmla="*/ 69 w 82"/>
                <a:gd name="T15" fmla="*/ 0 h 26"/>
                <a:gd name="T16" fmla="*/ 82 w 82"/>
                <a:gd name="T17" fmla="*/ 9 h 26"/>
                <a:gd name="T18" fmla="*/ 82 w 82"/>
                <a:gd name="T19" fmla="*/ 13 h 26"/>
                <a:gd name="T20" fmla="*/ 0 w 82"/>
                <a:gd name="T21" fmla="*/ 13 h 26"/>
                <a:gd name="T22" fmla="*/ 0 w 82"/>
                <a:gd name="T23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26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26"/>
                    <a:pt x="82" y="13"/>
                    <a:pt x="82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4" name="Freeform 16"/>
            <p:cNvSpPr>
              <a:spLocks/>
            </p:cNvSpPr>
            <p:nvPr/>
          </p:nvSpPr>
          <p:spPr bwMode="auto">
            <a:xfrm>
              <a:off x="2423" y="2362"/>
              <a:ext cx="740" cy="236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5" name="Group 17"/>
          <p:cNvGrpSpPr>
            <a:grpSpLocks/>
          </p:cNvGrpSpPr>
          <p:nvPr/>
        </p:nvGrpSpPr>
        <p:grpSpPr bwMode="auto">
          <a:xfrm>
            <a:off x="6613525" y="4013200"/>
            <a:ext cx="2339975" cy="114300"/>
            <a:chOff x="4163" y="2525"/>
            <a:chExt cx="1474" cy="72"/>
          </a:xfrm>
        </p:grpSpPr>
        <p:sp>
          <p:nvSpPr>
            <p:cNvPr id="754706" name="Freeform 18"/>
            <p:cNvSpPr>
              <a:spLocks/>
            </p:cNvSpPr>
            <p:nvPr/>
          </p:nvSpPr>
          <p:spPr bwMode="auto">
            <a:xfrm>
              <a:off x="5477" y="2565"/>
              <a:ext cx="160" cy="27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7" name="Freeform 19"/>
            <p:cNvSpPr>
              <a:spLocks/>
            </p:cNvSpPr>
            <p:nvPr/>
          </p:nvSpPr>
          <p:spPr bwMode="auto">
            <a:xfrm>
              <a:off x="4163" y="2525"/>
              <a:ext cx="738" cy="72"/>
            </a:xfrm>
            <a:custGeom>
              <a:avLst/>
              <a:gdLst>
                <a:gd name="T0" fmla="*/ 0 w 738"/>
                <a:gd name="T1" fmla="*/ 72 h 72"/>
                <a:gd name="T2" fmla="*/ 8 w 738"/>
                <a:gd name="T3" fmla="*/ 48 h 72"/>
                <a:gd name="T4" fmla="*/ 36 w 738"/>
                <a:gd name="T5" fmla="*/ 0 h 72"/>
                <a:gd name="T6" fmla="*/ 76 w 738"/>
                <a:gd name="T7" fmla="*/ 37 h 72"/>
                <a:gd name="T8" fmla="*/ 122 w 738"/>
                <a:gd name="T9" fmla="*/ 0 h 72"/>
                <a:gd name="T10" fmla="*/ 166 w 738"/>
                <a:gd name="T11" fmla="*/ 34 h 72"/>
                <a:gd name="T12" fmla="*/ 208 w 738"/>
                <a:gd name="T13" fmla="*/ 0 h 72"/>
                <a:gd name="T14" fmla="*/ 247 w 738"/>
                <a:gd name="T15" fmla="*/ 37 h 72"/>
                <a:gd name="T16" fmla="*/ 286 w 738"/>
                <a:gd name="T17" fmla="*/ 0 h 72"/>
                <a:gd name="T18" fmla="*/ 325 w 738"/>
                <a:gd name="T19" fmla="*/ 37 h 72"/>
                <a:gd name="T20" fmla="*/ 366 w 738"/>
                <a:gd name="T21" fmla="*/ 0 h 72"/>
                <a:gd name="T22" fmla="*/ 406 w 738"/>
                <a:gd name="T23" fmla="*/ 40 h 72"/>
                <a:gd name="T24" fmla="*/ 448 w 738"/>
                <a:gd name="T25" fmla="*/ 12 h 72"/>
                <a:gd name="T26" fmla="*/ 493 w 738"/>
                <a:gd name="T27" fmla="*/ 37 h 72"/>
                <a:gd name="T28" fmla="*/ 530 w 738"/>
                <a:gd name="T29" fmla="*/ 0 h 72"/>
                <a:gd name="T30" fmla="*/ 577 w 738"/>
                <a:gd name="T31" fmla="*/ 40 h 72"/>
                <a:gd name="T32" fmla="*/ 614 w 738"/>
                <a:gd name="T33" fmla="*/ 0 h 72"/>
                <a:gd name="T34" fmla="*/ 658 w 738"/>
                <a:gd name="T35" fmla="*/ 34 h 72"/>
                <a:gd name="T36" fmla="*/ 696 w 738"/>
                <a:gd name="T37" fmla="*/ 0 h 72"/>
                <a:gd name="T38" fmla="*/ 738 w 738"/>
                <a:gd name="T39" fmla="*/ 54 h 72"/>
                <a:gd name="T40" fmla="*/ 738 w 738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72">
                  <a:moveTo>
                    <a:pt x="0" y="72"/>
                  </a:moveTo>
                  <a:lnTo>
                    <a:pt x="8" y="48"/>
                  </a:lnTo>
                  <a:lnTo>
                    <a:pt x="36" y="0"/>
                  </a:lnTo>
                  <a:lnTo>
                    <a:pt x="76" y="37"/>
                  </a:lnTo>
                  <a:lnTo>
                    <a:pt x="122" y="0"/>
                  </a:lnTo>
                  <a:lnTo>
                    <a:pt x="166" y="34"/>
                  </a:lnTo>
                  <a:lnTo>
                    <a:pt x="208" y="0"/>
                  </a:lnTo>
                  <a:lnTo>
                    <a:pt x="247" y="37"/>
                  </a:lnTo>
                  <a:lnTo>
                    <a:pt x="286" y="0"/>
                  </a:lnTo>
                  <a:lnTo>
                    <a:pt x="325" y="37"/>
                  </a:lnTo>
                  <a:lnTo>
                    <a:pt x="366" y="0"/>
                  </a:lnTo>
                  <a:lnTo>
                    <a:pt x="406" y="40"/>
                  </a:lnTo>
                  <a:lnTo>
                    <a:pt x="448" y="12"/>
                  </a:lnTo>
                  <a:lnTo>
                    <a:pt x="493" y="37"/>
                  </a:lnTo>
                  <a:lnTo>
                    <a:pt x="530" y="0"/>
                  </a:lnTo>
                  <a:lnTo>
                    <a:pt x="577" y="40"/>
                  </a:lnTo>
                  <a:lnTo>
                    <a:pt x="614" y="0"/>
                  </a:lnTo>
                  <a:lnTo>
                    <a:pt x="658" y="34"/>
                  </a:lnTo>
                  <a:lnTo>
                    <a:pt x="696" y="0"/>
                  </a:lnTo>
                  <a:lnTo>
                    <a:pt x="738" y="54"/>
                  </a:lnTo>
                  <a:lnTo>
                    <a:pt x="738" y="72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3841750" y="3763963"/>
            <a:ext cx="2349500" cy="360362"/>
            <a:chOff x="2420" y="2374"/>
            <a:chExt cx="1480" cy="227"/>
          </a:xfrm>
        </p:grpSpPr>
        <p:sp>
          <p:nvSpPr>
            <p:cNvPr id="754709" name="Freeform 21"/>
            <p:cNvSpPr>
              <a:spLocks/>
            </p:cNvSpPr>
            <p:nvPr/>
          </p:nvSpPr>
          <p:spPr bwMode="auto">
            <a:xfrm>
              <a:off x="2420" y="2374"/>
              <a:ext cx="740" cy="224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10" name="Freeform 22"/>
            <p:cNvSpPr>
              <a:spLocks/>
            </p:cNvSpPr>
            <p:nvPr/>
          </p:nvSpPr>
          <p:spPr bwMode="auto">
            <a:xfrm>
              <a:off x="3740" y="2478"/>
              <a:ext cx="160" cy="123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7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RAM </a:t>
            </a:r>
            <a:r>
              <a:rPr lang="en-US" altLang="zh-CN" b="0"/>
              <a:t>(continued)</a:t>
            </a:r>
          </a:p>
        </p:txBody>
      </p:sp>
      <p:sp>
        <p:nvSpPr>
          <p:cNvPr id="754712" name="Rectangle 24"/>
          <p:cNvSpPr>
            <a:spLocks noChangeArrowheads="1"/>
          </p:cNvSpPr>
          <p:nvPr/>
        </p:nvSpPr>
        <p:spPr bwMode="auto">
          <a:xfrm>
            <a:off x="1670050" y="29718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(a)</a:t>
            </a:r>
            <a:endParaRPr lang="en-US" altLang="zh-CN"/>
          </a:p>
        </p:txBody>
      </p:sp>
      <p:sp>
        <p:nvSpPr>
          <p:cNvPr id="754713" name="Rectangle 25"/>
          <p:cNvSpPr>
            <a:spLocks noChangeArrowheads="1"/>
          </p:cNvSpPr>
          <p:nvPr/>
        </p:nvSpPr>
        <p:spPr bwMode="auto">
          <a:xfrm>
            <a:off x="7483475" y="2914650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(c)</a:t>
            </a:r>
            <a:endParaRPr lang="en-US" altLang="zh-CN"/>
          </a:p>
        </p:txBody>
      </p:sp>
      <p:sp>
        <p:nvSpPr>
          <p:cNvPr id="754714" name="Freeform 26"/>
          <p:cNvSpPr>
            <a:spLocks/>
          </p:cNvSpPr>
          <p:nvPr/>
        </p:nvSpPr>
        <p:spPr bwMode="auto">
          <a:xfrm>
            <a:off x="555625" y="3906838"/>
            <a:ext cx="2536825" cy="1549400"/>
          </a:xfrm>
          <a:custGeom>
            <a:avLst/>
            <a:gdLst>
              <a:gd name="T0" fmla="*/ 0 w 1598"/>
              <a:gd name="T1" fmla="*/ 0 h 976"/>
              <a:gd name="T2" fmla="*/ 1598 w 1598"/>
              <a:gd name="T3" fmla="*/ 0 h 976"/>
              <a:gd name="T4" fmla="*/ 1598 w 1598"/>
              <a:gd name="T5" fmla="*/ 976 h 976"/>
              <a:gd name="T6" fmla="*/ 0 w 1598"/>
              <a:gd name="T7" fmla="*/ 976 h 976"/>
              <a:gd name="T8" fmla="*/ 0 w 1598"/>
              <a:gd name="T9" fmla="*/ 0 h 976"/>
              <a:gd name="T10" fmla="*/ 0 w 1598"/>
              <a:gd name="T11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8" h="976">
                <a:moveTo>
                  <a:pt x="0" y="0"/>
                </a:moveTo>
                <a:lnTo>
                  <a:pt x="1598" y="0"/>
                </a:lnTo>
                <a:lnTo>
                  <a:pt x="1598" y="976"/>
                </a:lnTo>
                <a:lnTo>
                  <a:pt x="0" y="9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15" name="Line 27"/>
          <p:cNvSpPr>
            <a:spLocks noChangeShapeType="1"/>
          </p:cNvSpPr>
          <p:nvPr/>
        </p:nvSpPr>
        <p:spPr bwMode="auto">
          <a:xfrm>
            <a:off x="2647950" y="4525963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16" name="Rectangle 28"/>
          <p:cNvSpPr>
            <a:spLocks noChangeArrowheads="1"/>
          </p:cNvSpPr>
          <p:nvPr/>
        </p:nvSpPr>
        <p:spPr bwMode="auto">
          <a:xfrm>
            <a:off x="708025" y="3548063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Select</a:t>
            </a:r>
            <a:endParaRPr lang="en-US" altLang="zh-CN"/>
          </a:p>
        </p:txBody>
      </p:sp>
      <p:sp>
        <p:nvSpPr>
          <p:cNvPr id="754717" name="Line 29"/>
          <p:cNvSpPr>
            <a:spLocks noChangeShapeType="1"/>
          </p:cNvSpPr>
          <p:nvPr/>
        </p:nvSpPr>
        <p:spPr bwMode="auto">
          <a:xfrm flipV="1">
            <a:off x="371475" y="4513263"/>
            <a:ext cx="758825" cy="3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18" name="Freeform 30"/>
          <p:cNvSpPr>
            <a:spLocks/>
          </p:cNvSpPr>
          <p:nvPr/>
        </p:nvSpPr>
        <p:spPr bwMode="auto">
          <a:xfrm>
            <a:off x="1130300" y="4268788"/>
            <a:ext cx="701675" cy="1076325"/>
          </a:xfrm>
          <a:custGeom>
            <a:avLst/>
            <a:gdLst>
              <a:gd name="T0" fmla="*/ 0 w 442"/>
              <a:gd name="T1" fmla="*/ 0 h 678"/>
              <a:gd name="T2" fmla="*/ 442 w 442"/>
              <a:gd name="T3" fmla="*/ 0 h 678"/>
              <a:gd name="T4" fmla="*/ 442 w 442"/>
              <a:gd name="T5" fmla="*/ 678 h 678"/>
              <a:gd name="T6" fmla="*/ 0 w 442"/>
              <a:gd name="T7" fmla="*/ 678 h 678"/>
              <a:gd name="T8" fmla="*/ 0 w 442"/>
              <a:gd name="T9" fmla="*/ 0 h 678"/>
              <a:gd name="T10" fmla="*/ 0 w 442"/>
              <a:gd name="T11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678">
                <a:moveTo>
                  <a:pt x="0" y="0"/>
                </a:moveTo>
                <a:lnTo>
                  <a:pt x="442" y="0"/>
                </a:lnTo>
                <a:lnTo>
                  <a:pt x="442" y="678"/>
                </a:lnTo>
                <a:lnTo>
                  <a:pt x="0" y="6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>
            <a:off x="1831975" y="4513263"/>
            <a:ext cx="5207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0" name="Rectangle 32"/>
          <p:cNvSpPr>
            <a:spLocks noChangeArrowheads="1"/>
          </p:cNvSpPr>
          <p:nvPr/>
        </p:nvSpPr>
        <p:spPr bwMode="auto">
          <a:xfrm>
            <a:off x="1179513" y="43799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754721" name="Rectangle 33"/>
          <p:cNvSpPr>
            <a:spLocks noChangeArrowheads="1"/>
          </p:cNvSpPr>
          <p:nvPr/>
        </p:nvSpPr>
        <p:spPr bwMode="auto">
          <a:xfrm>
            <a:off x="1179513" y="497840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54722" name="Rectangle 34"/>
          <p:cNvSpPr>
            <a:spLocks noChangeArrowheads="1"/>
          </p:cNvSpPr>
          <p:nvPr/>
        </p:nvSpPr>
        <p:spPr bwMode="auto">
          <a:xfrm>
            <a:off x="1620838" y="44005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Q</a:t>
            </a:r>
            <a:endParaRPr lang="en-US" altLang="zh-CN"/>
          </a:p>
        </p:txBody>
      </p:sp>
      <p:sp>
        <p:nvSpPr>
          <p:cNvPr id="754723" name="Freeform 35"/>
          <p:cNvSpPr>
            <a:spLocks/>
          </p:cNvSpPr>
          <p:nvPr/>
        </p:nvSpPr>
        <p:spPr bwMode="auto">
          <a:xfrm>
            <a:off x="962025" y="3776663"/>
            <a:ext cx="168275" cy="1336675"/>
          </a:xfrm>
          <a:custGeom>
            <a:avLst/>
            <a:gdLst>
              <a:gd name="T0" fmla="*/ 106 w 106"/>
              <a:gd name="T1" fmla="*/ 842 h 842"/>
              <a:gd name="T2" fmla="*/ 0 w 106"/>
              <a:gd name="T3" fmla="*/ 842 h 842"/>
              <a:gd name="T4" fmla="*/ 2 w 106"/>
              <a:gd name="T5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842">
                <a:moveTo>
                  <a:pt x="106" y="842"/>
                </a:moveTo>
                <a:lnTo>
                  <a:pt x="0" y="842"/>
                </a:lnTo>
                <a:lnTo>
                  <a:pt x="2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4" name="Rectangle 36"/>
          <p:cNvSpPr>
            <a:spLocks noChangeArrowheads="1"/>
          </p:cNvSpPr>
          <p:nvPr/>
        </p:nvSpPr>
        <p:spPr bwMode="auto">
          <a:xfrm>
            <a:off x="182563" y="44132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54725" name="Rectangle 37"/>
          <p:cNvSpPr>
            <a:spLocks noChangeArrowheads="1"/>
          </p:cNvSpPr>
          <p:nvPr/>
        </p:nvSpPr>
        <p:spPr bwMode="auto">
          <a:xfrm>
            <a:off x="1981200" y="498475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DRAM cell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26" name="Rectangle 38"/>
          <p:cNvSpPr>
            <a:spLocks noChangeArrowheads="1"/>
          </p:cNvSpPr>
          <p:nvPr/>
        </p:nvSpPr>
        <p:spPr bwMode="auto">
          <a:xfrm>
            <a:off x="1981200" y="5203825"/>
            <a:ext cx="496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model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27" name="Rectangle 39"/>
          <p:cNvSpPr>
            <a:spLocks noChangeArrowheads="1"/>
          </p:cNvSpPr>
          <p:nvPr/>
        </p:nvSpPr>
        <p:spPr bwMode="auto">
          <a:xfrm>
            <a:off x="3314700" y="44005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54728" name="Freeform 40"/>
          <p:cNvSpPr>
            <a:spLocks/>
          </p:cNvSpPr>
          <p:nvPr/>
        </p:nvSpPr>
        <p:spPr bwMode="auto">
          <a:xfrm>
            <a:off x="971550" y="4068763"/>
            <a:ext cx="1508125" cy="352425"/>
          </a:xfrm>
          <a:custGeom>
            <a:avLst/>
            <a:gdLst>
              <a:gd name="T0" fmla="*/ 0 w 950"/>
              <a:gd name="T1" fmla="*/ 0 h 222"/>
              <a:gd name="T2" fmla="*/ 950 w 950"/>
              <a:gd name="T3" fmla="*/ 0 h 222"/>
              <a:gd name="T4" fmla="*/ 950 w 950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" h="222">
                <a:moveTo>
                  <a:pt x="0" y="0"/>
                </a:moveTo>
                <a:lnTo>
                  <a:pt x="950" y="0"/>
                </a:lnTo>
                <a:lnTo>
                  <a:pt x="950" y="22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9" name="Rectangle 41"/>
          <p:cNvSpPr>
            <a:spLocks noChangeArrowheads="1"/>
          </p:cNvSpPr>
          <p:nvPr/>
        </p:nvSpPr>
        <p:spPr bwMode="auto">
          <a:xfrm>
            <a:off x="4733925" y="57229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(f)</a:t>
            </a:r>
            <a:endParaRPr lang="en-US" altLang="zh-CN"/>
          </a:p>
        </p:txBody>
      </p:sp>
      <p:sp>
        <p:nvSpPr>
          <p:cNvPr id="754730" name="Rectangle 42"/>
          <p:cNvSpPr>
            <a:spLocks noChangeArrowheads="1"/>
          </p:cNvSpPr>
          <p:nvPr/>
        </p:nvSpPr>
        <p:spPr bwMode="auto">
          <a:xfrm>
            <a:off x="7478713" y="57229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(g)</a:t>
            </a:r>
            <a:endParaRPr lang="en-US" altLang="zh-CN"/>
          </a:p>
        </p:txBody>
      </p:sp>
      <p:sp>
        <p:nvSpPr>
          <p:cNvPr id="754731" name="Rectangle 43"/>
          <p:cNvSpPr>
            <a:spLocks noChangeArrowheads="1"/>
          </p:cNvSpPr>
          <p:nvPr/>
        </p:nvSpPr>
        <p:spPr bwMode="auto">
          <a:xfrm>
            <a:off x="1689100" y="572293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(h)</a:t>
            </a:r>
            <a:endParaRPr lang="en-US" altLang="zh-CN"/>
          </a:p>
        </p:txBody>
      </p:sp>
      <p:sp>
        <p:nvSpPr>
          <p:cNvPr id="754732" name="Freeform 44"/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800 w 800"/>
              <a:gd name="T3" fmla="*/ 0 h 676"/>
              <a:gd name="T4" fmla="*/ 800 w 800"/>
              <a:gd name="T5" fmla="*/ 676 h 676"/>
              <a:gd name="T6" fmla="*/ 2 w 800"/>
              <a:gd name="T7" fmla="*/ 676 h 676"/>
              <a:gd name="T8" fmla="*/ 0 w 800"/>
              <a:gd name="T9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33" name="Freeform 45"/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800 w 800"/>
              <a:gd name="T3" fmla="*/ 0 h 676"/>
              <a:gd name="T4" fmla="*/ 800 w 800"/>
              <a:gd name="T5" fmla="*/ 676 h 676"/>
              <a:gd name="T6" fmla="*/ 2 w 800"/>
              <a:gd name="T7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</a:path>
            </a:pathLst>
          </a:custGeom>
          <a:noFill/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4" name="Rectangle 46"/>
          <p:cNvSpPr>
            <a:spLocks noChangeArrowheads="1"/>
          </p:cNvSpPr>
          <p:nvPr/>
        </p:nvSpPr>
        <p:spPr bwMode="auto">
          <a:xfrm>
            <a:off x="1501775" y="1531938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Select</a:t>
            </a:r>
            <a:endParaRPr lang="en-US" altLang="zh-CN"/>
          </a:p>
        </p:txBody>
      </p:sp>
      <p:sp>
        <p:nvSpPr>
          <p:cNvPr id="754735" name="Line 47"/>
          <p:cNvSpPr>
            <a:spLocks noChangeShapeType="1"/>
          </p:cNvSpPr>
          <p:nvPr/>
        </p:nvSpPr>
        <p:spPr bwMode="auto">
          <a:xfrm flipV="1">
            <a:off x="1755775" y="1766888"/>
            <a:ext cx="1588" cy="4254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6" name="Rectangle 48"/>
          <p:cNvSpPr>
            <a:spLocks noChangeArrowheads="1"/>
          </p:cNvSpPr>
          <p:nvPr/>
        </p:nvSpPr>
        <p:spPr bwMode="auto">
          <a:xfrm>
            <a:off x="1035050" y="22383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54737" name="Line 49"/>
          <p:cNvSpPr>
            <a:spLocks noChangeShapeType="1"/>
          </p:cNvSpPr>
          <p:nvPr/>
        </p:nvSpPr>
        <p:spPr bwMode="auto">
          <a:xfrm flipH="1">
            <a:off x="1562100" y="2239963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8" name="Line 50"/>
          <p:cNvSpPr>
            <a:spLocks noChangeShapeType="1"/>
          </p:cNvSpPr>
          <p:nvPr/>
        </p:nvSpPr>
        <p:spPr bwMode="auto">
          <a:xfrm flipH="1">
            <a:off x="1625600" y="2192338"/>
            <a:ext cx="26035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9" name="Freeform 51"/>
          <p:cNvSpPr>
            <a:spLocks/>
          </p:cNvSpPr>
          <p:nvPr/>
        </p:nvSpPr>
        <p:spPr bwMode="auto">
          <a:xfrm>
            <a:off x="1225550" y="2246313"/>
            <a:ext cx="400050" cy="101600"/>
          </a:xfrm>
          <a:custGeom>
            <a:avLst/>
            <a:gdLst>
              <a:gd name="T0" fmla="*/ 126 w 126"/>
              <a:gd name="T1" fmla="*/ 0 h 32"/>
              <a:gd name="T2" fmla="*/ 126 w 126"/>
              <a:gd name="T3" fmla="*/ 32 h 32"/>
              <a:gd name="T4" fmla="*/ 0 w 126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32">
                <a:moveTo>
                  <a:pt x="126" y="0"/>
                </a:moveTo>
                <a:cubicBezTo>
                  <a:pt x="126" y="11"/>
                  <a:pt x="126" y="21"/>
                  <a:pt x="126" y="32"/>
                </a:cubicBezTo>
                <a:cubicBezTo>
                  <a:pt x="84" y="32"/>
                  <a:pt x="42" y="32"/>
                  <a:pt x="0" y="32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0" name="Freeform 52"/>
          <p:cNvSpPr>
            <a:spLocks/>
          </p:cNvSpPr>
          <p:nvPr/>
        </p:nvSpPr>
        <p:spPr bwMode="auto">
          <a:xfrm>
            <a:off x="1885950" y="2239963"/>
            <a:ext cx="425450" cy="244475"/>
          </a:xfrm>
          <a:custGeom>
            <a:avLst/>
            <a:gdLst>
              <a:gd name="T0" fmla="*/ 0 w 268"/>
              <a:gd name="T1" fmla="*/ 0 h 154"/>
              <a:gd name="T2" fmla="*/ 0 w 268"/>
              <a:gd name="T3" fmla="*/ 72 h 154"/>
              <a:gd name="T4" fmla="*/ 166 w 268"/>
              <a:gd name="T5" fmla="*/ 72 h 154"/>
              <a:gd name="T6" fmla="*/ 166 w 268"/>
              <a:gd name="T7" fmla="*/ 154 h 154"/>
              <a:gd name="T8" fmla="*/ 62 w 268"/>
              <a:gd name="T9" fmla="*/ 154 h 154"/>
              <a:gd name="T10" fmla="*/ 268 w 268"/>
              <a:gd name="T11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154">
                <a:moveTo>
                  <a:pt x="0" y="0"/>
                </a:moveTo>
                <a:lnTo>
                  <a:pt x="0" y="72"/>
                </a:lnTo>
                <a:lnTo>
                  <a:pt x="166" y="72"/>
                </a:lnTo>
                <a:lnTo>
                  <a:pt x="166" y="154"/>
                </a:lnTo>
                <a:lnTo>
                  <a:pt x="62" y="154"/>
                </a:lnTo>
                <a:lnTo>
                  <a:pt x="268" y="154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1" name="Freeform 53"/>
          <p:cNvSpPr>
            <a:spLocks/>
          </p:cNvSpPr>
          <p:nvPr/>
        </p:nvSpPr>
        <p:spPr bwMode="auto">
          <a:xfrm>
            <a:off x="1984375" y="2532063"/>
            <a:ext cx="327025" cy="114300"/>
          </a:xfrm>
          <a:custGeom>
            <a:avLst/>
            <a:gdLst>
              <a:gd name="T0" fmla="*/ 0 w 206"/>
              <a:gd name="T1" fmla="*/ 0 h 72"/>
              <a:gd name="T2" fmla="*/ 206 w 206"/>
              <a:gd name="T3" fmla="*/ 0 h 72"/>
              <a:gd name="T4" fmla="*/ 104 w 206"/>
              <a:gd name="T5" fmla="*/ 0 h 72"/>
              <a:gd name="T6" fmla="*/ 104 w 206"/>
              <a:gd name="T7" fmla="*/ 72 h 72"/>
              <a:gd name="T8" fmla="*/ 62 w 206"/>
              <a:gd name="T9" fmla="*/ 72 h 72"/>
              <a:gd name="T10" fmla="*/ 144 w 206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72">
                <a:moveTo>
                  <a:pt x="0" y="0"/>
                </a:moveTo>
                <a:lnTo>
                  <a:pt x="206" y="0"/>
                </a:lnTo>
                <a:lnTo>
                  <a:pt x="104" y="0"/>
                </a:lnTo>
                <a:lnTo>
                  <a:pt x="104" y="72"/>
                </a:lnTo>
                <a:lnTo>
                  <a:pt x="62" y="72"/>
                </a:lnTo>
                <a:lnTo>
                  <a:pt x="144" y="7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2" name="Line 54"/>
          <p:cNvSpPr>
            <a:spLocks noChangeShapeType="1"/>
          </p:cNvSpPr>
          <p:nvPr/>
        </p:nvSpPr>
        <p:spPr bwMode="auto">
          <a:xfrm>
            <a:off x="2098675" y="2662238"/>
            <a:ext cx="984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3" name="Line 55"/>
          <p:cNvSpPr>
            <a:spLocks noChangeShapeType="1"/>
          </p:cNvSpPr>
          <p:nvPr/>
        </p:nvSpPr>
        <p:spPr bwMode="auto">
          <a:xfrm>
            <a:off x="2114550" y="2681288"/>
            <a:ext cx="666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4" name="Line 56"/>
          <p:cNvSpPr>
            <a:spLocks noChangeShapeType="1"/>
          </p:cNvSpPr>
          <p:nvPr/>
        </p:nvSpPr>
        <p:spPr bwMode="auto">
          <a:xfrm>
            <a:off x="2130425" y="2697163"/>
            <a:ext cx="349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5" name="Rectangle 57"/>
          <p:cNvSpPr>
            <a:spLocks noChangeArrowheads="1"/>
          </p:cNvSpPr>
          <p:nvPr/>
        </p:nvSpPr>
        <p:spPr bwMode="auto">
          <a:xfrm>
            <a:off x="2003425" y="2122488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T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6" name="Rectangle 58"/>
          <p:cNvSpPr>
            <a:spLocks noChangeArrowheads="1"/>
          </p:cNvSpPr>
          <p:nvPr/>
        </p:nvSpPr>
        <p:spPr bwMode="auto">
          <a:xfrm>
            <a:off x="2360613" y="239553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C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7" name="Rectangle 59"/>
          <p:cNvSpPr>
            <a:spLocks noChangeArrowheads="1"/>
          </p:cNvSpPr>
          <p:nvPr/>
        </p:nvSpPr>
        <p:spPr bwMode="auto">
          <a:xfrm>
            <a:off x="1577975" y="2681288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DRAM cell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8" name="Rectangle 60"/>
          <p:cNvSpPr>
            <a:spLocks noChangeArrowheads="1"/>
          </p:cNvSpPr>
          <p:nvPr/>
        </p:nvSpPr>
        <p:spPr bwMode="auto">
          <a:xfrm>
            <a:off x="2693988" y="1998663"/>
            <a:ext cx="757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To Pump</a:t>
            </a:r>
            <a:endParaRPr lang="en-US" altLang="zh-CN"/>
          </a:p>
        </p:txBody>
      </p:sp>
      <p:sp>
        <p:nvSpPr>
          <p:cNvPr id="754749" name="Freeform 61"/>
          <p:cNvSpPr>
            <a:spLocks/>
          </p:cNvSpPr>
          <p:nvPr/>
        </p:nvSpPr>
        <p:spPr bwMode="auto">
          <a:xfrm>
            <a:off x="5937250" y="2376488"/>
            <a:ext cx="260350" cy="352425"/>
          </a:xfrm>
          <a:custGeom>
            <a:avLst/>
            <a:gdLst>
              <a:gd name="T0" fmla="*/ 0 w 82"/>
              <a:gd name="T1" fmla="*/ 11 h 111"/>
              <a:gd name="T2" fmla="*/ 9 w 82"/>
              <a:gd name="T3" fmla="*/ 0 h 111"/>
              <a:gd name="T4" fmla="*/ 22 w 82"/>
              <a:gd name="T5" fmla="*/ 7 h 111"/>
              <a:gd name="T6" fmla="*/ 31 w 82"/>
              <a:gd name="T7" fmla="*/ 0 h 111"/>
              <a:gd name="T8" fmla="*/ 40 w 82"/>
              <a:gd name="T9" fmla="*/ 7 h 111"/>
              <a:gd name="T10" fmla="*/ 50 w 82"/>
              <a:gd name="T11" fmla="*/ 0 h 111"/>
              <a:gd name="T12" fmla="*/ 63 w 82"/>
              <a:gd name="T13" fmla="*/ 9 h 111"/>
              <a:gd name="T14" fmla="*/ 69 w 82"/>
              <a:gd name="T15" fmla="*/ 0 h 111"/>
              <a:gd name="T16" fmla="*/ 82 w 82"/>
              <a:gd name="T17" fmla="*/ 9 h 111"/>
              <a:gd name="T18" fmla="*/ 82 w 82"/>
              <a:gd name="T19" fmla="*/ 111 h 111"/>
              <a:gd name="T20" fmla="*/ 0 w 82"/>
              <a:gd name="T21" fmla="*/ 111 h 111"/>
              <a:gd name="T22" fmla="*/ 0 w 82"/>
              <a:gd name="T23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11">
                <a:moveTo>
                  <a:pt x="0" y="11"/>
                </a:moveTo>
                <a:cubicBezTo>
                  <a:pt x="9" y="0"/>
                  <a:pt x="9" y="0"/>
                  <a:pt x="9" y="0"/>
                </a:cubicBezTo>
                <a:cubicBezTo>
                  <a:pt x="22" y="7"/>
                  <a:pt x="22" y="7"/>
                  <a:pt x="22" y="7"/>
                </a:cubicBezTo>
                <a:cubicBezTo>
                  <a:pt x="31" y="0"/>
                  <a:pt x="31" y="0"/>
                  <a:pt x="31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9"/>
                  <a:pt x="63" y="9"/>
                  <a:pt x="63" y="9"/>
                </a:cubicBezTo>
                <a:cubicBezTo>
                  <a:pt x="69" y="0"/>
                  <a:pt x="69" y="0"/>
                  <a:pt x="69" y="0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0" y="111"/>
                  <a:pt x="0" y="111"/>
                  <a:pt x="0" y="111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0" name="Freeform 62"/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6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  <a:gd name="T42" fmla="*/ 0 w 738"/>
              <a:gd name="T4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1" name="Freeform 63"/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6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2" name="Rectangle 64"/>
          <p:cNvSpPr>
            <a:spLocks noChangeArrowheads="1"/>
          </p:cNvSpPr>
          <p:nvPr/>
        </p:nvSpPr>
        <p:spPr bwMode="auto">
          <a:xfrm>
            <a:off x="5937250" y="2335213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3" name="Freeform 65"/>
          <p:cNvSpPr>
            <a:spLocks/>
          </p:cNvSpPr>
          <p:nvPr/>
        </p:nvSpPr>
        <p:spPr bwMode="auto">
          <a:xfrm>
            <a:off x="4959350" y="2598738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4" name="Freeform 66"/>
          <p:cNvSpPr>
            <a:spLocks/>
          </p:cNvSpPr>
          <p:nvPr/>
        </p:nvSpPr>
        <p:spPr bwMode="auto">
          <a:xfrm>
            <a:off x="5219700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5" name="Rectangle 67"/>
          <p:cNvSpPr>
            <a:spLocks noChangeArrowheads="1"/>
          </p:cNvSpPr>
          <p:nvPr/>
        </p:nvSpPr>
        <p:spPr bwMode="auto">
          <a:xfrm>
            <a:off x="3851275" y="2335213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6" name="Freeform 68"/>
          <p:cNvSpPr>
            <a:spLocks/>
          </p:cNvSpPr>
          <p:nvPr/>
        </p:nvSpPr>
        <p:spPr bwMode="auto">
          <a:xfrm>
            <a:off x="5149850" y="2208213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8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7" name="Freeform 69"/>
          <p:cNvSpPr>
            <a:spLocks/>
          </p:cNvSpPr>
          <p:nvPr/>
        </p:nvSpPr>
        <p:spPr bwMode="auto">
          <a:xfrm>
            <a:off x="5480050" y="220821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8" name="Freeform 70"/>
          <p:cNvSpPr>
            <a:spLocks/>
          </p:cNvSpPr>
          <p:nvPr/>
        </p:nvSpPr>
        <p:spPr bwMode="auto">
          <a:xfrm>
            <a:off x="5480050" y="234791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9" name="Line 71"/>
          <p:cNvSpPr>
            <a:spLocks noChangeShapeType="1"/>
          </p:cNvSpPr>
          <p:nvPr/>
        </p:nvSpPr>
        <p:spPr bwMode="auto">
          <a:xfrm>
            <a:off x="5480050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0" name="Freeform 72"/>
          <p:cNvSpPr>
            <a:spLocks/>
          </p:cNvSpPr>
          <p:nvPr/>
        </p:nvSpPr>
        <p:spPr bwMode="auto">
          <a:xfrm>
            <a:off x="3511550" y="207168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1" name="Freeform 73"/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8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  <a:gd name="T42" fmla="*/ 0 w 738"/>
              <a:gd name="T4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2" name="Freeform 74"/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8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3" name="Rectangle 75"/>
          <p:cNvSpPr>
            <a:spLocks noChangeArrowheads="1"/>
          </p:cNvSpPr>
          <p:nvPr/>
        </p:nvSpPr>
        <p:spPr bwMode="auto">
          <a:xfrm>
            <a:off x="8689975" y="2338388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4" name="Freeform 76"/>
          <p:cNvSpPr>
            <a:spLocks/>
          </p:cNvSpPr>
          <p:nvPr/>
        </p:nvSpPr>
        <p:spPr bwMode="auto">
          <a:xfrm>
            <a:off x="7712075" y="2598738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2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5" name="Freeform 77"/>
          <p:cNvSpPr>
            <a:spLocks/>
          </p:cNvSpPr>
          <p:nvPr/>
        </p:nvSpPr>
        <p:spPr bwMode="auto">
          <a:xfrm>
            <a:off x="7972425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6" name="Rectangle 78"/>
          <p:cNvSpPr>
            <a:spLocks noChangeArrowheads="1"/>
          </p:cNvSpPr>
          <p:nvPr/>
        </p:nvSpPr>
        <p:spPr bwMode="auto">
          <a:xfrm>
            <a:off x="6604000" y="2338388"/>
            <a:ext cx="1171575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7" name="Freeform 79"/>
          <p:cNvSpPr>
            <a:spLocks/>
          </p:cNvSpPr>
          <p:nvPr/>
        </p:nvSpPr>
        <p:spPr bwMode="auto">
          <a:xfrm>
            <a:off x="7902575" y="2208213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9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9"/>
                  <a:pt x="4" y="30"/>
                </a:cubicBezTo>
                <a:cubicBezTo>
                  <a:pt x="7" y="12"/>
                  <a:pt x="40" y="0"/>
                  <a:pt x="79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8" name="Freeform 80"/>
          <p:cNvSpPr>
            <a:spLocks/>
          </p:cNvSpPr>
          <p:nvPr/>
        </p:nvSpPr>
        <p:spPr bwMode="auto">
          <a:xfrm>
            <a:off x="8232775" y="220821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9" name="Freeform 81"/>
          <p:cNvSpPr>
            <a:spLocks/>
          </p:cNvSpPr>
          <p:nvPr/>
        </p:nvSpPr>
        <p:spPr bwMode="auto">
          <a:xfrm>
            <a:off x="8232775" y="234791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8232775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1" name="Freeform 83"/>
          <p:cNvSpPr>
            <a:spLocks/>
          </p:cNvSpPr>
          <p:nvPr/>
        </p:nvSpPr>
        <p:spPr bwMode="auto">
          <a:xfrm>
            <a:off x="6264275" y="207168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72" name="Rectangle 84"/>
          <p:cNvSpPr>
            <a:spLocks noChangeArrowheads="1"/>
          </p:cNvSpPr>
          <p:nvPr/>
        </p:nvSpPr>
        <p:spPr bwMode="auto">
          <a:xfrm>
            <a:off x="4711700" y="2914650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(b)</a:t>
            </a:r>
            <a:endParaRPr lang="en-US" altLang="zh-CN"/>
          </a:p>
        </p:txBody>
      </p:sp>
      <p:sp>
        <p:nvSpPr>
          <p:cNvPr id="754773" name="Rectangle 85"/>
          <p:cNvSpPr>
            <a:spLocks noChangeArrowheads="1"/>
          </p:cNvSpPr>
          <p:nvPr/>
        </p:nvSpPr>
        <p:spPr bwMode="auto">
          <a:xfrm>
            <a:off x="4711700" y="424338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(d)</a:t>
            </a:r>
            <a:endParaRPr lang="en-US" altLang="zh-CN"/>
          </a:p>
        </p:txBody>
      </p:sp>
      <p:sp>
        <p:nvSpPr>
          <p:cNvPr id="754774" name="Rectangle 86"/>
          <p:cNvSpPr>
            <a:spLocks noChangeArrowheads="1"/>
          </p:cNvSpPr>
          <p:nvPr/>
        </p:nvSpPr>
        <p:spPr bwMode="auto">
          <a:xfrm>
            <a:off x="7478713" y="4244975"/>
            <a:ext cx="211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(e)</a:t>
            </a:r>
            <a:endParaRPr lang="en-US" altLang="zh-CN"/>
          </a:p>
        </p:txBody>
      </p:sp>
      <p:sp>
        <p:nvSpPr>
          <p:cNvPr id="754775" name="Freeform 87"/>
          <p:cNvSpPr>
            <a:spLocks/>
          </p:cNvSpPr>
          <p:nvPr/>
        </p:nvSpPr>
        <p:spPr bwMode="auto">
          <a:xfrm>
            <a:off x="5143500" y="3602038"/>
            <a:ext cx="330200" cy="222250"/>
          </a:xfrm>
          <a:custGeom>
            <a:avLst/>
            <a:gdLst>
              <a:gd name="T0" fmla="*/ 104 w 104"/>
              <a:gd name="T1" fmla="*/ 44 h 70"/>
              <a:gd name="T2" fmla="*/ 32 w 104"/>
              <a:gd name="T3" fmla="*/ 64 h 70"/>
              <a:gd name="T4" fmla="*/ 3 w 104"/>
              <a:gd name="T5" fmla="*/ 30 h 70"/>
              <a:gd name="T6" fmla="*/ 78 w 104"/>
              <a:gd name="T7" fmla="*/ 28 h 70"/>
              <a:gd name="T8" fmla="*/ 104 w 104"/>
              <a:gd name="T9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0">
                <a:moveTo>
                  <a:pt x="104" y="44"/>
                </a:moveTo>
                <a:cubicBezTo>
                  <a:pt x="104" y="44"/>
                  <a:pt x="61" y="70"/>
                  <a:pt x="32" y="64"/>
                </a:cubicBezTo>
                <a:cubicBezTo>
                  <a:pt x="10" y="59"/>
                  <a:pt x="0" y="48"/>
                  <a:pt x="3" y="30"/>
                </a:cubicBezTo>
                <a:cubicBezTo>
                  <a:pt x="7" y="11"/>
                  <a:pt x="40" y="0"/>
                  <a:pt x="78" y="28"/>
                </a:cubicBezTo>
                <a:cubicBezTo>
                  <a:pt x="86" y="33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6" name="Freeform 88"/>
          <p:cNvSpPr>
            <a:spLocks/>
          </p:cNvSpPr>
          <p:nvPr/>
        </p:nvSpPr>
        <p:spPr bwMode="auto">
          <a:xfrm>
            <a:off x="5473700" y="3602038"/>
            <a:ext cx="327025" cy="222250"/>
          </a:xfrm>
          <a:custGeom>
            <a:avLst/>
            <a:gdLst>
              <a:gd name="T0" fmla="*/ 0 w 103"/>
              <a:gd name="T1" fmla="*/ 44 h 70"/>
              <a:gd name="T2" fmla="*/ 72 w 103"/>
              <a:gd name="T3" fmla="*/ 64 h 70"/>
              <a:gd name="T4" fmla="*/ 100 w 103"/>
              <a:gd name="T5" fmla="*/ 30 h 70"/>
              <a:gd name="T6" fmla="*/ 25 w 103"/>
              <a:gd name="T7" fmla="*/ 28 h 70"/>
              <a:gd name="T8" fmla="*/ 0 w 103"/>
              <a:gd name="T9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0">
                <a:moveTo>
                  <a:pt x="0" y="44"/>
                </a:moveTo>
                <a:cubicBezTo>
                  <a:pt x="0" y="44"/>
                  <a:pt x="42" y="70"/>
                  <a:pt x="72" y="64"/>
                </a:cubicBezTo>
                <a:cubicBezTo>
                  <a:pt x="93" y="59"/>
                  <a:pt x="103" y="48"/>
                  <a:pt x="100" y="30"/>
                </a:cubicBezTo>
                <a:cubicBezTo>
                  <a:pt x="96" y="11"/>
                  <a:pt x="64" y="0"/>
                  <a:pt x="25" y="28"/>
                </a:cubicBezTo>
                <a:cubicBezTo>
                  <a:pt x="18" y="33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7" name="Freeform 89"/>
          <p:cNvSpPr>
            <a:spLocks/>
          </p:cNvSpPr>
          <p:nvPr/>
        </p:nvSpPr>
        <p:spPr bwMode="auto">
          <a:xfrm>
            <a:off x="5473700" y="3741738"/>
            <a:ext cx="1588" cy="247650"/>
          </a:xfrm>
          <a:custGeom>
            <a:avLst/>
            <a:gdLst>
              <a:gd name="T0" fmla="*/ 0 h 156"/>
              <a:gd name="T1" fmla="*/ 156 h 156"/>
              <a:gd name="T2" fmla="*/ 0 h 15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6">
                <a:moveTo>
                  <a:pt x="0" y="0"/>
                </a:moveTo>
                <a:lnTo>
                  <a:pt x="0" y="1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8" name="Line 90"/>
          <p:cNvSpPr>
            <a:spLocks noChangeShapeType="1"/>
          </p:cNvSpPr>
          <p:nvPr/>
        </p:nvSpPr>
        <p:spPr bwMode="auto">
          <a:xfrm>
            <a:off x="5473700" y="3741738"/>
            <a:ext cx="1588" cy="2476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9" name="Freeform 91"/>
          <p:cNvSpPr>
            <a:spLocks/>
          </p:cNvSpPr>
          <p:nvPr/>
        </p:nvSpPr>
        <p:spPr bwMode="auto">
          <a:xfrm>
            <a:off x="5146675" y="4945063"/>
            <a:ext cx="327025" cy="225425"/>
          </a:xfrm>
          <a:custGeom>
            <a:avLst/>
            <a:gdLst>
              <a:gd name="T0" fmla="*/ 103 w 103"/>
              <a:gd name="T1" fmla="*/ 44 h 71"/>
              <a:gd name="T2" fmla="*/ 31 w 103"/>
              <a:gd name="T3" fmla="*/ 64 h 71"/>
              <a:gd name="T4" fmla="*/ 3 w 103"/>
              <a:gd name="T5" fmla="*/ 30 h 71"/>
              <a:gd name="T6" fmla="*/ 78 w 103"/>
              <a:gd name="T7" fmla="*/ 28 h 71"/>
              <a:gd name="T8" fmla="*/ 103 w 103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8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0" name="Freeform 92"/>
          <p:cNvSpPr>
            <a:spLocks/>
          </p:cNvSpPr>
          <p:nvPr/>
        </p:nvSpPr>
        <p:spPr bwMode="auto">
          <a:xfrm>
            <a:off x="5473700" y="494506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1" name="Freeform 93"/>
          <p:cNvSpPr>
            <a:spLocks/>
          </p:cNvSpPr>
          <p:nvPr/>
        </p:nvSpPr>
        <p:spPr bwMode="auto">
          <a:xfrm>
            <a:off x="5473700" y="508476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2" name="Line 94"/>
          <p:cNvSpPr>
            <a:spLocks noChangeShapeType="1"/>
          </p:cNvSpPr>
          <p:nvPr/>
        </p:nvSpPr>
        <p:spPr bwMode="auto">
          <a:xfrm>
            <a:off x="5473700" y="508476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3" name="Rectangle 95"/>
          <p:cNvSpPr>
            <a:spLocks noChangeArrowheads="1"/>
          </p:cNvSpPr>
          <p:nvPr/>
        </p:nvSpPr>
        <p:spPr bwMode="auto">
          <a:xfrm>
            <a:off x="6604000" y="3729038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4" name="Rectangle 96"/>
          <p:cNvSpPr>
            <a:spLocks noChangeArrowheads="1"/>
          </p:cNvSpPr>
          <p:nvPr/>
        </p:nvSpPr>
        <p:spPr bwMode="auto">
          <a:xfrm>
            <a:off x="8689975" y="3732213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5" name="Freeform 97"/>
          <p:cNvSpPr>
            <a:spLocks/>
          </p:cNvSpPr>
          <p:nvPr/>
        </p:nvSpPr>
        <p:spPr bwMode="auto">
          <a:xfrm>
            <a:off x="7712075" y="3992563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86" name="Freeform 98"/>
          <p:cNvSpPr>
            <a:spLocks/>
          </p:cNvSpPr>
          <p:nvPr/>
        </p:nvSpPr>
        <p:spPr bwMode="auto">
          <a:xfrm>
            <a:off x="7972425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87" name="Freeform 99"/>
          <p:cNvSpPr>
            <a:spLocks/>
          </p:cNvSpPr>
          <p:nvPr/>
        </p:nvSpPr>
        <p:spPr bwMode="auto">
          <a:xfrm>
            <a:off x="7902575" y="3602038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8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8" name="Freeform 100"/>
          <p:cNvSpPr>
            <a:spLocks/>
          </p:cNvSpPr>
          <p:nvPr/>
        </p:nvSpPr>
        <p:spPr bwMode="auto">
          <a:xfrm>
            <a:off x="8232775" y="3602038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>
            <a:off x="8232775" y="3741738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0" name="Line 102"/>
          <p:cNvSpPr>
            <a:spLocks noChangeShapeType="1"/>
          </p:cNvSpPr>
          <p:nvPr/>
        </p:nvSpPr>
        <p:spPr bwMode="auto">
          <a:xfrm>
            <a:off x="8232775" y="374173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1" name="Freeform 103"/>
          <p:cNvSpPr>
            <a:spLocks/>
          </p:cNvSpPr>
          <p:nvPr/>
        </p:nvSpPr>
        <p:spPr bwMode="auto">
          <a:xfrm>
            <a:off x="6264275" y="3465513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7905750" y="4929188"/>
            <a:ext cx="327025" cy="225425"/>
          </a:xfrm>
          <a:custGeom>
            <a:avLst/>
            <a:gdLst>
              <a:gd name="T0" fmla="*/ 103 w 103"/>
              <a:gd name="T1" fmla="*/ 44 h 71"/>
              <a:gd name="T2" fmla="*/ 31 w 103"/>
              <a:gd name="T3" fmla="*/ 64 h 71"/>
              <a:gd name="T4" fmla="*/ 3 w 103"/>
              <a:gd name="T5" fmla="*/ 30 h 71"/>
              <a:gd name="T6" fmla="*/ 78 w 103"/>
              <a:gd name="T7" fmla="*/ 29 h 71"/>
              <a:gd name="T8" fmla="*/ 103 w 103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9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3" name="Freeform 105"/>
          <p:cNvSpPr>
            <a:spLocks/>
          </p:cNvSpPr>
          <p:nvPr/>
        </p:nvSpPr>
        <p:spPr bwMode="auto">
          <a:xfrm>
            <a:off x="8232775" y="4929188"/>
            <a:ext cx="330200" cy="225425"/>
          </a:xfrm>
          <a:custGeom>
            <a:avLst/>
            <a:gdLst>
              <a:gd name="T0" fmla="*/ 0 w 104"/>
              <a:gd name="T1" fmla="*/ 44 h 71"/>
              <a:gd name="T2" fmla="*/ 73 w 104"/>
              <a:gd name="T3" fmla="*/ 64 h 71"/>
              <a:gd name="T4" fmla="*/ 101 w 104"/>
              <a:gd name="T5" fmla="*/ 30 h 71"/>
              <a:gd name="T6" fmla="*/ 26 w 104"/>
              <a:gd name="T7" fmla="*/ 29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3" y="71"/>
                  <a:pt x="73" y="64"/>
                </a:cubicBezTo>
                <a:cubicBezTo>
                  <a:pt x="94" y="59"/>
                  <a:pt x="104" y="49"/>
                  <a:pt x="101" y="30"/>
                </a:cubicBezTo>
                <a:cubicBezTo>
                  <a:pt x="97" y="12"/>
                  <a:pt x="64" y="0"/>
                  <a:pt x="26" y="29"/>
                </a:cubicBezTo>
                <a:cubicBezTo>
                  <a:pt x="18" y="34"/>
                  <a:pt x="12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4" name="Freeform 106"/>
          <p:cNvSpPr>
            <a:spLocks/>
          </p:cNvSpPr>
          <p:nvPr/>
        </p:nvSpPr>
        <p:spPr bwMode="auto">
          <a:xfrm>
            <a:off x="8232775" y="5068888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8232775" y="506888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6" name="Freeform 108"/>
          <p:cNvSpPr>
            <a:spLocks/>
          </p:cNvSpPr>
          <p:nvPr/>
        </p:nvSpPr>
        <p:spPr bwMode="auto">
          <a:xfrm>
            <a:off x="2352675" y="4341813"/>
            <a:ext cx="295275" cy="377825"/>
          </a:xfrm>
          <a:custGeom>
            <a:avLst/>
            <a:gdLst>
              <a:gd name="T0" fmla="*/ 0 w 186"/>
              <a:gd name="T1" fmla="*/ 0 h 238"/>
              <a:gd name="T2" fmla="*/ 0 w 186"/>
              <a:gd name="T3" fmla="*/ 238 h 238"/>
              <a:gd name="T4" fmla="*/ 186 w 186"/>
              <a:gd name="T5" fmla="*/ 116 h 238"/>
              <a:gd name="T6" fmla="*/ 0 w 186"/>
              <a:gd name="T7" fmla="*/ 0 h 238"/>
              <a:gd name="T8" fmla="*/ 0 w 186"/>
              <a:gd name="T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238">
                <a:moveTo>
                  <a:pt x="0" y="0"/>
                </a:moveTo>
                <a:lnTo>
                  <a:pt x="0" y="238"/>
                </a:lnTo>
                <a:lnTo>
                  <a:pt x="186" y="1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975225" y="17049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Stored 1</a:t>
            </a:r>
          </a:p>
        </p:txBody>
      </p:sp>
      <p:sp>
        <p:nvSpPr>
          <p:cNvPr id="754798" name="Text Box 110"/>
          <p:cNvSpPr txBox="1">
            <a:spLocks noChangeArrowheads="1"/>
          </p:cNvSpPr>
          <p:nvPr/>
        </p:nvSpPr>
        <p:spPr bwMode="auto">
          <a:xfrm>
            <a:off x="7693025" y="16922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Stored 0</a:t>
            </a:r>
          </a:p>
        </p:txBody>
      </p:sp>
      <p:sp>
        <p:nvSpPr>
          <p:cNvPr id="754799" name="Text Box 111"/>
          <p:cNvSpPr txBox="1">
            <a:spLocks noChangeArrowheads="1"/>
          </p:cNvSpPr>
          <p:nvPr/>
        </p:nvSpPr>
        <p:spPr bwMode="auto">
          <a:xfrm>
            <a:off x="4848225" y="31527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Write 1</a:t>
            </a:r>
          </a:p>
        </p:txBody>
      </p:sp>
      <p:sp>
        <p:nvSpPr>
          <p:cNvPr id="754800" name="Text Box 112"/>
          <p:cNvSpPr txBox="1">
            <a:spLocks noChangeArrowheads="1"/>
          </p:cNvSpPr>
          <p:nvPr/>
        </p:nvSpPr>
        <p:spPr bwMode="auto">
          <a:xfrm>
            <a:off x="7629525" y="31781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Write 0</a:t>
            </a:r>
          </a:p>
        </p:txBody>
      </p:sp>
      <p:sp>
        <p:nvSpPr>
          <p:cNvPr id="754801" name="Text Box 113"/>
          <p:cNvSpPr txBox="1">
            <a:spLocks noChangeArrowheads="1"/>
          </p:cNvSpPr>
          <p:nvPr/>
        </p:nvSpPr>
        <p:spPr bwMode="auto">
          <a:xfrm>
            <a:off x="4957763" y="4440238"/>
            <a:ext cx="109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Read 1</a:t>
            </a:r>
          </a:p>
        </p:txBody>
      </p:sp>
      <p:sp>
        <p:nvSpPr>
          <p:cNvPr id="754802" name="Text Box 114"/>
          <p:cNvSpPr txBox="1">
            <a:spLocks noChangeArrowheads="1"/>
          </p:cNvSpPr>
          <p:nvPr/>
        </p:nvSpPr>
        <p:spPr bwMode="auto">
          <a:xfrm>
            <a:off x="7591425" y="4422775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Read 0</a:t>
            </a:r>
          </a:p>
        </p:txBody>
      </p:sp>
      <p:grpSp>
        <p:nvGrpSpPr>
          <p:cNvPr id="754803" name="Group 115"/>
          <p:cNvGrpSpPr>
            <a:grpSpLocks/>
          </p:cNvGrpSpPr>
          <p:nvPr/>
        </p:nvGrpSpPr>
        <p:grpSpPr bwMode="auto">
          <a:xfrm>
            <a:off x="3851275" y="3795713"/>
            <a:ext cx="2335213" cy="323850"/>
            <a:chOff x="2423" y="2394"/>
            <a:chExt cx="1471" cy="204"/>
          </a:xfrm>
        </p:grpSpPr>
        <p:sp>
          <p:nvSpPr>
            <p:cNvPr id="754804" name="Freeform 116"/>
            <p:cNvSpPr>
              <a:spLocks/>
            </p:cNvSpPr>
            <p:nvPr/>
          </p:nvSpPr>
          <p:spPr bwMode="auto">
            <a:xfrm>
              <a:off x="3734" y="2394"/>
              <a:ext cx="160" cy="204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05" name="Freeform 117"/>
            <p:cNvSpPr>
              <a:spLocks/>
            </p:cNvSpPr>
            <p:nvPr/>
          </p:nvSpPr>
          <p:spPr bwMode="auto">
            <a:xfrm>
              <a:off x="2423" y="2404"/>
              <a:ext cx="740" cy="188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06" name="Rectangle 118"/>
          <p:cNvSpPr>
            <a:spLocks noChangeArrowheads="1"/>
          </p:cNvSpPr>
          <p:nvPr/>
        </p:nvSpPr>
        <p:spPr bwMode="auto">
          <a:xfrm>
            <a:off x="3841750" y="37290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07" name="Freeform 119"/>
          <p:cNvSpPr>
            <a:spLocks/>
          </p:cNvSpPr>
          <p:nvPr/>
        </p:nvSpPr>
        <p:spPr bwMode="auto">
          <a:xfrm>
            <a:off x="3502025" y="3465513"/>
            <a:ext cx="473075" cy="654050"/>
          </a:xfrm>
          <a:custGeom>
            <a:avLst/>
            <a:gdLst>
              <a:gd name="T0" fmla="*/ 13 w 149"/>
              <a:gd name="T1" fmla="*/ 26 h 206"/>
              <a:gd name="T2" fmla="*/ 123 w 149"/>
              <a:gd name="T3" fmla="*/ 26 h 206"/>
              <a:gd name="T4" fmla="*/ 123 w 149"/>
              <a:gd name="T5" fmla="*/ 193 h 206"/>
              <a:gd name="T6" fmla="*/ 136 w 149"/>
              <a:gd name="T7" fmla="*/ 206 h 206"/>
              <a:gd name="T8" fmla="*/ 136 w 149"/>
              <a:gd name="T9" fmla="*/ 206 h 206"/>
              <a:gd name="T10" fmla="*/ 149 w 149"/>
              <a:gd name="T11" fmla="*/ 193 h 206"/>
              <a:gd name="T12" fmla="*/ 149 w 149"/>
              <a:gd name="T13" fmla="*/ 13 h 206"/>
              <a:gd name="T14" fmla="*/ 149 w 149"/>
              <a:gd name="T15" fmla="*/ 13 h 206"/>
              <a:gd name="T16" fmla="*/ 140 w 149"/>
              <a:gd name="T17" fmla="*/ 0 h 206"/>
              <a:gd name="T18" fmla="*/ 13 w 149"/>
              <a:gd name="T19" fmla="*/ 0 h 206"/>
              <a:gd name="T20" fmla="*/ 0 w 149"/>
              <a:gd name="T21" fmla="*/ 6 h 206"/>
              <a:gd name="T22" fmla="*/ 13 w 149"/>
              <a:gd name="T23" fmla="*/ 13 h 206"/>
              <a:gd name="T24" fmla="*/ 0 w 149"/>
              <a:gd name="T25" fmla="*/ 22 h 206"/>
              <a:gd name="T26" fmla="*/ 13 w 149"/>
              <a:gd name="T27" fmla="*/ 2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206">
                <a:moveTo>
                  <a:pt x="13" y="26"/>
                </a:moveTo>
                <a:cubicBezTo>
                  <a:pt x="123" y="26"/>
                  <a:pt x="123" y="26"/>
                  <a:pt x="123" y="26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201"/>
                  <a:pt x="129" y="206"/>
                  <a:pt x="136" y="206"/>
                </a:cubicBezTo>
                <a:cubicBezTo>
                  <a:pt x="136" y="206"/>
                  <a:pt x="136" y="206"/>
                  <a:pt x="136" y="206"/>
                </a:cubicBezTo>
                <a:cubicBezTo>
                  <a:pt x="143" y="206"/>
                  <a:pt x="149" y="201"/>
                  <a:pt x="149" y="19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5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08" name="Rectangle 120"/>
          <p:cNvSpPr>
            <a:spLocks noChangeArrowheads="1"/>
          </p:cNvSpPr>
          <p:nvPr/>
        </p:nvSpPr>
        <p:spPr bwMode="auto">
          <a:xfrm>
            <a:off x="5930900" y="3729038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09" name="Freeform 121"/>
          <p:cNvSpPr>
            <a:spLocks/>
          </p:cNvSpPr>
          <p:nvPr/>
        </p:nvSpPr>
        <p:spPr bwMode="auto">
          <a:xfrm>
            <a:off x="4949825" y="3989388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1 h 41"/>
              <a:gd name="T4" fmla="*/ 329 w 329"/>
              <a:gd name="T5" fmla="*/ 21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1 h 41"/>
              <a:gd name="T12" fmla="*/ 0 w 329"/>
              <a:gd name="T13" fmla="*/ 21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20" y="41"/>
                  <a:pt x="329" y="32"/>
                  <a:pt x="329" y="21"/>
                </a:cubicBezTo>
                <a:cubicBezTo>
                  <a:pt x="329" y="21"/>
                  <a:pt x="329" y="21"/>
                  <a:pt x="329" y="21"/>
                </a:cubicBezTo>
                <a:cubicBezTo>
                  <a:pt x="329" y="9"/>
                  <a:pt x="320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10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10" name="Group 122"/>
          <p:cNvGrpSpPr>
            <a:grpSpLocks/>
          </p:cNvGrpSpPr>
          <p:nvPr/>
        </p:nvGrpSpPr>
        <p:grpSpPr bwMode="auto">
          <a:xfrm>
            <a:off x="3843338" y="5184775"/>
            <a:ext cx="2335212" cy="282575"/>
            <a:chOff x="2427" y="3269"/>
            <a:chExt cx="1471" cy="178"/>
          </a:xfrm>
        </p:grpSpPr>
        <p:sp>
          <p:nvSpPr>
            <p:cNvPr id="754811" name="Freeform 123"/>
            <p:cNvSpPr>
              <a:spLocks/>
            </p:cNvSpPr>
            <p:nvPr/>
          </p:nvSpPr>
          <p:spPr bwMode="auto">
            <a:xfrm>
              <a:off x="3738" y="3269"/>
              <a:ext cx="160" cy="175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2" name="Freeform 124"/>
            <p:cNvSpPr>
              <a:spLocks/>
            </p:cNvSpPr>
            <p:nvPr/>
          </p:nvSpPr>
          <p:spPr bwMode="auto">
            <a:xfrm>
              <a:off x="2427" y="3297"/>
              <a:ext cx="732" cy="150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13" name="Freeform 125"/>
          <p:cNvSpPr>
            <a:spLocks/>
          </p:cNvSpPr>
          <p:nvPr/>
        </p:nvSpPr>
        <p:spPr bwMode="auto">
          <a:xfrm>
            <a:off x="5213350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14" name="Group 126"/>
          <p:cNvGrpSpPr>
            <a:grpSpLocks/>
          </p:cNvGrpSpPr>
          <p:nvPr/>
        </p:nvGrpSpPr>
        <p:grpSpPr bwMode="auto">
          <a:xfrm>
            <a:off x="6604000" y="5248275"/>
            <a:ext cx="2343150" cy="203200"/>
            <a:chOff x="4156" y="3305"/>
            <a:chExt cx="1476" cy="128"/>
          </a:xfrm>
        </p:grpSpPr>
        <p:sp>
          <p:nvSpPr>
            <p:cNvPr id="754815" name="Freeform 127"/>
            <p:cNvSpPr>
              <a:spLocks/>
            </p:cNvSpPr>
            <p:nvPr/>
          </p:nvSpPr>
          <p:spPr bwMode="auto">
            <a:xfrm>
              <a:off x="4156" y="3305"/>
              <a:ext cx="740" cy="117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6" name="Freeform 128"/>
            <p:cNvSpPr>
              <a:spLocks/>
            </p:cNvSpPr>
            <p:nvPr/>
          </p:nvSpPr>
          <p:spPr bwMode="auto">
            <a:xfrm>
              <a:off x="5472" y="3369"/>
              <a:ext cx="160" cy="64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817" name="Group 129"/>
          <p:cNvGrpSpPr>
            <a:grpSpLocks/>
          </p:cNvGrpSpPr>
          <p:nvPr/>
        </p:nvGrpSpPr>
        <p:grpSpPr bwMode="auto">
          <a:xfrm>
            <a:off x="3852863" y="5211763"/>
            <a:ext cx="2328862" cy="265112"/>
            <a:chOff x="2427" y="3284"/>
            <a:chExt cx="1467" cy="167"/>
          </a:xfrm>
        </p:grpSpPr>
        <p:sp>
          <p:nvSpPr>
            <p:cNvPr id="754818" name="Freeform 130"/>
            <p:cNvSpPr>
              <a:spLocks/>
            </p:cNvSpPr>
            <p:nvPr/>
          </p:nvSpPr>
          <p:spPr bwMode="auto">
            <a:xfrm>
              <a:off x="2427" y="3284"/>
              <a:ext cx="732" cy="167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9" name="Freeform 131"/>
            <p:cNvSpPr>
              <a:spLocks/>
            </p:cNvSpPr>
            <p:nvPr/>
          </p:nvSpPr>
          <p:spPr bwMode="auto">
            <a:xfrm>
              <a:off x="3734" y="3286"/>
              <a:ext cx="160" cy="151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20" name="Freeform 132"/>
          <p:cNvSpPr>
            <a:spLocks/>
          </p:cNvSpPr>
          <p:nvPr/>
        </p:nvSpPr>
        <p:spPr bwMode="auto">
          <a:xfrm>
            <a:off x="5927725" y="5072063"/>
            <a:ext cx="260350" cy="393700"/>
          </a:xfrm>
          <a:custGeom>
            <a:avLst/>
            <a:gdLst>
              <a:gd name="T0" fmla="*/ 164 w 164"/>
              <a:gd name="T1" fmla="*/ 0 h 248"/>
              <a:gd name="T2" fmla="*/ 164 w 164"/>
              <a:gd name="T3" fmla="*/ 248 h 248"/>
              <a:gd name="T4" fmla="*/ 0 w 164"/>
              <a:gd name="T5" fmla="*/ 248 h 248"/>
              <a:gd name="T6" fmla="*/ 0 w 164"/>
              <a:gd name="T7" fmla="*/ 2 h 248"/>
              <a:gd name="T8" fmla="*/ 164 w 164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8"/>
                </a:lnTo>
                <a:lnTo>
                  <a:pt x="0" y="248"/>
                </a:lnTo>
                <a:lnTo>
                  <a:pt x="0" y="2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1" name="Rectangle 133"/>
          <p:cNvSpPr>
            <a:spLocks noChangeArrowheads="1"/>
          </p:cNvSpPr>
          <p:nvPr/>
        </p:nvSpPr>
        <p:spPr bwMode="auto">
          <a:xfrm>
            <a:off x="3844925" y="50752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2" name="Freeform 134"/>
          <p:cNvSpPr>
            <a:spLocks/>
          </p:cNvSpPr>
          <p:nvPr/>
        </p:nvSpPr>
        <p:spPr bwMode="auto">
          <a:xfrm>
            <a:off x="4953000" y="5335588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0 h 41"/>
              <a:gd name="T4" fmla="*/ 329 w 329"/>
              <a:gd name="T5" fmla="*/ 20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0 h 41"/>
              <a:gd name="T12" fmla="*/ 0 w 329"/>
              <a:gd name="T13" fmla="*/ 20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23" name="Freeform 135"/>
          <p:cNvSpPr>
            <a:spLocks/>
          </p:cNvSpPr>
          <p:nvPr/>
        </p:nvSpPr>
        <p:spPr bwMode="auto">
          <a:xfrm>
            <a:off x="5213350" y="526891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24" name="Freeform 136"/>
          <p:cNvSpPr>
            <a:spLocks/>
          </p:cNvSpPr>
          <p:nvPr/>
        </p:nvSpPr>
        <p:spPr bwMode="auto">
          <a:xfrm>
            <a:off x="3505200" y="480853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3 w 148"/>
              <a:gd name="T23" fmla="*/ 14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4"/>
                  <a:pt x="13" y="14"/>
                  <a:pt x="13" y="14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25" name="Group 137"/>
          <p:cNvGrpSpPr>
            <a:grpSpLocks/>
          </p:cNvGrpSpPr>
          <p:nvPr/>
        </p:nvGrpSpPr>
        <p:grpSpPr bwMode="auto">
          <a:xfrm>
            <a:off x="6608763" y="5273675"/>
            <a:ext cx="2335212" cy="173038"/>
            <a:chOff x="4169" y="3319"/>
            <a:chExt cx="1471" cy="109"/>
          </a:xfrm>
        </p:grpSpPr>
        <p:sp>
          <p:nvSpPr>
            <p:cNvPr id="754826" name="Freeform 138"/>
            <p:cNvSpPr>
              <a:spLocks/>
            </p:cNvSpPr>
            <p:nvPr/>
          </p:nvSpPr>
          <p:spPr bwMode="auto">
            <a:xfrm>
              <a:off x="4169" y="3319"/>
              <a:ext cx="740" cy="105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27" name="Freeform 139"/>
            <p:cNvSpPr>
              <a:spLocks/>
            </p:cNvSpPr>
            <p:nvPr/>
          </p:nvSpPr>
          <p:spPr bwMode="auto">
            <a:xfrm>
              <a:off x="5480" y="3319"/>
              <a:ext cx="160" cy="109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28" name="Freeform 140"/>
          <p:cNvSpPr>
            <a:spLocks/>
          </p:cNvSpPr>
          <p:nvPr/>
        </p:nvSpPr>
        <p:spPr bwMode="auto">
          <a:xfrm>
            <a:off x="8686800" y="5059363"/>
            <a:ext cx="260350" cy="393700"/>
          </a:xfrm>
          <a:custGeom>
            <a:avLst/>
            <a:gdLst>
              <a:gd name="T0" fmla="*/ 164 w 164"/>
              <a:gd name="T1" fmla="*/ 0 h 248"/>
              <a:gd name="T2" fmla="*/ 164 w 164"/>
              <a:gd name="T3" fmla="*/ 246 h 248"/>
              <a:gd name="T4" fmla="*/ 0 w 164"/>
              <a:gd name="T5" fmla="*/ 248 h 248"/>
              <a:gd name="T6" fmla="*/ 0 w 164"/>
              <a:gd name="T7" fmla="*/ 0 h 248"/>
              <a:gd name="T8" fmla="*/ 164 w 164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6"/>
                </a:lnTo>
                <a:lnTo>
                  <a:pt x="0" y="248"/>
                </a:lnTo>
                <a:lnTo>
                  <a:pt x="0" y="0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9" name="Rectangle 141"/>
          <p:cNvSpPr>
            <a:spLocks noChangeArrowheads="1"/>
          </p:cNvSpPr>
          <p:nvPr/>
        </p:nvSpPr>
        <p:spPr bwMode="auto">
          <a:xfrm>
            <a:off x="6604000" y="5059363"/>
            <a:ext cx="1174750" cy="38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30" name="Freeform 142"/>
          <p:cNvSpPr>
            <a:spLocks/>
          </p:cNvSpPr>
          <p:nvPr/>
        </p:nvSpPr>
        <p:spPr bwMode="auto">
          <a:xfrm>
            <a:off x="7712075" y="5319713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0 h 41"/>
              <a:gd name="T4" fmla="*/ 329 w 329"/>
              <a:gd name="T5" fmla="*/ 20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0 h 41"/>
              <a:gd name="T12" fmla="*/ 0 w 329"/>
              <a:gd name="T13" fmla="*/ 20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31" name="Freeform 143"/>
          <p:cNvSpPr>
            <a:spLocks/>
          </p:cNvSpPr>
          <p:nvPr/>
        </p:nvSpPr>
        <p:spPr bwMode="auto">
          <a:xfrm>
            <a:off x="6264275" y="4783138"/>
            <a:ext cx="473075" cy="657225"/>
          </a:xfrm>
          <a:custGeom>
            <a:avLst/>
            <a:gdLst>
              <a:gd name="T0" fmla="*/ 13 w 149"/>
              <a:gd name="T1" fmla="*/ 26 h 207"/>
              <a:gd name="T2" fmla="*/ 122 w 149"/>
              <a:gd name="T3" fmla="*/ 26 h 207"/>
              <a:gd name="T4" fmla="*/ 122 w 149"/>
              <a:gd name="T5" fmla="*/ 194 h 207"/>
              <a:gd name="T6" fmla="*/ 135 w 149"/>
              <a:gd name="T7" fmla="*/ 207 h 207"/>
              <a:gd name="T8" fmla="*/ 135 w 149"/>
              <a:gd name="T9" fmla="*/ 207 h 207"/>
              <a:gd name="T10" fmla="*/ 148 w 149"/>
              <a:gd name="T11" fmla="*/ 194 h 207"/>
              <a:gd name="T12" fmla="*/ 149 w 149"/>
              <a:gd name="T13" fmla="*/ 13 h 207"/>
              <a:gd name="T14" fmla="*/ 149 w 149"/>
              <a:gd name="T15" fmla="*/ 13 h 207"/>
              <a:gd name="T16" fmla="*/ 140 w 149"/>
              <a:gd name="T17" fmla="*/ 0 h 207"/>
              <a:gd name="T18" fmla="*/ 13 w 149"/>
              <a:gd name="T19" fmla="*/ 0 h 207"/>
              <a:gd name="T20" fmla="*/ 0 w 149"/>
              <a:gd name="T21" fmla="*/ 6 h 207"/>
              <a:gd name="T22" fmla="*/ 13 w 149"/>
              <a:gd name="T23" fmla="*/ 13 h 207"/>
              <a:gd name="T24" fmla="*/ 0 w 149"/>
              <a:gd name="T25" fmla="*/ 22 h 207"/>
              <a:gd name="T26" fmla="*/ 13 w 149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4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32" name="Freeform 144"/>
          <p:cNvSpPr>
            <a:spLocks/>
          </p:cNvSpPr>
          <p:nvPr/>
        </p:nvSpPr>
        <p:spPr bwMode="auto">
          <a:xfrm>
            <a:off x="7972425" y="5253038"/>
            <a:ext cx="523875" cy="260350"/>
          </a:xfrm>
          <a:custGeom>
            <a:avLst/>
            <a:gdLst>
              <a:gd name="T0" fmla="*/ 0 w 330"/>
              <a:gd name="T1" fmla="*/ 0 h 164"/>
              <a:gd name="T2" fmla="*/ 330 w 330"/>
              <a:gd name="T3" fmla="*/ 164 h 164"/>
              <a:gd name="T4" fmla="*/ 330 w 330"/>
              <a:gd name="T5" fmla="*/ 0 h 164"/>
              <a:gd name="T6" fmla="*/ 0 w 330"/>
              <a:gd name="T7" fmla="*/ 164 h 164"/>
              <a:gd name="T8" fmla="*/ 0 w 330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64">
                <a:moveTo>
                  <a:pt x="0" y="0"/>
                </a:moveTo>
                <a:lnTo>
                  <a:pt x="330" y="164"/>
                </a:lnTo>
                <a:lnTo>
                  <a:pt x="330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61"/>
    </mc:Choice>
    <mc:Fallback xmlns="">
      <p:transition xmlns:p14="http://schemas.microsoft.com/office/powerpoint/2010/main" spd="slow" advTm="146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5249863" cy="474663"/>
          </a:xfrm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Current Memory Hierarchy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219200" y="1600200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8763" y="1763713"/>
            <a:ext cx="12636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Control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219200" y="2590800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220788" y="2708275"/>
            <a:ext cx="944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Data-</a:t>
            </a:r>
            <a:br>
              <a:rPr lang="en-US" sz="2400" b="1"/>
            </a:br>
            <a:r>
              <a:rPr lang="en-US" sz="2400" b="1"/>
              <a:t>path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32700" y="1206500"/>
            <a:ext cx="12827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066800" y="1219200"/>
            <a:ext cx="38100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558925" y="808038"/>
            <a:ext cx="1673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Processor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736850" y="1206500"/>
            <a:ext cx="41148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660650" y="3575050"/>
            <a:ext cx="4267200" cy="298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09800" y="2667000"/>
            <a:ext cx="3556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 rot="5400000">
            <a:off x="2046288" y="2901950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/>
              <a:t>regs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971800" y="2654300"/>
            <a:ext cx="6604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962400" y="2209800"/>
            <a:ext cx="762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962650" y="1816100"/>
            <a:ext cx="1041400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712075" y="1892300"/>
            <a:ext cx="1196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Secon-</a:t>
            </a:r>
          </a:p>
          <a:p>
            <a:r>
              <a:rPr lang="en-US" sz="2400" b="1"/>
              <a:t>dary</a:t>
            </a:r>
          </a:p>
          <a:p>
            <a:r>
              <a:rPr lang="en-US" sz="2400" b="1"/>
              <a:t>Mem-</a:t>
            </a:r>
          </a:p>
          <a:p>
            <a:r>
              <a:rPr lang="en-US" sz="2400" b="1"/>
              <a:t>ory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894138" y="2478088"/>
            <a:ext cx="90646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en-US" b="1" dirty="0"/>
              <a:t>L2</a:t>
            </a:r>
          </a:p>
          <a:p>
            <a:r>
              <a:rPr lang="en-US" b="1" dirty="0"/>
              <a:t>Cache</a:t>
            </a:r>
          </a:p>
        </p:txBody>
      </p:sp>
      <p:sp>
        <p:nvSpPr>
          <p:cNvPr id="973843" name="Rectangle 19"/>
          <p:cNvSpPr>
            <a:spLocks noChangeArrowheads="1"/>
          </p:cNvSpPr>
          <p:nvPr/>
        </p:nvSpPr>
        <p:spPr bwMode="auto">
          <a:xfrm>
            <a:off x="0" y="4241800"/>
            <a:ext cx="91440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tabLst>
                <a:tab pos="2400300" algn="ctr"/>
                <a:tab pos="3429000" algn="ctr"/>
                <a:tab pos="4457700" algn="ctr"/>
                <a:tab pos="5778500" algn="ctr"/>
                <a:tab pos="7493000" algn="ctr"/>
              </a:tabLst>
            </a:pPr>
            <a:r>
              <a:rPr lang="en-US" sz="2000" b="1" dirty="0"/>
              <a:t>Speed(ns):	0.5ns	1.5ns	5ns	</a:t>
            </a:r>
            <a:r>
              <a:rPr lang="en-US" sz="2000" b="1"/>
              <a:t>       50ns</a:t>
            </a:r>
            <a:r>
              <a:rPr lang="en-US" sz="2000" b="1" dirty="0"/>
              <a:t>	</a:t>
            </a:r>
            <a:r>
              <a:rPr lang="en-US" sz="2000" b="1"/>
              <a:t>           </a:t>
            </a:r>
            <a:r>
              <a:rPr lang="en-US" sz="2000" b="1" dirty="0"/>
              <a:t>10,000,000ns </a:t>
            </a:r>
            <a:br>
              <a:rPr lang="en-US" sz="2000" b="1" dirty="0"/>
            </a:br>
            <a:r>
              <a:rPr lang="en-US" sz="2000" b="1" dirty="0"/>
              <a:t>Size (MB):	0.0005	0.1	1-4	               128-32,768	  1,000,000</a:t>
            </a:r>
            <a:br>
              <a:rPr lang="en-US" sz="2000" b="1" dirty="0"/>
            </a:br>
            <a:r>
              <a:rPr lang="en-US" sz="2000" b="1" dirty="0"/>
              <a:t>Cost ($/GB):	--	 $1,500	 $500	     $5	      &lt; $0.05 </a:t>
            </a:r>
            <a:br>
              <a:rPr lang="en-US" sz="2000" b="1" dirty="0"/>
            </a:br>
            <a:r>
              <a:rPr lang="en-US" sz="2000" b="1" dirty="0"/>
              <a:t>Technology:	</a:t>
            </a:r>
            <a:r>
              <a:rPr lang="en-US" sz="2000" b="1" dirty="0" err="1"/>
              <a:t>Regs</a:t>
            </a:r>
            <a:r>
              <a:rPr lang="en-US" sz="2000" b="1" dirty="0"/>
              <a:t>	SRAM	SRAM	           DRAM	Disk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 rot="5400000">
            <a:off x="2921000" y="2755900"/>
            <a:ext cx="901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dirty="0"/>
              <a:t>L1 </a:t>
            </a:r>
            <a:br>
              <a:rPr lang="en-US" b="1" dirty="0"/>
            </a:br>
            <a:r>
              <a:rPr lang="en-US" b="1" dirty="0"/>
              <a:t>cache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018213" y="2197100"/>
            <a:ext cx="9779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Main</a:t>
            </a:r>
          </a:p>
          <a:p>
            <a:r>
              <a:rPr lang="en-US" sz="2400" b="1"/>
              <a:t>Mem-</a:t>
            </a:r>
          </a:p>
          <a:p>
            <a:r>
              <a:rPr lang="en-US" sz="2400" b="1"/>
              <a:t>ory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029200" y="2057400"/>
            <a:ext cx="762000" cy="157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960938" y="2478088"/>
            <a:ext cx="90646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en-US" b="1" dirty="0"/>
              <a:t>L3</a:t>
            </a:r>
          </a:p>
          <a:p>
            <a:r>
              <a:rPr lang="en-US" b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08665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79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(512 bytes, 4096 bytes (Advanced Format))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Controller overhead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79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229166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41250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Von-Neumann Architecture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868862"/>
            <a:ext cx="8991600" cy="1531938"/>
          </a:xfrm>
        </p:spPr>
        <p:txBody>
          <a:bodyPr/>
          <a:lstStyle/>
          <a:p>
            <a:r>
              <a:rPr lang="en-US" dirty="0"/>
              <a:t>We are finished with processor: control and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Move to memory</a:t>
            </a:r>
          </a:p>
          <a:p>
            <a:pPr lvl="1"/>
            <a:r>
              <a:rPr lang="en-US" dirty="0"/>
              <a:t>How did we use memory in the </a:t>
            </a:r>
            <a:r>
              <a:rPr lang="en-US" dirty="0" err="1"/>
              <a:t>datapath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many cycles does it take for the mem stage?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1544637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447800" y="1951037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485900" y="2084387"/>
            <a:ext cx="1308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 Processor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 </a:t>
            </a:r>
            <a:r>
              <a:rPr lang="en-US" altLang="en-US" sz="1800">
                <a:latin typeface="Calibri" panose="020F0502020204030204" pitchFamily="34" charset="0"/>
              </a:rPr>
              <a:t>(active)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98800" y="1951037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597400" y="1951037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708150" y="1639887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Computer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1651000" y="26368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651000" y="33988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714500" y="2713037"/>
            <a:ext cx="93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Control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(“brain”)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612900" y="3475037"/>
            <a:ext cx="1054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Datapath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(“brawn”)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181350" y="2147887"/>
            <a:ext cx="1128713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(passive)</a:t>
            </a:r>
            <a:endParaRPr lang="en-US" altLang="en-US" sz="1800" b="1">
              <a:latin typeface="Calibri" panose="020F050202020403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Calibri" panose="020F050202020403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(where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programs,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data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live when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running)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730750" y="2147887"/>
            <a:ext cx="990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Devices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4724400" y="24844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724400" y="34496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4781550" y="2655887"/>
            <a:ext cx="6397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4781550" y="3621087"/>
            <a:ext cx="8143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Output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299200" y="1524000"/>
            <a:ext cx="1758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Keyboard, </a:t>
            </a:r>
            <a:b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Mouse</a:t>
            </a: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51600" y="4038600"/>
            <a:ext cx="143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Display</a:t>
            </a:r>
            <a:r>
              <a:rPr lang="en-US" altLang="en-US">
                <a:solidFill>
                  <a:schemeClr val="hlink"/>
                </a:solidFill>
                <a:latin typeface="Calibri" panose="020F0502020204030204" pitchFamily="34" charset="0"/>
              </a:rPr>
              <a:t>, </a:t>
            </a:r>
            <a:br>
              <a:rPr lang="en-US" altLang="en-US">
                <a:solidFill>
                  <a:schemeClr val="hlink"/>
                </a:solidFill>
                <a:latin typeface="Calibri" panose="020F050202020403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Printer</a:t>
            </a: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5689600" y="3703637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5613400" y="2027237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299200" y="2408237"/>
            <a:ext cx="1676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Disk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  <a:br>
              <a:rPr lang="en-US" altLang="en-US" sz="1800">
                <a:latin typeface="Calibri" panose="020F0502020204030204" pitchFamily="34" charset="0"/>
              </a:rPr>
            </a:br>
            <a:r>
              <a:rPr lang="en-US" altLang="en-US" sz="1800">
                <a:latin typeface="Calibri" panose="020F0502020204030204" pitchFamily="34" charset="0"/>
              </a:rPr>
              <a:t>(where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programs,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data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live when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not running)</a:t>
            </a: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 flipV="1">
            <a:off x="5689600" y="2941637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5689600" y="3322637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43358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Cache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16C-65DC-45FB-85BA-8EB7BAD3199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09600" y="891278"/>
          <a:ext cx="8229600" cy="558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11142" y="762000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size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5638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50582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miss penalty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62000" y="1043678"/>
          <a:ext cx="8229600" cy="558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0600" y="52106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miss penalty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4495800"/>
            <a:ext cx="0" cy="457200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466811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miss penalty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6800" y="2438400"/>
            <a:ext cx="0" cy="2057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6800" y="341412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miss penalty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9904" y="57845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hit time</a:t>
            </a:r>
          </a:p>
        </p:txBody>
      </p:sp>
    </p:spTree>
    <p:extLst>
      <p:ext uri="{BB962C8B-B14F-4D97-AF65-F5344CB8AC3E}">
        <p14:creationId xmlns:p14="http://schemas.microsoft.com/office/powerpoint/2010/main" val="392629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66867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76024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800600" y="3210206"/>
            <a:ext cx="41544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#Blocks is a power of 2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8 in the example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Use low-order address bits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Multiple blocks in lower level map to the same cache location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4 </a:t>
            </a:r>
            <a:r>
              <a:rPr lang="en-US" altLang="en-US" sz="2000" dirty="0">
                <a:sym typeface="Wingdings"/>
              </a:rPr>
              <a:t> 1 in the example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21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777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 dirty="0"/>
              <a:t>8-blocks, 1 word/block, direct mapped</a:t>
            </a:r>
          </a:p>
          <a:p>
            <a:pPr lvl="1" eaLnBrk="1" hangingPunct="1"/>
            <a:r>
              <a:rPr lang="en-US" altLang="en-US" dirty="0"/>
              <a:t>1 word = 4 bytes</a:t>
            </a:r>
          </a:p>
          <a:p>
            <a:pPr eaLnBrk="1" hangingPunct="1"/>
            <a:r>
              <a:rPr lang="en-US" altLang="en-US" dirty="0"/>
              <a:t>Initial state</a:t>
            </a:r>
            <a:endParaRPr lang="en-AU" altLang="en-US" dirty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55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3853"/>
              </p:ext>
            </p:extLst>
          </p:nvPr>
        </p:nvGraphicFramePr>
        <p:xfrm>
          <a:off x="4572000" y="2453225"/>
          <a:ext cx="4419601" cy="34141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74525"/>
              </p:ext>
            </p:extLst>
          </p:nvPr>
        </p:nvGraphicFramePr>
        <p:xfrm>
          <a:off x="228600" y="2535239"/>
          <a:ext cx="3962400" cy="338201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1480"/>
              </p:ext>
            </p:extLst>
          </p:nvPr>
        </p:nvGraphicFramePr>
        <p:xfrm>
          <a:off x="4952999" y="2924177"/>
          <a:ext cx="3886201" cy="3330324"/>
        </p:xfrm>
        <a:graphic>
          <a:graphicData uri="http://schemas.openxmlformats.org/drawingml/2006/table">
            <a:tbl>
              <a:tblPr/>
              <a:tblGrid>
                <a:gridCol w="83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1717"/>
              </p:ext>
            </p:extLst>
          </p:nvPr>
        </p:nvGraphicFramePr>
        <p:xfrm>
          <a:off x="304801" y="2924176"/>
          <a:ext cx="4343400" cy="3330326"/>
        </p:xfrm>
        <a:graphic>
          <a:graphicData uri="http://schemas.openxmlformats.org/drawingml/2006/table">
            <a:tbl>
              <a:tblPr/>
              <a:tblGrid>
                <a:gridCol w="97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8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14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Processor-DRAM Performance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2667000"/>
            <a:ext cx="8991600" cy="4038600"/>
          </a:xfrm>
        </p:spPr>
        <p:txBody>
          <a:bodyPr/>
          <a:lstStyle/>
          <a:p>
            <a:r>
              <a:rPr lang="en-US" sz="2000" dirty="0"/>
              <a:t>Typical CPU clock rate</a:t>
            </a:r>
          </a:p>
          <a:p>
            <a:pPr lvl="1"/>
            <a:r>
              <a:rPr lang="en-US" sz="1800" dirty="0"/>
              <a:t>1-4 GHz (&lt; 1ns cycle time)</a:t>
            </a:r>
          </a:p>
          <a:p>
            <a:r>
              <a:rPr lang="en-US" sz="2000" dirty="0"/>
              <a:t>Typical DRAM access time</a:t>
            </a:r>
          </a:p>
          <a:p>
            <a:pPr lvl="1"/>
            <a:r>
              <a:rPr lang="en-US" sz="1800" dirty="0"/>
              <a:t>30 ns (&gt; 30 cycles)</a:t>
            </a:r>
          </a:p>
          <a:p>
            <a:r>
              <a:rPr lang="en-US" sz="2000" dirty="0"/>
              <a:t>Typical main memory access</a:t>
            </a:r>
          </a:p>
          <a:p>
            <a:r>
              <a:rPr lang="en-US" sz="2000" dirty="0"/>
              <a:t>200ns (DRAM access time, </a:t>
            </a:r>
            <a:r>
              <a:rPr lang="en-US" sz="2000" dirty="0" err="1"/>
              <a:t>precharge</a:t>
            </a:r>
            <a:r>
              <a:rPr lang="en-US" sz="2000" dirty="0"/>
              <a:t>, chip crossing, overhead)</a:t>
            </a:r>
          </a:p>
          <a:p>
            <a:r>
              <a:rPr lang="en-US" sz="2000" dirty="0"/>
              <a:t>Our pipeline designs assume 1 cycle access </a:t>
            </a:r>
          </a:p>
          <a:p>
            <a:r>
              <a:rPr lang="en-US" sz="2000" dirty="0"/>
              <a:t>The problem gets worse: CPUs faster, memories bigger (slow)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Solution: big memories are slow, small memories can be made 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347519" cy="30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40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894092"/>
            <a:ext cx="8534400" cy="646300"/>
          </a:xfrm>
        </p:spPr>
        <p:txBody>
          <a:bodyPr/>
          <a:lstStyle/>
          <a:p>
            <a:r>
              <a:rPr lang="en-US" sz="2000" dirty="0"/>
              <a:t>2^10 entries in the cache</a:t>
            </a:r>
          </a:p>
          <a:p>
            <a:r>
              <a:rPr lang="en-US" sz="2000" dirty="0"/>
              <a:t>Each entry: 20-bit tag, 32-bit (4 bytes) data, 1-bit valid</a:t>
            </a:r>
          </a:p>
          <a:p>
            <a:endParaRPr lang="en-US" sz="2000" dirty="0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811713" cy="475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176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52400" y="1009486"/>
            <a:ext cx="8802688" cy="2819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Given a 32-bit machine</a:t>
            </a:r>
          </a:p>
          <a:p>
            <a:pPr eaLnBrk="1" hangingPunct="1"/>
            <a:r>
              <a:rPr lang="en-US" altLang="en-US" dirty="0"/>
              <a:t>64 blocks in the direct mapped cache, 16 bytes/block</a:t>
            </a:r>
          </a:p>
          <a:p>
            <a:pPr lvl="1" eaLnBrk="1" hangingPunct="1"/>
            <a:r>
              <a:rPr lang="en-US" altLang="en-US" dirty="0"/>
              <a:t>To what block number does address 1200 map?</a:t>
            </a:r>
          </a:p>
          <a:p>
            <a:pPr lvl="1" eaLnBrk="1" hangingPunct="1"/>
            <a:r>
              <a:rPr lang="en-US" altLang="en-US" dirty="0"/>
              <a:t>To answer this question, how many bits for tag, index, and offset?</a:t>
            </a:r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524000" y="3581400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  <p:sp>
        <p:nvSpPr>
          <p:cNvPr id="17" name="Rectangle 17"/>
          <p:cNvSpPr txBox="1">
            <a:spLocks noChangeArrowheads="1"/>
          </p:cNvSpPr>
          <p:nvPr/>
        </p:nvSpPr>
        <p:spPr bwMode="auto">
          <a:xfrm>
            <a:off x="36512" y="5181600"/>
            <a:ext cx="8802688" cy="1524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 dirty="0"/>
              <a:t>(1200)</a:t>
            </a:r>
            <a:r>
              <a:rPr lang="en-AU" altLang="en-US" baseline="-25000" dirty="0"/>
              <a:t>10</a:t>
            </a:r>
            <a:r>
              <a:rPr lang="en-AU" altLang="en-US" dirty="0"/>
              <a:t> = (01  001011  0000)</a:t>
            </a:r>
            <a:r>
              <a:rPr lang="en-AU" altLang="en-US" baseline="-25000" dirty="0"/>
              <a:t>2</a:t>
            </a:r>
          </a:p>
          <a:p>
            <a:pPr marL="0" indent="0" eaLnBrk="1" hangingPunct="1">
              <a:buNone/>
            </a:pPr>
            <a:r>
              <a:rPr lang="en-AU" altLang="en-US" dirty="0"/>
              <a:t>                       tag	index	 offset</a:t>
            </a:r>
          </a:p>
          <a:p>
            <a:pPr marL="1828800" lvl="4" indent="0" eaLnBrk="1" hangingPunct="1">
              <a:buNone/>
            </a:pPr>
            <a:r>
              <a:rPr lang="en-AU" altLang="en-US" dirty="0"/>
              <a:t>    01	  </a:t>
            </a:r>
            <a:r>
              <a:rPr lang="en-AU" altLang="en-US" dirty="0">
                <a:solidFill>
                  <a:srgbClr val="FF0000"/>
                </a:solidFill>
              </a:rPr>
              <a:t>11</a:t>
            </a:r>
            <a:r>
              <a:rPr lang="en-AU" altLang="en-US" dirty="0"/>
              <a:t>	   0</a:t>
            </a:r>
          </a:p>
        </p:txBody>
      </p:sp>
    </p:spTree>
    <p:extLst>
      <p:ext uri="{BB962C8B-B14F-4D97-AF65-F5344CB8AC3E}">
        <p14:creationId xmlns:p14="http://schemas.microsoft.com/office/powerpoint/2010/main" val="28842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panose="05050102010706020507" pitchFamily="18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panose="05050102010706020507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326452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sz="3200" dirty="0"/>
              <a:t>Reducing Cache Misses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Instructions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Reorder procedures in memory so as to reduce misses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Profiling to look at conflicts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McFarling</a:t>
            </a:r>
            <a:r>
              <a:rPr lang="en-US" sz="2000" dirty="0"/>
              <a:t> [1989] reduced caches misses by 75% on 8KB direct mapped cache with 4 byte blocks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Data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Increase temporal and spatial locality in algorithms</a:t>
            </a:r>
          </a:p>
        </p:txBody>
      </p:sp>
    </p:spTree>
    <p:extLst>
      <p:ext uri="{BB962C8B-B14F-4D97-AF65-F5344CB8AC3E}">
        <p14:creationId xmlns:p14="http://schemas.microsoft.com/office/powerpoint/2010/main" val="3480816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Temporal locality and spatial locality</a:t>
            </a:r>
          </a:p>
          <a:p>
            <a:r>
              <a:rPr kumimoji="1" lang="en-US" altLang="zh-CN" dirty="0"/>
              <a:t>Memory hierarchy</a:t>
            </a:r>
          </a:p>
          <a:p>
            <a:r>
              <a:rPr kumimoji="1" lang="en-US" altLang="zh-CN" dirty="0"/>
              <a:t>Direct mapped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3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Administrivia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 II</a:t>
            </a:r>
          </a:p>
          <a:p>
            <a:pPr lvl="1"/>
            <a:r>
              <a:rPr kumimoji="1" lang="en-US" altLang="zh-CN" dirty="0"/>
              <a:t>Tuesday, March 30</a:t>
            </a:r>
          </a:p>
          <a:p>
            <a:pPr lvl="1"/>
            <a:r>
              <a:rPr kumimoji="1" lang="en-US" altLang="zh-CN" dirty="0"/>
              <a:t>Covering materials up through lecture 16 (Real Processor Design Examples), end of chapter 4 (after exam I)</a:t>
            </a:r>
          </a:p>
          <a:p>
            <a:r>
              <a:rPr kumimoji="1" lang="en-US" altLang="zh-CN" dirty="0"/>
              <a:t>Study guide (exam II review / outline of topics) and a sample exam will be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9567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Eight Great Ideas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Make the </a:t>
            </a:r>
            <a:r>
              <a:rPr lang="en-US" altLang="en-US" sz="2400" b="1" i="1" dirty="0">
                <a:solidFill>
                  <a:srgbClr val="FF0000"/>
                </a:solidFill>
              </a:rPr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>
                <a:solidFill>
                  <a:srgbClr val="FF0000"/>
                </a:solidFill>
              </a:rPr>
              <a:t>Hierarchy</a:t>
            </a:r>
            <a:r>
              <a:rPr lang="en-US" altLang="en-US" sz="2400" dirty="0">
                <a:solidFill>
                  <a:srgbClr val="FF0000"/>
                </a:solidFill>
              </a:rPr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0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176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5165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Memory Hierarchy Pyramid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00400" y="1198562"/>
            <a:ext cx="6378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/>
              <a:t>Processor (CPU)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27150" y="6456362"/>
            <a:ext cx="6400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/>
              <a:t>Size of memory at each level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717550" y="6334125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24250" y="2982912"/>
            <a:ext cx="2057400" cy="381000"/>
            <a:chOff x="2220" y="1344"/>
            <a:chExt cx="1296" cy="240"/>
          </a:xfrm>
        </p:grpSpPr>
        <p:sp>
          <p:nvSpPr>
            <p:cNvPr id="19486" name="Rectangle 7"/>
            <p:cNvSpPr>
              <a:spLocks noChangeArrowheads="1"/>
            </p:cNvSpPr>
            <p:nvPr/>
          </p:nvSpPr>
          <p:spPr bwMode="auto">
            <a:xfrm>
              <a:off x="2364" y="1344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1</a:t>
              </a:r>
              <a:endParaRPr lang="en-US" sz="3200" b="1"/>
            </a:p>
          </p:txBody>
        </p:sp>
        <p:sp>
          <p:nvSpPr>
            <p:cNvPr id="19487" name="Line 8"/>
            <p:cNvSpPr>
              <a:spLocks noChangeShapeType="1"/>
            </p:cNvSpPr>
            <p:nvPr/>
          </p:nvSpPr>
          <p:spPr bwMode="auto">
            <a:xfrm>
              <a:off x="2220" y="1584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38450" y="3516312"/>
            <a:ext cx="3429000" cy="457200"/>
            <a:chOff x="1788" y="1680"/>
            <a:chExt cx="2160" cy="288"/>
          </a:xfrm>
        </p:grpSpPr>
        <p:sp>
          <p:nvSpPr>
            <p:cNvPr id="19484" name="Rectangle 10"/>
            <p:cNvSpPr>
              <a:spLocks noChangeArrowheads="1"/>
            </p:cNvSpPr>
            <p:nvPr/>
          </p:nvSpPr>
          <p:spPr bwMode="auto">
            <a:xfrm>
              <a:off x="2364" y="1680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2</a:t>
              </a:r>
              <a:endParaRPr lang="en-US" sz="3200" b="1"/>
            </a:p>
          </p:txBody>
        </p:sp>
        <p:sp>
          <p:nvSpPr>
            <p:cNvPr id="19485" name="Line 11"/>
            <p:cNvSpPr>
              <a:spLocks noChangeShapeType="1"/>
            </p:cNvSpPr>
            <p:nvPr/>
          </p:nvSpPr>
          <p:spPr bwMode="auto">
            <a:xfrm>
              <a:off x="1788" y="196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5148" name="AutoShape 12"/>
          <p:cNvSpPr>
            <a:spLocks noChangeArrowheads="1"/>
          </p:cNvSpPr>
          <p:nvPr/>
        </p:nvSpPr>
        <p:spPr bwMode="auto">
          <a:xfrm>
            <a:off x="781050" y="2449512"/>
            <a:ext cx="7467600" cy="3276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5149" name="Rectangle 13"/>
          <p:cNvSpPr>
            <a:spLocks noChangeArrowheads="1"/>
          </p:cNvSpPr>
          <p:nvPr/>
        </p:nvSpPr>
        <p:spPr bwMode="auto">
          <a:xfrm>
            <a:off x="3752850" y="5243512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/>
              <a:t>Level n</a:t>
            </a:r>
            <a:endParaRPr lang="en-US" sz="3200" b="1"/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6442075" y="2878137"/>
            <a:ext cx="2438400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000" dirty="0"/>
              <a:t>Increasing Distance from CPU,</a:t>
            </a:r>
            <a:br>
              <a:rPr lang="en-US" sz="2000" dirty="0"/>
            </a:br>
            <a:r>
              <a:rPr lang="en-US" sz="2000" dirty="0"/>
              <a:t>Decreasing  cost / MB</a:t>
            </a: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>
            <a:off x="8705850" y="1992312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>
            <a:off x="228600" y="1727200"/>
            <a:ext cx="0" cy="3729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76450" y="4125912"/>
            <a:ext cx="4800600" cy="457200"/>
            <a:chOff x="1308" y="2064"/>
            <a:chExt cx="3024" cy="288"/>
          </a:xfrm>
        </p:grpSpPr>
        <p:sp>
          <p:nvSpPr>
            <p:cNvPr id="19482" name="Rectangle 18"/>
            <p:cNvSpPr>
              <a:spLocks noChangeArrowheads="1"/>
            </p:cNvSpPr>
            <p:nvPr/>
          </p:nvSpPr>
          <p:spPr bwMode="auto">
            <a:xfrm>
              <a:off x="2364" y="2064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3</a:t>
              </a:r>
              <a:endParaRPr lang="en-US" sz="3200" b="1"/>
            </a:p>
          </p:txBody>
        </p:sp>
        <p:sp>
          <p:nvSpPr>
            <p:cNvPr id="19483" name="Line 19"/>
            <p:cNvSpPr>
              <a:spLocks noChangeShapeType="1"/>
            </p:cNvSpPr>
            <p:nvPr/>
          </p:nvSpPr>
          <p:spPr bwMode="auto">
            <a:xfrm>
              <a:off x="1308" y="2352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43050" y="4659312"/>
            <a:ext cx="6019800" cy="457200"/>
            <a:chOff x="972" y="2400"/>
            <a:chExt cx="3792" cy="288"/>
          </a:xfrm>
        </p:grpSpPr>
        <p:sp>
          <p:nvSpPr>
            <p:cNvPr id="19480" name="Line 21"/>
            <p:cNvSpPr>
              <a:spLocks noChangeShapeType="1"/>
            </p:cNvSpPr>
            <p:nvPr/>
          </p:nvSpPr>
          <p:spPr bwMode="auto">
            <a:xfrm>
              <a:off x="972" y="2688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22"/>
            <p:cNvSpPr>
              <a:spLocks noChangeArrowheads="1"/>
            </p:cNvSpPr>
            <p:nvPr/>
          </p:nvSpPr>
          <p:spPr bwMode="auto">
            <a:xfrm>
              <a:off x="2364" y="2400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. . .</a:t>
              </a:r>
              <a:endParaRPr lang="en-US" sz="3200" b="1"/>
            </a:p>
          </p:txBody>
        </p:sp>
      </p:grpSp>
      <p:sp>
        <p:nvSpPr>
          <p:cNvPr id="19471" name="Line 23"/>
          <p:cNvSpPr>
            <a:spLocks noChangeShapeType="1"/>
          </p:cNvSpPr>
          <p:nvPr/>
        </p:nvSpPr>
        <p:spPr bwMode="auto">
          <a:xfrm rot="-5400000">
            <a:off x="4142581" y="2062956"/>
            <a:ext cx="446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rot="-5400000">
            <a:off x="4441031" y="2067719"/>
            <a:ext cx="446087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4292600" y="1693862"/>
            <a:ext cx="228600" cy="17303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18025" y="1698625"/>
            <a:ext cx="222250" cy="168275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27"/>
          <p:cNvSpPr>
            <a:spLocks noChangeArrowheads="1"/>
          </p:cNvSpPr>
          <p:nvPr/>
        </p:nvSpPr>
        <p:spPr bwMode="auto">
          <a:xfrm>
            <a:off x="2820988" y="1062037"/>
            <a:ext cx="3568700" cy="588963"/>
          </a:xfrm>
          <a:prstGeom prst="rect">
            <a:avLst/>
          </a:prstGeom>
          <a:noFill/>
          <a:ln w="381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 flipH="1" flipV="1">
            <a:off x="4287838" y="2232025"/>
            <a:ext cx="228600" cy="173037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 flipV="1">
            <a:off x="4513263" y="2236787"/>
            <a:ext cx="222250" cy="168275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30"/>
          <p:cNvSpPr txBox="1">
            <a:spLocks noChangeArrowheads="1"/>
          </p:cNvSpPr>
          <p:nvPr/>
        </p:nvSpPr>
        <p:spPr bwMode="auto">
          <a:xfrm>
            <a:off x="4646613" y="1846262"/>
            <a:ext cx="286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transfer datapath: </a:t>
            </a:r>
            <a:r>
              <a:rPr lang="en-US" b="1" u="sng"/>
              <a:t>bus</a:t>
            </a:r>
            <a:endParaRPr lang="en-US" b="1"/>
          </a:p>
        </p:txBody>
      </p:sp>
      <p:sp>
        <p:nvSpPr>
          <p:cNvPr id="19479" name="Text Box 31"/>
          <p:cNvSpPr txBox="1">
            <a:spLocks noChangeArrowheads="1"/>
          </p:cNvSpPr>
          <p:nvPr/>
        </p:nvSpPr>
        <p:spPr bwMode="auto">
          <a:xfrm>
            <a:off x="303213" y="2338387"/>
            <a:ext cx="16875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Decreasing distance </a:t>
            </a:r>
          </a:p>
          <a:p>
            <a:pPr eaLnBrk="1" hangingPunct="1"/>
            <a:r>
              <a:rPr lang="en-US"/>
              <a:t>from CPU, Decreasing Access Time (Memory Latency)</a:t>
            </a:r>
          </a:p>
        </p:txBody>
      </p:sp>
    </p:spTree>
    <p:extLst>
      <p:ext uri="{BB962C8B-B14F-4D97-AF65-F5344CB8AC3E}">
        <p14:creationId xmlns:p14="http://schemas.microsoft.com/office/powerpoint/2010/main" val="37722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 animBg="1"/>
      <p:bldP spid="1115148" grpId="0" animBg="1"/>
      <p:bldP spid="1115149" grpId="0" build="p" autoUpdateAnimBg="0"/>
      <p:bldP spid="19466" grpId="0"/>
      <p:bldP spid="19467" grpId="0" animBg="1"/>
      <p:bldP spid="19468" grpId="0" animBg="1"/>
      <p:bldP spid="1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Memory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latin typeface="Arial" charset="0"/>
              </a:rPr>
              <a:t>a memory – a logical </a:t>
            </a:r>
            <a:r>
              <a:rPr lang="en-US" altLang="zh-CN" i="1" dirty="0">
                <a:latin typeface="Arial" charset="0"/>
              </a:rPr>
              <a:t>k × m</a:t>
            </a:r>
            <a:r>
              <a:rPr lang="en-US" altLang="zh-CN" dirty="0">
                <a:latin typeface="Arial" charset="0"/>
              </a:rPr>
              <a:t> array of  stored bits.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5638800" y="2362200"/>
            <a:ext cx="1828800" cy="2743200"/>
            <a:chOff x="3552" y="1488"/>
            <a:chExt cx="1152" cy="1728"/>
          </a:xfrm>
        </p:grpSpPr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</p:txBody>
        </p:sp>
      </p:grpSp>
      <p:sp>
        <p:nvSpPr>
          <p:cNvPr id="11270" name="AutoShape 17"/>
          <p:cNvSpPr>
            <a:spLocks/>
          </p:cNvSpPr>
          <p:nvPr/>
        </p:nvSpPr>
        <p:spPr bwMode="auto">
          <a:xfrm>
            <a:off x="5105400" y="236220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18"/>
          <p:cNvSpPr>
            <a:spLocks/>
          </p:cNvSpPr>
          <p:nvPr/>
        </p:nvSpPr>
        <p:spPr bwMode="auto">
          <a:xfrm rot="5400000">
            <a:off x="6400800" y="4495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3775075" y="3505200"/>
            <a:ext cx="1187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altLang="zh-CN" sz="2000" i="1"/>
              <a:t>k</a:t>
            </a:r>
            <a:r>
              <a:rPr lang="en-US" altLang="zh-CN" sz="2000"/>
              <a:t> = 2</a:t>
            </a:r>
            <a:r>
              <a:rPr lang="en-US" altLang="zh-CN" sz="2000" i="1" baseline="30000"/>
              <a:t>n</a:t>
            </a:r>
          </a:p>
          <a:p>
            <a:pPr algn="r"/>
            <a:r>
              <a:rPr lang="en-US" altLang="zh-CN" sz="2000"/>
              <a:t>locations</a:t>
            </a:r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6088063" y="56388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2000" i="1"/>
              <a:t>m</a:t>
            </a:r>
            <a:r>
              <a:rPr lang="en-US" altLang="zh-CN" sz="2000"/>
              <a:t> bits</a:t>
            </a: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685800" y="3276600"/>
            <a:ext cx="28463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altLang="zh-CN" b="1">
                <a:solidFill>
                  <a:schemeClr val="accent2"/>
                </a:solidFill>
              </a:rPr>
              <a:t>Address Space: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number of locations</a:t>
            </a:r>
            <a:br>
              <a:rPr lang="en-US" altLang="zh-CN">
                <a:solidFill>
                  <a:schemeClr val="accent2"/>
                </a:solidFill>
              </a:rPr>
            </a:br>
            <a:r>
              <a:rPr lang="en-US" altLang="zh-CN" sz="1800">
                <a:solidFill>
                  <a:schemeClr val="accent2"/>
                </a:solidFill>
              </a:rPr>
              <a:t>(usually a power of 2)</a:t>
            </a:r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>
            <a:off x="2133600" y="5105400"/>
            <a:ext cx="37782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altLang="zh-CN" b="1">
                <a:solidFill>
                  <a:schemeClr val="accent2"/>
                </a:solidFill>
              </a:rPr>
              <a:t>Addressability: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number of bits per location</a:t>
            </a:r>
            <a:br>
              <a:rPr lang="en-US" altLang="zh-CN">
                <a:solidFill>
                  <a:schemeClr val="accent2"/>
                </a:solidFill>
              </a:rPr>
            </a:br>
            <a:r>
              <a:rPr lang="en-US" altLang="zh-CN" sz="1800">
                <a:solidFill>
                  <a:schemeClr val="accent2"/>
                </a:solidFill>
              </a:rPr>
              <a:t>(e.g., byte-addressable)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0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Memory Organization Example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0386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dirty="0">
                <a:cs typeface="Times New Roman" charset="0"/>
              </a:rPr>
              <a:t>Example memory contents:</a:t>
            </a:r>
            <a:r>
              <a:rPr lang="en-US" altLang="zh-CN" dirty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A memory with 3 address bits &amp; 8 data bits has: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k = 3 and n = 8  so 2</a:t>
            </a:r>
            <a:r>
              <a:rPr lang="en-US" altLang="zh-CN" baseline="30000" dirty="0"/>
              <a:t>3</a:t>
            </a:r>
            <a:r>
              <a:rPr lang="en-US" altLang="zh-CN" dirty="0"/>
              <a:t> = 8 </a:t>
            </a:r>
            <a:r>
              <a:rPr lang="en-US" altLang="zh-CN" u="sng" dirty="0"/>
              <a:t>addresses</a:t>
            </a:r>
            <a:r>
              <a:rPr lang="en-US" altLang="zh-CN" dirty="0"/>
              <a:t> labeled 0 to 7.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 = 8 </a:t>
            </a:r>
            <a:r>
              <a:rPr lang="en-US" altLang="zh-CN" u="sng" dirty="0"/>
              <a:t>words</a:t>
            </a:r>
            <a:r>
              <a:rPr lang="en-US" altLang="zh-CN" dirty="0"/>
              <a:t> of 8-bit data</a:t>
            </a:r>
          </a:p>
        </p:txBody>
      </p:sp>
      <p:sp>
        <p:nvSpPr>
          <p:cNvPr id="712874" name="Rectangle 170"/>
          <p:cNvSpPr>
            <a:spLocks noChangeArrowheads="1"/>
          </p:cNvSpPr>
          <p:nvPr/>
        </p:nvSpPr>
        <p:spPr bwMode="auto">
          <a:xfrm>
            <a:off x="4191000" y="5381625"/>
            <a:ext cx="174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76" name="Rectangle 172"/>
          <p:cNvSpPr>
            <a:spLocks noChangeArrowheads="1"/>
          </p:cNvSpPr>
          <p:nvPr/>
        </p:nvSpPr>
        <p:spPr bwMode="auto">
          <a:xfrm>
            <a:off x="4208463" y="5381625"/>
            <a:ext cx="24574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78" name="Rectangle 174"/>
          <p:cNvSpPr>
            <a:spLocks noChangeArrowheads="1"/>
          </p:cNvSpPr>
          <p:nvPr/>
        </p:nvSpPr>
        <p:spPr bwMode="auto">
          <a:xfrm>
            <a:off x="6665913" y="53816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81" name="Rectangle 177"/>
          <p:cNvSpPr>
            <a:spLocks noChangeArrowheads="1"/>
          </p:cNvSpPr>
          <p:nvPr/>
        </p:nvSpPr>
        <p:spPr bwMode="auto">
          <a:xfrm>
            <a:off x="6673850" y="5381625"/>
            <a:ext cx="20732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83" name="Rectangle 179"/>
          <p:cNvSpPr>
            <a:spLocks noChangeArrowheads="1"/>
          </p:cNvSpPr>
          <p:nvPr/>
        </p:nvSpPr>
        <p:spPr bwMode="auto">
          <a:xfrm>
            <a:off x="8747125" y="5381625"/>
            <a:ext cx="158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2910" name="Group 206"/>
          <p:cNvGrpSpPr>
            <a:grpSpLocks/>
          </p:cNvGrpSpPr>
          <p:nvPr/>
        </p:nvGrpSpPr>
        <p:grpSpPr bwMode="auto">
          <a:xfrm>
            <a:off x="4267200" y="1905000"/>
            <a:ext cx="4572000" cy="3875088"/>
            <a:chOff x="2640" y="1200"/>
            <a:chExt cx="2880" cy="2441"/>
          </a:xfrm>
        </p:grpSpPr>
        <p:sp>
          <p:nvSpPr>
            <p:cNvPr id="712709" name="Rectangle 5"/>
            <p:cNvSpPr>
              <a:spLocks noChangeArrowheads="1"/>
            </p:cNvSpPr>
            <p:nvPr/>
          </p:nvSpPr>
          <p:spPr bwMode="auto">
            <a:xfrm>
              <a:off x="2753" y="1219"/>
              <a:ext cx="14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Memory Address</a:t>
              </a:r>
              <a:endParaRPr lang="en-US" altLang="zh-CN" sz="2400" b="0" u="none" baseline="0"/>
            </a:p>
          </p:txBody>
        </p:sp>
        <p:sp>
          <p:nvSpPr>
            <p:cNvPr id="712710" name="Rectangle 6"/>
            <p:cNvSpPr>
              <a:spLocks noChangeArrowheads="1"/>
            </p:cNvSpPr>
            <p:nvPr/>
          </p:nvSpPr>
          <p:spPr bwMode="auto">
            <a:xfrm>
              <a:off x="4062" y="1219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1" name="Rectangle 7"/>
            <p:cNvSpPr>
              <a:spLocks noChangeArrowheads="1"/>
            </p:cNvSpPr>
            <p:nvPr/>
          </p:nvSpPr>
          <p:spPr bwMode="auto">
            <a:xfrm>
              <a:off x="2759" y="1445"/>
              <a:ext cx="13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Binary   Decimal</a:t>
              </a:r>
              <a:endParaRPr lang="en-US" altLang="zh-CN" sz="2400" b="0" u="none" baseline="0"/>
            </a:p>
          </p:txBody>
        </p:sp>
        <p:sp>
          <p:nvSpPr>
            <p:cNvPr id="712712" name="Rectangle 8"/>
            <p:cNvSpPr>
              <a:spLocks noChangeArrowheads="1"/>
            </p:cNvSpPr>
            <p:nvPr/>
          </p:nvSpPr>
          <p:spPr bwMode="auto">
            <a:xfrm>
              <a:off x="4086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4542" y="1219"/>
              <a:ext cx="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Memory </a:t>
              </a:r>
              <a:endParaRPr lang="en-US" altLang="zh-CN" sz="2400" b="0" u="none" baseline="0"/>
            </a:p>
          </p:txBody>
        </p:sp>
        <p:sp>
          <p:nvSpPr>
            <p:cNvPr id="712714" name="Rectangle 10"/>
            <p:cNvSpPr>
              <a:spLocks noChangeArrowheads="1"/>
            </p:cNvSpPr>
            <p:nvPr/>
          </p:nvSpPr>
          <p:spPr bwMode="auto">
            <a:xfrm>
              <a:off x="4560" y="1445"/>
              <a:ext cx="6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Content</a:t>
              </a:r>
              <a:endParaRPr lang="en-US" altLang="zh-CN" sz="2400" b="0" u="none" baseline="0"/>
            </a:p>
          </p:txBody>
        </p:sp>
        <p:sp>
          <p:nvSpPr>
            <p:cNvPr id="712715" name="Rectangle 11"/>
            <p:cNvSpPr>
              <a:spLocks noChangeArrowheads="1"/>
            </p:cNvSpPr>
            <p:nvPr/>
          </p:nvSpPr>
          <p:spPr bwMode="auto">
            <a:xfrm>
              <a:off x="5154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6" name="Rectangle 12"/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9" name="Rectangle 15"/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0" name="Line 16"/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2651" y="1200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3" name="Line 19"/>
            <p:cNvSpPr>
              <a:spLocks noChangeShapeType="1"/>
            </p:cNvSpPr>
            <p:nvPr/>
          </p:nvSpPr>
          <p:spPr bwMode="auto">
            <a:xfrm>
              <a:off x="2651" y="120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4199" y="1200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5" name="Line 21"/>
            <p:cNvSpPr>
              <a:spLocks noChangeShapeType="1"/>
            </p:cNvSpPr>
            <p:nvPr/>
          </p:nvSpPr>
          <p:spPr bwMode="auto">
            <a:xfrm>
              <a:off x="4199" y="120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199" y="120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7" name="Rectangle 23"/>
            <p:cNvSpPr>
              <a:spLocks noChangeArrowheads="1"/>
            </p:cNvSpPr>
            <p:nvPr/>
          </p:nvSpPr>
          <p:spPr bwMode="auto">
            <a:xfrm>
              <a:off x="4208" y="1200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8" name="Line 24"/>
            <p:cNvSpPr>
              <a:spLocks noChangeShapeType="1"/>
            </p:cNvSpPr>
            <p:nvPr/>
          </p:nvSpPr>
          <p:spPr bwMode="auto">
            <a:xfrm>
              <a:off x="4208" y="1200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9" name="Rectangle 25"/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0" name="Line 26"/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2" name="Rectangle 28"/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3" name="Line 29"/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4" name="Line 30"/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5" name="Rectangle 31"/>
            <p:cNvSpPr>
              <a:spLocks noChangeArrowheads="1"/>
            </p:cNvSpPr>
            <p:nvPr/>
          </p:nvSpPr>
          <p:spPr bwMode="auto">
            <a:xfrm>
              <a:off x="2640" y="1212"/>
              <a:ext cx="11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264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7" name="Rectangle 33"/>
            <p:cNvSpPr>
              <a:spLocks noChangeArrowheads="1"/>
            </p:cNvSpPr>
            <p:nvPr/>
          </p:nvSpPr>
          <p:spPr bwMode="auto">
            <a:xfrm>
              <a:off x="4199" y="1212"/>
              <a:ext cx="5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8" name="Line 34"/>
            <p:cNvSpPr>
              <a:spLocks noChangeShapeType="1"/>
            </p:cNvSpPr>
            <p:nvPr/>
          </p:nvSpPr>
          <p:spPr bwMode="auto">
            <a:xfrm>
              <a:off x="4199" y="1212"/>
              <a:ext cx="0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9" name="Rectangle 35"/>
            <p:cNvSpPr>
              <a:spLocks noChangeArrowheads="1"/>
            </p:cNvSpPr>
            <p:nvPr/>
          </p:nvSpPr>
          <p:spPr bwMode="auto">
            <a:xfrm>
              <a:off x="5510" y="1212"/>
              <a:ext cx="10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0" name="Line 36"/>
            <p:cNvSpPr>
              <a:spLocks noChangeShapeType="1"/>
            </p:cNvSpPr>
            <p:nvPr/>
          </p:nvSpPr>
          <p:spPr bwMode="auto">
            <a:xfrm>
              <a:off x="551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1" name="Rectangle 37"/>
            <p:cNvSpPr>
              <a:spLocks noChangeArrowheads="1"/>
            </p:cNvSpPr>
            <p:nvPr/>
          </p:nvSpPr>
          <p:spPr bwMode="auto">
            <a:xfrm>
              <a:off x="3060" y="172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0 0 0          0</a:t>
              </a:r>
              <a:endParaRPr lang="en-US" altLang="zh-CN" sz="2400" b="0" u="none" baseline="0"/>
            </a:p>
          </p:txBody>
        </p:sp>
        <p:sp>
          <p:nvSpPr>
            <p:cNvPr id="712742" name="Rectangle 38"/>
            <p:cNvSpPr>
              <a:spLocks noChangeArrowheads="1"/>
            </p:cNvSpPr>
            <p:nvPr/>
          </p:nvSpPr>
          <p:spPr bwMode="auto">
            <a:xfrm>
              <a:off x="3786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43" name="Rectangle 39"/>
            <p:cNvSpPr>
              <a:spLocks noChangeArrowheads="1"/>
            </p:cNvSpPr>
            <p:nvPr/>
          </p:nvSpPr>
          <p:spPr bwMode="auto">
            <a:xfrm>
              <a:off x="4440" y="172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1 0 0 0 1 1 1 1</a:t>
              </a:r>
              <a:endParaRPr lang="en-US" altLang="zh-CN" sz="2400" b="0" u="none" baseline="0"/>
            </a:p>
          </p:txBody>
        </p:sp>
        <p:sp>
          <p:nvSpPr>
            <p:cNvPr id="712744" name="Rectangle 40"/>
            <p:cNvSpPr>
              <a:spLocks noChangeArrowheads="1"/>
            </p:cNvSpPr>
            <p:nvPr/>
          </p:nvSpPr>
          <p:spPr bwMode="auto">
            <a:xfrm>
              <a:off x="5275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45" name="Line 41"/>
            <p:cNvSpPr>
              <a:spLocks noChangeShapeType="1"/>
            </p:cNvSpPr>
            <p:nvPr/>
          </p:nvSpPr>
          <p:spPr bwMode="auto">
            <a:xfrm>
              <a:off x="2640" y="171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6" name="Line 42"/>
            <p:cNvSpPr>
              <a:spLocks noChangeShapeType="1"/>
            </p:cNvSpPr>
            <p:nvPr/>
          </p:nvSpPr>
          <p:spPr bwMode="auto">
            <a:xfrm>
              <a:off x="2651" y="1712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7" name="Line 43"/>
            <p:cNvSpPr>
              <a:spLocks noChangeShapeType="1"/>
            </p:cNvSpPr>
            <p:nvPr/>
          </p:nvSpPr>
          <p:spPr bwMode="auto">
            <a:xfrm>
              <a:off x="4199" y="17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8" name="Line 44"/>
            <p:cNvSpPr>
              <a:spLocks noChangeShapeType="1"/>
            </p:cNvSpPr>
            <p:nvPr/>
          </p:nvSpPr>
          <p:spPr bwMode="auto">
            <a:xfrm>
              <a:off x="4199" y="1712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9" name="Line 45"/>
            <p:cNvSpPr>
              <a:spLocks noChangeShapeType="1"/>
            </p:cNvSpPr>
            <p:nvPr/>
          </p:nvSpPr>
          <p:spPr bwMode="auto">
            <a:xfrm>
              <a:off x="4204" y="1712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0" name="Line 46"/>
            <p:cNvSpPr>
              <a:spLocks noChangeShapeType="1"/>
            </p:cNvSpPr>
            <p:nvPr/>
          </p:nvSpPr>
          <p:spPr bwMode="auto">
            <a:xfrm>
              <a:off x="5510" y="17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1" name="Rectangle 47"/>
            <p:cNvSpPr>
              <a:spLocks noChangeArrowheads="1"/>
            </p:cNvSpPr>
            <p:nvPr/>
          </p:nvSpPr>
          <p:spPr bwMode="auto">
            <a:xfrm>
              <a:off x="2640" y="1718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2" name="Line 48"/>
            <p:cNvSpPr>
              <a:spLocks noChangeShapeType="1"/>
            </p:cNvSpPr>
            <p:nvPr/>
          </p:nvSpPr>
          <p:spPr bwMode="auto">
            <a:xfrm>
              <a:off x="264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3" name="Rectangle 49"/>
            <p:cNvSpPr>
              <a:spLocks noChangeArrowheads="1"/>
            </p:cNvSpPr>
            <p:nvPr/>
          </p:nvSpPr>
          <p:spPr bwMode="auto">
            <a:xfrm>
              <a:off x="4199" y="1718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4" name="Line 50"/>
            <p:cNvSpPr>
              <a:spLocks noChangeShapeType="1"/>
            </p:cNvSpPr>
            <p:nvPr/>
          </p:nvSpPr>
          <p:spPr bwMode="auto">
            <a:xfrm>
              <a:off x="4199" y="1718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5" name="Rectangle 51"/>
            <p:cNvSpPr>
              <a:spLocks noChangeArrowheads="1"/>
            </p:cNvSpPr>
            <p:nvPr/>
          </p:nvSpPr>
          <p:spPr bwMode="auto">
            <a:xfrm>
              <a:off x="5510" y="1718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6" name="Line 52"/>
            <p:cNvSpPr>
              <a:spLocks noChangeShapeType="1"/>
            </p:cNvSpPr>
            <p:nvPr/>
          </p:nvSpPr>
          <p:spPr bwMode="auto">
            <a:xfrm>
              <a:off x="551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7" name="Rectangle 53"/>
            <p:cNvSpPr>
              <a:spLocks noChangeArrowheads="1"/>
            </p:cNvSpPr>
            <p:nvPr/>
          </p:nvSpPr>
          <p:spPr bwMode="auto">
            <a:xfrm>
              <a:off x="3060" y="196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0 0 1          1</a:t>
              </a:r>
              <a:endParaRPr lang="en-US" altLang="zh-CN" sz="2400" b="0" u="none" baseline="0"/>
            </a:p>
          </p:txBody>
        </p:sp>
        <p:sp>
          <p:nvSpPr>
            <p:cNvPr id="712758" name="Rectangle 54"/>
            <p:cNvSpPr>
              <a:spLocks noChangeArrowheads="1"/>
            </p:cNvSpPr>
            <p:nvPr/>
          </p:nvSpPr>
          <p:spPr bwMode="auto">
            <a:xfrm>
              <a:off x="3786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59" name="Rectangle 55"/>
            <p:cNvSpPr>
              <a:spLocks noChangeArrowheads="1"/>
            </p:cNvSpPr>
            <p:nvPr/>
          </p:nvSpPr>
          <p:spPr bwMode="auto">
            <a:xfrm>
              <a:off x="4440" y="196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1 1 1 1 1 1 1 1</a:t>
              </a:r>
              <a:endParaRPr lang="en-US" altLang="zh-CN" sz="2400" b="0" u="none" baseline="0"/>
            </a:p>
          </p:txBody>
        </p:sp>
        <p:sp>
          <p:nvSpPr>
            <p:cNvPr id="712760" name="Rectangle 56"/>
            <p:cNvSpPr>
              <a:spLocks noChangeArrowheads="1"/>
            </p:cNvSpPr>
            <p:nvPr/>
          </p:nvSpPr>
          <p:spPr bwMode="auto">
            <a:xfrm>
              <a:off x="5275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61" name="Rectangle 57"/>
            <p:cNvSpPr>
              <a:spLocks noChangeArrowheads="1"/>
            </p:cNvSpPr>
            <p:nvPr/>
          </p:nvSpPr>
          <p:spPr bwMode="auto">
            <a:xfrm>
              <a:off x="2640" y="195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2" name="Line 58"/>
            <p:cNvSpPr>
              <a:spLocks noChangeShapeType="1"/>
            </p:cNvSpPr>
            <p:nvPr/>
          </p:nvSpPr>
          <p:spPr bwMode="auto">
            <a:xfrm>
              <a:off x="2640" y="19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3" name="Rectangle 59"/>
            <p:cNvSpPr>
              <a:spLocks noChangeArrowheads="1"/>
            </p:cNvSpPr>
            <p:nvPr/>
          </p:nvSpPr>
          <p:spPr bwMode="auto">
            <a:xfrm>
              <a:off x="2651" y="1952"/>
              <a:ext cx="15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4" name="Rectangle 60"/>
            <p:cNvSpPr>
              <a:spLocks noChangeArrowheads="1"/>
            </p:cNvSpPr>
            <p:nvPr/>
          </p:nvSpPr>
          <p:spPr bwMode="auto">
            <a:xfrm>
              <a:off x="4199" y="195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5" name="Line 61"/>
            <p:cNvSpPr>
              <a:spLocks noChangeShapeType="1"/>
            </p:cNvSpPr>
            <p:nvPr/>
          </p:nvSpPr>
          <p:spPr bwMode="auto">
            <a:xfrm>
              <a:off x="4199" y="195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6" name="Line 62"/>
            <p:cNvSpPr>
              <a:spLocks noChangeShapeType="1"/>
            </p:cNvSpPr>
            <p:nvPr/>
          </p:nvSpPr>
          <p:spPr bwMode="auto">
            <a:xfrm>
              <a:off x="4199" y="1952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7" name="Rectangle 63"/>
            <p:cNvSpPr>
              <a:spLocks noChangeArrowheads="1"/>
            </p:cNvSpPr>
            <p:nvPr/>
          </p:nvSpPr>
          <p:spPr bwMode="auto">
            <a:xfrm>
              <a:off x="4204" y="1952"/>
              <a:ext cx="130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8" name="Rectangle 64"/>
            <p:cNvSpPr>
              <a:spLocks noChangeArrowheads="1"/>
            </p:cNvSpPr>
            <p:nvPr/>
          </p:nvSpPr>
          <p:spPr bwMode="auto">
            <a:xfrm>
              <a:off x="5510" y="1952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9" name="Line 65"/>
            <p:cNvSpPr>
              <a:spLocks noChangeShapeType="1"/>
            </p:cNvSpPr>
            <p:nvPr/>
          </p:nvSpPr>
          <p:spPr bwMode="auto">
            <a:xfrm>
              <a:off x="5510" y="195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0" name="Rectangle 66"/>
            <p:cNvSpPr>
              <a:spLocks noChangeArrowheads="1"/>
            </p:cNvSpPr>
            <p:nvPr/>
          </p:nvSpPr>
          <p:spPr bwMode="auto">
            <a:xfrm>
              <a:off x="2640" y="195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1" name="Line 67"/>
            <p:cNvSpPr>
              <a:spLocks noChangeShapeType="1"/>
            </p:cNvSpPr>
            <p:nvPr/>
          </p:nvSpPr>
          <p:spPr bwMode="auto">
            <a:xfrm>
              <a:off x="264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2" name="Rectangle 68"/>
            <p:cNvSpPr>
              <a:spLocks noChangeArrowheads="1"/>
            </p:cNvSpPr>
            <p:nvPr/>
          </p:nvSpPr>
          <p:spPr bwMode="auto">
            <a:xfrm>
              <a:off x="4199" y="195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4199" y="195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4" name="Rectangle 70"/>
            <p:cNvSpPr>
              <a:spLocks noChangeArrowheads="1"/>
            </p:cNvSpPr>
            <p:nvPr/>
          </p:nvSpPr>
          <p:spPr bwMode="auto">
            <a:xfrm>
              <a:off x="5510" y="195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551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6" name="Rectangle 72"/>
            <p:cNvSpPr>
              <a:spLocks noChangeArrowheads="1"/>
            </p:cNvSpPr>
            <p:nvPr/>
          </p:nvSpPr>
          <p:spPr bwMode="auto">
            <a:xfrm>
              <a:off x="3060" y="220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0 1 0          2</a:t>
              </a:r>
              <a:endParaRPr lang="en-US" altLang="zh-CN" sz="2400" b="0" u="none" baseline="0"/>
            </a:p>
          </p:txBody>
        </p:sp>
        <p:sp>
          <p:nvSpPr>
            <p:cNvPr id="712777" name="Rectangle 73"/>
            <p:cNvSpPr>
              <a:spLocks noChangeArrowheads="1"/>
            </p:cNvSpPr>
            <p:nvPr/>
          </p:nvSpPr>
          <p:spPr bwMode="auto">
            <a:xfrm>
              <a:off x="3786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78" name="Rectangle 74"/>
            <p:cNvSpPr>
              <a:spLocks noChangeArrowheads="1"/>
            </p:cNvSpPr>
            <p:nvPr/>
          </p:nvSpPr>
          <p:spPr bwMode="auto">
            <a:xfrm>
              <a:off x="4440" y="220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1 0 1 1 0 0 0 1</a:t>
              </a:r>
              <a:endParaRPr lang="en-US" altLang="zh-CN" sz="2400" b="0" u="none" baseline="0"/>
            </a:p>
          </p:txBody>
        </p:sp>
        <p:sp>
          <p:nvSpPr>
            <p:cNvPr id="712779" name="Rectangle 75"/>
            <p:cNvSpPr>
              <a:spLocks noChangeArrowheads="1"/>
            </p:cNvSpPr>
            <p:nvPr/>
          </p:nvSpPr>
          <p:spPr bwMode="auto">
            <a:xfrm>
              <a:off x="5275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80" name="Rectangle 76"/>
            <p:cNvSpPr>
              <a:spLocks noChangeArrowheads="1"/>
            </p:cNvSpPr>
            <p:nvPr/>
          </p:nvSpPr>
          <p:spPr bwMode="auto">
            <a:xfrm>
              <a:off x="2640" y="219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1" name="Line 77"/>
            <p:cNvSpPr>
              <a:spLocks noChangeShapeType="1"/>
            </p:cNvSpPr>
            <p:nvPr/>
          </p:nvSpPr>
          <p:spPr bwMode="auto">
            <a:xfrm>
              <a:off x="2640" y="21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2" name="Rectangle 78"/>
            <p:cNvSpPr>
              <a:spLocks noChangeArrowheads="1"/>
            </p:cNvSpPr>
            <p:nvPr/>
          </p:nvSpPr>
          <p:spPr bwMode="auto">
            <a:xfrm>
              <a:off x="2651" y="219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3" name="Line 79"/>
            <p:cNvSpPr>
              <a:spLocks noChangeShapeType="1"/>
            </p:cNvSpPr>
            <p:nvPr/>
          </p:nvSpPr>
          <p:spPr bwMode="auto">
            <a:xfrm>
              <a:off x="2651" y="219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4" name="Rectangle 80"/>
            <p:cNvSpPr>
              <a:spLocks noChangeArrowheads="1"/>
            </p:cNvSpPr>
            <p:nvPr/>
          </p:nvSpPr>
          <p:spPr bwMode="auto">
            <a:xfrm>
              <a:off x="4199" y="219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5" name="Line 81"/>
            <p:cNvSpPr>
              <a:spLocks noChangeShapeType="1"/>
            </p:cNvSpPr>
            <p:nvPr/>
          </p:nvSpPr>
          <p:spPr bwMode="auto">
            <a:xfrm>
              <a:off x="4199" y="219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6" name="Line 82"/>
            <p:cNvSpPr>
              <a:spLocks noChangeShapeType="1"/>
            </p:cNvSpPr>
            <p:nvPr/>
          </p:nvSpPr>
          <p:spPr bwMode="auto">
            <a:xfrm>
              <a:off x="4199" y="219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7" name="Rectangle 83"/>
            <p:cNvSpPr>
              <a:spLocks noChangeArrowheads="1"/>
            </p:cNvSpPr>
            <p:nvPr/>
          </p:nvSpPr>
          <p:spPr bwMode="auto">
            <a:xfrm>
              <a:off x="4204" y="219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8" name="Line 84"/>
            <p:cNvSpPr>
              <a:spLocks noChangeShapeType="1"/>
            </p:cNvSpPr>
            <p:nvPr/>
          </p:nvSpPr>
          <p:spPr bwMode="auto">
            <a:xfrm>
              <a:off x="4204" y="219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9" name="Rectangle 85"/>
            <p:cNvSpPr>
              <a:spLocks noChangeArrowheads="1"/>
            </p:cNvSpPr>
            <p:nvPr/>
          </p:nvSpPr>
          <p:spPr bwMode="auto">
            <a:xfrm>
              <a:off x="5510" y="219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0" name="Line 86"/>
            <p:cNvSpPr>
              <a:spLocks noChangeShapeType="1"/>
            </p:cNvSpPr>
            <p:nvPr/>
          </p:nvSpPr>
          <p:spPr bwMode="auto">
            <a:xfrm>
              <a:off x="5510" y="21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1" name="Rectangle 87"/>
            <p:cNvSpPr>
              <a:spLocks noChangeArrowheads="1"/>
            </p:cNvSpPr>
            <p:nvPr/>
          </p:nvSpPr>
          <p:spPr bwMode="auto">
            <a:xfrm>
              <a:off x="2640" y="219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2" name="Line 88"/>
            <p:cNvSpPr>
              <a:spLocks noChangeShapeType="1"/>
            </p:cNvSpPr>
            <p:nvPr/>
          </p:nvSpPr>
          <p:spPr bwMode="auto">
            <a:xfrm>
              <a:off x="264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3" name="Rectangle 89"/>
            <p:cNvSpPr>
              <a:spLocks noChangeArrowheads="1"/>
            </p:cNvSpPr>
            <p:nvPr/>
          </p:nvSpPr>
          <p:spPr bwMode="auto">
            <a:xfrm>
              <a:off x="4199" y="219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4" name="Line 90"/>
            <p:cNvSpPr>
              <a:spLocks noChangeShapeType="1"/>
            </p:cNvSpPr>
            <p:nvPr/>
          </p:nvSpPr>
          <p:spPr bwMode="auto">
            <a:xfrm>
              <a:off x="4199" y="219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5" name="Rectangle 91"/>
            <p:cNvSpPr>
              <a:spLocks noChangeArrowheads="1"/>
            </p:cNvSpPr>
            <p:nvPr/>
          </p:nvSpPr>
          <p:spPr bwMode="auto">
            <a:xfrm>
              <a:off x="5510" y="219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6" name="Line 92"/>
            <p:cNvSpPr>
              <a:spLocks noChangeShapeType="1"/>
            </p:cNvSpPr>
            <p:nvPr/>
          </p:nvSpPr>
          <p:spPr bwMode="auto">
            <a:xfrm>
              <a:off x="551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7" name="Rectangle 93"/>
            <p:cNvSpPr>
              <a:spLocks noChangeArrowheads="1"/>
            </p:cNvSpPr>
            <p:nvPr/>
          </p:nvSpPr>
          <p:spPr bwMode="auto">
            <a:xfrm>
              <a:off x="3060" y="244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0 1 1          3</a:t>
              </a:r>
              <a:endParaRPr lang="en-US" altLang="zh-CN" sz="2400" b="0" u="none" baseline="0"/>
            </a:p>
          </p:txBody>
        </p:sp>
        <p:sp>
          <p:nvSpPr>
            <p:cNvPr id="712798" name="Rectangle 94"/>
            <p:cNvSpPr>
              <a:spLocks noChangeArrowheads="1"/>
            </p:cNvSpPr>
            <p:nvPr/>
          </p:nvSpPr>
          <p:spPr bwMode="auto">
            <a:xfrm>
              <a:off x="3786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99" name="Rectangle 95"/>
            <p:cNvSpPr>
              <a:spLocks noChangeArrowheads="1"/>
            </p:cNvSpPr>
            <p:nvPr/>
          </p:nvSpPr>
          <p:spPr bwMode="auto">
            <a:xfrm>
              <a:off x="4440" y="244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0 0 0 0 0 0 0 0</a:t>
              </a:r>
              <a:endParaRPr lang="en-US" altLang="zh-CN" sz="2400" b="0" u="none" baseline="0"/>
            </a:p>
          </p:txBody>
        </p:sp>
        <p:sp>
          <p:nvSpPr>
            <p:cNvPr id="712800" name="Rectangle 96"/>
            <p:cNvSpPr>
              <a:spLocks noChangeArrowheads="1"/>
            </p:cNvSpPr>
            <p:nvPr/>
          </p:nvSpPr>
          <p:spPr bwMode="auto">
            <a:xfrm>
              <a:off x="5275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01" name="Rectangle 97"/>
            <p:cNvSpPr>
              <a:spLocks noChangeArrowheads="1"/>
            </p:cNvSpPr>
            <p:nvPr/>
          </p:nvSpPr>
          <p:spPr bwMode="auto">
            <a:xfrm>
              <a:off x="2640" y="243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2" name="Line 98"/>
            <p:cNvSpPr>
              <a:spLocks noChangeShapeType="1"/>
            </p:cNvSpPr>
            <p:nvPr/>
          </p:nvSpPr>
          <p:spPr bwMode="auto">
            <a:xfrm>
              <a:off x="2640" y="24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3" name="Rectangle 99"/>
            <p:cNvSpPr>
              <a:spLocks noChangeArrowheads="1"/>
            </p:cNvSpPr>
            <p:nvPr/>
          </p:nvSpPr>
          <p:spPr bwMode="auto">
            <a:xfrm>
              <a:off x="2651" y="243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4" name="Line 100"/>
            <p:cNvSpPr>
              <a:spLocks noChangeShapeType="1"/>
            </p:cNvSpPr>
            <p:nvPr/>
          </p:nvSpPr>
          <p:spPr bwMode="auto">
            <a:xfrm>
              <a:off x="2651" y="243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5" name="Rectangle 101"/>
            <p:cNvSpPr>
              <a:spLocks noChangeArrowheads="1"/>
            </p:cNvSpPr>
            <p:nvPr/>
          </p:nvSpPr>
          <p:spPr bwMode="auto">
            <a:xfrm>
              <a:off x="4199" y="243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6" name="Line 102"/>
            <p:cNvSpPr>
              <a:spLocks noChangeShapeType="1"/>
            </p:cNvSpPr>
            <p:nvPr/>
          </p:nvSpPr>
          <p:spPr bwMode="auto">
            <a:xfrm>
              <a:off x="4199" y="243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7" name="Line 103"/>
            <p:cNvSpPr>
              <a:spLocks noChangeShapeType="1"/>
            </p:cNvSpPr>
            <p:nvPr/>
          </p:nvSpPr>
          <p:spPr bwMode="auto">
            <a:xfrm>
              <a:off x="4199" y="243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8" name="Rectangle 104"/>
            <p:cNvSpPr>
              <a:spLocks noChangeArrowheads="1"/>
            </p:cNvSpPr>
            <p:nvPr/>
          </p:nvSpPr>
          <p:spPr bwMode="auto">
            <a:xfrm>
              <a:off x="4204" y="243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9" name="Line 105"/>
            <p:cNvSpPr>
              <a:spLocks noChangeShapeType="1"/>
            </p:cNvSpPr>
            <p:nvPr/>
          </p:nvSpPr>
          <p:spPr bwMode="auto">
            <a:xfrm>
              <a:off x="4204" y="243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0" name="Rectangle 106"/>
            <p:cNvSpPr>
              <a:spLocks noChangeArrowheads="1"/>
            </p:cNvSpPr>
            <p:nvPr/>
          </p:nvSpPr>
          <p:spPr bwMode="auto">
            <a:xfrm>
              <a:off x="5510" y="243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1" name="Line 107"/>
            <p:cNvSpPr>
              <a:spLocks noChangeShapeType="1"/>
            </p:cNvSpPr>
            <p:nvPr/>
          </p:nvSpPr>
          <p:spPr bwMode="auto">
            <a:xfrm>
              <a:off x="5510" y="243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2" name="Rectangle 108"/>
            <p:cNvSpPr>
              <a:spLocks noChangeArrowheads="1"/>
            </p:cNvSpPr>
            <p:nvPr/>
          </p:nvSpPr>
          <p:spPr bwMode="auto">
            <a:xfrm>
              <a:off x="2640" y="243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3" name="Line 109"/>
            <p:cNvSpPr>
              <a:spLocks noChangeShapeType="1"/>
            </p:cNvSpPr>
            <p:nvPr/>
          </p:nvSpPr>
          <p:spPr bwMode="auto">
            <a:xfrm>
              <a:off x="264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4" name="Rectangle 110"/>
            <p:cNvSpPr>
              <a:spLocks noChangeArrowheads="1"/>
            </p:cNvSpPr>
            <p:nvPr/>
          </p:nvSpPr>
          <p:spPr bwMode="auto">
            <a:xfrm>
              <a:off x="4199" y="243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5" name="Line 111"/>
            <p:cNvSpPr>
              <a:spLocks noChangeShapeType="1"/>
            </p:cNvSpPr>
            <p:nvPr/>
          </p:nvSpPr>
          <p:spPr bwMode="auto">
            <a:xfrm>
              <a:off x="4199" y="243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6" name="Rectangle 112"/>
            <p:cNvSpPr>
              <a:spLocks noChangeArrowheads="1"/>
            </p:cNvSpPr>
            <p:nvPr/>
          </p:nvSpPr>
          <p:spPr bwMode="auto">
            <a:xfrm>
              <a:off x="5510" y="243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7" name="Line 113"/>
            <p:cNvSpPr>
              <a:spLocks noChangeShapeType="1"/>
            </p:cNvSpPr>
            <p:nvPr/>
          </p:nvSpPr>
          <p:spPr bwMode="auto">
            <a:xfrm>
              <a:off x="551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8" name="Rectangle 114"/>
            <p:cNvSpPr>
              <a:spLocks noChangeArrowheads="1"/>
            </p:cNvSpPr>
            <p:nvPr/>
          </p:nvSpPr>
          <p:spPr bwMode="auto">
            <a:xfrm>
              <a:off x="3060" y="268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1 0 0          4</a:t>
              </a:r>
              <a:endParaRPr lang="en-US" altLang="zh-CN" sz="2400" b="0" u="none" baseline="0"/>
            </a:p>
          </p:txBody>
        </p:sp>
        <p:sp>
          <p:nvSpPr>
            <p:cNvPr id="712819" name="Rectangle 115"/>
            <p:cNvSpPr>
              <a:spLocks noChangeArrowheads="1"/>
            </p:cNvSpPr>
            <p:nvPr/>
          </p:nvSpPr>
          <p:spPr bwMode="auto">
            <a:xfrm>
              <a:off x="3786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20" name="Rectangle 116"/>
            <p:cNvSpPr>
              <a:spLocks noChangeArrowheads="1"/>
            </p:cNvSpPr>
            <p:nvPr/>
          </p:nvSpPr>
          <p:spPr bwMode="auto">
            <a:xfrm>
              <a:off x="4440" y="268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1 0 1 1 1 0 0 1</a:t>
              </a:r>
              <a:endParaRPr lang="en-US" altLang="zh-CN" sz="2400" b="0" u="none" baseline="0"/>
            </a:p>
          </p:txBody>
        </p:sp>
        <p:sp>
          <p:nvSpPr>
            <p:cNvPr id="712821" name="Rectangle 117"/>
            <p:cNvSpPr>
              <a:spLocks noChangeArrowheads="1"/>
            </p:cNvSpPr>
            <p:nvPr/>
          </p:nvSpPr>
          <p:spPr bwMode="auto">
            <a:xfrm>
              <a:off x="5275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22" name="Line 118"/>
            <p:cNvSpPr>
              <a:spLocks noChangeShapeType="1"/>
            </p:cNvSpPr>
            <p:nvPr/>
          </p:nvSpPr>
          <p:spPr bwMode="auto">
            <a:xfrm>
              <a:off x="2640" y="26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3" name="Line 119"/>
            <p:cNvSpPr>
              <a:spLocks noChangeShapeType="1"/>
            </p:cNvSpPr>
            <p:nvPr/>
          </p:nvSpPr>
          <p:spPr bwMode="auto">
            <a:xfrm>
              <a:off x="2651" y="267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4" name="Line 120"/>
            <p:cNvSpPr>
              <a:spLocks noChangeShapeType="1"/>
            </p:cNvSpPr>
            <p:nvPr/>
          </p:nvSpPr>
          <p:spPr bwMode="auto">
            <a:xfrm>
              <a:off x="4199" y="267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5" name="Line 121"/>
            <p:cNvSpPr>
              <a:spLocks noChangeShapeType="1"/>
            </p:cNvSpPr>
            <p:nvPr/>
          </p:nvSpPr>
          <p:spPr bwMode="auto">
            <a:xfrm>
              <a:off x="4199" y="2671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6" name="Line 122"/>
            <p:cNvSpPr>
              <a:spLocks noChangeShapeType="1"/>
            </p:cNvSpPr>
            <p:nvPr/>
          </p:nvSpPr>
          <p:spPr bwMode="auto">
            <a:xfrm>
              <a:off x="4204" y="267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7" name="Line 123"/>
            <p:cNvSpPr>
              <a:spLocks noChangeShapeType="1"/>
            </p:cNvSpPr>
            <p:nvPr/>
          </p:nvSpPr>
          <p:spPr bwMode="auto">
            <a:xfrm>
              <a:off x="5510" y="267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8" name="Rectangle 124"/>
            <p:cNvSpPr>
              <a:spLocks noChangeArrowheads="1"/>
            </p:cNvSpPr>
            <p:nvPr/>
          </p:nvSpPr>
          <p:spPr bwMode="auto">
            <a:xfrm>
              <a:off x="2640" y="267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9" name="Line 125"/>
            <p:cNvSpPr>
              <a:spLocks noChangeShapeType="1"/>
            </p:cNvSpPr>
            <p:nvPr/>
          </p:nvSpPr>
          <p:spPr bwMode="auto">
            <a:xfrm>
              <a:off x="264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0" name="Rectangle 126"/>
            <p:cNvSpPr>
              <a:spLocks noChangeArrowheads="1"/>
            </p:cNvSpPr>
            <p:nvPr/>
          </p:nvSpPr>
          <p:spPr bwMode="auto">
            <a:xfrm>
              <a:off x="4199" y="267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4199" y="267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2" name="Rectangle 128"/>
            <p:cNvSpPr>
              <a:spLocks noChangeArrowheads="1"/>
            </p:cNvSpPr>
            <p:nvPr/>
          </p:nvSpPr>
          <p:spPr bwMode="auto">
            <a:xfrm>
              <a:off x="5510" y="267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3" name="Line 129"/>
            <p:cNvSpPr>
              <a:spLocks noChangeShapeType="1"/>
            </p:cNvSpPr>
            <p:nvPr/>
          </p:nvSpPr>
          <p:spPr bwMode="auto">
            <a:xfrm>
              <a:off x="551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4" name="Rectangle 130"/>
            <p:cNvSpPr>
              <a:spLocks noChangeArrowheads="1"/>
            </p:cNvSpPr>
            <p:nvPr/>
          </p:nvSpPr>
          <p:spPr bwMode="auto">
            <a:xfrm>
              <a:off x="3060" y="292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1 0 1          5</a:t>
              </a:r>
              <a:endParaRPr lang="en-US" altLang="zh-CN" sz="2400" b="0" u="none" baseline="0"/>
            </a:p>
          </p:txBody>
        </p:sp>
        <p:sp>
          <p:nvSpPr>
            <p:cNvPr id="712835" name="Rectangle 131"/>
            <p:cNvSpPr>
              <a:spLocks noChangeArrowheads="1"/>
            </p:cNvSpPr>
            <p:nvPr/>
          </p:nvSpPr>
          <p:spPr bwMode="auto">
            <a:xfrm>
              <a:off x="3786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36" name="Rectangle 132"/>
            <p:cNvSpPr>
              <a:spLocks noChangeArrowheads="1"/>
            </p:cNvSpPr>
            <p:nvPr/>
          </p:nvSpPr>
          <p:spPr bwMode="auto">
            <a:xfrm>
              <a:off x="4440" y="292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1 0 0 0 0 1 1 0</a:t>
              </a:r>
              <a:endParaRPr lang="en-US" altLang="zh-CN" sz="2400" b="0" u="none" baseline="0"/>
            </a:p>
          </p:txBody>
        </p:sp>
        <p:sp>
          <p:nvSpPr>
            <p:cNvPr id="712837" name="Rectangle 133"/>
            <p:cNvSpPr>
              <a:spLocks noChangeArrowheads="1"/>
            </p:cNvSpPr>
            <p:nvPr/>
          </p:nvSpPr>
          <p:spPr bwMode="auto">
            <a:xfrm>
              <a:off x="5275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38" name="Line 134"/>
            <p:cNvSpPr>
              <a:spLocks noChangeShapeType="1"/>
            </p:cNvSpPr>
            <p:nvPr/>
          </p:nvSpPr>
          <p:spPr bwMode="auto">
            <a:xfrm>
              <a:off x="2640" y="291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9" name="Line 135"/>
            <p:cNvSpPr>
              <a:spLocks noChangeShapeType="1"/>
            </p:cNvSpPr>
            <p:nvPr/>
          </p:nvSpPr>
          <p:spPr bwMode="auto">
            <a:xfrm>
              <a:off x="2651" y="291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0" name="Line 136"/>
            <p:cNvSpPr>
              <a:spLocks noChangeShapeType="1"/>
            </p:cNvSpPr>
            <p:nvPr/>
          </p:nvSpPr>
          <p:spPr bwMode="auto">
            <a:xfrm>
              <a:off x="4199" y="291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1" name="Line 137"/>
            <p:cNvSpPr>
              <a:spLocks noChangeShapeType="1"/>
            </p:cNvSpPr>
            <p:nvPr/>
          </p:nvSpPr>
          <p:spPr bwMode="auto">
            <a:xfrm>
              <a:off x="4199" y="291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2" name="Line 138"/>
            <p:cNvSpPr>
              <a:spLocks noChangeShapeType="1"/>
            </p:cNvSpPr>
            <p:nvPr/>
          </p:nvSpPr>
          <p:spPr bwMode="auto">
            <a:xfrm>
              <a:off x="4204" y="291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3" name="Line 139"/>
            <p:cNvSpPr>
              <a:spLocks noChangeShapeType="1"/>
            </p:cNvSpPr>
            <p:nvPr/>
          </p:nvSpPr>
          <p:spPr bwMode="auto">
            <a:xfrm>
              <a:off x="5510" y="291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4" name="Rectangle 140"/>
            <p:cNvSpPr>
              <a:spLocks noChangeArrowheads="1"/>
            </p:cNvSpPr>
            <p:nvPr/>
          </p:nvSpPr>
          <p:spPr bwMode="auto">
            <a:xfrm>
              <a:off x="2640" y="291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5" name="Line 141"/>
            <p:cNvSpPr>
              <a:spLocks noChangeShapeType="1"/>
            </p:cNvSpPr>
            <p:nvPr/>
          </p:nvSpPr>
          <p:spPr bwMode="auto">
            <a:xfrm>
              <a:off x="264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6" name="Rectangle 142"/>
            <p:cNvSpPr>
              <a:spLocks noChangeArrowheads="1"/>
            </p:cNvSpPr>
            <p:nvPr/>
          </p:nvSpPr>
          <p:spPr bwMode="auto">
            <a:xfrm>
              <a:off x="4199" y="291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7" name="Line 143"/>
            <p:cNvSpPr>
              <a:spLocks noChangeShapeType="1"/>
            </p:cNvSpPr>
            <p:nvPr/>
          </p:nvSpPr>
          <p:spPr bwMode="auto">
            <a:xfrm>
              <a:off x="4199" y="291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8" name="Rectangle 144"/>
            <p:cNvSpPr>
              <a:spLocks noChangeArrowheads="1"/>
            </p:cNvSpPr>
            <p:nvPr/>
          </p:nvSpPr>
          <p:spPr bwMode="auto">
            <a:xfrm>
              <a:off x="5510" y="291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9" name="Line 145"/>
            <p:cNvSpPr>
              <a:spLocks noChangeShapeType="1"/>
            </p:cNvSpPr>
            <p:nvPr/>
          </p:nvSpPr>
          <p:spPr bwMode="auto">
            <a:xfrm>
              <a:off x="551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0" name="Rectangle 146"/>
            <p:cNvSpPr>
              <a:spLocks noChangeArrowheads="1"/>
            </p:cNvSpPr>
            <p:nvPr/>
          </p:nvSpPr>
          <p:spPr bwMode="auto">
            <a:xfrm>
              <a:off x="3060" y="3163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</a:t>
              </a:r>
              <a:endParaRPr lang="en-US" altLang="zh-CN" sz="2400" b="0" u="none" baseline="0"/>
            </a:p>
          </p:txBody>
        </p:sp>
        <p:sp>
          <p:nvSpPr>
            <p:cNvPr id="712851" name="Rectangle 147"/>
            <p:cNvSpPr>
              <a:spLocks noChangeArrowheads="1"/>
            </p:cNvSpPr>
            <p:nvPr/>
          </p:nvSpPr>
          <p:spPr bwMode="auto">
            <a:xfrm>
              <a:off x="3169" y="3163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1 0          6</a:t>
              </a:r>
              <a:endParaRPr lang="en-US" altLang="zh-CN" sz="2400" b="0" u="none" baseline="0"/>
            </a:p>
          </p:txBody>
        </p:sp>
        <p:sp>
          <p:nvSpPr>
            <p:cNvPr id="712852" name="Rectangle 148"/>
            <p:cNvSpPr>
              <a:spLocks noChangeArrowheads="1"/>
            </p:cNvSpPr>
            <p:nvPr/>
          </p:nvSpPr>
          <p:spPr bwMode="auto">
            <a:xfrm>
              <a:off x="3786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53" name="Rectangle 149"/>
            <p:cNvSpPr>
              <a:spLocks noChangeArrowheads="1"/>
            </p:cNvSpPr>
            <p:nvPr/>
          </p:nvSpPr>
          <p:spPr bwMode="auto">
            <a:xfrm>
              <a:off x="4440" y="3163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0 0 1 1 0 0 1 1 </a:t>
              </a:r>
              <a:endParaRPr lang="en-US" altLang="zh-CN" sz="2400" b="0" u="none" baseline="0"/>
            </a:p>
          </p:txBody>
        </p:sp>
        <p:sp>
          <p:nvSpPr>
            <p:cNvPr id="712854" name="Rectangle 150"/>
            <p:cNvSpPr>
              <a:spLocks noChangeArrowheads="1"/>
            </p:cNvSpPr>
            <p:nvPr/>
          </p:nvSpPr>
          <p:spPr bwMode="auto">
            <a:xfrm>
              <a:off x="5311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55" name="Rectangle 151"/>
            <p:cNvSpPr>
              <a:spLocks noChangeArrowheads="1"/>
            </p:cNvSpPr>
            <p:nvPr/>
          </p:nvSpPr>
          <p:spPr bwMode="auto">
            <a:xfrm>
              <a:off x="2640" y="315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6" name="Line 152"/>
            <p:cNvSpPr>
              <a:spLocks noChangeShapeType="1"/>
            </p:cNvSpPr>
            <p:nvPr/>
          </p:nvSpPr>
          <p:spPr bwMode="auto">
            <a:xfrm>
              <a:off x="2640" y="315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7" name="Rectangle 153"/>
            <p:cNvSpPr>
              <a:spLocks noChangeArrowheads="1"/>
            </p:cNvSpPr>
            <p:nvPr/>
          </p:nvSpPr>
          <p:spPr bwMode="auto">
            <a:xfrm>
              <a:off x="2651" y="3150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8" name="Rectangle 154"/>
            <p:cNvSpPr>
              <a:spLocks noChangeArrowheads="1"/>
            </p:cNvSpPr>
            <p:nvPr/>
          </p:nvSpPr>
          <p:spPr bwMode="auto">
            <a:xfrm>
              <a:off x="4199" y="315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4199" y="315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0" name="Line 156"/>
            <p:cNvSpPr>
              <a:spLocks noChangeShapeType="1"/>
            </p:cNvSpPr>
            <p:nvPr/>
          </p:nvSpPr>
          <p:spPr bwMode="auto">
            <a:xfrm>
              <a:off x="4199" y="315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1" name="Rectangle 157"/>
            <p:cNvSpPr>
              <a:spLocks noChangeArrowheads="1"/>
            </p:cNvSpPr>
            <p:nvPr/>
          </p:nvSpPr>
          <p:spPr bwMode="auto">
            <a:xfrm>
              <a:off x="4204" y="3150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2" name="Rectangle 158"/>
            <p:cNvSpPr>
              <a:spLocks noChangeArrowheads="1"/>
            </p:cNvSpPr>
            <p:nvPr/>
          </p:nvSpPr>
          <p:spPr bwMode="auto">
            <a:xfrm>
              <a:off x="5510" y="3150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3" name="Line 159"/>
            <p:cNvSpPr>
              <a:spLocks noChangeShapeType="1"/>
            </p:cNvSpPr>
            <p:nvPr/>
          </p:nvSpPr>
          <p:spPr bwMode="auto">
            <a:xfrm>
              <a:off x="5510" y="315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4" name="Rectangle 160"/>
            <p:cNvSpPr>
              <a:spLocks noChangeArrowheads="1"/>
            </p:cNvSpPr>
            <p:nvPr/>
          </p:nvSpPr>
          <p:spPr bwMode="auto">
            <a:xfrm>
              <a:off x="2640" y="315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5" name="Line 161"/>
            <p:cNvSpPr>
              <a:spLocks noChangeShapeType="1"/>
            </p:cNvSpPr>
            <p:nvPr/>
          </p:nvSpPr>
          <p:spPr bwMode="auto">
            <a:xfrm>
              <a:off x="264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6" name="Rectangle 162"/>
            <p:cNvSpPr>
              <a:spLocks noChangeArrowheads="1"/>
            </p:cNvSpPr>
            <p:nvPr/>
          </p:nvSpPr>
          <p:spPr bwMode="auto">
            <a:xfrm>
              <a:off x="4199" y="315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7" name="Line 163"/>
            <p:cNvSpPr>
              <a:spLocks noChangeShapeType="1"/>
            </p:cNvSpPr>
            <p:nvPr/>
          </p:nvSpPr>
          <p:spPr bwMode="auto">
            <a:xfrm>
              <a:off x="4199" y="315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8" name="Rectangle 164"/>
            <p:cNvSpPr>
              <a:spLocks noChangeArrowheads="1"/>
            </p:cNvSpPr>
            <p:nvPr/>
          </p:nvSpPr>
          <p:spPr bwMode="auto">
            <a:xfrm>
              <a:off x="5510" y="315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9" name="Line 165"/>
            <p:cNvSpPr>
              <a:spLocks noChangeShapeType="1"/>
            </p:cNvSpPr>
            <p:nvPr/>
          </p:nvSpPr>
          <p:spPr bwMode="auto">
            <a:xfrm>
              <a:off x="551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0" name="Rectangle 166"/>
            <p:cNvSpPr>
              <a:spLocks noChangeArrowheads="1"/>
            </p:cNvSpPr>
            <p:nvPr/>
          </p:nvSpPr>
          <p:spPr bwMode="auto">
            <a:xfrm>
              <a:off x="3060" y="3403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1 1 1          7</a:t>
              </a:r>
              <a:endParaRPr lang="en-US" altLang="zh-CN" sz="2400" b="0" u="none" baseline="0"/>
            </a:p>
          </p:txBody>
        </p:sp>
        <p:sp>
          <p:nvSpPr>
            <p:cNvPr id="712871" name="Rectangle 167"/>
            <p:cNvSpPr>
              <a:spLocks noChangeArrowheads="1"/>
            </p:cNvSpPr>
            <p:nvPr/>
          </p:nvSpPr>
          <p:spPr bwMode="auto">
            <a:xfrm>
              <a:off x="3786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72" name="Rectangle 168"/>
            <p:cNvSpPr>
              <a:spLocks noChangeArrowheads="1"/>
            </p:cNvSpPr>
            <p:nvPr/>
          </p:nvSpPr>
          <p:spPr bwMode="auto">
            <a:xfrm>
              <a:off x="4440" y="3403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1 1 0 0 1 1 0 0</a:t>
              </a:r>
              <a:endParaRPr lang="en-US" altLang="zh-CN" sz="2400" b="0" u="none" baseline="0"/>
            </a:p>
          </p:txBody>
        </p:sp>
        <p:sp>
          <p:nvSpPr>
            <p:cNvPr id="712873" name="Rectangle 169"/>
            <p:cNvSpPr>
              <a:spLocks noChangeArrowheads="1"/>
            </p:cNvSpPr>
            <p:nvPr/>
          </p:nvSpPr>
          <p:spPr bwMode="auto">
            <a:xfrm>
              <a:off x="5275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75" name="Line 171"/>
            <p:cNvSpPr>
              <a:spLocks noChangeShapeType="1"/>
            </p:cNvSpPr>
            <p:nvPr/>
          </p:nvSpPr>
          <p:spPr bwMode="auto">
            <a:xfrm>
              <a:off x="2640" y="339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7" name="Line 173"/>
            <p:cNvSpPr>
              <a:spLocks noChangeShapeType="1"/>
            </p:cNvSpPr>
            <p:nvPr/>
          </p:nvSpPr>
          <p:spPr bwMode="auto">
            <a:xfrm>
              <a:off x="2651" y="339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9" name="Line 175"/>
            <p:cNvSpPr>
              <a:spLocks noChangeShapeType="1"/>
            </p:cNvSpPr>
            <p:nvPr/>
          </p:nvSpPr>
          <p:spPr bwMode="auto">
            <a:xfrm>
              <a:off x="4199" y="339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0" name="Line 176"/>
            <p:cNvSpPr>
              <a:spLocks noChangeShapeType="1"/>
            </p:cNvSpPr>
            <p:nvPr/>
          </p:nvSpPr>
          <p:spPr bwMode="auto">
            <a:xfrm>
              <a:off x="4199" y="3390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2" name="Line 178"/>
            <p:cNvSpPr>
              <a:spLocks noChangeShapeType="1"/>
            </p:cNvSpPr>
            <p:nvPr/>
          </p:nvSpPr>
          <p:spPr bwMode="auto">
            <a:xfrm>
              <a:off x="4204" y="339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4" name="Line 180"/>
            <p:cNvSpPr>
              <a:spLocks noChangeShapeType="1"/>
            </p:cNvSpPr>
            <p:nvPr/>
          </p:nvSpPr>
          <p:spPr bwMode="auto">
            <a:xfrm>
              <a:off x="5510" y="339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5" name="Rectangle 181"/>
            <p:cNvSpPr>
              <a:spLocks noChangeArrowheads="1"/>
            </p:cNvSpPr>
            <p:nvPr/>
          </p:nvSpPr>
          <p:spPr bwMode="auto">
            <a:xfrm>
              <a:off x="2640" y="3395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6" name="Line 182"/>
            <p:cNvSpPr>
              <a:spLocks noChangeShapeType="1"/>
            </p:cNvSpPr>
            <p:nvPr/>
          </p:nvSpPr>
          <p:spPr bwMode="auto">
            <a:xfrm>
              <a:off x="264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7" name="Rectangle 183"/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8" name="Line 184"/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9" name="Line 185"/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0" name="Rectangle 186"/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1" name="Line 187"/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2" name="Line 188"/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3" name="Rectangle 189"/>
            <p:cNvSpPr>
              <a:spLocks noChangeArrowheads="1"/>
            </p:cNvSpPr>
            <p:nvPr/>
          </p:nvSpPr>
          <p:spPr bwMode="auto">
            <a:xfrm>
              <a:off x="2651" y="3629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4" name="Line 190"/>
            <p:cNvSpPr>
              <a:spLocks noChangeShapeType="1"/>
            </p:cNvSpPr>
            <p:nvPr/>
          </p:nvSpPr>
          <p:spPr bwMode="auto">
            <a:xfrm>
              <a:off x="2651" y="3629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5" name="Rectangle 191"/>
            <p:cNvSpPr>
              <a:spLocks noChangeArrowheads="1"/>
            </p:cNvSpPr>
            <p:nvPr/>
          </p:nvSpPr>
          <p:spPr bwMode="auto">
            <a:xfrm>
              <a:off x="4199" y="3395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6" name="Line 192"/>
            <p:cNvSpPr>
              <a:spLocks noChangeShapeType="1"/>
            </p:cNvSpPr>
            <p:nvPr/>
          </p:nvSpPr>
          <p:spPr bwMode="auto">
            <a:xfrm>
              <a:off x="4199" y="3395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7" name="Rectangle 193"/>
            <p:cNvSpPr>
              <a:spLocks noChangeArrowheads="1"/>
            </p:cNvSpPr>
            <p:nvPr/>
          </p:nvSpPr>
          <p:spPr bwMode="auto">
            <a:xfrm>
              <a:off x="4199" y="36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8" name="Line 194"/>
            <p:cNvSpPr>
              <a:spLocks noChangeShapeType="1"/>
            </p:cNvSpPr>
            <p:nvPr/>
          </p:nvSpPr>
          <p:spPr bwMode="auto">
            <a:xfrm>
              <a:off x="4199" y="36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9" name="Line 195"/>
            <p:cNvSpPr>
              <a:spLocks noChangeShapeType="1"/>
            </p:cNvSpPr>
            <p:nvPr/>
          </p:nvSpPr>
          <p:spPr bwMode="auto">
            <a:xfrm>
              <a:off x="4199" y="3629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0" name="Rectangle 196"/>
            <p:cNvSpPr>
              <a:spLocks noChangeArrowheads="1"/>
            </p:cNvSpPr>
            <p:nvPr/>
          </p:nvSpPr>
          <p:spPr bwMode="auto">
            <a:xfrm>
              <a:off x="4208" y="3629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1" name="Line 197"/>
            <p:cNvSpPr>
              <a:spLocks noChangeShapeType="1"/>
            </p:cNvSpPr>
            <p:nvPr/>
          </p:nvSpPr>
          <p:spPr bwMode="auto">
            <a:xfrm>
              <a:off x="4208" y="3629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2" name="Rectangle 198"/>
            <p:cNvSpPr>
              <a:spLocks noChangeArrowheads="1"/>
            </p:cNvSpPr>
            <p:nvPr/>
          </p:nvSpPr>
          <p:spPr bwMode="auto">
            <a:xfrm>
              <a:off x="5510" y="3395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3" name="Line 199"/>
            <p:cNvSpPr>
              <a:spLocks noChangeShapeType="1"/>
            </p:cNvSpPr>
            <p:nvPr/>
          </p:nvSpPr>
          <p:spPr bwMode="auto">
            <a:xfrm>
              <a:off x="551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4" name="Rectangle 200"/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5" name="Line 201"/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6" name="Line 202"/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7" name="Rectangle 203"/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8" name="Line 204"/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9" name="Line 205"/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9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57"/>
    </mc:Choice>
    <mc:Fallback xmlns="">
      <p:transition xmlns:p14="http://schemas.microsoft.com/office/powerpoint/2010/main" spd="slow" advTm="397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Basic Memory Operations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/>
              <a:t>Memory operations 3-tuple:</a:t>
            </a:r>
          </a:p>
          <a:p>
            <a:pPr marL="742950" lvl="1" indent="-285750"/>
            <a:r>
              <a:rPr lang="en-US" altLang="zh-CN" i="1"/>
              <a:t>Data </a:t>
            </a:r>
            <a:r>
              <a:rPr lang="en-US" altLang="zh-CN"/>
              <a:t>─ written to or read from memory</a:t>
            </a:r>
          </a:p>
          <a:p>
            <a:pPr marL="742950" lvl="1" indent="-285750"/>
            <a:r>
              <a:rPr lang="en-US" altLang="zh-CN" i="1"/>
              <a:t>Address</a:t>
            </a:r>
            <a:r>
              <a:rPr lang="en-US" altLang="zh-CN"/>
              <a:t> ─ specifies memory location</a:t>
            </a:r>
          </a:p>
          <a:p>
            <a:pPr marL="742950" lvl="1" indent="-285750"/>
            <a:r>
              <a:rPr lang="en-US" altLang="zh-CN" i="1"/>
              <a:t>Command</a:t>
            </a:r>
            <a:r>
              <a:rPr lang="en-US" altLang="zh-CN"/>
              <a:t> ─ READ or WRITE</a:t>
            </a:r>
          </a:p>
        </p:txBody>
      </p:sp>
    </p:spTree>
    <p:extLst>
      <p:ext uri="{BB962C8B-B14F-4D97-AF65-F5344CB8AC3E}">
        <p14:creationId xmlns:p14="http://schemas.microsoft.com/office/powerpoint/2010/main" val="16578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0"/>
    </mc:Choice>
    <mc:Fallback xmlns="">
      <p:transition xmlns:p14="http://schemas.microsoft.com/office/powerpoint/2010/main" spd="slow" advTm="204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851910703,C:\Users\mikko\Desktop\mikko\classes\252\slides\f2010\ch03_online_02_storage_memory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4|1.3|0.3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1223</TotalTime>
  <Words>2395</Words>
  <Application>Microsoft Macintosh PowerPoint</Application>
  <PresentationFormat>On-screen Show (4:3)</PresentationFormat>
  <Paragraphs>689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宋体</vt:lpstr>
      <vt:lpstr>Arial</vt:lpstr>
      <vt:lpstr>Calibri</vt:lpstr>
      <vt:lpstr>Franklin Gothic Book</vt:lpstr>
      <vt:lpstr>Symbol</vt:lpstr>
      <vt:lpstr>Times New Roman</vt:lpstr>
      <vt:lpstr>Wingdings</vt:lpstr>
      <vt:lpstr>Office Theme</vt:lpstr>
      <vt:lpstr>CPSC3300: Computer Systems Organization</vt:lpstr>
      <vt:lpstr>Von-Neumann Architecture and Components</vt:lpstr>
      <vt:lpstr>The Processor-DRAM Performance Gap</vt:lpstr>
      <vt:lpstr>Eight Great Ideas</vt:lpstr>
      <vt:lpstr>Principle of Locality</vt:lpstr>
      <vt:lpstr>Memory Hierarchy Pyramid</vt:lpstr>
      <vt:lpstr>Memory</vt:lpstr>
      <vt:lpstr>Memory Organization Example</vt:lpstr>
      <vt:lpstr>Basic Memory Operations</vt:lpstr>
      <vt:lpstr>RAM Integrated Circuits</vt:lpstr>
      <vt:lpstr>Memory Technology</vt:lpstr>
      <vt:lpstr>SRAM</vt:lpstr>
      <vt:lpstr>Dynamic RAM (DRAM)</vt:lpstr>
      <vt:lpstr>Dynamic RAM (continued)</vt:lpstr>
      <vt:lpstr>Current Memory Hierarchy</vt:lpstr>
      <vt:lpstr>Disk Storage</vt:lpstr>
      <vt:lpstr>Disk Sectors and Access</vt:lpstr>
      <vt:lpstr>Disk Access Example</vt:lpstr>
      <vt:lpstr>Taking Advantage of Locality</vt:lpstr>
      <vt:lpstr>Memory Hierarchy Levels</vt:lpstr>
      <vt:lpstr>Sample Cache Performance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Reducing Cache Misses</vt:lpstr>
      <vt:lpstr>Summary</vt:lpstr>
      <vt:lpstr>Administrivia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79</cp:revision>
  <cp:lastPrinted>2013-08-26T14:30:50Z</cp:lastPrinted>
  <dcterms:created xsi:type="dcterms:W3CDTF">2009-09-29T16:16:12Z</dcterms:created>
  <dcterms:modified xsi:type="dcterms:W3CDTF">2021-03-23T19:20:13Z</dcterms:modified>
</cp:coreProperties>
</file>