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drawings/drawing2.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57" r:id="rId3"/>
    <p:sldId id="261" r:id="rId4"/>
    <p:sldId id="289" r:id="rId5"/>
    <p:sldId id="263" r:id="rId6"/>
    <p:sldId id="310" r:id="rId7"/>
    <p:sldId id="287" r:id="rId8"/>
    <p:sldId id="290" r:id="rId9"/>
    <p:sldId id="291" r:id="rId10"/>
    <p:sldId id="292" r:id="rId11"/>
    <p:sldId id="293" r:id="rId12"/>
    <p:sldId id="294" r:id="rId13"/>
    <p:sldId id="295" r:id="rId14"/>
    <p:sldId id="296" r:id="rId15"/>
    <p:sldId id="297" r:id="rId16"/>
    <p:sldId id="298" r:id="rId17"/>
    <p:sldId id="270" r:id="rId18"/>
    <p:sldId id="299" r:id="rId19"/>
    <p:sldId id="300" r:id="rId20"/>
    <p:sldId id="301" r:id="rId21"/>
    <p:sldId id="302" r:id="rId22"/>
    <p:sldId id="303" r:id="rId23"/>
    <p:sldId id="304" r:id="rId24"/>
    <p:sldId id="305" r:id="rId25"/>
    <p:sldId id="306" r:id="rId26"/>
    <p:sldId id="307" r:id="rId27"/>
    <p:sldId id="308" r:id="rId28"/>
    <p:sldId id="309" r:id="rId29"/>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CC66"/>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3"/>
    <p:restoredTop sz="94676"/>
  </p:normalViewPr>
  <p:slideViewPr>
    <p:cSldViewPr>
      <p:cViewPr varScale="1">
        <p:scale>
          <a:sx n="106" d="100"/>
          <a:sy n="106" d="100"/>
        </p:scale>
        <p:origin x="1784" y="168"/>
      </p:cViewPr>
      <p:guideLst>
        <p:guide orient="horz" pos="2160"/>
        <p:guide pos="2880"/>
      </p:guideLst>
    </p:cSldViewPr>
  </p:slideViewPr>
  <p:notesTextViewPr>
    <p:cViewPr>
      <p:scale>
        <a:sx n="100" d="100"/>
        <a:sy n="100" d="100"/>
      </p:scale>
      <p:origin x="0" y="0"/>
    </p:cViewPr>
  </p:notesTextViewPr>
  <p:notesViewPr>
    <p:cSldViewPr>
      <p:cViewPr varScale="1">
        <p:scale>
          <a:sx n="81" d="100"/>
          <a:sy n="81" d="100"/>
        </p:scale>
        <p:origin x="-315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oleObject" Target="file:////euclid.mscs.mu.edu\rge\courses\mscs6060-spring2014\programs\memory\HPCL_cache.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5" Type="http://schemas.openxmlformats.org/officeDocument/2006/relationships/chartUserShapes" Target="../drawings/drawing2.xml"/><Relationship Id="rId4" Type="http://schemas.openxmlformats.org/officeDocument/2006/relationships/oleObject" Target="file:////euclid.mscs.mu.edu\rge\courses\mscs6060-spring2014\programs\memory\HPCL_cach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a:t>Memory Access Time</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[HPCL_cache.xlsx]Sheet1!$B$10</c:f>
              <c:strCache>
                <c:ptCount val="1"/>
                <c:pt idx="0">
                  <c:v>4K</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[HPCL_cache.xlsx]Sheet1!$D$1:$D$10</c:f>
              <c:numCache>
                <c:formatCode>General</c:formatCode>
                <c:ptCount val="10"/>
                <c:pt idx="0">
                  <c:v>4</c:v>
                </c:pt>
                <c:pt idx="1">
                  <c:v>8</c:v>
                </c:pt>
                <c:pt idx="2">
                  <c:v>16</c:v>
                </c:pt>
                <c:pt idx="3">
                  <c:v>32</c:v>
                </c:pt>
                <c:pt idx="4">
                  <c:v>64</c:v>
                </c:pt>
                <c:pt idx="5">
                  <c:v>128</c:v>
                </c:pt>
                <c:pt idx="6">
                  <c:v>256</c:v>
                </c:pt>
                <c:pt idx="7">
                  <c:v>512</c:v>
                </c:pt>
                <c:pt idx="8">
                  <c:v>1024</c:v>
                </c:pt>
                <c:pt idx="9">
                  <c:v>2048</c:v>
                </c:pt>
              </c:numCache>
            </c:numRef>
          </c:xVal>
          <c:yVal>
            <c:numRef>
              <c:f>[HPCL_cache.xlsx]Sheet1!$E$1:$E$10</c:f>
              <c:numCache>
                <c:formatCode>General</c:formatCode>
                <c:ptCount val="10"/>
                <c:pt idx="0">
                  <c:v>1</c:v>
                </c:pt>
                <c:pt idx="1">
                  <c:v>1</c:v>
                </c:pt>
                <c:pt idx="2">
                  <c:v>1</c:v>
                </c:pt>
                <c:pt idx="3">
                  <c:v>1</c:v>
                </c:pt>
                <c:pt idx="4">
                  <c:v>1</c:v>
                </c:pt>
                <c:pt idx="5">
                  <c:v>1</c:v>
                </c:pt>
                <c:pt idx="6">
                  <c:v>1</c:v>
                </c:pt>
                <c:pt idx="7">
                  <c:v>1</c:v>
                </c:pt>
                <c:pt idx="8">
                  <c:v>1</c:v>
                </c:pt>
                <c:pt idx="9">
                  <c:v>1</c:v>
                </c:pt>
              </c:numCache>
            </c:numRef>
          </c:yVal>
          <c:smooth val="1"/>
          <c:extLst>
            <c:ext xmlns:c16="http://schemas.microsoft.com/office/drawing/2014/chart" uri="{C3380CC4-5D6E-409C-BE32-E72D297353CC}">
              <c16:uniqueId val="{00000000-DC14-4F4F-8802-4B889543D5B6}"/>
            </c:ext>
          </c:extLst>
        </c:ser>
        <c:ser>
          <c:idx val="1"/>
          <c:order val="1"/>
          <c:tx>
            <c:strRef>
              <c:f>[HPCL_cache.xlsx]Sheet1!$B$18</c:f>
              <c:strCache>
                <c:ptCount val="1"/>
                <c:pt idx="0">
                  <c:v>8K</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[HPCL_cache.xlsx]Sheet1!$D$11:$D$21</c:f>
              <c:numCache>
                <c:formatCode>General</c:formatCode>
                <c:ptCount val="11"/>
                <c:pt idx="0">
                  <c:v>4</c:v>
                </c:pt>
                <c:pt idx="1">
                  <c:v>8</c:v>
                </c:pt>
                <c:pt idx="2">
                  <c:v>16</c:v>
                </c:pt>
                <c:pt idx="3">
                  <c:v>32</c:v>
                </c:pt>
                <c:pt idx="4">
                  <c:v>64</c:v>
                </c:pt>
                <c:pt idx="5">
                  <c:v>128</c:v>
                </c:pt>
                <c:pt idx="6">
                  <c:v>256</c:v>
                </c:pt>
                <c:pt idx="7">
                  <c:v>512</c:v>
                </c:pt>
                <c:pt idx="8">
                  <c:v>1024</c:v>
                </c:pt>
                <c:pt idx="9">
                  <c:v>2048</c:v>
                </c:pt>
                <c:pt idx="10">
                  <c:v>4096</c:v>
                </c:pt>
              </c:numCache>
            </c:numRef>
          </c:xVal>
          <c:yVal>
            <c:numRef>
              <c:f>[HPCL_cache.xlsx]Sheet1!$E$11:$E$21</c:f>
              <c:numCache>
                <c:formatCode>General</c:formatCode>
                <c:ptCount val="11"/>
                <c:pt idx="0">
                  <c:v>1</c:v>
                </c:pt>
                <c:pt idx="1">
                  <c:v>1</c:v>
                </c:pt>
                <c:pt idx="2">
                  <c:v>1</c:v>
                </c:pt>
                <c:pt idx="3">
                  <c:v>1</c:v>
                </c:pt>
                <c:pt idx="4">
                  <c:v>1</c:v>
                </c:pt>
                <c:pt idx="5">
                  <c:v>1</c:v>
                </c:pt>
                <c:pt idx="6">
                  <c:v>1</c:v>
                </c:pt>
                <c:pt idx="7">
                  <c:v>1</c:v>
                </c:pt>
                <c:pt idx="8">
                  <c:v>1</c:v>
                </c:pt>
                <c:pt idx="9">
                  <c:v>1</c:v>
                </c:pt>
                <c:pt idx="10">
                  <c:v>1</c:v>
                </c:pt>
              </c:numCache>
            </c:numRef>
          </c:yVal>
          <c:smooth val="1"/>
          <c:extLst>
            <c:ext xmlns:c16="http://schemas.microsoft.com/office/drawing/2014/chart" uri="{C3380CC4-5D6E-409C-BE32-E72D297353CC}">
              <c16:uniqueId val="{00000001-DC14-4F4F-8802-4B889543D5B6}"/>
            </c:ext>
          </c:extLst>
        </c:ser>
        <c:ser>
          <c:idx val="2"/>
          <c:order val="2"/>
          <c:tx>
            <c:strRef>
              <c:f>[HPCL_cache.xlsx]Sheet1!$B$22</c:f>
              <c:strCache>
                <c:ptCount val="1"/>
                <c:pt idx="0">
                  <c:v>16K</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[HPCL_cache.xlsx]Sheet1!$D$22:$D$33</c:f>
              <c:numCache>
                <c:formatCode>General</c:formatCode>
                <c:ptCount val="12"/>
                <c:pt idx="0">
                  <c:v>4</c:v>
                </c:pt>
                <c:pt idx="1">
                  <c:v>8</c:v>
                </c:pt>
                <c:pt idx="2">
                  <c:v>16</c:v>
                </c:pt>
                <c:pt idx="3">
                  <c:v>32</c:v>
                </c:pt>
                <c:pt idx="4">
                  <c:v>64</c:v>
                </c:pt>
                <c:pt idx="5">
                  <c:v>128</c:v>
                </c:pt>
                <c:pt idx="6">
                  <c:v>256</c:v>
                </c:pt>
                <c:pt idx="7">
                  <c:v>512</c:v>
                </c:pt>
                <c:pt idx="8">
                  <c:v>1024</c:v>
                </c:pt>
                <c:pt idx="9">
                  <c:v>2048</c:v>
                </c:pt>
                <c:pt idx="10">
                  <c:v>4096</c:v>
                </c:pt>
                <c:pt idx="11">
                  <c:v>8192</c:v>
                </c:pt>
              </c:numCache>
            </c:numRef>
          </c:xVal>
          <c:yVal>
            <c:numRef>
              <c:f>[HPCL_cache.xlsx]Sheet1!$E$22:$E$33</c:f>
              <c:numCache>
                <c:formatCode>General</c:formatCode>
                <c:ptCount val="12"/>
                <c:pt idx="0">
                  <c:v>1</c:v>
                </c:pt>
                <c:pt idx="1">
                  <c:v>1</c:v>
                </c:pt>
                <c:pt idx="2">
                  <c:v>1</c:v>
                </c:pt>
                <c:pt idx="3">
                  <c:v>1</c:v>
                </c:pt>
                <c:pt idx="4">
                  <c:v>1</c:v>
                </c:pt>
                <c:pt idx="5">
                  <c:v>1</c:v>
                </c:pt>
                <c:pt idx="6">
                  <c:v>1</c:v>
                </c:pt>
                <c:pt idx="7">
                  <c:v>1</c:v>
                </c:pt>
                <c:pt idx="8">
                  <c:v>1</c:v>
                </c:pt>
                <c:pt idx="9">
                  <c:v>1</c:v>
                </c:pt>
                <c:pt idx="10">
                  <c:v>1</c:v>
                </c:pt>
                <c:pt idx="11">
                  <c:v>1</c:v>
                </c:pt>
              </c:numCache>
            </c:numRef>
          </c:yVal>
          <c:smooth val="1"/>
          <c:extLst>
            <c:ext xmlns:c16="http://schemas.microsoft.com/office/drawing/2014/chart" uri="{C3380CC4-5D6E-409C-BE32-E72D297353CC}">
              <c16:uniqueId val="{00000002-DC14-4F4F-8802-4B889543D5B6}"/>
            </c:ext>
          </c:extLst>
        </c:ser>
        <c:ser>
          <c:idx val="3"/>
          <c:order val="3"/>
          <c:tx>
            <c:strRef>
              <c:f>[HPCL_cache.xlsx]Sheet1!$B$34</c:f>
              <c:strCache>
                <c:ptCount val="1"/>
                <c:pt idx="0">
                  <c:v>32K</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[HPCL_cache.xlsx]Sheet1!$E$34:$E$46</c:f>
              <c:numCache>
                <c:formatCode>General</c:formatCode>
                <c:ptCount val="13"/>
                <c:pt idx="0">
                  <c:v>1</c:v>
                </c:pt>
                <c:pt idx="1">
                  <c:v>1</c:v>
                </c:pt>
                <c:pt idx="2">
                  <c:v>1</c:v>
                </c:pt>
                <c:pt idx="3">
                  <c:v>1</c:v>
                </c:pt>
                <c:pt idx="4">
                  <c:v>1</c:v>
                </c:pt>
                <c:pt idx="5">
                  <c:v>1</c:v>
                </c:pt>
                <c:pt idx="6">
                  <c:v>1</c:v>
                </c:pt>
                <c:pt idx="7">
                  <c:v>1</c:v>
                </c:pt>
                <c:pt idx="8">
                  <c:v>1</c:v>
                </c:pt>
                <c:pt idx="9">
                  <c:v>2</c:v>
                </c:pt>
                <c:pt idx="10">
                  <c:v>1</c:v>
                </c:pt>
                <c:pt idx="11">
                  <c:v>1</c:v>
                </c:pt>
                <c:pt idx="12">
                  <c:v>1</c:v>
                </c:pt>
              </c:numCache>
            </c:numRef>
          </c:xVal>
          <c:yVal>
            <c:numLit>
              <c:formatCode>General</c:formatCode>
              <c:ptCount val="1"/>
              <c:pt idx="0">
                <c:v>1</c:v>
              </c:pt>
            </c:numLit>
          </c:yVal>
          <c:smooth val="1"/>
          <c:extLst>
            <c:ext xmlns:c16="http://schemas.microsoft.com/office/drawing/2014/chart" uri="{C3380CC4-5D6E-409C-BE32-E72D297353CC}">
              <c16:uniqueId val="{00000003-DC14-4F4F-8802-4B889543D5B6}"/>
            </c:ext>
          </c:extLst>
        </c:ser>
        <c:ser>
          <c:idx val="4"/>
          <c:order val="4"/>
          <c:tx>
            <c:strRef>
              <c:f>[HPCL_cache.xlsx]Sheet1!$B$47</c:f>
              <c:strCache>
                <c:ptCount val="1"/>
                <c:pt idx="0">
                  <c:v>64K</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[HPCL_cache.xlsx]Sheet1!$D$47:$D$60</c:f>
              <c:numCache>
                <c:formatCode>General</c:formatCode>
                <c:ptCount val="14"/>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numCache>
            </c:numRef>
          </c:xVal>
          <c:yVal>
            <c:numRef>
              <c:f>[HPCL_cache.xlsx]Sheet1!$E$47:$E$60</c:f>
              <c:numCache>
                <c:formatCode>General</c:formatCode>
                <c:ptCount val="14"/>
                <c:pt idx="0">
                  <c:v>1</c:v>
                </c:pt>
                <c:pt idx="1">
                  <c:v>1</c:v>
                </c:pt>
                <c:pt idx="2">
                  <c:v>1</c:v>
                </c:pt>
                <c:pt idx="3">
                  <c:v>1</c:v>
                </c:pt>
                <c:pt idx="4">
                  <c:v>1</c:v>
                </c:pt>
                <c:pt idx="5">
                  <c:v>1</c:v>
                </c:pt>
                <c:pt idx="6">
                  <c:v>1</c:v>
                </c:pt>
                <c:pt idx="7">
                  <c:v>1</c:v>
                </c:pt>
                <c:pt idx="8">
                  <c:v>2</c:v>
                </c:pt>
                <c:pt idx="9">
                  <c:v>2</c:v>
                </c:pt>
                <c:pt idx="10">
                  <c:v>3</c:v>
                </c:pt>
                <c:pt idx="11">
                  <c:v>1</c:v>
                </c:pt>
                <c:pt idx="12">
                  <c:v>1</c:v>
                </c:pt>
                <c:pt idx="13">
                  <c:v>1</c:v>
                </c:pt>
              </c:numCache>
            </c:numRef>
          </c:yVal>
          <c:smooth val="1"/>
          <c:extLst>
            <c:ext xmlns:c16="http://schemas.microsoft.com/office/drawing/2014/chart" uri="{C3380CC4-5D6E-409C-BE32-E72D297353CC}">
              <c16:uniqueId val="{00000004-DC14-4F4F-8802-4B889543D5B6}"/>
            </c:ext>
          </c:extLst>
        </c:ser>
        <c:ser>
          <c:idx val="5"/>
          <c:order val="5"/>
          <c:tx>
            <c:strRef>
              <c:f>[HPCL_cache.xlsx]Sheet1!$B$61</c:f>
              <c:strCache>
                <c:ptCount val="1"/>
                <c:pt idx="0">
                  <c:v>128K</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[HPCL_cache.xlsx]Sheet1!$D$61:$D$75</c:f>
              <c:numCache>
                <c:formatCode>General</c:formatCode>
                <c:ptCount val="15"/>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numCache>
            </c:numRef>
          </c:xVal>
          <c:yVal>
            <c:numRef>
              <c:f>[HPCL_cache.xlsx]Sheet1!$E$61:$E$75</c:f>
              <c:numCache>
                <c:formatCode>General</c:formatCode>
                <c:ptCount val="15"/>
                <c:pt idx="0">
                  <c:v>1</c:v>
                </c:pt>
                <c:pt idx="1">
                  <c:v>1</c:v>
                </c:pt>
                <c:pt idx="2">
                  <c:v>1</c:v>
                </c:pt>
                <c:pt idx="3">
                  <c:v>3</c:v>
                </c:pt>
                <c:pt idx="4">
                  <c:v>9</c:v>
                </c:pt>
                <c:pt idx="5">
                  <c:v>7</c:v>
                </c:pt>
                <c:pt idx="6">
                  <c:v>7</c:v>
                </c:pt>
                <c:pt idx="7">
                  <c:v>7</c:v>
                </c:pt>
                <c:pt idx="8">
                  <c:v>7</c:v>
                </c:pt>
                <c:pt idx="9">
                  <c:v>8</c:v>
                </c:pt>
                <c:pt idx="10">
                  <c:v>10</c:v>
                </c:pt>
                <c:pt idx="11">
                  <c:v>25</c:v>
                </c:pt>
                <c:pt idx="12">
                  <c:v>25</c:v>
                </c:pt>
                <c:pt idx="13">
                  <c:v>21</c:v>
                </c:pt>
                <c:pt idx="14">
                  <c:v>2</c:v>
                </c:pt>
              </c:numCache>
            </c:numRef>
          </c:yVal>
          <c:smooth val="1"/>
          <c:extLst>
            <c:ext xmlns:c16="http://schemas.microsoft.com/office/drawing/2014/chart" uri="{C3380CC4-5D6E-409C-BE32-E72D297353CC}">
              <c16:uniqueId val="{00000005-DC14-4F4F-8802-4B889543D5B6}"/>
            </c:ext>
          </c:extLst>
        </c:ser>
        <c:ser>
          <c:idx val="6"/>
          <c:order val="6"/>
          <c:tx>
            <c:strRef>
              <c:f>[HPCL_cache.xlsx]Sheet1!$B$76</c:f>
              <c:strCache>
                <c:ptCount val="1"/>
                <c:pt idx="0">
                  <c:v>256K</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[HPCL_cache.xlsx]Sheet1!$D$76:$D$91</c:f>
              <c:numCache>
                <c:formatCode>General</c:formatCode>
                <c:ptCount val="16"/>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numCache>
            </c:numRef>
          </c:xVal>
          <c:yVal>
            <c:numRef>
              <c:f>[HPCL_cache.xlsx]Sheet1!$E$76:$E$91</c:f>
              <c:numCache>
                <c:formatCode>General</c:formatCode>
                <c:ptCount val="16"/>
                <c:pt idx="0">
                  <c:v>1</c:v>
                </c:pt>
                <c:pt idx="1">
                  <c:v>1</c:v>
                </c:pt>
                <c:pt idx="2">
                  <c:v>1</c:v>
                </c:pt>
                <c:pt idx="3">
                  <c:v>3</c:v>
                </c:pt>
                <c:pt idx="4">
                  <c:v>9</c:v>
                </c:pt>
                <c:pt idx="5">
                  <c:v>7</c:v>
                </c:pt>
                <c:pt idx="6">
                  <c:v>7</c:v>
                </c:pt>
                <c:pt idx="7">
                  <c:v>7</c:v>
                </c:pt>
                <c:pt idx="8">
                  <c:v>6</c:v>
                </c:pt>
                <c:pt idx="9">
                  <c:v>12</c:v>
                </c:pt>
                <c:pt idx="10">
                  <c:v>17</c:v>
                </c:pt>
                <c:pt idx="11">
                  <c:v>27</c:v>
                </c:pt>
                <c:pt idx="12">
                  <c:v>26</c:v>
                </c:pt>
                <c:pt idx="13">
                  <c:v>41</c:v>
                </c:pt>
                <c:pt idx="14">
                  <c:v>22</c:v>
                </c:pt>
                <c:pt idx="15">
                  <c:v>2</c:v>
                </c:pt>
              </c:numCache>
            </c:numRef>
          </c:yVal>
          <c:smooth val="1"/>
          <c:extLst>
            <c:ext xmlns:c16="http://schemas.microsoft.com/office/drawing/2014/chart" uri="{C3380CC4-5D6E-409C-BE32-E72D297353CC}">
              <c16:uniqueId val="{00000006-DC14-4F4F-8802-4B889543D5B6}"/>
            </c:ext>
          </c:extLst>
        </c:ser>
        <c:ser>
          <c:idx val="7"/>
          <c:order val="7"/>
          <c:tx>
            <c:strRef>
              <c:f>[HPCL_cache.xlsx]Sheet1!$B$96</c:f>
              <c:strCache>
                <c:ptCount val="1"/>
                <c:pt idx="0">
                  <c:v>512K</c:v>
                </c:pt>
              </c:strCache>
            </c:strRef>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f>[HPCL_cache.xlsx]Sheet1!$D$92:$D$108</c:f>
              <c:numCache>
                <c:formatCode>General</c:formatCode>
                <c:ptCount val="17"/>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numCache>
            </c:numRef>
          </c:xVal>
          <c:yVal>
            <c:numRef>
              <c:f>[HPCL_cache.xlsx]Sheet1!$E$92:$E$108</c:f>
              <c:numCache>
                <c:formatCode>General</c:formatCode>
                <c:ptCount val="17"/>
                <c:pt idx="0">
                  <c:v>1</c:v>
                </c:pt>
                <c:pt idx="1">
                  <c:v>1</c:v>
                </c:pt>
                <c:pt idx="2">
                  <c:v>1</c:v>
                </c:pt>
                <c:pt idx="3">
                  <c:v>3</c:v>
                </c:pt>
                <c:pt idx="4">
                  <c:v>10</c:v>
                </c:pt>
                <c:pt idx="5">
                  <c:v>8</c:v>
                </c:pt>
                <c:pt idx="6">
                  <c:v>8</c:v>
                </c:pt>
                <c:pt idx="7">
                  <c:v>8</c:v>
                </c:pt>
                <c:pt idx="8">
                  <c:v>7</c:v>
                </c:pt>
                <c:pt idx="9">
                  <c:v>13</c:v>
                </c:pt>
                <c:pt idx="10">
                  <c:v>17</c:v>
                </c:pt>
                <c:pt idx="11">
                  <c:v>26</c:v>
                </c:pt>
                <c:pt idx="12">
                  <c:v>25</c:v>
                </c:pt>
                <c:pt idx="13">
                  <c:v>38</c:v>
                </c:pt>
                <c:pt idx="14">
                  <c:v>39</c:v>
                </c:pt>
                <c:pt idx="15">
                  <c:v>21</c:v>
                </c:pt>
                <c:pt idx="16">
                  <c:v>2</c:v>
                </c:pt>
              </c:numCache>
            </c:numRef>
          </c:yVal>
          <c:smooth val="1"/>
          <c:extLst>
            <c:ext xmlns:c16="http://schemas.microsoft.com/office/drawing/2014/chart" uri="{C3380CC4-5D6E-409C-BE32-E72D297353CC}">
              <c16:uniqueId val="{00000007-DC14-4F4F-8802-4B889543D5B6}"/>
            </c:ext>
          </c:extLst>
        </c:ser>
        <c:ser>
          <c:idx val="8"/>
          <c:order val="8"/>
          <c:tx>
            <c:strRef>
              <c:f>[HPCL_cache.xlsx]Sheet1!$B$109</c:f>
              <c:strCache>
                <c:ptCount val="1"/>
                <c:pt idx="0">
                  <c:v>1M</c:v>
                </c:pt>
              </c:strCache>
            </c:strRef>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f>[HPCL_cache.xlsx]Sheet1!$D$109:$D$126</c:f>
              <c:numCache>
                <c:formatCode>General</c:formatCode>
                <c:ptCount val="18"/>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pt idx="17">
                  <c:v>524288</c:v>
                </c:pt>
              </c:numCache>
            </c:numRef>
          </c:xVal>
          <c:yVal>
            <c:numRef>
              <c:f>[HPCL_cache.xlsx]Sheet1!$E$109:$E$126</c:f>
              <c:numCache>
                <c:formatCode>General</c:formatCode>
                <c:ptCount val="18"/>
                <c:pt idx="0">
                  <c:v>1</c:v>
                </c:pt>
                <c:pt idx="1">
                  <c:v>1</c:v>
                </c:pt>
                <c:pt idx="2">
                  <c:v>2</c:v>
                </c:pt>
                <c:pt idx="3">
                  <c:v>5</c:v>
                </c:pt>
                <c:pt idx="4">
                  <c:v>12</c:v>
                </c:pt>
                <c:pt idx="5">
                  <c:v>13</c:v>
                </c:pt>
                <c:pt idx="6">
                  <c:v>11</c:v>
                </c:pt>
                <c:pt idx="7">
                  <c:v>11</c:v>
                </c:pt>
                <c:pt idx="8">
                  <c:v>11</c:v>
                </c:pt>
                <c:pt idx="9">
                  <c:v>17</c:v>
                </c:pt>
                <c:pt idx="10">
                  <c:v>25</c:v>
                </c:pt>
                <c:pt idx="11">
                  <c:v>26</c:v>
                </c:pt>
                <c:pt idx="12">
                  <c:v>26</c:v>
                </c:pt>
                <c:pt idx="13">
                  <c:v>40</c:v>
                </c:pt>
                <c:pt idx="14">
                  <c:v>41</c:v>
                </c:pt>
                <c:pt idx="15">
                  <c:v>42</c:v>
                </c:pt>
                <c:pt idx="16">
                  <c:v>21</c:v>
                </c:pt>
                <c:pt idx="17">
                  <c:v>1</c:v>
                </c:pt>
              </c:numCache>
            </c:numRef>
          </c:yVal>
          <c:smooth val="1"/>
          <c:extLst>
            <c:ext xmlns:c16="http://schemas.microsoft.com/office/drawing/2014/chart" uri="{C3380CC4-5D6E-409C-BE32-E72D297353CC}">
              <c16:uniqueId val="{00000008-DC14-4F4F-8802-4B889543D5B6}"/>
            </c:ext>
          </c:extLst>
        </c:ser>
        <c:ser>
          <c:idx val="9"/>
          <c:order val="9"/>
          <c:tx>
            <c:strRef>
              <c:f>[HPCL_cache.xlsx]Sheet1!$B$127</c:f>
              <c:strCache>
                <c:ptCount val="1"/>
                <c:pt idx="0">
                  <c:v>2M</c:v>
                </c:pt>
              </c:strCache>
            </c:strRef>
          </c:tx>
          <c:spPr>
            <a:ln w="19050"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xVal>
            <c:numRef>
              <c:f>[HPCL_cache.xlsx]Sheet1!$D$127:$D$145</c:f>
              <c:numCache>
                <c:formatCode>General</c:formatCode>
                <c:ptCount val="19"/>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pt idx="17">
                  <c:v>524288</c:v>
                </c:pt>
                <c:pt idx="18">
                  <c:v>1048576</c:v>
                </c:pt>
              </c:numCache>
            </c:numRef>
          </c:xVal>
          <c:yVal>
            <c:numRef>
              <c:f>[HPCL_cache.xlsx]Sheet1!$E$127:$E$145</c:f>
              <c:numCache>
                <c:formatCode>General</c:formatCode>
                <c:ptCount val="19"/>
                <c:pt idx="0">
                  <c:v>1</c:v>
                </c:pt>
                <c:pt idx="1">
                  <c:v>1</c:v>
                </c:pt>
                <c:pt idx="2">
                  <c:v>2</c:v>
                </c:pt>
                <c:pt idx="3">
                  <c:v>5</c:v>
                </c:pt>
                <c:pt idx="4">
                  <c:v>12</c:v>
                </c:pt>
                <c:pt idx="5">
                  <c:v>13</c:v>
                </c:pt>
                <c:pt idx="6">
                  <c:v>11</c:v>
                </c:pt>
                <c:pt idx="7">
                  <c:v>11</c:v>
                </c:pt>
                <c:pt idx="8">
                  <c:v>11</c:v>
                </c:pt>
                <c:pt idx="9">
                  <c:v>17</c:v>
                </c:pt>
                <c:pt idx="10">
                  <c:v>24</c:v>
                </c:pt>
                <c:pt idx="11">
                  <c:v>28</c:v>
                </c:pt>
                <c:pt idx="12">
                  <c:v>29</c:v>
                </c:pt>
                <c:pt idx="13">
                  <c:v>41</c:v>
                </c:pt>
                <c:pt idx="14">
                  <c:v>41</c:v>
                </c:pt>
                <c:pt idx="15">
                  <c:v>39</c:v>
                </c:pt>
                <c:pt idx="16">
                  <c:v>41</c:v>
                </c:pt>
                <c:pt idx="17">
                  <c:v>22</c:v>
                </c:pt>
                <c:pt idx="18">
                  <c:v>2</c:v>
                </c:pt>
              </c:numCache>
            </c:numRef>
          </c:yVal>
          <c:smooth val="1"/>
          <c:extLst>
            <c:ext xmlns:c16="http://schemas.microsoft.com/office/drawing/2014/chart" uri="{C3380CC4-5D6E-409C-BE32-E72D297353CC}">
              <c16:uniqueId val="{00000009-DC14-4F4F-8802-4B889543D5B6}"/>
            </c:ext>
          </c:extLst>
        </c:ser>
        <c:ser>
          <c:idx val="10"/>
          <c:order val="10"/>
          <c:tx>
            <c:strRef>
              <c:f>[HPCL_cache.xlsx]Sheet1!$B$147</c:f>
              <c:strCache>
                <c:ptCount val="1"/>
                <c:pt idx="0">
                  <c:v>4M</c:v>
                </c:pt>
              </c:strCache>
            </c:strRef>
          </c:tx>
          <c:spPr>
            <a:ln w="19050"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xVal>
            <c:numRef>
              <c:f>[HPCL_cache.xlsx]Sheet1!$D$146:$D$165</c:f>
              <c:numCache>
                <c:formatCode>General</c:formatCode>
                <c:ptCount val="20"/>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pt idx="17">
                  <c:v>524288</c:v>
                </c:pt>
                <c:pt idx="18">
                  <c:v>1048576</c:v>
                </c:pt>
                <c:pt idx="19">
                  <c:v>2097152</c:v>
                </c:pt>
              </c:numCache>
            </c:numRef>
          </c:xVal>
          <c:yVal>
            <c:numRef>
              <c:f>[HPCL_cache.xlsx]Sheet1!$E$146:$E$165</c:f>
              <c:numCache>
                <c:formatCode>General</c:formatCode>
                <c:ptCount val="20"/>
                <c:pt idx="0">
                  <c:v>1</c:v>
                </c:pt>
                <c:pt idx="1">
                  <c:v>1</c:v>
                </c:pt>
                <c:pt idx="2">
                  <c:v>2</c:v>
                </c:pt>
                <c:pt idx="3">
                  <c:v>5</c:v>
                </c:pt>
                <c:pt idx="4">
                  <c:v>12</c:v>
                </c:pt>
                <c:pt idx="5">
                  <c:v>12</c:v>
                </c:pt>
                <c:pt idx="6">
                  <c:v>11</c:v>
                </c:pt>
                <c:pt idx="7">
                  <c:v>11</c:v>
                </c:pt>
                <c:pt idx="8">
                  <c:v>11</c:v>
                </c:pt>
                <c:pt idx="9">
                  <c:v>14</c:v>
                </c:pt>
                <c:pt idx="10">
                  <c:v>24</c:v>
                </c:pt>
                <c:pt idx="11">
                  <c:v>31</c:v>
                </c:pt>
                <c:pt idx="12">
                  <c:v>30</c:v>
                </c:pt>
                <c:pt idx="13">
                  <c:v>51</c:v>
                </c:pt>
                <c:pt idx="14">
                  <c:v>52</c:v>
                </c:pt>
                <c:pt idx="15">
                  <c:v>47</c:v>
                </c:pt>
                <c:pt idx="16">
                  <c:v>42</c:v>
                </c:pt>
                <c:pt idx="17">
                  <c:v>42</c:v>
                </c:pt>
                <c:pt idx="18">
                  <c:v>21</c:v>
                </c:pt>
                <c:pt idx="19">
                  <c:v>2</c:v>
                </c:pt>
              </c:numCache>
            </c:numRef>
          </c:yVal>
          <c:smooth val="1"/>
          <c:extLst>
            <c:ext xmlns:c16="http://schemas.microsoft.com/office/drawing/2014/chart" uri="{C3380CC4-5D6E-409C-BE32-E72D297353CC}">
              <c16:uniqueId val="{0000000A-DC14-4F4F-8802-4B889543D5B6}"/>
            </c:ext>
          </c:extLst>
        </c:ser>
        <c:ser>
          <c:idx val="11"/>
          <c:order val="11"/>
          <c:tx>
            <c:strRef>
              <c:f>[HPCL_cache.xlsx]Sheet1!$B$180</c:f>
              <c:strCache>
                <c:ptCount val="1"/>
                <c:pt idx="0">
                  <c:v>8M</c:v>
                </c:pt>
              </c:strCache>
            </c:strRef>
          </c:tx>
          <c:spPr>
            <a:ln w="19050"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xVal>
            <c:numRef>
              <c:f>[HPCL_cache.xlsx]Sheet1!$D$166:$D$186</c:f>
              <c:numCache>
                <c:formatCode>General</c:formatCode>
                <c:ptCount val="21"/>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pt idx="17">
                  <c:v>524288</c:v>
                </c:pt>
                <c:pt idx="18">
                  <c:v>1048576</c:v>
                </c:pt>
                <c:pt idx="19">
                  <c:v>2097152</c:v>
                </c:pt>
                <c:pt idx="20">
                  <c:v>4194304</c:v>
                </c:pt>
              </c:numCache>
            </c:numRef>
          </c:xVal>
          <c:yVal>
            <c:numRef>
              <c:f>[HPCL_cache.xlsx]Sheet1!$E$166:$E$186</c:f>
              <c:numCache>
                <c:formatCode>General</c:formatCode>
                <c:ptCount val="21"/>
                <c:pt idx="0">
                  <c:v>1.6</c:v>
                </c:pt>
                <c:pt idx="1">
                  <c:v>3.5</c:v>
                </c:pt>
                <c:pt idx="2">
                  <c:v>6.4</c:v>
                </c:pt>
                <c:pt idx="3">
                  <c:v>12.1</c:v>
                </c:pt>
                <c:pt idx="4">
                  <c:v>25.4</c:v>
                </c:pt>
                <c:pt idx="5">
                  <c:v>26.6</c:v>
                </c:pt>
                <c:pt idx="6">
                  <c:v>27</c:v>
                </c:pt>
                <c:pt idx="7">
                  <c:v>25</c:v>
                </c:pt>
                <c:pt idx="8">
                  <c:v>24.6</c:v>
                </c:pt>
                <c:pt idx="9">
                  <c:v>25.8</c:v>
                </c:pt>
                <c:pt idx="10">
                  <c:v>38.5</c:v>
                </c:pt>
                <c:pt idx="11">
                  <c:v>60.4</c:v>
                </c:pt>
                <c:pt idx="12">
                  <c:v>47.7</c:v>
                </c:pt>
                <c:pt idx="13">
                  <c:v>56.4</c:v>
                </c:pt>
                <c:pt idx="14">
                  <c:v>55.6</c:v>
                </c:pt>
                <c:pt idx="15">
                  <c:v>57.2</c:v>
                </c:pt>
                <c:pt idx="16">
                  <c:v>55.6</c:v>
                </c:pt>
                <c:pt idx="17">
                  <c:v>45.3</c:v>
                </c:pt>
                <c:pt idx="18">
                  <c:v>46.9</c:v>
                </c:pt>
                <c:pt idx="19">
                  <c:v>23</c:v>
                </c:pt>
                <c:pt idx="20">
                  <c:v>1.7</c:v>
                </c:pt>
              </c:numCache>
            </c:numRef>
          </c:yVal>
          <c:smooth val="1"/>
          <c:extLst>
            <c:ext xmlns:c16="http://schemas.microsoft.com/office/drawing/2014/chart" uri="{C3380CC4-5D6E-409C-BE32-E72D297353CC}">
              <c16:uniqueId val="{0000000B-DC14-4F4F-8802-4B889543D5B6}"/>
            </c:ext>
          </c:extLst>
        </c:ser>
        <c:ser>
          <c:idx val="12"/>
          <c:order val="12"/>
          <c:tx>
            <c:strRef>
              <c:f>[HPCL_cache.xlsx]Sheet1!$B$187</c:f>
              <c:strCache>
                <c:ptCount val="1"/>
                <c:pt idx="0">
                  <c:v>16M</c:v>
                </c:pt>
              </c:strCache>
            </c:strRef>
          </c:tx>
          <c:spPr>
            <a:ln w="19050"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[HPCL_cache.xlsx]Sheet1!$D$187:$D$208</c:f>
              <c:numCache>
                <c:formatCode>General</c:formatCode>
                <c:ptCount val="22"/>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pt idx="17">
                  <c:v>524288</c:v>
                </c:pt>
                <c:pt idx="18">
                  <c:v>1048576</c:v>
                </c:pt>
                <c:pt idx="19">
                  <c:v>2097152</c:v>
                </c:pt>
                <c:pt idx="20">
                  <c:v>4194304</c:v>
                </c:pt>
                <c:pt idx="21">
                  <c:v>8388608</c:v>
                </c:pt>
              </c:numCache>
            </c:numRef>
          </c:xVal>
          <c:yVal>
            <c:numRef>
              <c:f>[HPCL_cache.xlsx]Sheet1!$E$187:$E$208</c:f>
              <c:numCache>
                <c:formatCode>General</c:formatCode>
                <c:ptCount val="22"/>
                <c:pt idx="0">
                  <c:v>1.6</c:v>
                </c:pt>
                <c:pt idx="1">
                  <c:v>3.7</c:v>
                </c:pt>
                <c:pt idx="2">
                  <c:v>6.9</c:v>
                </c:pt>
                <c:pt idx="3">
                  <c:v>12.7</c:v>
                </c:pt>
                <c:pt idx="4">
                  <c:v>27</c:v>
                </c:pt>
                <c:pt idx="5">
                  <c:v>29.4</c:v>
                </c:pt>
                <c:pt idx="6">
                  <c:v>30.2</c:v>
                </c:pt>
                <c:pt idx="7">
                  <c:v>28.6</c:v>
                </c:pt>
                <c:pt idx="8">
                  <c:v>28.6</c:v>
                </c:pt>
                <c:pt idx="9">
                  <c:v>30.2</c:v>
                </c:pt>
                <c:pt idx="10">
                  <c:v>39.700000000000003</c:v>
                </c:pt>
                <c:pt idx="11">
                  <c:v>67.900000000000006</c:v>
                </c:pt>
                <c:pt idx="12">
                  <c:v>91</c:v>
                </c:pt>
                <c:pt idx="13">
                  <c:v>137.1</c:v>
                </c:pt>
                <c:pt idx="14">
                  <c:v>143.80000000000001</c:v>
                </c:pt>
                <c:pt idx="15">
                  <c:v>146.6</c:v>
                </c:pt>
                <c:pt idx="16">
                  <c:v>60</c:v>
                </c:pt>
                <c:pt idx="17">
                  <c:v>60</c:v>
                </c:pt>
                <c:pt idx="18">
                  <c:v>47.7</c:v>
                </c:pt>
                <c:pt idx="19">
                  <c:v>50.5</c:v>
                </c:pt>
                <c:pt idx="20">
                  <c:v>22.3</c:v>
                </c:pt>
                <c:pt idx="21">
                  <c:v>1.5</c:v>
                </c:pt>
              </c:numCache>
            </c:numRef>
          </c:yVal>
          <c:smooth val="1"/>
          <c:extLst>
            <c:ext xmlns:c16="http://schemas.microsoft.com/office/drawing/2014/chart" uri="{C3380CC4-5D6E-409C-BE32-E72D297353CC}">
              <c16:uniqueId val="{0000000C-DC14-4F4F-8802-4B889543D5B6}"/>
            </c:ext>
          </c:extLst>
        </c:ser>
        <c:ser>
          <c:idx val="13"/>
          <c:order val="13"/>
          <c:tx>
            <c:strRef>
              <c:f>[HPCL_cache.xlsx]Sheet1!$B$209</c:f>
              <c:strCache>
                <c:ptCount val="1"/>
                <c:pt idx="0">
                  <c:v>32M</c:v>
                </c:pt>
              </c:strCache>
            </c:strRef>
          </c:tx>
          <c:spPr>
            <a:ln w="19050" cap="rnd">
              <a:solidFill>
                <a:schemeClr val="accent2">
                  <a:lumMod val="80000"/>
                  <a:lumOff val="20000"/>
                </a:schemeClr>
              </a:solid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[HPCL_cache.xlsx]Sheet1!$D$209:$D$231</c:f>
              <c:numCache>
                <c:formatCode>General</c:formatCode>
                <c:ptCount val="23"/>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pt idx="17">
                  <c:v>524288</c:v>
                </c:pt>
                <c:pt idx="18">
                  <c:v>1048576</c:v>
                </c:pt>
                <c:pt idx="19">
                  <c:v>2097152</c:v>
                </c:pt>
                <c:pt idx="20">
                  <c:v>4194304</c:v>
                </c:pt>
                <c:pt idx="21">
                  <c:v>8388608</c:v>
                </c:pt>
                <c:pt idx="22">
                  <c:v>16777216</c:v>
                </c:pt>
              </c:numCache>
            </c:numRef>
          </c:xVal>
          <c:yVal>
            <c:numRef>
              <c:f>[HPCL_cache.xlsx]Sheet1!$E$209:$E$231</c:f>
              <c:numCache>
                <c:formatCode>General</c:formatCode>
                <c:ptCount val="23"/>
                <c:pt idx="0">
                  <c:v>1.9</c:v>
                </c:pt>
                <c:pt idx="1">
                  <c:v>4.2</c:v>
                </c:pt>
                <c:pt idx="2">
                  <c:v>7.7</c:v>
                </c:pt>
                <c:pt idx="3">
                  <c:v>14.1</c:v>
                </c:pt>
                <c:pt idx="4">
                  <c:v>28.6</c:v>
                </c:pt>
                <c:pt idx="5">
                  <c:v>29.6</c:v>
                </c:pt>
                <c:pt idx="6">
                  <c:v>30</c:v>
                </c:pt>
                <c:pt idx="7">
                  <c:v>31.2</c:v>
                </c:pt>
                <c:pt idx="8">
                  <c:v>31.6</c:v>
                </c:pt>
                <c:pt idx="9">
                  <c:v>32.200000000000003</c:v>
                </c:pt>
                <c:pt idx="10">
                  <c:v>38.1</c:v>
                </c:pt>
                <c:pt idx="11">
                  <c:v>76.5</c:v>
                </c:pt>
                <c:pt idx="12">
                  <c:v>112.1</c:v>
                </c:pt>
                <c:pt idx="13">
                  <c:v>183.2</c:v>
                </c:pt>
                <c:pt idx="14">
                  <c:v>191.1</c:v>
                </c:pt>
                <c:pt idx="15">
                  <c:v>203.5</c:v>
                </c:pt>
                <c:pt idx="16">
                  <c:v>181.4</c:v>
                </c:pt>
                <c:pt idx="17">
                  <c:v>61.2</c:v>
                </c:pt>
                <c:pt idx="18">
                  <c:v>61.2</c:v>
                </c:pt>
                <c:pt idx="19">
                  <c:v>49.5</c:v>
                </c:pt>
                <c:pt idx="20">
                  <c:v>50.7</c:v>
                </c:pt>
                <c:pt idx="21">
                  <c:v>22.6</c:v>
                </c:pt>
                <c:pt idx="22">
                  <c:v>1.6</c:v>
                </c:pt>
              </c:numCache>
            </c:numRef>
          </c:yVal>
          <c:smooth val="1"/>
          <c:extLst>
            <c:ext xmlns:c16="http://schemas.microsoft.com/office/drawing/2014/chart" uri="{C3380CC4-5D6E-409C-BE32-E72D297353CC}">
              <c16:uniqueId val="{0000000D-DC14-4F4F-8802-4B889543D5B6}"/>
            </c:ext>
          </c:extLst>
        </c:ser>
        <c:ser>
          <c:idx val="14"/>
          <c:order val="14"/>
          <c:tx>
            <c:strRef>
              <c:f>[HPCL_cache.xlsx]Sheet1!$B$255</c:f>
              <c:strCache>
                <c:ptCount val="1"/>
                <c:pt idx="0">
                  <c:v>64M</c:v>
                </c:pt>
              </c:strCache>
            </c:strRef>
          </c:tx>
          <c:spPr>
            <a:ln w="19050" cap="rnd">
              <a:solidFill>
                <a:schemeClr val="accent3">
                  <a:lumMod val="80000"/>
                  <a:lumOff val="20000"/>
                </a:schemeClr>
              </a:solid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[HPCL_cache.xlsx]Sheet1!$D$232:$D$255</c:f>
              <c:numCache>
                <c:formatCode>General</c:formatCode>
                <c:ptCount val="24"/>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pt idx="17">
                  <c:v>524288</c:v>
                </c:pt>
                <c:pt idx="18">
                  <c:v>1048576</c:v>
                </c:pt>
                <c:pt idx="19">
                  <c:v>2097152</c:v>
                </c:pt>
                <c:pt idx="20">
                  <c:v>4194304</c:v>
                </c:pt>
                <c:pt idx="21">
                  <c:v>8388608</c:v>
                </c:pt>
                <c:pt idx="22">
                  <c:v>16777216</c:v>
                </c:pt>
                <c:pt idx="23">
                  <c:v>33554432</c:v>
                </c:pt>
              </c:numCache>
            </c:numRef>
          </c:xVal>
          <c:yVal>
            <c:numRef>
              <c:f>[HPCL_cache.xlsx]Sheet1!$E$232:$E$255</c:f>
              <c:numCache>
                <c:formatCode>General</c:formatCode>
                <c:ptCount val="24"/>
                <c:pt idx="0">
                  <c:v>2.1</c:v>
                </c:pt>
                <c:pt idx="1">
                  <c:v>4.7</c:v>
                </c:pt>
                <c:pt idx="2">
                  <c:v>8.8000000000000007</c:v>
                </c:pt>
                <c:pt idx="3">
                  <c:v>15.3</c:v>
                </c:pt>
                <c:pt idx="4">
                  <c:v>31.2</c:v>
                </c:pt>
                <c:pt idx="5">
                  <c:v>32.1</c:v>
                </c:pt>
                <c:pt idx="6">
                  <c:v>32.799999999999997</c:v>
                </c:pt>
                <c:pt idx="7">
                  <c:v>34</c:v>
                </c:pt>
                <c:pt idx="8">
                  <c:v>34.200000000000003</c:v>
                </c:pt>
                <c:pt idx="9">
                  <c:v>35.1</c:v>
                </c:pt>
                <c:pt idx="10">
                  <c:v>42.5</c:v>
                </c:pt>
                <c:pt idx="11">
                  <c:v>82.9</c:v>
                </c:pt>
                <c:pt idx="12">
                  <c:v>125</c:v>
                </c:pt>
                <c:pt idx="13">
                  <c:v>218.6</c:v>
                </c:pt>
                <c:pt idx="14">
                  <c:v>225.1</c:v>
                </c:pt>
                <c:pt idx="15">
                  <c:v>232.2</c:v>
                </c:pt>
                <c:pt idx="16">
                  <c:v>229.4</c:v>
                </c:pt>
                <c:pt idx="17">
                  <c:v>214.6</c:v>
                </c:pt>
                <c:pt idx="18">
                  <c:v>62</c:v>
                </c:pt>
                <c:pt idx="19">
                  <c:v>62</c:v>
                </c:pt>
                <c:pt idx="20">
                  <c:v>49.7</c:v>
                </c:pt>
                <c:pt idx="21">
                  <c:v>50.9</c:v>
                </c:pt>
                <c:pt idx="22">
                  <c:v>22.7</c:v>
                </c:pt>
                <c:pt idx="23">
                  <c:v>1.5</c:v>
                </c:pt>
              </c:numCache>
            </c:numRef>
          </c:yVal>
          <c:smooth val="1"/>
          <c:extLst>
            <c:ext xmlns:c16="http://schemas.microsoft.com/office/drawing/2014/chart" uri="{C3380CC4-5D6E-409C-BE32-E72D297353CC}">
              <c16:uniqueId val="{0000000E-DC14-4F4F-8802-4B889543D5B6}"/>
            </c:ext>
          </c:extLst>
        </c:ser>
        <c:dLbls>
          <c:showLegendKey val="0"/>
          <c:showVal val="0"/>
          <c:showCatName val="0"/>
          <c:showSerName val="0"/>
          <c:showPercent val="0"/>
          <c:showBubbleSize val="0"/>
        </c:dLbls>
        <c:axId val="-2105402272"/>
        <c:axId val="-2101858464"/>
      </c:scatterChart>
      <c:valAx>
        <c:axId val="-2105402272"/>
        <c:scaling>
          <c:logBase val="2"/>
          <c:orientation val="minMax"/>
          <c:max val="409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Stride size (bytes)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101858464"/>
        <c:crosses val="autoZero"/>
        <c:crossBetween val="midCat"/>
      </c:valAx>
      <c:valAx>
        <c:axId val="-2101858464"/>
        <c:scaling>
          <c:orientation val="minMax"/>
          <c:max val="4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R+W time (nanosecond)</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105402272"/>
        <c:crosses val="autoZero"/>
        <c:crossBetween val="midCat"/>
      </c:valAx>
      <c:spPr>
        <a:noFill/>
        <a:ln>
          <a:noFill/>
        </a:ln>
        <a:effectLst/>
      </c:spPr>
    </c:plotArea>
    <c:legend>
      <c:legendPos val="r"/>
      <c:layout>
        <c:manualLayout>
          <c:xMode val="edge"/>
          <c:yMode val="edge"/>
          <c:x val="0.87338003578312295"/>
          <c:y val="3.8131477122060803E-2"/>
          <c:w val="0.124589208325703"/>
          <c:h val="0.8325154909759989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400"/>
      </a:pPr>
      <a:endParaRPr lang="en-US"/>
    </a:p>
  </c:txPr>
  <c:externalData r:id="rId4">
    <c:autoUpdate val="0"/>
  </c:externalData>
  <c:userShapes r:id="rId5"/>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a:t>Memory Access Time</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[HPCL_cache.xlsx]Sheet1!$B$10</c:f>
              <c:strCache>
                <c:ptCount val="1"/>
                <c:pt idx="0">
                  <c:v>4K</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[HPCL_cache.xlsx]Sheet1!$D$1:$D$10</c:f>
              <c:numCache>
                <c:formatCode>General</c:formatCode>
                <c:ptCount val="10"/>
                <c:pt idx="0">
                  <c:v>4</c:v>
                </c:pt>
                <c:pt idx="1">
                  <c:v>8</c:v>
                </c:pt>
                <c:pt idx="2">
                  <c:v>16</c:v>
                </c:pt>
                <c:pt idx="3">
                  <c:v>32</c:v>
                </c:pt>
                <c:pt idx="4">
                  <c:v>64</c:v>
                </c:pt>
                <c:pt idx="5">
                  <c:v>128</c:v>
                </c:pt>
                <c:pt idx="6">
                  <c:v>256</c:v>
                </c:pt>
                <c:pt idx="7">
                  <c:v>512</c:v>
                </c:pt>
                <c:pt idx="8">
                  <c:v>1024</c:v>
                </c:pt>
                <c:pt idx="9">
                  <c:v>2048</c:v>
                </c:pt>
              </c:numCache>
            </c:numRef>
          </c:xVal>
          <c:yVal>
            <c:numRef>
              <c:f>[HPCL_cache.xlsx]Sheet1!$E$1:$E$10</c:f>
              <c:numCache>
                <c:formatCode>General</c:formatCode>
                <c:ptCount val="10"/>
                <c:pt idx="0">
                  <c:v>1</c:v>
                </c:pt>
                <c:pt idx="1">
                  <c:v>1</c:v>
                </c:pt>
                <c:pt idx="2">
                  <c:v>1</c:v>
                </c:pt>
                <c:pt idx="3">
                  <c:v>1</c:v>
                </c:pt>
                <c:pt idx="4">
                  <c:v>1</c:v>
                </c:pt>
                <c:pt idx="5">
                  <c:v>1</c:v>
                </c:pt>
                <c:pt idx="6">
                  <c:v>1</c:v>
                </c:pt>
                <c:pt idx="7">
                  <c:v>1</c:v>
                </c:pt>
                <c:pt idx="8">
                  <c:v>1</c:v>
                </c:pt>
                <c:pt idx="9">
                  <c:v>1</c:v>
                </c:pt>
              </c:numCache>
            </c:numRef>
          </c:yVal>
          <c:smooth val="1"/>
          <c:extLst>
            <c:ext xmlns:c16="http://schemas.microsoft.com/office/drawing/2014/chart" uri="{C3380CC4-5D6E-409C-BE32-E72D297353CC}">
              <c16:uniqueId val="{00000000-4FE1-452C-8B24-D73615F79568}"/>
            </c:ext>
          </c:extLst>
        </c:ser>
        <c:ser>
          <c:idx val="1"/>
          <c:order val="1"/>
          <c:tx>
            <c:strRef>
              <c:f>[HPCL_cache.xlsx]Sheet1!$B$18</c:f>
              <c:strCache>
                <c:ptCount val="1"/>
                <c:pt idx="0">
                  <c:v>8K</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[HPCL_cache.xlsx]Sheet1!$D$11:$D$21</c:f>
              <c:numCache>
                <c:formatCode>General</c:formatCode>
                <c:ptCount val="11"/>
                <c:pt idx="0">
                  <c:v>4</c:v>
                </c:pt>
                <c:pt idx="1">
                  <c:v>8</c:v>
                </c:pt>
                <c:pt idx="2">
                  <c:v>16</c:v>
                </c:pt>
                <c:pt idx="3">
                  <c:v>32</c:v>
                </c:pt>
                <c:pt idx="4">
                  <c:v>64</c:v>
                </c:pt>
                <c:pt idx="5">
                  <c:v>128</c:v>
                </c:pt>
                <c:pt idx="6">
                  <c:v>256</c:v>
                </c:pt>
                <c:pt idx="7">
                  <c:v>512</c:v>
                </c:pt>
                <c:pt idx="8">
                  <c:v>1024</c:v>
                </c:pt>
                <c:pt idx="9">
                  <c:v>2048</c:v>
                </c:pt>
                <c:pt idx="10">
                  <c:v>4096</c:v>
                </c:pt>
              </c:numCache>
            </c:numRef>
          </c:xVal>
          <c:yVal>
            <c:numRef>
              <c:f>[HPCL_cache.xlsx]Sheet1!$E$11:$E$21</c:f>
              <c:numCache>
                <c:formatCode>General</c:formatCode>
                <c:ptCount val="11"/>
                <c:pt idx="0">
                  <c:v>1</c:v>
                </c:pt>
                <c:pt idx="1">
                  <c:v>1</c:v>
                </c:pt>
                <c:pt idx="2">
                  <c:v>1</c:v>
                </c:pt>
                <c:pt idx="3">
                  <c:v>1</c:v>
                </c:pt>
                <c:pt idx="4">
                  <c:v>1</c:v>
                </c:pt>
                <c:pt idx="5">
                  <c:v>1</c:v>
                </c:pt>
                <c:pt idx="6">
                  <c:v>1</c:v>
                </c:pt>
                <c:pt idx="7">
                  <c:v>1</c:v>
                </c:pt>
                <c:pt idx="8">
                  <c:v>1</c:v>
                </c:pt>
                <c:pt idx="9">
                  <c:v>1</c:v>
                </c:pt>
                <c:pt idx="10">
                  <c:v>1</c:v>
                </c:pt>
              </c:numCache>
            </c:numRef>
          </c:yVal>
          <c:smooth val="1"/>
          <c:extLst>
            <c:ext xmlns:c16="http://schemas.microsoft.com/office/drawing/2014/chart" uri="{C3380CC4-5D6E-409C-BE32-E72D297353CC}">
              <c16:uniqueId val="{00000001-4FE1-452C-8B24-D73615F79568}"/>
            </c:ext>
          </c:extLst>
        </c:ser>
        <c:ser>
          <c:idx val="2"/>
          <c:order val="2"/>
          <c:tx>
            <c:strRef>
              <c:f>[HPCL_cache.xlsx]Sheet1!$B$22</c:f>
              <c:strCache>
                <c:ptCount val="1"/>
                <c:pt idx="0">
                  <c:v>16K</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[HPCL_cache.xlsx]Sheet1!$D$22:$D$33</c:f>
              <c:numCache>
                <c:formatCode>General</c:formatCode>
                <c:ptCount val="12"/>
                <c:pt idx="0">
                  <c:v>4</c:v>
                </c:pt>
                <c:pt idx="1">
                  <c:v>8</c:v>
                </c:pt>
                <c:pt idx="2">
                  <c:v>16</c:v>
                </c:pt>
                <c:pt idx="3">
                  <c:v>32</c:v>
                </c:pt>
                <c:pt idx="4">
                  <c:v>64</c:v>
                </c:pt>
                <c:pt idx="5">
                  <c:v>128</c:v>
                </c:pt>
                <c:pt idx="6">
                  <c:v>256</c:v>
                </c:pt>
                <c:pt idx="7">
                  <c:v>512</c:v>
                </c:pt>
                <c:pt idx="8">
                  <c:v>1024</c:v>
                </c:pt>
                <c:pt idx="9">
                  <c:v>2048</c:v>
                </c:pt>
                <c:pt idx="10">
                  <c:v>4096</c:v>
                </c:pt>
                <c:pt idx="11">
                  <c:v>8192</c:v>
                </c:pt>
              </c:numCache>
            </c:numRef>
          </c:xVal>
          <c:yVal>
            <c:numRef>
              <c:f>[HPCL_cache.xlsx]Sheet1!$E$22:$E$33</c:f>
              <c:numCache>
                <c:formatCode>General</c:formatCode>
                <c:ptCount val="12"/>
                <c:pt idx="0">
                  <c:v>1</c:v>
                </c:pt>
                <c:pt idx="1">
                  <c:v>1</c:v>
                </c:pt>
                <c:pt idx="2">
                  <c:v>1</c:v>
                </c:pt>
                <c:pt idx="3">
                  <c:v>1</c:v>
                </c:pt>
                <c:pt idx="4">
                  <c:v>1</c:v>
                </c:pt>
                <c:pt idx="5">
                  <c:v>1</c:v>
                </c:pt>
                <c:pt idx="6">
                  <c:v>1</c:v>
                </c:pt>
                <c:pt idx="7">
                  <c:v>1</c:v>
                </c:pt>
                <c:pt idx="8">
                  <c:v>1</c:v>
                </c:pt>
                <c:pt idx="9">
                  <c:v>1</c:v>
                </c:pt>
                <c:pt idx="10">
                  <c:v>1</c:v>
                </c:pt>
                <c:pt idx="11">
                  <c:v>1</c:v>
                </c:pt>
              </c:numCache>
            </c:numRef>
          </c:yVal>
          <c:smooth val="1"/>
          <c:extLst>
            <c:ext xmlns:c16="http://schemas.microsoft.com/office/drawing/2014/chart" uri="{C3380CC4-5D6E-409C-BE32-E72D297353CC}">
              <c16:uniqueId val="{00000002-4FE1-452C-8B24-D73615F79568}"/>
            </c:ext>
          </c:extLst>
        </c:ser>
        <c:ser>
          <c:idx val="3"/>
          <c:order val="3"/>
          <c:tx>
            <c:strRef>
              <c:f>[HPCL_cache.xlsx]Sheet1!$B$34</c:f>
              <c:strCache>
                <c:ptCount val="1"/>
                <c:pt idx="0">
                  <c:v>32K</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[HPCL_cache.xlsx]Sheet1!$E$34:$E$46</c:f>
              <c:numCache>
                <c:formatCode>General</c:formatCode>
                <c:ptCount val="13"/>
                <c:pt idx="0">
                  <c:v>1</c:v>
                </c:pt>
                <c:pt idx="1">
                  <c:v>1</c:v>
                </c:pt>
                <c:pt idx="2">
                  <c:v>1</c:v>
                </c:pt>
                <c:pt idx="3">
                  <c:v>1</c:v>
                </c:pt>
                <c:pt idx="4">
                  <c:v>1</c:v>
                </c:pt>
                <c:pt idx="5">
                  <c:v>1</c:v>
                </c:pt>
                <c:pt idx="6">
                  <c:v>1</c:v>
                </c:pt>
                <c:pt idx="7">
                  <c:v>1</c:v>
                </c:pt>
                <c:pt idx="8">
                  <c:v>1</c:v>
                </c:pt>
                <c:pt idx="9">
                  <c:v>2</c:v>
                </c:pt>
                <c:pt idx="10">
                  <c:v>1</c:v>
                </c:pt>
                <c:pt idx="11">
                  <c:v>1</c:v>
                </c:pt>
                <c:pt idx="12">
                  <c:v>1</c:v>
                </c:pt>
              </c:numCache>
            </c:numRef>
          </c:xVal>
          <c:yVal>
            <c:numLit>
              <c:formatCode>General</c:formatCode>
              <c:ptCount val="1"/>
              <c:pt idx="0">
                <c:v>1</c:v>
              </c:pt>
            </c:numLit>
          </c:yVal>
          <c:smooth val="1"/>
          <c:extLst>
            <c:ext xmlns:c16="http://schemas.microsoft.com/office/drawing/2014/chart" uri="{C3380CC4-5D6E-409C-BE32-E72D297353CC}">
              <c16:uniqueId val="{00000003-4FE1-452C-8B24-D73615F79568}"/>
            </c:ext>
          </c:extLst>
        </c:ser>
        <c:ser>
          <c:idx val="4"/>
          <c:order val="4"/>
          <c:tx>
            <c:strRef>
              <c:f>[HPCL_cache.xlsx]Sheet1!$B$47</c:f>
              <c:strCache>
                <c:ptCount val="1"/>
                <c:pt idx="0">
                  <c:v>64K</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[HPCL_cache.xlsx]Sheet1!$D$47:$D$60</c:f>
              <c:numCache>
                <c:formatCode>General</c:formatCode>
                <c:ptCount val="14"/>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numCache>
            </c:numRef>
          </c:xVal>
          <c:yVal>
            <c:numRef>
              <c:f>[HPCL_cache.xlsx]Sheet1!$E$47:$E$60</c:f>
              <c:numCache>
                <c:formatCode>General</c:formatCode>
                <c:ptCount val="14"/>
                <c:pt idx="0">
                  <c:v>1</c:v>
                </c:pt>
                <c:pt idx="1">
                  <c:v>1</c:v>
                </c:pt>
                <c:pt idx="2">
                  <c:v>1</c:v>
                </c:pt>
                <c:pt idx="3">
                  <c:v>1</c:v>
                </c:pt>
                <c:pt idx="4">
                  <c:v>1</c:v>
                </c:pt>
                <c:pt idx="5">
                  <c:v>1</c:v>
                </c:pt>
                <c:pt idx="6">
                  <c:v>1</c:v>
                </c:pt>
                <c:pt idx="7">
                  <c:v>1</c:v>
                </c:pt>
                <c:pt idx="8">
                  <c:v>2</c:v>
                </c:pt>
                <c:pt idx="9">
                  <c:v>2</c:v>
                </c:pt>
                <c:pt idx="10">
                  <c:v>3</c:v>
                </c:pt>
                <c:pt idx="11">
                  <c:v>1</c:v>
                </c:pt>
                <c:pt idx="12">
                  <c:v>1</c:v>
                </c:pt>
                <c:pt idx="13">
                  <c:v>1</c:v>
                </c:pt>
              </c:numCache>
            </c:numRef>
          </c:yVal>
          <c:smooth val="1"/>
          <c:extLst>
            <c:ext xmlns:c16="http://schemas.microsoft.com/office/drawing/2014/chart" uri="{C3380CC4-5D6E-409C-BE32-E72D297353CC}">
              <c16:uniqueId val="{00000004-4FE1-452C-8B24-D73615F79568}"/>
            </c:ext>
          </c:extLst>
        </c:ser>
        <c:ser>
          <c:idx val="5"/>
          <c:order val="5"/>
          <c:tx>
            <c:strRef>
              <c:f>[HPCL_cache.xlsx]Sheet1!$B$61</c:f>
              <c:strCache>
                <c:ptCount val="1"/>
                <c:pt idx="0">
                  <c:v>128K</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[HPCL_cache.xlsx]Sheet1!$D$61:$D$75</c:f>
              <c:numCache>
                <c:formatCode>General</c:formatCode>
                <c:ptCount val="15"/>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numCache>
            </c:numRef>
          </c:xVal>
          <c:yVal>
            <c:numRef>
              <c:f>[HPCL_cache.xlsx]Sheet1!$E$61:$E$75</c:f>
              <c:numCache>
                <c:formatCode>General</c:formatCode>
                <c:ptCount val="15"/>
                <c:pt idx="0">
                  <c:v>1</c:v>
                </c:pt>
                <c:pt idx="1">
                  <c:v>1</c:v>
                </c:pt>
                <c:pt idx="2">
                  <c:v>1</c:v>
                </c:pt>
                <c:pt idx="3">
                  <c:v>3</c:v>
                </c:pt>
                <c:pt idx="4">
                  <c:v>9</c:v>
                </c:pt>
                <c:pt idx="5">
                  <c:v>7</c:v>
                </c:pt>
                <c:pt idx="6">
                  <c:v>7</c:v>
                </c:pt>
                <c:pt idx="7">
                  <c:v>7</c:v>
                </c:pt>
                <c:pt idx="8">
                  <c:v>7</c:v>
                </c:pt>
                <c:pt idx="9">
                  <c:v>8</c:v>
                </c:pt>
                <c:pt idx="10">
                  <c:v>10</c:v>
                </c:pt>
                <c:pt idx="11">
                  <c:v>25</c:v>
                </c:pt>
                <c:pt idx="12">
                  <c:v>25</c:v>
                </c:pt>
                <c:pt idx="13">
                  <c:v>21</c:v>
                </c:pt>
                <c:pt idx="14">
                  <c:v>2</c:v>
                </c:pt>
              </c:numCache>
            </c:numRef>
          </c:yVal>
          <c:smooth val="1"/>
          <c:extLst>
            <c:ext xmlns:c16="http://schemas.microsoft.com/office/drawing/2014/chart" uri="{C3380CC4-5D6E-409C-BE32-E72D297353CC}">
              <c16:uniqueId val="{00000005-4FE1-452C-8B24-D73615F79568}"/>
            </c:ext>
          </c:extLst>
        </c:ser>
        <c:ser>
          <c:idx val="6"/>
          <c:order val="6"/>
          <c:tx>
            <c:strRef>
              <c:f>[HPCL_cache.xlsx]Sheet1!$B$76</c:f>
              <c:strCache>
                <c:ptCount val="1"/>
                <c:pt idx="0">
                  <c:v>256K</c:v>
                </c:pt>
              </c:strCache>
            </c:strRef>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[HPCL_cache.xlsx]Sheet1!$D$76:$D$91</c:f>
              <c:numCache>
                <c:formatCode>General</c:formatCode>
                <c:ptCount val="16"/>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numCache>
            </c:numRef>
          </c:xVal>
          <c:yVal>
            <c:numRef>
              <c:f>[HPCL_cache.xlsx]Sheet1!$E$76:$E$91</c:f>
              <c:numCache>
                <c:formatCode>General</c:formatCode>
                <c:ptCount val="16"/>
                <c:pt idx="0">
                  <c:v>1</c:v>
                </c:pt>
                <c:pt idx="1">
                  <c:v>1</c:v>
                </c:pt>
                <c:pt idx="2">
                  <c:v>1</c:v>
                </c:pt>
                <c:pt idx="3">
                  <c:v>3</c:v>
                </c:pt>
                <c:pt idx="4">
                  <c:v>9</c:v>
                </c:pt>
                <c:pt idx="5">
                  <c:v>7</c:v>
                </c:pt>
                <c:pt idx="6">
                  <c:v>7</c:v>
                </c:pt>
                <c:pt idx="7">
                  <c:v>7</c:v>
                </c:pt>
                <c:pt idx="8">
                  <c:v>6</c:v>
                </c:pt>
                <c:pt idx="9">
                  <c:v>12</c:v>
                </c:pt>
                <c:pt idx="10">
                  <c:v>17</c:v>
                </c:pt>
                <c:pt idx="11">
                  <c:v>27</c:v>
                </c:pt>
                <c:pt idx="12">
                  <c:v>26</c:v>
                </c:pt>
                <c:pt idx="13">
                  <c:v>41</c:v>
                </c:pt>
                <c:pt idx="14">
                  <c:v>22</c:v>
                </c:pt>
                <c:pt idx="15">
                  <c:v>2</c:v>
                </c:pt>
              </c:numCache>
            </c:numRef>
          </c:yVal>
          <c:smooth val="1"/>
          <c:extLst>
            <c:ext xmlns:c16="http://schemas.microsoft.com/office/drawing/2014/chart" uri="{C3380CC4-5D6E-409C-BE32-E72D297353CC}">
              <c16:uniqueId val="{00000006-4FE1-452C-8B24-D73615F79568}"/>
            </c:ext>
          </c:extLst>
        </c:ser>
        <c:ser>
          <c:idx val="7"/>
          <c:order val="7"/>
          <c:tx>
            <c:strRef>
              <c:f>[HPCL_cache.xlsx]Sheet1!$B$96</c:f>
              <c:strCache>
                <c:ptCount val="1"/>
                <c:pt idx="0">
                  <c:v>512K</c:v>
                </c:pt>
              </c:strCache>
            </c:strRef>
          </c:tx>
          <c:spPr>
            <a:ln w="19050"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xVal>
            <c:numRef>
              <c:f>[HPCL_cache.xlsx]Sheet1!$D$92:$D$108</c:f>
              <c:numCache>
                <c:formatCode>General</c:formatCode>
                <c:ptCount val="17"/>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numCache>
            </c:numRef>
          </c:xVal>
          <c:yVal>
            <c:numRef>
              <c:f>[HPCL_cache.xlsx]Sheet1!$E$92:$E$108</c:f>
              <c:numCache>
                <c:formatCode>General</c:formatCode>
                <c:ptCount val="17"/>
                <c:pt idx="0">
                  <c:v>1</c:v>
                </c:pt>
                <c:pt idx="1">
                  <c:v>1</c:v>
                </c:pt>
                <c:pt idx="2">
                  <c:v>1</c:v>
                </c:pt>
                <c:pt idx="3">
                  <c:v>3</c:v>
                </c:pt>
                <c:pt idx="4">
                  <c:v>10</c:v>
                </c:pt>
                <c:pt idx="5">
                  <c:v>8</c:v>
                </c:pt>
                <c:pt idx="6">
                  <c:v>8</c:v>
                </c:pt>
                <c:pt idx="7">
                  <c:v>8</c:v>
                </c:pt>
                <c:pt idx="8">
                  <c:v>7</c:v>
                </c:pt>
                <c:pt idx="9">
                  <c:v>13</c:v>
                </c:pt>
                <c:pt idx="10">
                  <c:v>17</c:v>
                </c:pt>
                <c:pt idx="11">
                  <c:v>26</c:v>
                </c:pt>
                <c:pt idx="12">
                  <c:v>25</c:v>
                </c:pt>
                <c:pt idx="13">
                  <c:v>38</c:v>
                </c:pt>
                <c:pt idx="14">
                  <c:v>39</c:v>
                </c:pt>
                <c:pt idx="15">
                  <c:v>21</c:v>
                </c:pt>
                <c:pt idx="16">
                  <c:v>2</c:v>
                </c:pt>
              </c:numCache>
            </c:numRef>
          </c:yVal>
          <c:smooth val="1"/>
          <c:extLst>
            <c:ext xmlns:c16="http://schemas.microsoft.com/office/drawing/2014/chart" uri="{C3380CC4-5D6E-409C-BE32-E72D297353CC}">
              <c16:uniqueId val="{00000007-4FE1-452C-8B24-D73615F79568}"/>
            </c:ext>
          </c:extLst>
        </c:ser>
        <c:ser>
          <c:idx val="8"/>
          <c:order val="8"/>
          <c:tx>
            <c:strRef>
              <c:f>[HPCL_cache.xlsx]Sheet1!$B$109</c:f>
              <c:strCache>
                <c:ptCount val="1"/>
                <c:pt idx="0">
                  <c:v>1M</c:v>
                </c:pt>
              </c:strCache>
            </c:strRef>
          </c:tx>
          <c:spPr>
            <a:ln w="19050"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xVal>
            <c:numRef>
              <c:f>[HPCL_cache.xlsx]Sheet1!$D$109:$D$126</c:f>
              <c:numCache>
                <c:formatCode>General</c:formatCode>
                <c:ptCount val="18"/>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pt idx="17">
                  <c:v>524288</c:v>
                </c:pt>
              </c:numCache>
            </c:numRef>
          </c:xVal>
          <c:yVal>
            <c:numRef>
              <c:f>[HPCL_cache.xlsx]Sheet1!$E$109:$E$126</c:f>
              <c:numCache>
                <c:formatCode>General</c:formatCode>
                <c:ptCount val="18"/>
                <c:pt idx="0">
                  <c:v>1</c:v>
                </c:pt>
                <c:pt idx="1">
                  <c:v>1</c:v>
                </c:pt>
                <c:pt idx="2">
                  <c:v>2</c:v>
                </c:pt>
                <c:pt idx="3">
                  <c:v>5</c:v>
                </c:pt>
                <c:pt idx="4">
                  <c:v>12</c:v>
                </c:pt>
                <c:pt idx="5">
                  <c:v>13</c:v>
                </c:pt>
                <c:pt idx="6">
                  <c:v>11</c:v>
                </c:pt>
                <c:pt idx="7">
                  <c:v>11</c:v>
                </c:pt>
                <c:pt idx="8">
                  <c:v>11</c:v>
                </c:pt>
                <c:pt idx="9">
                  <c:v>17</c:v>
                </c:pt>
                <c:pt idx="10">
                  <c:v>25</c:v>
                </c:pt>
                <c:pt idx="11">
                  <c:v>26</c:v>
                </c:pt>
                <c:pt idx="12">
                  <c:v>26</c:v>
                </c:pt>
                <c:pt idx="13">
                  <c:v>40</c:v>
                </c:pt>
                <c:pt idx="14">
                  <c:v>41</c:v>
                </c:pt>
                <c:pt idx="15">
                  <c:v>42</c:v>
                </c:pt>
                <c:pt idx="16">
                  <c:v>21</c:v>
                </c:pt>
                <c:pt idx="17">
                  <c:v>1</c:v>
                </c:pt>
              </c:numCache>
            </c:numRef>
          </c:yVal>
          <c:smooth val="1"/>
          <c:extLst>
            <c:ext xmlns:c16="http://schemas.microsoft.com/office/drawing/2014/chart" uri="{C3380CC4-5D6E-409C-BE32-E72D297353CC}">
              <c16:uniqueId val="{00000008-4FE1-452C-8B24-D73615F79568}"/>
            </c:ext>
          </c:extLst>
        </c:ser>
        <c:ser>
          <c:idx val="9"/>
          <c:order val="9"/>
          <c:tx>
            <c:strRef>
              <c:f>[HPCL_cache.xlsx]Sheet1!$B$127</c:f>
              <c:strCache>
                <c:ptCount val="1"/>
                <c:pt idx="0">
                  <c:v>2M</c:v>
                </c:pt>
              </c:strCache>
            </c:strRef>
          </c:tx>
          <c:spPr>
            <a:ln w="19050"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xVal>
            <c:numRef>
              <c:f>[HPCL_cache.xlsx]Sheet1!$D$127:$D$145</c:f>
              <c:numCache>
                <c:formatCode>General</c:formatCode>
                <c:ptCount val="19"/>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pt idx="17">
                  <c:v>524288</c:v>
                </c:pt>
                <c:pt idx="18">
                  <c:v>1048576</c:v>
                </c:pt>
              </c:numCache>
            </c:numRef>
          </c:xVal>
          <c:yVal>
            <c:numRef>
              <c:f>[HPCL_cache.xlsx]Sheet1!$E$127:$E$145</c:f>
              <c:numCache>
                <c:formatCode>General</c:formatCode>
                <c:ptCount val="19"/>
                <c:pt idx="0">
                  <c:v>1</c:v>
                </c:pt>
                <c:pt idx="1">
                  <c:v>1</c:v>
                </c:pt>
                <c:pt idx="2">
                  <c:v>2</c:v>
                </c:pt>
                <c:pt idx="3">
                  <c:v>5</c:v>
                </c:pt>
                <c:pt idx="4">
                  <c:v>12</c:v>
                </c:pt>
                <c:pt idx="5">
                  <c:v>13</c:v>
                </c:pt>
                <c:pt idx="6">
                  <c:v>11</c:v>
                </c:pt>
                <c:pt idx="7">
                  <c:v>11</c:v>
                </c:pt>
                <c:pt idx="8">
                  <c:v>11</c:v>
                </c:pt>
                <c:pt idx="9">
                  <c:v>17</c:v>
                </c:pt>
                <c:pt idx="10">
                  <c:v>24</c:v>
                </c:pt>
                <c:pt idx="11">
                  <c:v>28</c:v>
                </c:pt>
                <c:pt idx="12">
                  <c:v>29</c:v>
                </c:pt>
                <c:pt idx="13">
                  <c:v>41</c:v>
                </c:pt>
                <c:pt idx="14">
                  <c:v>41</c:v>
                </c:pt>
                <c:pt idx="15">
                  <c:v>39</c:v>
                </c:pt>
                <c:pt idx="16">
                  <c:v>41</c:v>
                </c:pt>
                <c:pt idx="17">
                  <c:v>22</c:v>
                </c:pt>
                <c:pt idx="18">
                  <c:v>2</c:v>
                </c:pt>
              </c:numCache>
            </c:numRef>
          </c:yVal>
          <c:smooth val="1"/>
          <c:extLst>
            <c:ext xmlns:c16="http://schemas.microsoft.com/office/drawing/2014/chart" uri="{C3380CC4-5D6E-409C-BE32-E72D297353CC}">
              <c16:uniqueId val="{00000009-4FE1-452C-8B24-D73615F79568}"/>
            </c:ext>
          </c:extLst>
        </c:ser>
        <c:ser>
          <c:idx val="10"/>
          <c:order val="10"/>
          <c:tx>
            <c:strRef>
              <c:f>[HPCL_cache.xlsx]Sheet1!$B$147</c:f>
              <c:strCache>
                <c:ptCount val="1"/>
                <c:pt idx="0">
                  <c:v>4M</c:v>
                </c:pt>
              </c:strCache>
            </c:strRef>
          </c:tx>
          <c:spPr>
            <a:ln w="19050"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xVal>
            <c:numRef>
              <c:f>[HPCL_cache.xlsx]Sheet1!$D$146:$D$165</c:f>
              <c:numCache>
                <c:formatCode>General</c:formatCode>
                <c:ptCount val="20"/>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pt idx="17">
                  <c:v>524288</c:v>
                </c:pt>
                <c:pt idx="18">
                  <c:v>1048576</c:v>
                </c:pt>
                <c:pt idx="19">
                  <c:v>2097152</c:v>
                </c:pt>
              </c:numCache>
            </c:numRef>
          </c:xVal>
          <c:yVal>
            <c:numRef>
              <c:f>[HPCL_cache.xlsx]Sheet1!$E$146:$E$165</c:f>
              <c:numCache>
                <c:formatCode>General</c:formatCode>
                <c:ptCount val="20"/>
                <c:pt idx="0">
                  <c:v>1</c:v>
                </c:pt>
                <c:pt idx="1">
                  <c:v>1</c:v>
                </c:pt>
                <c:pt idx="2">
                  <c:v>2</c:v>
                </c:pt>
                <c:pt idx="3">
                  <c:v>5</c:v>
                </c:pt>
                <c:pt idx="4">
                  <c:v>12</c:v>
                </c:pt>
                <c:pt idx="5">
                  <c:v>12</c:v>
                </c:pt>
                <c:pt idx="6">
                  <c:v>11</c:v>
                </c:pt>
                <c:pt idx="7">
                  <c:v>11</c:v>
                </c:pt>
                <c:pt idx="8">
                  <c:v>11</c:v>
                </c:pt>
                <c:pt idx="9">
                  <c:v>14</c:v>
                </c:pt>
                <c:pt idx="10">
                  <c:v>24</c:v>
                </c:pt>
                <c:pt idx="11">
                  <c:v>31</c:v>
                </c:pt>
                <c:pt idx="12">
                  <c:v>30</c:v>
                </c:pt>
                <c:pt idx="13">
                  <c:v>51</c:v>
                </c:pt>
                <c:pt idx="14">
                  <c:v>52</c:v>
                </c:pt>
                <c:pt idx="15">
                  <c:v>47</c:v>
                </c:pt>
                <c:pt idx="16">
                  <c:v>42</c:v>
                </c:pt>
                <c:pt idx="17">
                  <c:v>42</c:v>
                </c:pt>
                <c:pt idx="18">
                  <c:v>21</c:v>
                </c:pt>
                <c:pt idx="19">
                  <c:v>2</c:v>
                </c:pt>
              </c:numCache>
            </c:numRef>
          </c:yVal>
          <c:smooth val="1"/>
          <c:extLst>
            <c:ext xmlns:c16="http://schemas.microsoft.com/office/drawing/2014/chart" uri="{C3380CC4-5D6E-409C-BE32-E72D297353CC}">
              <c16:uniqueId val="{0000000A-4FE1-452C-8B24-D73615F79568}"/>
            </c:ext>
          </c:extLst>
        </c:ser>
        <c:ser>
          <c:idx val="11"/>
          <c:order val="11"/>
          <c:tx>
            <c:strRef>
              <c:f>[HPCL_cache.xlsx]Sheet1!$B$180</c:f>
              <c:strCache>
                <c:ptCount val="1"/>
                <c:pt idx="0">
                  <c:v>8M</c:v>
                </c:pt>
              </c:strCache>
            </c:strRef>
          </c:tx>
          <c:spPr>
            <a:ln w="19050"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xVal>
            <c:numRef>
              <c:f>[HPCL_cache.xlsx]Sheet1!$D$166:$D$186</c:f>
              <c:numCache>
                <c:formatCode>General</c:formatCode>
                <c:ptCount val="21"/>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pt idx="17">
                  <c:v>524288</c:v>
                </c:pt>
                <c:pt idx="18">
                  <c:v>1048576</c:v>
                </c:pt>
                <c:pt idx="19">
                  <c:v>2097152</c:v>
                </c:pt>
                <c:pt idx="20">
                  <c:v>4194304</c:v>
                </c:pt>
              </c:numCache>
            </c:numRef>
          </c:xVal>
          <c:yVal>
            <c:numRef>
              <c:f>[HPCL_cache.xlsx]Sheet1!$E$166:$E$186</c:f>
              <c:numCache>
                <c:formatCode>General</c:formatCode>
                <c:ptCount val="21"/>
                <c:pt idx="0">
                  <c:v>1.6</c:v>
                </c:pt>
                <c:pt idx="1">
                  <c:v>3.5</c:v>
                </c:pt>
                <c:pt idx="2">
                  <c:v>6.4</c:v>
                </c:pt>
                <c:pt idx="3">
                  <c:v>12.1</c:v>
                </c:pt>
                <c:pt idx="4">
                  <c:v>25.4</c:v>
                </c:pt>
                <c:pt idx="5">
                  <c:v>26.6</c:v>
                </c:pt>
                <c:pt idx="6">
                  <c:v>27</c:v>
                </c:pt>
                <c:pt idx="7">
                  <c:v>25</c:v>
                </c:pt>
                <c:pt idx="8">
                  <c:v>24.6</c:v>
                </c:pt>
                <c:pt idx="9">
                  <c:v>25.8</c:v>
                </c:pt>
                <c:pt idx="10">
                  <c:v>38.5</c:v>
                </c:pt>
                <c:pt idx="11">
                  <c:v>60.4</c:v>
                </c:pt>
                <c:pt idx="12">
                  <c:v>47.7</c:v>
                </c:pt>
                <c:pt idx="13">
                  <c:v>56.4</c:v>
                </c:pt>
                <c:pt idx="14">
                  <c:v>55.6</c:v>
                </c:pt>
                <c:pt idx="15">
                  <c:v>57.2</c:v>
                </c:pt>
                <c:pt idx="16">
                  <c:v>55.6</c:v>
                </c:pt>
                <c:pt idx="17">
                  <c:v>45.3</c:v>
                </c:pt>
                <c:pt idx="18">
                  <c:v>46.9</c:v>
                </c:pt>
                <c:pt idx="19">
                  <c:v>23</c:v>
                </c:pt>
                <c:pt idx="20">
                  <c:v>1.7</c:v>
                </c:pt>
              </c:numCache>
            </c:numRef>
          </c:yVal>
          <c:smooth val="1"/>
          <c:extLst>
            <c:ext xmlns:c16="http://schemas.microsoft.com/office/drawing/2014/chart" uri="{C3380CC4-5D6E-409C-BE32-E72D297353CC}">
              <c16:uniqueId val="{0000000B-4FE1-452C-8B24-D73615F79568}"/>
            </c:ext>
          </c:extLst>
        </c:ser>
        <c:ser>
          <c:idx val="12"/>
          <c:order val="12"/>
          <c:tx>
            <c:strRef>
              <c:f>[HPCL_cache.xlsx]Sheet1!$B$187</c:f>
              <c:strCache>
                <c:ptCount val="1"/>
                <c:pt idx="0">
                  <c:v>16M</c:v>
                </c:pt>
              </c:strCache>
            </c:strRef>
          </c:tx>
          <c:spPr>
            <a:ln w="19050"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xVal>
            <c:numRef>
              <c:f>[HPCL_cache.xlsx]Sheet1!$D$187:$D$208</c:f>
              <c:numCache>
                <c:formatCode>General</c:formatCode>
                <c:ptCount val="22"/>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pt idx="17">
                  <c:v>524288</c:v>
                </c:pt>
                <c:pt idx="18">
                  <c:v>1048576</c:v>
                </c:pt>
                <c:pt idx="19">
                  <c:v>2097152</c:v>
                </c:pt>
                <c:pt idx="20">
                  <c:v>4194304</c:v>
                </c:pt>
                <c:pt idx="21">
                  <c:v>8388608</c:v>
                </c:pt>
              </c:numCache>
            </c:numRef>
          </c:xVal>
          <c:yVal>
            <c:numRef>
              <c:f>[HPCL_cache.xlsx]Sheet1!$E$187:$E$208</c:f>
              <c:numCache>
                <c:formatCode>General</c:formatCode>
                <c:ptCount val="22"/>
                <c:pt idx="0">
                  <c:v>1.6</c:v>
                </c:pt>
                <c:pt idx="1">
                  <c:v>3.7</c:v>
                </c:pt>
                <c:pt idx="2">
                  <c:v>6.9</c:v>
                </c:pt>
                <c:pt idx="3">
                  <c:v>12.7</c:v>
                </c:pt>
                <c:pt idx="4">
                  <c:v>27</c:v>
                </c:pt>
                <c:pt idx="5">
                  <c:v>29.4</c:v>
                </c:pt>
                <c:pt idx="6">
                  <c:v>30.2</c:v>
                </c:pt>
                <c:pt idx="7">
                  <c:v>28.6</c:v>
                </c:pt>
                <c:pt idx="8">
                  <c:v>28.6</c:v>
                </c:pt>
                <c:pt idx="9">
                  <c:v>30.2</c:v>
                </c:pt>
                <c:pt idx="10">
                  <c:v>39.700000000000003</c:v>
                </c:pt>
                <c:pt idx="11">
                  <c:v>67.900000000000006</c:v>
                </c:pt>
                <c:pt idx="12">
                  <c:v>91</c:v>
                </c:pt>
                <c:pt idx="13">
                  <c:v>137.1</c:v>
                </c:pt>
                <c:pt idx="14">
                  <c:v>143.80000000000001</c:v>
                </c:pt>
                <c:pt idx="15">
                  <c:v>146.6</c:v>
                </c:pt>
                <c:pt idx="16">
                  <c:v>60</c:v>
                </c:pt>
                <c:pt idx="17">
                  <c:v>60</c:v>
                </c:pt>
                <c:pt idx="18">
                  <c:v>47.7</c:v>
                </c:pt>
                <c:pt idx="19">
                  <c:v>50.5</c:v>
                </c:pt>
                <c:pt idx="20">
                  <c:v>22.3</c:v>
                </c:pt>
                <c:pt idx="21">
                  <c:v>1.5</c:v>
                </c:pt>
              </c:numCache>
            </c:numRef>
          </c:yVal>
          <c:smooth val="1"/>
          <c:extLst>
            <c:ext xmlns:c16="http://schemas.microsoft.com/office/drawing/2014/chart" uri="{C3380CC4-5D6E-409C-BE32-E72D297353CC}">
              <c16:uniqueId val="{0000000C-4FE1-452C-8B24-D73615F79568}"/>
            </c:ext>
          </c:extLst>
        </c:ser>
        <c:ser>
          <c:idx val="13"/>
          <c:order val="13"/>
          <c:tx>
            <c:strRef>
              <c:f>[HPCL_cache.xlsx]Sheet1!$B$209</c:f>
              <c:strCache>
                <c:ptCount val="1"/>
                <c:pt idx="0">
                  <c:v>32M</c:v>
                </c:pt>
              </c:strCache>
            </c:strRef>
          </c:tx>
          <c:spPr>
            <a:ln w="19050" cap="rnd">
              <a:solidFill>
                <a:schemeClr val="accent2">
                  <a:lumMod val="80000"/>
                  <a:lumOff val="20000"/>
                </a:schemeClr>
              </a:solid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xVal>
            <c:numRef>
              <c:f>[HPCL_cache.xlsx]Sheet1!$D$209:$D$231</c:f>
              <c:numCache>
                <c:formatCode>General</c:formatCode>
                <c:ptCount val="23"/>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pt idx="17">
                  <c:v>524288</c:v>
                </c:pt>
                <c:pt idx="18">
                  <c:v>1048576</c:v>
                </c:pt>
                <c:pt idx="19">
                  <c:v>2097152</c:v>
                </c:pt>
                <c:pt idx="20">
                  <c:v>4194304</c:v>
                </c:pt>
                <c:pt idx="21">
                  <c:v>8388608</c:v>
                </c:pt>
                <c:pt idx="22">
                  <c:v>16777216</c:v>
                </c:pt>
              </c:numCache>
            </c:numRef>
          </c:xVal>
          <c:yVal>
            <c:numRef>
              <c:f>[HPCL_cache.xlsx]Sheet1!$E$209:$E$231</c:f>
              <c:numCache>
                <c:formatCode>General</c:formatCode>
                <c:ptCount val="23"/>
                <c:pt idx="0">
                  <c:v>1.9</c:v>
                </c:pt>
                <c:pt idx="1">
                  <c:v>4.2</c:v>
                </c:pt>
                <c:pt idx="2">
                  <c:v>7.7</c:v>
                </c:pt>
                <c:pt idx="3">
                  <c:v>14.1</c:v>
                </c:pt>
                <c:pt idx="4">
                  <c:v>28.6</c:v>
                </c:pt>
                <c:pt idx="5">
                  <c:v>29.6</c:v>
                </c:pt>
                <c:pt idx="6">
                  <c:v>30</c:v>
                </c:pt>
                <c:pt idx="7">
                  <c:v>31.2</c:v>
                </c:pt>
                <c:pt idx="8">
                  <c:v>31.6</c:v>
                </c:pt>
                <c:pt idx="9">
                  <c:v>32.200000000000003</c:v>
                </c:pt>
                <c:pt idx="10">
                  <c:v>38.1</c:v>
                </c:pt>
                <c:pt idx="11">
                  <c:v>76.5</c:v>
                </c:pt>
                <c:pt idx="12">
                  <c:v>112.1</c:v>
                </c:pt>
                <c:pt idx="13">
                  <c:v>183.2</c:v>
                </c:pt>
                <c:pt idx="14">
                  <c:v>191.1</c:v>
                </c:pt>
                <c:pt idx="15">
                  <c:v>203.5</c:v>
                </c:pt>
                <c:pt idx="16">
                  <c:v>181.4</c:v>
                </c:pt>
                <c:pt idx="17">
                  <c:v>61.2</c:v>
                </c:pt>
                <c:pt idx="18">
                  <c:v>61.2</c:v>
                </c:pt>
                <c:pt idx="19">
                  <c:v>49.5</c:v>
                </c:pt>
                <c:pt idx="20">
                  <c:v>50.7</c:v>
                </c:pt>
                <c:pt idx="21">
                  <c:v>22.6</c:v>
                </c:pt>
                <c:pt idx="22">
                  <c:v>1.6</c:v>
                </c:pt>
              </c:numCache>
            </c:numRef>
          </c:yVal>
          <c:smooth val="1"/>
          <c:extLst>
            <c:ext xmlns:c16="http://schemas.microsoft.com/office/drawing/2014/chart" uri="{C3380CC4-5D6E-409C-BE32-E72D297353CC}">
              <c16:uniqueId val="{0000000D-4FE1-452C-8B24-D73615F79568}"/>
            </c:ext>
          </c:extLst>
        </c:ser>
        <c:ser>
          <c:idx val="14"/>
          <c:order val="14"/>
          <c:tx>
            <c:strRef>
              <c:f>[HPCL_cache.xlsx]Sheet1!$B$255</c:f>
              <c:strCache>
                <c:ptCount val="1"/>
                <c:pt idx="0">
                  <c:v>64M</c:v>
                </c:pt>
              </c:strCache>
            </c:strRef>
          </c:tx>
          <c:spPr>
            <a:ln w="19050" cap="rnd">
              <a:solidFill>
                <a:schemeClr val="accent3">
                  <a:lumMod val="80000"/>
                  <a:lumOff val="20000"/>
                </a:schemeClr>
              </a:solid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xVal>
            <c:numRef>
              <c:f>[HPCL_cache.xlsx]Sheet1!$D$232:$D$255</c:f>
              <c:numCache>
                <c:formatCode>General</c:formatCode>
                <c:ptCount val="24"/>
                <c:pt idx="0">
                  <c:v>4</c:v>
                </c:pt>
                <c:pt idx="1">
                  <c:v>8</c:v>
                </c:pt>
                <c:pt idx="2">
                  <c:v>16</c:v>
                </c:pt>
                <c:pt idx="3">
                  <c:v>32</c:v>
                </c:pt>
                <c:pt idx="4">
                  <c:v>64</c:v>
                </c:pt>
                <c:pt idx="5">
                  <c:v>128</c:v>
                </c:pt>
                <c:pt idx="6">
                  <c:v>256</c:v>
                </c:pt>
                <c:pt idx="7">
                  <c:v>512</c:v>
                </c:pt>
                <c:pt idx="8">
                  <c:v>1024</c:v>
                </c:pt>
                <c:pt idx="9">
                  <c:v>2048</c:v>
                </c:pt>
                <c:pt idx="10">
                  <c:v>4096</c:v>
                </c:pt>
                <c:pt idx="11">
                  <c:v>8192</c:v>
                </c:pt>
                <c:pt idx="12">
                  <c:v>16384</c:v>
                </c:pt>
                <c:pt idx="13">
                  <c:v>32768</c:v>
                </c:pt>
                <c:pt idx="14">
                  <c:v>65536</c:v>
                </c:pt>
                <c:pt idx="15">
                  <c:v>131072</c:v>
                </c:pt>
                <c:pt idx="16">
                  <c:v>262144</c:v>
                </c:pt>
                <c:pt idx="17">
                  <c:v>524288</c:v>
                </c:pt>
                <c:pt idx="18">
                  <c:v>1048576</c:v>
                </c:pt>
                <c:pt idx="19">
                  <c:v>2097152</c:v>
                </c:pt>
                <c:pt idx="20">
                  <c:v>4194304</c:v>
                </c:pt>
                <c:pt idx="21">
                  <c:v>8388608</c:v>
                </c:pt>
                <c:pt idx="22">
                  <c:v>16777216</c:v>
                </c:pt>
                <c:pt idx="23">
                  <c:v>33554432</c:v>
                </c:pt>
              </c:numCache>
            </c:numRef>
          </c:xVal>
          <c:yVal>
            <c:numRef>
              <c:f>[HPCL_cache.xlsx]Sheet1!$E$232:$E$255</c:f>
              <c:numCache>
                <c:formatCode>General</c:formatCode>
                <c:ptCount val="24"/>
                <c:pt idx="0">
                  <c:v>2.1</c:v>
                </c:pt>
                <c:pt idx="1">
                  <c:v>4.7</c:v>
                </c:pt>
                <c:pt idx="2">
                  <c:v>8.8000000000000007</c:v>
                </c:pt>
                <c:pt idx="3">
                  <c:v>15.3</c:v>
                </c:pt>
                <c:pt idx="4">
                  <c:v>31.2</c:v>
                </c:pt>
                <c:pt idx="5">
                  <c:v>32.1</c:v>
                </c:pt>
                <c:pt idx="6">
                  <c:v>32.799999999999997</c:v>
                </c:pt>
                <c:pt idx="7">
                  <c:v>34</c:v>
                </c:pt>
                <c:pt idx="8">
                  <c:v>34.200000000000003</c:v>
                </c:pt>
                <c:pt idx="9">
                  <c:v>35.1</c:v>
                </c:pt>
                <c:pt idx="10">
                  <c:v>42.5</c:v>
                </c:pt>
                <c:pt idx="11">
                  <c:v>82.9</c:v>
                </c:pt>
                <c:pt idx="12">
                  <c:v>125</c:v>
                </c:pt>
                <c:pt idx="13">
                  <c:v>218.6</c:v>
                </c:pt>
                <c:pt idx="14">
                  <c:v>225.1</c:v>
                </c:pt>
                <c:pt idx="15">
                  <c:v>232.2</c:v>
                </c:pt>
                <c:pt idx="16">
                  <c:v>229.4</c:v>
                </c:pt>
                <c:pt idx="17">
                  <c:v>214.6</c:v>
                </c:pt>
                <c:pt idx="18">
                  <c:v>62</c:v>
                </c:pt>
                <c:pt idx="19">
                  <c:v>62</c:v>
                </c:pt>
                <c:pt idx="20">
                  <c:v>49.7</c:v>
                </c:pt>
                <c:pt idx="21">
                  <c:v>50.9</c:v>
                </c:pt>
                <c:pt idx="22">
                  <c:v>22.7</c:v>
                </c:pt>
                <c:pt idx="23">
                  <c:v>1.5</c:v>
                </c:pt>
              </c:numCache>
            </c:numRef>
          </c:yVal>
          <c:smooth val="1"/>
          <c:extLst>
            <c:ext xmlns:c16="http://schemas.microsoft.com/office/drawing/2014/chart" uri="{C3380CC4-5D6E-409C-BE32-E72D297353CC}">
              <c16:uniqueId val="{0000000E-4FE1-452C-8B24-D73615F79568}"/>
            </c:ext>
          </c:extLst>
        </c:ser>
        <c:dLbls>
          <c:showLegendKey val="0"/>
          <c:showVal val="0"/>
          <c:showCatName val="0"/>
          <c:showSerName val="0"/>
          <c:showPercent val="0"/>
          <c:showBubbleSize val="0"/>
        </c:dLbls>
        <c:axId val="-2101707168"/>
        <c:axId val="-2101701248"/>
      </c:scatterChart>
      <c:valAx>
        <c:axId val="-2101707168"/>
        <c:scaling>
          <c:logBase val="2"/>
          <c:orientation val="minMax"/>
          <c:max val="409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Stride size (bytes)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101701248"/>
        <c:crosses val="autoZero"/>
        <c:crossBetween val="midCat"/>
      </c:valAx>
      <c:valAx>
        <c:axId val="-2101701248"/>
        <c:scaling>
          <c:orientation val="minMax"/>
          <c:max val="4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R+W time (nanosecond)</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101707168"/>
        <c:crosses val="autoZero"/>
        <c:crossBetween val="midCat"/>
      </c:valAx>
      <c:spPr>
        <a:noFill/>
        <a:ln>
          <a:noFill/>
        </a:ln>
        <a:effectLst/>
      </c:spPr>
    </c:plotArea>
    <c:legend>
      <c:legendPos val="r"/>
      <c:layout>
        <c:manualLayout>
          <c:xMode val="edge"/>
          <c:yMode val="edge"/>
          <c:x val="0.87338003578312295"/>
          <c:y val="3.8131477122060803E-2"/>
          <c:w val="0.124589208325703"/>
          <c:h val="0.8325154909759989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400"/>
      </a:pPr>
      <a:endParaRPr lang="en-US"/>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drawing1.xml><?xml version="1.0" encoding="utf-8"?>
<c:userShapes xmlns:c="http://schemas.openxmlformats.org/drawingml/2006/chart">
  <cdr:relSizeAnchor xmlns:cdr="http://schemas.openxmlformats.org/drawingml/2006/chartDrawing">
    <cdr:from>
      <cdr:x>0.5</cdr:x>
      <cdr:y>0.68624</cdr:y>
    </cdr:from>
    <cdr:to>
      <cdr:x>0.5</cdr:x>
      <cdr:y>0.84994</cdr:y>
    </cdr:to>
    <cdr:cxnSp macro="">
      <cdr:nvCxnSpPr>
        <cdr:cNvPr id="3" name="Straight Arrow Connector 2">
          <a:extLst xmlns:a="http://schemas.openxmlformats.org/drawingml/2006/main">
            <a:ext uri="{FF2B5EF4-FFF2-40B4-BE49-F238E27FC236}">
              <a16:creationId xmlns:a16="http://schemas.microsoft.com/office/drawing/2014/main" id="{FFD1EE06-0F65-8F44-A620-491B263DC330}"/>
            </a:ext>
          </a:extLst>
        </cdr:cNvPr>
        <cdr:cNvCxnSpPr/>
      </cdr:nvCxnSpPr>
      <cdr:spPr>
        <a:xfrm xmlns:a="http://schemas.openxmlformats.org/drawingml/2006/main">
          <a:off x="4114800" y="3833122"/>
          <a:ext cx="0" cy="914400"/>
        </a:xfrm>
        <a:prstGeom xmlns:a="http://schemas.openxmlformats.org/drawingml/2006/main" prst="straightConnector1">
          <a:avLst/>
        </a:prstGeom>
        <a:ln xmlns:a="http://schemas.openxmlformats.org/drawingml/2006/main">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0.47346</cdr:x>
      <cdr:y>0.68505</cdr:y>
    </cdr:from>
    <cdr:to>
      <cdr:x>0.47346</cdr:x>
      <cdr:y>0.84875</cdr:y>
    </cdr:to>
    <cdr:cxnSp macro="">
      <cdr:nvCxnSpPr>
        <cdr:cNvPr id="3" name="Straight Arrow Connector 2">
          <a:extLst xmlns:a="http://schemas.openxmlformats.org/drawingml/2006/main">
            <a:ext uri="{FF2B5EF4-FFF2-40B4-BE49-F238E27FC236}">
              <a16:creationId xmlns:a16="http://schemas.microsoft.com/office/drawing/2014/main" id="{49A5F7D4-F719-B94F-9DE5-1B01DF4708F7}"/>
            </a:ext>
          </a:extLst>
        </cdr:cNvPr>
        <cdr:cNvCxnSpPr/>
      </cdr:nvCxnSpPr>
      <cdr:spPr>
        <a:xfrm xmlns:a="http://schemas.openxmlformats.org/drawingml/2006/main">
          <a:off x="3896360" y="3826519"/>
          <a:ext cx="0" cy="914383"/>
        </a:xfrm>
        <a:prstGeom xmlns:a="http://schemas.openxmlformats.org/drawingml/2006/main" prst="straightConnector1">
          <a:avLst/>
        </a:prstGeom>
        <a:ln xmlns:a="http://schemas.openxmlformats.org/drawingml/2006/main" w="31750">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0.51852</cdr:x>
      <cdr:y>0.84994</cdr:y>
    </cdr:from>
    <cdr:to>
      <cdr:x>0.51852</cdr:x>
      <cdr:y>0.86631</cdr:y>
    </cdr:to>
    <cdr:cxnSp macro="">
      <cdr:nvCxnSpPr>
        <cdr:cNvPr id="4" name="Straight Arrow Connector 3">
          <a:extLst xmlns:a="http://schemas.openxmlformats.org/drawingml/2006/main">
            <a:ext uri="{FF2B5EF4-FFF2-40B4-BE49-F238E27FC236}">
              <a16:creationId xmlns:a16="http://schemas.microsoft.com/office/drawing/2014/main" id="{F26B50E2-275C-8E49-B235-9AE755F6672B}"/>
            </a:ext>
          </a:extLst>
        </cdr:cNvPr>
        <cdr:cNvCxnSpPr/>
      </cdr:nvCxnSpPr>
      <cdr:spPr>
        <a:xfrm xmlns:a="http://schemas.openxmlformats.org/drawingml/2006/main">
          <a:off x="4267200" y="4747522"/>
          <a:ext cx="0" cy="91440"/>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125" tIns="48063" rIns="96125" bIns="48063" numCol="1" anchor="t" anchorCtr="0" compatLnSpc="1">
            <a:prstTxWarp prst="textNoShape">
              <a:avLst/>
            </a:prstTxWarp>
          </a:bodyPr>
          <a:lstStyle>
            <a:lvl1pPr eaLnBrk="1" hangingPunct="1">
              <a:defRPr sz="1200" smtClean="0">
                <a:latin typeface="Calibri" panose="020F0502020204030204" pitchFamily="34" charset="0"/>
              </a:defRPr>
            </a:lvl1pPr>
          </a:lstStyle>
          <a:p>
            <a:pPr>
              <a:defRPr/>
            </a:pPr>
            <a:endParaRPr lang="en-US" altLang="en-US"/>
          </a:p>
        </p:txBody>
      </p:sp>
      <p:sp>
        <p:nvSpPr>
          <p:cNvPr id="4" name="Footer Placeholder 3"/>
          <p:cNvSpPr>
            <a:spLocks noGrp="1"/>
          </p:cNvSpPr>
          <p:nvPr>
            <p:ph type="ftr" sz="quarter" idx="2"/>
          </p:nvPr>
        </p:nvSpPr>
        <p:spPr>
          <a:xfrm>
            <a:off x="0" y="9118600"/>
            <a:ext cx="3170238" cy="481013"/>
          </a:xfrm>
          <a:prstGeom prst="rect">
            <a:avLst/>
          </a:prstGeom>
        </p:spPr>
        <p:txBody>
          <a:bodyPr vert="horz" wrap="square" lIns="96125" tIns="48063" rIns="96125" bIns="48063" numCol="1" anchor="b" anchorCtr="0" compatLnSpc="1">
            <a:prstTxWarp prst="textNoShape">
              <a:avLst/>
            </a:prstTxWarp>
          </a:bodyPr>
          <a:lstStyle>
            <a:lvl1pPr eaLnBrk="1" hangingPunct="1">
              <a:defRPr sz="1200" smtClean="0">
                <a:latin typeface="Calibri" panose="020F0502020204030204" pitchFamily="34" charset="0"/>
              </a:defRPr>
            </a:lvl1pPr>
          </a:lstStyle>
          <a:p>
            <a:pPr>
              <a:defRPr/>
            </a:pPr>
            <a:endParaRPr lang="en-US" altLang="en-US"/>
          </a:p>
        </p:txBody>
      </p:sp>
      <p:sp>
        <p:nvSpPr>
          <p:cNvPr id="5" name="Slide Number Placeholder 4"/>
          <p:cNvSpPr>
            <a:spLocks noGrp="1"/>
          </p:cNvSpPr>
          <p:nvPr>
            <p:ph type="sldNum" sz="quarter" idx="3"/>
          </p:nvPr>
        </p:nvSpPr>
        <p:spPr>
          <a:xfrm>
            <a:off x="4143375" y="9118600"/>
            <a:ext cx="3170238" cy="481013"/>
          </a:xfrm>
          <a:prstGeom prst="rect">
            <a:avLst/>
          </a:prstGeom>
        </p:spPr>
        <p:txBody>
          <a:bodyPr vert="horz" wrap="square" lIns="96125" tIns="48063" rIns="96125" bIns="48063"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5B2BC203-C232-40BB-BFB0-72F550317DC8}" type="slidenum">
              <a:rPr lang="en-US" altLang="zh-CN"/>
              <a:pPr>
                <a:defRPr/>
              </a:pPr>
              <a:t>‹#›</a:t>
            </a:fld>
            <a:endParaRPr lang="en-US" altLang="zh-CN"/>
          </a:p>
        </p:txBody>
      </p:sp>
      <p:sp>
        <p:nvSpPr>
          <p:cNvPr id="6" name="Date Placeholder 5"/>
          <p:cNvSpPr>
            <a:spLocks noGrp="1"/>
          </p:cNvSpPr>
          <p:nvPr>
            <p:ph type="dt" sz="quarter" idx="1"/>
          </p:nvPr>
        </p:nvSpPr>
        <p:spPr>
          <a:xfrm>
            <a:off x="4143375" y="0"/>
            <a:ext cx="3170238" cy="481013"/>
          </a:xfrm>
          <a:prstGeom prst="rect">
            <a:avLst/>
          </a:prstGeom>
        </p:spPr>
        <p:txBody>
          <a:bodyPr vert="horz" wrap="square" lIns="96125" tIns="48063" rIns="96125" bIns="48063"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45689AF3-6467-4BFD-B44E-D8E50E19EFA0}" type="datetimeFigureOut">
              <a:rPr lang="en-US" altLang="zh-CN"/>
              <a:pPr>
                <a:defRPr/>
              </a:pPr>
              <a:t>7/25/18</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125" tIns="48063" rIns="96125" bIns="48063" numCol="1" anchor="t" anchorCtr="0" compatLnSpc="1">
            <a:prstTxWarp prst="textNoShape">
              <a:avLst/>
            </a:prstTxWarp>
          </a:bodyPr>
          <a:lstStyle>
            <a:lvl1pPr eaLnBrk="1" hangingPunct="1">
              <a:defRPr sz="1200" smtClean="0">
                <a:latin typeface="Calibri" panose="020F0502020204030204" pitchFamily="34" charset="0"/>
              </a:defRPr>
            </a:lvl1pPr>
          </a:lstStyle>
          <a:p>
            <a:pPr>
              <a:defRPr/>
            </a:pPr>
            <a:endParaRPr lang="en-US" altLang="en-US"/>
          </a:p>
        </p:txBody>
      </p:sp>
      <p:sp>
        <p:nvSpPr>
          <p:cNvPr id="3" name="Date Placeholder 2"/>
          <p:cNvSpPr>
            <a:spLocks noGrp="1"/>
          </p:cNvSpPr>
          <p:nvPr>
            <p:ph type="dt" idx="1"/>
          </p:nvPr>
        </p:nvSpPr>
        <p:spPr>
          <a:xfrm>
            <a:off x="4143375" y="0"/>
            <a:ext cx="3170238" cy="481013"/>
          </a:xfrm>
          <a:prstGeom prst="rect">
            <a:avLst/>
          </a:prstGeom>
        </p:spPr>
        <p:txBody>
          <a:bodyPr vert="horz" wrap="square" lIns="96125" tIns="48063" rIns="96125" bIns="48063"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FF4E3164-0D27-4BBE-86D8-9B9875780871}" type="datetimeFigureOut">
              <a:rPr lang="en-US" altLang="zh-CN"/>
              <a:pPr>
                <a:defRPr/>
              </a:pPr>
              <a:t>7/25/18</a:t>
            </a:fld>
            <a:endParaRPr lang="en-US" altLang="zh-CN"/>
          </a:p>
        </p:txBody>
      </p:sp>
      <p:sp>
        <p:nvSpPr>
          <p:cNvPr id="4" name="Slide Image Placeholder 3"/>
          <p:cNvSpPr>
            <a:spLocks noGrp="1" noRot="1" noChangeAspect="1"/>
          </p:cNvSpPr>
          <p:nvPr>
            <p:ph type="sldImg" idx="2"/>
          </p:nvPr>
        </p:nvSpPr>
        <p:spPr>
          <a:xfrm>
            <a:off x="1257300" y="719138"/>
            <a:ext cx="4802188" cy="3600450"/>
          </a:xfrm>
          <a:prstGeom prst="rect">
            <a:avLst/>
          </a:prstGeom>
          <a:noFill/>
          <a:ln w="12700">
            <a:solidFill>
              <a:prstClr val="black"/>
            </a:solidFill>
          </a:ln>
        </p:spPr>
        <p:txBody>
          <a:bodyPr vert="horz" wrap="square" lIns="96125" tIns="48063" rIns="96125" bIns="48063" numCol="1" anchor="ctr" anchorCtr="0" compatLnSpc="1">
            <a:prstTxWarp prst="textNoShape">
              <a:avLst/>
            </a:prstTxWarp>
          </a:bodyPr>
          <a:lstStyle/>
          <a:p>
            <a:pPr lvl="0"/>
            <a:endParaRPr lang="en-US" altLang="en-US" noProof="0"/>
          </a:p>
        </p:txBody>
      </p:sp>
      <p:sp>
        <p:nvSpPr>
          <p:cNvPr id="5" name="Notes Placeholder 4"/>
          <p:cNvSpPr>
            <a:spLocks noGrp="1"/>
          </p:cNvSpPr>
          <p:nvPr>
            <p:ph type="body" sz="quarter" idx="3"/>
          </p:nvPr>
        </p:nvSpPr>
        <p:spPr>
          <a:xfrm>
            <a:off x="731838" y="4560888"/>
            <a:ext cx="5853112" cy="4321175"/>
          </a:xfrm>
          <a:prstGeom prst="rect">
            <a:avLst/>
          </a:prstGeom>
        </p:spPr>
        <p:txBody>
          <a:bodyPr vert="horz" lIns="96125" tIns="48063" rIns="96125" bIns="4806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8600"/>
            <a:ext cx="3170238" cy="481013"/>
          </a:xfrm>
          <a:prstGeom prst="rect">
            <a:avLst/>
          </a:prstGeom>
        </p:spPr>
        <p:txBody>
          <a:bodyPr vert="horz" wrap="square" lIns="96125" tIns="48063" rIns="96125" bIns="48063" numCol="1" anchor="b" anchorCtr="0" compatLnSpc="1">
            <a:prstTxWarp prst="textNoShape">
              <a:avLst/>
            </a:prstTxWarp>
          </a:bodyPr>
          <a:lstStyle>
            <a:lvl1pPr eaLnBrk="1" hangingPunct="1">
              <a:defRPr sz="1200" smtClean="0">
                <a:latin typeface="Calibri" panose="020F0502020204030204" pitchFamily="34" charset="0"/>
              </a:defRPr>
            </a:lvl1pPr>
          </a:lstStyle>
          <a:p>
            <a:pPr>
              <a:defRPr/>
            </a:pPr>
            <a:endParaRPr lang="en-US" altLang="en-US"/>
          </a:p>
        </p:txBody>
      </p:sp>
      <p:sp>
        <p:nvSpPr>
          <p:cNvPr id="7" name="Slide Number Placeholder 6"/>
          <p:cNvSpPr>
            <a:spLocks noGrp="1"/>
          </p:cNvSpPr>
          <p:nvPr>
            <p:ph type="sldNum" sz="quarter" idx="5"/>
          </p:nvPr>
        </p:nvSpPr>
        <p:spPr>
          <a:xfrm>
            <a:off x="4143375" y="9118600"/>
            <a:ext cx="3170238" cy="481013"/>
          </a:xfrm>
          <a:prstGeom prst="rect">
            <a:avLst/>
          </a:prstGeom>
        </p:spPr>
        <p:txBody>
          <a:bodyPr vert="horz" wrap="square" lIns="96125" tIns="48063" rIns="96125" bIns="48063"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0502BD66-ADB8-4237-9A0C-53F708C39BD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B18440D5-CCD5-4415-984A-8703DA48E920}" type="slidenum">
              <a:rPr lang="en-US" altLang="zh-CN">
                <a:latin typeface="Calibri" panose="020F0502020204030204" pitchFamily="34" charset="0"/>
              </a:rPr>
              <a:pPr/>
              <a:t>1</a:t>
            </a:fld>
            <a:endParaRPr lang="en-US" altLang="zh-CN">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xfrm>
            <a:off x="1276350" y="615950"/>
            <a:ext cx="4783138" cy="3587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p:cNvSpPr>
            <a:spLocks noGrp="1" noChangeArrowheads="1"/>
          </p:cNvSpPr>
          <p:nvPr>
            <p:ph type="body" idx="1"/>
          </p:nvPr>
        </p:nvSpPr>
        <p:spPr bwMode="auto">
          <a:xfrm>
            <a:off x="550863" y="4560888"/>
            <a:ext cx="6303962"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51" tIns="48325" rIns="96651" bIns="48325" numCol="1" anchor="t" anchorCtr="0" compatLnSpc="1">
            <a:prstTxWarp prst="textNoShape">
              <a:avLst/>
            </a:prstTxWarp>
          </a:bodyPr>
          <a:lstStyle/>
          <a:p>
            <a:r>
              <a:rPr lang="en-US" altLang="zh-CN"/>
              <a:t>For lecture</a:t>
            </a:r>
          </a:p>
          <a:p>
            <a:endParaRPr lang="en-US" altLang="zh-CN"/>
          </a:p>
          <a:p>
            <a:r>
              <a:rPr lang="en-US" altLang="zh-CN"/>
              <a:t>Another sample string to try 0 1 2 3 0 8 11 0 3</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This is called a 4-way set associative cache because there are four cache entries for each cache index.  Essentially, you have four direct mapped cache working in parallel.</a:t>
            </a:r>
          </a:p>
          <a:p>
            <a:r>
              <a:rPr lang="en-US" altLang="zh-CN" dirty="0"/>
              <a:t>This is how it works: the cache index selects a set from the cache. The four tags in the set are compared in parallel with the upper bits of the memory address.</a:t>
            </a:r>
          </a:p>
          <a:p>
            <a:r>
              <a:rPr lang="en-US" altLang="zh-CN" dirty="0"/>
              <a:t>If no tags match the incoming address tag, we have a cache miss.</a:t>
            </a:r>
          </a:p>
          <a:p>
            <a:r>
              <a:rPr lang="en-US" altLang="zh-CN" dirty="0"/>
              <a:t>Otherwise, we have a cache hit and we will select the data from the way where the tag matches occur.</a:t>
            </a:r>
          </a:p>
          <a:p>
            <a:r>
              <a:rPr lang="en-US" altLang="zh-CN" dirty="0"/>
              <a:t>This is simple enough.  What is its disadvantages?</a:t>
            </a:r>
          </a:p>
          <a:p>
            <a:endParaRPr lang="en-US" altLang="zh-CN" dirty="0"/>
          </a:p>
          <a:p>
            <a:r>
              <a:rPr lang="en-US" altLang="zh-CN" dirty="0"/>
              <a:t>+1 = 36 min. (Y:16)</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For class handout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For lecture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First of all, a N-way set associative cache will need N comparators instead of just one comparator (use the right side of the diagram for direct mapped cache).</a:t>
            </a:r>
          </a:p>
          <a:p>
            <a:r>
              <a:rPr lang="en-US" altLang="zh-CN"/>
              <a:t>A N-way set associative cache will also be slower than a direct mapped cache because of this extra multiplexer delay.</a:t>
            </a:r>
          </a:p>
          <a:p>
            <a:r>
              <a:rPr lang="en-US" altLang="zh-CN"/>
              <a:t>Finally, for a N-way set associative cache, the data will be available AFTER the hit/miss signal becomes valid because the hit/mis is needed to control the data MUX.</a:t>
            </a:r>
          </a:p>
          <a:p>
            <a:r>
              <a:rPr lang="en-US" altLang="zh-CN"/>
              <a:t>For a direct mapped cache, that is everything before the MUX on the right or left side, the cache block will be available BEFORE the hit/miss signal (AND gate output) because the data does not have to go through the comparator.</a:t>
            </a:r>
          </a:p>
          <a:p>
            <a:r>
              <a:rPr lang="en-US" altLang="zh-CN"/>
              <a:t>This can be an important consideration because the processor can now go ahead and use the data  without  knowing if it is a Hit or Miss.  Just assume it is a hit.</a:t>
            </a:r>
          </a:p>
          <a:p>
            <a:r>
              <a:rPr lang="en-US" altLang="zh-CN"/>
              <a:t>Since cache hit rate is in the upper 90% range, you will be ahead of the game 90% of the time and for those 10% of the time that you  are wrong,  just make sure you can recover.</a:t>
            </a:r>
          </a:p>
          <a:p>
            <a:r>
              <a:rPr lang="en-US" altLang="zh-CN"/>
              <a:t>You cannot play this speculation game with a N-way set-associative cache because as I said earlier, the data will not be available to you until the hit/miss signal is valid.</a:t>
            </a:r>
          </a:p>
          <a:p>
            <a:endParaRPr lang="en-US" altLang="zh-CN"/>
          </a:p>
          <a:p>
            <a:r>
              <a:rPr lang="en-US" altLang="zh-CN"/>
              <a:t>+2 = 38 min. (Y:18)</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AU" altLang="zh-CN">
                <a:latin typeface="Times New Roman" panose="02020603050405020304" pitchFamily="18" charset="0"/>
              </a:rPr>
              <a:t>Morgan Kaufmann Publishers</a:t>
            </a:r>
          </a:p>
        </p:txBody>
      </p:sp>
      <p:sp>
        <p:nvSpPr>
          <p:cNvPr id="37891"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7773CE8-A72A-4E13-9FBA-CC246D357C4E}" type="datetime3">
              <a:rPr lang="en-AU" altLang="zh-CN">
                <a:latin typeface="Times New Roman" panose="02020603050405020304" pitchFamily="18" charset="0"/>
              </a:rPr>
              <a:pPr/>
              <a:t>25 July, 2018</a:t>
            </a:fld>
            <a:endParaRPr lang="en-AU" altLang="zh-CN">
              <a:latin typeface="Times New Roman" panose="02020603050405020304" pitchFamily="18" charset="0"/>
            </a:endParaRPr>
          </a:p>
        </p:txBody>
      </p:sp>
      <p:sp>
        <p:nvSpPr>
          <p:cNvPr id="37892"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AU" altLang="zh-CN">
                <a:latin typeface="Times New Roman" panose="02020603050405020304" pitchFamily="18" charset="0"/>
              </a:rPr>
              <a:t>Chapter 5 — Large and Fast: Exploiting Memory Hierarchy</a:t>
            </a:r>
          </a:p>
        </p:txBody>
      </p:sp>
      <p:sp>
        <p:nvSpPr>
          <p:cNvPr id="378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A635093-B20C-4085-BEE9-0EBCD210F2FC}" type="slidenum">
              <a:rPr lang="en-AU" altLang="zh-CN">
                <a:latin typeface="Times New Roman" panose="02020603050405020304" pitchFamily="18" charset="0"/>
              </a:rPr>
              <a:pPr/>
              <a:t>17</a:t>
            </a:fld>
            <a:endParaRPr lang="en-AU" altLang="zh-CN">
              <a:latin typeface="Times New Roman" panose="02020603050405020304" pitchFamily="18" charset="0"/>
            </a:endParaRPr>
          </a:p>
        </p:txBody>
      </p:sp>
      <p:sp>
        <p:nvSpPr>
          <p:cNvPr id="378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Also reduces cache miss penalty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Global miss rate – the fraction of references that miss in all levels of a multilevel cache.  The global miss rate dictates how often we must access the main memory.</a:t>
            </a:r>
          </a:p>
          <a:p>
            <a:r>
              <a:rPr lang="en-US" altLang="zh-CN"/>
              <a:t>Local miss rate – the fraction of references to one level of a cache that miss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A trace cache finds a dynamic sequence of instructions including taken branches to load into a cache block.  Thus, the cache blocks contain dynamic traces of the executed instructions as determined by the CPU rather than static sequences of instructions as determined by memory layout.  It folds branch prediction into the cache.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bwMode="auto">
          <a:xfrm>
            <a:off x="550863" y="4560888"/>
            <a:ext cx="6303962"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95655" tIns="46988" rIns="95655" bIns="46988" numCol="1" anchor="t" anchorCtr="0" compatLnSpc="1">
            <a:prstTxWarp prst="textNoShape">
              <a:avLst/>
            </a:prstTxWarp>
          </a:bodyPr>
          <a:lstStyle/>
          <a:p>
            <a:endParaRPr lang="en-US" altLang="zh-CN"/>
          </a:p>
          <a:p>
            <a:r>
              <a:rPr lang="en-US" altLang="zh-CN"/>
              <a:t>No fancy replacement policy is needed for the direct mapped cache. </a:t>
            </a:r>
          </a:p>
          <a:p>
            <a:r>
              <a:rPr lang="en-US" altLang="zh-CN"/>
              <a:t>As a matter of fact, that is what cause direct mapped trouble to begin with: only one place to go in the cache--causes conflict misses.</a:t>
            </a:r>
          </a:p>
          <a:p>
            <a:endParaRPr lang="en-US" altLang="zh-CN"/>
          </a:p>
          <a:p>
            <a:r>
              <a:rPr lang="en-US" altLang="zh-CN"/>
              <a:t>No fancy replacement policy is needed for the direct mapped cache. </a:t>
            </a:r>
          </a:p>
          <a:p>
            <a:r>
              <a:rPr lang="en-US" altLang="zh-CN"/>
              <a:t>As a matter of fact, that is what cause direct mapped trouble to begin with: only one place to go in the cache--causes conflict misses.</a:t>
            </a:r>
          </a:p>
          <a:p>
            <a:endParaRPr lang="en-US" altLang="zh-CN"/>
          </a:p>
          <a:p>
            <a:r>
              <a:rPr lang="en-US" altLang="zh-CN"/>
              <a:t>Besides working at Sun, I also teach people how to fly whenever I have time.</a:t>
            </a:r>
          </a:p>
          <a:p>
            <a:r>
              <a:rPr lang="en-US" altLang="zh-CN"/>
              <a:t>Statistic have shown that if a pilot crashed after an engine failure, he or she is more likely to get killed in a multi-engine light airplane than a single engine airplane.</a:t>
            </a:r>
          </a:p>
          <a:p>
            <a:r>
              <a:rPr lang="en-US" altLang="zh-CN"/>
              <a:t>The joke among us flight instructors is that: sure, when the engine quit in a single engine stops, you have one option: sooner or later, you land.  Probably sooner.</a:t>
            </a:r>
          </a:p>
          <a:p>
            <a:r>
              <a:rPr lang="en-US" altLang="zh-CN"/>
              <a:t>But in a multi-engine airplane with one engine stops, you have a lot of options.  It is the need to make a decision that kills those people.</a:t>
            </a:r>
          </a:p>
          <a:p>
            <a:endParaRPr lang="en-US" altLang="zh-CN"/>
          </a:p>
        </p:txBody>
      </p:sp>
      <p:sp>
        <p:nvSpPr>
          <p:cNvPr id="53251" name="Rectangle 3"/>
          <p:cNvSpPr>
            <a:spLocks noGrp="1" noRot="1" noChangeAspect="1" noChangeArrowheads="1" noTextEdit="1"/>
          </p:cNvSpPr>
          <p:nvPr>
            <p:ph type="sldImg"/>
          </p:nvPr>
        </p:nvSpPr>
        <p:spPr bwMode="auto">
          <a:xfrm>
            <a:off x="1277938" y="620713"/>
            <a:ext cx="4775200" cy="3581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bwMode="auto">
          <a:xfrm>
            <a:off x="550863" y="4564063"/>
            <a:ext cx="6303962"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100871" tIns="49552" rIns="100871" bIns="49552" numCol="1" anchor="t" anchorCtr="0" compatLnSpc="1">
            <a:prstTxWarp prst="textNoShape">
              <a:avLst/>
            </a:prstTxWarp>
          </a:bodyPr>
          <a:lstStyle/>
          <a:p>
            <a:endParaRPr lang="en-US" altLang="en-US"/>
          </a:p>
        </p:txBody>
      </p:sp>
      <p:sp>
        <p:nvSpPr>
          <p:cNvPr id="11267" name="Rectangle 3"/>
          <p:cNvSpPr>
            <a:spLocks noGrp="1" noRot="1" noChangeAspect="1" noChangeArrowheads="1" noTextEdit="1"/>
          </p:cNvSpPr>
          <p:nvPr>
            <p:ph type="sldImg"/>
          </p:nvPr>
        </p:nvSpPr>
        <p:spPr bwMode="auto">
          <a:xfrm>
            <a:off x="1271588" y="614363"/>
            <a:ext cx="4786312" cy="35893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latin typeface="Times New Roman" panose="02020603050405020304" pitchFamily="18" charset="0"/>
              </a:rPr>
              <a:t>Morgan Kaufmann Publishers</a:t>
            </a:r>
          </a:p>
        </p:txBody>
      </p:sp>
      <p:sp>
        <p:nvSpPr>
          <p:cNvPr id="13315"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33D341F-7714-44A2-A4AB-BE446C51F10D}" type="datetime4">
              <a:rPr lang="en-US" altLang="zh-CN">
                <a:latin typeface="Times New Roman" panose="02020603050405020304" pitchFamily="18" charset="0"/>
              </a:rPr>
              <a:pPr/>
              <a:t>July 25, 2018</a:t>
            </a:fld>
            <a:endParaRPr lang="en-US" altLang="zh-CN">
              <a:latin typeface="Times New Roman" panose="02020603050405020304" pitchFamily="18" charset="0"/>
            </a:endParaRPr>
          </a:p>
        </p:txBody>
      </p:sp>
      <p:sp>
        <p:nvSpPr>
          <p:cNvPr id="13316"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latin typeface="Times New Roman" panose="02020603050405020304" pitchFamily="18" charset="0"/>
              </a:rPr>
              <a:t>Chapter 1 — Computer Abstractions and Technology</a:t>
            </a:r>
          </a:p>
        </p:txBody>
      </p:sp>
      <p:sp>
        <p:nvSpPr>
          <p:cNvPr id="1331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61ABEB2-DAE3-4383-9008-A76F2C38E540}" type="slidenum">
              <a:rPr lang="en-US" altLang="zh-CN">
                <a:latin typeface="Times New Roman" panose="02020603050405020304" pitchFamily="18" charset="0"/>
              </a:rPr>
              <a:pPr/>
              <a:t>3</a:t>
            </a:fld>
            <a:endParaRPr lang="en-US" altLang="zh-CN">
              <a:latin typeface="Times New Roman" panose="02020603050405020304" pitchFamily="18" charset="0"/>
            </a:endParaRPr>
          </a:p>
        </p:txBody>
      </p:sp>
      <p:sp>
        <p:nvSpPr>
          <p:cNvPr id="133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AU" altLang="zh-CN">
                <a:latin typeface="Times New Roman" panose="02020603050405020304" pitchFamily="18" charset="0"/>
              </a:rPr>
              <a:t>Morgan Kaufmann Publishers</a:t>
            </a:r>
          </a:p>
        </p:txBody>
      </p:sp>
      <p:sp>
        <p:nvSpPr>
          <p:cNvPr id="15363"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C3BEF10-8536-45B4-8A79-AD2A238107AF}" type="datetime3">
              <a:rPr lang="en-AU" altLang="zh-CN">
                <a:latin typeface="Times New Roman" panose="02020603050405020304" pitchFamily="18" charset="0"/>
              </a:rPr>
              <a:pPr/>
              <a:t>25 July, 2018</a:t>
            </a:fld>
            <a:endParaRPr lang="en-AU" altLang="zh-CN">
              <a:latin typeface="Times New Roman" panose="02020603050405020304" pitchFamily="18" charset="0"/>
            </a:endParaRPr>
          </a:p>
        </p:txBody>
      </p:sp>
      <p:sp>
        <p:nvSpPr>
          <p:cNvPr id="15364"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AU" altLang="zh-CN">
                <a:latin typeface="Times New Roman" panose="02020603050405020304" pitchFamily="18" charset="0"/>
              </a:rPr>
              <a:t>Chapter 5 — Large and Fast: Exploiting Memory Hierarchy</a:t>
            </a:r>
          </a:p>
        </p:txBody>
      </p:sp>
      <p:sp>
        <p:nvSpPr>
          <p:cNvPr id="1536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DAA1FB6-5A6D-411D-BB1D-C7B475D1D3D2}" type="slidenum">
              <a:rPr lang="en-AU" altLang="zh-CN">
                <a:latin typeface="Times New Roman" panose="02020603050405020304" pitchFamily="18" charset="0"/>
              </a:rPr>
              <a:pPr/>
              <a:t>4</a:t>
            </a:fld>
            <a:endParaRPr lang="en-AU" altLang="zh-CN">
              <a:latin typeface="Times New Roman" panose="02020603050405020304" pitchFamily="18" charset="0"/>
            </a:endParaRPr>
          </a:p>
        </p:txBody>
      </p:sp>
      <p:sp>
        <p:nvSpPr>
          <p:cNvPr id="153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B86BFF8-9D95-437A-AB94-6A5206F2906C}" type="slidenum">
              <a:rPr lang="en-US" altLang="en-US" smtClean="0"/>
              <a:pPr>
                <a:defRPr/>
              </a:pPr>
              <a:t>6</a:t>
            </a:fld>
            <a:endParaRPr lang="en-US" altLang="en-US"/>
          </a:p>
        </p:txBody>
      </p:sp>
    </p:spTree>
    <p:extLst>
      <p:ext uri="{BB962C8B-B14F-4D97-AF65-F5344CB8AC3E}">
        <p14:creationId xmlns:p14="http://schemas.microsoft.com/office/powerpoint/2010/main" val="2899704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AU" altLang="zh-CN">
                <a:latin typeface="Times New Roman" panose="02020603050405020304" pitchFamily="18" charset="0"/>
              </a:rPr>
              <a:t>Morgan Kaufmann Publishers</a:t>
            </a:r>
          </a:p>
        </p:txBody>
      </p:sp>
      <p:sp>
        <p:nvSpPr>
          <p:cNvPr id="18435"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FB6A692-B5FA-40E1-BF0B-F139AD2BAC93}" type="datetime3">
              <a:rPr lang="en-AU" altLang="zh-CN">
                <a:latin typeface="Times New Roman" panose="02020603050405020304" pitchFamily="18" charset="0"/>
              </a:rPr>
              <a:pPr/>
              <a:t>25 July, 2018</a:t>
            </a:fld>
            <a:endParaRPr lang="en-AU" altLang="zh-CN">
              <a:latin typeface="Times New Roman" panose="02020603050405020304" pitchFamily="18" charset="0"/>
            </a:endParaRPr>
          </a:p>
        </p:txBody>
      </p:sp>
      <p:sp>
        <p:nvSpPr>
          <p:cNvPr id="18436"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AU" altLang="zh-CN">
                <a:latin typeface="Times New Roman" panose="02020603050405020304" pitchFamily="18" charset="0"/>
              </a:rPr>
              <a:t>Chapter 5 — Large and Fast: Exploiting Memory Hierarchy</a:t>
            </a:r>
          </a:p>
        </p:txBody>
      </p:sp>
      <p:sp>
        <p:nvSpPr>
          <p:cNvPr id="1843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ea typeface="MS PGothic" panose="020B0600070205080204" pitchFamily="34" charset="-128"/>
              </a:defRPr>
            </a:lvl1pPr>
            <a:lvl2pPr marL="742950" indent="-285750" defTabSz="966788">
              <a:defRPr>
                <a:solidFill>
                  <a:schemeClr val="tx1"/>
                </a:solidFill>
                <a:latin typeface="Arial" panose="020B0604020202020204" pitchFamily="34" charset="0"/>
                <a:ea typeface="MS PGothic" panose="020B0600070205080204" pitchFamily="34" charset="-128"/>
              </a:defRPr>
            </a:lvl2pPr>
            <a:lvl3pPr marL="1143000" indent="-228600" defTabSz="966788">
              <a:defRPr>
                <a:solidFill>
                  <a:schemeClr val="tx1"/>
                </a:solidFill>
                <a:latin typeface="Arial" panose="020B0604020202020204" pitchFamily="34" charset="0"/>
                <a:ea typeface="MS PGothic" panose="020B0600070205080204" pitchFamily="34" charset="-128"/>
              </a:defRPr>
            </a:lvl3pPr>
            <a:lvl4pPr marL="1600200" indent="-228600" defTabSz="966788">
              <a:defRPr>
                <a:solidFill>
                  <a:schemeClr val="tx1"/>
                </a:solidFill>
                <a:latin typeface="Arial" panose="020B0604020202020204" pitchFamily="34" charset="0"/>
                <a:ea typeface="MS PGothic" panose="020B0600070205080204" pitchFamily="34" charset="-128"/>
              </a:defRPr>
            </a:lvl4pPr>
            <a:lvl5pPr marL="2057400" indent="-228600" defTabSz="966788">
              <a:defRPr>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5ACC6EF-4C90-4C41-BA1B-FBFBD04773E9}" type="slidenum">
              <a:rPr lang="en-AU" altLang="zh-CN">
                <a:latin typeface="Times New Roman" panose="02020603050405020304" pitchFamily="18" charset="0"/>
              </a:rPr>
              <a:pPr/>
              <a:t>7</a:t>
            </a:fld>
            <a:endParaRPr lang="en-AU" altLang="zh-CN">
              <a:latin typeface="Times New Roman" panose="02020603050405020304" pitchFamily="18" charset="0"/>
            </a:endParaRPr>
          </a:p>
        </p:txBody>
      </p:sp>
      <p:sp>
        <p:nvSpPr>
          <p:cNvPr id="184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For ideal CPI = 1, then CPIstall = 4.44 and the amount of execution time spent on memory stalls would have risen from 3.44/5.44 = 63% to 3.44/4.44 = 77%</a:t>
            </a:r>
          </a:p>
          <a:p>
            <a:r>
              <a:rPr lang="en-US" altLang="zh-CN"/>
              <a:t>For miss penalty of 200, memory stall cycles = 2%  200 + 36% x 4% x 200 = 6.88 so that CPIstall = 8.88</a:t>
            </a:r>
          </a:p>
          <a:p>
            <a:endParaRPr lang="en-US" altLang="zh-CN"/>
          </a:p>
          <a:p>
            <a:r>
              <a:rPr lang="en-US" altLang="zh-CN"/>
              <a:t>This assumes that hit time is not a factor in determining cache performance.  A larger cache would have a longer access time (if a lower miss rate), meaning either a slower clock cycle or more stages in the pipeline for memory access.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xfrm>
            <a:off x="1276350" y="615950"/>
            <a:ext cx="4783138" cy="3587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p:cNvSpPr>
            <a:spLocks noGrp="1" noChangeArrowheads="1"/>
          </p:cNvSpPr>
          <p:nvPr>
            <p:ph type="body" idx="1"/>
          </p:nvPr>
        </p:nvSpPr>
        <p:spPr bwMode="auto">
          <a:xfrm>
            <a:off x="550863" y="4560888"/>
            <a:ext cx="6303962"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51" tIns="48325" rIns="96651" bIns="48325" numCol="1" anchor="t" anchorCtr="0" compatLnSpc="1">
            <a:prstTxWarp prst="textNoShape">
              <a:avLst/>
            </a:prstTxWarp>
          </a:bodyPr>
          <a:lstStyle/>
          <a:p>
            <a:r>
              <a:rPr lang="en-US" altLang="zh-CN"/>
              <a:t>For lecture</a:t>
            </a:r>
          </a:p>
          <a:p>
            <a:r>
              <a:rPr lang="en-US" altLang="zh-CN"/>
              <a:t>Valid bit indicates whether an entry contains valid information – if the bit is not set, there cannot be a match for this block</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xfrm>
            <a:off x="1276350" y="615950"/>
            <a:ext cx="4783138" cy="3587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p:cNvSpPr>
            <a:spLocks noGrp="1" noChangeArrowheads="1"/>
          </p:cNvSpPr>
          <p:nvPr>
            <p:ph type="body" idx="1"/>
          </p:nvPr>
        </p:nvSpPr>
        <p:spPr bwMode="auto">
          <a:xfrm>
            <a:off x="550863" y="4560888"/>
            <a:ext cx="6303962"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51" tIns="48325" rIns="96651" bIns="48325" numCol="1" anchor="t" anchorCtr="0" compatLnSpc="1">
            <a:prstTxWarp prst="textNoShape">
              <a:avLst/>
            </a:prstTxWarp>
          </a:bodyPr>
          <a:lstStyle/>
          <a:p>
            <a:r>
              <a:rPr lang="en-US" altLang="zh-CN"/>
              <a:t>For class handout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sz="900" b="1" smtClean="0">
                <a:solidFill>
                  <a:schemeClr val="tx1"/>
                </a:solidFill>
                <a:latin typeface="Arial" panose="020B0604020202020204" pitchFamily="34" charset="0"/>
                <a:cs typeface="Arial" panose="020B0604020202020204" pitchFamily="34" charset="0"/>
              </a:defRPr>
            </a:lvl1pPr>
          </a:lstStyle>
          <a:p>
            <a:pPr>
              <a:defRPr/>
            </a:pPr>
            <a:fld id="{75E16A5C-AA69-411A-A9A1-5E7690E9C128}" type="datetime1">
              <a:rPr lang="en-US" altLang="zh-CN"/>
              <a:pPr>
                <a:defRPr/>
              </a:pPr>
              <a:t>7/25/18</a:t>
            </a:fld>
            <a:endParaRPr lang="en-US" altLang="zh-CN"/>
          </a:p>
        </p:txBody>
      </p:sp>
      <p:sp>
        <p:nvSpPr>
          <p:cNvPr id="5" name="Footer Placeholder 4"/>
          <p:cNvSpPr>
            <a:spLocks noGrp="1"/>
          </p:cNvSpPr>
          <p:nvPr>
            <p:ph type="ftr" sz="quarter" idx="11"/>
          </p:nvPr>
        </p:nvSpPr>
        <p:spPr>
          <a:xfrm>
            <a:off x="5513388" y="6489700"/>
            <a:ext cx="2895600" cy="333375"/>
          </a:xfrm>
        </p:spPr>
        <p:txBody>
          <a:bodyPr/>
          <a:lstStyle>
            <a:lvl1pPr algn="r">
              <a:defRPr sz="900" b="1">
                <a:solidFill>
                  <a:schemeClr val="tx1"/>
                </a:solidFill>
                <a:latin typeface="Arial" pitchFamily="34" charset="0"/>
                <a:cs typeface="Arial" pitchFamily="34" charset="0"/>
              </a:defRPr>
            </a:lvl1pPr>
          </a:lstStyle>
          <a:p>
            <a:pPr>
              <a:defRPr/>
            </a:pPr>
            <a:r>
              <a:rPr lang="en-US"/>
              <a:t>Introduction</a:t>
            </a:r>
          </a:p>
        </p:txBody>
      </p:sp>
      <p:sp>
        <p:nvSpPr>
          <p:cNvPr id="6" name="Slide Number Placeholder 5"/>
          <p:cNvSpPr>
            <a:spLocks noGrp="1"/>
          </p:cNvSpPr>
          <p:nvPr>
            <p:ph type="sldNum" sz="quarter" idx="12"/>
          </p:nvPr>
        </p:nvSpPr>
        <p:spPr>
          <a:xfrm>
            <a:off x="8458200" y="6477000"/>
            <a:ext cx="457200" cy="333375"/>
          </a:xfrm>
        </p:spPr>
        <p:txBody>
          <a:bodyPr/>
          <a:lstStyle>
            <a:lvl1pPr algn="l">
              <a:defRPr sz="900" b="1" smtClean="0">
                <a:solidFill>
                  <a:schemeClr val="tx1"/>
                </a:solidFill>
                <a:latin typeface="Arial" panose="020B0604020202020204" pitchFamily="34" charset="0"/>
                <a:cs typeface="Arial" panose="020B0604020202020204" pitchFamily="34" charset="0"/>
              </a:defRPr>
            </a:lvl1pPr>
          </a:lstStyle>
          <a:p>
            <a:pPr>
              <a:defRPr/>
            </a:pPr>
            <a:fld id="{21FF014B-980A-424A-AC03-5B280C1843DE}" type="slidenum">
              <a:rPr lang="en-US" altLang="zh-CN"/>
              <a:pPr>
                <a:defRPr/>
              </a:pPr>
              <a:t>‹#›</a:t>
            </a:fld>
            <a:endParaRPr lang="en-US" altLang="zh-CN"/>
          </a:p>
        </p:txBody>
      </p:sp>
    </p:spTree>
    <p:extLst>
      <p:ext uri="{BB962C8B-B14F-4D97-AF65-F5344CB8AC3E}">
        <p14:creationId xmlns:p14="http://schemas.microsoft.com/office/powerpoint/2010/main" val="1375300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5B9BC12-5C23-4A3F-B299-1426D6D6600E}" type="datetime1">
              <a:rPr lang="en-US" altLang="zh-CN"/>
              <a:pPr>
                <a:defRPr/>
              </a:pPr>
              <a:t>7/25/18</a:t>
            </a:fld>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t>Introduction</a:t>
            </a:r>
          </a:p>
        </p:txBody>
      </p:sp>
      <p:sp>
        <p:nvSpPr>
          <p:cNvPr id="6" name="Slide Number Placeholder 5"/>
          <p:cNvSpPr>
            <a:spLocks noGrp="1"/>
          </p:cNvSpPr>
          <p:nvPr>
            <p:ph type="sldNum" sz="quarter" idx="12"/>
          </p:nvPr>
        </p:nvSpPr>
        <p:spPr/>
        <p:txBody>
          <a:bodyPr/>
          <a:lstStyle>
            <a:lvl1pPr>
              <a:defRPr/>
            </a:lvl1pPr>
          </a:lstStyle>
          <a:p>
            <a:pPr>
              <a:defRPr/>
            </a:pPr>
            <a:fld id="{05D8D803-BE26-4AEA-9D8F-C505EBF19F7C}" type="slidenum">
              <a:rPr lang="en-US" altLang="zh-CN"/>
              <a:pPr>
                <a:defRPr/>
              </a:pPr>
              <a:t>‹#›</a:t>
            </a:fld>
            <a:endParaRPr lang="en-US" altLang="zh-CN"/>
          </a:p>
        </p:txBody>
      </p:sp>
    </p:spTree>
    <p:extLst>
      <p:ext uri="{BB962C8B-B14F-4D97-AF65-F5344CB8AC3E}">
        <p14:creationId xmlns:p14="http://schemas.microsoft.com/office/powerpoint/2010/main" val="2151218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CFA8BDC-895B-4534-8179-52B2A3B56189}" type="datetime1">
              <a:rPr lang="en-US" altLang="zh-CN"/>
              <a:pPr>
                <a:defRPr/>
              </a:pPr>
              <a:t>7/25/18</a:t>
            </a:fld>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t>Introduction</a:t>
            </a:r>
          </a:p>
        </p:txBody>
      </p:sp>
      <p:sp>
        <p:nvSpPr>
          <p:cNvPr id="6" name="Slide Number Placeholder 5"/>
          <p:cNvSpPr>
            <a:spLocks noGrp="1"/>
          </p:cNvSpPr>
          <p:nvPr>
            <p:ph type="sldNum" sz="quarter" idx="12"/>
          </p:nvPr>
        </p:nvSpPr>
        <p:spPr/>
        <p:txBody>
          <a:bodyPr/>
          <a:lstStyle>
            <a:lvl1pPr>
              <a:defRPr/>
            </a:lvl1pPr>
          </a:lstStyle>
          <a:p>
            <a:pPr>
              <a:defRPr/>
            </a:pPr>
            <a:fld id="{5DEF4602-E76B-41BF-B6F8-C5132153FF24}" type="slidenum">
              <a:rPr lang="en-US" altLang="zh-CN"/>
              <a:pPr>
                <a:defRPr/>
              </a:pPr>
              <a:t>‹#›</a:t>
            </a:fld>
            <a:endParaRPr lang="en-US" altLang="zh-CN"/>
          </a:p>
        </p:txBody>
      </p:sp>
    </p:spTree>
    <p:extLst>
      <p:ext uri="{BB962C8B-B14F-4D97-AF65-F5344CB8AC3E}">
        <p14:creationId xmlns:p14="http://schemas.microsoft.com/office/powerpoint/2010/main" val="2280044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533400" y="914400"/>
            <a:ext cx="4000500" cy="239871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86300" y="914400"/>
            <a:ext cx="4000500" cy="239871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89009579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533400" y="914400"/>
            <a:ext cx="8153400" cy="2398713"/>
          </a:xfrm>
        </p:spPr>
        <p:txBody>
          <a:bodyPr/>
          <a:lstStyle/>
          <a:p>
            <a:pPr lvl="0"/>
            <a:endParaRPr lang="zh-CN" altLang="en-US" noProof="0"/>
          </a:p>
        </p:txBody>
      </p:sp>
    </p:spTree>
    <p:extLst>
      <p:ext uri="{BB962C8B-B14F-4D97-AF65-F5344CB8AC3E}">
        <p14:creationId xmlns:p14="http://schemas.microsoft.com/office/powerpoint/2010/main" val="187282984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57200" y="914400"/>
            <a:ext cx="8229600" cy="1588"/>
          </a:xfrm>
          <a:prstGeom prst="line">
            <a:avLst/>
          </a:prstGeom>
          <a:ln w="38100">
            <a:solidFill>
              <a:srgbClr val="FFCC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274638"/>
            <a:ext cx="8686800" cy="563562"/>
          </a:xfrm>
        </p:spPr>
        <p:txBody>
          <a:bodyPr/>
          <a:lstStyle>
            <a:lvl1pPr>
              <a:defRPr sz="2800" b="1"/>
            </a:lvl1pPr>
          </a:lstStyle>
          <a:p>
            <a:r>
              <a:rPr lang="en-US" dirty="0"/>
              <a:t>Click to edit Master title style</a:t>
            </a:r>
          </a:p>
        </p:txBody>
      </p:sp>
      <p:sp>
        <p:nvSpPr>
          <p:cNvPr id="3" name="Content Placeholder 2"/>
          <p:cNvSpPr>
            <a:spLocks noGrp="1"/>
          </p:cNvSpPr>
          <p:nvPr>
            <p:ph idx="1"/>
          </p:nvPr>
        </p:nvSpPr>
        <p:spPr>
          <a:xfrm>
            <a:off x="76200" y="1066800"/>
            <a:ext cx="8991600" cy="5334000"/>
          </a:xfrm>
          <a:ln w="28575">
            <a:noFill/>
          </a:ln>
        </p:spPr>
        <p:txBody>
          <a:bodyPr/>
          <a:lstStyle>
            <a:lvl1pPr marL="342900" indent="-457200">
              <a:lnSpc>
                <a:spcPct val="125000"/>
              </a:lnSpc>
              <a:spcBef>
                <a:spcPts val="600"/>
              </a:spcBef>
              <a:buClr>
                <a:srgbClr val="0066FF"/>
              </a:buClr>
              <a:buFont typeface="Wingdings" pitchFamily="2" charset="2"/>
              <a:buChar char="Ø"/>
              <a:defRPr b="1"/>
            </a:lvl1pPr>
            <a:lvl2pPr marL="742950" indent="-457200">
              <a:lnSpc>
                <a:spcPct val="125000"/>
              </a:lnSpc>
              <a:spcBef>
                <a:spcPts val="600"/>
              </a:spcBef>
              <a:buClr>
                <a:schemeClr val="accent2"/>
              </a:buClr>
              <a:buFont typeface="Wingdings" pitchFamily="2" charset="2"/>
              <a:buChar char="v"/>
              <a:defRPr b="1"/>
            </a:lvl2pPr>
            <a:lvl3pPr marL="1143000" indent="-457200">
              <a:lnSpc>
                <a:spcPct val="125000"/>
              </a:lnSpc>
              <a:spcBef>
                <a:spcPts val="600"/>
              </a:spcBef>
              <a:buClr>
                <a:srgbClr val="00B050"/>
              </a:buClr>
              <a:buFont typeface="Wingdings" pitchFamily="2" charset="2"/>
              <a:buChar char="ü"/>
              <a:defRPr b="1"/>
            </a:lvl3pPr>
            <a:lvl4pPr>
              <a:defRPr b="1"/>
            </a:lvl4pPr>
            <a:lvl5pPr>
              <a:defRPr b="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sz="1000" b="1" smtClean="0">
                <a:solidFill>
                  <a:schemeClr val="tx1"/>
                </a:solidFill>
                <a:latin typeface="Arial" panose="020B0604020202020204" pitchFamily="34" charset="0"/>
                <a:cs typeface="Arial" panose="020B0604020202020204" pitchFamily="34" charset="0"/>
              </a:defRPr>
            </a:lvl1pPr>
          </a:lstStyle>
          <a:p>
            <a:pPr>
              <a:defRPr/>
            </a:pPr>
            <a:fld id="{F1B1B5E0-1FF3-48A8-86A2-1DFCF411E36F}" type="datetime1">
              <a:rPr lang="en-US" altLang="zh-CN"/>
              <a:pPr>
                <a:defRPr/>
              </a:pPr>
              <a:t>7/25/18</a:t>
            </a:fld>
            <a:endParaRPr lang="en-US" altLang="zh-CN"/>
          </a:p>
        </p:txBody>
      </p:sp>
      <p:sp>
        <p:nvSpPr>
          <p:cNvPr id="6" name="Footer Placeholder 4"/>
          <p:cNvSpPr>
            <a:spLocks noGrp="1"/>
          </p:cNvSpPr>
          <p:nvPr>
            <p:ph type="ftr" sz="quarter" idx="11"/>
          </p:nvPr>
        </p:nvSpPr>
        <p:spPr>
          <a:xfrm>
            <a:off x="5513388" y="6489700"/>
            <a:ext cx="2895600" cy="333375"/>
          </a:xfrm>
        </p:spPr>
        <p:txBody>
          <a:bodyPr/>
          <a:lstStyle>
            <a:lvl1pPr algn="r">
              <a:defRPr sz="900" b="1">
                <a:solidFill>
                  <a:schemeClr val="tx1"/>
                </a:solidFill>
                <a:latin typeface="Arial" pitchFamily="34" charset="0"/>
                <a:cs typeface="Arial" pitchFamily="34" charset="0"/>
              </a:defRPr>
            </a:lvl1pPr>
          </a:lstStyle>
          <a:p>
            <a:pPr>
              <a:defRPr/>
            </a:pPr>
            <a:r>
              <a:rPr lang="en-US"/>
              <a:t>Introduction</a:t>
            </a:r>
          </a:p>
        </p:txBody>
      </p:sp>
      <p:sp>
        <p:nvSpPr>
          <p:cNvPr id="7" name="Slide Number Placeholder 5"/>
          <p:cNvSpPr>
            <a:spLocks noGrp="1"/>
          </p:cNvSpPr>
          <p:nvPr>
            <p:ph type="sldNum" sz="quarter" idx="12"/>
          </p:nvPr>
        </p:nvSpPr>
        <p:spPr>
          <a:xfrm>
            <a:off x="8458200" y="6477000"/>
            <a:ext cx="457200" cy="333375"/>
          </a:xfrm>
        </p:spPr>
        <p:txBody>
          <a:bodyPr/>
          <a:lstStyle>
            <a:lvl1pPr algn="l">
              <a:defRPr sz="900" b="1" smtClean="0">
                <a:solidFill>
                  <a:schemeClr val="tx1"/>
                </a:solidFill>
                <a:latin typeface="Arial" panose="020B0604020202020204" pitchFamily="34" charset="0"/>
                <a:cs typeface="Arial" panose="020B0604020202020204" pitchFamily="34" charset="0"/>
              </a:defRPr>
            </a:lvl1pPr>
          </a:lstStyle>
          <a:p>
            <a:pPr>
              <a:defRPr/>
            </a:pPr>
            <a:fld id="{745D60F5-1647-4064-96CD-719215281BBA}" type="slidenum">
              <a:rPr lang="en-US" altLang="zh-CN"/>
              <a:pPr>
                <a:defRPr/>
              </a:pPr>
              <a:t>‹#›</a:t>
            </a:fld>
            <a:endParaRPr lang="en-US" altLang="zh-CN"/>
          </a:p>
        </p:txBody>
      </p:sp>
    </p:spTree>
    <p:extLst>
      <p:ext uri="{BB962C8B-B14F-4D97-AF65-F5344CB8AC3E}">
        <p14:creationId xmlns:p14="http://schemas.microsoft.com/office/powerpoint/2010/main" val="332923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9218D02-0C06-422E-97FB-6944DF5A4FED}" type="datetime1">
              <a:rPr lang="en-US" altLang="zh-CN"/>
              <a:pPr>
                <a:defRPr/>
              </a:pPr>
              <a:t>7/25/18</a:t>
            </a:fld>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t>Introduction</a:t>
            </a:r>
          </a:p>
        </p:txBody>
      </p:sp>
      <p:sp>
        <p:nvSpPr>
          <p:cNvPr id="6" name="Slide Number Placeholder 5"/>
          <p:cNvSpPr>
            <a:spLocks noGrp="1"/>
          </p:cNvSpPr>
          <p:nvPr>
            <p:ph type="sldNum" sz="quarter" idx="12"/>
          </p:nvPr>
        </p:nvSpPr>
        <p:spPr/>
        <p:txBody>
          <a:bodyPr/>
          <a:lstStyle>
            <a:lvl1pPr>
              <a:defRPr/>
            </a:lvl1pPr>
          </a:lstStyle>
          <a:p>
            <a:pPr>
              <a:defRPr/>
            </a:pPr>
            <a:fld id="{C480B488-42C4-4E4A-AEE1-F4F49714446B}" type="slidenum">
              <a:rPr lang="en-US" altLang="zh-CN"/>
              <a:pPr>
                <a:defRPr/>
              </a:pPr>
              <a:t>‹#›</a:t>
            </a:fld>
            <a:endParaRPr lang="en-US" altLang="zh-CN"/>
          </a:p>
        </p:txBody>
      </p:sp>
    </p:spTree>
    <p:extLst>
      <p:ext uri="{BB962C8B-B14F-4D97-AF65-F5344CB8AC3E}">
        <p14:creationId xmlns:p14="http://schemas.microsoft.com/office/powerpoint/2010/main" val="364082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3C4E180-4272-4EF1-8637-8C6F964CE932}" type="datetime1">
              <a:rPr lang="en-US" altLang="zh-CN"/>
              <a:pPr>
                <a:defRPr/>
              </a:pPr>
              <a:t>7/25/18</a:t>
            </a:fld>
            <a:endParaRPr lang="en-US" altLang="zh-CN"/>
          </a:p>
        </p:txBody>
      </p:sp>
      <p:sp>
        <p:nvSpPr>
          <p:cNvPr id="6" name="Footer Placeholder 4"/>
          <p:cNvSpPr>
            <a:spLocks noGrp="1"/>
          </p:cNvSpPr>
          <p:nvPr>
            <p:ph type="ftr" sz="quarter" idx="11"/>
          </p:nvPr>
        </p:nvSpPr>
        <p:spPr/>
        <p:txBody>
          <a:bodyPr/>
          <a:lstStyle>
            <a:lvl1pPr>
              <a:defRPr/>
            </a:lvl1pPr>
          </a:lstStyle>
          <a:p>
            <a:pPr>
              <a:defRPr/>
            </a:pPr>
            <a:r>
              <a:rPr lang="en-US"/>
              <a:t>Introduction</a:t>
            </a:r>
          </a:p>
        </p:txBody>
      </p:sp>
      <p:sp>
        <p:nvSpPr>
          <p:cNvPr id="7" name="Slide Number Placeholder 5"/>
          <p:cNvSpPr>
            <a:spLocks noGrp="1"/>
          </p:cNvSpPr>
          <p:nvPr>
            <p:ph type="sldNum" sz="quarter" idx="12"/>
          </p:nvPr>
        </p:nvSpPr>
        <p:spPr/>
        <p:txBody>
          <a:bodyPr/>
          <a:lstStyle>
            <a:lvl1pPr>
              <a:defRPr/>
            </a:lvl1pPr>
          </a:lstStyle>
          <a:p>
            <a:pPr>
              <a:defRPr/>
            </a:pPr>
            <a:fld id="{125D1FF3-8B63-4B8B-86C2-B62F8617EB24}" type="slidenum">
              <a:rPr lang="en-US" altLang="zh-CN"/>
              <a:pPr>
                <a:defRPr/>
              </a:pPr>
              <a:t>‹#›</a:t>
            </a:fld>
            <a:endParaRPr lang="en-US" altLang="zh-CN"/>
          </a:p>
        </p:txBody>
      </p:sp>
    </p:spTree>
    <p:extLst>
      <p:ext uri="{BB962C8B-B14F-4D97-AF65-F5344CB8AC3E}">
        <p14:creationId xmlns:p14="http://schemas.microsoft.com/office/powerpoint/2010/main" val="259867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7395443-8249-449D-B61D-990FC08817B1}" type="datetime1">
              <a:rPr lang="en-US" altLang="zh-CN"/>
              <a:pPr>
                <a:defRPr/>
              </a:pPr>
              <a:t>7/25/18</a:t>
            </a:fld>
            <a:endParaRPr lang="en-US" altLang="zh-CN"/>
          </a:p>
        </p:txBody>
      </p:sp>
      <p:sp>
        <p:nvSpPr>
          <p:cNvPr id="8" name="Footer Placeholder 4"/>
          <p:cNvSpPr>
            <a:spLocks noGrp="1"/>
          </p:cNvSpPr>
          <p:nvPr>
            <p:ph type="ftr" sz="quarter" idx="11"/>
          </p:nvPr>
        </p:nvSpPr>
        <p:spPr/>
        <p:txBody>
          <a:bodyPr/>
          <a:lstStyle>
            <a:lvl1pPr>
              <a:defRPr/>
            </a:lvl1pPr>
          </a:lstStyle>
          <a:p>
            <a:pPr>
              <a:defRPr/>
            </a:pPr>
            <a:r>
              <a:rPr lang="en-US"/>
              <a:t>Introduction</a:t>
            </a:r>
          </a:p>
        </p:txBody>
      </p:sp>
      <p:sp>
        <p:nvSpPr>
          <p:cNvPr id="9" name="Slide Number Placeholder 5"/>
          <p:cNvSpPr>
            <a:spLocks noGrp="1"/>
          </p:cNvSpPr>
          <p:nvPr>
            <p:ph type="sldNum" sz="quarter" idx="12"/>
          </p:nvPr>
        </p:nvSpPr>
        <p:spPr/>
        <p:txBody>
          <a:bodyPr/>
          <a:lstStyle>
            <a:lvl1pPr>
              <a:defRPr/>
            </a:lvl1pPr>
          </a:lstStyle>
          <a:p>
            <a:pPr>
              <a:defRPr/>
            </a:pPr>
            <a:fld id="{E21D6A8E-2F85-484F-83EB-17BA10C43448}" type="slidenum">
              <a:rPr lang="en-US" altLang="zh-CN"/>
              <a:pPr>
                <a:defRPr/>
              </a:pPr>
              <a:t>‹#›</a:t>
            </a:fld>
            <a:endParaRPr lang="en-US" altLang="zh-CN"/>
          </a:p>
        </p:txBody>
      </p:sp>
    </p:spTree>
    <p:extLst>
      <p:ext uri="{BB962C8B-B14F-4D97-AF65-F5344CB8AC3E}">
        <p14:creationId xmlns:p14="http://schemas.microsoft.com/office/powerpoint/2010/main" val="3387823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BE48C9E-1A00-4AC7-B613-4DCD7E6536CC}" type="datetime1">
              <a:rPr lang="en-US" altLang="zh-CN"/>
              <a:pPr>
                <a:defRPr/>
              </a:pPr>
              <a:t>7/25/18</a:t>
            </a:fld>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t>Introduction</a:t>
            </a:r>
          </a:p>
        </p:txBody>
      </p:sp>
      <p:sp>
        <p:nvSpPr>
          <p:cNvPr id="5" name="Slide Number Placeholder 5"/>
          <p:cNvSpPr>
            <a:spLocks noGrp="1"/>
          </p:cNvSpPr>
          <p:nvPr>
            <p:ph type="sldNum" sz="quarter" idx="12"/>
          </p:nvPr>
        </p:nvSpPr>
        <p:spPr/>
        <p:txBody>
          <a:bodyPr/>
          <a:lstStyle>
            <a:lvl1pPr>
              <a:defRPr/>
            </a:lvl1pPr>
          </a:lstStyle>
          <a:p>
            <a:pPr>
              <a:defRPr/>
            </a:pPr>
            <a:fld id="{6B5EB8EF-E2D9-47CA-A5B2-2AEB269FA529}" type="slidenum">
              <a:rPr lang="en-US" altLang="zh-CN"/>
              <a:pPr>
                <a:defRPr/>
              </a:pPr>
              <a:t>‹#›</a:t>
            </a:fld>
            <a:endParaRPr lang="en-US" altLang="zh-CN"/>
          </a:p>
        </p:txBody>
      </p:sp>
    </p:spTree>
    <p:extLst>
      <p:ext uri="{BB962C8B-B14F-4D97-AF65-F5344CB8AC3E}">
        <p14:creationId xmlns:p14="http://schemas.microsoft.com/office/powerpoint/2010/main" val="313644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2E78604-3D9D-4A5E-B0E5-88A7E0B5AD1E}" type="datetime1">
              <a:rPr lang="en-US" altLang="zh-CN"/>
              <a:pPr>
                <a:defRPr/>
              </a:pPr>
              <a:t>7/25/18</a:t>
            </a:fld>
            <a:endParaRPr lang="en-US" altLang="zh-CN"/>
          </a:p>
        </p:txBody>
      </p:sp>
      <p:sp>
        <p:nvSpPr>
          <p:cNvPr id="3" name="Footer Placeholder 4"/>
          <p:cNvSpPr>
            <a:spLocks noGrp="1"/>
          </p:cNvSpPr>
          <p:nvPr>
            <p:ph type="ftr" sz="quarter" idx="11"/>
          </p:nvPr>
        </p:nvSpPr>
        <p:spPr/>
        <p:txBody>
          <a:bodyPr/>
          <a:lstStyle>
            <a:lvl1pPr>
              <a:defRPr/>
            </a:lvl1pPr>
          </a:lstStyle>
          <a:p>
            <a:pPr>
              <a:defRPr/>
            </a:pPr>
            <a:r>
              <a:rPr lang="en-US"/>
              <a:t>Introduction</a:t>
            </a:r>
          </a:p>
        </p:txBody>
      </p:sp>
      <p:sp>
        <p:nvSpPr>
          <p:cNvPr id="4" name="Slide Number Placeholder 5"/>
          <p:cNvSpPr>
            <a:spLocks noGrp="1"/>
          </p:cNvSpPr>
          <p:nvPr>
            <p:ph type="sldNum" sz="quarter" idx="12"/>
          </p:nvPr>
        </p:nvSpPr>
        <p:spPr/>
        <p:txBody>
          <a:bodyPr/>
          <a:lstStyle>
            <a:lvl1pPr>
              <a:defRPr/>
            </a:lvl1pPr>
          </a:lstStyle>
          <a:p>
            <a:pPr>
              <a:defRPr/>
            </a:pPr>
            <a:fld id="{F4F88154-91CC-4F7B-A9F2-8CF2D8CDE81F}" type="slidenum">
              <a:rPr lang="en-US" altLang="zh-CN"/>
              <a:pPr>
                <a:defRPr/>
              </a:pPr>
              <a:t>‹#›</a:t>
            </a:fld>
            <a:endParaRPr lang="en-US" altLang="zh-CN"/>
          </a:p>
        </p:txBody>
      </p:sp>
    </p:spTree>
    <p:extLst>
      <p:ext uri="{BB962C8B-B14F-4D97-AF65-F5344CB8AC3E}">
        <p14:creationId xmlns:p14="http://schemas.microsoft.com/office/powerpoint/2010/main" val="909337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2A33FBE-A9E4-4B01-A6BF-5B6D174DEFAF}" type="datetime1">
              <a:rPr lang="en-US" altLang="zh-CN"/>
              <a:pPr>
                <a:defRPr/>
              </a:pPr>
              <a:t>7/25/18</a:t>
            </a:fld>
            <a:endParaRPr lang="en-US" altLang="zh-CN"/>
          </a:p>
        </p:txBody>
      </p:sp>
      <p:sp>
        <p:nvSpPr>
          <p:cNvPr id="6" name="Footer Placeholder 4"/>
          <p:cNvSpPr>
            <a:spLocks noGrp="1"/>
          </p:cNvSpPr>
          <p:nvPr>
            <p:ph type="ftr" sz="quarter" idx="11"/>
          </p:nvPr>
        </p:nvSpPr>
        <p:spPr/>
        <p:txBody>
          <a:bodyPr/>
          <a:lstStyle>
            <a:lvl1pPr>
              <a:defRPr/>
            </a:lvl1pPr>
          </a:lstStyle>
          <a:p>
            <a:pPr>
              <a:defRPr/>
            </a:pPr>
            <a:r>
              <a:rPr lang="en-US"/>
              <a:t>Introduction</a:t>
            </a:r>
          </a:p>
        </p:txBody>
      </p:sp>
      <p:sp>
        <p:nvSpPr>
          <p:cNvPr id="7" name="Slide Number Placeholder 5"/>
          <p:cNvSpPr>
            <a:spLocks noGrp="1"/>
          </p:cNvSpPr>
          <p:nvPr>
            <p:ph type="sldNum" sz="quarter" idx="12"/>
          </p:nvPr>
        </p:nvSpPr>
        <p:spPr/>
        <p:txBody>
          <a:bodyPr/>
          <a:lstStyle>
            <a:lvl1pPr>
              <a:defRPr/>
            </a:lvl1pPr>
          </a:lstStyle>
          <a:p>
            <a:pPr>
              <a:defRPr/>
            </a:pPr>
            <a:fld id="{03CBFE5D-841E-43C6-AAD7-6B24C9E9F573}" type="slidenum">
              <a:rPr lang="en-US" altLang="zh-CN"/>
              <a:pPr>
                <a:defRPr/>
              </a:pPr>
              <a:t>‹#›</a:t>
            </a:fld>
            <a:endParaRPr lang="en-US" altLang="zh-CN"/>
          </a:p>
        </p:txBody>
      </p:sp>
    </p:spTree>
    <p:extLst>
      <p:ext uri="{BB962C8B-B14F-4D97-AF65-F5344CB8AC3E}">
        <p14:creationId xmlns:p14="http://schemas.microsoft.com/office/powerpoint/2010/main" val="1450056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7D15443-480D-4BD1-8EFB-FFDA0A7AD646}" type="datetime1">
              <a:rPr lang="en-US" altLang="zh-CN"/>
              <a:pPr>
                <a:defRPr/>
              </a:pPr>
              <a:t>7/25/18</a:t>
            </a:fld>
            <a:endParaRPr lang="en-US" altLang="zh-CN"/>
          </a:p>
        </p:txBody>
      </p:sp>
      <p:sp>
        <p:nvSpPr>
          <p:cNvPr id="6" name="Footer Placeholder 4"/>
          <p:cNvSpPr>
            <a:spLocks noGrp="1"/>
          </p:cNvSpPr>
          <p:nvPr>
            <p:ph type="ftr" sz="quarter" idx="11"/>
          </p:nvPr>
        </p:nvSpPr>
        <p:spPr/>
        <p:txBody>
          <a:bodyPr/>
          <a:lstStyle>
            <a:lvl1pPr>
              <a:defRPr/>
            </a:lvl1pPr>
          </a:lstStyle>
          <a:p>
            <a:pPr>
              <a:defRPr/>
            </a:pPr>
            <a:r>
              <a:rPr lang="en-US"/>
              <a:t>Introduction</a:t>
            </a:r>
          </a:p>
        </p:txBody>
      </p:sp>
      <p:sp>
        <p:nvSpPr>
          <p:cNvPr id="7" name="Slide Number Placeholder 5"/>
          <p:cNvSpPr>
            <a:spLocks noGrp="1"/>
          </p:cNvSpPr>
          <p:nvPr>
            <p:ph type="sldNum" sz="quarter" idx="12"/>
          </p:nvPr>
        </p:nvSpPr>
        <p:spPr/>
        <p:txBody>
          <a:bodyPr/>
          <a:lstStyle>
            <a:lvl1pPr>
              <a:defRPr/>
            </a:lvl1pPr>
          </a:lstStyle>
          <a:p>
            <a:pPr>
              <a:defRPr/>
            </a:pPr>
            <a:fld id="{A7407B8A-AD29-41D2-A047-2BEEBE38B677}" type="slidenum">
              <a:rPr lang="en-US" altLang="zh-CN"/>
              <a:pPr>
                <a:defRPr/>
              </a:pPr>
              <a:t>‹#›</a:t>
            </a:fld>
            <a:endParaRPr lang="en-US" altLang="zh-CN"/>
          </a:p>
        </p:txBody>
      </p:sp>
    </p:spTree>
    <p:extLst>
      <p:ext uri="{BB962C8B-B14F-4D97-AF65-F5344CB8AC3E}">
        <p14:creationId xmlns:p14="http://schemas.microsoft.com/office/powerpoint/2010/main" val="3546060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Text Placeholder 2"/>
          <p:cNvSpPr>
            <a:spLocks noGrp="1"/>
          </p:cNvSpPr>
          <p:nvPr>
            <p:ph type="body" idx="1"/>
          </p:nvPr>
        </p:nvSpPr>
        <p:spPr bwMode="auto">
          <a:xfrm>
            <a:off x="152400" y="990600"/>
            <a:ext cx="8763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p:cNvSpPr>
            <a:spLocks noGrp="1"/>
          </p:cNvSpPr>
          <p:nvPr>
            <p:ph type="dt" sz="half" idx="2"/>
          </p:nvPr>
        </p:nvSpPr>
        <p:spPr>
          <a:xfrm>
            <a:off x="457200" y="6477000"/>
            <a:ext cx="2133600" cy="33337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latin typeface="Calibri" panose="020F0502020204030204" pitchFamily="34" charset="0"/>
              </a:defRPr>
            </a:lvl1pPr>
          </a:lstStyle>
          <a:p>
            <a:pPr>
              <a:defRPr/>
            </a:pPr>
            <a:fld id="{9C8AF401-304D-471A-8D43-7D8E5018C851}" type="datetime1">
              <a:rPr lang="en-US" altLang="zh-CN"/>
              <a:pPr>
                <a:defRPr/>
              </a:pPr>
              <a:t>7/25/18</a:t>
            </a:fld>
            <a:endParaRPr lang="en-US" altLang="zh-CN"/>
          </a:p>
        </p:txBody>
      </p:sp>
      <p:sp>
        <p:nvSpPr>
          <p:cNvPr id="5" name="Footer Placeholder 4"/>
          <p:cNvSpPr>
            <a:spLocks noGrp="1"/>
          </p:cNvSpPr>
          <p:nvPr>
            <p:ph type="ftr" sz="quarter" idx="3"/>
          </p:nvPr>
        </p:nvSpPr>
        <p:spPr>
          <a:xfrm>
            <a:off x="3124200" y="6477000"/>
            <a:ext cx="2895600" cy="33337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r>
              <a:rPr lang="en-US"/>
              <a:t>Introduction</a:t>
            </a:r>
          </a:p>
        </p:txBody>
      </p:sp>
      <p:sp>
        <p:nvSpPr>
          <p:cNvPr id="6" name="Slide Number Placeholder 5"/>
          <p:cNvSpPr>
            <a:spLocks noGrp="1"/>
          </p:cNvSpPr>
          <p:nvPr>
            <p:ph type="sldNum" sz="quarter" idx="4"/>
          </p:nvPr>
        </p:nvSpPr>
        <p:spPr>
          <a:xfrm>
            <a:off x="6553200" y="6477000"/>
            <a:ext cx="2133600" cy="3333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C9B77FAC-5A30-44F8-AC75-66225019CCB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22" r:id="rId1"/>
    <p:sldLayoutId id="2147483823"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4" r:id="rId12"/>
    <p:sldLayoutId id="2147483825" r:id="rId13"/>
  </p:sldLayoutIdLst>
  <p:hf hdr="0" ftr="0" dt="0"/>
  <p:txStyles>
    <p:titleStyle>
      <a:lvl1pPr algn="ctr" rtl="0" eaLnBrk="0" fontAlgn="base" hangingPunct="0">
        <a:spcBef>
          <a:spcPct val="0"/>
        </a:spcBef>
        <a:spcAft>
          <a:spcPct val="0"/>
        </a:spcAft>
        <a:defRPr sz="3600" kern="1200">
          <a:solidFill>
            <a:srgbClr val="0066FF"/>
          </a:solidFill>
          <a:latin typeface="Arial" pitchFamily="34" charset="0"/>
          <a:ea typeface="MS PGothic" panose="020B0600070205080204" pitchFamily="34" charset="-128"/>
          <a:cs typeface="Arial" pitchFamily="34" charset="0"/>
        </a:defRPr>
      </a:lvl1pPr>
      <a:lvl2pPr algn="ctr" rtl="0" eaLnBrk="0" fontAlgn="base" hangingPunct="0">
        <a:spcBef>
          <a:spcPct val="0"/>
        </a:spcBef>
        <a:spcAft>
          <a:spcPct val="0"/>
        </a:spcAft>
        <a:defRPr sz="3600">
          <a:solidFill>
            <a:srgbClr val="0066FF"/>
          </a:solidFill>
          <a:latin typeface="Arial" charset="0"/>
          <a:ea typeface="MS PGothic" panose="020B0600070205080204" pitchFamily="34" charset="-128"/>
          <a:cs typeface="Arial" charset="0"/>
        </a:defRPr>
      </a:lvl2pPr>
      <a:lvl3pPr algn="ctr" rtl="0" eaLnBrk="0" fontAlgn="base" hangingPunct="0">
        <a:spcBef>
          <a:spcPct val="0"/>
        </a:spcBef>
        <a:spcAft>
          <a:spcPct val="0"/>
        </a:spcAft>
        <a:defRPr sz="3600">
          <a:solidFill>
            <a:srgbClr val="0066FF"/>
          </a:solidFill>
          <a:latin typeface="Arial" charset="0"/>
          <a:ea typeface="MS PGothic" panose="020B0600070205080204" pitchFamily="34" charset="-128"/>
          <a:cs typeface="Arial" charset="0"/>
        </a:defRPr>
      </a:lvl3pPr>
      <a:lvl4pPr algn="ctr" rtl="0" eaLnBrk="0" fontAlgn="base" hangingPunct="0">
        <a:spcBef>
          <a:spcPct val="0"/>
        </a:spcBef>
        <a:spcAft>
          <a:spcPct val="0"/>
        </a:spcAft>
        <a:defRPr sz="3600">
          <a:solidFill>
            <a:srgbClr val="0066FF"/>
          </a:solidFill>
          <a:latin typeface="Arial" charset="0"/>
          <a:ea typeface="MS PGothic" panose="020B0600070205080204" pitchFamily="34" charset="-128"/>
          <a:cs typeface="Arial" charset="0"/>
        </a:defRPr>
      </a:lvl4pPr>
      <a:lvl5pPr algn="ctr" rtl="0" eaLnBrk="0" fontAlgn="base" hangingPunct="0">
        <a:spcBef>
          <a:spcPct val="0"/>
        </a:spcBef>
        <a:spcAft>
          <a:spcPct val="0"/>
        </a:spcAft>
        <a:defRPr sz="3600">
          <a:solidFill>
            <a:srgbClr val="0066FF"/>
          </a:solidFill>
          <a:latin typeface="Arial" charset="0"/>
          <a:ea typeface="MS PGothic" panose="020B0600070205080204" pitchFamily="34" charset="-128"/>
          <a:cs typeface="Arial" charset="0"/>
        </a:defRPr>
      </a:lvl5pPr>
      <a:lvl6pPr marL="457200" algn="ctr" rtl="0" fontAlgn="base">
        <a:spcBef>
          <a:spcPct val="0"/>
        </a:spcBef>
        <a:spcAft>
          <a:spcPct val="0"/>
        </a:spcAft>
        <a:defRPr sz="3600">
          <a:solidFill>
            <a:srgbClr val="0066FF"/>
          </a:solidFill>
          <a:latin typeface="Arial" charset="0"/>
          <a:cs typeface="Arial" charset="0"/>
        </a:defRPr>
      </a:lvl6pPr>
      <a:lvl7pPr marL="914400" algn="ctr" rtl="0" fontAlgn="base">
        <a:spcBef>
          <a:spcPct val="0"/>
        </a:spcBef>
        <a:spcAft>
          <a:spcPct val="0"/>
        </a:spcAft>
        <a:defRPr sz="3600">
          <a:solidFill>
            <a:srgbClr val="0066FF"/>
          </a:solidFill>
          <a:latin typeface="Arial" charset="0"/>
          <a:cs typeface="Arial" charset="0"/>
        </a:defRPr>
      </a:lvl7pPr>
      <a:lvl8pPr marL="1371600" algn="ctr" rtl="0" fontAlgn="base">
        <a:spcBef>
          <a:spcPct val="0"/>
        </a:spcBef>
        <a:spcAft>
          <a:spcPct val="0"/>
        </a:spcAft>
        <a:defRPr sz="3600">
          <a:solidFill>
            <a:srgbClr val="0066FF"/>
          </a:solidFill>
          <a:latin typeface="Arial" charset="0"/>
          <a:cs typeface="Arial" charset="0"/>
        </a:defRPr>
      </a:lvl8pPr>
      <a:lvl9pPr marL="1828800" algn="ctr" rtl="0" fontAlgn="base">
        <a:spcBef>
          <a:spcPct val="0"/>
        </a:spcBef>
        <a:spcAft>
          <a:spcPct val="0"/>
        </a:spcAft>
        <a:defRPr sz="3600">
          <a:solidFill>
            <a:srgbClr val="0066FF"/>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S PGothic" panose="020B0600070205080204" pitchFamily="34" charset="-128"/>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p:txBody>
          <a:bodyPr/>
          <a:lstStyle/>
          <a:p>
            <a:pPr eaLnBrk="1" hangingPunct="1"/>
            <a:r>
              <a:rPr lang="en-US" altLang="zh-CN"/>
              <a:t>CPSC3300: Computer Systems Organization</a:t>
            </a:r>
          </a:p>
        </p:txBody>
      </p:sp>
      <p:sp>
        <p:nvSpPr>
          <p:cNvPr id="8195" name="Subtitle 2"/>
          <p:cNvSpPr>
            <a:spLocks noGrp="1"/>
          </p:cNvSpPr>
          <p:nvPr>
            <p:ph type="subTitle" idx="1"/>
          </p:nvPr>
        </p:nvSpPr>
        <p:spPr/>
        <p:txBody>
          <a:bodyPr/>
          <a:lstStyle/>
          <a:p>
            <a:pPr eaLnBrk="1" hangingPunct="1">
              <a:lnSpc>
                <a:spcPct val="80000"/>
              </a:lnSpc>
            </a:pPr>
            <a:r>
              <a:rPr lang="en-US" altLang="en-US" sz="2200" dirty="0"/>
              <a:t>Lectures 19 &amp; 20 – </a:t>
            </a:r>
            <a:r>
              <a:rPr lang="en-US" altLang="zh-CN" sz="2200" dirty="0"/>
              <a:t>Cache Performance</a:t>
            </a:r>
          </a:p>
        </p:txBody>
      </p:sp>
      <p:sp>
        <p:nvSpPr>
          <p:cNvPr id="819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fld id="{D5FB9940-240E-4816-BB6E-213DF03CE04B}" type="slidenum">
              <a:rPr lang="en-US" altLang="zh-CN" sz="900"/>
              <a:pPr>
                <a:spcBef>
                  <a:spcPct val="0"/>
                </a:spcBef>
                <a:buFontTx/>
                <a:buNone/>
              </a:pPr>
              <a:t>1</a:t>
            </a:fld>
            <a:endParaRPr lang="en-US" altLang="zh-CN" sz="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a:t>Set Associative Cache Example</a:t>
            </a:r>
          </a:p>
        </p:txBody>
      </p:sp>
      <p:grpSp>
        <p:nvGrpSpPr>
          <p:cNvPr id="22531" name="Group 3"/>
          <p:cNvGrpSpPr>
            <a:grpSpLocks/>
          </p:cNvGrpSpPr>
          <p:nvPr/>
        </p:nvGrpSpPr>
        <p:grpSpPr bwMode="auto">
          <a:xfrm>
            <a:off x="2209800" y="2422525"/>
            <a:ext cx="990600" cy="1219200"/>
            <a:chOff x="1344" y="1056"/>
            <a:chExt cx="624" cy="768"/>
          </a:xfrm>
        </p:grpSpPr>
        <p:sp>
          <p:nvSpPr>
            <p:cNvPr id="22606" name="Rectangle 4"/>
            <p:cNvSpPr>
              <a:spLocks noChangeArrowheads="1"/>
            </p:cNvSpPr>
            <p:nvPr/>
          </p:nvSpPr>
          <p:spPr bwMode="auto">
            <a:xfrm>
              <a:off x="1344" y="1056"/>
              <a:ext cx="624" cy="7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607" name="Line 5"/>
            <p:cNvSpPr>
              <a:spLocks noChangeShapeType="1"/>
            </p:cNvSpPr>
            <p:nvPr/>
          </p:nvSpPr>
          <p:spPr bwMode="auto">
            <a:xfrm>
              <a:off x="1344" y="1440"/>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8" name="Line 6"/>
            <p:cNvSpPr>
              <a:spLocks noChangeShapeType="1"/>
            </p:cNvSpPr>
            <p:nvPr/>
          </p:nvSpPr>
          <p:spPr bwMode="auto">
            <a:xfrm>
              <a:off x="1344" y="1248"/>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9" name="Line 7"/>
            <p:cNvSpPr>
              <a:spLocks noChangeShapeType="1"/>
            </p:cNvSpPr>
            <p:nvPr/>
          </p:nvSpPr>
          <p:spPr bwMode="auto">
            <a:xfrm>
              <a:off x="1344" y="1632"/>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2532" name="Line 8"/>
          <p:cNvSpPr>
            <a:spLocks noChangeShapeType="1"/>
          </p:cNvSpPr>
          <p:nvPr/>
        </p:nvSpPr>
        <p:spPr bwMode="auto">
          <a:xfrm>
            <a:off x="4267200" y="18129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3" name="Line 9"/>
          <p:cNvSpPr>
            <a:spLocks noChangeShapeType="1"/>
          </p:cNvSpPr>
          <p:nvPr/>
        </p:nvSpPr>
        <p:spPr bwMode="auto">
          <a:xfrm>
            <a:off x="4267200" y="15081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4" name="Line 10"/>
          <p:cNvSpPr>
            <a:spLocks noChangeShapeType="1"/>
          </p:cNvSpPr>
          <p:nvPr/>
        </p:nvSpPr>
        <p:spPr bwMode="auto">
          <a:xfrm>
            <a:off x="4267200" y="21177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5" name="Line 11"/>
          <p:cNvSpPr>
            <a:spLocks noChangeShapeType="1"/>
          </p:cNvSpPr>
          <p:nvPr/>
        </p:nvSpPr>
        <p:spPr bwMode="auto">
          <a:xfrm>
            <a:off x="4267200" y="12033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6" name="Line 12"/>
          <p:cNvSpPr>
            <a:spLocks noChangeShapeType="1"/>
          </p:cNvSpPr>
          <p:nvPr/>
        </p:nvSpPr>
        <p:spPr bwMode="auto">
          <a:xfrm>
            <a:off x="4267200" y="1203325"/>
            <a:ext cx="0" cy="3657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7" name="Line 13"/>
          <p:cNvSpPr>
            <a:spLocks noChangeShapeType="1"/>
          </p:cNvSpPr>
          <p:nvPr/>
        </p:nvSpPr>
        <p:spPr bwMode="auto">
          <a:xfrm>
            <a:off x="5257800" y="1203325"/>
            <a:ext cx="0" cy="3657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8" name="Line 14"/>
          <p:cNvSpPr>
            <a:spLocks noChangeShapeType="1"/>
          </p:cNvSpPr>
          <p:nvPr/>
        </p:nvSpPr>
        <p:spPr bwMode="auto">
          <a:xfrm flipH="1" flipV="1">
            <a:off x="4267200" y="54705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39" name="Line 15"/>
          <p:cNvSpPr>
            <a:spLocks noChangeShapeType="1"/>
          </p:cNvSpPr>
          <p:nvPr/>
        </p:nvSpPr>
        <p:spPr bwMode="auto">
          <a:xfrm flipH="1" flipV="1">
            <a:off x="4267200" y="57753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0" name="Line 16"/>
          <p:cNvSpPr>
            <a:spLocks noChangeShapeType="1"/>
          </p:cNvSpPr>
          <p:nvPr/>
        </p:nvSpPr>
        <p:spPr bwMode="auto">
          <a:xfrm flipH="1" flipV="1">
            <a:off x="4267200" y="51657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1" name="Line 17"/>
          <p:cNvSpPr>
            <a:spLocks noChangeShapeType="1"/>
          </p:cNvSpPr>
          <p:nvPr/>
        </p:nvSpPr>
        <p:spPr bwMode="auto">
          <a:xfrm flipH="1" flipV="1">
            <a:off x="4267200" y="60801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2" name="Line 18"/>
          <p:cNvSpPr>
            <a:spLocks noChangeShapeType="1"/>
          </p:cNvSpPr>
          <p:nvPr/>
        </p:nvSpPr>
        <p:spPr bwMode="auto">
          <a:xfrm flipH="1" flipV="1">
            <a:off x="5257800" y="4860925"/>
            <a:ext cx="0" cy="1219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3" name="Text Box 19"/>
          <p:cNvSpPr txBox="1">
            <a:spLocks noChangeArrowheads="1"/>
          </p:cNvSpPr>
          <p:nvPr/>
        </p:nvSpPr>
        <p:spPr bwMode="auto">
          <a:xfrm>
            <a:off x="892175" y="23828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0</a:t>
            </a:r>
          </a:p>
        </p:txBody>
      </p:sp>
      <p:sp>
        <p:nvSpPr>
          <p:cNvPr id="22544" name="Text Box 23"/>
          <p:cNvSpPr txBox="1">
            <a:spLocks noChangeArrowheads="1"/>
          </p:cNvSpPr>
          <p:nvPr/>
        </p:nvSpPr>
        <p:spPr bwMode="auto">
          <a:xfrm>
            <a:off x="457200" y="1508125"/>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b="1"/>
              <a:t>Cache</a:t>
            </a:r>
          </a:p>
        </p:txBody>
      </p:sp>
      <p:sp>
        <p:nvSpPr>
          <p:cNvPr id="22545" name="Text Box 24"/>
          <p:cNvSpPr txBox="1">
            <a:spLocks noChangeArrowheads="1"/>
          </p:cNvSpPr>
          <p:nvPr/>
        </p:nvSpPr>
        <p:spPr bwMode="auto">
          <a:xfrm>
            <a:off x="5715000" y="974725"/>
            <a:ext cx="164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b="1"/>
              <a:t>Main Memory</a:t>
            </a:r>
          </a:p>
        </p:txBody>
      </p:sp>
      <p:sp>
        <p:nvSpPr>
          <p:cNvPr id="1679385" name="Text Box 25"/>
          <p:cNvSpPr txBox="1">
            <a:spLocks noChangeArrowheads="1"/>
          </p:cNvSpPr>
          <p:nvPr/>
        </p:nvSpPr>
        <p:spPr bwMode="auto">
          <a:xfrm>
            <a:off x="6172200" y="3489325"/>
            <a:ext cx="27432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000"/>
              <a:t>Q2: How do we find it?</a:t>
            </a:r>
          </a:p>
          <a:p>
            <a:endParaRPr lang="en-US" altLang="zh-CN" sz="2000"/>
          </a:p>
          <a:p>
            <a:r>
              <a:rPr lang="en-US" altLang="zh-CN" sz="2000"/>
              <a:t>Use next 1 low order memory address bit to determine which cache set (i.e., modulo the number of sets in the cache)</a:t>
            </a:r>
          </a:p>
        </p:txBody>
      </p:sp>
      <p:sp>
        <p:nvSpPr>
          <p:cNvPr id="22547" name="Line 26"/>
          <p:cNvSpPr>
            <a:spLocks noChangeShapeType="1"/>
          </p:cNvSpPr>
          <p:nvPr/>
        </p:nvSpPr>
        <p:spPr bwMode="auto">
          <a:xfrm>
            <a:off x="4267200" y="24225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8" name="Line 27"/>
          <p:cNvSpPr>
            <a:spLocks noChangeShapeType="1"/>
          </p:cNvSpPr>
          <p:nvPr/>
        </p:nvSpPr>
        <p:spPr bwMode="auto">
          <a:xfrm>
            <a:off x="4267200" y="27273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9" name="Line 28"/>
          <p:cNvSpPr>
            <a:spLocks noChangeShapeType="1"/>
          </p:cNvSpPr>
          <p:nvPr/>
        </p:nvSpPr>
        <p:spPr bwMode="auto">
          <a:xfrm>
            <a:off x="4267200" y="30321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50" name="Line 29"/>
          <p:cNvSpPr>
            <a:spLocks noChangeShapeType="1"/>
          </p:cNvSpPr>
          <p:nvPr/>
        </p:nvSpPr>
        <p:spPr bwMode="auto">
          <a:xfrm>
            <a:off x="4267200" y="33369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51" name="Line 30"/>
          <p:cNvSpPr>
            <a:spLocks noChangeShapeType="1"/>
          </p:cNvSpPr>
          <p:nvPr/>
        </p:nvSpPr>
        <p:spPr bwMode="auto">
          <a:xfrm>
            <a:off x="4267200" y="36417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52" name="Line 31"/>
          <p:cNvSpPr>
            <a:spLocks noChangeShapeType="1"/>
          </p:cNvSpPr>
          <p:nvPr/>
        </p:nvSpPr>
        <p:spPr bwMode="auto">
          <a:xfrm>
            <a:off x="4267200" y="39465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53" name="Line 32"/>
          <p:cNvSpPr>
            <a:spLocks noChangeShapeType="1"/>
          </p:cNvSpPr>
          <p:nvPr/>
        </p:nvSpPr>
        <p:spPr bwMode="auto">
          <a:xfrm>
            <a:off x="4267200" y="48609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54" name="Line 33"/>
          <p:cNvSpPr>
            <a:spLocks noChangeShapeType="1"/>
          </p:cNvSpPr>
          <p:nvPr/>
        </p:nvSpPr>
        <p:spPr bwMode="auto">
          <a:xfrm>
            <a:off x="4267200" y="42513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55" name="Line 34"/>
          <p:cNvSpPr>
            <a:spLocks noChangeShapeType="1"/>
          </p:cNvSpPr>
          <p:nvPr/>
        </p:nvSpPr>
        <p:spPr bwMode="auto">
          <a:xfrm>
            <a:off x="4267200" y="4556125"/>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2556" name="Group 35"/>
          <p:cNvGrpSpPr>
            <a:grpSpLocks/>
          </p:cNvGrpSpPr>
          <p:nvPr/>
        </p:nvGrpSpPr>
        <p:grpSpPr bwMode="auto">
          <a:xfrm>
            <a:off x="1600200" y="2422525"/>
            <a:ext cx="609600" cy="1219200"/>
            <a:chOff x="1344" y="1056"/>
            <a:chExt cx="624" cy="768"/>
          </a:xfrm>
        </p:grpSpPr>
        <p:sp>
          <p:nvSpPr>
            <p:cNvPr id="22602" name="Rectangle 36"/>
            <p:cNvSpPr>
              <a:spLocks noChangeArrowheads="1"/>
            </p:cNvSpPr>
            <p:nvPr/>
          </p:nvSpPr>
          <p:spPr bwMode="auto">
            <a:xfrm>
              <a:off x="1344" y="1056"/>
              <a:ext cx="624" cy="7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603" name="Line 37"/>
            <p:cNvSpPr>
              <a:spLocks noChangeShapeType="1"/>
            </p:cNvSpPr>
            <p:nvPr/>
          </p:nvSpPr>
          <p:spPr bwMode="auto">
            <a:xfrm>
              <a:off x="1344" y="1440"/>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4" name="Line 38"/>
            <p:cNvSpPr>
              <a:spLocks noChangeShapeType="1"/>
            </p:cNvSpPr>
            <p:nvPr/>
          </p:nvSpPr>
          <p:spPr bwMode="auto">
            <a:xfrm>
              <a:off x="1344" y="1248"/>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5" name="Line 39"/>
            <p:cNvSpPr>
              <a:spLocks noChangeShapeType="1"/>
            </p:cNvSpPr>
            <p:nvPr/>
          </p:nvSpPr>
          <p:spPr bwMode="auto">
            <a:xfrm>
              <a:off x="1344" y="1632"/>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2557" name="Text Box 40"/>
          <p:cNvSpPr txBox="1">
            <a:spLocks noChangeArrowheads="1"/>
          </p:cNvSpPr>
          <p:nvPr/>
        </p:nvSpPr>
        <p:spPr bwMode="auto">
          <a:xfrm>
            <a:off x="1600200" y="1965325"/>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solidFill>
                  <a:schemeClr val="accent2"/>
                </a:solidFill>
              </a:rPr>
              <a:t>Tag</a:t>
            </a:r>
          </a:p>
        </p:txBody>
      </p:sp>
      <p:sp>
        <p:nvSpPr>
          <p:cNvPr id="22558" name="Text Box 41"/>
          <p:cNvSpPr txBox="1">
            <a:spLocks noChangeArrowheads="1"/>
          </p:cNvSpPr>
          <p:nvPr/>
        </p:nvSpPr>
        <p:spPr bwMode="auto">
          <a:xfrm>
            <a:off x="2362200" y="1965325"/>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Data</a:t>
            </a:r>
          </a:p>
        </p:txBody>
      </p:sp>
      <p:sp>
        <p:nvSpPr>
          <p:cNvPr id="22559" name="Rectangle 42" descr="5%"/>
          <p:cNvSpPr>
            <a:spLocks noChangeArrowheads="1"/>
          </p:cNvSpPr>
          <p:nvPr/>
        </p:nvSpPr>
        <p:spPr bwMode="auto">
          <a:xfrm>
            <a:off x="4267200" y="1203325"/>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60" name="Rectangle 43" descr="10%"/>
          <p:cNvSpPr>
            <a:spLocks noChangeArrowheads="1"/>
          </p:cNvSpPr>
          <p:nvPr/>
        </p:nvSpPr>
        <p:spPr bwMode="auto">
          <a:xfrm>
            <a:off x="2209800" y="2422525"/>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61" name="Rectangle 44" descr="5%"/>
          <p:cNvSpPr>
            <a:spLocks noChangeArrowheads="1"/>
          </p:cNvSpPr>
          <p:nvPr/>
        </p:nvSpPr>
        <p:spPr bwMode="auto">
          <a:xfrm>
            <a:off x="4267200" y="2422525"/>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62" name="Rectangle 45" descr="5%"/>
          <p:cNvSpPr>
            <a:spLocks noChangeArrowheads="1"/>
          </p:cNvSpPr>
          <p:nvPr/>
        </p:nvSpPr>
        <p:spPr bwMode="auto">
          <a:xfrm>
            <a:off x="4267200" y="3641725"/>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63" name="Rectangle 46" descr="5%"/>
          <p:cNvSpPr>
            <a:spLocks noChangeArrowheads="1"/>
          </p:cNvSpPr>
          <p:nvPr/>
        </p:nvSpPr>
        <p:spPr bwMode="auto">
          <a:xfrm>
            <a:off x="4267200" y="4860925"/>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64" name="Rectangle 47" descr="5%"/>
          <p:cNvSpPr>
            <a:spLocks noChangeArrowheads="1"/>
          </p:cNvSpPr>
          <p:nvPr/>
        </p:nvSpPr>
        <p:spPr bwMode="auto">
          <a:xfrm>
            <a:off x="4267200" y="5775325"/>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65" name="Rectangle 48" descr="5%"/>
          <p:cNvSpPr>
            <a:spLocks noChangeArrowheads="1"/>
          </p:cNvSpPr>
          <p:nvPr/>
        </p:nvSpPr>
        <p:spPr bwMode="auto">
          <a:xfrm>
            <a:off x="4267200" y="4556125"/>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66" name="Rectangle 49" descr="5%"/>
          <p:cNvSpPr>
            <a:spLocks noChangeArrowheads="1"/>
          </p:cNvSpPr>
          <p:nvPr/>
        </p:nvSpPr>
        <p:spPr bwMode="auto">
          <a:xfrm>
            <a:off x="4267200" y="3336925"/>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67" name="Rectangle 50" descr="5%"/>
          <p:cNvSpPr>
            <a:spLocks noChangeArrowheads="1"/>
          </p:cNvSpPr>
          <p:nvPr/>
        </p:nvSpPr>
        <p:spPr bwMode="auto">
          <a:xfrm>
            <a:off x="4267200" y="2117725"/>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68" name="Rectangle 51" descr="5%"/>
          <p:cNvSpPr>
            <a:spLocks noChangeArrowheads="1"/>
          </p:cNvSpPr>
          <p:nvPr/>
        </p:nvSpPr>
        <p:spPr bwMode="auto">
          <a:xfrm>
            <a:off x="2209800" y="2727325"/>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1679422" name="Text Box 62"/>
          <p:cNvSpPr txBox="1">
            <a:spLocks noChangeArrowheads="1"/>
          </p:cNvSpPr>
          <p:nvPr/>
        </p:nvSpPr>
        <p:spPr bwMode="auto">
          <a:xfrm>
            <a:off x="533400" y="4251325"/>
            <a:ext cx="28194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000"/>
              <a:t>Q1: Is it there?</a:t>
            </a:r>
          </a:p>
          <a:p>
            <a:endParaRPr lang="en-US" altLang="zh-CN" sz="2000"/>
          </a:p>
          <a:p>
            <a:r>
              <a:rPr lang="en-US" altLang="zh-CN" sz="2000"/>
              <a:t>Compare </a:t>
            </a:r>
            <a:r>
              <a:rPr lang="en-US" altLang="zh-CN" sz="2000" i="1"/>
              <a:t>all</a:t>
            </a:r>
            <a:r>
              <a:rPr lang="en-US" altLang="zh-CN" sz="2000"/>
              <a:t> the cache </a:t>
            </a:r>
            <a:r>
              <a:rPr lang="en-US" altLang="zh-CN" sz="2000">
                <a:solidFill>
                  <a:schemeClr val="accent2"/>
                </a:solidFill>
              </a:rPr>
              <a:t>tags</a:t>
            </a:r>
            <a:r>
              <a:rPr lang="en-US" altLang="zh-CN" sz="2000"/>
              <a:t> in the set to the </a:t>
            </a:r>
            <a:r>
              <a:rPr lang="en-US" altLang="zh-CN" sz="2000">
                <a:solidFill>
                  <a:schemeClr val="accent2"/>
                </a:solidFill>
              </a:rPr>
              <a:t>high order 3 memory address bits</a:t>
            </a:r>
            <a:r>
              <a:rPr lang="en-US" altLang="zh-CN" sz="2000"/>
              <a:t> to tell if the memory block is in the cache</a:t>
            </a:r>
          </a:p>
        </p:txBody>
      </p:sp>
      <p:grpSp>
        <p:nvGrpSpPr>
          <p:cNvPr id="22570" name="Group 63"/>
          <p:cNvGrpSpPr>
            <a:grpSpLocks/>
          </p:cNvGrpSpPr>
          <p:nvPr/>
        </p:nvGrpSpPr>
        <p:grpSpPr bwMode="auto">
          <a:xfrm>
            <a:off x="1219200" y="2422525"/>
            <a:ext cx="381000" cy="1219200"/>
            <a:chOff x="1344" y="1056"/>
            <a:chExt cx="624" cy="768"/>
          </a:xfrm>
        </p:grpSpPr>
        <p:sp>
          <p:nvSpPr>
            <p:cNvPr id="22598" name="Rectangle 64"/>
            <p:cNvSpPr>
              <a:spLocks noChangeArrowheads="1"/>
            </p:cNvSpPr>
            <p:nvPr/>
          </p:nvSpPr>
          <p:spPr bwMode="auto">
            <a:xfrm>
              <a:off x="1344" y="1056"/>
              <a:ext cx="624" cy="7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99" name="Line 65"/>
            <p:cNvSpPr>
              <a:spLocks noChangeShapeType="1"/>
            </p:cNvSpPr>
            <p:nvPr/>
          </p:nvSpPr>
          <p:spPr bwMode="auto">
            <a:xfrm>
              <a:off x="1344" y="1440"/>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0" name="Line 66"/>
            <p:cNvSpPr>
              <a:spLocks noChangeShapeType="1"/>
            </p:cNvSpPr>
            <p:nvPr/>
          </p:nvSpPr>
          <p:spPr bwMode="auto">
            <a:xfrm>
              <a:off x="1344" y="1248"/>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01" name="Line 67"/>
            <p:cNvSpPr>
              <a:spLocks noChangeShapeType="1"/>
            </p:cNvSpPr>
            <p:nvPr/>
          </p:nvSpPr>
          <p:spPr bwMode="auto">
            <a:xfrm>
              <a:off x="1344" y="1632"/>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2571" name="Text Box 68"/>
          <p:cNvSpPr txBox="1">
            <a:spLocks noChangeArrowheads="1"/>
          </p:cNvSpPr>
          <p:nvPr/>
        </p:nvSpPr>
        <p:spPr bwMode="auto">
          <a:xfrm>
            <a:off x="1219200" y="196532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V</a:t>
            </a:r>
          </a:p>
        </p:txBody>
      </p:sp>
      <p:grpSp>
        <p:nvGrpSpPr>
          <p:cNvPr id="22572" name="Group 112"/>
          <p:cNvGrpSpPr>
            <a:grpSpLocks/>
          </p:cNvGrpSpPr>
          <p:nvPr/>
        </p:nvGrpSpPr>
        <p:grpSpPr bwMode="auto">
          <a:xfrm>
            <a:off x="3200400" y="1355725"/>
            <a:ext cx="1066800" cy="1905000"/>
            <a:chOff x="2016" y="624"/>
            <a:chExt cx="672" cy="1200"/>
          </a:xfrm>
        </p:grpSpPr>
        <p:sp>
          <p:nvSpPr>
            <p:cNvPr id="22596" name="Line 70"/>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97" name="Line 72"/>
            <p:cNvSpPr>
              <a:spLocks noChangeShapeType="1"/>
            </p:cNvSpPr>
            <p:nvPr/>
          </p:nvSpPr>
          <p:spPr bwMode="auto">
            <a:xfrm flipH="1">
              <a:off x="2016" y="624"/>
              <a:ext cx="672" cy="12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2573" name="Group 113"/>
          <p:cNvGrpSpPr>
            <a:grpSpLocks/>
          </p:cNvGrpSpPr>
          <p:nvPr/>
        </p:nvGrpSpPr>
        <p:grpSpPr bwMode="auto">
          <a:xfrm>
            <a:off x="3200400" y="2879725"/>
            <a:ext cx="1066800" cy="3048000"/>
            <a:chOff x="2016" y="1584"/>
            <a:chExt cx="672" cy="1920"/>
          </a:xfrm>
        </p:grpSpPr>
        <p:sp>
          <p:nvSpPr>
            <p:cNvPr id="22594" name="Line 86"/>
            <p:cNvSpPr>
              <a:spLocks noChangeShapeType="1"/>
            </p:cNvSpPr>
            <p:nvPr/>
          </p:nvSpPr>
          <p:spPr bwMode="auto">
            <a:xfrm>
              <a:off x="2016" y="1968"/>
              <a:ext cx="672" cy="1536"/>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95" name="Line 87"/>
            <p:cNvSpPr>
              <a:spLocks noChangeShapeType="1"/>
            </p:cNvSpPr>
            <p:nvPr/>
          </p:nvSpPr>
          <p:spPr bwMode="auto">
            <a:xfrm>
              <a:off x="2016" y="1584"/>
              <a:ext cx="672" cy="192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2574" name="Text Box 90"/>
          <p:cNvSpPr txBox="1">
            <a:spLocks noChangeArrowheads="1"/>
          </p:cNvSpPr>
          <p:nvPr/>
        </p:nvSpPr>
        <p:spPr bwMode="auto">
          <a:xfrm>
            <a:off x="5181600" y="1203325"/>
            <a:ext cx="990600" cy="491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nSpc>
                <a:spcPct val="110000"/>
              </a:lnSpc>
            </a:pPr>
            <a:r>
              <a:rPr lang="en-US" altLang="zh-CN">
                <a:solidFill>
                  <a:schemeClr val="accent2"/>
                </a:solidFill>
              </a:rPr>
              <a:t>000</a:t>
            </a:r>
            <a:r>
              <a:rPr lang="en-US" altLang="zh-CN"/>
              <a:t>0xx</a:t>
            </a:r>
          </a:p>
          <a:p>
            <a:pPr>
              <a:lnSpc>
                <a:spcPct val="110000"/>
              </a:lnSpc>
            </a:pPr>
            <a:r>
              <a:rPr lang="en-US" altLang="zh-CN">
                <a:solidFill>
                  <a:schemeClr val="accent2"/>
                </a:solidFill>
              </a:rPr>
              <a:t>000</a:t>
            </a:r>
            <a:r>
              <a:rPr lang="en-US" altLang="zh-CN"/>
              <a:t>1xx</a:t>
            </a:r>
          </a:p>
          <a:p>
            <a:pPr>
              <a:lnSpc>
                <a:spcPct val="110000"/>
              </a:lnSpc>
            </a:pPr>
            <a:r>
              <a:rPr lang="en-US" altLang="zh-CN">
                <a:solidFill>
                  <a:schemeClr val="accent2"/>
                </a:solidFill>
              </a:rPr>
              <a:t>001</a:t>
            </a:r>
            <a:r>
              <a:rPr lang="en-US" altLang="zh-CN"/>
              <a:t>0xx</a:t>
            </a:r>
          </a:p>
          <a:p>
            <a:pPr>
              <a:lnSpc>
                <a:spcPct val="110000"/>
              </a:lnSpc>
            </a:pPr>
            <a:r>
              <a:rPr lang="en-US" altLang="zh-CN">
                <a:solidFill>
                  <a:schemeClr val="accent2"/>
                </a:solidFill>
              </a:rPr>
              <a:t>001</a:t>
            </a:r>
            <a:r>
              <a:rPr lang="en-US" altLang="zh-CN"/>
              <a:t>1xx</a:t>
            </a:r>
          </a:p>
          <a:p>
            <a:pPr>
              <a:lnSpc>
                <a:spcPct val="110000"/>
              </a:lnSpc>
            </a:pPr>
            <a:r>
              <a:rPr lang="en-US" altLang="zh-CN">
                <a:solidFill>
                  <a:schemeClr val="accent2"/>
                </a:solidFill>
              </a:rPr>
              <a:t>010</a:t>
            </a:r>
            <a:r>
              <a:rPr lang="en-US" altLang="zh-CN"/>
              <a:t>0xx</a:t>
            </a:r>
          </a:p>
          <a:p>
            <a:pPr>
              <a:lnSpc>
                <a:spcPct val="110000"/>
              </a:lnSpc>
            </a:pPr>
            <a:r>
              <a:rPr lang="en-US" altLang="zh-CN">
                <a:solidFill>
                  <a:schemeClr val="accent2"/>
                </a:solidFill>
              </a:rPr>
              <a:t>010</a:t>
            </a:r>
            <a:r>
              <a:rPr lang="en-US" altLang="zh-CN"/>
              <a:t>1xx</a:t>
            </a:r>
          </a:p>
          <a:p>
            <a:pPr>
              <a:lnSpc>
                <a:spcPct val="110000"/>
              </a:lnSpc>
            </a:pPr>
            <a:r>
              <a:rPr lang="en-US" altLang="zh-CN">
                <a:solidFill>
                  <a:schemeClr val="accent2"/>
                </a:solidFill>
              </a:rPr>
              <a:t>011</a:t>
            </a:r>
            <a:r>
              <a:rPr lang="en-US" altLang="zh-CN"/>
              <a:t>0xx</a:t>
            </a:r>
          </a:p>
          <a:p>
            <a:pPr>
              <a:lnSpc>
                <a:spcPct val="110000"/>
              </a:lnSpc>
            </a:pPr>
            <a:r>
              <a:rPr lang="en-US" altLang="zh-CN">
                <a:solidFill>
                  <a:schemeClr val="accent2"/>
                </a:solidFill>
              </a:rPr>
              <a:t>011</a:t>
            </a:r>
            <a:r>
              <a:rPr lang="en-US" altLang="zh-CN"/>
              <a:t>1xx</a:t>
            </a:r>
          </a:p>
          <a:p>
            <a:pPr>
              <a:lnSpc>
                <a:spcPct val="110000"/>
              </a:lnSpc>
            </a:pPr>
            <a:r>
              <a:rPr lang="en-US" altLang="zh-CN">
                <a:solidFill>
                  <a:schemeClr val="accent2"/>
                </a:solidFill>
              </a:rPr>
              <a:t>100</a:t>
            </a:r>
            <a:r>
              <a:rPr lang="en-US" altLang="zh-CN"/>
              <a:t>0xx</a:t>
            </a:r>
          </a:p>
          <a:p>
            <a:pPr>
              <a:lnSpc>
                <a:spcPct val="110000"/>
              </a:lnSpc>
            </a:pPr>
            <a:r>
              <a:rPr lang="en-US" altLang="zh-CN">
                <a:solidFill>
                  <a:schemeClr val="accent2"/>
                </a:solidFill>
              </a:rPr>
              <a:t>100</a:t>
            </a:r>
            <a:r>
              <a:rPr lang="en-US" altLang="zh-CN"/>
              <a:t>1xx</a:t>
            </a:r>
          </a:p>
          <a:p>
            <a:pPr>
              <a:lnSpc>
                <a:spcPct val="110000"/>
              </a:lnSpc>
            </a:pPr>
            <a:r>
              <a:rPr lang="en-US" altLang="zh-CN">
                <a:solidFill>
                  <a:schemeClr val="accent2"/>
                </a:solidFill>
              </a:rPr>
              <a:t>101</a:t>
            </a:r>
            <a:r>
              <a:rPr lang="en-US" altLang="zh-CN"/>
              <a:t>0xx</a:t>
            </a:r>
          </a:p>
          <a:p>
            <a:pPr>
              <a:lnSpc>
                <a:spcPct val="110000"/>
              </a:lnSpc>
            </a:pPr>
            <a:r>
              <a:rPr lang="en-US" altLang="zh-CN">
                <a:solidFill>
                  <a:schemeClr val="accent2"/>
                </a:solidFill>
              </a:rPr>
              <a:t>101</a:t>
            </a:r>
            <a:r>
              <a:rPr lang="en-US" altLang="zh-CN"/>
              <a:t>1xx</a:t>
            </a:r>
          </a:p>
          <a:p>
            <a:pPr>
              <a:lnSpc>
                <a:spcPct val="110000"/>
              </a:lnSpc>
            </a:pPr>
            <a:r>
              <a:rPr lang="en-US" altLang="zh-CN">
                <a:solidFill>
                  <a:schemeClr val="accent2"/>
                </a:solidFill>
              </a:rPr>
              <a:t>110</a:t>
            </a:r>
            <a:r>
              <a:rPr lang="en-US" altLang="zh-CN"/>
              <a:t>0xx</a:t>
            </a:r>
          </a:p>
          <a:p>
            <a:pPr>
              <a:lnSpc>
                <a:spcPct val="110000"/>
              </a:lnSpc>
            </a:pPr>
            <a:r>
              <a:rPr lang="en-US" altLang="zh-CN">
                <a:solidFill>
                  <a:schemeClr val="accent2"/>
                </a:solidFill>
              </a:rPr>
              <a:t>110</a:t>
            </a:r>
            <a:r>
              <a:rPr lang="en-US" altLang="zh-CN"/>
              <a:t>1xx</a:t>
            </a:r>
          </a:p>
          <a:p>
            <a:pPr>
              <a:lnSpc>
                <a:spcPct val="110000"/>
              </a:lnSpc>
            </a:pPr>
            <a:r>
              <a:rPr lang="en-US" altLang="zh-CN">
                <a:solidFill>
                  <a:schemeClr val="accent2"/>
                </a:solidFill>
              </a:rPr>
              <a:t>111</a:t>
            </a:r>
            <a:r>
              <a:rPr lang="en-US" altLang="zh-CN"/>
              <a:t>0xx</a:t>
            </a:r>
          </a:p>
          <a:p>
            <a:pPr>
              <a:lnSpc>
                <a:spcPct val="110000"/>
              </a:lnSpc>
            </a:pPr>
            <a:r>
              <a:rPr lang="en-US" altLang="zh-CN">
                <a:solidFill>
                  <a:schemeClr val="accent2"/>
                </a:solidFill>
              </a:rPr>
              <a:t>111</a:t>
            </a:r>
            <a:r>
              <a:rPr lang="en-US" altLang="zh-CN"/>
              <a:t>1xx</a:t>
            </a:r>
          </a:p>
        </p:txBody>
      </p:sp>
      <p:sp>
        <p:nvSpPr>
          <p:cNvPr id="22575" name="Text Box 91"/>
          <p:cNvSpPr txBox="1">
            <a:spLocks noChangeArrowheads="1"/>
          </p:cNvSpPr>
          <p:nvPr/>
        </p:nvSpPr>
        <p:spPr bwMode="auto">
          <a:xfrm>
            <a:off x="6248400" y="1431925"/>
            <a:ext cx="2514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b="1"/>
              <a:t>Two low order bits define the byte in the word (32-b words)</a:t>
            </a:r>
          </a:p>
          <a:p>
            <a:r>
              <a:rPr lang="en-US" altLang="zh-CN" b="1"/>
              <a:t>One word blocks</a:t>
            </a:r>
          </a:p>
        </p:txBody>
      </p:sp>
      <p:sp>
        <p:nvSpPr>
          <p:cNvPr id="22576" name="Rectangle 92" descr="10%"/>
          <p:cNvSpPr>
            <a:spLocks noChangeArrowheads="1"/>
          </p:cNvSpPr>
          <p:nvPr/>
        </p:nvSpPr>
        <p:spPr bwMode="auto">
          <a:xfrm>
            <a:off x="2209800" y="3032125"/>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77" name="Rectangle 93" descr="5%"/>
          <p:cNvSpPr>
            <a:spLocks noChangeArrowheads="1"/>
          </p:cNvSpPr>
          <p:nvPr/>
        </p:nvSpPr>
        <p:spPr bwMode="auto">
          <a:xfrm>
            <a:off x="2209800" y="3336925"/>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78" name="Line 94"/>
          <p:cNvSpPr>
            <a:spLocks noChangeShapeType="1"/>
          </p:cNvSpPr>
          <p:nvPr/>
        </p:nvSpPr>
        <p:spPr bwMode="auto">
          <a:xfrm>
            <a:off x="685800" y="3032125"/>
            <a:ext cx="2590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9" name="Text Box 95"/>
          <p:cNvSpPr txBox="1">
            <a:spLocks noChangeArrowheads="1"/>
          </p:cNvSpPr>
          <p:nvPr/>
        </p:nvSpPr>
        <p:spPr bwMode="auto">
          <a:xfrm>
            <a:off x="762000" y="1965325"/>
            <a:ext cx="527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Set</a:t>
            </a:r>
          </a:p>
        </p:txBody>
      </p:sp>
      <p:sp>
        <p:nvSpPr>
          <p:cNvPr id="22580" name="Rectangle 96" descr="5%"/>
          <p:cNvSpPr>
            <a:spLocks noChangeArrowheads="1"/>
          </p:cNvSpPr>
          <p:nvPr/>
        </p:nvSpPr>
        <p:spPr bwMode="auto">
          <a:xfrm>
            <a:off x="4267200" y="1508125"/>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81" name="Rectangle 97" descr="5%"/>
          <p:cNvSpPr>
            <a:spLocks noChangeArrowheads="1"/>
          </p:cNvSpPr>
          <p:nvPr/>
        </p:nvSpPr>
        <p:spPr bwMode="auto">
          <a:xfrm>
            <a:off x="4267200" y="1812925"/>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82" name="Rectangle 98" descr="5%"/>
          <p:cNvSpPr>
            <a:spLocks noChangeArrowheads="1"/>
          </p:cNvSpPr>
          <p:nvPr/>
        </p:nvSpPr>
        <p:spPr bwMode="auto">
          <a:xfrm>
            <a:off x="4267200" y="2727325"/>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83" name="Rectangle 99" descr="5%"/>
          <p:cNvSpPr>
            <a:spLocks noChangeArrowheads="1"/>
          </p:cNvSpPr>
          <p:nvPr/>
        </p:nvSpPr>
        <p:spPr bwMode="auto">
          <a:xfrm>
            <a:off x="4267200" y="3032125"/>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84" name="Rectangle 100" descr="5%"/>
          <p:cNvSpPr>
            <a:spLocks noChangeArrowheads="1"/>
          </p:cNvSpPr>
          <p:nvPr/>
        </p:nvSpPr>
        <p:spPr bwMode="auto">
          <a:xfrm>
            <a:off x="4267200" y="3946525"/>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85" name="Rectangle 101" descr="5%"/>
          <p:cNvSpPr>
            <a:spLocks noChangeArrowheads="1"/>
          </p:cNvSpPr>
          <p:nvPr/>
        </p:nvSpPr>
        <p:spPr bwMode="auto">
          <a:xfrm>
            <a:off x="4267200" y="4251325"/>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86" name="Rectangle 102" descr="5%"/>
          <p:cNvSpPr>
            <a:spLocks noChangeArrowheads="1"/>
          </p:cNvSpPr>
          <p:nvPr/>
        </p:nvSpPr>
        <p:spPr bwMode="auto">
          <a:xfrm>
            <a:off x="4267200" y="5165725"/>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87" name="Rectangle 103" descr="5%"/>
          <p:cNvSpPr>
            <a:spLocks noChangeArrowheads="1"/>
          </p:cNvSpPr>
          <p:nvPr/>
        </p:nvSpPr>
        <p:spPr bwMode="auto">
          <a:xfrm>
            <a:off x="4267200" y="5470525"/>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2588" name="Text Box 106"/>
          <p:cNvSpPr txBox="1">
            <a:spLocks noChangeArrowheads="1"/>
          </p:cNvSpPr>
          <p:nvPr/>
        </p:nvSpPr>
        <p:spPr bwMode="auto">
          <a:xfrm>
            <a:off x="908050" y="26511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solidFill>
                  <a:srgbClr val="009900"/>
                </a:solidFill>
              </a:rPr>
              <a:t>1</a:t>
            </a:r>
          </a:p>
        </p:txBody>
      </p:sp>
      <p:sp>
        <p:nvSpPr>
          <p:cNvPr id="22589" name="Text Box 107"/>
          <p:cNvSpPr txBox="1">
            <a:spLocks noChangeArrowheads="1"/>
          </p:cNvSpPr>
          <p:nvPr/>
        </p:nvSpPr>
        <p:spPr bwMode="auto">
          <a:xfrm>
            <a:off x="898525" y="30321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0</a:t>
            </a:r>
          </a:p>
        </p:txBody>
      </p:sp>
      <p:sp>
        <p:nvSpPr>
          <p:cNvPr id="22590" name="Text Box 108"/>
          <p:cNvSpPr txBox="1">
            <a:spLocks noChangeArrowheads="1"/>
          </p:cNvSpPr>
          <p:nvPr/>
        </p:nvSpPr>
        <p:spPr bwMode="auto">
          <a:xfrm>
            <a:off x="914400" y="33004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solidFill>
                  <a:srgbClr val="009900"/>
                </a:solidFill>
              </a:rPr>
              <a:t>1</a:t>
            </a:r>
          </a:p>
        </p:txBody>
      </p:sp>
      <p:sp>
        <p:nvSpPr>
          <p:cNvPr id="22591" name="Text Box 109"/>
          <p:cNvSpPr txBox="1">
            <a:spLocks noChangeArrowheads="1"/>
          </p:cNvSpPr>
          <p:nvPr/>
        </p:nvSpPr>
        <p:spPr bwMode="auto">
          <a:xfrm>
            <a:off x="228600" y="196532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Way</a:t>
            </a:r>
          </a:p>
        </p:txBody>
      </p:sp>
      <p:sp>
        <p:nvSpPr>
          <p:cNvPr id="22592" name="Text Box 110"/>
          <p:cNvSpPr txBox="1">
            <a:spLocks noChangeArrowheads="1"/>
          </p:cNvSpPr>
          <p:nvPr/>
        </p:nvSpPr>
        <p:spPr bwMode="auto">
          <a:xfrm>
            <a:off x="457200" y="24987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solidFill>
                  <a:srgbClr val="009900"/>
                </a:solidFill>
              </a:rPr>
              <a:t>0</a:t>
            </a:r>
          </a:p>
        </p:txBody>
      </p:sp>
      <p:sp>
        <p:nvSpPr>
          <p:cNvPr id="22593" name="Text Box 111"/>
          <p:cNvSpPr txBox="1">
            <a:spLocks noChangeArrowheads="1"/>
          </p:cNvSpPr>
          <p:nvPr/>
        </p:nvSpPr>
        <p:spPr bwMode="auto">
          <a:xfrm>
            <a:off x="457200" y="31845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solidFill>
                  <a:srgbClr val="009900"/>
                </a:solidFill>
              </a:rPr>
              <a:t>1</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793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794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5" grpId="0" autoUpdateAnimBg="0"/>
      <p:bldP spid="167942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a:t>A Reference String Mapping</a:t>
            </a:r>
          </a:p>
        </p:txBody>
      </p:sp>
      <p:grpSp>
        <p:nvGrpSpPr>
          <p:cNvPr id="24579" name="Group 3"/>
          <p:cNvGrpSpPr>
            <a:grpSpLocks/>
          </p:cNvGrpSpPr>
          <p:nvPr/>
        </p:nvGrpSpPr>
        <p:grpSpPr bwMode="auto">
          <a:xfrm>
            <a:off x="1295400" y="2590800"/>
            <a:ext cx="990600" cy="1219200"/>
            <a:chOff x="1344" y="1056"/>
            <a:chExt cx="624" cy="768"/>
          </a:xfrm>
        </p:grpSpPr>
        <p:sp>
          <p:nvSpPr>
            <p:cNvPr id="24625" name="Rectangle 4"/>
            <p:cNvSpPr>
              <a:spLocks noChangeArrowheads="1"/>
            </p:cNvSpPr>
            <p:nvPr/>
          </p:nvSpPr>
          <p:spPr bwMode="auto">
            <a:xfrm>
              <a:off x="1344" y="1056"/>
              <a:ext cx="624" cy="7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4626" name="Line 5"/>
            <p:cNvSpPr>
              <a:spLocks noChangeShapeType="1"/>
            </p:cNvSpPr>
            <p:nvPr/>
          </p:nvSpPr>
          <p:spPr bwMode="auto">
            <a:xfrm>
              <a:off x="1344" y="1440"/>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27" name="Line 6"/>
            <p:cNvSpPr>
              <a:spLocks noChangeShapeType="1"/>
            </p:cNvSpPr>
            <p:nvPr/>
          </p:nvSpPr>
          <p:spPr bwMode="auto">
            <a:xfrm>
              <a:off x="1344" y="1248"/>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28" name="Line 7"/>
            <p:cNvSpPr>
              <a:spLocks noChangeShapeType="1"/>
            </p:cNvSpPr>
            <p:nvPr/>
          </p:nvSpPr>
          <p:spPr bwMode="auto">
            <a:xfrm>
              <a:off x="1344" y="1632"/>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4580" name="Group 8"/>
          <p:cNvGrpSpPr>
            <a:grpSpLocks/>
          </p:cNvGrpSpPr>
          <p:nvPr/>
        </p:nvGrpSpPr>
        <p:grpSpPr bwMode="auto">
          <a:xfrm>
            <a:off x="3276600" y="2590800"/>
            <a:ext cx="990600" cy="1219200"/>
            <a:chOff x="1344" y="1056"/>
            <a:chExt cx="624" cy="768"/>
          </a:xfrm>
        </p:grpSpPr>
        <p:sp>
          <p:nvSpPr>
            <p:cNvPr id="24621" name="Rectangle 9"/>
            <p:cNvSpPr>
              <a:spLocks noChangeArrowheads="1"/>
            </p:cNvSpPr>
            <p:nvPr/>
          </p:nvSpPr>
          <p:spPr bwMode="auto">
            <a:xfrm>
              <a:off x="1344" y="1056"/>
              <a:ext cx="624" cy="7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4622" name="Line 10"/>
            <p:cNvSpPr>
              <a:spLocks noChangeShapeType="1"/>
            </p:cNvSpPr>
            <p:nvPr/>
          </p:nvSpPr>
          <p:spPr bwMode="auto">
            <a:xfrm>
              <a:off x="1344" y="1440"/>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23" name="Line 11"/>
            <p:cNvSpPr>
              <a:spLocks noChangeShapeType="1"/>
            </p:cNvSpPr>
            <p:nvPr/>
          </p:nvSpPr>
          <p:spPr bwMode="auto">
            <a:xfrm>
              <a:off x="1344" y="1248"/>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24" name="Line 12"/>
            <p:cNvSpPr>
              <a:spLocks noChangeShapeType="1"/>
            </p:cNvSpPr>
            <p:nvPr/>
          </p:nvSpPr>
          <p:spPr bwMode="auto">
            <a:xfrm>
              <a:off x="1344" y="1632"/>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4581" name="Group 13"/>
          <p:cNvGrpSpPr>
            <a:grpSpLocks/>
          </p:cNvGrpSpPr>
          <p:nvPr/>
        </p:nvGrpSpPr>
        <p:grpSpPr bwMode="auto">
          <a:xfrm>
            <a:off x="5334000" y="2590800"/>
            <a:ext cx="990600" cy="1219200"/>
            <a:chOff x="1344" y="1056"/>
            <a:chExt cx="624" cy="768"/>
          </a:xfrm>
        </p:grpSpPr>
        <p:sp>
          <p:nvSpPr>
            <p:cNvPr id="24617" name="Rectangle 14"/>
            <p:cNvSpPr>
              <a:spLocks noChangeArrowheads="1"/>
            </p:cNvSpPr>
            <p:nvPr/>
          </p:nvSpPr>
          <p:spPr bwMode="auto">
            <a:xfrm>
              <a:off x="1344" y="1056"/>
              <a:ext cx="624" cy="7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4618" name="Line 15"/>
            <p:cNvSpPr>
              <a:spLocks noChangeShapeType="1"/>
            </p:cNvSpPr>
            <p:nvPr/>
          </p:nvSpPr>
          <p:spPr bwMode="auto">
            <a:xfrm>
              <a:off x="1344" y="1440"/>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19" name="Line 16"/>
            <p:cNvSpPr>
              <a:spLocks noChangeShapeType="1"/>
            </p:cNvSpPr>
            <p:nvPr/>
          </p:nvSpPr>
          <p:spPr bwMode="auto">
            <a:xfrm>
              <a:off x="1344" y="1248"/>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20" name="Line 17"/>
            <p:cNvSpPr>
              <a:spLocks noChangeShapeType="1"/>
            </p:cNvSpPr>
            <p:nvPr/>
          </p:nvSpPr>
          <p:spPr bwMode="auto">
            <a:xfrm>
              <a:off x="1344" y="1632"/>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4582" name="Group 18"/>
          <p:cNvGrpSpPr>
            <a:grpSpLocks/>
          </p:cNvGrpSpPr>
          <p:nvPr/>
        </p:nvGrpSpPr>
        <p:grpSpPr bwMode="auto">
          <a:xfrm>
            <a:off x="7391400" y="2590800"/>
            <a:ext cx="990600" cy="1219200"/>
            <a:chOff x="1344" y="1056"/>
            <a:chExt cx="624" cy="768"/>
          </a:xfrm>
        </p:grpSpPr>
        <p:sp>
          <p:nvSpPr>
            <p:cNvPr id="24613" name="Rectangle 19"/>
            <p:cNvSpPr>
              <a:spLocks noChangeArrowheads="1"/>
            </p:cNvSpPr>
            <p:nvPr/>
          </p:nvSpPr>
          <p:spPr bwMode="auto">
            <a:xfrm>
              <a:off x="1344" y="1056"/>
              <a:ext cx="624" cy="7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4614" name="Line 20"/>
            <p:cNvSpPr>
              <a:spLocks noChangeShapeType="1"/>
            </p:cNvSpPr>
            <p:nvPr/>
          </p:nvSpPr>
          <p:spPr bwMode="auto">
            <a:xfrm>
              <a:off x="1344" y="1440"/>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15" name="Line 21"/>
            <p:cNvSpPr>
              <a:spLocks noChangeShapeType="1"/>
            </p:cNvSpPr>
            <p:nvPr/>
          </p:nvSpPr>
          <p:spPr bwMode="auto">
            <a:xfrm>
              <a:off x="1344" y="1248"/>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16" name="Line 22"/>
            <p:cNvSpPr>
              <a:spLocks noChangeShapeType="1"/>
            </p:cNvSpPr>
            <p:nvPr/>
          </p:nvSpPr>
          <p:spPr bwMode="auto">
            <a:xfrm>
              <a:off x="1344" y="1632"/>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4583" name="Text Box 43"/>
          <p:cNvSpPr txBox="1">
            <a:spLocks noChangeArrowheads="1"/>
          </p:cNvSpPr>
          <p:nvPr/>
        </p:nvSpPr>
        <p:spPr bwMode="auto">
          <a:xfrm>
            <a:off x="1355725" y="2170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b="1"/>
              <a:t>0</a:t>
            </a:r>
          </a:p>
        </p:txBody>
      </p:sp>
      <p:sp>
        <p:nvSpPr>
          <p:cNvPr id="24584" name="Text Box 44"/>
          <p:cNvSpPr txBox="1">
            <a:spLocks noChangeArrowheads="1"/>
          </p:cNvSpPr>
          <p:nvPr/>
        </p:nvSpPr>
        <p:spPr bwMode="auto">
          <a:xfrm>
            <a:off x="3260725" y="2170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b="1"/>
              <a:t>4</a:t>
            </a:r>
          </a:p>
        </p:txBody>
      </p:sp>
      <p:sp>
        <p:nvSpPr>
          <p:cNvPr id="24585" name="Text Box 45"/>
          <p:cNvSpPr txBox="1">
            <a:spLocks noChangeArrowheads="1"/>
          </p:cNvSpPr>
          <p:nvPr/>
        </p:nvSpPr>
        <p:spPr bwMode="auto">
          <a:xfrm>
            <a:off x="5241925" y="2170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b="1"/>
              <a:t>0</a:t>
            </a:r>
          </a:p>
        </p:txBody>
      </p:sp>
      <p:sp>
        <p:nvSpPr>
          <p:cNvPr id="24586" name="Text Box 46"/>
          <p:cNvSpPr txBox="1">
            <a:spLocks noChangeArrowheads="1"/>
          </p:cNvSpPr>
          <p:nvPr/>
        </p:nvSpPr>
        <p:spPr bwMode="auto">
          <a:xfrm>
            <a:off x="7375525" y="2170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b="1"/>
              <a:t>4</a:t>
            </a:r>
          </a:p>
        </p:txBody>
      </p:sp>
      <p:grpSp>
        <p:nvGrpSpPr>
          <p:cNvPr id="24587" name="Group 51"/>
          <p:cNvGrpSpPr>
            <a:grpSpLocks/>
          </p:cNvGrpSpPr>
          <p:nvPr/>
        </p:nvGrpSpPr>
        <p:grpSpPr bwMode="auto">
          <a:xfrm>
            <a:off x="762000" y="2590800"/>
            <a:ext cx="533400" cy="1219200"/>
            <a:chOff x="1344" y="1056"/>
            <a:chExt cx="624" cy="768"/>
          </a:xfrm>
        </p:grpSpPr>
        <p:sp>
          <p:nvSpPr>
            <p:cNvPr id="24609" name="Rectangle 52"/>
            <p:cNvSpPr>
              <a:spLocks noChangeArrowheads="1"/>
            </p:cNvSpPr>
            <p:nvPr/>
          </p:nvSpPr>
          <p:spPr bwMode="auto">
            <a:xfrm>
              <a:off x="1344" y="1056"/>
              <a:ext cx="624" cy="7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4610" name="Line 53"/>
            <p:cNvSpPr>
              <a:spLocks noChangeShapeType="1"/>
            </p:cNvSpPr>
            <p:nvPr/>
          </p:nvSpPr>
          <p:spPr bwMode="auto">
            <a:xfrm>
              <a:off x="1344" y="1440"/>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11" name="Line 54"/>
            <p:cNvSpPr>
              <a:spLocks noChangeShapeType="1"/>
            </p:cNvSpPr>
            <p:nvPr/>
          </p:nvSpPr>
          <p:spPr bwMode="auto">
            <a:xfrm>
              <a:off x="1344" y="1248"/>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12" name="Line 55"/>
            <p:cNvSpPr>
              <a:spLocks noChangeShapeType="1"/>
            </p:cNvSpPr>
            <p:nvPr/>
          </p:nvSpPr>
          <p:spPr bwMode="auto">
            <a:xfrm>
              <a:off x="1344" y="1632"/>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4588" name="Group 56"/>
          <p:cNvGrpSpPr>
            <a:grpSpLocks/>
          </p:cNvGrpSpPr>
          <p:nvPr/>
        </p:nvGrpSpPr>
        <p:grpSpPr bwMode="auto">
          <a:xfrm>
            <a:off x="2743200" y="2590800"/>
            <a:ext cx="533400" cy="1219200"/>
            <a:chOff x="1344" y="1056"/>
            <a:chExt cx="624" cy="768"/>
          </a:xfrm>
        </p:grpSpPr>
        <p:sp>
          <p:nvSpPr>
            <p:cNvPr id="24605" name="Rectangle 57"/>
            <p:cNvSpPr>
              <a:spLocks noChangeArrowheads="1"/>
            </p:cNvSpPr>
            <p:nvPr/>
          </p:nvSpPr>
          <p:spPr bwMode="auto">
            <a:xfrm>
              <a:off x="1344" y="1056"/>
              <a:ext cx="624" cy="7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4606" name="Line 58"/>
            <p:cNvSpPr>
              <a:spLocks noChangeShapeType="1"/>
            </p:cNvSpPr>
            <p:nvPr/>
          </p:nvSpPr>
          <p:spPr bwMode="auto">
            <a:xfrm>
              <a:off x="1344" y="1440"/>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7" name="Line 59"/>
            <p:cNvSpPr>
              <a:spLocks noChangeShapeType="1"/>
            </p:cNvSpPr>
            <p:nvPr/>
          </p:nvSpPr>
          <p:spPr bwMode="auto">
            <a:xfrm>
              <a:off x="1344" y="1248"/>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8" name="Line 60"/>
            <p:cNvSpPr>
              <a:spLocks noChangeShapeType="1"/>
            </p:cNvSpPr>
            <p:nvPr/>
          </p:nvSpPr>
          <p:spPr bwMode="auto">
            <a:xfrm>
              <a:off x="1344" y="1632"/>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4589" name="Group 61"/>
          <p:cNvGrpSpPr>
            <a:grpSpLocks/>
          </p:cNvGrpSpPr>
          <p:nvPr/>
        </p:nvGrpSpPr>
        <p:grpSpPr bwMode="auto">
          <a:xfrm>
            <a:off x="4800600" y="2590800"/>
            <a:ext cx="533400" cy="1219200"/>
            <a:chOff x="1344" y="1056"/>
            <a:chExt cx="624" cy="768"/>
          </a:xfrm>
        </p:grpSpPr>
        <p:sp>
          <p:nvSpPr>
            <p:cNvPr id="24601" name="Rectangle 62"/>
            <p:cNvSpPr>
              <a:spLocks noChangeArrowheads="1"/>
            </p:cNvSpPr>
            <p:nvPr/>
          </p:nvSpPr>
          <p:spPr bwMode="auto">
            <a:xfrm>
              <a:off x="1344" y="1056"/>
              <a:ext cx="624" cy="7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4602" name="Line 63"/>
            <p:cNvSpPr>
              <a:spLocks noChangeShapeType="1"/>
            </p:cNvSpPr>
            <p:nvPr/>
          </p:nvSpPr>
          <p:spPr bwMode="auto">
            <a:xfrm>
              <a:off x="1344" y="1440"/>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3" name="Line 64"/>
            <p:cNvSpPr>
              <a:spLocks noChangeShapeType="1"/>
            </p:cNvSpPr>
            <p:nvPr/>
          </p:nvSpPr>
          <p:spPr bwMode="auto">
            <a:xfrm>
              <a:off x="1344" y="1248"/>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4" name="Line 65"/>
            <p:cNvSpPr>
              <a:spLocks noChangeShapeType="1"/>
            </p:cNvSpPr>
            <p:nvPr/>
          </p:nvSpPr>
          <p:spPr bwMode="auto">
            <a:xfrm>
              <a:off x="1344" y="1632"/>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4590" name="Group 66"/>
          <p:cNvGrpSpPr>
            <a:grpSpLocks/>
          </p:cNvGrpSpPr>
          <p:nvPr/>
        </p:nvGrpSpPr>
        <p:grpSpPr bwMode="auto">
          <a:xfrm>
            <a:off x="6858000" y="2590800"/>
            <a:ext cx="533400" cy="1219200"/>
            <a:chOff x="1344" y="1056"/>
            <a:chExt cx="624" cy="768"/>
          </a:xfrm>
        </p:grpSpPr>
        <p:sp>
          <p:nvSpPr>
            <p:cNvPr id="24597" name="Rectangle 67"/>
            <p:cNvSpPr>
              <a:spLocks noChangeArrowheads="1"/>
            </p:cNvSpPr>
            <p:nvPr/>
          </p:nvSpPr>
          <p:spPr bwMode="auto">
            <a:xfrm>
              <a:off x="1344" y="1056"/>
              <a:ext cx="624" cy="7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4598" name="Line 68"/>
            <p:cNvSpPr>
              <a:spLocks noChangeShapeType="1"/>
            </p:cNvSpPr>
            <p:nvPr/>
          </p:nvSpPr>
          <p:spPr bwMode="auto">
            <a:xfrm>
              <a:off x="1344" y="1440"/>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9" name="Line 69"/>
            <p:cNvSpPr>
              <a:spLocks noChangeShapeType="1"/>
            </p:cNvSpPr>
            <p:nvPr/>
          </p:nvSpPr>
          <p:spPr bwMode="auto">
            <a:xfrm>
              <a:off x="1344" y="1248"/>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0" name="Line 70"/>
            <p:cNvSpPr>
              <a:spLocks noChangeShapeType="1"/>
            </p:cNvSpPr>
            <p:nvPr/>
          </p:nvSpPr>
          <p:spPr bwMode="auto">
            <a:xfrm>
              <a:off x="1344" y="1632"/>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4591" name="Rectangle 91"/>
          <p:cNvSpPr>
            <a:spLocks noGrp="1" noChangeArrowheads="1"/>
          </p:cNvSpPr>
          <p:nvPr>
            <p:ph type="body" idx="1"/>
          </p:nvPr>
        </p:nvSpPr>
        <p:spPr>
          <a:xfrm>
            <a:off x="533400" y="1027113"/>
            <a:ext cx="8153400" cy="812800"/>
          </a:xfrm>
          <a:noFill/>
          <a:ln w="9525"/>
          <a:extLst>
            <a:ext uri="{91240B29-F687-4F45-9708-019B960494DF}">
              <a14:hiddenLine xmlns:a14="http://schemas.microsoft.com/office/drawing/2010/main" w="28575">
                <a:solidFill>
                  <a:srgbClr val="000000"/>
                </a:solidFill>
                <a:miter lim="800000"/>
                <a:headEnd/>
                <a:tailEnd/>
              </a14:hiddenLine>
            </a:ext>
          </a:extLst>
        </p:spPr>
        <p:txBody>
          <a:bodyPr/>
          <a:lstStyle/>
          <a:p>
            <a:r>
              <a:rPr lang="en-US" altLang="zh-CN"/>
              <a:t>Consider the main memory word reference string</a:t>
            </a:r>
          </a:p>
          <a:p>
            <a:pPr lvl="1" algn="ctr">
              <a:buFont typeface="Monotype Sorts" pitchFamily="2" charset="2"/>
              <a:buNone/>
            </a:pPr>
            <a:r>
              <a:rPr lang="en-US" altLang="zh-CN">
                <a:ea typeface="SimSun" panose="02010600030101010101" pitchFamily="2" charset="-122"/>
              </a:rPr>
              <a:t>              0   4   0   4   0   4   0   4</a:t>
            </a:r>
          </a:p>
        </p:txBody>
      </p:sp>
      <p:sp>
        <p:nvSpPr>
          <p:cNvPr id="24592" name="Text Box 92"/>
          <p:cNvSpPr txBox="1">
            <a:spLocks noChangeArrowheads="1"/>
          </p:cNvSpPr>
          <p:nvPr/>
        </p:nvSpPr>
        <p:spPr bwMode="auto">
          <a:xfrm>
            <a:off x="457200" y="1628775"/>
            <a:ext cx="3429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Start with an empty cache - all blocks initially marked as not valid</a:t>
            </a:r>
          </a:p>
        </p:txBody>
      </p:sp>
      <p:sp>
        <p:nvSpPr>
          <p:cNvPr id="24593" name="Line 93"/>
          <p:cNvSpPr>
            <a:spLocks noChangeShapeType="1"/>
          </p:cNvSpPr>
          <p:nvPr/>
        </p:nvSpPr>
        <p:spPr bwMode="auto">
          <a:xfrm>
            <a:off x="457200" y="3200400"/>
            <a:ext cx="1828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4" name="Line 94"/>
          <p:cNvSpPr>
            <a:spLocks noChangeShapeType="1"/>
          </p:cNvSpPr>
          <p:nvPr/>
        </p:nvSpPr>
        <p:spPr bwMode="auto">
          <a:xfrm>
            <a:off x="2438400" y="3200400"/>
            <a:ext cx="1828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5" name="Line 95"/>
          <p:cNvSpPr>
            <a:spLocks noChangeShapeType="1"/>
          </p:cNvSpPr>
          <p:nvPr/>
        </p:nvSpPr>
        <p:spPr bwMode="auto">
          <a:xfrm>
            <a:off x="4495800" y="3200400"/>
            <a:ext cx="1828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6" name="Line 96"/>
          <p:cNvSpPr>
            <a:spLocks noChangeShapeType="1"/>
          </p:cNvSpPr>
          <p:nvPr/>
        </p:nvSpPr>
        <p:spPr bwMode="auto">
          <a:xfrm>
            <a:off x="6553200" y="3200400"/>
            <a:ext cx="1828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a:t>Another Reference String Mapping</a:t>
            </a:r>
          </a:p>
        </p:txBody>
      </p:sp>
      <p:sp>
        <p:nvSpPr>
          <p:cNvPr id="26627" name="Rectangle 3"/>
          <p:cNvSpPr>
            <a:spLocks noChangeArrowheads="1"/>
          </p:cNvSpPr>
          <p:nvPr/>
        </p:nvSpPr>
        <p:spPr bwMode="auto">
          <a:xfrm>
            <a:off x="1295400" y="2286000"/>
            <a:ext cx="990600" cy="1219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6628" name="Line 4"/>
          <p:cNvSpPr>
            <a:spLocks noChangeShapeType="1"/>
          </p:cNvSpPr>
          <p:nvPr/>
        </p:nvSpPr>
        <p:spPr bwMode="auto">
          <a:xfrm>
            <a:off x="1295400" y="2895600"/>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29" name="Line 5"/>
          <p:cNvSpPr>
            <a:spLocks noChangeShapeType="1"/>
          </p:cNvSpPr>
          <p:nvPr/>
        </p:nvSpPr>
        <p:spPr bwMode="auto">
          <a:xfrm>
            <a:off x="1295400" y="2590800"/>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0" name="Line 6"/>
          <p:cNvSpPr>
            <a:spLocks noChangeShapeType="1"/>
          </p:cNvSpPr>
          <p:nvPr/>
        </p:nvSpPr>
        <p:spPr bwMode="auto">
          <a:xfrm>
            <a:off x="1295400" y="3200400"/>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1" name="Rectangle 7"/>
          <p:cNvSpPr>
            <a:spLocks noChangeArrowheads="1"/>
          </p:cNvSpPr>
          <p:nvPr/>
        </p:nvSpPr>
        <p:spPr bwMode="auto">
          <a:xfrm>
            <a:off x="3276600" y="2286000"/>
            <a:ext cx="990600" cy="1219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6632" name="Line 8"/>
          <p:cNvSpPr>
            <a:spLocks noChangeShapeType="1"/>
          </p:cNvSpPr>
          <p:nvPr/>
        </p:nvSpPr>
        <p:spPr bwMode="auto">
          <a:xfrm>
            <a:off x="3276600" y="2895600"/>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3" name="Line 9"/>
          <p:cNvSpPr>
            <a:spLocks noChangeShapeType="1"/>
          </p:cNvSpPr>
          <p:nvPr/>
        </p:nvSpPr>
        <p:spPr bwMode="auto">
          <a:xfrm>
            <a:off x="3276600" y="2590800"/>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4" name="Line 10"/>
          <p:cNvSpPr>
            <a:spLocks noChangeShapeType="1"/>
          </p:cNvSpPr>
          <p:nvPr/>
        </p:nvSpPr>
        <p:spPr bwMode="auto">
          <a:xfrm>
            <a:off x="3276600" y="3200400"/>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5" name="Rectangle 11"/>
          <p:cNvSpPr>
            <a:spLocks noChangeArrowheads="1"/>
          </p:cNvSpPr>
          <p:nvPr/>
        </p:nvSpPr>
        <p:spPr bwMode="auto">
          <a:xfrm>
            <a:off x="5334000" y="2286000"/>
            <a:ext cx="990600" cy="1219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6636" name="Line 12"/>
          <p:cNvSpPr>
            <a:spLocks noChangeShapeType="1"/>
          </p:cNvSpPr>
          <p:nvPr/>
        </p:nvSpPr>
        <p:spPr bwMode="auto">
          <a:xfrm>
            <a:off x="5334000" y="2895600"/>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7" name="Line 13"/>
          <p:cNvSpPr>
            <a:spLocks noChangeShapeType="1"/>
          </p:cNvSpPr>
          <p:nvPr/>
        </p:nvSpPr>
        <p:spPr bwMode="auto">
          <a:xfrm>
            <a:off x="5334000" y="2590800"/>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8" name="Line 14"/>
          <p:cNvSpPr>
            <a:spLocks noChangeShapeType="1"/>
          </p:cNvSpPr>
          <p:nvPr/>
        </p:nvSpPr>
        <p:spPr bwMode="auto">
          <a:xfrm>
            <a:off x="5334000" y="3200400"/>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9" name="Rectangle 15"/>
          <p:cNvSpPr>
            <a:spLocks noChangeArrowheads="1"/>
          </p:cNvSpPr>
          <p:nvPr/>
        </p:nvSpPr>
        <p:spPr bwMode="auto">
          <a:xfrm>
            <a:off x="7391400" y="2286000"/>
            <a:ext cx="990600" cy="1219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6640" name="Line 16"/>
          <p:cNvSpPr>
            <a:spLocks noChangeShapeType="1"/>
          </p:cNvSpPr>
          <p:nvPr/>
        </p:nvSpPr>
        <p:spPr bwMode="auto">
          <a:xfrm>
            <a:off x="7391400" y="2895600"/>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1" name="Line 17"/>
          <p:cNvSpPr>
            <a:spLocks noChangeShapeType="1"/>
          </p:cNvSpPr>
          <p:nvPr/>
        </p:nvSpPr>
        <p:spPr bwMode="auto">
          <a:xfrm>
            <a:off x="7391400" y="2590800"/>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2" name="Line 18"/>
          <p:cNvSpPr>
            <a:spLocks noChangeShapeType="1"/>
          </p:cNvSpPr>
          <p:nvPr/>
        </p:nvSpPr>
        <p:spPr bwMode="auto">
          <a:xfrm>
            <a:off x="7391400" y="3200400"/>
            <a:ext cx="990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3" name="Text Box 35"/>
          <p:cNvSpPr txBox="1">
            <a:spLocks noChangeArrowheads="1"/>
          </p:cNvSpPr>
          <p:nvPr/>
        </p:nvSpPr>
        <p:spPr bwMode="auto">
          <a:xfrm>
            <a:off x="1355725" y="1865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b="1"/>
              <a:t>0</a:t>
            </a:r>
          </a:p>
        </p:txBody>
      </p:sp>
      <p:sp>
        <p:nvSpPr>
          <p:cNvPr id="26644" name="Text Box 36"/>
          <p:cNvSpPr txBox="1">
            <a:spLocks noChangeArrowheads="1"/>
          </p:cNvSpPr>
          <p:nvPr/>
        </p:nvSpPr>
        <p:spPr bwMode="auto">
          <a:xfrm>
            <a:off x="3260725" y="1865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b="1"/>
              <a:t>4</a:t>
            </a:r>
          </a:p>
        </p:txBody>
      </p:sp>
      <p:sp>
        <p:nvSpPr>
          <p:cNvPr id="26645" name="Text Box 37"/>
          <p:cNvSpPr txBox="1">
            <a:spLocks noChangeArrowheads="1"/>
          </p:cNvSpPr>
          <p:nvPr/>
        </p:nvSpPr>
        <p:spPr bwMode="auto">
          <a:xfrm>
            <a:off x="5241925" y="1865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b="1"/>
              <a:t>0</a:t>
            </a:r>
          </a:p>
        </p:txBody>
      </p:sp>
      <p:sp>
        <p:nvSpPr>
          <p:cNvPr id="26646" name="Text Box 38"/>
          <p:cNvSpPr txBox="1">
            <a:spLocks noChangeArrowheads="1"/>
          </p:cNvSpPr>
          <p:nvPr/>
        </p:nvSpPr>
        <p:spPr bwMode="auto">
          <a:xfrm>
            <a:off x="7375525" y="1865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b="1"/>
              <a:t>4</a:t>
            </a:r>
          </a:p>
        </p:txBody>
      </p:sp>
      <p:sp>
        <p:nvSpPr>
          <p:cNvPr id="26647" name="Rectangle 43"/>
          <p:cNvSpPr>
            <a:spLocks noChangeArrowheads="1"/>
          </p:cNvSpPr>
          <p:nvPr/>
        </p:nvSpPr>
        <p:spPr bwMode="auto">
          <a:xfrm>
            <a:off x="762000" y="2286000"/>
            <a:ext cx="533400" cy="1219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6648" name="Line 44"/>
          <p:cNvSpPr>
            <a:spLocks noChangeShapeType="1"/>
          </p:cNvSpPr>
          <p:nvPr/>
        </p:nvSpPr>
        <p:spPr bwMode="auto">
          <a:xfrm>
            <a:off x="762000" y="28956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9" name="Line 45"/>
          <p:cNvSpPr>
            <a:spLocks noChangeShapeType="1"/>
          </p:cNvSpPr>
          <p:nvPr/>
        </p:nvSpPr>
        <p:spPr bwMode="auto">
          <a:xfrm>
            <a:off x="762000" y="25908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50" name="Line 46"/>
          <p:cNvSpPr>
            <a:spLocks noChangeShapeType="1"/>
          </p:cNvSpPr>
          <p:nvPr/>
        </p:nvSpPr>
        <p:spPr bwMode="auto">
          <a:xfrm>
            <a:off x="762000" y="32004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51" name="Rectangle 47"/>
          <p:cNvSpPr>
            <a:spLocks noChangeArrowheads="1"/>
          </p:cNvSpPr>
          <p:nvPr/>
        </p:nvSpPr>
        <p:spPr bwMode="auto">
          <a:xfrm>
            <a:off x="2743200" y="2286000"/>
            <a:ext cx="533400" cy="1219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6652" name="Line 48"/>
          <p:cNvSpPr>
            <a:spLocks noChangeShapeType="1"/>
          </p:cNvSpPr>
          <p:nvPr/>
        </p:nvSpPr>
        <p:spPr bwMode="auto">
          <a:xfrm>
            <a:off x="2743200" y="28956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53" name="Line 49"/>
          <p:cNvSpPr>
            <a:spLocks noChangeShapeType="1"/>
          </p:cNvSpPr>
          <p:nvPr/>
        </p:nvSpPr>
        <p:spPr bwMode="auto">
          <a:xfrm>
            <a:off x="2743200" y="25908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54" name="Line 50"/>
          <p:cNvSpPr>
            <a:spLocks noChangeShapeType="1"/>
          </p:cNvSpPr>
          <p:nvPr/>
        </p:nvSpPr>
        <p:spPr bwMode="auto">
          <a:xfrm>
            <a:off x="2743200" y="32004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55" name="Rectangle 51"/>
          <p:cNvSpPr>
            <a:spLocks noChangeArrowheads="1"/>
          </p:cNvSpPr>
          <p:nvPr/>
        </p:nvSpPr>
        <p:spPr bwMode="auto">
          <a:xfrm>
            <a:off x="4800600" y="2286000"/>
            <a:ext cx="533400" cy="1219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6656" name="Line 52"/>
          <p:cNvSpPr>
            <a:spLocks noChangeShapeType="1"/>
          </p:cNvSpPr>
          <p:nvPr/>
        </p:nvSpPr>
        <p:spPr bwMode="auto">
          <a:xfrm>
            <a:off x="4800600" y="28956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57" name="Line 53"/>
          <p:cNvSpPr>
            <a:spLocks noChangeShapeType="1"/>
          </p:cNvSpPr>
          <p:nvPr/>
        </p:nvSpPr>
        <p:spPr bwMode="auto">
          <a:xfrm>
            <a:off x="4800600" y="25908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58" name="Line 54"/>
          <p:cNvSpPr>
            <a:spLocks noChangeShapeType="1"/>
          </p:cNvSpPr>
          <p:nvPr/>
        </p:nvSpPr>
        <p:spPr bwMode="auto">
          <a:xfrm>
            <a:off x="4800600" y="32004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59" name="Rectangle 55"/>
          <p:cNvSpPr>
            <a:spLocks noChangeArrowheads="1"/>
          </p:cNvSpPr>
          <p:nvPr/>
        </p:nvSpPr>
        <p:spPr bwMode="auto">
          <a:xfrm>
            <a:off x="6858000" y="2286000"/>
            <a:ext cx="533400" cy="1219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26660" name="Line 56"/>
          <p:cNvSpPr>
            <a:spLocks noChangeShapeType="1"/>
          </p:cNvSpPr>
          <p:nvPr/>
        </p:nvSpPr>
        <p:spPr bwMode="auto">
          <a:xfrm>
            <a:off x="6858000" y="28956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61" name="Line 57"/>
          <p:cNvSpPr>
            <a:spLocks noChangeShapeType="1"/>
          </p:cNvSpPr>
          <p:nvPr/>
        </p:nvSpPr>
        <p:spPr bwMode="auto">
          <a:xfrm>
            <a:off x="6858000" y="25908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62" name="Line 58"/>
          <p:cNvSpPr>
            <a:spLocks noChangeShapeType="1"/>
          </p:cNvSpPr>
          <p:nvPr/>
        </p:nvSpPr>
        <p:spPr bwMode="auto">
          <a:xfrm>
            <a:off x="6858000" y="3200400"/>
            <a:ext cx="53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63" name="Rectangle 75"/>
          <p:cNvSpPr>
            <a:spLocks noGrp="1" noChangeArrowheads="1"/>
          </p:cNvSpPr>
          <p:nvPr>
            <p:ph type="body" idx="1"/>
          </p:nvPr>
        </p:nvSpPr>
        <p:spPr>
          <a:xfrm>
            <a:off x="533400" y="762000"/>
            <a:ext cx="8153400" cy="812800"/>
          </a:xfrm>
          <a:noFill/>
          <a:ln w="9525"/>
          <a:extLst>
            <a:ext uri="{91240B29-F687-4F45-9708-019B960494DF}">
              <a14:hiddenLine xmlns:a14="http://schemas.microsoft.com/office/drawing/2010/main" w="28575">
                <a:solidFill>
                  <a:srgbClr val="000000"/>
                </a:solidFill>
                <a:miter lim="800000"/>
                <a:headEnd/>
                <a:tailEnd/>
              </a14:hiddenLine>
            </a:ext>
          </a:extLst>
        </p:spPr>
        <p:txBody>
          <a:bodyPr/>
          <a:lstStyle/>
          <a:p>
            <a:r>
              <a:rPr lang="en-US" altLang="zh-CN"/>
              <a:t>Consider the main memory word reference string</a:t>
            </a:r>
          </a:p>
          <a:p>
            <a:pPr lvl="1" algn="ctr">
              <a:buFont typeface="Monotype Sorts" pitchFamily="2" charset="2"/>
              <a:buNone/>
            </a:pPr>
            <a:r>
              <a:rPr lang="en-US" altLang="zh-CN">
                <a:ea typeface="SimSun" panose="02010600030101010101" pitchFamily="2" charset="-122"/>
              </a:rPr>
              <a:t>              0   4   0   4   0   4   0   4</a:t>
            </a:r>
          </a:p>
        </p:txBody>
      </p:sp>
      <p:sp>
        <p:nvSpPr>
          <p:cNvPr id="1683532" name="Text Box 76"/>
          <p:cNvSpPr txBox="1">
            <a:spLocks noChangeArrowheads="1"/>
          </p:cNvSpPr>
          <p:nvPr/>
        </p:nvSpPr>
        <p:spPr bwMode="auto">
          <a:xfrm>
            <a:off x="1600200" y="1828800"/>
            <a:ext cx="654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miss</a:t>
            </a:r>
          </a:p>
        </p:txBody>
      </p:sp>
      <p:sp>
        <p:nvSpPr>
          <p:cNvPr id="1683533" name="Text Box 77"/>
          <p:cNvSpPr txBox="1">
            <a:spLocks noChangeArrowheads="1"/>
          </p:cNvSpPr>
          <p:nvPr/>
        </p:nvSpPr>
        <p:spPr bwMode="auto">
          <a:xfrm>
            <a:off x="3505200" y="1828800"/>
            <a:ext cx="654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miss</a:t>
            </a:r>
          </a:p>
        </p:txBody>
      </p:sp>
      <p:sp>
        <p:nvSpPr>
          <p:cNvPr id="1683534" name="Text Box 78"/>
          <p:cNvSpPr txBox="1">
            <a:spLocks noChangeArrowheads="1"/>
          </p:cNvSpPr>
          <p:nvPr/>
        </p:nvSpPr>
        <p:spPr bwMode="auto">
          <a:xfrm>
            <a:off x="5486400" y="1828800"/>
            <a:ext cx="425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hit</a:t>
            </a:r>
          </a:p>
        </p:txBody>
      </p:sp>
      <p:sp>
        <p:nvSpPr>
          <p:cNvPr id="1683535" name="Text Box 79"/>
          <p:cNvSpPr txBox="1">
            <a:spLocks noChangeArrowheads="1"/>
          </p:cNvSpPr>
          <p:nvPr/>
        </p:nvSpPr>
        <p:spPr bwMode="auto">
          <a:xfrm>
            <a:off x="7620000" y="1828800"/>
            <a:ext cx="425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hit</a:t>
            </a:r>
          </a:p>
        </p:txBody>
      </p:sp>
      <p:sp>
        <p:nvSpPr>
          <p:cNvPr id="1683540" name="Text Box 84"/>
          <p:cNvSpPr txBox="1">
            <a:spLocks noChangeArrowheads="1"/>
          </p:cNvSpPr>
          <p:nvPr/>
        </p:nvSpPr>
        <p:spPr bwMode="auto">
          <a:xfrm>
            <a:off x="762000" y="2286000"/>
            <a:ext cx="160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000    Mem(0)</a:t>
            </a:r>
          </a:p>
        </p:txBody>
      </p:sp>
      <p:sp>
        <p:nvSpPr>
          <p:cNvPr id="1683541" name="Text Box 85"/>
          <p:cNvSpPr txBox="1">
            <a:spLocks noChangeArrowheads="1"/>
          </p:cNvSpPr>
          <p:nvPr/>
        </p:nvSpPr>
        <p:spPr bwMode="auto">
          <a:xfrm>
            <a:off x="2743200" y="2286000"/>
            <a:ext cx="160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000    Mem(0)</a:t>
            </a:r>
          </a:p>
        </p:txBody>
      </p:sp>
      <p:sp>
        <p:nvSpPr>
          <p:cNvPr id="26670" name="Text Box 127"/>
          <p:cNvSpPr txBox="1">
            <a:spLocks noChangeArrowheads="1"/>
          </p:cNvSpPr>
          <p:nvPr/>
        </p:nvSpPr>
        <p:spPr bwMode="auto">
          <a:xfrm>
            <a:off x="457200" y="1143000"/>
            <a:ext cx="3429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Start with an empty cache - all blocks initially marked as not valid</a:t>
            </a:r>
          </a:p>
        </p:txBody>
      </p:sp>
      <p:sp>
        <p:nvSpPr>
          <p:cNvPr id="26671" name="Line 128"/>
          <p:cNvSpPr>
            <a:spLocks noChangeShapeType="1"/>
          </p:cNvSpPr>
          <p:nvPr/>
        </p:nvSpPr>
        <p:spPr bwMode="auto">
          <a:xfrm>
            <a:off x="457200" y="2895600"/>
            <a:ext cx="1828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2" name="Line 129"/>
          <p:cNvSpPr>
            <a:spLocks noChangeShapeType="1"/>
          </p:cNvSpPr>
          <p:nvPr/>
        </p:nvSpPr>
        <p:spPr bwMode="auto">
          <a:xfrm>
            <a:off x="2438400" y="2895600"/>
            <a:ext cx="1828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3" name="Line 130"/>
          <p:cNvSpPr>
            <a:spLocks noChangeShapeType="1"/>
          </p:cNvSpPr>
          <p:nvPr/>
        </p:nvSpPr>
        <p:spPr bwMode="auto">
          <a:xfrm>
            <a:off x="4495800" y="2895600"/>
            <a:ext cx="1828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4" name="Line 131"/>
          <p:cNvSpPr>
            <a:spLocks noChangeShapeType="1"/>
          </p:cNvSpPr>
          <p:nvPr/>
        </p:nvSpPr>
        <p:spPr bwMode="auto">
          <a:xfrm>
            <a:off x="6553200" y="2895600"/>
            <a:ext cx="1828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83592" name="Text Box 136"/>
          <p:cNvSpPr txBox="1">
            <a:spLocks noChangeArrowheads="1"/>
          </p:cNvSpPr>
          <p:nvPr/>
        </p:nvSpPr>
        <p:spPr bwMode="auto">
          <a:xfrm>
            <a:off x="2743200" y="2909888"/>
            <a:ext cx="160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010    Mem(4)</a:t>
            </a:r>
          </a:p>
        </p:txBody>
      </p:sp>
      <p:sp>
        <p:nvSpPr>
          <p:cNvPr id="1683593" name="Text Box 137"/>
          <p:cNvSpPr txBox="1">
            <a:spLocks noChangeArrowheads="1"/>
          </p:cNvSpPr>
          <p:nvPr/>
        </p:nvSpPr>
        <p:spPr bwMode="auto">
          <a:xfrm>
            <a:off x="4794250" y="2909888"/>
            <a:ext cx="160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010    Mem(4)</a:t>
            </a:r>
          </a:p>
        </p:txBody>
      </p:sp>
      <p:sp>
        <p:nvSpPr>
          <p:cNvPr id="1683594" name="Text Box 138"/>
          <p:cNvSpPr txBox="1">
            <a:spLocks noChangeArrowheads="1"/>
          </p:cNvSpPr>
          <p:nvPr/>
        </p:nvSpPr>
        <p:spPr bwMode="auto">
          <a:xfrm>
            <a:off x="4794250" y="2286000"/>
            <a:ext cx="160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000    Mem(0)</a:t>
            </a:r>
          </a:p>
        </p:txBody>
      </p:sp>
      <p:sp>
        <p:nvSpPr>
          <p:cNvPr id="1683595" name="Text Box 139"/>
          <p:cNvSpPr txBox="1">
            <a:spLocks noChangeArrowheads="1"/>
          </p:cNvSpPr>
          <p:nvPr/>
        </p:nvSpPr>
        <p:spPr bwMode="auto">
          <a:xfrm>
            <a:off x="6851650" y="2286000"/>
            <a:ext cx="160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000    Mem(0)</a:t>
            </a:r>
          </a:p>
        </p:txBody>
      </p:sp>
      <p:sp>
        <p:nvSpPr>
          <p:cNvPr id="1683596" name="Text Box 140"/>
          <p:cNvSpPr txBox="1">
            <a:spLocks noChangeArrowheads="1"/>
          </p:cNvSpPr>
          <p:nvPr/>
        </p:nvSpPr>
        <p:spPr bwMode="auto">
          <a:xfrm>
            <a:off x="6858000" y="2909888"/>
            <a:ext cx="160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010    Mem(4)</a:t>
            </a:r>
          </a:p>
        </p:txBody>
      </p:sp>
      <p:sp>
        <p:nvSpPr>
          <p:cNvPr id="1683605" name="Rectangle 149"/>
          <p:cNvSpPr>
            <a:spLocks noChangeArrowheads="1"/>
          </p:cNvSpPr>
          <p:nvPr/>
        </p:nvSpPr>
        <p:spPr bwMode="auto">
          <a:xfrm>
            <a:off x="381000" y="4800600"/>
            <a:ext cx="815340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338" indent="-287338">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spcBef>
                <a:spcPct val="30000"/>
              </a:spcBef>
              <a:buClr>
                <a:schemeClr val="accent1"/>
              </a:buClr>
              <a:buSzPct val="75000"/>
              <a:buFont typeface="Wingdings" panose="05000000000000000000" pitchFamily="2" charset="2"/>
              <a:buChar char="q"/>
            </a:pPr>
            <a:r>
              <a:rPr lang="en-US" altLang="zh-CN" sz="2400"/>
              <a:t>Solves the ping pong effect in a direct mapped cache due to conflict misses since now two memory locations that map into the same cache set can co-exist!</a:t>
            </a:r>
          </a:p>
        </p:txBody>
      </p:sp>
      <p:sp>
        <p:nvSpPr>
          <p:cNvPr id="1683606" name="Rectangle 150"/>
          <p:cNvSpPr>
            <a:spLocks noChangeArrowheads="1"/>
          </p:cNvSpPr>
          <p:nvPr/>
        </p:nvSpPr>
        <p:spPr bwMode="auto">
          <a:xfrm>
            <a:off x="533400" y="3886200"/>
            <a:ext cx="81534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342900" indent="-342900">
              <a:defRPr>
                <a:solidFill>
                  <a:schemeClr val="tx1"/>
                </a:solidFill>
                <a:latin typeface="Arial" panose="020B0604020202020204" pitchFamily="34" charset="0"/>
                <a:ea typeface="MS PGothic" panose="020B0600070205080204" pitchFamily="34" charset="-128"/>
              </a:defRPr>
            </a:lvl1pPr>
            <a:lvl2pPr marL="741363" indent="-246063">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lvl="1">
              <a:spcBef>
                <a:spcPct val="30000"/>
              </a:spcBef>
              <a:buClr>
                <a:schemeClr val="accent1"/>
              </a:buClr>
              <a:buSzPct val="75000"/>
              <a:buFont typeface="Monotype Sorts" pitchFamily="2" charset="2"/>
              <a:buChar char="l"/>
            </a:pPr>
            <a:r>
              <a:rPr lang="en-US" altLang="zh-CN" sz="2000"/>
              <a:t>8 requests, 2 misses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83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835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354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8353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359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835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8359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68353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835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8359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8353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8360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83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3532" grpId="0" autoUpdateAnimBg="0"/>
      <p:bldP spid="1683533" grpId="0" autoUpdateAnimBg="0"/>
      <p:bldP spid="1683534" grpId="0" autoUpdateAnimBg="0"/>
      <p:bldP spid="1683535" grpId="0"/>
      <p:bldP spid="1683540" grpId="0" autoUpdateAnimBg="0"/>
      <p:bldP spid="1683541" grpId="0"/>
      <p:bldP spid="1683592" grpId="0"/>
      <p:bldP spid="1683593" grpId="0"/>
      <p:bldP spid="1683594" grpId="0"/>
      <p:bldP spid="1683595" grpId="0"/>
      <p:bldP spid="1683596" grpId="0"/>
      <p:bldP spid="1683605" grpId="0"/>
      <p:bldP spid="168360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a:t>Four-Way Set Associative Cache</a:t>
            </a:r>
          </a:p>
        </p:txBody>
      </p:sp>
      <p:sp>
        <p:nvSpPr>
          <p:cNvPr id="28675" name="Rectangle 3"/>
          <p:cNvSpPr>
            <a:spLocks noGrp="1" noChangeArrowheads="1"/>
          </p:cNvSpPr>
          <p:nvPr>
            <p:ph type="body" idx="1"/>
          </p:nvPr>
        </p:nvSpPr>
        <p:spPr>
          <a:xfrm>
            <a:off x="0" y="838200"/>
            <a:ext cx="8610600" cy="415925"/>
          </a:xfrm>
          <a:ln w="9525"/>
          <a:extLst>
            <a:ext uri="{91240B29-F687-4F45-9708-019B960494DF}">
              <a14:hiddenLine xmlns:a14="http://schemas.microsoft.com/office/drawing/2010/main" w="28575">
                <a:solidFill>
                  <a:srgbClr val="000000"/>
                </a:solidFill>
                <a:miter lim="800000"/>
                <a:headEnd/>
                <a:tailEnd/>
              </a14:hiddenLine>
            </a:ext>
          </a:extLst>
        </p:spPr>
        <p:txBody>
          <a:bodyPr/>
          <a:lstStyle/>
          <a:p>
            <a:r>
              <a:rPr lang="en-US" altLang="zh-CN" sz="2000"/>
              <a:t>2</a:t>
            </a:r>
            <a:r>
              <a:rPr lang="en-US" altLang="zh-CN" sz="2000" baseline="30000"/>
              <a:t>8</a:t>
            </a:r>
            <a:r>
              <a:rPr lang="en-US" altLang="zh-CN" sz="2000"/>
              <a:t> = 256 sets each with four ways (each with one block)</a:t>
            </a:r>
          </a:p>
        </p:txBody>
      </p:sp>
      <p:grpSp>
        <p:nvGrpSpPr>
          <p:cNvPr id="28676" name="Group 249"/>
          <p:cNvGrpSpPr>
            <a:grpSpLocks/>
          </p:cNvGrpSpPr>
          <p:nvPr/>
        </p:nvGrpSpPr>
        <p:grpSpPr bwMode="auto">
          <a:xfrm>
            <a:off x="3289300" y="1255713"/>
            <a:ext cx="2835275" cy="498475"/>
            <a:chOff x="2072" y="896"/>
            <a:chExt cx="1786" cy="314"/>
          </a:xfrm>
        </p:grpSpPr>
        <p:sp>
          <p:nvSpPr>
            <p:cNvPr id="28846" name="Line 44"/>
            <p:cNvSpPr>
              <a:spLocks noChangeShapeType="1"/>
            </p:cNvSpPr>
            <p:nvPr/>
          </p:nvSpPr>
          <p:spPr bwMode="auto">
            <a:xfrm flipV="1">
              <a:off x="3026" y="1061"/>
              <a:ext cx="3" cy="14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47" name="Line 45"/>
            <p:cNvSpPr>
              <a:spLocks noChangeShapeType="1"/>
            </p:cNvSpPr>
            <p:nvPr/>
          </p:nvSpPr>
          <p:spPr bwMode="auto">
            <a:xfrm flipV="1">
              <a:off x="3570" y="1051"/>
              <a:ext cx="1" cy="14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48" name="Freeform 46"/>
            <p:cNvSpPr>
              <a:spLocks/>
            </p:cNvSpPr>
            <p:nvPr/>
          </p:nvSpPr>
          <p:spPr bwMode="auto">
            <a:xfrm>
              <a:off x="2158" y="1059"/>
              <a:ext cx="1570" cy="151"/>
            </a:xfrm>
            <a:custGeom>
              <a:avLst/>
              <a:gdLst>
                <a:gd name="T0" fmla="*/ 0 w 1570"/>
                <a:gd name="T1" fmla="*/ 149 h 151"/>
                <a:gd name="T2" fmla="*/ 3 w 1570"/>
                <a:gd name="T3" fmla="*/ 0 h 151"/>
                <a:gd name="T4" fmla="*/ 1570 w 1570"/>
                <a:gd name="T5" fmla="*/ 0 h 151"/>
                <a:gd name="T6" fmla="*/ 1570 w 1570"/>
                <a:gd name="T7" fmla="*/ 151 h 151"/>
                <a:gd name="T8" fmla="*/ 3 w 1570"/>
                <a:gd name="T9" fmla="*/ 151 h 151"/>
                <a:gd name="T10" fmla="*/ 3 w 1570"/>
                <a:gd name="T11" fmla="*/ 151 h 1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70" h="151">
                  <a:moveTo>
                    <a:pt x="0" y="149"/>
                  </a:moveTo>
                  <a:lnTo>
                    <a:pt x="3" y="0"/>
                  </a:lnTo>
                  <a:lnTo>
                    <a:pt x="1570" y="0"/>
                  </a:lnTo>
                  <a:lnTo>
                    <a:pt x="1570" y="151"/>
                  </a:lnTo>
                  <a:lnTo>
                    <a:pt x="3" y="151"/>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849" name="Text Box 47"/>
            <p:cNvSpPr txBox="1">
              <a:spLocks noChangeArrowheads="1"/>
            </p:cNvSpPr>
            <p:nvPr/>
          </p:nvSpPr>
          <p:spPr bwMode="auto">
            <a:xfrm>
              <a:off x="2072" y="896"/>
              <a:ext cx="178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000"/>
                <a:t>31 30       . . .        13 12  11     . . .        2  1  0</a:t>
              </a:r>
            </a:p>
          </p:txBody>
        </p:sp>
      </p:grpSp>
      <p:sp>
        <p:nvSpPr>
          <p:cNvPr id="28677" name="Text Box 48"/>
          <p:cNvSpPr txBox="1">
            <a:spLocks noChangeArrowheads="1"/>
          </p:cNvSpPr>
          <p:nvPr/>
        </p:nvSpPr>
        <p:spPr bwMode="auto">
          <a:xfrm>
            <a:off x="6096000" y="1179513"/>
            <a:ext cx="1419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Byte offset</a:t>
            </a:r>
          </a:p>
        </p:txBody>
      </p:sp>
      <p:sp>
        <p:nvSpPr>
          <p:cNvPr id="28678" name="Line 49"/>
          <p:cNvSpPr>
            <a:spLocks noChangeShapeType="1"/>
          </p:cNvSpPr>
          <p:nvPr/>
        </p:nvSpPr>
        <p:spPr bwMode="auto">
          <a:xfrm flipH="1">
            <a:off x="5819775" y="1331913"/>
            <a:ext cx="30480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8679" name="Group 162"/>
          <p:cNvGrpSpPr>
            <a:grpSpLocks/>
          </p:cNvGrpSpPr>
          <p:nvPr/>
        </p:nvGrpSpPr>
        <p:grpSpPr bwMode="auto">
          <a:xfrm>
            <a:off x="6477000" y="2397125"/>
            <a:ext cx="2057400" cy="2135188"/>
            <a:chOff x="4128" y="1632"/>
            <a:chExt cx="1296" cy="1345"/>
          </a:xfrm>
        </p:grpSpPr>
        <p:sp>
          <p:nvSpPr>
            <p:cNvPr id="28828" name="Freeform 62"/>
            <p:cNvSpPr>
              <a:spLocks/>
            </p:cNvSpPr>
            <p:nvPr/>
          </p:nvSpPr>
          <p:spPr bwMode="auto">
            <a:xfrm>
              <a:off x="4405" y="1829"/>
              <a:ext cx="1019" cy="1103"/>
            </a:xfrm>
            <a:custGeom>
              <a:avLst/>
              <a:gdLst>
                <a:gd name="T0" fmla="*/ 646 w 1608"/>
                <a:gd name="T1" fmla="*/ 1101 h 1103"/>
                <a:gd name="T2" fmla="*/ 646 w 1608"/>
                <a:gd name="T3" fmla="*/ 0 h 1103"/>
                <a:gd name="T4" fmla="*/ 0 w 1608"/>
                <a:gd name="T5" fmla="*/ 0 h 1103"/>
                <a:gd name="T6" fmla="*/ 0 w 1608"/>
                <a:gd name="T7" fmla="*/ 1103 h 1103"/>
                <a:gd name="T8" fmla="*/ 646 w 1608"/>
                <a:gd name="T9" fmla="*/ 1103 h 1103"/>
                <a:gd name="T10" fmla="*/ 646 w 1608"/>
                <a:gd name="T11" fmla="*/ 1103 h 11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8" h="1103">
                  <a:moveTo>
                    <a:pt x="1608" y="1101"/>
                  </a:moveTo>
                  <a:lnTo>
                    <a:pt x="1608" y="0"/>
                  </a:lnTo>
                  <a:lnTo>
                    <a:pt x="0" y="0"/>
                  </a:lnTo>
                  <a:lnTo>
                    <a:pt x="0" y="1103"/>
                  </a:lnTo>
                  <a:lnTo>
                    <a:pt x="1608" y="1103"/>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8829" name="Group 63"/>
            <p:cNvGrpSpPr>
              <a:grpSpLocks/>
            </p:cNvGrpSpPr>
            <p:nvPr/>
          </p:nvGrpSpPr>
          <p:grpSpPr bwMode="auto">
            <a:xfrm>
              <a:off x="4405" y="1925"/>
              <a:ext cx="1019" cy="894"/>
              <a:chOff x="2208" y="1920"/>
              <a:chExt cx="2130" cy="894"/>
            </a:xfrm>
          </p:grpSpPr>
          <p:sp>
            <p:nvSpPr>
              <p:cNvPr id="28836" name="Freeform 64"/>
              <p:cNvSpPr>
                <a:spLocks/>
              </p:cNvSpPr>
              <p:nvPr/>
            </p:nvSpPr>
            <p:spPr bwMode="auto">
              <a:xfrm>
                <a:off x="2208" y="2263"/>
                <a:ext cx="2130" cy="110"/>
              </a:xfrm>
              <a:custGeom>
                <a:avLst/>
                <a:gdLst>
                  <a:gd name="T0" fmla="*/ 2821 w 1608"/>
                  <a:gd name="T1" fmla="*/ 110 h 110"/>
                  <a:gd name="T2" fmla="*/ 2821 w 1608"/>
                  <a:gd name="T3" fmla="*/ 0 h 110"/>
                  <a:gd name="T4" fmla="*/ 0 w 1608"/>
                  <a:gd name="T5" fmla="*/ 0 h 110"/>
                  <a:gd name="T6" fmla="*/ 0 w 1608"/>
                  <a:gd name="T7" fmla="*/ 110 h 110"/>
                  <a:gd name="T8" fmla="*/ 2821 w 1608"/>
                  <a:gd name="T9" fmla="*/ 110 h 110"/>
                  <a:gd name="T10" fmla="*/ 2821 w 1608"/>
                  <a:gd name="T11" fmla="*/ 110 h 1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28837" name="Freeform 65"/>
              <p:cNvSpPr>
                <a:spLocks/>
              </p:cNvSpPr>
              <p:nvPr/>
            </p:nvSpPr>
            <p:spPr bwMode="auto">
              <a:xfrm>
                <a:off x="2208" y="2263"/>
                <a:ext cx="2130" cy="110"/>
              </a:xfrm>
              <a:custGeom>
                <a:avLst/>
                <a:gdLst>
                  <a:gd name="T0" fmla="*/ 2821 w 1608"/>
                  <a:gd name="T1" fmla="*/ 110 h 110"/>
                  <a:gd name="T2" fmla="*/ 2821 w 1608"/>
                  <a:gd name="T3" fmla="*/ 0 h 110"/>
                  <a:gd name="T4" fmla="*/ 0 w 1608"/>
                  <a:gd name="T5" fmla="*/ 0 h 110"/>
                  <a:gd name="T6" fmla="*/ 0 w 1608"/>
                  <a:gd name="T7" fmla="*/ 110 h 110"/>
                  <a:gd name="T8" fmla="*/ 2821 w 1608"/>
                  <a:gd name="T9" fmla="*/ 110 h 110"/>
                  <a:gd name="T10" fmla="*/ 2821 w 1608"/>
                  <a:gd name="T11" fmla="*/ 110 h 1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8" h="110">
                    <a:moveTo>
                      <a:pt x="1608" y="110"/>
                    </a:moveTo>
                    <a:lnTo>
                      <a:pt x="1608" y="0"/>
                    </a:lnTo>
                    <a:lnTo>
                      <a:pt x="0" y="0"/>
                    </a:lnTo>
                    <a:lnTo>
                      <a:pt x="0" y="110"/>
                    </a:lnTo>
                    <a:lnTo>
                      <a:pt x="1608" y="11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838" name="Line 66"/>
              <p:cNvSpPr>
                <a:spLocks noChangeShapeType="1"/>
              </p:cNvSpPr>
              <p:nvPr/>
            </p:nvSpPr>
            <p:spPr bwMode="auto">
              <a:xfrm flipH="1">
                <a:off x="2208" y="1920"/>
                <a:ext cx="2130"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39" name="Line 67"/>
              <p:cNvSpPr>
                <a:spLocks noChangeShapeType="1"/>
              </p:cNvSpPr>
              <p:nvPr/>
            </p:nvSpPr>
            <p:spPr bwMode="auto">
              <a:xfrm flipH="1">
                <a:off x="2208" y="2044"/>
                <a:ext cx="2130"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40" name="Line 68"/>
              <p:cNvSpPr>
                <a:spLocks noChangeShapeType="1"/>
              </p:cNvSpPr>
              <p:nvPr/>
            </p:nvSpPr>
            <p:spPr bwMode="auto">
              <a:xfrm flipH="1">
                <a:off x="2208" y="2154"/>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41" name="Line 69"/>
              <p:cNvSpPr>
                <a:spLocks noChangeShapeType="1"/>
              </p:cNvSpPr>
              <p:nvPr/>
            </p:nvSpPr>
            <p:spPr bwMode="auto">
              <a:xfrm flipH="1">
                <a:off x="2208" y="237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42" name="Line 70"/>
              <p:cNvSpPr>
                <a:spLocks noChangeShapeType="1"/>
              </p:cNvSpPr>
              <p:nvPr/>
            </p:nvSpPr>
            <p:spPr bwMode="auto">
              <a:xfrm flipH="1">
                <a:off x="2208" y="248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43" name="Line 71"/>
              <p:cNvSpPr>
                <a:spLocks noChangeShapeType="1"/>
              </p:cNvSpPr>
              <p:nvPr/>
            </p:nvSpPr>
            <p:spPr bwMode="auto">
              <a:xfrm flipH="1">
                <a:off x="2208" y="259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44" name="Line 72"/>
              <p:cNvSpPr>
                <a:spLocks noChangeShapeType="1"/>
              </p:cNvSpPr>
              <p:nvPr/>
            </p:nvSpPr>
            <p:spPr bwMode="auto">
              <a:xfrm flipH="1">
                <a:off x="2208" y="270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45" name="Line 73"/>
              <p:cNvSpPr>
                <a:spLocks noChangeShapeType="1"/>
              </p:cNvSpPr>
              <p:nvPr/>
            </p:nvSpPr>
            <p:spPr bwMode="auto">
              <a:xfrm flipH="1">
                <a:off x="2208" y="281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830" name="Line 74"/>
            <p:cNvSpPr>
              <a:spLocks noChangeShapeType="1"/>
            </p:cNvSpPr>
            <p:nvPr/>
          </p:nvSpPr>
          <p:spPr bwMode="auto">
            <a:xfrm>
              <a:off x="4480" y="1835"/>
              <a:ext cx="4" cy="11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31" name="Line 75"/>
            <p:cNvSpPr>
              <a:spLocks noChangeShapeType="1"/>
            </p:cNvSpPr>
            <p:nvPr/>
          </p:nvSpPr>
          <p:spPr bwMode="auto">
            <a:xfrm>
              <a:off x="4876" y="1824"/>
              <a:ext cx="1" cy="110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32" name="Text Box 76"/>
            <p:cNvSpPr txBox="1">
              <a:spLocks noChangeArrowheads="1"/>
            </p:cNvSpPr>
            <p:nvPr/>
          </p:nvSpPr>
          <p:spPr bwMode="auto">
            <a:xfrm>
              <a:off x="4993" y="1637"/>
              <a:ext cx="3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Data</a:t>
              </a:r>
            </a:p>
          </p:txBody>
        </p:sp>
        <p:sp>
          <p:nvSpPr>
            <p:cNvPr id="28833" name="Text Box 78"/>
            <p:cNvSpPr txBox="1">
              <a:spLocks noChangeArrowheads="1"/>
            </p:cNvSpPr>
            <p:nvPr/>
          </p:nvSpPr>
          <p:spPr bwMode="auto">
            <a:xfrm>
              <a:off x="4512" y="1632"/>
              <a:ext cx="3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Tag</a:t>
              </a:r>
            </a:p>
          </p:txBody>
        </p:sp>
        <p:sp>
          <p:nvSpPr>
            <p:cNvPr id="28834" name="Text Box 79"/>
            <p:cNvSpPr txBox="1">
              <a:spLocks noChangeArrowheads="1"/>
            </p:cNvSpPr>
            <p:nvPr/>
          </p:nvSpPr>
          <p:spPr bwMode="auto">
            <a:xfrm>
              <a:off x="4368" y="1632"/>
              <a:ext cx="1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V</a:t>
              </a:r>
            </a:p>
          </p:txBody>
        </p:sp>
        <p:sp>
          <p:nvSpPr>
            <p:cNvPr id="28835" name="Text Box 80"/>
            <p:cNvSpPr txBox="1">
              <a:spLocks noChangeArrowheads="1"/>
            </p:cNvSpPr>
            <p:nvPr/>
          </p:nvSpPr>
          <p:spPr bwMode="auto">
            <a:xfrm>
              <a:off x="4128" y="1776"/>
              <a:ext cx="302" cy="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lnSpc>
                  <a:spcPct val="110000"/>
                </a:lnSpc>
              </a:pPr>
              <a:r>
                <a:rPr lang="en-US" altLang="zh-CN" sz="1200"/>
                <a:t>0</a:t>
              </a:r>
            </a:p>
            <a:p>
              <a:pPr algn="r">
                <a:lnSpc>
                  <a:spcPct val="110000"/>
                </a:lnSpc>
              </a:pPr>
              <a:r>
                <a:rPr lang="en-US" altLang="zh-CN" sz="1200"/>
                <a:t>1</a:t>
              </a:r>
            </a:p>
            <a:p>
              <a:pPr algn="r">
                <a:lnSpc>
                  <a:spcPct val="110000"/>
                </a:lnSpc>
              </a:pPr>
              <a:r>
                <a:rPr lang="en-US" altLang="zh-CN" sz="1200"/>
                <a:t>2</a:t>
              </a:r>
            </a:p>
            <a:p>
              <a:pPr algn="r">
                <a:lnSpc>
                  <a:spcPct val="110000"/>
                </a:lnSpc>
              </a:pPr>
              <a:r>
                <a:rPr lang="en-US" altLang="zh-CN" sz="1200"/>
                <a:t>.</a:t>
              </a:r>
            </a:p>
            <a:p>
              <a:pPr algn="r">
                <a:lnSpc>
                  <a:spcPct val="110000"/>
                </a:lnSpc>
              </a:pPr>
              <a:r>
                <a:rPr lang="en-US" altLang="zh-CN" sz="1200"/>
                <a:t>.</a:t>
              </a:r>
            </a:p>
            <a:p>
              <a:pPr algn="r">
                <a:lnSpc>
                  <a:spcPct val="110000"/>
                </a:lnSpc>
              </a:pPr>
              <a:r>
                <a:rPr lang="en-US" altLang="zh-CN" sz="1200"/>
                <a:t>.</a:t>
              </a:r>
            </a:p>
            <a:p>
              <a:pPr algn="r">
                <a:lnSpc>
                  <a:spcPct val="110000"/>
                </a:lnSpc>
              </a:pPr>
              <a:r>
                <a:rPr lang="en-US" altLang="zh-CN" sz="1200"/>
                <a:t> 253</a:t>
              </a:r>
            </a:p>
            <a:p>
              <a:pPr algn="r">
                <a:lnSpc>
                  <a:spcPct val="110000"/>
                </a:lnSpc>
              </a:pPr>
              <a:r>
                <a:rPr lang="en-US" altLang="zh-CN" sz="1200"/>
                <a:t> 254</a:t>
              </a:r>
            </a:p>
            <a:p>
              <a:pPr algn="r">
                <a:lnSpc>
                  <a:spcPct val="110000"/>
                </a:lnSpc>
              </a:pPr>
              <a:r>
                <a:rPr lang="en-US" altLang="zh-CN" sz="1200"/>
                <a:t> 255</a:t>
              </a:r>
            </a:p>
          </p:txBody>
        </p:sp>
      </p:grpSp>
      <p:grpSp>
        <p:nvGrpSpPr>
          <p:cNvPr id="28680" name="Group 163"/>
          <p:cNvGrpSpPr>
            <a:grpSpLocks/>
          </p:cNvGrpSpPr>
          <p:nvPr/>
        </p:nvGrpSpPr>
        <p:grpSpPr bwMode="auto">
          <a:xfrm>
            <a:off x="4495800" y="2397125"/>
            <a:ext cx="2057400" cy="2135188"/>
            <a:chOff x="4128" y="1632"/>
            <a:chExt cx="1296" cy="1345"/>
          </a:xfrm>
        </p:grpSpPr>
        <p:sp>
          <p:nvSpPr>
            <p:cNvPr id="28810" name="Freeform 164"/>
            <p:cNvSpPr>
              <a:spLocks/>
            </p:cNvSpPr>
            <p:nvPr/>
          </p:nvSpPr>
          <p:spPr bwMode="auto">
            <a:xfrm>
              <a:off x="4405" y="1829"/>
              <a:ext cx="1019" cy="1103"/>
            </a:xfrm>
            <a:custGeom>
              <a:avLst/>
              <a:gdLst>
                <a:gd name="T0" fmla="*/ 646 w 1608"/>
                <a:gd name="T1" fmla="*/ 1101 h 1103"/>
                <a:gd name="T2" fmla="*/ 646 w 1608"/>
                <a:gd name="T3" fmla="*/ 0 h 1103"/>
                <a:gd name="T4" fmla="*/ 0 w 1608"/>
                <a:gd name="T5" fmla="*/ 0 h 1103"/>
                <a:gd name="T6" fmla="*/ 0 w 1608"/>
                <a:gd name="T7" fmla="*/ 1103 h 1103"/>
                <a:gd name="T8" fmla="*/ 646 w 1608"/>
                <a:gd name="T9" fmla="*/ 1103 h 1103"/>
                <a:gd name="T10" fmla="*/ 646 w 1608"/>
                <a:gd name="T11" fmla="*/ 1103 h 11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8" h="1103">
                  <a:moveTo>
                    <a:pt x="1608" y="1101"/>
                  </a:moveTo>
                  <a:lnTo>
                    <a:pt x="1608" y="0"/>
                  </a:lnTo>
                  <a:lnTo>
                    <a:pt x="0" y="0"/>
                  </a:lnTo>
                  <a:lnTo>
                    <a:pt x="0" y="1103"/>
                  </a:lnTo>
                  <a:lnTo>
                    <a:pt x="1608" y="1103"/>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8811" name="Group 165"/>
            <p:cNvGrpSpPr>
              <a:grpSpLocks/>
            </p:cNvGrpSpPr>
            <p:nvPr/>
          </p:nvGrpSpPr>
          <p:grpSpPr bwMode="auto">
            <a:xfrm>
              <a:off x="4405" y="1925"/>
              <a:ext cx="1019" cy="894"/>
              <a:chOff x="2208" y="1920"/>
              <a:chExt cx="2130" cy="894"/>
            </a:xfrm>
          </p:grpSpPr>
          <p:sp>
            <p:nvSpPr>
              <p:cNvPr id="28818" name="Freeform 166"/>
              <p:cNvSpPr>
                <a:spLocks/>
              </p:cNvSpPr>
              <p:nvPr/>
            </p:nvSpPr>
            <p:spPr bwMode="auto">
              <a:xfrm>
                <a:off x="2208" y="2263"/>
                <a:ext cx="2130" cy="110"/>
              </a:xfrm>
              <a:custGeom>
                <a:avLst/>
                <a:gdLst>
                  <a:gd name="T0" fmla="*/ 2821 w 1608"/>
                  <a:gd name="T1" fmla="*/ 110 h 110"/>
                  <a:gd name="T2" fmla="*/ 2821 w 1608"/>
                  <a:gd name="T3" fmla="*/ 0 h 110"/>
                  <a:gd name="T4" fmla="*/ 0 w 1608"/>
                  <a:gd name="T5" fmla="*/ 0 h 110"/>
                  <a:gd name="T6" fmla="*/ 0 w 1608"/>
                  <a:gd name="T7" fmla="*/ 110 h 110"/>
                  <a:gd name="T8" fmla="*/ 2821 w 1608"/>
                  <a:gd name="T9" fmla="*/ 110 h 110"/>
                  <a:gd name="T10" fmla="*/ 2821 w 1608"/>
                  <a:gd name="T11" fmla="*/ 110 h 1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28819" name="Freeform 167"/>
              <p:cNvSpPr>
                <a:spLocks/>
              </p:cNvSpPr>
              <p:nvPr/>
            </p:nvSpPr>
            <p:spPr bwMode="auto">
              <a:xfrm>
                <a:off x="2208" y="2263"/>
                <a:ext cx="2130" cy="110"/>
              </a:xfrm>
              <a:custGeom>
                <a:avLst/>
                <a:gdLst>
                  <a:gd name="T0" fmla="*/ 2821 w 1608"/>
                  <a:gd name="T1" fmla="*/ 110 h 110"/>
                  <a:gd name="T2" fmla="*/ 2821 w 1608"/>
                  <a:gd name="T3" fmla="*/ 0 h 110"/>
                  <a:gd name="T4" fmla="*/ 0 w 1608"/>
                  <a:gd name="T5" fmla="*/ 0 h 110"/>
                  <a:gd name="T6" fmla="*/ 0 w 1608"/>
                  <a:gd name="T7" fmla="*/ 110 h 110"/>
                  <a:gd name="T8" fmla="*/ 2821 w 1608"/>
                  <a:gd name="T9" fmla="*/ 110 h 110"/>
                  <a:gd name="T10" fmla="*/ 2821 w 1608"/>
                  <a:gd name="T11" fmla="*/ 110 h 1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8" h="110">
                    <a:moveTo>
                      <a:pt x="1608" y="110"/>
                    </a:moveTo>
                    <a:lnTo>
                      <a:pt x="1608" y="0"/>
                    </a:lnTo>
                    <a:lnTo>
                      <a:pt x="0" y="0"/>
                    </a:lnTo>
                    <a:lnTo>
                      <a:pt x="0" y="110"/>
                    </a:lnTo>
                    <a:lnTo>
                      <a:pt x="1608" y="11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820" name="Line 168"/>
              <p:cNvSpPr>
                <a:spLocks noChangeShapeType="1"/>
              </p:cNvSpPr>
              <p:nvPr/>
            </p:nvSpPr>
            <p:spPr bwMode="auto">
              <a:xfrm flipH="1">
                <a:off x="2208" y="1920"/>
                <a:ext cx="2130"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21" name="Line 169"/>
              <p:cNvSpPr>
                <a:spLocks noChangeShapeType="1"/>
              </p:cNvSpPr>
              <p:nvPr/>
            </p:nvSpPr>
            <p:spPr bwMode="auto">
              <a:xfrm flipH="1">
                <a:off x="2208" y="2044"/>
                <a:ext cx="2130"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22" name="Line 170"/>
              <p:cNvSpPr>
                <a:spLocks noChangeShapeType="1"/>
              </p:cNvSpPr>
              <p:nvPr/>
            </p:nvSpPr>
            <p:spPr bwMode="auto">
              <a:xfrm flipH="1">
                <a:off x="2208" y="2154"/>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23" name="Line 171"/>
              <p:cNvSpPr>
                <a:spLocks noChangeShapeType="1"/>
              </p:cNvSpPr>
              <p:nvPr/>
            </p:nvSpPr>
            <p:spPr bwMode="auto">
              <a:xfrm flipH="1">
                <a:off x="2208" y="237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24" name="Line 172"/>
              <p:cNvSpPr>
                <a:spLocks noChangeShapeType="1"/>
              </p:cNvSpPr>
              <p:nvPr/>
            </p:nvSpPr>
            <p:spPr bwMode="auto">
              <a:xfrm flipH="1">
                <a:off x="2208" y="248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25" name="Line 173"/>
              <p:cNvSpPr>
                <a:spLocks noChangeShapeType="1"/>
              </p:cNvSpPr>
              <p:nvPr/>
            </p:nvSpPr>
            <p:spPr bwMode="auto">
              <a:xfrm flipH="1">
                <a:off x="2208" y="259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26" name="Line 174"/>
              <p:cNvSpPr>
                <a:spLocks noChangeShapeType="1"/>
              </p:cNvSpPr>
              <p:nvPr/>
            </p:nvSpPr>
            <p:spPr bwMode="auto">
              <a:xfrm flipH="1">
                <a:off x="2208" y="270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27" name="Line 175"/>
              <p:cNvSpPr>
                <a:spLocks noChangeShapeType="1"/>
              </p:cNvSpPr>
              <p:nvPr/>
            </p:nvSpPr>
            <p:spPr bwMode="auto">
              <a:xfrm flipH="1">
                <a:off x="2208" y="281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812" name="Line 176"/>
            <p:cNvSpPr>
              <a:spLocks noChangeShapeType="1"/>
            </p:cNvSpPr>
            <p:nvPr/>
          </p:nvSpPr>
          <p:spPr bwMode="auto">
            <a:xfrm>
              <a:off x="4480" y="1835"/>
              <a:ext cx="4" cy="11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13" name="Line 177"/>
            <p:cNvSpPr>
              <a:spLocks noChangeShapeType="1"/>
            </p:cNvSpPr>
            <p:nvPr/>
          </p:nvSpPr>
          <p:spPr bwMode="auto">
            <a:xfrm>
              <a:off x="4876" y="1824"/>
              <a:ext cx="1" cy="110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14" name="Text Box 178"/>
            <p:cNvSpPr txBox="1">
              <a:spLocks noChangeArrowheads="1"/>
            </p:cNvSpPr>
            <p:nvPr/>
          </p:nvSpPr>
          <p:spPr bwMode="auto">
            <a:xfrm>
              <a:off x="4993" y="1637"/>
              <a:ext cx="3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Data</a:t>
              </a:r>
            </a:p>
          </p:txBody>
        </p:sp>
        <p:sp>
          <p:nvSpPr>
            <p:cNvPr id="28815" name="Text Box 179"/>
            <p:cNvSpPr txBox="1">
              <a:spLocks noChangeArrowheads="1"/>
            </p:cNvSpPr>
            <p:nvPr/>
          </p:nvSpPr>
          <p:spPr bwMode="auto">
            <a:xfrm>
              <a:off x="4512" y="1632"/>
              <a:ext cx="3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Tag</a:t>
              </a:r>
            </a:p>
          </p:txBody>
        </p:sp>
        <p:sp>
          <p:nvSpPr>
            <p:cNvPr id="28816" name="Text Box 180"/>
            <p:cNvSpPr txBox="1">
              <a:spLocks noChangeArrowheads="1"/>
            </p:cNvSpPr>
            <p:nvPr/>
          </p:nvSpPr>
          <p:spPr bwMode="auto">
            <a:xfrm>
              <a:off x="4368" y="1632"/>
              <a:ext cx="1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V</a:t>
              </a:r>
            </a:p>
          </p:txBody>
        </p:sp>
        <p:sp>
          <p:nvSpPr>
            <p:cNvPr id="28817" name="Text Box 181"/>
            <p:cNvSpPr txBox="1">
              <a:spLocks noChangeArrowheads="1"/>
            </p:cNvSpPr>
            <p:nvPr/>
          </p:nvSpPr>
          <p:spPr bwMode="auto">
            <a:xfrm>
              <a:off x="4128" y="1776"/>
              <a:ext cx="302" cy="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lnSpc>
                  <a:spcPct val="110000"/>
                </a:lnSpc>
              </a:pPr>
              <a:r>
                <a:rPr lang="en-US" altLang="zh-CN" sz="1200"/>
                <a:t>0</a:t>
              </a:r>
            </a:p>
            <a:p>
              <a:pPr algn="r">
                <a:lnSpc>
                  <a:spcPct val="110000"/>
                </a:lnSpc>
              </a:pPr>
              <a:r>
                <a:rPr lang="en-US" altLang="zh-CN" sz="1200"/>
                <a:t>1</a:t>
              </a:r>
            </a:p>
            <a:p>
              <a:pPr algn="r">
                <a:lnSpc>
                  <a:spcPct val="110000"/>
                </a:lnSpc>
              </a:pPr>
              <a:r>
                <a:rPr lang="en-US" altLang="zh-CN" sz="1200"/>
                <a:t>2</a:t>
              </a:r>
            </a:p>
            <a:p>
              <a:pPr algn="r">
                <a:lnSpc>
                  <a:spcPct val="110000"/>
                </a:lnSpc>
              </a:pPr>
              <a:r>
                <a:rPr lang="en-US" altLang="zh-CN" sz="1200"/>
                <a:t>.</a:t>
              </a:r>
            </a:p>
            <a:p>
              <a:pPr algn="r">
                <a:lnSpc>
                  <a:spcPct val="110000"/>
                </a:lnSpc>
              </a:pPr>
              <a:r>
                <a:rPr lang="en-US" altLang="zh-CN" sz="1200"/>
                <a:t>.</a:t>
              </a:r>
            </a:p>
            <a:p>
              <a:pPr algn="r">
                <a:lnSpc>
                  <a:spcPct val="110000"/>
                </a:lnSpc>
              </a:pPr>
              <a:r>
                <a:rPr lang="en-US" altLang="zh-CN" sz="1200"/>
                <a:t>.</a:t>
              </a:r>
            </a:p>
            <a:p>
              <a:pPr algn="r">
                <a:lnSpc>
                  <a:spcPct val="110000"/>
                </a:lnSpc>
              </a:pPr>
              <a:r>
                <a:rPr lang="en-US" altLang="zh-CN" sz="1200"/>
                <a:t> 253</a:t>
              </a:r>
            </a:p>
            <a:p>
              <a:pPr algn="r">
                <a:lnSpc>
                  <a:spcPct val="110000"/>
                </a:lnSpc>
              </a:pPr>
              <a:r>
                <a:rPr lang="en-US" altLang="zh-CN" sz="1200"/>
                <a:t> 254</a:t>
              </a:r>
            </a:p>
            <a:p>
              <a:pPr algn="r">
                <a:lnSpc>
                  <a:spcPct val="110000"/>
                </a:lnSpc>
              </a:pPr>
              <a:r>
                <a:rPr lang="en-US" altLang="zh-CN" sz="1200"/>
                <a:t> 255</a:t>
              </a:r>
            </a:p>
          </p:txBody>
        </p:sp>
      </p:grpSp>
      <p:grpSp>
        <p:nvGrpSpPr>
          <p:cNvPr id="28681" name="Group 182"/>
          <p:cNvGrpSpPr>
            <a:grpSpLocks/>
          </p:cNvGrpSpPr>
          <p:nvPr/>
        </p:nvGrpSpPr>
        <p:grpSpPr bwMode="auto">
          <a:xfrm>
            <a:off x="2514600" y="2397125"/>
            <a:ext cx="2057400" cy="2135188"/>
            <a:chOff x="4128" y="1632"/>
            <a:chExt cx="1296" cy="1345"/>
          </a:xfrm>
        </p:grpSpPr>
        <p:sp>
          <p:nvSpPr>
            <p:cNvPr id="28792" name="Freeform 183"/>
            <p:cNvSpPr>
              <a:spLocks/>
            </p:cNvSpPr>
            <p:nvPr/>
          </p:nvSpPr>
          <p:spPr bwMode="auto">
            <a:xfrm>
              <a:off x="4405" y="1829"/>
              <a:ext cx="1019" cy="1103"/>
            </a:xfrm>
            <a:custGeom>
              <a:avLst/>
              <a:gdLst>
                <a:gd name="T0" fmla="*/ 646 w 1608"/>
                <a:gd name="T1" fmla="*/ 1101 h 1103"/>
                <a:gd name="T2" fmla="*/ 646 w 1608"/>
                <a:gd name="T3" fmla="*/ 0 h 1103"/>
                <a:gd name="T4" fmla="*/ 0 w 1608"/>
                <a:gd name="T5" fmla="*/ 0 h 1103"/>
                <a:gd name="T6" fmla="*/ 0 w 1608"/>
                <a:gd name="T7" fmla="*/ 1103 h 1103"/>
                <a:gd name="T8" fmla="*/ 646 w 1608"/>
                <a:gd name="T9" fmla="*/ 1103 h 1103"/>
                <a:gd name="T10" fmla="*/ 646 w 1608"/>
                <a:gd name="T11" fmla="*/ 1103 h 11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8" h="1103">
                  <a:moveTo>
                    <a:pt x="1608" y="1101"/>
                  </a:moveTo>
                  <a:lnTo>
                    <a:pt x="1608" y="0"/>
                  </a:lnTo>
                  <a:lnTo>
                    <a:pt x="0" y="0"/>
                  </a:lnTo>
                  <a:lnTo>
                    <a:pt x="0" y="1103"/>
                  </a:lnTo>
                  <a:lnTo>
                    <a:pt x="1608" y="1103"/>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8793" name="Group 184"/>
            <p:cNvGrpSpPr>
              <a:grpSpLocks/>
            </p:cNvGrpSpPr>
            <p:nvPr/>
          </p:nvGrpSpPr>
          <p:grpSpPr bwMode="auto">
            <a:xfrm>
              <a:off x="4405" y="1925"/>
              <a:ext cx="1019" cy="894"/>
              <a:chOff x="2208" y="1920"/>
              <a:chExt cx="2130" cy="894"/>
            </a:xfrm>
          </p:grpSpPr>
          <p:sp>
            <p:nvSpPr>
              <p:cNvPr id="28800" name="Freeform 185"/>
              <p:cNvSpPr>
                <a:spLocks/>
              </p:cNvSpPr>
              <p:nvPr/>
            </p:nvSpPr>
            <p:spPr bwMode="auto">
              <a:xfrm>
                <a:off x="2208" y="2263"/>
                <a:ext cx="2130" cy="110"/>
              </a:xfrm>
              <a:custGeom>
                <a:avLst/>
                <a:gdLst>
                  <a:gd name="T0" fmla="*/ 2821 w 1608"/>
                  <a:gd name="T1" fmla="*/ 110 h 110"/>
                  <a:gd name="T2" fmla="*/ 2821 w 1608"/>
                  <a:gd name="T3" fmla="*/ 0 h 110"/>
                  <a:gd name="T4" fmla="*/ 0 w 1608"/>
                  <a:gd name="T5" fmla="*/ 0 h 110"/>
                  <a:gd name="T6" fmla="*/ 0 w 1608"/>
                  <a:gd name="T7" fmla="*/ 110 h 110"/>
                  <a:gd name="T8" fmla="*/ 2821 w 1608"/>
                  <a:gd name="T9" fmla="*/ 110 h 110"/>
                  <a:gd name="T10" fmla="*/ 2821 w 1608"/>
                  <a:gd name="T11" fmla="*/ 110 h 1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28801" name="Freeform 186"/>
              <p:cNvSpPr>
                <a:spLocks/>
              </p:cNvSpPr>
              <p:nvPr/>
            </p:nvSpPr>
            <p:spPr bwMode="auto">
              <a:xfrm>
                <a:off x="2208" y="2263"/>
                <a:ext cx="2130" cy="110"/>
              </a:xfrm>
              <a:custGeom>
                <a:avLst/>
                <a:gdLst>
                  <a:gd name="T0" fmla="*/ 2821 w 1608"/>
                  <a:gd name="T1" fmla="*/ 110 h 110"/>
                  <a:gd name="T2" fmla="*/ 2821 w 1608"/>
                  <a:gd name="T3" fmla="*/ 0 h 110"/>
                  <a:gd name="T4" fmla="*/ 0 w 1608"/>
                  <a:gd name="T5" fmla="*/ 0 h 110"/>
                  <a:gd name="T6" fmla="*/ 0 w 1608"/>
                  <a:gd name="T7" fmla="*/ 110 h 110"/>
                  <a:gd name="T8" fmla="*/ 2821 w 1608"/>
                  <a:gd name="T9" fmla="*/ 110 h 110"/>
                  <a:gd name="T10" fmla="*/ 2821 w 1608"/>
                  <a:gd name="T11" fmla="*/ 110 h 1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8" h="110">
                    <a:moveTo>
                      <a:pt x="1608" y="110"/>
                    </a:moveTo>
                    <a:lnTo>
                      <a:pt x="1608" y="0"/>
                    </a:lnTo>
                    <a:lnTo>
                      <a:pt x="0" y="0"/>
                    </a:lnTo>
                    <a:lnTo>
                      <a:pt x="0" y="110"/>
                    </a:lnTo>
                    <a:lnTo>
                      <a:pt x="1608" y="11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802" name="Line 187"/>
              <p:cNvSpPr>
                <a:spLocks noChangeShapeType="1"/>
              </p:cNvSpPr>
              <p:nvPr/>
            </p:nvSpPr>
            <p:spPr bwMode="auto">
              <a:xfrm flipH="1">
                <a:off x="2208" y="1920"/>
                <a:ext cx="2130"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03" name="Line 188"/>
              <p:cNvSpPr>
                <a:spLocks noChangeShapeType="1"/>
              </p:cNvSpPr>
              <p:nvPr/>
            </p:nvSpPr>
            <p:spPr bwMode="auto">
              <a:xfrm flipH="1">
                <a:off x="2208" y="2044"/>
                <a:ext cx="2130"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04" name="Line 189"/>
              <p:cNvSpPr>
                <a:spLocks noChangeShapeType="1"/>
              </p:cNvSpPr>
              <p:nvPr/>
            </p:nvSpPr>
            <p:spPr bwMode="auto">
              <a:xfrm flipH="1">
                <a:off x="2208" y="2154"/>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05" name="Line 190"/>
              <p:cNvSpPr>
                <a:spLocks noChangeShapeType="1"/>
              </p:cNvSpPr>
              <p:nvPr/>
            </p:nvSpPr>
            <p:spPr bwMode="auto">
              <a:xfrm flipH="1">
                <a:off x="2208" y="237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06" name="Line 191"/>
              <p:cNvSpPr>
                <a:spLocks noChangeShapeType="1"/>
              </p:cNvSpPr>
              <p:nvPr/>
            </p:nvSpPr>
            <p:spPr bwMode="auto">
              <a:xfrm flipH="1">
                <a:off x="2208" y="248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07" name="Line 192"/>
              <p:cNvSpPr>
                <a:spLocks noChangeShapeType="1"/>
              </p:cNvSpPr>
              <p:nvPr/>
            </p:nvSpPr>
            <p:spPr bwMode="auto">
              <a:xfrm flipH="1">
                <a:off x="2208" y="259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08" name="Line 193"/>
              <p:cNvSpPr>
                <a:spLocks noChangeShapeType="1"/>
              </p:cNvSpPr>
              <p:nvPr/>
            </p:nvSpPr>
            <p:spPr bwMode="auto">
              <a:xfrm flipH="1">
                <a:off x="2208" y="270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809" name="Line 194"/>
              <p:cNvSpPr>
                <a:spLocks noChangeShapeType="1"/>
              </p:cNvSpPr>
              <p:nvPr/>
            </p:nvSpPr>
            <p:spPr bwMode="auto">
              <a:xfrm flipH="1">
                <a:off x="2208" y="281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794" name="Line 195"/>
            <p:cNvSpPr>
              <a:spLocks noChangeShapeType="1"/>
            </p:cNvSpPr>
            <p:nvPr/>
          </p:nvSpPr>
          <p:spPr bwMode="auto">
            <a:xfrm>
              <a:off x="4480" y="1835"/>
              <a:ext cx="4" cy="11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95" name="Line 196"/>
            <p:cNvSpPr>
              <a:spLocks noChangeShapeType="1"/>
            </p:cNvSpPr>
            <p:nvPr/>
          </p:nvSpPr>
          <p:spPr bwMode="auto">
            <a:xfrm>
              <a:off x="4876" y="1824"/>
              <a:ext cx="1" cy="110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96" name="Text Box 197"/>
            <p:cNvSpPr txBox="1">
              <a:spLocks noChangeArrowheads="1"/>
            </p:cNvSpPr>
            <p:nvPr/>
          </p:nvSpPr>
          <p:spPr bwMode="auto">
            <a:xfrm>
              <a:off x="4993" y="1637"/>
              <a:ext cx="3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Data</a:t>
              </a:r>
            </a:p>
          </p:txBody>
        </p:sp>
        <p:sp>
          <p:nvSpPr>
            <p:cNvPr id="28797" name="Text Box 198"/>
            <p:cNvSpPr txBox="1">
              <a:spLocks noChangeArrowheads="1"/>
            </p:cNvSpPr>
            <p:nvPr/>
          </p:nvSpPr>
          <p:spPr bwMode="auto">
            <a:xfrm>
              <a:off x="4512" y="1632"/>
              <a:ext cx="3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Tag</a:t>
              </a:r>
            </a:p>
          </p:txBody>
        </p:sp>
        <p:sp>
          <p:nvSpPr>
            <p:cNvPr id="28798" name="Text Box 199"/>
            <p:cNvSpPr txBox="1">
              <a:spLocks noChangeArrowheads="1"/>
            </p:cNvSpPr>
            <p:nvPr/>
          </p:nvSpPr>
          <p:spPr bwMode="auto">
            <a:xfrm>
              <a:off x="4368" y="1632"/>
              <a:ext cx="1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V</a:t>
              </a:r>
            </a:p>
          </p:txBody>
        </p:sp>
        <p:sp>
          <p:nvSpPr>
            <p:cNvPr id="28799" name="Text Box 200"/>
            <p:cNvSpPr txBox="1">
              <a:spLocks noChangeArrowheads="1"/>
            </p:cNvSpPr>
            <p:nvPr/>
          </p:nvSpPr>
          <p:spPr bwMode="auto">
            <a:xfrm>
              <a:off x="4128" y="1776"/>
              <a:ext cx="302" cy="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lnSpc>
                  <a:spcPct val="110000"/>
                </a:lnSpc>
              </a:pPr>
              <a:r>
                <a:rPr lang="en-US" altLang="zh-CN" sz="1200"/>
                <a:t>0</a:t>
              </a:r>
            </a:p>
            <a:p>
              <a:pPr algn="r">
                <a:lnSpc>
                  <a:spcPct val="110000"/>
                </a:lnSpc>
              </a:pPr>
              <a:r>
                <a:rPr lang="en-US" altLang="zh-CN" sz="1200"/>
                <a:t>1</a:t>
              </a:r>
            </a:p>
            <a:p>
              <a:pPr algn="r">
                <a:lnSpc>
                  <a:spcPct val="110000"/>
                </a:lnSpc>
              </a:pPr>
              <a:r>
                <a:rPr lang="en-US" altLang="zh-CN" sz="1200"/>
                <a:t>2</a:t>
              </a:r>
            </a:p>
            <a:p>
              <a:pPr algn="r">
                <a:lnSpc>
                  <a:spcPct val="110000"/>
                </a:lnSpc>
              </a:pPr>
              <a:r>
                <a:rPr lang="en-US" altLang="zh-CN" sz="1200"/>
                <a:t>.</a:t>
              </a:r>
            </a:p>
            <a:p>
              <a:pPr algn="r">
                <a:lnSpc>
                  <a:spcPct val="110000"/>
                </a:lnSpc>
              </a:pPr>
              <a:r>
                <a:rPr lang="en-US" altLang="zh-CN" sz="1200"/>
                <a:t>.</a:t>
              </a:r>
            </a:p>
            <a:p>
              <a:pPr algn="r">
                <a:lnSpc>
                  <a:spcPct val="110000"/>
                </a:lnSpc>
              </a:pPr>
              <a:r>
                <a:rPr lang="en-US" altLang="zh-CN" sz="1200"/>
                <a:t>.</a:t>
              </a:r>
            </a:p>
            <a:p>
              <a:pPr algn="r">
                <a:lnSpc>
                  <a:spcPct val="110000"/>
                </a:lnSpc>
              </a:pPr>
              <a:r>
                <a:rPr lang="en-US" altLang="zh-CN" sz="1200"/>
                <a:t> 253</a:t>
              </a:r>
            </a:p>
            <a:p>
              <a:pPr algn="r">
                <a:lnSpc>
                  <a:spcPct val="110000"/>
                </a:lnSpc>
              </a:pPr>
              <a:r>
                <a:rPr lang="en-US" altLang="zh-CN" sz="1200"/>
                <a:t> 254</a:t>
              </a:r>
            </a:p>
            <a:p>
              <a:pPr algn="r">
                <a:lnSpc>
                  <a:spcPct val="110000"/>
                </a:lnSpc>
              </a:pPr>
              <a:r>
                <a:rPr lang="en-US" altLang="zh-CN" sz="1200"/>
                <a:t> 255</a:t>
              </a:r>
            </a:p>
          </p:txBody>
        </p:sp>
      </p:grpSp>
      <p:grpSp>
        <p:nvGrpSpPr>
          <p:cNvPr id="28682" name="Group 258"/>
          <p:cNvGrpSpPr>
            <a:grpSpLocks/>
          </p:cNvGrpSpPr>
          <p:nvPr/>
        </p:nvGrpSpPr>
        <p:grpSpPr bwMode="auto">
          <a:xfrm>
            <a:off x="304800" y="2397125"/>
            <a:ext cx="2286000" cy="2135188"/>
            <a:chOff x="192" y="1632"/>
            <a:chExt cx="1440" cy="1345"/>
          </a:xfrm>
        </p:grpSpPr>
        <p:sp>
          <p:nvSpPr>
            <p:cNvPr id="28772" name="Text Box 77"/>
            <p:cNvSpPr txBox="1">
              <a:spLocks noChangeArrowheads="1"/>
            </p:cNvSpPr>
            <p:nvPr/>
          </p:nvSpPr>
          <p:spPr bwMode="auto">
            <a:xfrm>
              <a:off x="192" y="1632"/>
              <a:ext cx="4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  Index</a:t>
              </a:r>
            </a:p>
          </p:txBody>
        </p:sp>
        <p:grpSp>
          <p:nvGrpSpPr>
            <p:cNvPr id="28773" name="Group 201"/>
            <p:cNvGrpSpPr>
              <a:grpSpLocks/>
            </p:cNvGrpSpPr>
            <p:nvPr/>
          </p:nvGrpSpPr>
          <p:grpSpPr bwMode="auto">
            <a:xfrm>
              <a:off x="336" y="1632"/>
              <a:ext cx="1296" cy="1345"/>
              <a:chOff x="4128" y="1632"/>
              <a:chExt cx="1296" cy="1345"/>
            </a:xfrm>
          </p:grpSpPr>
          <p:sp>
            <p:nvSpPr>
              <p:cNvPr id="28774" name="Freeform 202"/>
              <p:cNvSpPr>
                <a:spLocks/>
              </p:cNvSpPr>
              <p:nvPr/>
            </p:nvSpPr>
            <p:spPr bwMode="auto">
              <a:xfrm>
                <a:off x="4405" y="1829"/>
                <a:ext cx="1019" cy="1103"/>
              </a:xfrm>
              <a:custGeom>
                <a:avLst/>
                <a:gdLst>
                  <a:gd name="T0" fmla="*/ 646 w 1608"/>
                  <a:gd name="T1" fmla="*/ 1101 h 1103"/>
                  <a:gd name="T2" fmla="*/ 646 w 1608"/>
                  <a:gd name="T3" fmla="*/ 0 h 1103"/>
                  <a:gd name="T4" fmla="*/ 0 w 1608"/>
                  <a:gd name="T5" fmla="*/ 0 h 1103"/>
                  <a:gd name="T6" fmla="*/ 0 w 1608"/>
                  <a:gd name="T7" fmla="*/ 1103 h 1103"/>
                  <a:gd name="T8" fmla="*/ 646 w 1608"/>
                  <a:gd name="T9" fmla="*/ 1103 h 1103"/>
                  <a:gd name="T10" fmla="*/ 646 w 1608"/>
                  <a:gd name="T11" fmla="*/ 1103 h 11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8" h="1103">
                    <a:moveTo>
                      <a:pt x="1608" y="1101"/>
                    </a:moveTo>
                    <a:lnTo>
                      <a:pt x="1608" y="0"/>
                    </a:lnTo>
                    <a:lnTo>
                      <a:pt x="0" y="0"/>
                    </a:lnTo>
                    <a:lnTo>
                      <a:pt x="0" y="1103"/>
                    </a:lnTo>
                    <a:lnTo>
                      <a:pt x="1608" y="1103"/>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8775" name="Group 203"/>
              <p:cNvGrpSpPr>
                <a:grpSpLocks/>
              </p:cNvGrpSpPr>
              <p:nvPr/>
            </p:nvGrpSpPr>
            <p:grpSpPr bwMode="auto">
              <a:xfrm>
                <a:off x="4405" y="1925"/>
                <a:ext cx="1019" cy="894"/>
                <a:chOff x="2208" y="1920"/>
                <a:chExt cx="2130" cy="894"/>
              </a:xfrm>
            </p:grpSpPr>
            <p:sp>
              <p:nvSpPr>
                <p:cNvPr id="28782" name="Freeform 204"/>
                <p:cNvSpPr>
                  <a:spLocks/>
                </p:cNvSpPr>
                <p:nvPr/>
              </p:nvSpPr>
              <p:spPr bwMode="auto">
                <a:xfrm>
                  <a:off x="2208" y="2263"/>
                  <a:ext cx="2130" cy="110"/>
                </a:xfrm>
                <a:custGeom>
                  <a:avLst/>
                  <a:gdLst>
                    <a:gd name="T0" fmla="*/ 2821 w 1608"/>
                    <a:gd name="T1" fmla="*/ 110 h 110"/>
                    <a:gd name="T2" fmla="*/ 2821 w 1608"/>
                    <a:gd name="T3" fmla="*/ 0 h 110"/>
                    <a:gd name="T4" fmla="*/ 0 w 1608"/>
                    <a:gd name="T5" fmla="*/ 0 h 110"/>
                    <a:gd name="T6" fmla="*/ 0 w 1608"/>
                    <a:gd name="T7" fmla="*/ 110 h 110"/>
                    <a:gd name="T8" fmla="*/ 2821 w 1608"/>
                    <a:gd name="T9" fmla="*/ 110 h 110"/>
                    <a:gd name="T10" fmla="*/ 2821 w 1608"/>
                    <a:gd name="T11" fmla="*/ 110 h 1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28783" name="Freeform 205"/>
                <p:cNvSpPr>
                  <a:spLocks/>
                </p:cNvSpPr>
                <p:nvPr/>
              </p:nvSpPr>
              <p:spPr bwMode="auto">
                <a:xfrm>
                  <a:off x="2208" y="2263"/>
                  <a:ext cx="2130" cy="110"/>
                </a:xfrm>
                <a:custGeom>
                  <a:avLst/>
                  <a:gdLst>
                    <a:gd name="T0" fmla="*/ 2821 w 1608"/>
                    <a:gd name="T1" fmla="*/ 110 h 110"/>
                    <a:gd name="T2" fmla="*/ 2821 w 1608"/>
                    <a:gd name="T3" fmla="*/ 0 h 110"/>
                    <a:gd name="T4" fmla="*/ 0 w 1608"/>
                    <a:gd name="T5" fmla="*/ 0 h 110"/>
                    <a:gd name="T6" fmla="*/ 0 w 1608"/>
                    <a:gd name="T7" fmla="*/ 110 h 110"/>
                    <a:gd name="T8" fmla="*/ 2821 w 1608"/>
                    <a:gd name="T9" fmla="*/ 110 h 110"/>
                    <a:gd name="T10" fmla="*/ 2821 w 1608"/>
                    <a:gd name="T11" fmla="*/ 110 h 1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8" h="110">
                      <a:moveTo>
                        <a:pt x="1608" y="110"/>
                      </a:moveTo>
                      <a:lnTo>
                        <a:pt x="1608" y="0"/>
                      </a:lnTo>
                      <a:lnTo>
                        <a:pt x="0" y="0"/>
                      </a:lnTo>
                      <a:lnTo>
                        <a:pt x="0" y="110"/>
                      </a:lnTo>
                      <a:lnTo>
                        <a:pt x="1608" y="110"/>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84" name="Line 206"/>
                <p:cNvSpPr>
                  <a:spLocks noChangeShapeType="1"/>
                </p:cNvSpPr>
                <p:nvPr/>
              </p:nvSpPr>
              <p:spPr bwMode="auto">
                <a:xfrm flipH="1">
                  <a:off x="2208" y="1920"/>
                  <a:ext cx="2130"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85" name="Line 207"/>
                <p:cNvSpPr>
                  <a:spLocks noChangeShapeType="1"/>
                </p:cNvSpPr>
                <p:nvPr/>
              </p:nvSpPr>
              <p:spPr bwMode="auto">
                <a:xfrm flipH="1">
                  <a:off x="2208" y="2044"/>
                  <a:ext cx="2130" cy="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86" name="Line 208"/>
                <p:cNvSpPr>
                  <a:spLocks noChangeShapeType="1"/>
                </p:cNvSpPr>
                <p:nvPr/>
              </p:nvSpPr>
              <p:spPr bwMode="auto">
                <a:xfrm flipH="1">
                  <a:off x="2208" y="2154"/>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87" name="Line 209"/>
                <p:cNvSpPr>
                  <a:spLocks noChangeShapeType="1"/>
                </p:cNvSpPr>
                <p:nvPr/>
              </p:nvSpPr>
              <p:spPr bwMode="auto">
                <a:xfrm flipH="1">
                  <a:off x="2208" y="237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88" name="Line 210"/>
                <p:cNvSpPr>
                  <a:spLocks noChangeShapeType="1"/>
                </p:cNvSpPr>
                <p:nvPr/>
              </p:nvSpPr>
              <p:spPr bwMode="auto">
                <a:xfrm flipH="1">
                  <a:off x="2208" y="248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89" name="Line 211"/>
                <p:cNvSpPr>
                  <a:spLocks noChangeShapeType="1"/>
                </p:cNvSpPr>
                <p:nvPr/>
              </p:nvSpPr>
              <p:spPr bwMode="auto">
                <a:xfrm flipH="1">
                  <a:off x="2208" y="259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90" name="Line 212"/>
                <p:cNvSpPr>
                  <a:spLocks noChangeShapeType="1"/>
                </p:cNvSpPr>
                <p:nvPr/>
              </p:nvSpPr>
              <p:spPr bwMode="auto">
                <a:xfrm flipH="1">
                  <a:off x="2208" y="270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91" name="Line 213"/>
                <p:cNvSpPr>
                  <a:spLocks noChangeShapeType="1"/>
                </p:cNvSpPr>
                <p:nvPr/>
              </p:nvSpPr>
              <p:spPr bwMode="auto">
                <a:xfrm flipH="1">
                  <a:off x="2208" y="2813"/>
                  <a:ext cx="213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776" name="Line 214"/>
              <p:cNvSpPr>
                <a:spLocks noChangeShapeType="1"/>
              </p:cNvSpPr>
              <p:nvPr/>
            </p:nvSpPr>
            <p:spPr bwMode="auto">
              <a:xfrm>
                <a:off x="4480" y="1835"/>
                <a:ext cx="4" cy="110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77" name="Line 215"/>
              <p:cNvSpPr>
                <a:spLocks noChangeShapeType="1"/>
              </p:cNvSpPr>
              <p:nvPr/>
            </p:nvSpPr>
            <p:spPr bwMode="auto">
              <a:xfrm>
                <a:off x="4876" y="1824"/>
                <a:ext cx="1" cy="110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78" name="Text Box 216"/>
              <p:cNvSpPr txBox="1">
                <a:spLocks noChangeArrowheads="1"/>
              </p:cNvSpPr>
              <p:nvPr/>
            </p:nvSpPr>
            <p:spPr bwMode="auto">
              <a:xfrm>
                <a:off x="4993" y="1637"/>
                <a:ext cx="3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Data</a:t>
                </a:r>
              </a:p>
            </p:txBody>
          </p:sp>
          <p:sp>
            <p:nvSpPr>
              <p:cNvPr id="28779" name="Text Box 217"/>
              <p:cNvSpPr txBox="1">
                <a:spLocks noChangeArrowheads="1"/>
              </p:cNvSpPr>
              <p:nvPr/>
            </p:nvSpPr>
            <p:spPr bwMode="auto">
              <a:xfrm>
                <a:off x="4512" y="1632"/>
                <a:ext cx="3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Tag</a:t>
                </a:r>
              </a:p>
            </p:txBody>
          </p:sp>
          <p:sp>
            <p:nvSpPr>
              <p:cNvPr id="28780" name="Text Box 218"/>
              <p:cNvSpPr txBox="1">
                <a:spLocks noChangeArrowheads="1"/>
              </p:cNvSpPr>
              <p:nvPr/>
            </p:nvSpPr>
            <p:spPr bwMode="auto">
              <a:xfrm>
                <a:off x="4368" y="1632"/>
                <a:ext cx="1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V</a:t>
                </a:r>
              </a:p>
            </p:txBody>
          </p:sp>
          <p:sp>
            <p:nvSpPr>
              <p:cNvPr id="28781" name="Text Box 219"/>
              <p:cNvSpPr txBox="1">
                <a:spLocks noChangeArrowheads="1"/>
              </p:cNvSpPr>
              <p:nvPr/>
            </p:nvSpPr>
            <p:spPr bwMode="auto">
              <a:xfrm>
                <a:off x="4128" y="1776"/>
                <a:ext cx="302" cy="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lnSpc>
                    <a:spcPct val="110000"/>
                  </a:lnSpc>
                </a:pPr>
                <a:r>
                  <a:rPr lang="en-US" altLang="zh-CN" sz="1200"/>
                  <a:t>0</a:t>
                </a:r>
              </a:p>
              <a:p>
                <a:pPr algn="r">
                  <a:lnSpc>
                    <a:spcPct val="110000"/>
                  </a:lnSpc>
                </a:pPr>
                <a:r>
                  <a:rPr lang="en-US" altLang="zh-CN" sz="1200"/>
                  <a:t>1</a:t>
                </a:r>
              </a:p>
              <a:p>
                <a:pPr algn="r">
                  <a:lnSpc>
                    <a:spcPct val="110000"/>
                  </a:lnSpc>
                </a:pPr>
                <a:r>
                  <a:rPr lang="en-US" altLang="zh-CN" sz="1200"/>
                  <a:t>2</a:t>
                </a:r>
              </a:p>
              <a:p>
                <a:pPr algn="r">
                  <a:lnSpc>
                    <a:spcPct val="110000"/>
                  </a:lnSpc>
                </a:pPr>
                <a:r>
                  <a:rPr lang="en-US" altLang="zh-CN" sz="1200"/>
                  <a:t>.</a:t>
                </a:r>
              </a:p>
              <a:p>
                <a:pPr algn="r">
                  <a:lnSpc>
                    <a:spcPct val="110000"/>
                  </a:lnSpc>
                </a:pPr>
                <a:r>
                  <a:rPr lang="en-US" altLang="zh-CN" sz="1200"/>
                  <a:t>.</a:t>
                </a:r>
              </a:p>
              <a:p>
                <a:pPr algn="r">
                  <a:lnSpc>
                    <a:spcPct val="110000"/>
                  </a:lnSpc>
                </a:pPr>
                <a:r>
                  <a:rPr lang="en-US" altLang="zh-CN" sz="1200"/>
                  <a:t>.</a:t>
                </a:r>
              </a:p>
              <a:p>
                <a:pPr algn="r">
                  <a:lnSpc>
                    <a:spcPct val="110000"/>
                  </a:lnSpc>
                </a:pPr>
                <a:r>
                  <a:rPr lang="en-US" altLang="zh-CN" sz="1200"/>
                  <a:t> 253</a:t>
                </a:r>
              </a:p>
              <a:p>
                <a:pPr algn="r">
                  <a:lnSpc>
                    <a:spcPct val="110000"/>
                  </a:lnSpc>
                </a:pPr>
                <a:r>
                  <a:rPr lang="en-US" altLang="zh-CN" sz="1200"/>
                  <a:t> 254</a:t>
                </a:r>
              </a:p>
              <a:p>
                <a:pPr algn="r">
                  <a:lnSpc>
                    <a:spcPct val="110000"/>
                  </a:lnSpc>
                </a:pPr>
                <a:r>
                  <a:rPr lang="en-US" altLang="zh-CN" sz="1200"/>
                  <a:t> 255</a:t>
                </a:r>
              </a:p>
            </p:txBody>
          </p:sp>
        </p:grpSp>
      </p:grpSp>
      <p:grpSp>
        <p:nvGrpSpPr>
          <p:cNvPr id="1691898" name="Group 250"/>
          <p:cNvGrpSpPr>
            <a:grpSpLocks/>
          </p:cNvGrpSpPr>
          <p:nvPr/>
        </p:nvGrpSpPr>
        <p:grpSpPr bwMode="auto">
          <a:xfrm>
            <a:off x="533400" y="1738313"/>
            <a:ext cx="5006975" cy="1752600"/>
            <a:chOff x="384" y="1200"/>
            <a:chExt cx="3154" cy="1104"/>
          </a:xfrm>
        </p:grpSpPr>
        <p:sp>
          <p:nvSpPr>
            <p:cNvPr id="28765" name="Line 20"/>
            <p:cNvSpPr>
              <a:spLocks noChangeShapeType="1"/>
            </p:cNvSpPr>
            <p:nvPr/>
          </p:nvSpPr>
          <p:spPr bwMode="auto">
            <a:xfrm>
              <a:off x="3282" y="1291"/>
              <a:ext cx="148" cy="5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66" name="Text Box 22"/>
            <p:cNvSpPr txBox="1">
              <a:spLocks noChangeArrowheads="1"/>
            </p:cNvSpPr>
            <p:nvPr/>
          </p:nvSpPr>
          <p:spPr bwMode="auto">
            <a:xfrm>
              <a:off x="3360" y="1248"/>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8</a:t>
              </a:r>
            </a:p>
          </p:txBody>
        </p:sp>
        <p:sp>
          <p:nvSpPr>
            <p:cNvPr id="28767" name="Text Box 23"/>
            <p:cNvSpPr txBox="1">
              <a:spLocks noChangeArrowheads="1"/>
            </p:cNvSpPr>
            <p:nvPr/>
          </p:nvSpPr>
          <p:spPr bwMode="auto">
            <a:xfrm>
              <a:off x="2754" y="1370"/>
              <a:ext cx="4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Index</a:t>
              </a:r>
            </a:p>
          </p:txBody>
        </p:sp>
        <p:sp>
          <p:nvSpPr>
            <p:cNvPr id="28768" name="Line 244"/>
            <p:cNvSpPr>
              <a:spLocks noChangeShapeType="1"/>
            </p:cNvSpPr>
            <p:nvPr/>
          </p:nvSpPr>
          <p:spPr bwMode="auto">
            <a:xfrm>
              <a:off x="3360" y="1200"/>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69" name="Line 245"/>
            <p:cNvSpPr>
              <a:spLocks noChangeShapeType="1"/>
            </p:cNvSpPr>
            <p:nvPr/>
          </p:nvSpPr>
          <p:spPr bwMode="auto">
            <a:xfrm>
              <a:off x="384" y="1584"/>
              <a:ext cx="29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70" name="Line 246"/>
            <p:cNvSpPr>
              <a:spLocks noChangeShapeType="1"/>
            </p:cNvSpPr>
            <p:nvPr/>
          </p:nvSpPr>
          <p:spPr bwMode="auto">
            <a:xfrm>
              <a:off x="384" y="1584"/>
              <a:ext cx="0" cy="7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71" name="Line 247"/>
            <p:cNvSpPr>
              <a:spLocks noChangeShapeType="1"/>
            </p:cNvSpPr>
            <p:nvPr/>
          </p:nvSpPr>
          <p:spPr bwMode="auto">
            <a:xfrm>
              <a:off x="384" y="2304"/>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691932" name="Group 284"/>
          <p:cNvGrpSpPr>
            <a:grpSpLocks/>
          </p:cNvGrpSpPr>
          <p:nvPr/>
        </p:nvGrpSpPr>
        <p:grpSpPr bwMode="auto">
          <a:xfrm>
            <a:off x="381000" y="1738313"/>
            <a:ext cx="7194550" cy="3657600"/>
            <a:chOff x="240" y="1056"/>
            <a:chExt cx="4532" cy="2304"/>
          </a:xfrm>
        </p:grpSpPr>
        <p:sp>
          <p:nvSpPr>
            <p:cNvPr id="28726" name="Text Box 14"/>
            <p:cNvSpPr txBox="1">
              <a:spLocks noChangeArrowheads="1"/>
            </p:cNvSpPr>
            <p:nvPr/>
          </p:nvSpPr>
          <p:spPr bwMode="auto">
            <a:xfrm>
              <a:off x="2592" y="1056"/>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22</a:t>
              </a:r>
            </a:p>
          </p:txBody>
        </p:sp>
        <p:sp>
          <p:nvSpPr>
            <p:cNvPr id="28727" name="Line 16"/>
            <p:cNvSpPr>
              <a:spLocks noChangeShapeType="1"/>
            </p:cNvSpPr>
            <p:nvPr/>
          </p:nvSpPr>
          <p:spPr bwMode="auto">
            <a:xfrm>
              <a:off x="2544" y="1152"/>
              <a:ext cx="145" cy="5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8" name="Text Box 18"/>
            <p:cNvSpPr txBox="1">
              <a:spLocks noChangeArrowheads="1"/>
            </p:cNvSpPr>
            <p:nvPr/>
          </p:nvSpPr>
          <p:spPr bwMode="auto">
            <a:xfrm>
              <a:off x="1296" y="1056"/>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Tag</a:t>
              </a:r>
            </a:p>
          </p:txBody>
        </p:sp>
        <p:grpSp>
          <p:nvGrpSpPr>
            <p:cNvPr id="28729" name="Group 259"/>
            <p:cNvGrpSpPr>
              <a:grpSpLocks/>
            </p:cNvGrpSpPr>
            <p:nvPr/>
          </p:nvGrpSpPr>
          <p:grpSpPr bwMode="auto">
            <a:xfrm>
              <a:off x="240" y="1056"/>
              <a:ext cx="4532" cy="2304"/>
              <a:chOff x="240" y="1200"/>
              <a:chExt cx="4532" cy="2304"/>
            </a:xfrm>
          </p:grpSpPr>
          <p:grpSp>
            <p:nvGrpSpPr>
              <p:cNvPr id="28730" name="Group 222"/>
              <p:cNvGrpSpPr>
                <a:grpSpLocks/>
              </p:cNvGrpSpPr>
              <p:nvPr/>
            </p:nvGrpSpPr>
            <p:grpSpPr bwMode="auto">
              <a:xfrm>
                <a:off x="624" y="2304"/>
                <a:ext cx="404" cy="1200"/>
                <a:chOff x="624" y="2304"/>
                <a:chExt cx="404" cy="1200"/>
              </a:xfrm>
            </p:grpSpPr>
            <p:sp>
              <p:nvSpPr>
                <p:cNvPr id="28759" name="Freeform 5"/>
                <p:cNvSpPr>
                  <a:spLocks/>
                </p:cNvSpPr>
                <p:nvPr/>
              </p:nvSpPr>
              <p:spPr bwMode="auto">
                <a:xfrm>
                  <a:off x="624" y="3342"/>
                  <a:ext cx="158" cy="162"/>
                </a:xfrm>
                <a:custGeom>
                  <a:avLst/>
                  <a:gdLst>
                    <a:gd name="T0" fmla="*/ 0 w 222"/>
                    <a:gd name="T1" fmla="*/ 89 h 172"/>
                    <a:gd name="T2" fmla="*/ 1 w 222"/>
                    <a:gd name="T3" fmla="*/ 101 h 172"/>
                    <a:gd name="T4" fmla="*/ 4 w 222"/>
                    <a:gd name="T5" fmla="*/ 111 h 172"/>
                    <a:gd name="T6" fmla="*/ 6 w 222"/>
                    <a:gd name="T7" fmla="*/ 119 h 172"/>
                    <a:gd name="T8" fmla="*/ 11 w 222"/>
                    <a:gd name="T9" fmla="*/ 127 h 172"/>
                    <a:gd name="T10" fmla="*/ 16 w 222"/>
                    <a:gd name="T11" fmla="*/ 135 h 172"/>
                    <a:gd name="T12" fmla="*/ 23 w 222"/>
                    <a:gd name="T13" fmla="*/ 140 h 172"/>
                    <a:gd name="T14" fmla="*/ 31 w 222"/>
                    <a:gd name="T15" fmla="*/ 146 h 172"/>
                    <a:gd name="T16" fmla="*/ 39 w 222"/>
                    <a:gd name="T17" fmla="*/ 150 h 172"/>
                    <a:gd name="T18" fmla="*/ 48 w 222"/>
                    <a:gd name="T19" fmla="*/ 153 h 172"/>
                    <a:gd name="T20" fmla="*/ 56 w 222"/>
                    <a:gd name="T21" fmla="*/ 153 h 172"/>
                    <a:gd name="T22" fmla="*/ 66 w 222"/>
                    <a:gd name="T23" fmla="*/ 153 h 172"/>
                    <a:gd name="T24" fmla="*/ 75 w 222"/>
                    <a:gd name="T25" fmla="*/ 150 h 172"/>
                    <a:gd name="T26" fmla="*/ 82 w 222"/>
                    <a:gd name="T27" fmla="*/ 146 h 172"/>
                    <a:gd name="T28" fmla="*/ 90 w 222"/>
                    <a:gd name="T29" fmla="*/ 140 h 172"/>
                    <a:gd name="T30" fmla="*/ 95 w 222"/>
                    <a:gd name="T31" fmla="*/ 135 h 172"/>
                    <a:gd name="T32" fmla="*/ 102 w 222"/>
                    <a:gd name="T33" fmla="*/ 127 h 172"/>
                    <a:gd name="T34" fmla="*/ 105 w 222"/>
                    <a:gd name="T35" fmla="*/ 119 h 172"/>
                    <a:gd name="T36" fmla="*/ 109 w 222"/>
                    <a:gd name="T37" fmla="*/ 111 h 172"/>
                    <a:gd name="T38" fmla="*/ 112 w 222"/>
                    <a:gd name="T39" fmla="*/ 101 h 172"/>
                    <a:gd name="T40" fmla="*/ 112 w 222"/>
                    <a:gd name="T41" fmla="*/ 92 h 172"/>
                    <a:gd name="T42" fmla="*/ 112 w 222"/>
                    <a:gd name="T43" fmla="*/ 0 h 172"/>
                    <a:gd name="T44" fmla="*/ 1 w 222"/>
                    <a:gd name="T45" fmla="*/ 0 h 172"/>
                    <a:gd name="T46" fmla="*/ 1 w 222"/>
                    <a:gd name="T47" fmla="*/ 92 h 172"/>
                    <a:gd name="T48" fmla="*/ 1 w 222"/>
                    <a:gd name="T49" fmla="*/ 92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60" name="Line 6"/>
                <p:cNvSpPr>
                  <a:spLocks noChangeShapeType="1"/>
                </p:cNvSpPr>
                <p:nvPr/>
              </p:nvSpPr>
              <p:spPr bwMode="auto">
                <a:xfrm>
                  <a:off x="651" y="2304"/>
                  <a:ext cx="6" cy="1036"/>
                </a:xfrm>
                <a:prstGeom prst="line">
                  <a:avLst/>
                </a:prstGeom>
                <a:noFill/>
                <a:ln w="20701">
                  <a:solidFill>
                    <a:srgbClr val="000000"/>
                  </a:solidFill>
                  <a:round/>
                  <a:headEnd type="oval" w="sm" len="sm"/>
                  <a:tailEnd/>
                </a:ln>
                <a:extLst>
                  <a:ext uri="{909E8E84-426E-40DD-AFC4-6F175D3DCCD1}">
                    <a14:hiddenFill xmlns:a14="http://schemas.microsoft.com/office/drawing/2010/main">
                      <a:noFill/>
                    </a14:hiddenFill>
                  </a:ext>
                </a:extLst>
              </p:spPr>
              <p:txBody>
                <a:bodyPr/>
                <a:lstStyle/>
                <a:p>
                  <a:endParaRPr lang="en-US"/>
                </a:p>
              </p:txBody>
            </p:sp>
            <p:sp>
              <p:nvSpPr>
                <p:cNvPr id="28761" name="Freeform 7"/>
                <p:cNvSpPr>
                  <a:spLocks/>
                </p:cNvSpPr>
                <p:nvPr/>
              </p:nvSpPr>
              <p:spPr bwMode="auto">
                <a:xfrm>
                  <a:off x="739" y="3218"/>
                  <a:ext cx="180" cy="113"/>
                </a:xfrm>
                <a:custGeom>
                  <a:avLst/>
                  <a:gdLst>
                    <a:gd name="T0" fmla="*/ 126 w 252"/>
                    <a:gd name="T1" fmla="*/ 0 h 136"/>
                    <a:gd name="T2" fmla="*/ 129 w 252"/>
                    <a:gd name="T3" fmla="*/ 47 h 136"/>
                    <a:gd name="T4" fmla="*/ 0 w 252"/>
                    <a:gd name="T5" fmla="*/ 47 h 136"/>
                    <a:gd name="T6" fmla="*/ 0 w 252"/>
                    <a:gd name="T7" fmla="*/ 94 h 1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62" name="Freeform 11"/>
                <p:cNvSpPr>
                  <a:spLocks/>
                </p:cNvSpPr>
                <p:nvPr/>
              </p:nvSpPr>
              <p:spPr bwMode="auto">
                <a:xfrm>
                  <a:off x="808" y="3069"/>
                  <a:ext cx="220" cy="149"/>
                </a:xfrm>
                <a:custGeom>
                  <a:avLst/>
                  <a:gdLst>
                    <a:gd name="T0" fmla="*/ 97 w 249"/>
                    <a:gd name="T1" fmla="*/ 132 h 165"/>
                    <a:gd name="T2" fmla="*/ 113 w 249"/>
                    <a:gd name="T3" fmla="*/ 132 h 165"/>
                    <a:gd name="T4" fmla="*/ 129 w 249"/>
                    <a:gd name="T5" fmla="*/ 130 h 165"/>
                    <a:gd name="T6" fmla="*/ 142 w 249"/>
                    <a:gd name="T7" fmla="*/ 126 h 165"/>
                    <a:gd name="T8" fmla="*/ 156 w 249"/>
                    <a:gd name="T9" fmla="*/ 120 h 165"/>
                    <a:gd name="T10" fmla="*/ 169 w 249"/>
                    <a:gd name="T11" fmla="*/ 114 h 165"/>
                    <a:gd name="T12" fmla="*/ 177 w 249"/>
                    <a:gd name="T13" fmla="*/ 106 h 165"/>
                    <a:gd name="T14" fmla="*/ 185 w 249"/>
                    <a:gd name="T15" fmla="*/ 98 h 165"/>
                    <a:gd name="T16" fmla="*/ 192 w 249"/>
                    <a:gd name="T17" fmla="*/ 88 h 165"/>
                    <a:gd name="T18" fmla="*/ 194 w 249"/>
                    <a:gd name="T19" fmla="*/ 77 h 165"/>
                    <a:gd name="T20" fmla="*/ 194 w 249"/>
                    <a:gd name="T21" fmla="*/ 66 h 165"/>
                    <a:gd name="T22" fmla="*/ 194 w 249"/>
                    <a:gd name="T23" fmla="*/ 55 h 165"/>
                    <a:gd name="T24" fmla="*/ 192 w 249"/>
                    <a:gd name="T25" fmla="*/ 46 h 165"/>
                    <a:gd name="T26" fmla="*/ 185 w 249"/>
                    <a:gd name="T27" fmla="*/ 36 h 165"/>
                    <a:gd name="T28" fmla="*/ 177 w 249"/>
                    <a:gd name="T29" fmla="*/ 29 h 165"/>
                    <a:gd name="T30" fmla="*/ 169 w 249"/>
                    <a:gd name="T31" fmla="*/ 20 h 165"/>
                    <a:gd name="T32" fmla="*/ 156 w 249"/>
                    <a:gd name="T33" fmla="*/ 13 h 165"/>
                    <a:gd name="T34" fmla="*/ 142 w 249"/>
                    <a:gd name="T35" fmla="*/ 7 h 165"/>
                    <a:gd name="T36" fmla="*/ 129 w 249"/>
                    <a:gd name="T37" fmla="*/ 4 h 165"/>
                    <a:gd name="T38" fmla="*/ 113 w 249"/>
                    <a:gd name="T39" fmla="*/ 2 h 165"/>
                    <a:gd name="T40" fmla="*/ 97 w 249"/>
                    <a:gd name="T41" fmla="*/ 0 h 165"/>
                    <a:gd name="T42" fmla="*/ 82 w 249"/>
                    <a:gd name="T43" fmla="*/ 2 h 165"/>
                    <a:gd name="T44" fmla="*/ 69 w 249"/>
                    <a:gd name="T45" fmla="*/ 4 h 165"/>
                    <a:gd name="T46" fmla="*/ 53 w 249"/>
                    <a:gd name="T47" fmla="*/ 7 h 165"/>
                    <a:gd name="T48" fmla="*/ 40 w 249"/>
                    <a:gd name="T49" fmla="*/ 13 h 165"/>
                    <a:gd name="T50" fmla="*/ 29 w 249"/>
                    <a:gd name="T51" fmla="*/ 20 h 165"/>
                    <a:gd name="T52" fmla="*/ 19 w 249"/>
                    <a:gd name="T53" fmla="*/ 29 h 165"/>
                    <a:gd name="T54" fmla="*/ 11 w 249"/>
                    <a:gd name="T55" fmla="*/ 36 h 165"/>
                    <a:gd name="T56" fmla="*/ 5 w 249"/>
                    <a:gd name="T57" fmla="*/ 46 h 165"/>
                    <a:gd name="T58" fmla="*/ 4 w 249"/>
                    <a:gd name="T59" fmla="*/ 55 h 165"/>
                    <a:gd name="T60" fmla="*/ 0 w 249"/>
                    <a:gd name="T61" fmla="*/ 66 h 165"/>
                    <a:gd name="T62" fmla="*/ 4 w 249"/>
                    <a:gd name="T63" fmla="*/ 77 h 165"/>
                    <a:gd name="T64" fmla="*/ 5 w 249"/>
                    <a:gd name="T65" fmla="*/ 88 h 165"/>
                    <a:gd name="T66" fmla="*/ 11 w 249"/>
                    <a:gd name="T67" fmla="*/ 98 h 165"/>
                    <a:gd name="T68" fmla="*/ 19 w 249"/>
                    <a:gd name="T69" fmla="*/ 106 h 165"/>
                    <a:gd name="T70" fmla="*/ 29 w 249"/>
                    <a:gd name="T71" fmla="*/ 114 h 165"/>
                    <a:gd name="T72" fmla="*/ 40 w 249"/>
                    <a:gd name="T73" fmla="*/ 120 h 165"/>
                    <a:gd name="T74" fmla="*/ 53 w 249"/>
                    <a:gd name="T75" fmla="*/ 126 h 165"/>
                    <a:gd name="T76" fmla="*/ 69 w 249"/>
                    <a:gd name="T77" fmla="*/ 130 h 165"/>
                    <a:gd name="T78" fmla="*/ 82 w 249"/>
                    <a:gd name="T79" fmla="*/ 132 h 165"/>
                    <a:gd name="T80" fmla="*/ 97 w 249"/>
                    <a:gd name="T81" fmla="*/ 135 h 165"/>
                    <a:gd name="T82" fmla="*/ 97 w 249"/>
                    <a:gd name="T83" fmla="*/ 135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63" name="Freeform 12"/>
                <p:cNvSpPr>
                  <a:spLocks noEditPoints="1"/>
                </p:cNvSpPr>
                <p:nvPr/>
              </p:nvSpPr>
              <p:spPr bwMode="auto">
                <a:xfrm>
                  <a:off x="886" y="3134"/>
                  <a:ext cx="65" cy="22"/>
                </a:xfrm>
                <a:custGeom>
                  <a:avLst/>
                  <a:gdLst>
                    <a:gd name="T0" fmla="*/ 0 w 74"/>
                    <a:gd name="T1" fmla="*/ 0 h 25"/>
                    <a:gd name="T2" fmla="*/ 57 w 74"/>
                    <a:gd name="T3" fmla="*/ 0 h 25"/>
                    <a:gd name="T4" fmla="*/ 57 w 74"/>
                    <a:gd name="T5" fmla="*/ 5 h 25"/>
                    <a:gd name="T6" fmla="*/ 3 w 74"/>
                    <a:gd name="T7" fmla="*/ 5 h 25"/>
                    <a:gd name="T8" fmla="*/ 3 w 74"/>
                    <a:gd name="T9" fmla="*/ 0 h 25"/>
                    <a:gd name="T10" fmla="*/ 3 w 74"/>
                    <a:gd name="T11" fmla="*/ 0 h 25"/>
                    <a:gd name="T12" fmla="*/ 0 w 74"/>
                    <a:gd name="T13" fmla="*/ 0 h 25"/>
                    <a:gd name="T14" fmla="*/ 3 w 74"/>
                    <a:gd name="T15" fmla="*/ 14 h 25"/>
                    <a:gd name="T16" fmla="*/ 57 w 74"/>
                    <a:gd name="T17" fmla="*/ 14 h 25"/>
                    <a:gd name="T18" fmla="*/ 57 w 74"/>
                    <a:gd name="T19" fmla="*/ 19 h 25"/>
                    <a:gd name="T20" fmla="*/ 3 w 74"/>
                    <a:gd name="T21" fmla="*/ 19 h 25"/>
                    <a:gd name="T22" fmla="*/ 3 w 74"/>
                    <a:gd name="T23" fmla="*/ 14 h 25"/>
                    <a:gd name="T24" fmla="*/ 3 w 74"/>
                    <a:gd name="T25" fmla="*/ 14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64" name="Line 52"/>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8731" name="Group 223"/>
              <p:cNvGrpSpPr>
                <a:grpSpLocks/>
              </p:cNvGrpSpPr>
              <p:nvPr/>
            </p:nvGrpSpPr>
            <p:grpSpPr bwMode="auto">
              <a:xfrm>
                <a:off x="1872" y="2304"/>
                <a:ext cx="404" cy="1200"/>
                <a:chOff x="624" y="2304"/>
                <a:chExt cx="404" cy="1200"/>
              </a:xfrm>
            </p:grpSpPr>
            <p:sp>
              <p:nvSpPr>
                <p:cNvPr id="28753" name="Freeform 224"/>
                <p:cNvSpPr>
                  <a:spLocks/>
                </p:cNvSpPr>
                <p:nvPr/>
              </p:nvSpPr>
              <p:spPr bwMode="auto">
                <a:xfrm>
                  <a:off x="624" y="3342"/>
                  <a:ext cx="158" cy="162"/>
                </a:xfrm>
                <a:custGeom>
                  <a:avLst/>
                  <a:gdLst>
                    <a:gd name="T0" fmla="*/ 0 w 222"/>
                    <a:gd name="T1" fmla="*/ 89 h 172"/>
                    <a:gd name="T2" fmla="*/ 1 w 222"/>
                    <a:gd name="T3" fmla="*/ 101 h 172"/>
                    <a:gd name="T4" fmla="*/ 4 w 222"/>
                    <a:gd name="T5" fmla="*/ 111 h 172"/>
                    <a:gd name="T6" fmla="*/ 6 w 222"/>
                    <a:gd name="T7" fmla="*/ 119 h 172"/>
                    <a:gd name="T8" fmla="*/ 11 w 222"/>
                    <a:gd name="T9" fmla="*/ 127 h 172"/>
                    <a:gd name="T10" fmla="*/ 16 w 222"/>
                    <a:gd name="T11" fmla="*/ 135 h 172"/>
                    <a:gd name="T12" fmla="*/ 23 w 222"/>
                    <a:gd name="T13" fmla="*/ 140 h 172"/>
                    <a:gd name="T14" fmla="*/ 31 w 222"/>
                    <a:gd name="T15" fmla="*/ 146 h 172"/>
                    <a:gd name="T16" fmla="*/ 39 w 222"/>
                    <a:gd name="T17" fmla="*/ 150 h 172"/>
                    <a:gd name="T18" fmla="*/ 48 w 222"/>
                    <a:gd name="T19" fmla="*/ 153 h 172"/>
                    <a:gd name="T20" fmla="*/ 56 w 222"/>
                    <a:gd name="T21" fmla="*/ 153 h 172"/>
                    <a:gd name="T22" fmla="*/ 66 w 222"/>
                    <a:gd name="T23" fmla="*/ 153 h 172"/>
                    <a:gd name="T24" fmla="*/ 75 w 222"/>
                    <a:gd name="T25" fmla="*/ 150 h 172"/>
                    <a:gd name="T26" fmla="*/ 82 w 222"/>
                    <a:gd name="T27" fmla="*/ 146 h 172"/>
                    <a:gd name="T28" fmla="*/ 90 w 222"/>
                    <a:gd name="T29" fmla="*/ 140 h 172"/>
                    <a:gd name="T30" fmla="*/ 95 w 222"/>
                    <a:gd name="T31" fmla="*/ 135 h 172"/>
                    <a:gd name="T32" fmla="*/ 102 w 222"/>
                    <a:gd name="T33" fmla="*/ 127 h 172"/>
                    <a:gd name="T34" fmla="*/ 105 w 222"/>
                    <a:gd name="T35" fmla="*/ 119 h 172"/>
                    <a:gd name="T36" fmla="*/ 109 w 222"/>
                    <a:gd name="T37" fmla="*/ 111 h 172"/>
                    <a:gd name="T38" fmla="*/ 112 w 222"/>
                    <a:gd name="T39" fmla="*/ 101 h 172"/>
                    <a:gd name="T40" fmla="*/ 112 w 222"/>
                    <a:gd name="T41" fmla="*/ 92 h 172"/>
                    <a:gd name="T42" fmla="*/ 112 w 222"/>
                    <a:gd name="T43" fmla="*/ 0 h 172"/>
                    <a:gd name="T44" fmla="*/ 1 w 222"/>
                    <a:gd name="T45" fmla="*/ 0 h 172"/>
                    <a:gd name="T46" fmla="*/ 1 w 222"/>
                    <a:gd name="T47" fmla="*/ 92 h 172"/>
                    <a:gd name="T48" fmla="*/ 1 w 222"/>
                    <a:gd name="T49" fmla="*/ 92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54" name="Line 225"/>
                <p:cNvSpPr>
                  <a:spLocks noChangeShapeType="1"/>
                </p:cNvSpPr>
                <p:nvPr/>
              </p:nvSpPr>
              <p:spPr bwMode="auto">
                <a:xfrm>
                  <a:off x="651" y="2304"/>
                  <a:ext cx="6" cy="1036"/>
                </a:xfrm>
                <a:prstGeom prst="line">
                  <a:avLst/>
                </a:prstGeom>
                <a:noFill/>
                <a:ln w="20701">
                  <a:solidFill>
                    <a:srgbClr val="000000"/>
                  </a:solidFill>
                  <a:round/>
                  <a:headEnd type="oval" w="sm" len="sm"/>
                  <a:tailEnd/>
                </a:ln>
                <a:extLst>
                  <a:ext uri="{909E8E84-426E-40DD-AFC4-6F175D3DCCD1}">
                    <a14:hiddenFill xmlns:a14="http://schemas.microsoft.com/office/drawing/2010/main">
                      <a:noFill/>
                    </a14:hiddenFill>
                  </a:ext>
                </a:extLst>
              </p:spPr>
              <p:txBody>
                <a:bodyPr/>
                <a:lstStyle/>
                <a:p>
                  <a:endParaRPr lang="en-US"/>
                </a:p>
              </p:txBody>
            </p:sp>
            <p:sp>
              <p:nvSpPr>
                <p:cNvPr id="28755" name="Freeform 226"/>
                <p:cNvSpPr>
                  <a:spLocks/>
                </p:cNvSpPr>
                <p:nvPr/>
              </p:nvSpPr>
              <p:spPr bwMode="auto">
                <a:xfrm>
                  <a:off x="739" y="3218"/>
                  <a:ext cx="180" cy="113"/>
                </a:xfrm>
                <a:custGeom>
                  <a:avLst/>
                  <a:gdLst>
                    <a:gd name="T0" fmla="*/ 126 w 252"/>
                    <a:gd name="T1" fmla="*/ 0 h 136"/>
                    <a:gd name="T2" fmla="*/ 129 w 252"/>
                    <a:gd name="T3" fmla="*/ 47 h 136"/>
                    <a:gd name="T4" fmla="*/ 0 w 252"/>
                    <a:gd name="T5" fmla="*/ 47 h 136"/>
                    <a:gd name="T6" fmla="*/ 0 w 252"/>
                    <a:gd name="T7" fmla="*/ 94 h 1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56" name="Freeform 227"/>
                <p:cNvSpPr>
                  <a:spLocks/>
                </p:cNvSpPr>
                <p:nvPr/>
              </p:nvSpPr>
              <p:spPr bwMode="auto">
                <a:xfrm>
                  <a:off x="808" y="3069"/>
                  <a:ext cx="220" cy="149"/>
                </a:xfrm>
                <a:custGeom>
                  <a:avLst/>
                  <a:gdLst>
                    <a:gd name="T0" fmla="*/ 97 w 249"/>
                    <a:gd name="T1" fmla="*/ 132 h 165"/>
                    <a:gd name="T2" fmla="*/ 113 w 249"/>
                    <a:gd name="T3" fmla="*/ 132 h 165"/>
                    <a:gd name="T4" fmla="*/ 129 w 249"/>
                    <a:gd name="T5" fmla="*/ 130 h 165"/>
                    <a:gd name="T6" fmla="*/ 142 w 249"/>
                    <a:gd name="T7" fmla="*/ 126 h 165"/>
                    <a:gd name="T8" fmla="*/ 156 w 249"/>
                    <a:gd name="T9" fmla="*/ 120 h 165"/>
                    <a:gd name="T10" fmla="*/ 169 w 249"/>
                    <a:gd name="T11" fmla="*/ 114 h 165"/>
                    <a:gd name="T12" fmla="*/ 177 w 249"/>
                    <a:gd name="T13" fmla="*/ 106 h 165"/>
                    <a:gd name="T14" fmla="*/ 185 w 249"/>
                    <a:gd name="T15" fmla="*/ 98 h 165"/>
                    <a:gd name="T16" fmla="*/ 192 w 249"/>
                    <a:gd name="T17" fmla="*/ 88 h 165"/>
                    <a:gd name="T18" fmla="*/ 194 w 249"/>
                    <a:gd name="T19" fmla="*/ 77 h 165"/>
                    <a:gd name="T20" fmla="*/ 194 w 249"/>
                    <a:gd name="T21" fmla="*/ 66 h 165"/>
                    <a:gd name="T22" fmla="*/ 194 w 249"/>
                    <a:gd name="T23" fmla="*/ 55 h 165"/>
                    <a:gd name="T24" fmla="*/ 192 w 249"/>
                    <a:gd name="T25" fmla="*/ 46 h 165"/>
                    <a:gd name="T26" fmla="*/ 185 w 249"/>
                    <a:gd name="T27" fmla="*/ 36 h 165"/>
                    <a:gd name="T28" fmla="*/ 177 w 249"/>
                    <a:gd name="T29" fmla="*/ 29 h 165"/>
                    <a:gd name="T30" fmla="*/ 169 w 249"/>
                    <a:gd name="T31" fmla="*/ 20 h 165"/>
                    <a:gd name="T32" fmla="*/ 156 w 249"/>
                    <a:gd name="T33" fmla="*/ 13 h 165"/>
                    <a:gd name="T34" fmla="*/ 142 w 249"/>
                    <a:gd name="T35" fmla="*/ 7 h 165"/>
                    <a:gd name="T36" fmla="*/ 129 w 249"/>
                    <a:gd name="T37" fmla="*/ 4 h 165"/>
                    <a:gd name="T38" fmla="*/ 113 w 249"/>
                    <a:gd name="T39" fmla="*/ 2 h 165"/>
                    <a:gd name="T40" fmla="*/ 97 w 249"/>
                    <a:gd name="T41" fmla="*/ 0 h 165"/>
                    <a:gd name="T42" fmla="*/ 82 w 249"/>
                    <a:gd name="T43" fmla="*/ 2 h 165"/>
                    <a:gd name="T44" fmla="*/ 69 w 249"/>
                    <a:gd name="T45" fmla="*/ 4 h 165"/>
                    <a:gd name="T46" fmla="*/ 53 w 249"/>
                    <a:gd name="T47" fmla="*/ 7 h 165"/>
                    <a:gd name="T48" fmla="*/ 40 w 249"/>
                    <a:gd name="T49" fmla="*/ 13 h 165"/>
                    <a:gd name="T50" fmla="*/ 29 w 249"/>
                    <a:gd name="T51" fmla="*/ 20 h 165"/>
                    <a:gd name="T52" fmla="*/ 19 w 249"/>
                    <a:gd name="T53" fmla="*/ 29 h 165"/>
                    <a:gd name="T54" fmla="*/ 11 w 249"/>
                    <a:gd name="T55" fmla="*/ 36 h 165"/>
                    <a:gd name="T56" fmla="*/ 5 w 249"/>
                    <a:gd name="T57" fmla="*/ 46 h 165"/>
                    <a:gd name="T58" fmla="*/ 4 w 249"/>
                    <a:gd name="T59" fmla="*/ 55 h 165"/>
                    <a:gd name="T60" fmla="*/ 0 w 249"/>
                    <a:gd name="T61" fmla="*/ 66 h 165"/>
                    <a:gd name="T62" fmla="*/ 4 w 249"/>
                    <a:gd name="T63" fmla="*/ 77 h 165"/>
                    <a:gd name="T64" fmla="*/ 5 w 249"/>
                    <a:gd name="T65" fmla="*/ 88 h 165"/>
                    <a:gd name="T66" fmla="*/ 11 w 249"/>
                    <a:gd name="T67" fmla="*/ 98 h 165"/>
                    <a:gd name="T68" fmla="*/ 19 w 249"/>
                    <a:gd name="T69" fmla="*/ 106 h 165"/>
                    <a:gd name="T70" fmla="*/ 29 w 249"/>
                    <a:gd name="T71" fmla="*/ 114 h 165"/>
                    <a:gd name="T72" fmla="*/ 40 w 249"/>
                    <a:gd name="T73" fmla="*/ 120 h 165"/>
                    <a:gd name="T74" fmla="*/ 53 w 249"/>
                    <a:gd name="T75" fmla="*/ 126 h 165"/>
                    <a:gd name="T76" fmla="*/ 69 w 249"/>
                    <a:gd name="T77" fmla="*/ 130 h 165"/>
                    <a:gd name="T78" fmla="*/ 82 w 249"/>
                    <a:gd name="T79" fmla="*/ 132 h 165"/>
                    <a:gd name="T80" fmla="*/ 97 w 249"/>
                    <a:gd name="T81" fmla="*/ 135 h 165"/>
                    <a:gd name="T82" fmla="*/ 97 w 249"/>
                    <a:gd name="T83" fmla="*/ 135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57" name="Freeform 228"/>
                <p:cNvSpPr>
                  <a:spLocks noEditPoints="1"/>
                </p:cNvSpPr>
                <p:nvPr/>
              </p:nvSpPr>
              <p:spPr bwMode="auto">
                <a:xfrm>
                  <a:off x="886" y="3134"/>
                  <a:ext cx="65" cy="22"/>
                </a:xfrm>
                <a:custGeom>
                  <a:avLst/>
                  <a:gdLst>
                    <a:gd name="T0" fmla="*/ 0 w 74"/>
                    <a:gd name="T1" fmla="*/ 0 h 25"/>
                    <a:gd name="T2" fmla="*/ 57 w 74"/>
                    <a:gd name="T3" fmla="*/ 0 h 25"/>
                    <a:gd name="T4" fmla="*/ 57 w 74"/>
                    <a:gd name="T5" fmla="*/ 5 h 25"/>
                    <a:gd name="T6" fmla="*/ 3 w 74"/>
                    <a:gd name="T7" fmla="*/ 5 h 25"/>
                    <a:gd name="T8" fmla="*/ 3 w 74"/>
                    <a:gd name="T9" fmla="*/ 0 h 25"/>
                    <a:gd name="T10" fmla="*/ 3 w 74"/>
                    <a:gd name="T11" fmla="*/ 0 h 25"/>
                    <a:gd name="T12" fmla="*/ 0 w 74"/>
                    <a:gd name="T13" fmla="*/ 0 h 25"/>
                    <a:gd name="T14" fmla="*/ 3 w 74"/>
                    <a:gd name="T15" fmla="*/ 14 h 25"/>
                    <a:gd name="T16" fmla="*/ 57 w 74"/>
                    <a:gd name="T17" fmla="*/ 14 h 25"/>
                    <a:gd name="T18" fmla="*/ 57 w 74"/>
                    <a:gd name="T19" fmla="*/ 19 h 25"/>
                    <a:gd name="T20" fmla="*/ 3 w 74"/>
                    <a:gd name="T21" fmla="*/ 19 h 25"/>
                    <a:gd name="T22" fmla="*/ 3 w 74"/>
                    <a:gd name="T23" fmla="*/ 14 h 25"/>
                    <a:gd name="T24" fmla="*/ 3 w 74"/>
                    <a:gd name="T25" fmla="*/ 14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58" name="Line 229"/>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8732" name="Group 230"/>
              <p:cNvGrpSpPr>
                <a:grpSpLocks/>
              </p:cNvGrpSpPr>
              <p:nvPr/>
            </p:nvGrpSpPr>
            <p:grpSpPr bwMode="auto">
              <a:xfrm>
                <a:off x="3120" y="2304"/>
                <a:ext cx="404" cy="1200"/>
                <a:chOff x="624" y="2304"/>
                <a:chExt cx="404" cy="1200"/>
              </a:xfrm>
            </p:grpSpPr>
            <p:sp>
              <p:nvSpPr>
                <p:cNvPr id="28747" name="Freeform 231"/>
                <p:cNvSpPr>
                  <a:spLocks/>
                </p:cNvSpPr>
                <p:nvPr/>
              </p:nvSpPr>
              <p:spPr bwMode="auto">
                <a:xfrm>
                  <a:off x="624" y="3342"/>
                  <a:ext cx="158" cy="162"/>
                </a:xfrm>
                <a:custGeom>
                  <a:avLst/>
                  <a:gdLst>
                    <a:gd name="T0" fmla="*/ 0 w 222"/>
                    <a:gd name="T1" fmla="*/ 89 h 172"/>
                    <a:gd name="T2" fmla="*/ 1 w 222"/>
                    <a:gd name="T3" fmla="*/ 101 h 172"/>
                    <a:gd name="T4" fmla="*/ 4 w 222"/>
                    <a:gd name="T5" fmla="*/ 111 h 172"/>
                    <a:gd name="T6" fmla="*/ 6 w 222"/>
                    <a:gd name="T7" fmla="*/ 119 h 172"/>
                    <a:gd name="T8" fmla="*/ 11 w 222"/>
                    <a:gd name="T9" fmla="*/ 127 h 172"/>
                    <a:gd name="T10" fmla="*/ 16 w 222"/>
                    <a:gd name="T11" fmla="*/ 135 h 172"/>
                    <a:gd name="T12" fmla="*/ 23 w 222"/>
                    <a:gd name="T13" fmla="*/ 140 h 172"/>
                    <a:gd name="T14" fmla="*/ 31 w 222"/>
                    <a:gd name="T15" fmla="*/ 146 h 172"/>
                    <a:gd name="T16" fmla="*/ 39 w 222"/>
                    <a:gd name="T17" fmla="*/ 150 h 172"/>
                    <a:gd name="T18" fmla="*/ 48 w 222"/>
                    <a:gd name="T19" fmla="*/ 153 h 172"/>
                    <a:gd name="T20" fmla="*/ 56 w 222"/>
                    <a:gd name="T21" fmla="*/ 153 h 172"/>
                    <a:gd name="T22" fmla="*/ 66 w 222"/>
                    <a:gd name="T23" fmla="*/ 153 h 172"/>
                    <a:gd name="T24" fmla="*/ 75 w 222"/>
                    <a:gd name="T25" fmla="*/ 150 h 172"/>
                    <a:gd name="T26" fmla="*/ 82 w 222"/>
                    <a:gd name="T27" fmla="*/ 146 h 172"/>
                    <a:gd name="T28" fmla="*/ 90 w 222"/>
                    <a:gd name="T29" fmla="*/ 140 h 172"/>
                    <a:gd name="T30" fmla="*/ 95 w 222"/>
                    <a:gd name="T31" fmla="*/ 135 h 172"/>
                    <a:gd name="T32" fmla="*/ 102 w 222"/>
                    <a:gd name="T33" fmla="*/ 127 h 172"/>
                    <a:gd name="T34" fmla="*/ 105 w 222"/>
                    <a:gd name="T35" fmla="*/ 119 h 172"/>
                    <a:gd name="T36" fmla="*/ 109 w 222"/>
                    <a:gd name="T37" fmla="*/ 111 h 172"/>
                    <a:gd name="T38" fmla="*/ 112 w 222"/>
                    <a:gd name="T39" fmla="*/ 101 h 172"/>
                    <a:gd name="T40" fmla="*/ 112 w 222"/>
                    <a:gd name="T41" fmla="*/ 92 h 172"/>
                    <a:gd name="T42" fmla="*/ 112 w 222"/>
                    <a:gd name="T43" fmla="*/ 0 h 172"/>
                    <a:gd name="T44" fmla="*/ 1 w 222"/>
                    <a:gd name="T45" fmla="*/ 0 h 172"/>
                    <a:gd name="T46" fmla="*/ 1 w 222"/>
                    <a:gd name="T47" fmla="*/ 92 h 172"/>
                    <a:gd name="T48" fmla="*/ 1 w 222"/>
                    <a:gd name="T49" fmla="*/ 92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48" name="Line 232"/>
                <p:cNvSpPr>
                  <a:spLocks noChangeShapeType="1"/>
                </p:cNvSpPr>
                <p:nvPr/>
              </p:nvSpPr>
              <p:spPr bwMode="auto">
                <a:xfrm>
                  <a:off x="651" y="2304"/>
                  <a:ext cx="6" cy="1036"/>
                </a:xfrm>
                <a:prstGeom prst="line">
                  <a:avLst/>
                </a:prstGeom>
                <a:noFill/>
                <a:ln w="20701">
                  <a:solidFill>
                    <a:srgbClr val="000000"/>
                  </a:solidFill>
                  <a:round/>
                  <a:headEnd type="oval" w="sm" len="sm"/>
                  <a:tailEnd/>
                </a:ln>
                <a:extLst>
                  <a:ext uri="{909E8E84-426E-40DD-AFC4-6F175D3DCCD1}">
                    <a14:hiddenFill xmlns:a14="http://schemas.microsoft.com/office/drawing/2010/main">
                      <a:noFill/>
                    </a14:hiddenFill>
                  </a:ext>
                </a:extLst>
              </p:spPr>
              <p:txBody>
                <a:bodyPr/>
                <a:lstStyle/>
                <a:p>
                  <a:endParaRPr lang="en-US"/>
                </a:p>
              </p:txBody>
            </p:sp>
            <p:sp>
              <p:nvSpPr>
                <p:cNvPr id="28749" name="Freeform 233"/>
                <p:cNvSpPr>
                  <a:spLocks/>
                </p:cNvSpPr>
                <p:nvPr/>
              </p:nvSpPr>
              <p:spPr bwMode="auto">
                <a:xfrm>
                  <a:off x="739" y="3218"/>
                  <a:ext cx="180" cy="113"/>
                </a:xfrm>
                <a:custGeom>
                  <a:avLst/>
                  <a:gdLst>
                    <a:gd name="T0" fmla="*/ 126 w 252"/>
                    <a:gd name="T1" fmla="*/ 0 h 136"/>
                    <a:gd name="T2" fmla="*/ 129 w 252"/>
                    <a:gd name="T3" fmla="*/ 47 h 136"/>
                    <a:gd name="T4" fmla="*/ 0 w 252"/>
                    <a:gd name="T5" fmla="*/ 47 h 136"/>
                    <a:gd name="T6" fmla="*/ 0 w 252"/>
                    <a:gd name="T7" fmla="*/ 94 h 1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50" name="Freeform 234"/>
                <p:cNvSpPr>
                  <a:spLocks/>
                </p:cNvSpPr>
                <p:nvPr/>
              </p:nvSpPr>
              <p:spPr bwMode="auto">
                <a:xfrm>
                  <a:off x="808" y="3069"/>
                  <a:ext cx="220" cy="149"/>
                </a:xfrm>
                <a:custGeom>
                  <a:avLst/>
                  <a:gdLst>
                    <a:gd name="T0" fmla="*/ 97 w 249"/>
                    <a:gd name="T1" fmla="*/ 132 h 165"/>
                    <a:gd name="T2" fmla="*/ 113 w 249"/>
                    <a:gd name="T3" fmla="*/ 132 h 165"/>
                    <a:gd name="T4" fmla="*/ 129 w 249"/>
                    <a:gd name="T5" fmla="*/ 130 h 165"/>
                    <a:gd name="T6" fmla="*/ 142 w 249"/>
                    <a:gd name="T7" fmla="*/ 126 h 165"/>
                    <a:gd name="T8" fmla="*/ 156 w 249"/>
                    <a:gd name="T9" fmla="*/ 120 h 165"/>
                    <a:gd name="T10" fmla="*/ 169 w 249"/>
                    <a:gd name="T11" fmla="*/ 114 h 165"/>
                    <a:gd name="T12" fmla="*/ 177 w 249"/>
                    <a:gd name="T13" fmla="*/ 106 h 165"/>
                    <a:gd name="T14" fmla="*/ 185 w 249"/>
                    <a:gd name="T15" fmla="*/ 98 h 165"/>
                    <a:gd name="T16" fmla="*/ 192 w 249"/>
                    <a:gd name="T17" fmla="*/ 88 h 165"/>
                    <a:gd name="T18" fmla="*/ 194 w 249"/>
                    <a:gd name="T19" fmla="*/ 77 h 165"/>
                    <a:gd name="T20" fmla="*/ 194 w 249"/>
                    <a:gd name="T21" fmla="*/ 66 h 165"/>
                    <a:gd name="T22" fmla="*/ 194 w 249"/>
                    <a:gd name="T23" fmla="*/ 55 h 165"/>
                    <a:gd name="T24" fmla="*/ 192 w 249"/>
                    <a:gd name="T25" fmla="*/ 46 h 165"/>
                    <a:gd name="T26" fmla="*/ 185 w 249"/>
                    <a:gd name="T27" fmla="*/ 36 h 165"/>
                    <a:gd name="T28" fmla="*/ 177 w 249"/>
                    <a:gd name="T29" fmla="*/ 29 h 165"/>
                    <a:gd name="T30" fmla="*/ 169 w 249"/>
                    <a:gd name="T31" fmla="*/ 20 h 165"/>
                    <a:gd name="T32" fmla="*/ 156 w 249"/>
                    <a:gd name="T33" fmla="*/ 13 h 165"/>
                    <a:gd name="T34" fmla="*/ 142 w 249"/>
                    <a:gd name="T35" fmla="*/ 7 h 165"/>
                    <a:gd name="T36" fmla="*/ 129 w 249"/>
                    <a:gd name="T37" fmla="*/ 4 h 165"/>
                    <a:gd name="T38" fmla="*/ 113 w 249"/>
                    <a:gd name="T39" fmla="*/ 2 h 165"/>
                    <a:gd name="T40" fmla="*/ 97 w 249"/>
                    <a:gd name="T41" fmla="*/ 0 h 165"/>
                    <a:gd name="T42" fmla="*/ 82 w 249"/>
                    <a:gd name="T43" fmla="*/ 2 h 165"/>
                    <a:gd name="T44" fmla="*/ 69 w 249"/>
                    <a:gd name="T45" fmla="*/ 4 h 165"/>
                    <a:gd name="T46" fmla="*/ 53 w 249"/>
                    <a:gd name="T47" fmla="*/ 7 h 165"/>
                    <a:gd name="T48" fmla="*/ 40 w 249"/>
                    <a:gd name="T49" fmla="*/ 13 h 165"/>
                    <a:gd name="T50" fmla="*/ 29 w 249"/>
                    <a:gd name="T51" fmla="*/ 20 h 165"/>
                    <a:gd name="T52" fmla="*/ 19 w 249"/>
                    <a:gd name="T53" fmla="*/ 29 h 165"/>
                    <a:gd name="T54" fmla="*/ 11 w 249"/>
                    <a:gd name="T55" fmla="*/ 36 h 165"/>
                    <a:gd name="T56" fmla="*/ 5 w 249"/>
                    <a:gd name="T57" fmla="*/ 46 h 165"/>
                    <a:gd name="T58" fmla="*/ 4 w 249"/>
                    <a:gd name="T59" fmla="*/ 55 h 165"/>
                    <a:gd name="T60" fmla="*/ 0 w 249"/>
                    <a:gd name="T61" fmla="*/ 66 h 165"/>
                    <a:gd name="T62" fmla="*/ 4 w 249"/>
                    <a:gd name="T63" fmla="*/ 77 h 165"/>
                    <a:gd name="T64" fmla="*/ 5 w 249"/>
                    <a:gd name="T65" fmla="*/ 88 h 165"/>
                    <a:gd name="T66" fmla="*/ 11 w 249"/>
                    <a:gd name="T67" fmla="*/ 98 h 165"/>
                    <a:gd name="T68" fmla="*/ 19 w 249"/>
                    <a:gd name="T69" fmla="*/ 106 h 165"/>
                    <a:gd name="T70" fmla="*/ 29 w 249"/>
                    <a:gd name="T71" fmla="*/ 114 h 165"/>
                    <a:gd name="T72" fmla="*/ 40 w 249"/>
                    <a:gd name="T73" fmla="*/ 120 h 165"/>
                    <a:gd name="T74" fmla="*/ 53 w 249"/>
                    <a:gd name="T75" fmla="*/ 126 h 165"/>
                    <a:gd name="T76" fmla="*/ 69 w 249"/>
                    <a:gd name="T77" fmla="*/ 130 h 165"/>
                    <a:gd name="T78" fmla="*/ 82 w 249"/>
                    <a:gd name="T79" fmla="*/ 132 h 165"/>
                    <a:gd name="T80" fmla="*/ 97 w 249"/>
                    <a:gd name="T81" fmla="*/ 135 h 165"/>
                    <a:gd name="T82" fmla="*/ 97 w 249"/>
                    <a:gd name="T83" fmla="*/ 135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51" name="Freeform 235"/>
                <p:cNvSpPr>
                  <a:spLocks noEditPoints="1"/>
                </p:cNvSpPr>
                <p:nvPr/>
              </p:nvSpPr>
              <p:spPr bwMode="auto">
                <a:xfrm>
                  <a:off x="886" y="3134"/>
                  <a:ext cx="65" cy="22"/>
                </a:xfrm>
                <a:custGeom>
                  <a:avLst/>
                  <a:gdLst>
                    <a:gd name="T0" fmla="*/ 0 w 74"/>
                    <a:gd name="T1" fmla="*/ 0 h 25"/>
                    <a:gd name="T2" fmla="*/ 57 w 74"/>
                    <a:gd name="T3" fmla="*/ 0 h 25"/>
                    <a:gd name="T4" fmla="*/ 57 w 74"/>
                    <a:gd name="T5" fmla="*/ 5 h 25"/>
                    <a:gd name="T6" fmla="*/ 3 w 74"/>
                    <a:gd name="T7" fmla="*/ 5 h 25"/>
                    <a:gd name="T8" fmla="*/ 3 w 74"/>
                    <a:gd name="T9" fmla="*/ 0 h 25"/>
                    <a:gd name="T10" fmla="*/ 3 w 74"/>
                    <a:gd name="T11" fmla="*/ 0 h 25"/>
                    <a:gd name="T12" fmla="*/ 0 w 74"/>
                    <a:gd name="T13" fmla="*/ 0 h 25"/>
                    <a:gd name="T14" fmla="*/ 3 w 74"/>
                    <a:gd name="T15" fmla="*/ 14 h 25"/>
                    <a:gd name="T16" fmla="*/ 57 w 74"/>
                    <a:gd name="T17" fmla="*/ 14 h 25"/>
                    <a:gd name="T18" fmla="*/ 57 w 74"/>
                    <a:gd name="T19" fmla="*/ 19 h 25"/>
                    <a:gd name="T20" fmla="*/ 3 w 74"/>
                    <a:gd name="T21" fmla="*/ 19 h 25"/>
                    <a:gd name="T22" fmla="*/ 3 w 74"/>
                    <a:gd name="T23" fmla="*/ 14 h 25"/>
                    <a:gd name="T24" fmla="*/ 3 w 74"/>
                    <a:gd name="T25" fmla="*/ 14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52" name="Line 236"/>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8733" name="Group 237"/>
              <p:cNvGrpSpPr>
                <a:grpSpLocks/>
              </p:cNvGrpSpPr>
              <p:nvPr/>
            </p:nvGrpSpPr>
            <p:grpSpPr bwMode="auto">
              <a:xfrm>
                <a:off x="4368" y="2304"/>
                <a:ext cx="404" cy="1200"/>
                <a:chOff x="624" y="2304"/>
                <a:chExt cx="404" cy="1200"/>
              </a:xfrm>
            </p:grpSpPr>
            <p:sp>
              <p:nvSpPr>
                <p:cNvPr id="28741" name="Freeform 238"/>
                <p:cNvSpPr>
                  <a:spLocks/>
                </p:cNvSpPr>
                <p:nvPr/>
              </p:nvSpPr>
              <p:spPr bwMode="auto">
                <a:xfrm>
                  <a:off x="624" y="3342"/>
                  <a:ext cx="158" cy="162"/>
                </a:xfrm>
                <a:custGeom>
                  <a:avLst/>
                  <a:gdLst>
                    <a:gd name="T0" fmla="*/ 0 w 222"/>
                    <a:gd name="T1" fmla="*/ 89 h 172"/>
                    <a:gd name="T2" fmla="*/ 1 w 222"/>
                    <a:gd name="T3" fmla="*/ 101 h 172"/>
                    <a:gd name="T4" fmla="*/ 4 w 222"/>
                    <a:gd name="T5" fmla="*/ 111 h 172"/>
                    <a:gd name="T6" fmla="*/ 6 w 222"/>
                    <a:gd name="T7" fmla="*/ 119 h 172"/>
                    <a:gd name="T8" fmla="*/ 11 w 222"/>
                    <a:gd name="T9" fmla="*/ 127 h 172"/>
                    <a:gd name="T10" fmla="*/ 16 w 222"/>
                    <a:gd name="T11" fmla="*/ 135 h 172"/>
                    <a:gd name="T12" fmla="*/ 23 w 222"/>
                    <a:gd name="T13" fmla="*/ 140 h 172"/>
                    <a:gd name="T14" fmla="*/ 31 w 222"/>
                    <a:gd name="T15" fmla="*/ 146 h 172"/>
                    <a:gd name="T16" fmla="*/ 39 w 222"/>
                    <a:gd name="T17" fmla="*/ 150 h 172"/>
                    <a:gd name="T18" fmla="*/ 48 w 222"/>
                    <a:gd name="T19" fmla="*/ 153 h 172"/>
                    <a:gd name="T20" fmla="*/ 56 w 222"/>
                    <a:gd name="T21" fmla="*/ 153 h 172"/>
                    <a:gd name="T22" fmla="*/ 66 w 222"/>
                    <a:gd name="T23" fmla="*/ 153 h 172"/>
                    <a:gd name="T24" fmla="*/ 75 w 222"/>
                    <a:gd name="T25" fmla="*/ 150 h 172"/>
                    <a:gd name="T26" fmla="*/ 82 w 222"/>
                    <a:gd name="T27" fmla="*/ 146 h 172"/>
                    <a:gd name="T28" fmla="*/ 90 w 222"/>
                    <a:gd name="T29" fmla="*/ 140 h 172"/>
                    <a:gd name="T30" fmla="*/ 95 w 222"/>
                    <a:gd name="T31" fmla="*/ 135 h 172"/>
                    <a:gd name="T32" fmla="*/ 102 w 222"/>
                    <a:gd name="T33" fmla="*/ 127 h 172"/>
                    <a:gd name="T34" fmla="*/ 105 w 222"/>
                    <a:gd name="T35" fmla="*/ 119 h 172"/>
                    <a:gd name="T36" fmla="*/ 109 w 222"/>
                    <a:gd name="T37" fmla="*/ 111 h 172"/>
                    <a:gd name="T38" fmla="*/ 112 w 222"/>
                    <a:gd name="T39" fmla="*/ 101 h 172"/>
                    <a:gd name="T40" fmla="*/ 112 w 222"/>
                    <a:gd name="T41" fmla="*/ 92 h 172"/>
                    <a:gd name="T42" fmla="*/ 112 w 222"/>
                    <a:gd name="T43" fmla="*/ 0 h 172"/>
                    <a:gd name="T44" fmla="*/ 1 w 222"/>
                    <a:gd name="T45" fmla="*/ 0 h 172"/>
                    <a:gd name="T46" fmla="*/ 1 w 222"/>
                    <a:gd name="T47" fmla="*/ 92 h 172"/>
                    <a:gd name="T48" fmla="*/ 1 w 222"/>
                    <a:gd name="T49" fmla="*/ 92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42" name="Line 239"/>
                <p:cNvSpPr>
                  <a:spLocks noChangeShapeType="1"/>
                </p:cNvSpPr>
                <p:nvPr/>
              </p:nvSpPr>
              <p:spPr bwMode="auto">
                <a:xfrm>
                  <a:off x="651" y="2304"/>
                  <a:ext cx="6" cy="1036"/>
                </a:xfrm>
                <a:prstGeom prst="line">
                  <a:avLst/>
                </a:prstGeom>
                <a:noFill/>
                <a:ln w="20701">
                  <a:solidFill>
                    <a:srgbClr val="000000"/>
                  </a:solidFill>
                  <a:round/>
                  <a:headEnd type="oval" w="sm" len="sm"/>
                  <a:tailEnd/>
                </a:ln>
                <a:extLst>
                  <a:ext uri="{909E8E84-426E-40DD-AFC4-6F175D3DCCD1}">
                    <a14:hiddenFill xmlns:a14="http://schemas.microsoft.com/office/drawing/2010/main">
                      <a:noFill/>
                    </a14:hiddenFill>
                  </a:ext>
                </a:extLst>
              </p:spPr>
              <p:txBody>
                <a:bodyPr/>
                <a:lstStyle/>
                <a:p>
                  <a:endParaRPr lang="en-US"/>
                </a:p>
              </p:txBody>
            </p:sp>
            <p:sp>
              <p:nvSpPr>
                <p:cNvPr id="28743" name="Freeform 240"/>
                <p:cNvSpPr>
                  <a:spLocks/>
                </p:cNvSpPr>
                <p:nvPr/>
              </p:nvSpPr>
              <p:spPr bwMode="auto">
                <a:xfrm>
                  <a:off x="739" y="3218"/>
                  <a:ext cx="180" cy="113"/>
                </a:xfrm>
                <a:custGeom>
                  <a:avLst/>
                  <a:gdLst>
                    <a:gd name="T0" fmla="*/ 126 w 252"/>
                    <a:gd name="T1" fmla="*/ 0 h 136"/>
                    <a:gd name="T2" fmla="*/ 129 w 252"/>
                    <a:gd name="T3" fmla="*/ 47 h 136"/>
                    <a:gd name="T4" fmla="*/ 0 w 252"/>
                    <a:gd name="T5" fmla="*/ 47 h 136"/>
                    <a:gd name="T6" fmla="*/ 0 w 252"/>
                    <a:gd name="T7" fmla="*/ 94 h 1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44" name="Freeform 241"/>
                <p:cNvSpPr>
                  <a:spLocks/>
                </p:cNvSpPr>
                <p:nvPr/>
              </p:nvSpPr>
              <p:spPr bwMode="auto">
                <a:xfrm>
                  <a:off x="808" y="3069"/>
                  <a:ext cx="220" cy="149"/>
                </a:xfrm>
                <a:custGeom>
                  <a:avLst/>
                  <a:gdLst>
                    <a:gd name="T0" fmla="*/ 97 w 249"/>
                    <a:gd name="T1" fmla="*/ 132 h 165"/>
                    <a:gd name="T2" fmla="*/ 113 w 249"/>
                    <a:gd name="T3" fmla="*/ 132 h 165"/>
                    <a:gd name="T4" fmla="*/ 129 w 249"/>
                    <a:gd name="T5" fmla="*/ 130 h 165"/>
                    <a:gd name="T6" fmla="*/ 142 w 249"/>
                    <a:gd name="T7" fmla="*/ 126 h 165"/>
                    <a:gd name="T8" fmla="*/ 156 w 249"/>
                    <a:gd name="T9" fmla="*/ 120 h 165"/>
                    <a:gd name="T10" fmla="*/ 169 w 249"/>
                    <a:gd name="T11" fmla="*/ 114 h 165"/>
                    <a:gd name="T12" fmla="*/ 177 w 249"/>
                    <a:gd name="T13" fmla="*/ 106 h 165"/>
                    <a:gd name="T14" fmla="*/ 185 w 249"/>
                    <a:gd name="T15" fmla="*/ 98 h 165"/>
                    <a:gd name="T16" fmla="*/ 192 w 249"/>
                    <a:gd name="T17" fmla="*/ 88 h 165"/>
                    <a:gd name="T18" fmla="*/ 194 w 249"/>
                    <a:gd name="T19" fmla="*/ 77 h 165"/>
                    <a:gd name="T20" fmla="*/ 194 w 249"/>
                    <a:gd name="T21" fmla="*/ 66 h 165"/>
                    <a:gd name="T22" fmla="*/ 194 w 249"/>
                    <a:gd name="T23" fmla="*/ 55 h 165"/>
                    <a:gd name="T24" fmla="*/ 192 w 249"/>
                    <a:gd name="T25" fmla="*/ 46 h 165"/>
                    <a:gd name="T26" fmla="*/ 185 w 249"/>
                    <a:gd name="T27" fmla="*/ 36 h 165"/>
                    <a:gd name="T28" fmla="*/ 177 w 249"/>
                    <a:gd name="T29" fmla="*/ 29 h 165"/>
                    <a:gd name="T30" fmla="*/ 169 w 249"/>
                    <a:gd name="T31" fmla="*/ 20 h 165"/>
                    <a:gd name="T32" fmla="*/ 156 w 249"/>
                    <a:gd name="T33" fmla="*/ 13 h 165"/>
                    <a:gd name="T34" fmla="*/ 142 w 249"/>
                    <a:gd name="T35" fmla="*/ 7 h 165"/>
                    <a:gd name="T36" fmla="*/ 129 w 249"/>
                    <a:gd name="T37" fmla="*/ 4 h 165"/>
                    <a:gd name="T38" fmla="*/ 113 w 249"/>
                    <a:gd name="T39" fmla="*/ 2 h 165"/>
                    <a:gd name="T40" fmla="*/ 97 w 249"/>
                    <a:gd name="T41" fmla="*/ 0 h 165"/>
                    <a:gd name="T42" fmla="*/ 82 w 249"/>
                    <a:gd name="T43" fmla="*/ 2 h 165"/>
                    <a:gd name="T44" fmla="*/ 69 w 249"/>
                    <a:gd name="T45" fmla="*/ 4 h 165"/>
                    <a:gd name="T46" fmla="*/ 53 w 249"/>
                    <a:gd name="T47" fmla="*/ 7 h 165"/>
                    <a:gd name="T48" fmla="*/ 40 w 249"/>
                    <a:gd name="T49" fmla="*/ 13 h 165"/>
                    <a:gd name="T50" fmla="*/ 29 w 249"/>
                    <a:gd name="T51" fmla="*/ 20 h 165"/>
                    <a:gd name="T52" fmla="*/ 19 w 249"/>
                    <a:gd name="T53" fmla="*/ 29 h 165"/>
                    <a:gd name="T54" fmla="*/ 11 w 249"/>
                    <a:gd name="T55" fmla="*/ 36 h 165"/>
                    <a:gd name="T56" fmla="*/ 5 w 249"/>
                    <a:gd name="T57" fmla="*/ 46 h 165"/>
                    <a:gd name="T58" fmla="*/ 4 w 249"/>
                    <a:gd name="T59" fmla="*/ 55 h 165"/>
                    <a:gd name="T60" fmla="*/ 0 w 249"/>
                    <a:gd name="T61" fmla="*/ 66 h 165"/>
                    <a:gd name="T62" fmla="*/ 4 w 249"/>
                    <a:gd name="T63" fmla="*/ 77 h 165"/>
                    <a:gd name="T64" fmla="*/ 5 w 249"/>
                    <a:gd name="T65" fmla="*/ 88 h 165"/>
                    <a:gd name="T66" fmla="*/ 11 w 249"/>
                    <a:gd name="T67" fmla="*/ 98 h 165"/>
                    <a:gd name="T68" fmla="*/ 19 w 249"/>
                    <a:gd name="T69" fmla="*/ 106 h 165"/>
                    <a:gd name="T70" fmla="*/ 29 w 249"/>
                    <a:gd name="T71" fmla="*/ 114 h 165"/>
                    <a:gd name="T72" fmla="*/ 40 w 249"/>
                    <a:gd name="T73" fmla="*/ 120 h 165"/>
                    <a:gd name="T74" fmla="*/ 53 w 249"/>
                    <a:gd name="T75" fmla="*/ 126 h 165"/>
                    <a:gd name="T76" fmla="*/ 69 w 249"/>
                    <a:gd name="T77" fmla="*/ 130 h 165"/>
                    <a:gd name="T78" fmla="*/ 82 w 249"/>
                    <a:gd name="T79" fmla="*/ 132 h 165"/>
                    <a:gd name="T80" fmla="*/ 97 w 249"/>
                    <a:gd name="T81" fmla="*/ 135 h 165"/>
                    <a:gd name="T82" fmla="*/ 97 w 249"/>
                    <a:gd name="T83" fmla="*/ 135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745" name="Freeform 242"/>
                <p:cNvSpPr>
                  <a:spLocks noEditPoints="1"/>
                </p:cNvSpPr>
                <p:nvPr/>
              </p:nvSpPr>
              <p:spPr bwMode="auto">
                <a:xfrm>
                  <a:off x="886" y="3134"/>
                  <a:ext cx="65" cy="22"/>
                </a:xfrm>
                <a:custGeom>
                  <a:avLst/>
                  <a:gdLst>
                    <a:gd name="T0" fmla="*/ 0 w 74"/>
                    <a:gd name="T1" fmla="*/ 0 h 25"/>
                    <a:gd name="T2" fmla="*/ 57 w 74"/>
                    <a:gd name="T3" fmla="*/ 0 h 25"/>
                    <a:gd name="T4" fmla="*/ 57 w 74"/>
                    <a:gd name="T5" fmla="*/ 5 h 25"/>
                    <a:gd name="T6" fmla="*/ 3 w 74"/>
                    <a:gd name="T7" fmla="*/ 5 h 25"/>
                    <a:gd name="T8" fmla="*/ 3 w 74"/>
                    <a:gd name="T9" fmla="*/ 0 h 25"/>
                    <a:gd name="T10" fmla="*/ 3 w 74"/>
                    <a:gd name="T11" fmla="*/ 0 h 25"/>
                    <a:gd name="T12" fmla="*/ 0 w 74"/>
                    <a:gd name="T13" fmla="*/ 0 h 25"/>
                    <a:gd name="T14" fmla="*/ 3 w 74"/>
                    <a:gd name="T15" fmla="*/ 14 h 25"/>
                    <a:gd name="T16" fmla="*/ 57 w 74"/>
                    <a:gd name="T17" fmla="*/ 14 h 25"/>
                    <a:gd name="T18" fmla="*/ 57 w 74"/>
                    <a:gd name="T19" fmla="*/ 19 h 25"/>
                    <a:gd name="T20" fmla="*/ 3 w 74"/>
                    <a:gd name="T21" fmla="*/ 19 h 25"/>
                    <a:gd name="T22" fmla="*/ 3 w 74"/>
                    <a:gd name="T23" fmla="*/ 14 h 25"/>
                    <a:gd name="T24" fmla="*/ 3 w 74"/>
                    <a:gd name="T25" fmla="*/ 14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46" name="Line 243"/>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8734" name="Line 251"/>
              <p:cNvSpPr>
                <a:spLocks noChangeShapeType="1"/>
              </p:cNvSpPr>
              <p:nvPr/>
            </p:nvSpPr>
            <p:spPr bwMode="auto">
              <a:xfrm>
                <a:off x="2592" y="1200"/>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35" name="Line 252"/>
              <p:cNvSpPr>
                <a:spLocks noChangeShapeType="1"/>
              </p:cNvSpPr>
              <p:nvPr/>
            </p:nvSpPr>
            <p:spPr bwMode="auto">
              <a:xfrm>
                <a:off x="240" y="1392"/>
                <a:ext cx="2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36" name="Line 253"/>
              <p:cNvSpPr>
                <a:spLocks noChangeShapeType="1"/>
              </p:cNvSpPr>
              <p:nvPr/>
            </p:nvSpPr>
            <p:spPr bwMode="auto">
              <a:xfrm>
                <a:off x="240" y="1392"/>
                <a:ext cx="0" cy="17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37" name="Line 254"/>
              <p:cNvSpPr>
                <a:spLocks noChangeShapeType="1"/>
              </p:cNvSpPr>
              <p:nvPr/>
            </p:nvSpPr>
            <p:spPr bwMode="auto">
              <a:xfrm>
                <a:off x="240" y="3120"/>
                <a:ext cx="57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38" name="Line 255"/>
              <p:cNvSpPr>
                <a:spLocks noChangeShapeType="1"/>
              </p:cNvSpPr>
              <p:nvPr/>
            </p:nvSpPr>
            <p:spPr bwMode="auto">
              <a:xfrm>
                <a:off x="1008" y="3120"/>
                <a:ext cx="105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39" name="Line 256"/>
              <p:cNvSpPr>
                <a:spLocks noChangeShapeType="1"/>
              </p:cNvSpPr>
              <p:nvPr/>
            </p:nvSpPr>
            <p:spPr bwMode="auto">
              <a:xfrm>
                <a:off x="2256" y="3120"/>
                <a:ext cx="105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40" name="Line 257"/>
              <p:cNvSpPr>
                <a:spLocks noChangeShapeType="1"/>
              </p:cNvSpPr>
              <p:nvPr/>
            </p:nvSpPr>
            <p:spPr bwMode="auto">
              <a:xfrm>
                <a:off x="3504" y="3120"/>
                <a:ext cx="105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1691948" name="Group 300"/>
          <p:cNvGrpSpPr>
            <a:grpSpLocks/>
          </p:cNvGrpSpPr>
          <p:nvPr/>
        </p:nvGrpSpPr>
        <p:grpSpPr bwMode="auto">
          <a:xfrm>
            <a:off x="1143000" y="3465513"/>
            <a:ext cx="7467600" cy="3392487"/>
            <a:chOff x="720" y="2017"/>
            <a:chExt cx="4704" cy="2184"/>
          </a:xfrm>
        </p:grpSpPr>
        <p:sp>
          <p:nvSpPr>
            <p:cNvPr id="28686" name="Line 263"/>
            <p:cNvSpPr>
              <a:spLocks noChangeShapeType="1"/>
            </p:cNvSpPr>
            <p:nvPr/>
          </p:nvSpPr>
          <p:spPr bwMode="auto">
            <a:xfrm>
              <a:off x="5136" y="2017"/>
              <a:ext cx="0" cy="1583"/>
            </a:xfrm>
            <a:prstGeom prst="line">
              <a:avLst/>
            </a:prstGeom>
            <a:noFill/>
            <a:ln w="38100">
              <a:solidFill>
                <a:srgbClr val="000000"/>
              </a:solidFill>
              <a:round/>
              <a:headEnd type="oval" w="sm" len="sm"/>
              <a:tailEnd/>
            </a:ln>
            <a:extLst>
              <a:ext uri="{909E8E84-426E-40DD-AFC4-6F175D3DCCD1}">
                <a14:hiddenFill xmlns:a14="http://schemas.microsoft.com/office/drawing/2010/main">
                  <a:noFill/>
                </a14:hiddenFill>
              </a:ext>
            </a:extLst>
          </p:spPr>
          <p:txBody>
            <a:bodyPr/>
            <a:lstStyle/>
            <a:p>
              <a:endParaRPr lang="en-US"/>
            </a:p>
          </p:txBody>
        </p:sp>
        <p:sp>
          <p:nvSpPr>
            <p:cNvPr id="28687" name="Line 265"/>
            <p:cNvSpPr>
              <a:spLocks noChangeShapeType="1"/>
            </p:cNvSpPr>
            <p:nvPr/>
          </p:nvSpPr>
          <p:spPr bwMode="auto">
            <a:xfrm>
              <a:off x="3840" y="2017"/>
              <a:ext cx="0" cy="1679"/>
            </a:xfrm>
            <a:prstGeom prst="line">
              <a:avLst/>
            </a:prstGeom>
            <a:noFill/>
            <a:ln w="38100">
              <a:solidFill>
                <a:srgbClr val="000000"/>
              </a:solidFill>
              <a:round/>
              <a:headEnd type="oval" w="sm" len="sm"/>
              <a:tailEnd/>
            </a:ln>
            <a:extLst>
              <a:ext uri="{909E8E84-426E-40DD-AFC4-6F175D3DCCD1}">
                <a14:hiddenFill xmlns:a14="http://schemas.microsoft.com/office/drawing/2010/main">
                  <a:noFill/>
                </a14:hiddenFill>
              </a:ext>
            </a:extLst>
          </p:spPr>
          <p:txBody>
            <a:bodyPr/>
            <a:lstStyle/>
            <a:p>
              <a:endParaRPr lang="en-US"/>
            </a:p>
          </p:txBody>
        </p:sp>
        <p:sp>
          <p:nvSpPr>
            <p:cNvPr id="28688" name="Line 266"/>
            <p:cNvSpPr>
              <a:spLocks noChangeShapeType="1"/>
            </p:cNvSpPr>
            <p:nvPr/>
          </p:nvSpPr>
          <p:spPr bwMode="auto">
            <a:xfrm>
              <a:off x="2592" y="2017"/>
              <a:ext cx="0" cy="1295"/>
            </a:xfrm>
            <a:prstGeom prst="line">
              <a:avLst/>
            </a:prstGeom>
            <a:noFill/>
            <a:ln w="38100">
              <a:solidFill>
                <a:srgbClr val="000000"/>
              </a:solidFill>
              <a:round/>
              <a:headEnd type="oval" w="sm" len="sm"/>
              <a:tailEnd/>
            </a:ln>
            <a:extLst>
              <a:ext uri="{909E8E84-426E-40DD-AFC4-6F175D3DCCD1}">
                <a14:hiddenFill xmlns:a14="http://schemas.microsoft.com/office/drawing/2010/main">
                  <a:noFill/>
                </a14:hiddenFill>
              </a:ext>
            </a:extLst>
          </p:spPr>
          <p:txBody>
            <a:bodyPr/>
            <a:lstStyle/>
            <a:p>
              <a:endParaRPr lang="en-US"/>
            </a:p>
          </p:txBody>
        </p:sp>
        <p:sp>
          <p:nvSpPr>
            <p:cNvPr id="28689" name="Line 267"/>
            <p:cNvSpPr>
              <a:spLocks noChangeShapeType="1"/>
            </p:cNvSpPr>
            <p:nvPr/>
          </p:nvSpPr>
          <p:spPr bwMode="auto">
            <a:xfrm>
              <a:off x="1344" y="2017"/>
              <a:ext cx="0" cy="1391"/>
            </a:xfrm>
            <a:prstGeom prst="line">
              <a:avLst/>
            </a:prstGeom>
            <a:noFill/>
            <a:ln w="38100">
              <a:solidFill>
                <a:srgbClr val="000000"/>
              </a:solidFill>
              <a:round/>
              <a:headEnd type="oval" w="sm" len="sm"/>
              <a:tailEnd/>
            </a:ln>
            <a:extLst>
              <a:ext uri="{909E8E84-426E-40DD-AFC4-6F175D3DCCD1}">
                <a14:hiddenFill xmlns:a14="http://schemas.microsoft.com/office/drawing/2010/main">
                  <a:noFill/>
                </a14:hiddenFill>
              </a:ext>
            </a:extLst>
          </p:spPr>
          <p:txBody>
            <a:bodyPr/>
            <a:lstStyle/>
            <a:p>
              <a:endParaRPr lang="en-US"/>
            </a:p>
          </p:txBody>
        </p:sp>
        <p:grpSp>
          <p:nvGrpSpPr>
            <p:cNvPr id="28690" name="Group 299"/>
            <p:cNvGrpSpPr>
              <a:grpSpLocks/>
            </p:cNvGrpSpPr>
            <p:nvPr/>
          </p:nvGrpSpPr>
          <p:grpSpPr bwMode="auto">
            <a:xfrm>
              <a:off x="720" y="3229"/>
              <a:ext cx="4704" cy="972"/>
              <a:chOff x="720" y="3229"/>
              <a:chExt cx="4704" cy="972"/>
            </a:xfrm>
          </p:grpSpPr>
          <p:sp>
            <p:nvSpPr>
              <p:cNvPr id="28691" name="Text Box 9"/>
              <p:cNvSpPr txBox="1">
                <a:spLocks noChangeArrowheads="1"/>
              </p:cNvSpPr>
              <p:nvPr/>
            </p:nvSpPr>
            <p:spPr bwMode="auto">
              <a:xfrm>
                <a:off x="2064" y="3984"/>
                <a:ext cx="27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Hit</a:t>
                </a:r>
              </a:p>
            </p:txBody>
          </p:sp>
          <p:sp>
            <p:nvSpPr>
              <p:cNvPr id="28692" name="Line 56"/>
              <p:cNvSpPr>
                <a:spLocks noChangeShapeType="1"/>
              </p:cNvSpPr>
              <p:nvPr/>
            </p:nvSpPr>
            <p:spPr bwMode="auto">
              <a:xfrm>
                <a:off x="5040" y="3325"/>
                <a:ext cx="192" cy="5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3" name="Text Box 57"/>
              <p:cNvSpPr txBox="1">
                <a:spLocks noChangeArrowheads="1"/>
              </p:cNvSpPr>
              <p:nvPr/>
            </p:nvSpPr>
            <p:spPr bwMode="auto">
              <a:xfrm>
                <a:off x="3456" y="3984"/>
                <a:ext cx="38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Data</a:t>
                </a:r>
              </a:p>
            </p:txBody>
          </p:sp>
          <p:sp>
            <p:nvSpPr>
              <p:cNvPr id="28694" name="Text Box 58"/>
              <p:cNvSpPr txBox="1">
                <a:spLocks noChangeArrowheads="1"/>
              </p:cNvSpPr>
              <p:nvPr/>
            </p:nvSpPr>
            <p:spPr bwMode="auto">
              <a:xfrm>
                <a:off x="5184" y="3229"/>
                <a:ext cx="240"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a:t>32</a:t>
                </a:r>
              </a:p>
            </p:txBody>
          </p:sp>
          <p:sp>
            <p:nvSpPr>
              <p:cNvPr id="28695" name="AutoShape 260"/>
              <p:cNvSpPr>
                <a:spLocks noChangeArrowheads="1"/>
              </p:cNvSpPr>
              <p:nvPr/>
            </p:nvSpPr>
            <p:spPr bwMode="auto">
              <a:xfrm rot="-5400000">
                <a:off x="1872" y="3648"/>
                <a:ext cx="288" cy="384"/>
              </a:xfrm>
              <a:prstGeom prst="moon">
                <a:avLst>
                  <a:gd name="adj" fmla="val 81944"/>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1691909" name="AutoShape 261"/>
              <p:cNvSpPr>
                <a:spLocks noChangeArrowheads="1"/>
              </p:cNvSpPr>
              <p:nvPr/>
            </p:nvSpPr>
            <p:spPr bwMode="auto">
              <a:xfrm>
                <a:off x="3120" y="3709"/>
                <a:ext cx="1104" cy="191"/>
              </a:xfrm>
              <a:custGeom>
                <a:avLst/>
                <a:gdLst>
                  <a:gd name="T0" fmla="*/ 966 w 21600"/>
                  <a:gd name="T1" fmla="*/ 96 h 21600"/>
                  <a:gd name="T2" fmla="*/ 552 w 21600"/>
                  <a:gd name="T3" fmla="*/ 192 h 21600"/>
                  <a:gd name="T4" fmla="*/ 138 w 21600"/>
                  <a:gd name="T5" fmla="*/ 96 h 21600"/>
                  <a:gd name="T6" fmla="*/ 552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28697" name="Text Box 262"/>
              <p:cNvSpPr txBox="1">
                <a:spLocks noChangeArrowheads="1"/>
              </p:cNvSpPr>
              <p:nvPr/>
            </p:nvSpPr>
            <p:spPr bwMode="auto">
              <a:xfrm>
                <a:off x="3312" y="3709"/>
                <a:ext cx="69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4x1 select</a:t>
                </a:r>
              </a:p>
            </p:txBody>
          </p:sp>
          <p:sp>
            <p:nvSpPr>
              <p:cNvPr id="28698" name="Line 264"/>
              <p:cNvSpPr>
                <a:spLocks noChangeShapeType="1"/>
              </p:cNvSpPr>
              <p:nvPr/>
            </p:nvSpPr>
            <p:spPr bwMode="auto">
              <a:xfrm>
                <a:off x="4080" y="3613"/>
                <a:ext cx="105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9" name="Line 268"/>
              <p:cNvSpPr>
                <a:spLocks noChangeShapeType="1"/>
              </p:cNvSpPr>
              <p:nvPr/>
            </p:nvSpPr>
            <p:spPr bwMode="auto">
              <a:xfrm>
                <a:off x="720" y="3277"/>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0" name="Line 269"/>
              <p:cNvSpPr>
                <a:spLocks noChangeShapeType="1"/>
              </p:cNvSpPr>
              <p:nvPr/>
            </p:nvSpPr>
            <p:spPr bwMode="auto">
              <a:xfrm>
                <a:off x="1968" y="3277"/>
                <a:ext cx="0" cy="4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1" name="Line 270"/>
              <p:cNvSpPr>
                <a:spLocks noChangeShapeType="1"/>
              </p:cNvSpPr>
              <p:nvPr/>
            </p:nvSpPr>
            <p:spPr bwMode="auto">
              <a:xfrm>
                <a:off x="3216" y="3277"/>
                <a:ext cx="0" cy="9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2" name="Line 271"/>
              <p:cNvSpPr>
                <a:spLocks noChangeShapeType="1"/>
              </p:cNvSpPr>
              <p:nvPr/>
            </p:nvSpPr>
            <p:spPr bwMode="auto">
              <a:xfrm>
                <a:off x="4464" y="3277"/>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3" name="Line 272"/>
              <p:cNvSpPr>
                <a:spLocks noChangeShapeType="1"/>
              </p:cNvSpPr>
              <p:nvPr/>
            </p:nvSpPr>
            <p:spPr bwMode="auto">
              <a:xfrm>
                <a:off x="720" y="3469"/>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4" name="Line 273"/>
              <p:cNvSpPr>
                <a:spLocks noChangeShapeType="1"/>
              </p:cNvSpPr>
              <p:nvPr/>
            </p:nvSpPr>
            <p:spPr bwMode="auto">
              <a:xfrm>
                <a:off x="1872" y="3469"/>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5" name="Line 274"/>
              <p:cNvSpPr>
                <a:spLocks noChangeShapeType="1"/>
              </p:cNvSpPr>
              <p:nvPr/>
            </p:nvSpPr>
            <p:spPr bwMode="auto">
              <a:xfrm>
                <a:off x="2160" y="3469"/>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6" name="Line 275"/>
              <p:cNvSpPr>
                <a:spLocks noChangeShapeType="1"/>
              </p:cNvSpPr>
              <p:nvPr/>
            </p:nvSpPr>
            <p:spPr bwMode="auto">
              <a:xfrm>
                <a:off x="2064" y="3373"/>
                <a:ext cx="0" cy="3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7" name="Line 276"/>
              <p:cNvSpPr>
                <a:spLocks noChangeShapeType="1"/>
              </p:cNvSpPr>
              <p:nvPr/>
            </p:nvSpPr>
            <p:spPr bwMode="auto">
              <a:xfrm>
                <a:off x="2064" y="3373"/>
                <a:ext cx="11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8" name="Line 277"/>
              <p:cNvSpPr>
                <a:spLocks noChangeShapeType="1"/>
              </p:cNvSpPr>
              <p:nvPr/>
            </p:nvSpPr>
            <p:spPr bwMode="auto">
              <a:xfrm>
                <a:off x="2160" y="3469"/>
                <a:ext cx="230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9" name="Line 278"/>
              <p:cNvSpPr>
                <a:spLocks noChangeShapeType="1"/>
              </p:cNvSpPr>
              <p:nvPr/>
            </p:nvSpPr>
            <p:spPr bwMode="auto">
              <a:xfrm>
                <a:off x="4080" y="3613"/>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0" name="Line 279"/>
              <p:cNvSpPr>
                <a:spLocks noChangeShapeType="1"/>
              </p:cNvSpPr>
              <p:nvPr/>
            </p:nvSpPr>
            <p:spPr bwMode="auto">
              <a:xfrm>
                <a:off x="3600" y="3325"/>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1" name="Line 280"/>
              <p:cNvSpPr>
                <a:spLocks noChangeShapeType="1"/>
              </p:cNvSpPr>
              <p:nvPr/>
            </p:nvSpPr>
            <p:spPr bwMode="auto">
              <a:xfrm>
                <a:off x="3312" y="3421"/>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2" name="Line 281"/>
              <p:cNvSpPr>
                <a:spLocks noChangeShapeType="1"/>
              </p:cNvSpPr>
              <p:nvPr/>
            </p:nvSpPr>
            <p:spPr bwMode="auto">
              <a:xfrm>
                <a:off x="2592" y="3325"/>
                <a:ext cx="100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3" name="Line 282"/>
              <p:cNvSpPr>
                <a:spLocks noChangeShapeType="1"/>
              </p:cNvSpPr>
              <p:nvPr/>
            </p:nvSpPr>
            <p:spPr bwMode="auto">
              <a:xfrm>
                <a:off x="1344" y="3421"/>
                <a:ext cx="19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4" name="Line 283"/>
              <p:cNvSpPr>
                <a:spLocks noChangeShapeType="1"/>
              </p:cNvSpPr>
              <p:nvPr/>
            </p:nvSpPr>
            <p:spPr bwMode="auto">
              <a:xfrm>
                <a:off x="3648" y="3901"/>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5" name="Line 285"/>
              <p:cNvSpPr>
                <a:spLocks noChangeShapeType="1"/>
              </p:cNvSpPr>
              <p:nvPr/>
            </p:nvSpPr>
            <p:spPr bwMode="auto">
              <a:xfrm>
                <a:off x="2016" y="3984"/>
                <a:ext cx="0" cy="20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6" name="Line 287"/>
              <p:cNvSpPr>
                <a:spLocks noChangeShapeType="1"/>
              </p:cNvSpPr>
              <p:nvPr/>
            </p:nvSpPr>
            <p:spPr bwMode="auto">
              <a:xfrm>
                <a:off x="3024" y="3741"/>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7" name="Line 290"/>
              <p:cNvSpPr>
                <a:spLocks noChangeShapeType="1"/>
              </p:cNvSpPr>
              <p:nvPr/>
            </p:nvSpPr>
            <p:spPr bwMode="auto">
              <a:xfrm>
                <a:off x="3024" y="3453"/>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8" name="Line 291"/>
              <p:cNvSpPr>
                <a:spLocks noChangeShapeType="1"/>
              </p:cNvSpPr>
              <p:nvPr/>
            </p:nvSpPr>
            <p:spPr bwMode="auto">
              <a:xfrm>
                <a:off x="2928" y="3789"/>
                <a:ext cx="2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9" name="Line 292"/>
              <p:cNvSpPr>
                <a:spLocks noChangeShapeType="1"/>
              </p:cNvSpPr>
              <p:nvPr/>
            </p:nvSpPr>
            <p:spPr bwMode="auto">
              <a:xfrm>
                <a:off x="2928" y="3357"/>
                <a:ext cx="0" cy="4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0" name="Line 293"/>
              <p:cNvSpPr>
                <a:spLocks noChangeShapeType="1"/>
              </p:cNvSpPr>
              <p:nvPr/>
            </p:nvSpPr>
            <p:spPr bwMode="auto">
              <a:xfrm flipV="1">
                <a:off x="2448" y="3837"/>
                <a:ext cx="864"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1" name="Line 294"/>
              <p:cNvSpPr>
                <a:spLocks noChangeShapeType="1"/>
              </p:cNvSpPr>
              <p:nvPr/>
            </p:nvSpPr>
            <p:spPr bwMode="auto">
              <a:xfrm flipV="1">
                <a:off x="2352" y="3885"/>
                <a:ext cx="1008"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2" name="Line 295"/>
              <p:cNvSpPr>
                <a:spLocks noChangeShapeType="1"/>
              </p:cNvSpPr>
              <p:nvPr/>
            </p:nvSpPr>
            <p:spPr bwMode="auto">
              <a:xfrm>
                <a:off x="1872" y="3648"/>
                <a:ext cx="4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3" name="Line 296"/>
              <p:cNvSpPr>
                <a:spLocks noChangeShapeType="1"/>
              </p:cNvSpPr>
              <p:nvPr/>
            </p:nvSpPr>
            <p:spPr bwMode="auto">
              <a:xfrm>
                <a:off x="1968" y="3600"/>
                <a:ext cx="4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4" name="Line 297"/>
              <p:cNvSpPr>
                <a:spLocks noChangeShapeType="1"/>
              </p:cNvSpPr>
              <p:nvPr/>
            </p:nvSpPr>
            <p:spPr bwMode="auto">
              <a:xfrm>
                <a:off x="2352" y="3648"/>
                <a:ext cx="0"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25" name="Line 298"/>
              <p:cNvSpPr>
                <a:spLocks noChangeShapeType="1"/>
              </p:cNvSpPr>
              <p:nvPr/>
            </p:nvSpPr>
            <p:spPr bwMode="auto">
              <a:xfrm>
                <a:off x="2448" y="3600"/>
                <a:ext cx="0"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918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919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919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a:t>Range of Set Associative Caches</a:t>
            </a:r>
          </a:p>
        </p:txBody>
      </p:sp>
      <p:sp>
        <p:nvSpPr>
          <p:cNvPr id="30723" name="Rectangle 3"/>
          <p:cNvSpPr>
            <a:spLocks noGrp="1" noChangeArrowheads="1"/>
          </p:cNvSpPr>
          <p:nvPr>
            <p:ph type="body" idx="1"/>
          </p:nvPr>
        </p:nvSpPr>
        <p:spPr>
          <a:xfrm>
            <a:off x="457200" y="1019175"/>
            <a:ext cx="8153400" cy="1876425"/>
          </a:xfrm>
          <a:ln w="9525"/>
          <a:extLst>
            <a:ext uri="{91240B29-F687-4F45-9708-019B960494DF}">
              <a14:hiddenLine xmlns:a14="http://schemas.microsoft.com/office/drawing/2010/main" w="28575">
                <a:solidFill>
                  <a:srgbClr val="000000"/>
                </a:solidFill>
                <a:miter lim="800000"/>
                <a:headEnd/>
                <a:tailEnd/>
              </a14:hiddenLine>
            </a:ext>
          </a:extLst>
        </p:spPr>
        <p:txBody>
          <a:bodyPr/>
          <a:lstStyle/>
          <a:p>
            <a:r>
              <a:rPr lang="en-US" altLang="zh-CN"/>
              <a:t>For a fixed size cache, each increase by a factor of two in associativity doubles the number of blocks per set (i.e., the number or ways) and halves the number of sets – decreases the size of the index by 1 bit and increases the size of the tag by 1 bit</a:t>
            </a:r>
          </a:p>
        </p:txBody>
      </p:sp>
      <p:sp>
        <p:nvSpPr>
          <p:cNvPr id="30724" name="Rectangle 4"/>
          <p:cNvSpPr>
            <a:spLocks noChangeArrowheads="1"/>
          </p:cNvSpPr>
          <p:nvPr/>
        </p:nvSpPr>
        <p:spPr bwMode="auto">
          <a:xfrm>
            <a:off x="838200" y="3810000"/>
            <a:ext cx="6778625"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30725" name="Line 5"/>
          <p:cNvSpPr>
            <a:spLocks noChangeShapeType="1"/>
          </p:cNvSpPr>
          <p:nvPr/>
        </p:nvSpPr>
        <p:spPr bwMode="auto">
          <a:xfrm>
            <a:off x="5940425" y="38100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6" name="Line 6"/>
          <p:cNvSpPr>
            <a:spLocks noChangeShapeType="1"/>
          </p:cNvSpPr>
          <p:nvPr/>
        </p:nvSpPr>
        <p:spPr bwMode="auto">
          <a:xfrm>
            <a:off x="3883025" y="38100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7" name="Line 7"/>
          <p:cNvSpPr>
            <a:spLocks noChangeShapeType="1"/>
          </p:cNvSpPr>
          <p:nvPr/>
        </p:nvSpPr>
        <p:spPr bwMode="auto">
          <a:xfrm>
            <a:off x="7159625" y="38100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8" name="Text Box 8"/>
          <p:cNvSpPr txBox="1">
            <a:spLocks noChangeArrowheads="1"/>
          </p:cNvSpPr>
          <p:nvPr/>
        </p:nvSpPr>
        <p:spPr bwMode="auto">
          <a:xfrm>
            <a:off x="5940425" y="3810000"/>
            <a:ext cx="1235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Block offset</a:t>
            </a:r>
          </a:p>
        </p:txBody>
      </p:sp>
      <p:sp>
        <p:nvSpPr>
          <p:cNvPr id="30729" name="Text Box 9"/>
          <p:cNvSpPr txBox="1">
            <a:spLocks noChangeArrowheads="1"/>
          </p:cNvSpPr>
          <p:nvPr/>
        </p:nvSpPr>
        <p:spPr bwMode="auto">
          <a:xfrm>
            <a:off x="7083425" y="3810000"/>
            <a:ext cx="1146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Byte offset</a:t>
            </a:r>
          </a:p>
        </p:txBody>
      </p:sp>
      <p:sp>
        <p:nvSpPr>
          <p:cNvPr id="30730" name="Text Box 10"/>
          <p:cNvSpPr txBox="1">
            <a:spLocks noChangeArrowheads="1"/>
          </p:cNvSpPr>
          <p:nvPr/>
        </p:nvSpPr>
        <p:spPr bwMode="auto">
          <a:xfrm>
            <a:off x="4573588" y="3810000"/>
            <a:ext cx="6810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Index</a:t>
            </a:r>
          </a:p>
        </p:txBody>
      </p:sp>
      <p:sp>
        <p:nvSpPr>
          <p:cNvPr id="30731" name="Text Box 11"/>
          <p:cNvSpPr txBox="1">
            <a:spLocks noChangeArrowheads="1"/>
          </p:cNvSpPr>
          <p:nvPr/>
        </p:nvSpPr>
        <p:spPr bwMode="auto">
          <a:xfrm>
            <a:off x="2057400" y="38100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Tag</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a:t>Range of Set Associative Caches</a:t>
            </a:r>
          </a:p>
        </p:txBody>
      </p:sp>
      <p:sp>
        <p:nvSpPr>
          <p:cNvPr id="32771" name="Rectangle 3"/>
          <p:cNvSpPr>
            <a:spLocks noGrp="1" noChangeArrowheads="1"/>
          </p:cNvSpPr>
          <p:nvPr>
            <p:ph type="body" idx="1"/>
          </p:nvPr>
        </p:nvSpPr>
        <p:spPr>
          <a:xfrm>
            <a:off x="457200" y="942975"/>
            <a:ext cx="8153400" cy="1876425"/>
          </a:xfrm>
          <a:ln w="9525"/>
          <a:extLst>
            <a:ext uri="{91240B29-F687-4F45-9708-019B960494DF}">
              <a14:hiddenLine xmlns:a14="http://schemas.microsoft.com/office/drawing/2010/main" w="28575">
                <a:solidFill>
                  <a:srgbClr val="000000"/>
                </a:solidFill>
                <a:miter lim="800000"/>
                <a:headEnd/>
                <a:tailEnd/>
              </a14:hiddenLine>
            </a:ext>
          </a:extLst>
        </p:spPr>
        <p:txBody>
          <a:bodyPr/>
          <a:lstStyle/>
          <a:p>
            <a:r>
              <a:rPr lang="en-US" altLang="zh-CN"/>
              <a:t>For a fixed size cache, each increase by a factor of two in associativity doubles the number of blocks per set (i.e., the number or ways) and halves the number of sets – decreases the size of the index by 1 bit and increases the size of the tag by 1 bit</a:t>
            </a:r>
          </a:p>
        </p:txBody>
      </p:sp>
      <p:sp>
        <p:nvSpPr>
          <p:cNvPr id="32772" name="Rectangle 4"/>
          <p:cNvSpPr>
            <a:spLocks noChangeArrowheads="1"/>
          </p:cNvSpPr>
          <p:nvPr/>
        </p:nvSpPr>
        <p:spPr bwMode="auto">
          <a:xfrm>
            <a:off x="762000" y="4038600"/>
            <a:ext cx="6831013" cy="304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zh-CN" altLang="en-US" sz="1800"/>
          </a:p>
        </p:txBody>
      </p:sp>
      <p:sp>
        <p:nvSpPr>
          <p:cNvPr id="32773" name="Line 5"/>
          <p:cNvSpPr>
            <a:spLocks noChangeShapeType="1"/>
          </p:cNvSpPr>
          <p:nvPr/>
        </p:nvSpPr>
        <p:spPr bwMode="auto">
          <a:xfrm>
            <a:off x="5916613" y="40386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4" name="Line 6"/>
          <p:cNvSpPr>
            <a:spLocks noChangeShapeType="1"/>
          </p:cNvSpPr>
          <p:nvPr/>
        </p:nvSpPr>
        <p:spPr bwMode="auto">
          <a:xfrm>
            <a:off x="3859213" y="40386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5" name="Line 7"/>
          <p:cNvSpPr>
            <a:spLocks noChangeShapeType="1"/>
          </p:cNvSpPr>
          <p:nvPr/>
        </p:nvSpPr>
        <p:spPr bwMode="auto">
          <a:xfrm>
            <a:off x="7135813" y="40386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6" name="Text Box 8"/>
          <p:cNvSpPr txBox="1">
            <a:spLocks noChangeArrowheads="1"/>
          </p:cNvSpPr>
          <p:nvPr/>
        </p:nvSpPr>
        <p:spPr bwMode="auto">
          <a:xfrm>
            <a:off x="5916613" y="4038600"/>
            <a:ext cx="1235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Block offset</a:t>
            </a:r>
          </a:p>
        </p:txBody>
      </p:sp>
      <p:sp>
        <p:nvSpPr>
          <p:cNvPr id="32777" name="Text Box 9"/>
          <p:cNvSpPr txBox="1">
            <a:spLocks noChangeArrowheads="1"/>
          </p:cNvSpPr>
          <p:nvPr/>
        </p:nvSpPr>
        <p:spPr bwMode="auto">
          <a:xfrm>
            <a:off x="7059613" y="4038600"/>
            <a:ext cx="1146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Byte offset</a:t>
            </a:r>
          </a:p>
        </p:txBody>
      </p:sp>
      <p:sp>
        <p:nvSpPr>
          <p:cNvPr id="32778" name="Text Box 10"/>
          <p:cNvSpPr txBox="1">
            <a:spLocks noChangeArrowheads="1"/>
          </p:cNvSpPr>
          <p:nvPr/>
        </p:nvSpPr>
        <p:spPr bwMode="auto">
          <a:xfrm>
            <a:off x="4549775" y="4038600"/>
            <a:ext cx="681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Index</a:t>
            </a:r>
          </a:p>
        </p:txBody>
      </p:sp>
      <p:sp>
        <p:nvSpPr>
          <p:cNvPr id="32779" name="Text Box 11"/>
          <p:cNvSpPr txBox="1">
            <a:spLocks noChangeArrowheads="1"/>
          </p:cNvSpPr>
          <p:nvPr/>
        </p:nvSpPr>
        <p:spPr bwMode="auto">
          <a:xfrm>
            <a:off x="2182813" y="40386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Tag</a:t>
            </a:r>
          </a:p>
        </p:txBody>
      </p:sp>
      <p:grpSp>
        <p:nvGrpSpPr>
          <p:cNvPr id="1696780" name="Group 12"/>
          <p:cNvGrpSpPr>
            <a:grpSpLocks/>
          </p:cNvGrpSpPr>
          <p:nvPr/>
        </p:nvGrpSpPr>
        <p:grpSpPr bwMode="auto">
          <a:xfrm>
            <a:off x="811213" y="4648200"/>
            <a:ext cx="3048000" cy="457200"/>
            <a:chOff x="624" y="2496"/>
            <a:chExt cx="1920" cy="288"/>
          </a:xfrm>
        </p:grpSpPr>
        <p:sp>
          <p:nvSpPr>
            <p:cNvPr id="32802" name="Line 13"/>
            <p:cNvSpPr>
              <a:spLocks noChangeShapeType="1"/>
            </p:cNvSpPr>
            <p:nvPr/>
          </p:nvSpPr>
          <p:spPr bwMode="auto">
            <a:xfrm>
              <a:off x="2544" y="2544"/>
              <a:ext cx="0"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3" name="Line 14"/>
            <p:cNvSpPr>
              <a:spLocks noChangeShapeType="1"/>
            </p:cNvSpPr>
            <p:nvPr/>
          </p:nvSpPr>
          <p:spPr bwMode="auto">
            <a:xfrm flipH="1">
              <a:off x="2304" y="2640"/>
              <a:ext cx="24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04" name="Text Box 15"/>
            <p:cNvSpPr txBox="1">
              <a:spLocks noChangeArrowheads="1"/>
            </p:cNvSpPr>
            <p:nvPr/>
          </p:nvSpPr>
          <p:spPr bwMode="auto">
            <a:xfrm>
              <a:off x="624" y="2496"/>
              <a:ext cx="1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Decreasing associativity</a:t>
              </a:r>
            </a:p>
          </p:txBody>
        </p:sp>
      </p:grpSp>
      <p:grpSp>
        <p:nvGrpSpPr>
          <p:cNvPr id="1696784" name="Group 16"/>
          <p:cNvGrpSpPr>
            <a:grpSpLocks/>
          </p:cNvGrpSpPr>
          <p:nvPr/>
        </p:nvGrpSpPr>
        <p:grpSpPr bwMode="auto">
          <a:xfrm>
            <a:off x="3859213" y="5057775"/>
            <a:ext cx="4673600" cy="1190625"/>
            <a:chOff x="2544" y="2832"/>
            <a:chExt cx="2944" cy="750"/>
          </a:xfrm>
        </p:grpSpPr>
        <p:sp>
          <p:nvSpPr>
            <p:cNvPr id="32799" name="Line 17"/>
            <p:cNvSpPr>
              <a:spLocks noChangeShapeType="1"/>
            </p:cNvSpPr>
            <p:nvPr/>
          </p:nvSpPr>
          <p:spPr bwMode="auto">
            <a:xfrm flipV="1">
              <a:off x="2544" y="2976"/>
              <a:ext cx="129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00" name="Line 18"/>
            <p:cNvSpPr>
              <a:spLocks noChangeShapeType="1"/>
            </p:cNvSpPr>
            <p:nvPr/>
          </p:nvSpPr>
          <p:spPr bwMode="auto">
            <a:xfrm>
              <a:off x="3840" y="2832"/>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1" name="Text Box 19"/>
            <p:cNvSpPr txBox="1">
              <a:spLocks noChangeArrowheads="1"/>
            </p:cNvSpPr>
            <p:nvPr/>
          </p:nvSpPr>
          <p:spPr bwMode="auto">
            <a:xfrm>
              <a:off x="3828" y="2832"/>
              <a:ext cx="166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Fully associative</a:t>
              </a:r>
            </a:p>
            <a:p>
              <a:r>
                <a:rPr lang="en-US" altLang="zh-CN"/>
                <a:t>(only one set)</a:t>
              </a:r>
            </a:p>
            <a:p>
              <a:r>
                <a:rPr lang="en-US" altLang="zh-CN"/>
                <a:t>Tag is all the bits except</a:t>
              </a:r>
            </a:p>
            <a:p>
              <a:r>
                <a:rPr lang="en-US" altLang="zh-CN"/>
                <a:t>block and byte offset</a:t>
              </a:r>
            </a:p>
          </p:txBody>
        </p:sp>
      </p:grpSp>
      <p:grpSp>
        <p:nvGrpSpPr>
          <p:cNvPr id="1696788" name="Group 20"/>
          <p:cNvGrpSpPr>
            <a:grpSpLocks/>
          </p:cNvGrpSpPr>
          <p:nvPr/>
        </p:nvGrpSpPr>
        <p:grpSpPr bwMode="auto">
          <a:xfrm>
            <a:off x="1420813" y="5256213"/>
            <a:ext cx="2438400" cy="992187"/>
            <a:chOff x="960" y="3168"/>
            <a:chExt cx="1536" cy="625"/>
          </a:xfrm>
        </p:grpSpPr>
        <p:sp>
          <p:nvSpPr>
            <p:cNvPr id="32796" name="Line 21"/>
            <p:cNvSpPr>
              <a:spLocks noChangeShapeType="1"/>
            </p:cNvSpPr>
            <p:nvPr/>
          </p:nvSpPr>
          <p:spPr bwMode="auto">
            <a:xfrm flipH="1">
              <a:off x="2064" y="3312"/>
              <a:ext cx="43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7" name="Line 22"/>
            <p:cNvSpPr>
              <a:spLocks noChangeShapeType="1"/>
            </p:cNvSpPr>
            <p:nvPr/>
          </p:nvSpPr>
          <p:spPr bwMode="auto">
            <a:xfrm>
              <a:off x="2064" y="3168"/>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8" name="Text Box 23"/>
            <p:cNvSpPr txBox="1">
              <a:spLocks noChangeArrowheads="1"/>
            </p:cNvSpPr>
            <p:nvPr/>
          </p:nvSpPr>
          <p:spPr bwMode="auto">
            <a:xfrm>
              <a:off x="960" y="3216"/>
              <a:ext cx="105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Direct mapped</a:t>
              </a:r>
            </a:p>
            <a:p>
              <a:r>
                <a:rPr lang="en-US" altLang="zh-CN"/>
                <a:t>(only one way)</a:t>
              </a:r>
            </a:p>
            <a:p>
              <a:r>
                <a:rPr lang="en-US" altLang="zh-CN"/>
                <a:t>Smaller tags</a:t>
              </a:r>
            </a:p>
          </p:txBody>
        </p:sp>
      </p:grpSp>
      <p:grpSp>
        <p:nvGrpSpPr>
          <p:cNvPr id="1696792" name="Group 24"/>
          <p:cNvGrpSpPr>
            <a:grpSpLocks/>
          </p:cNvGrpSpPr>
          <p:nvPr/>
        </p:nvGrpSpPr>
        <p:grpSpPr bwMode="auto">
          <a:xfrm>
            <a:off x="3859213" y="4419600"/>
            <a:ext cx="2914650" cy="457200"/>
            <a:chOff x="2544" y="2256"/>
            <a:chExt cx="1836" cy="288"/>
          </a:xfrm>
        </p:grpSpPr>
        <p:sp>
          <p:nvSpPr>
            <p:cNvPr id="32793" name="Line 25"/>
            <p:cNvSpPr>
              <a:spLocks noChangeShapeType="1"/>
            </p:cNvSpPr>
            <p:nvPr/>
          </p:nvSpPr>
          <p:spPr bwMode="auto">
            <a:xfrm>
              <a:off x="2544" y="2400"/>
              <a:ext cx="24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4" name="Text Box 26"/>
            <p:cNvSpPr txBox="1">
              <a:spLocks noChangeArrowheads="1"/>
            </p:cNvSpPr>
            <p:nvPr/>
          </p:nvSpPr>
          <p:spPr bwMode="auto">
            <a:xfrm>
              <a:off x="2784" y="2304"/>
              <a:ext cx="15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Increasing associativity</a:t>
              </a:r>
            </a:p>
          </p:txBody>
        </p:sp>
        <p:sp>
          <p:nvSpPr>
            <p:cNvPr id="32795" name="Line 27"/>
            <p:cNvSpPr>
              <a:spLocks noChangeShapeType="1"/>
            </p:cNvSpPr>
            <p:nvPr/>
          </p:nvSpPr>
          <p:spPr bwMode="auto">
            <a:xfrm>
              <a:off x="2544" y="2256"/>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696805" name="Group 37"/>
          <p:cNvGrpSpPr>
            <a:grpSpLocks/>
          </p:cNvGrpSpPr>
          <p:nvPr/>
        </p:nvGrpSpPr>
        <p:grpSpPr bwMode="auto">
          <a:xfrm>
            <a:off x="4164013" y="3352800"/>
            <a:ext cx="1517650" cy="793750"/>
            <a:chOff x="2448" y="1968"/>
            <a:chExt cx="956" cy="500"/>
          </a:xfrm>
        </p:grpSpPr>
        <p:sp>
          <p:nvSpPr>
            <p:cNvPr id="32791" name="Line 29"/>
            <p:cNvSpPr>
              <a:spLocks noChangeShapeType="1"/>
            </p:cNvSpPr>
            <p:nvPr/>
          </p:nvSpPr>
          <p:spPr bwMode="auto">
            <a:xfrm flipV="1">
              <a:off x="2880" y="2180"/>
              <a:ext cx="0"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2" name="Text Box 30"/>
            <p:cNvSpPr txBox="1">
              <a:spLocks noChangeArrowheads="1"/>
            </p:cNvSpPr>
            <p:nvPr/>
          </p:nvSpPr>
          <p:spPr bwMode="auto">
            <a:xfrm>
              <a:off x="2448" y="1968"/>
              <a:ext cx="9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Selects the set</a:t>
              </a:r>
            </a:p>
          </p:txBody>
        </p:sp>
      </p:grpSp>
      <p:grpSp>
        <p:nvGrpSpPr>
          <p:cNvPr id="1696806" name="Group 38"/>
          <p:cNvGrpSpPr>
            <a:grpSpLocks/>
          </p:cNvGrpSpPr>
          <p:nvPr/>
        </p:nvGrpSpPr>
        <p:grpSpPr bwMode="auto">
          <a:xfrm>
            <a:off x="1497013" y="3352800"/>
            <a:ext cx="2139950" cy="793750"/>
            <a:chOff x="960" y="1968"/>
            <a:chExt cx="1348" cy="500"/>
          </a:xfrm>
        </p:grpSpPr>
        <p:sp>
          <p:nvSpPr>
            <p:cNvPr id="32789" name="Text Box 31"/>
            <p:cNvSpPr txBox="1">
              <a:spLocks noChangeArrowheads="1"/>
            </p:cNvSpPr>
            <p:nvPr/>
          </p:nvSpPr>
          <p:spPr bwMode="auto">
            <a:xfrm>
              <a:off x="960" y="1968"/>
              <a:ext cx="134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Used for tag compare</a:t>
              </a:r>
            </a:p>
          </p:txBody>
        </p:sp>
        <p:sp>
          <p:nvSpPr>
            <p:cNvPr id="32790" name="Line 32"/>
            <p:cNvSpPr>
              <a:spLocks noChangeShapeType="1"/>
            </p:cNvSpPr>
            <p:nvPr/>
          </p:nvSpPr>
          <p:spPr bwMode="auto">
            <a:xfrm flipV="1">
              <a:off x="1584" y="2180"/>
              <a:ext cx="0"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696804" name="Group 36"/>
          <p:cNvGrpSpPr>
            <a:grpSpLocks/>
          </p:cNvGrpSpPr>
          <p:nvPr/>
        </p:nvGrpSpPr>
        <p:grpSpPr bwMode="auto">
          <a:xfrm>
            <a:off x="5840413" y="3352800"/>
            <a:ext cx="2770187" cy="793750"/>
            <a:chOff x="3504" y="1968"/>
            <a:chExt cx="1745" cy="500"/>
          </a:xfrm>
        </p:grpSpPr>
        <p:sp>
          <p:nvSpPr>
            <p:cNvPr id="32787" name="Line 33"/>
            <p:cNvSpPr>
              <a:spLocks noChangeShapeType="1"/>
            </p:cNvSpPr>
            <p:nvPr/>
          </p:nvSpPr>
          <p:spPr bwMode="auto">
            <a:xfrm flipV="1">
              <a:off x="3936" y="2180"/>
              <a:ext cx="0"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8" name="Text Box 34"/>
            <p:cNvSpPr txBox="1">
              <a:spLocks noChangeArrowheads="1"/>
            </p:cNvSpPr>
            <p:nvPr/>
          </p:nvSpPr>
          <p:spPr bwMode="auto">
            <a:xfrm>
              <a:off x="3504" y="1968"/>
              <a:ext cx="17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a:t>Selects the word in the block</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696804"/>
                                        </p:tgtEl>
                                        <p:attrNameLst>
                                          <p:attrName>style.visibility</p:attrName>
                                        </p:attrNameLst>
                                      </p:cBhvr>
                                      <p:to>
                                        <p:strVal val="visible"/>
                                      </p:to>
                                    </p:set>
                                    <p:animEffect transition="in" filter="wipe(down)">
                                      <p:cBhvr>
                                        <p:cTn id="7" dur="500"/>
                                        <p:tgtEl>
                                          <p:spTgt spid="16968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696805"/>
                                        </p:tgtEl>
                                        <p:attrNameLst>
                                          <p:attrName>style.visibility</p:attrName>
                                        </p:attrNameLst>
                                      </p:cBhvr>
                                      <p:to>
                                        <p:strVal val="visible"/>
                                      </p:to>
                                    </p:set>
                                    <p:animEffect transition="in" filter="wipe(down)">
                                      <p:cBhvr>
                                        <p:cTn id="12" dur="500"/>
                                        <p:tgtEl>
                                          <p:spTgt spid="16968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696806"/>
                                        </p:tgtEl>
                                        <p:attrNameLst>
                                          <p:attrName>style.visibility</p:attrName>
                                        </p:attrNameLst>
                                      </p:cBhvr>
                                      <p:to>
                                        <p:strVal val="visible"/>
                                      </p:to>
                                    </p:set>
                                    <p:animEffect transition="in" filter="wipe(down)">
                                      <p:cBhvr>
                                        <p:cTn id="17" dur="500"/>
                                        <p:tgtEl>
                                          <p:spTgt spid="16968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96792"/>
                                        </p:tgtEl>
                                        <p:attrNameLst>
                                          <p:attrName>style.visibility</p:attrName>
                                        </p:attrNameLst>
                                      </p:cBhvr>
                                      <p:to>
                                        <p:strVal val="visible"/>
                                      </p:to>
                                    </p:set>
                                    <p:animEffect transition="in" filter="wipe(left)">
                                      <p:cBhvr>
                                        <p:cTn id="22" dur="500"/>
                                        <p:tgtEl>
                                          <p:spTgt spid="16967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696784"/>
                                        </p:tgtEl>
                                        <p:attrNameLst>
                                          <p:attrName>style.visibility</p:attrName>
                                        </p:attrNameLst>
                                      </p:cBhvr>
                                      <p:to>
                                        <p:strVal val="visible"/>
                                      </p:to>
                                    </p:set>
                                    <p:animEffect transition="in" filter="wipe(left)">
                                      <p:cBhvr>
                                        <p:cTn id="27" dur="500"/>
                                        <p:tgtEl>
                                          <p:spTgt spid="16967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1696780"/>
                                        </p:tgtEl>
                                        <p:attrNameLst>
                                          <p:attrName>style.visibility</p:attrName>
                                        </p:attrNameLst>
                                      </p:cBhvr>
                                      <p:to>
                                        <p:strVal val="visible"/>
                                      </p:to>
                                    </p:set>
                                    <p:animEffect transition="in" filter="wipe(right)">
                                      <p:cBhvr>
                                        <p:cTn id="32" dur="500"/>
                                        <p:tgtEl>
                                          <p:spTgt spid="16967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1696788"/>
                                        </p:tgtEl>
                                        <p:attrNameLst>
                                          <p:attrName>style.visibility</p:attrName>
                                        </p:attrNameLst>
                                      </p:cBhvr>
                                      <p:to>
                                        <p:strVal val="visible"/>
                                      </p:to>
                                    </p:set>
                                    <p:animEffect transition="in" filter="wipe(right)">
                                      <p:cBhvr>
                                        <p:cTn id="37" dur="500"/>
                                        <p:tgtEl>
                                          <p:spTgt spid="1696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a:t>Costs of Set Associative Caches</a:t>
            </a:r>
          </a:p>
        </p:txBody>
      </p:sp>
      <p:sp>
        <p:nvSpPr>
          <p:cNvPr id="1695747" name="Rectangle 3"/>
          <p:cNvSpPr>
            <a:spLocks noGrp="1" noChangeArrowheads="1"/>
          </p:cNvSpPr>
          <p:nvPr>
            <p:ph type="body" idx="1"/>
          </p:nvPr>
        </p:nvSpPr>
        <p:spPr>
          <a:xfrm>
            <a:off x="76200" y="762000"/>
            <a:ext cx="8915400" cy="5653088"/>
          </a:xfrm>
          <a:ln w="9525"/>
          <a:extLst>
            <a:ext uri="{91240B29-F687-4F45-9708-019B960494DF}">
              <a14:hiddenLine xmlns:a14="http://schemas.microsoft.com/office/drawing/2010/main" w="28575">
                <a:solidFill>
                  <a:srgbClr val="000000"/>
                </a:solidFill>
                <a:miter lim="800000"/>
                <a:headEnd/>
                <a:tailEnd/>
              </a14:hiddenLine>
            </a:ext>
          </a:extLst>
        </p:spPr>
        <p:txBody>
          <a:bodyPr/>
          <a:lstStyle/>
          <a:p>
            <a:r>
              <a:rPr lang="en-US" altLang="zh-CN" dirty="0"/>
              <a:t>When a miss occurs, which way’s block do we pick for replacement?</a:t>
            </a:r>
          </a:p>
          <a:p>
            <a:pPr lvl="1"/>
            <a:r>
              <a:rPr lang="en-US" altLang="zh-CN" sz="1800" dirty="0">
                <a:ea typeface="SimSun" panose="02010600030101010101" pitchFamily="2" charset="-122"/>
              </a:rPr>
              <a:t>Least Recently Used (LRU): the block replaced is the one that    has been unused for the longest time</a:t>
            </a:r>
          </a:p>
          <a:p>
            <a:pPr lvl="2"/>
            <a:r>
              <a:rPr lang="en-US" altLang="zh-CN" sz="1800" dirty="0">
                <a:ea typeface="SimSun" panose="02010600030101010101" pitchFamily="2" charset="-122"/>
              </a:rPr>
              <a:t>Must have hardware to keep track of when each way’s block was   used relative to the other blocks in the set</a:t>
            </a:r>
          </a:p>
          <a:p>
            <a:pPr lvl="2"/>
            <a:r>
              <a:rPr lang="en-US" altLang="zh-CN" sz="1800" dirty="0">
                <a:ea typeface="SimSun" panose="02010600030101010101" pitchFamily="2" charset="-122"/>
              </a:rPr>
              <a:t>For 2-way set associative, takes </a:t>
            </a:r>
            <a:r>
              <a:rPr lang="en-US" altLang="zh-CN" sz="1800" dirty="0">
                <a:solidFill>
                  <a:schemeClr val="accent1"/>
                </a:solidFill>
                <a:ea typeface="SimSun" panose="02010600030101010101" pitchFamily="2" charset="-122"/>
              </a:rPr>
              <a:t>one bit per set</a:t>
            </a:r>
            <a:r>
              <a:rPr lang="en-US" altLang="zh-CN" sz="1800" dirty="0">
                <a:ea typeface="SimSun" panose="02010600030101010101" pitchFamily="2" charset="-122"/>
              </a:rPr>
              <a:t> → set the bit when a block is referenced (and reset the other way’s bit)</a:t>
            </a:r>
          </a:p>
          <a:p>
            <a:r>
              <a:rPr lang="en-US" altLang="zh-CN" dirty="0"/>
              <a:t>N-way set associative cache costs</a:t>
            </a:r>
          </a:p>
          <a:p>
            <a:pPr lvl="1"/>
            <a:r>
              <a:rPr lang="en-US" altLang="zh-CN" sz="1800" dirty="0">
                <a:ea typeface="SimSun" panose="02010600030101010101" pitchFamily="2" charset="-122"/>
              </a:rPr>
              <a:t>N comparators (delay and area)</a:t>
            </a:r>
          </a:p>
          <a:p>
            <a:pPr lvl="1"/>
            <a:r>
              <a:rPr lang="en-US" altLang="zh-CN" sz="1800" dirty="0">
                <a:ea typeface="SimSun" panose="02010600030101010101" pitchFamily="2" charset="-122"/>
              </a:rPr>
              <a:t>MUX delay (set selection) before data is available</a:t>
            </a:r>
          </a:p>
          <a:p>
            <a:pPr lvl="1"/>
            <a:r>
              <a:rPr lang="en-US" altLang="zh-CN" sz="1800" dirty="0">
                <a:ea typeface="SimSun" panose="02010600030101010101" pitchFamily="2" charset="-122"/>
              </a:rPr>
              <a:t>Data available </a:t>
            </a:r>
            <a:r>
              <a:rPr lang="en-US" altLang="zh-CN" sz="1800" dirty="0">
                <a:solidFill>
                  <a:schemeClr val="accent1"/>
                </a:solidFill>
                <a:ea typeface="SimSun" panose="02010600030101010101" pitchFamily="2" charset="-122"/>
              </a:rPr>
              <a:t>after</a:t>
            </a:r>
            <a:r>
              <a:rPr lang="en-US" altLang="zh-CN" sz="1800" dirty="0">
                <a:ea typeface="SimSun" panose="02010600030101010101" pitchFamily="2" charset="-122"/>
              </a:rPr>
              <a:t> set selection (and Hit/Miss decision).   In a direct mapped cache, the cache block is available </a:t>
            </a:r>
            <a:r>
              <a:rPr lang="en-US" altLang="zh-CN" sz="1800" dirty="0">
                <a:solidFill>
                  <a:schemeClr val="accent1"/>
                </a:solidFill>
                <a:ea typeface="SimSun" panose="02010600030101010101" pitchFamily="2" charset="-122"/>
              </a:rPr>
              <a:t>before</a:t>
            </a:r>
            <a:r>
              <a:rPr lang="en-US" altLang="zh-CN" sz="1800" dirty="0">
                <a:ea typeface="SimSun" panose="02010600030101010101" pitchFamily="2" charset="-122"/>
              </a:rPr>
              <a:t> the Hit/Miss decision</a:t>
            </a:r>
          </a:p>
          <a:p>
            <a:pPr lvl="2"/>
            <a:r>
              <a:rPr lang="en-US" altLang="zh-CN" sz="1800" dirty="0">
                <a:ea typeface="SimSun" panose="02010600030101010101" pitchFamily="2" charset="-122"/>
              </a:rPr>
              <a:t>So its not possible to just assume a hit and continue and recover later if it was a miss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95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95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957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9574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957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957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957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9574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95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574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pPr eaLnBrk="1" hangingPunct="1"/>
            <a:r>
              <a:rPr lang="en-US" altLang="zh-CN"/>
              <a:t>How Much Associativity</a:t>
            </a:r>
            <a:endParaRPr lang="en-AU" altLang="zh-CN"/>
          </a:p>
        </p:txBody>
      </p:sp>
      <p:sp>
        <p:nvSpPr>
          <p:cNvPr id="36867" name="Rectangle 5"/>
          <p:cNvSpPr>
            <a:spLocks noGrp="1" noChangeArrowheads="1"/>
          </p:cNvSpPr>
          <p:nvPr>
            <p:ph type="body" idx="1"/>
          </p:nvPr>
        </p:nvSpPr>
        <p:spPr>
          <a:ln w="9525"/>
          <a:extLst>
            <a:ext uri="{91240B29-F687-4F45-9708-019B960494DF}">
              <a14:hiddenLine xmlns:a14="http://schemas.microsoft.com/office/drawing/2010/main" w="28575">
                <a:solidFill>
                  <a:srgbClr val="000000"/>
                </a:solidFill>
                <a:miter lim="800000"/>
                <a:headEnd/>
                <a:tailEnd/>
              </a14:hiddenLine>
            </a:ext>
          </a:extLst>
        </p:spPr>
        <p:txBody>
          <a:bodyPr/>
          <a:lstStyle/>
          <a:p>
            <a:pPr eaLnBrk="1" hangingPunct="1"/>
            <a:r>
              <a:rPr lang="en-US" altLang="zh-CN"/>
              <a:t>Increased associativity decreases miss rate</a:t>
            </a:r>
          </a:p>
          <a:p>
            <a:pPr lvl="1" eaLnBrk="1" hangingPunct="1"/>
            <a:r>
              <a:rPr lang="en-US" altLang="zh-CN">
                <a:ea typeface="SimSun" panose="02010600030101010101" pitchFamily="2" charset="-122"/>
              </a:rPr>
              <a:t>But with diminishing returns</a:t>
            </a:r>
          </a:p>
          <a:p>
            <a:pPr eaLnBrk="1" hangingPunct="1"/>
            <a:r>
              <a:rPr lang="en-US" altLang="zh-CN"/>
              <a:t>Simulation of a system with 64KB</a:t>
            </a:r>
            <a:br>
              <a:rPr lang="en-US" altLang="zh-CN"/>
            </a:br>
            <a:r>
              <a:rPr lang="en-US" altLang="zh-CN"/>
              <a:t>D-cache, 16-word blocks, SPEC2000</a:t>
            </a:r>
          </a:p>
          <a:p>
            <a:pPr lvl="1" eaLnBrk="1" hangingPunct="1"/>
            <a:r>
              <a:rPr lang="en-US" altLang="zh-CN">
                <a:ea typeface="SimSun" panose="02010600030101010101" pitchFamily="2" charset="-122"/>
              </a:rPr>
              <a:t>1-way: 10.3%</a:t>
            </a:r>
          </a:p>
          <a:p>
            <a:pPr lvl="1" eaLnBrk="1" hangingPunct="1"/>
            <a:r>
              <a:rPr lang="en-US" altLang="zh-CN">
                <a:ea typeface="SimSun" panose="02010600030101010101" pitchFamily="2" charset="-122"/>
              </a:rPr>
              <a:t>2-way: 8.6%</a:t>
            </a:r>
          </a:p>
          <a:p>
            <a:pPr lvl="1" eaLnBrk="1" hangingPunct="1"/>
            <a:r>
              <a:rPr lang="en-US" altLang="zh-CN">
                <a:ea typeface="SimSun" panose="02010600030101010101" pitchFamily="2" charset="-122"/>
              </a:rPr>
              <a:t>4-way: 8.3%</a:t>
            </a:r>
          </a:p>
          <a:p>
            <a:pPr lvl="1" eaLnBrk="1" hangingPunct="1"/>
            <a:r>
              <a:rPr lang="en-US" altLang="zh-CN">
                <a:ea typeface="SimSun" panose="02010600030101010101" pitchFamily="2" charset="-122"/>
              </a:rPr>
              <a:t>8-way: 8.1%</a:t>
            </a:r>
            <a:endParaRPr lang="en-AU" altLang="zh-CN">
              <a:ea typeface="SimSun"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a:t>Reducing Cache Miss Rates #2</a:t>
            </a:r>
          </a:p>
        </p:txBody>
      </p:sp>
      <p:sp>
        <p:nvSpPr>
          <p:cNvPr id="1700867" name="Rectangle 3"/>
          <p:cNvSpPr>
            <a:spLocks noGrp="1" noChangeArrowheads="1"/>
          </p:cNvSpPr>
          <p:nvPr>
            <p:ph type="body" idx="1"/>
          </p:nvPr>
        </p:nvSpPr>
        <p:spPr>
          <a:xfrm>
            <a:off x="152400" y="838200"/>
            <a:ext cx="8839200" cy="5562600"/>
          </a:xfrm>
          <a:ln w="9525"/>
          <a:extLst>
            <a:ext uri="{91240B29-F687-4F45-9708-019B960494DF}">
              <a14:hiddenLine xmlns:a14="http://schemas.microsoft.com/office/drawing/2010/main" w="28575">
                <a:solidFill>
                  <a:srgbClr val="000000"/>
                </a:solidFill>
                <a:miter lim="800000"/>
                <a:headEnd/>
                <a:tailEnd/>
              </a14:hiddenLine>
            </a:ext>
          </a:extLst>
        </p:spPr>
        <p:txBody>
          <a:bodyPr/>
          <a:lstStyle/>
          <a:p>
            <a:pPr marL="457200">
              <a:buFont typeface="Wingdings" pitchFamily="2" charset="2"/>
              <a:buAutoNum type="arabicPeriod" startAt="2"/>
            </a:pPr>
            <a:r>
              <a:rPr lang="en-US" altLang="zh-CN"/>
              <a:t>Use multiple levels of caches</a:t>
            </a:r>
          </a:p>
          <a:p>
            <a:pPr marL="457200"/>
            <a:r>
              <a:rPr lang="en-US" altLang="zh-CN"/>
              <a:t>With advancing technology</a:t>
            </a:r>
          </a:p>
          <a:p>
            <a:pPr marL="857250" lvl="1"/>
            <a:r>
              <a:rPr lang="en-US" altLang="zh-CN">
                <a:ea typeface="SimSun" panose="02010600030101010101" pitchFamily="2" charset="-122"/>
              </a:rPr>
              <a:t>bigger L1 caches </a:t>
            </a:r>
            <a:r>
              <a:rPr lang="en-US" altLang="zh-CN" i="1">
                <a:ea typeface="SimSun" panose="02010600030101010101" pitchFamily="2" charset="-122"/>
              </a:rPr>
              <a:t>or</a:t>
            </a:r>
            <a:r>
              <a:rPr lang="en-US" altLang="zh-CN">
                <a:ea typeface="SimSun" panose="02010600030101010101" pitchFamily="2" charset="-122"/>
              </a:rPr>
              <a:t> </a:t>
            </a:r>
          </a:p>
          <a:p>
            <a:pPr marL="857250" lvl="1"/>
            <a:r>
              <a:rPr lang="en-US" altLang="zh-CN">
                <a:ea typeface="SimSun" panose="02010600030101010101" pitchFamily="2" charset="-122"/>
              </a:rPr>
              <a:t>a </a:t>
            </a:r>
            <a:r>
              <a:rPr lang="en-US" altLang="zh-CN">
                <a:solidFill>
                  <a:schemeClr val="accent1"/>
                </a:solidFill>
                <a:ea typeface="SimSun" panose="02010600030101010101" pitchFamily="2" charset="-122"/>
              </a:rPr>
              <a:t>unified</a:t>
            </a:r>
            <a:r>
              <a:rPr lang="en-US" altLang="zh-CN">
                <a:ea typeface="SimSun" panose="02010600030101010101" pitchFamily="2" charset="-122"/>
              </a:rPr>
              <a:t> L2 cache (i.e., it holds both instructions and data) and in some cases even a unified L3 cache</a:t>
            </a:r>
          </a:p>
          <a:p>
            <a:pPr marL="457200"/>
            <a:r>
              <a:rPr lang="en-US" altLang="zh-CN"/>
              <a:t>For our example, CPI</a:t>
            </a:r>
            <a:r>
              <a:rPr lang="en-US" altLang="zh-CN" baseline="-25000"/>
              <a:t>ideal</a:t>
            </a:r>
            <a:r>
              <a:rPr lang="en-US" altLang="zh-CN"/>
              <a:t> of 2, 100 cycle miss penalty (to main memory), 36% load/stores, a 2% (4%) L1I$ (D$) miss rate, add a UL2$ that has a 25 cycle miss penalty and a 0.5% miss rate</a:t>
            </a:r>
            <a:endParaRPr lang="en-US" altLang="zh-CN" sz="1200"/>
          </a:p>
          <a:p>
            <a:pPr marL="857250" lvl="1">
              <a:buFont typeface="Monotype Sorts" pitchFamily="2" charset="2"/>
              <a:buNone/>
            </a:pPr>
            <a:r>
              <a:rPr lang="en-US" altLang="zh-CN">
                <a:ea typeface="SimSun" panose="02010600030101010101" pitchFamily="2" charset="-122"/>
              </a:rPr>
              <a:t>CPI</a:t>
            </a:r>
            <a:r>
              <a:rPr lang="en-US" altLang="zh-CN" baseline="-25000">
                <a:ea typeface="SimSun" panose="02010600030101010101" pitchFamily="2" charset="-122"/>
              </a:rPr>
              <a:t>stalls </a:t>
            </a:r>
            <a:r>
              <a:rPr lang="en-US" altLang="zh-CN">
                <a:ea typeface="SimSun" panose="02010600030101010101" pitchFamily="2" charset="-122"/>
              </a:rPr>
              <a:t> =  2  +  .02×25  +  .36×.04×25  +  .005×100  + 					.36×.005×100  =  3.54                                                                	          (as compared to 5.44 with no L2$)</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00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008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008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008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008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008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86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a:t>Multilevel Cache Design Considerations</a:t>
            </a:r>
          </a:p>
        </p:txBody>
      </p:sp>
      <p:sp>
        <p:nvSpPr>
          <p:cNvPr id="1705987" name="Rectangle 3"/>
          <p:cNvSpPr>
            <a:spLocks noGrp="1" noChangeArrowheads="1"/>
          </p:cNvSpPr>
          <p:nvPr>
            <p:ph type="body" idx="1"/>
          </p:nvPr>
        </p:nvSpPr>
        <p:spPr>
          <a:xfrm>
            <a:off x="152400" y="762000"/>
            <a:ext cx="8991600" cy="5729288"/>
          </a:xfrm>
          <a:ln w="9525"/>
          <a:extLst>
            <a:ext uri="{91240B29-F687-4F45-9708-019B960494DF}">
              <a14:hiddenLine xmlns:a14="http://schemas.microsoft.com/office/drawing/2010/main" w="28575">
                <a:solidFill>
                  <a:srgbClr val="000000"/>
                </a:solidFill>
                <a:miter lim="800000"/>
                <a:headEnd/>
                <a:tailEnd/>
              </a14:hiddenLine>
            </a:ext>
          </a:extLst>
        </p:spPr>
        <p:txBody>
          <a:bodyPr/>
          <a:lstStyle/>
          <a:p>
            <a:r>
              <a:rPr lang="en-US" altLang="zh-CN" dirty="0"/>
              <a:t>Design considerations for L1 and L2 caches are different</a:t>
            </a:r>
          </a:p>
          <a:p>
            <a:pPr lvl="1"/>
            <a:r>
              <a:rPr lang="en-US" altLang="zh-CN" dirty="0">
                <a:ea typeface="SimSun" panose="02010600030101010101" pitchFamily="2" charset="-122"/>
              </a:rPr>
              <a:t>L1 cache should focus on </a:t>
            </a:r>
            <a:r>
              <a:rPr lang="en-US" altLang="zh-CN" dirty="0">
                <a:solidFill>
                  <a:schemeClr val="accent1"/>
                </a:solidFill>
                <a:ea typeface="SimSun" panose="02010600030101010101" pitchFamily="2" charset="-122"/>
              </a:rPr>
              <a:t>minimizing hit time</a:t>
            </a:r>
            <a:r>
              <a:rPr lang="en-US" altLang="zh-CN" dirty="0">
                <a:ea typeface="SimSun" panose="02010600030101010101" pitchFamily="2" charset="-122"/>
              </a:rPr>
              <a:t> in support of a shorter clock cycle</a:t>
            </a:r>
          </a:p>
          <a:p>
            <a:pPr lvl="2"/>
            <a:r>
              <a:rPr lang="en-US" altLang="zh-CN" dirty="0">
                <a:ea typeface="SimSun" panose="02010600030101010101" pitchFamily="2" charset="-122"/>
              </a:rPr>
              <a:t>Smaller with smaller block sizes</a:t>
            </a:r>
          </a:p>
          <a:p>
            <a:pPr lvl="1"/>
            <a:r>
              <a:rPr lang="en-US" altLang="zh-CN" dirty="0">
                <a:ea typeface="SimSun" panose="02010600030101010101" pitchFamily="2" charset="-122"/>
              </a:rPr>
              <a:t>L2 cache(s) should focus on </a:t>
            </a:r>
            <a:r>
              <a:rPr lang="en-US" altLang="zh-CN" dirty="0">
                <a:solidFill>
                  <a:schemeClr val="accent1"/>
                </a:solidFill>
                <a:ea typeface="SimSun" panose="02010600030101010101" pitchFamily="2" charset="-122"/>
              </a:rPr>
              <a:t>reducing miss rate</a:t>
            </a:r>
            <a:r>
              <a:rPr lang="en-US" altLang="zh-CN" dirty="0">
                <a:ea typeface="SimSun" panose="02010600030101010101" pitchFamily="2" charset="-122"/>
              </a:rPr>
              <a:t> to reduce the penalty of long main memory access times</a:t>
            </a:r>
          </a:p>
          <a:p>
            <a:pPr lvl="2"/>
            <a:r>
              <a:rPr lang="en-US" altLang="zh-CN" dirty="0">
                <a:ea typeface="SimSun" panose="02010600030101010101" pitchFamily="2" charset="-122"/>
              </a:rPr>
              <a:t>Larger with larger block sizes</a:t>
            </a:r>
          </a:p>
          <a:p>
            <a:r>
              <a:rPr lang="en-US" altLang="zh-CN" dirty="0"/>
              <a:t>The miss penalty of the L1 cache is significantly reduced by the presence of an L2 cache – so it can be smaller (i.e., faster) but have a higher miss rate</a:t>
            </a:r>
          </a:p>
          <a:p>
            <a:r>
              <a:rPr lang="en-US" altLang="zh-CN" dirty="0"/>
              <a:t>For the L2 cache, hit time is less important than miss rate</a:t>
            </a:r>
          </a:p>
          <a:p>
            <a:pPr lvl="1"/>
            <a:r>
              <a:rPr lang="en-US" altLang="zh-CN" dirty="0">
                <a:ea typeface="SimSun" panose="02010600030101010101" pitchFamily="2" charset="-122"/>
              </a:rPr>
              <a:t>The L2$ hit time determines L1$’s miss penalty</a:t>
            </a:r>
          </a:p>
          <a:p>
            <a:pPr lvl="1"/>
            <a:r>
              <a:rPr lang="en-US" altLang="zh-CN" dirty="0">
                <a:ea typeface="SimSun" panose="02010600030101010101" pitchFamily="2" charset="-122"/>
              </a:rPr>
              <a:t>L2$ local miss rate &gt;&gt; the global miss rate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05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059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059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059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059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0598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0598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0598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059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598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304800"/>
            <a:ext cx="6888163" cy="422275"/>
          </a:xfrm>
          <a:noFill/>
        </p:spPr>
        <p:txBody>
          <a:bodyPr wrap="none"/>
          <a:lstStyle/>
          <a:p>
            <a:r>
              <a:rPr lang="en-US" altLang="zh-CN"/>
              <a:t>Review: Why Pipeline? For Throughput!</a:t>
            </a:r>
          </a:p>
        </p:txBody>
      </p:sp>
      <p:grpSp>
        <p:nvGrpSpPr>
          <p:cNvPr id="10243" name="Group 3"/>
          <p:cNvGrpSpPr>
            <a:grpSpLocks/>
          </p:cNvGrpSpPr>
          <p:nvPr/>
        </p:nvGrpSpPr>
        <p:grpSpPr bwMode="auto">
          <a:xfrm>
            <a:off x="152400" y="1752600"/>
            <a:ext cx="6951663" cy="4495800"/>
            <a:chOff x="192" y="528"/>
            <a:chExt cx="4996" cy="3187"/>
          </a:xfrm>
        </p:grpSpPr>
        <p:sp>
          <p:nvSpPr>
            <p:cNvPr id="10247" name="Rectangle 4"/>
            <p:cNvSpPr>
              <a:spLocks noChangeArrowheads="1"/>
            </p:cNvSpPr>
            <p:nvPr/>
          </p:nvSpPr>
          <p:spPr bwMode="auto">
            <a:xfrm>
              <a:off x="192" y="1201"/>
              <a:ext cx="258" cy="2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i="1">
                  <a:cs typeface="Arial" panose="020B0604020202020204" pitchFamily="34" charset="0"/>
                </a:rPr>
                <a:t>I</a:t>
              </a:r>
            </a:p>
            <a:p>
              <a:pPr algn="ctr"/>
              <a:r>
                <a:rPr lang="en-US" altLang="en-US" i="1">
                  <a:cs typeface="Arial" panose="020B0604020202020204" pitchFamily="34" charset="0"/>
                </a:rPr>
                <a:t>n</a:t>
              </a:r>
            </a:p>
            <a:p>
              <a:pPr algn="ctr"/>
              <a:r>
                <a:rPr lang="en-US" altLang="en-US" i="1">
                  <a:cs typeface="Arial" panose="020B0604020202020204" pitchFamily="34" charset="0"/>
                </a:rPr>
                <a:t>s</a:t>
              </a:r>
            </a:p>
            <a:p>
              <a:pPr algn="ctr"/>
              <a:r>
                <a:rPr lang="en-US" altLang="en-US" i="1">
                  <a:cs typeface="Arial" panose="020B0604020202020204" pitchFamily="34" charset="0"/>
                </a:rPr>
                <a:t>t</a:t>
              </a:r>
            </a:p>
            <a:p>
              <a:pPr algn="ctr"/>
              <a:r>
                <a:rPr lang="en-US" altLang="en-US" i="1">
                  <a:cs typeface="Arial" panose="020B0604020202020204" pitchFamily="34" charset="0"/>
                </a:rPr>
                <a:t>r.</a:t>
              </a:r>
            </a:p>
            <a:p>
              <a:pPr algn="ctr"/>
              <a:endParaRPr lang="en-US" altLang="en-US" i="1">
                <a:cs typeface="Arial" panose="020B0604020202020204" pitchFamily="34" charset="0"/>
              </a:endParaRPr>
            </a:p>
            <a:p>
              <a:pPr algn="ctr"/>
              <a:r>
                <a:rPr lang="en-US" altLang="en-US" i="1">
                  <a:cs typeface="Arial" panose="020B0604020202020204" pitchFamily="34" charset="0"/>
                </a:rPr>
                <a:t>O</a:t>
              </a:r>
            </a:p>
            <a:p>
              <a:pPr algn="ctr"/>
              <a:r>
                <a:rPr lang="en-US" altLang="en-US" i="1">
                  <a:cs typeface="Arial" panose="020B0604020202020204" pitchFamily="34" charset="0"/>
                </a:rPr>
                <a:t>r</a:t>
              </a:r>
            </a:p>
            <a:p>
              <a:pPr algn="ctr"/>
              <a:r>
                <a:rPr lang="en-US" altLang="en-US" i="1">
                  <a:cs typeface="Arial" panose="020B0604020202020204" pitchFamily="34" charset="0"/>
                </a:rPr>
                <a:t>d</a:t>
              </a:r>
            </a:p>
            <a:p>
              <a:pPr algn="ctr"/>
              <a:r>
                <a:rPr lang="en-US" altLang="en-US" i="1">
                  <a:cs typeface="Arial" panose="020B0604020202020204" pitchFamily="34" charset="0"/>
                </a:rPr>
                <a:t>e</a:t>
              </a:r>
            </a:p>
            <a:p>
              <a:pPr algn="ctr"/>
              <a:r>
                <a:rPr lang="en-US" altLang="en-US" i="1">
                  <a:cs typeface="Arial" panose="020B0604020202020204" pitchFamily="34" charset="0"/>
                </a:rPr>
                <a:t>r</a:t>
              </a:r>
            </a:p>
          </p:txBody>
        </p:sp>
        <p:sp>
          <p:nvSpPr>
            <p:cNvPr id="10248" name="Line 5"/>
            <p:cNvSpPr>
              <a:spLocks noChangeShapeType="1"/>
            </p:cNvSpPr>
            <p:nvPr/>
          </p:nvSpPr>
          <p:spPr bwMode="auto">
            <a:xfrm>
              <a:off x="912" y="819"/>
              <a:ext cx="397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49" name="Rectangle 6"/>
            <p:cNvSpPr>
              <a:spLocks noChangeArrowheads="1"/>
            </p:cNvSpPr>
            <p:nvPr/>
          </p:nvSpPr>
          <p:spPr bwMode="auto">
            <a:xfrm>
              <a:off x="2256" y="528"/>
              <a:ext cx="152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i="1">
                  <a:cs typeface="Arial" panose="020B0604020202020204" pitchFamily="34" charset="0"/>
                </a:rPr>
                <a:t>Time (clock cycles)</a:t>
              </a:r>
            </a:p>
          </p:txBody>
        </p:sp>
        <p:sp>
          <p:nvSpPr>
            <p:cNvPr id="10250" name="Rectangle 7"/>
            <p:cNvSpPr>
              <a:spLocks noChangeArrowheads="1"/>
            </p:cNvSpPr>
            <p:nvPr/>
          </p:nvSpPr>
          <p:spPr bwMode="auto">
            <a:xfrm>
              <a:off x="480" y="1104"/>
              <a:ext cx="665"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400">
                  <a:cs typeface="Arial" panose="020B0604020202020204" pitchFamily="34" charset="0"/>
                </a:rPr>
                <a:t>Inst 0</a:t>
              </a:r>
            </a:p>
          </p:txBody>
        </p:sp>
        <p:sp>
          <p:nvSpPr>
            <p:cNvPr id="10251" name="Rectangle 8"/>
            <p:cNvSpPr>
              <a:spLocks noChangeArrowheads="1"/>
            </p:cNvSpPr>
            <p:nvPr/>
          </p:nvSpPr>
          <p:spPr bwMode="auto">
            <a:xfrm>
              <a:off x="480" y="1632"/>
              <a:ext cx="665"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400">
                  <a:cs typeface="Arial" panose="020B0604020202020204" pitchFamily="34" charset="0"/>
                </a:rPr>
                <a:t>Inst 1</a:t>
              </a:r>
            </a:p>
          </p:txBody>
        </p:sp>
        <p:sp>
          <p:nvSpPr>
            <p:cNvPr id="10252" name="Rectangle 9"/>
            <p:cNvSpPr>
              <a:spLocks noChangeArrowheads="1"/>
            </p:cNvSpPr>
            <p:nvPr/>
          </p:nvSpPr>
          <p:spPr bwMode="auto">
            <a:xfrm>
              <a:off x="503" y="2187"/>
              <a:ext cx="665"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400">
                  <a:cs typeface="Arial" panose="020B0604020202020204" pitchFamily="34" charset="0"/>
                </a:rPr>
                <a:t>Inst 2</a:t>
              </a:r>
            </a:p>
          </p:txBody>
        </p:sp>
        <p:sp>
          <p:nvSpPr>
            <p:cNvPr id="10253" name="Rectangle 10"/>
            <p:cNvSpPr>
              <a:spLocks noChangeArrowheads="1"/>
            </p:cNvSpPr>
            <p:nvPr/>
          </p:nvSpPr>
          <p:spPr bwMode="auto">
            <a:xfrm>
              <a:off x="480" y="3264"/>
              <a:ext cx="665"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400">
                  <a:cs typeface="Arial" panose="020B0604020202020204" pitchFamily="34" charset="0"/>
                </a:rPr>
                <a:t>Inst 4</a:t>
              </a:r>
            </a:p>
          </p:txBody>
        </p:sp>
        <p:sp>
          <p:nvSpPr>
            <p:cNvPr id="10254" name="Line 11"/>
            <p:cNvSpPr>
              <a:spLocks noChangeShapeType="1"/>
            </p:cNvSpPr>
            <p:nvPr/>
          </p:nvSpPr>
          <p:spPr bwMode="auto">
            <a:xfrm>
              <a:off x="1656" y="899"/>
              <a:ext cx="0" cy="281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5" name="Line 12"/>
            <p:cNvSpPr>
              <a:spLocks noChangeShapeType="1"/>
            </p:cNvSpPr>
            <p:nvPr/>
          </p:nvSpPr>
          <p:spPr bwMode="auto">
            <a:xfrm>
              <a:off x="2088" y="899"/>
              <a:ext cx="0" cy="281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6" name="Line 13"/>
            <p:cNvSpPr>
              <a:spLocks noChangeShapeType="1"/>
            </p:cNvSpPr>
            <p:nvPr/>
          </p:nvSpPr>
          <p:spPr bwMode="auto">
            <a:xfrm>
              <a:off x="2519" y="899"/>
              <a:ext cx="0" cy="281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7" name="Line 14"/>
            <p:cNvSpPr>
              <a:spLocks noChangeShapeType="1"/>
            </p:cNvSpPr>
            <p:nvPr/>
          </p:nvSpPr>
          <p:spPr bwMode="auto">
            <a:xfrm>
              <a:off x="2952" y="899"/>
              <a:ext cx="0" cy="281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8" name="Line 15"/>
            <p:cNvSpPr>
              <a:spLocks noChangeShapeType="1"/>
            </p:cNvSpPr>
            <p:nvPr/>
          </p:nvSpPr>
          <p:spPr bwMode="auto">
            <a:xfrm>
              <a:off x="3384" y="899"/>
              <a:ext cx="0" cy="281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9" name="Line 16"/>
            <p:cNvSpPr>
              <a:spLocks noChangeShapeType="1"/>
            </p:cNvSpPr>
            <p:nvPr/>
          </p:nvSpPr>
          <p:spPr bwMode="auto">
            <a:xfrm>
              <a:off x="3815" y="899"/>
              <a:ext cx="0" cy="281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0" name="Line 17"/>
            <p:cNvSpPr>
              <a:spLocks noChangeShapeType="1"/>
            </p:cNvSpPr>
            <p:nvPr/>
          </p:nvSpPr>
          <p:spPr bwMode="auto">
            <a:xfrm>
              <a:off x="4248" y="899"/>
              <a:ext cx="0" cy="281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1" name="Line 18"/>
            <p:cNvSpPr>
              <a:spLocks noChangeShapeType="1"/>
            </p:cNvSpPr>
            <p:nvPr/>
          </p:nvSpPr>
          <p:spPr bwMode="auto">
            <a:xfrm>
              <a:off x="4680" y="899"/>
              <a:ext cx="0" cy="281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2" name="Rectangle 19"/>
            <p:cNvSpPr>
              <a:spLocks noChangeArrowheads="1"/>
            </p:cNvSpPr>
            <p:nvPr/>
          </p:nvSpPr>
          <p:spPr bwMode="auto">
            <a:xfrm>
              <a:off x="503" y="2715"/>
              <a:ext cx="665"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400">
                  <a:cs typeface="Arial" panose="020B0604020202020204" pitchFamily="34" charset="0"/>
                </a:rPr>
                <a:t>Inst 3</a:t>
              </a:r>
            </a:p>
          </p:txBody>
        </p:sp>
        <p:sp>
          <p:nvSpPr>
            <p:cNvPr id="10263" name="Line 20"/>
            <p:cNvSpPr>
              <a:spLocks noChangeShapeType="1"/>
            </p:cNvSpPr>
            <p:nvPr/>
          </p:nvSpPr>
          <p:spPr bwMode="auto">
            <a:xfrm>
              <a:off x="432" y="1151"/>
              <a:ext cx="0" cy="2449"/>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0264" name="Group 21"/>
            <p:cNvGrpSpPr>
              <a:grpSpLocks/>
            </p:cNvGrpSpPr>
            <p:nvPr/>
          </p:nvGrpSpPr>
          <p:grpSpPr bwMode="auto">
            <a:xfrm>
              <a:off x="1299" y="1056"/>
              <a:ext cx="2160" cy="528"/>
              <a:chOff x="1565" y="1152"/>
              <a:chExt cx="2160" cy="528"/>
            </a:xfrm>
          </p:grpSpPr>
          <p:grpSp>
            <p:nvGrpSpPr>
              <p:cNvPr id="10397" name="Group 22"/>
              <p:cNvGrpSpPr>
                <a:grpSpLocks/>
              </p:cNvGrpSpPr>
              <p:nvPr/>
            </p:nvGrpSpPr>
            <p:grpSpPr bwMode="auto">
              <a:xfrm>
                <a:off x="2451" y="1152"/>
                <a:ext cx="259" cy="481"/>
                <a:chOff x="2171" y="1413"/>
                <a:chExt cx="259" cy="481"/>
              </a:xfrm>
            </p:grpSpPr>
            <p:sp>
              <p:nvSpPr>
                <p:cNvPr id="10427" name="Freeform 23"/>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8" name="Rectangle 24"/>
                <p:cNvSpPr>
                  <a:spLocks noChangeArrowheads="1"/>
                </p:cNvSpPr>
                <p:nvPr/>
              </p:nvSpPr>
              <p:spPr bwMode="auto">
                <a:xfrm rot="5400000">
                  <a:off x="2080" y="1536"/>
                  <a:ext cx="4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ALU</a:t>
                  </a:r>
                </a:p>
              </p:txBody>
            </p:sp>
          </p:grpSp>
          <p:grpSp>
            <p:nvGrpSpPr>
              <p:cNvPr id="10398" name="Group 25"/>
              <p:cNvGrpSpPr>
                <a:grpSpLocks/>
              </p:cNvGrpSpPr>
              <p:nvPr/>
            </p:nvGrpSpPr>
            <p:grpSpPr bwMode="auto">
              <a:xfrm>
                <a:off x="1565" y="1248"/>
                <a:ext cx="346" cy="289"/>
                <a:chOff x="1285" y="1509"/>
                <a:chExt cx="346" cy="289"/>
              </a:xfrm>
            </p:grpSpPr>
            <p:sp>
              <p:nvSpPr>
                <p:cNvPr id="10423" name="Rectangle 26"/>
                <p:cNvSpPr>
                  <a:spLocks noChangeArrowheads="1"/>
                </p:cNvSpPr>
                <p:nvPr/>
              </p:nvSpPr>
              <p:spPr bwMode="auto">
                <a:xfrm>
                  <a:off x="1285" y="1511"/>
                  <a:ext cx="25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600" b="1">
                      <a:cs typeface="Arial" panose="020B0604020202020204" pitchFamily="34" charset="0"/>
                    </a:rPr>
                    <a:t>I$</a:t>
                  </a:r>
                </a:p>
              </p:txBody>
            </p:sp>
            <p:grpSp>
              <p:nvGrpSpPr>
                <p:cNvPr id="10424" name="Group 27"/>
                <p:cNvGrpSpPr>
                  <a:grpSpLocks/>
                </p:cNvGrpSpPr>
                <p:nvPr/>
              </p:nvGrpSpPr>
              <p:grpSpPr bwMode="auto">
                <a:xfrm>
                  <a:off x="1291" y="1509"/>
                  <a:ext cx="340" cy="289"/>
                  <a:chOff x="1291" y="1509"/>
                  <a:chExt cx="340" cy="289"/>
                </a:xfrm>
              </p:grpSpPr>
              <p:sp>
                <p:nvSpPr>
                  <p:cNvPr id="10425" name="Freeform 28"/>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6" name="Freeform 29"/>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0399" name="Rectangle 30"/>
              <p:cNvSpPr>
                <a:spLocks noChangeArrowheads="1"/>
              </p:cNvSpPr>
              <p:nvPr/>
            </p:nvSpPr>
            <p:spPr bwMode="auto">
              <a:xfrm>
                <a:off x="2010" y="1254"/>
                <a:ext cx="40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Reg</a:t>
                </a:r>
              </a:p>
            </p:txBody>
          </p:sp>
          <p:grpSp>
            <p:nvGrpSpPr>
              <p:cNvPr id="10400" name="Group 31"/>
              <p:cNvGrpSpPr>
                <a:grpSpLocks/>
              </p:cNvGrpSpPr>
              <p:nvPr/>
            </p:nvGrpSpPr>
            <p:grpSpPr bwMode="auto">
              <a:xfrm>
                <a:off x="2031" y="1248"/>
                <a:ext cx="296" cy="289"/>
                <a:chOff x="1751" y="1509"/>
                <a:chExt cx="296" cy="289"/>
              </a:xfrm>
            </p:grpSpPr>
            <p:sp>
              <p:nvSpPr>
                <p:cNvPr id="10421" name="Freeform 32"/>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2" name="Freeform 33"/>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401" name="Line 34"/>
              <p:cNvSpPr>
                <a:spLocks noChangeShapeType="1"/>
              </p:cNvSpPr>
              <p:nvPr/>
            </p:nvSpPr>
            <p:spPr bwMode="auto">
              <a:xfrm>
                <a:off x="1916" y="1391"/>
                <a:ext cx="11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2" name="Freeform 35"/>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03" name="Line 36"/>
              <p:cNvSpPr>
                <a:spLocks noChangeShapeType="1"/>
              </p:cNvSpPr>
              <p:nvPr/>
            </p:nvSpPr>
            <p:spPr bwMode="auto">
              <a:xfrm>
                <a:off x="2332" y="1296"/>
                <a:ext cx="1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4" name="Rectangle 37"/>
              <p:cNvSpPr>
                <a:spLocks noChangeArrowheads="1"/>
              </p:cNvSpPr>
              <p:nvPr/>
            </p:nvSpPr>
            <p:spPr bwMode="auto">
              <a:xfrm>
                <a:off x="2828" y="1250"/>
                <a:ext cx="31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D$</a:t>
                </a:r>
              </a:p>
            </p:txBody>
          </p:sp>
          <p:grpSp>
            <p:nvGrpSpPr>
              <p:cNvPr id="10405" name="Group 38"/>
              <p:cNvGrpSpPr>
                <a:grpSpLocks/>
              </p:cNvGrpSpPr>
              <p:nvPr/>
            </p:nvGrpSpPr>
            <p:grpSpPr bwMode="auto">
              <a:xfrm>
                <a:off x="2880" y="1248"/>
                <a:ext cx="325" cy="289"/>
                <a:chOff x="2600" y="1509"/>
                <a:chExt cx="325" cy="289"/>
              </a:xfrm>
            </p:grpSpPr>
            <p:sp>
              <p:nvSpPr>
                <p:cNvPr id="10419" name="Freeform 39"/>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0" name="Freeform 40"/>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406" name="Rectangle 41"/>
              <p:cNvSpPr>
                <a:spLocks noChangeArrowheads="1"/>
              </p:cNvSpPr>
              <p:nvPr/>
            </p:nvSpPr>
            <p:spPr bwMode="auto">
              <a:xfrm>
                <a:off x="3321" y="1250"/>
                <a:ext cx="40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Reg</a:t>
                </a:r>
              </a:p>
            </p:txBody>
          </p:sp>
          <p:grpSp>
            <p:nvGrpSpPr>
              <p:cNvPr id="10407" name="Group 42"/>
              <p:cNvGrpSpPr>
                <a:grpSpLocks/>
              </p:cNvGrpSpPr>
              <p:nvPr/>
            </p:nvGrpSpPr>
            <p:grpSpPr bwMode="auto">
              <a:xfrm>
                <a:off x="3348" y="1248"/>
                <a:ext cx="284" cy="289"/>
                <a:chOff x="3068" y="1509"/>
                <a:chExt cx="284" cy="289"/>
              </a:xfrm>
            </p:grpSpPr>
            <p:sp>
              <p:nvSpPr>
                <p:cNvPr id="10417" name="Freeform 43"/>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18" name="Freeform 44"/>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408" name="Line 45"/>
              <p:cNvSpPr>
                <a:spLocks noChangeShapeType="1"/>
              </p:cNvSpPr>
              <p:nvPr/>
            </p:nvSpPr>
            <p:spPr bwMode="auto">
              <a:xfrm>
                <a:off x="3202" y="1391"/>
                <a:ext cx="1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09" name="Line 46"/>
              <p:cNvSpPr>
                <a:spLocks noChangeShapeType="1"/>
              </p:cNvSpPr>
              <p:nvPr/>
            </p:nvSpPr>
            <p:spPr bwMode="auto">
              <a:xfrm>
                <a:off x="2717" y="1391"/>
                <a:ext cx="15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0" name="Line 47"/>
              <p:cNvSpPr>
                <a:spLocks noChangeShapeType="1"/>
              </p:cNvSpPr>
              <p:nvPr/>
            </p:nvSpPr>
            <p:spPr bwMode="auto">
              <a:xfrm>
                <a:off x="2332" y="1487"/>
                <a:ext cx="1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11" name="Line 48"/>
              <p:cNvSpPr>
                <a:spLocks noChangeShapeType="1"/>
              </p:cNvSpPr>
              <p:nvPr/>
            </p:nvSpPr>
            <p:spPr bwMode="auto">
              <a:xfrm>
                <a:off x="2416" y="1487"/>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12" name="Line 49"/>
              <p:cNvSpPr>
                <a:spLocks noChangeShapeType="1"/>
              </p:cNvSpPr>
              <p:nvPr/>
            </p:nvSpPr>
            <p:spPr bwMode="auto">
              <a:xfrm>
                <a:off x="2416" y="1680"/>
                <a:ext cx="3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13" name="Line 50"/>
              <p:cNvSpPr>
                <a:spLocks noChangeShapeType="1"/>
              </p:cNvSpPr>
              <p:nvPr/>
            </p:nvSpPr>
            <p:spPr bwMode="auto">
              <a:xfrm>
                <a:off x="2752" y="1391"/>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14" name="Line 51"/>
              <p:cNvSpPr>
                <a:spLocks noChangeShapeType="1"/>
              </p:cNvSpPr>
              <p:nvPr/>
            </p:nvSpPr>
            <p:spPr bwMode="auto">
              <a:xfrm flipH="1">
                <a:off x="2832" y="1391"/>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15" name="Line 52"/>
              <p:cNvSpPr>
                <a:spLocks noChangeShapeType="1"/>
              </p:cNvSpPr>
              <p:nvPr/>
            </p:nvSpPr>
            <p:spPr bwMode="auto">
              <a:xfrm>
                <a:off x="2832" y="1631"/>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16" name="Line 53"/>
              <p:cNvSpPr>
                <a:spLocks noChangeShapeType="1"/>
              </p:cNvSpPr>
              <p:nvPr/>
            </p:nvSpPr>
            <p:spPr bwMode="auto">
              <a:xfrm>
                <a:off x="3265" y="1391"/>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265" name="Group 54"/>
            <p:cNvGrpSpPr>
              <a:grpSpLocks/>
            </p:cNvGrpSpPr>
            <p:nvPr/>
          </p:nvGrpSpPr>
          <p:grpSpPr bwMode="auto">
            <a:xfrm>
              <a:off x="1730" y="1584"/>
              <a:ext cx="2162" cy="528"/>
              <a:chOff x="1564" y="1152"/>
              <a:chExt cx="2162" cy="528"/>
            </a:xfrm>
          </p:grpSpPr>
          <p:grpSp>
            <p:nvGrpSpPr>
              <p:cNvPr id="10365" name="Group 55"/>
              <p:cNvGrpSpPr>
                <a:grpSpLocks/>
              </p:cNvGrpSpPr>
              <p:nvPr/>
            </p:nvGrpSpPr>
            <p:grpSpPr bwMode="auto">
              <a:xfrm>
                <a:off x="2451" y="1152"/>
                <a:ext cx="259" cy="481"/>
                <a:chOff x="2171" y="1413"/>
                <a:chExt cx="259" cy="481"/>
              </a:xfrm>
            </p:grpSpPr>
            <p:sp>
              <p:nvSpPr>
                <p:cNvPr id="10395" name="Freeform 56"/>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6" name="Rectangle 57"/>
                <p:cNvSpPr>
                  <a:spLocks noChangeArrowheads="1"/>
                </p:cNvSpPr>
                <p:nvPr/>
              </p:nvSpPr>
              <p:spPr bwMode="auto">
                <a:xfrm rot="5400000">
                  <a:off x="2078" y="1536"/>
                  <a:ext cx="423"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ALU</a:t>
                  </a:r>
                </a:p>
              </p:txBody>
            </p:sp>
          </p:grpSp>
          <p:grpSp>
            <p:nvGrpSpPr>
              <p:cNvPr id="10366" name="Group 58"/>
              <p:cNvGrpSpPr>
                <a:grpSpLocks/>
              </p:cNvGrpSpPr>
              <p:nvPr/>
            </p:nvGrpSpPr>
            <p:grpSpPr bwMode="auto">
              <a:xfrm>
                <a:off x="1564" y="1247"/>
                <a:ext cx="347" cy="290"/>
                <a:chOff x="1284" y="1508"/>
                <a:chExt cx="347" cy="290"/>
              </a:xfrm>
            </p:grpSpPr>
            <p:sp>
              <p:nvSpPr>
                <p:cNvPr id="10391" name="Rectangle 59"/>
                <p:cNvSpPr>
                  <a:spLocks noChangeArrowheads="1"/>
                </p:cNvSpPr>
                <p:nvPr/>
              </p:nvSpPr>
              <p:spPr bwMode="auto">
                <a:xfrm>
                  <a:off x="1284" y="1508"/>
                  <a:ext cx="25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600" b="1">
                      <a:cs typeface="Arial" panose="020B0604020202020204" pitchFamily="34" charset="0"/>
                    </a:rPr>
                    <a:t>I$</a:t>
                  </a:r>
                </a:p>
              </p:txBody>
            </p:sp>
            <p:grpSp>
              <p:nvGrpSpPr>
                <p:cNvPr id="10392" name="Group 60"/>
                <p:cNvGrpSpPr>
                  <a:grpSpLocks/>
                </p:cNvGrpSpPr>
                <p:nvPr/>
              </p:nvGrpSpPr>
              <p:grpSpPr bwMode="auto">
                <a:xfrm>
                  <a:off x="1291" y="1509"/>
                  <a:ext cx="340" cy="289"/>
                  <a:chOff x="1291" y="1509"/>
                  <a:chExt cx="340" cy="289"/>
                </a:xfrm>
              </p:grpSpPr>
              <p:sp>
                <p:nvSpPr>
                  <p:cNvPr id="10393" name="Freeform 61"/>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4" name="Freeform 62"/>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0367" name="Rectangle 63"/>
              <p:cNvSpPr>
                <a:spLocks noChangeArrowheads="1"/>
              </p:cNvSpPr>
              <p:nvPr/>
            </p:nvSpPr>
            <p:spPr bwMode="auto">
              <a:xfrm>
                <a:off x="2011" y="1255"/>
                <a:ext cx="40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Reg</a:t>
                </a:r>
              </a:p>
            </p:txBody>
          </p:sp>
          <p:grpSp>
            <p:nvGrpSpPr>
              <p:cNvPr id="10368" name="Group 64"/>
              <p:cNvGrpSpPr>
                <a:grpSpLocks/>
              </p:cNvGrpSpPr>
              <p:nvPr/>
            </p:nvGrpSpPr>
            <p:grpSpPr bwMode="auto">
              <a:xfrm>
                <a:off x="2031" y="1248"/>
                <a:ext cx="296" cy="289"/>
                <a:chOff x="1751" y="1509"/>
                <a:chExt cx="296" cy="289"/>
              </a:xfrm>
            </p:grpSpPr>
            <p:sp>
              <p:nvSpPr>
                <p:cNvPr id="10389" name="Freeform 65"/>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0" name="Freeform 66"/>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369" name="Line 67"/>
              <p:cNvSpPr>
                <a:spLocks noChangeShapeType="1"/>
              </p:cNvSpPr>
              <p:nvPr/>
            </p:nvSpPr>
            <p:spPr bwMode="auto">
              <a:xfrm>
                <a:off x="1916" y="1392"/>
                <a:ext cx="11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0" name="Freeform 68"/>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1" name="Line 69"/>
              <p:cNvSpPr>
                <a:spLocks noChangeShapeType="1"/>
              </p:cNvSpPr>
              <p:nvPr/>
            </p:nvSpPr>
            <p:spPr bwMode="auto">
              <a:xfrm>
                <a:off x="2332" y="1296"/>
                <a:ext cx="15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2" name="Rectangle 70"/>
              <p:cNvSpPr>
                <a:spLocks noChangeArrowheads="1"/>
              </p:cNvSpPr>
              <p:nvPr/>
            </p:nvSpPr>
            <p:spPr bwMode="auto">
              <a:xfrm>
                <a:off x="2829" y="1247"/>
                <a:ext cx="316"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D$</a:t>
                </a:r>
              </a:p>
            </p:txBody>
          </p:sp>
          <p:grpSp>
            <p:nvGrpSpPr>
              <p:cNvPr id="10373" name="Group 71"/>
              <p:cNvGrpSpPr>
                <a:grpSpLocks/>
              </p:cNvGrpSpPr>
              <p:nvPr/>
            </p:nvGrpSpPr>
            <p:grpSpPr bwMode="auto">
              <a:xfrm>
                <a:off x="2880" y="1248"/>
                <a:ext cx="325" cy="289"/>
                <a:chOff x="2600" y="1509"/>
                <a:chExt cx="325" cy="289"/>
              </a:xfrm>
            </p:grpSpPr>
            <p:sp>
              <p:nvSpPr>
                <p:cNvPr id="10387" name="Freeform 72"/>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88" name="Freeform 73"/>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374" name="Rectangle 74"/>
              <p:cNvSpPr>
                <a:spLocks noChangeArrowheads="1"/>
              </p:cNvSpPr>
              <p:nvPr/>
            </p:nvSpPr>
            <p:spPr bwMode="auto">
              <a:xfrm>
                <a:off x="3321" y="1247"/>
                <a:ext cx="405"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Reg</a:t>
                </a:r>
              </a:p>
            </p:txBody>
          </p:sp>
          <p:grpSp>
            <p:nvGrpSpPr>
              <p:cNvPr id="10375" name="Group 75"/>
              <p:cNvGrpSpPr>
                <a:grpSpLocks/>
              </p:cNvGrpSpPr>
              <p:nvPr/>
            </p:nvGrpSpPr>
            <p:grpSpPr bwMode="auto">
              <a:xfrm>
                <a:off x="3348" y="1248"/>
                <a:ext cx="284" cy="289"/>
                <a:chOff x="3068" y="1509"/>
                <a:chExt cx="284" cy="289"/>
              </a:xfrm>
            </p:grpSpPr>
            <p:sp>
              <p:nvSpPr>
                <p:cNvPr id="10385" name="Freeform 76"/>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86" name="Freeform 77"/>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376" name="Line 78"/>
              <p:cNvSpPr>
                <a:spLocks noChangeShapeType="1"/>
              </p:cNvSpPr>
              <p:nvPr/>
            </p:nvSpPr>
            <p:spPr bwMode="auto">
              <a:xfrm>
                <a:off x="3201" y="1392"/>
                <a:ext cx="13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7" name="Line 79"/>
              <p:cNvSpPr>
                <a:spLocks noChangeShapeType="1"/>
              </p:cNvSpPr>
              <p:nvPr/>
            </p:nvSpPr>
            <p:spPr bwMode="auto">
              <a:xfrm>
                <a:off x="2717" y="1392"/>
                <a:ext cx="15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8" name="Line 80"/>
              <p:cNvSpPr>
                <a:spLocks noChangeShapeType="1"/>
              </p:cNvSpPr>
              <p:nvPr/>
            </p:nvSpPr>
            <p:spPr bwMode="auto">
              <a:xfrm>
                <a:off x="2332" y="1488"/>
                <a:ext cx="15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9" name="Line 81"/>
              <p:cNvSpPr>
                <a:spLocks noChangeShapeType="1"/>
              </p:cNvSpPr>
              <p:nvPr/>
            </p:nvSpPr>
            <p:spPr bwMode="auto">
              <a:xfrm>
                <a:off x="2416" y="1488"/>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80" name="Line 82"/>
              <p:cNvSpPr>
                <a:spLocks noChangeShapeType="1"/>
              </p:cNvSpPr>
              <p:nvPr/>
            </p:nvSpPr>
            <p:spPr bwMode="auto">
              <a:xfrm>
                <a:off x="2416" y="1680"/>
                <a:ext cx="33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81" name="Line 83"/>
              <p:cNvSpPr>
                <a:spLocks noChangeShapeType="1"/>
              </p:cNvSpPr>
              <p:nvPr/>
            </p:nvSpPr>
            <p:spPr bwMode="auto">
              <a:xfrm>
                <a:off x="2752" y="139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82" name="Line 84"/>
              <p:cNvSpPr>
                <a:spLocks noChangeShapeType="1"/>
              </p:cNvSpPr>
              <p:nvPr/>
            </p:nvSpPr>
            <p:spPr bwMode="auto">
              <a:xfrm flipH="1">
                <a:off x="2831" y="1392"/>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83" name="Line 85"/>
              <p:cNvSpPr>
                <a:spLocks noChangeShapeType="1"/>
              </p:cNvSpPr>
              <p:nvPr/>
            </p:nvSpPr>
            <p:spPr bwMode="auto">
              <a:xfrm>
                <a:off x="2831" y="1632"/>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84" name="Line 86"/>
              <p:cNvSpPr>
                <a:spLocks noChangeShapeType="1"/>
              </p:cNvSpPr>
              <p:nvPr/>
            </p:nvSpPr>
            <p:spPr bwMode="auto">
              <a:xfrm>
                <a:off x="3264" y="1392"/>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266" name="Group 87"/>
            <p:cNvGrpSpPr>
              <a:grpSpLocks/>
            </p:cNvGrpSpPr>
            <p:nvPr/>
          </p:nvGrpSpPr>
          <p:grpSpPr bwMode="auto">
            <a:xfrm>
              <a:off x="2164" y="2112"/>
              <a:ext cx="2160" cy="528"/>
              <a:chOff x="1566" y="1152"/>
              <a:chExt cx="2160" cy="528"/>
            </a:xfrm>
          </p:grpSpPr>
          <p:grpSp>
            <p:nvGrpSpPr>
              <p:cNvPr id="10333" name="Group 88"/>
              <p:cNvGrpSpPr>
                <a:grpSpLocks/>
              </p:cNvGrpSpPr>
              <p:nvPr/>
            </p:nvGrpSpPr>
            <p:grpSpPr bwMode="auto">
              <a:xfrm>
                <a:off x="2451" y="1152"/>
                <a:ext cx="259" cy="481"/>
                <a:chOff x="2171" y="1413"/>
                <a:chExt cx="259" cy="481"/>
              </a:xfrm>
            </p:grpSpPr>
            <p:sp>
              <p:nvSpPr>
                <p:cNvPr id="10363" name="Freeform 89"/>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4" name="Rectangle 90"/>
                <p:cNvSpPr>
                  <a:spLocks noChangeArrowheads="1"/>
                </p:cNvSpPr>
                <p:nvPr/>
              </p:nvSpPr>
              <p:spPr bwMode="auto">
                <a:xfrm rot="5400000">
                  <a:off x="2079" y="1537"/>
                  <a:ext cx="42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ALU</a:t>
                  </a:r>
                </a:p>
              </p:txBody>
            </p:sp>
          </p:grpSp>
          <p:grpSp>
            <p:nvGrpSpPr>
              <p:cNvPr id="10334" name="Group 91"/>
              <p:cNvGrpSpPr>
                <a:grpSpLocks/>
              </p:cNvGrpSpPr>
              <p:nvPr/>
            </p:nvGrpSpPr>
            <p:grpSpPr bwMode="auto">
              <a:xfrm>
                <a:off x="1566" y="1248"/>
                <a:ext cx="345" cy="289"/>
                <a:chOff x="1286" y="1509"/>
                <a:chExt cx="345" cy="289"/>
              </a:xfrm>
            </p:grpSpPr>
            <p:sp>
              <p:nvSpPr>
                <p:cNvPr id="10359" name="Rectangle 92"/>
                <p:cNvSpPr>
                  <a:spLocks noChangeArrowheads="1"/>
                </p:cNvSpPr>
                <p:nvPr/>
              </p:nvSpPr>
              <p:spPr bwMode="auto">
                <a:xfrm>
                  <a:off x="1285" y="1511"/>
                  <a:ext cx="25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600" b="1">
                      <a:cs typeface="Arial" panose="020B0604020202020204" pitchFamily="34" charset="0"/>
                    </a:rPr>
                    <a:t>I$</a:t>
                  </a:r>
                </a:p>
              </p:txBody>
            </p:sp>
            <p:grpSp>
              <p:nvGrpSpPr>
                <p:cNvPr id="10360" name="Group 93"/>
                <p:cNvGrpSpPr>
                  <a:grpSpLocks/>
                </p:cNvGrpSpPr>
                <p:nvPr/>
              </p:nvGrpSpPr>
              <p:grpSpPr bwMode="auto">
                <a:xfrm>
                  <a:off x="1291" y="1509"/>
                  <a:ext cx="340" cy="289"/>
                  <a:chOff x="1291" y="1509"/>
                  <a:chExt cx="340" cy="289"/>
                </a:xfrm>
              </p:grpSpPr>
              <p:sp>
                <p:nvSpPr>
                  <p:cNvPr id="10361" name="Freeform 94"/>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2" name="Freeform 95"/>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0335" name="Rectangle 96"/>
              <p:cNvSpPr>
                <a:spLocks noChangeArrowheads="1"/>
              </p:cNvSpPr>
              <p:nvPr/>
            </p:nvSpPr>
            <p:spPr bwMode="auto">
              <a:xfrm>
                <a:off x="2012" y="1255"/>
                <a:ext cx="40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Reg</a:t>
                </a:r>
              </a:p>
            </p:txBody>
          </p:sp>
          <p:grpSp>
            <p:nvGrpSpPr>
              <p:cNvPr id="10336" name="Group 97"/>
              <p:cNvGrpSpPr>
                <a:grpSpLocks/>
              </p:cNvGrpSpPr>
              <p:nvPr/>
            </p:nvGrpSpPr>
            <p:grpSpPr bwMode="auto">
              <a:xfrm>
                <a:off x="2031" y="1248"/>
                <a:ext cx="296" cy="289"/>
                <a:chOff x="1751" y="1509"/>
                <a:chExt cx="296" cy="289"/>
              </a:xfrm>
            </p:grpSpPr>
            <p:sp>
              <p:nvSpPr>
                <p:cNvPr id="10357" name="Freeform 98"/>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8" name="Freeform 99"/>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337" name="Line 100"/>
              <p:cNvSpPr>
                <a:spLocks noChangeShapeType="1"/>
              </p:cNvSpPr>
              <p:nvPr/>
            </p:nvSpPr>
            <p:spPr bwMode="auto">
              <a:xfrm>
                <a:off x="1916" y="1392"/>
                <a:ext cx="11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8" name="Freeform 101"/>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39" name="Line 102"/>
              <p:cNvSpPr>
                <a:spLocks noChangeShapeType="1"/>
              </p:cNvSpPr>
              <p:nvPr/>
            </p:nvSpPr>
            <p:spPr bwMode="auto">
              <a:xfrm>
                <a:off x="2332" y="1297"/>
                <a:ext cx="1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0" name="Rectangle 103"/>
              <p:cNvSpPr>
                <a:spLocks noChangeArrowheads="1"/>
              </p:cNvSpPr>
              <p:nvPr/>
            </p:nvSpPr>
            <p:spPr bwMode="auto">
              <a:xfrm>
                <a:off x="2828" y="1250"/>
                <a:ext cx="31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D$</a:t>
                </a:r>
              </a:p>
            </p:txBody>
          </p:sp>
          <p:grpSp>
            <p:nvGrpSpPr>
              <p:cNvPr id="10341" name="Group 104"/>
              <p:cNvGrpSpPr>
                <a:grpSpLocks/>
              </p:cNvGrpSpPr>
              <p:nvPr/>
            </p:nvGrpSpPr>
            <p:grpSpPr bwMode="auto">
              <a:xfrm>
                <a:off x="2880" y="1248"/>
                <a:ext cx="325" cy="289"/>
                <a:chOff x="2600" y="1509"/>
                <a:chExt cx="325" cy="289"/>
              </a:xfrm>
            </p:grpSpPr>
            <p:sp>
              <p:nvSpPr>
                <p:cNvPr id="10355" name="Freeform 105"/>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6" name="Freeform 106"/>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342" name="Rectangle 107"/>
              <p:cNvSpPr>
                <a:spLocks noChangeArrowheads="1"/>
              </p:cNvSpPr>
              <p:nvPr/>
            </p:nvSpPr>
            <p:spPr bwMode="auto">
              <a:xfrm>
                <a:off x="3321" y="1250"/>
                <a:ext cx="405"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Reg</a:t>
                </a:r>
              </a:p>
            </p:txBody>
          </p:sp>
          <p:grpSp>
            <p:nvGrpSpPr>
              <p:cNvPr id="10343" name="Group 108"/>
              <p:cNvGrpSpPr>
                <a:grpSpLocks/>
              </p:cNvGrpSpPr>
              <p:nvPr/>
            </p:nvGrpSpPr>
            <p:grpSpPr bwMode="auto">
              <a:xfrm>
                <a:off x="3348" y="1248"/>
                <a:ext cx="284" cy="289"/>
                <a:chOff x="3068" y="1509"/>
                <a:chExt cx="284" cy="289"/>
              </a:xfrm>
            </p:grpSpPr>
            <p:sp>
              <p:nvSpPr>
                <p:cNvPr id="10353" name="Freeform 109"/>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4" name="Freeform 110"/>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344" name="Line 111"/>
              <p:cNvSpPr>
                <a:spLocks noChangeShapeType="1"/>
              </p:cNvSpPr>
              <p:nvPr/>
            </p:nvSpPr>
            <p:spPr bwMode="auto">
              <a:xfrm>
                <a:off x="3202" y="1392"/>
                <a:ext cx="13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5" name="Line 112"/>
              <p:cNvSpPr>
                <a:spLocks noChangeShapeType="1"/>
              </p:cNvSpPr>
              <p:nvPr/>
            </p:nvSpPr>
            <p:spPr bwMode="auto">
              <a:xfrm>
                <a:off x="2717" y="1392"/>
                <a:ext cx="15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6" name="Line 113"/>
              <p:cNvSpPr>
                <a:spLocks noChangeShapeType="1"/>
              </p:cNvSpPr>
              <p:nvPr/>
            </p:nvSpPr>
            <p:spPr bwMode="auto">
              <a:xfrm>
                <a:off x="2332" y="1488"/>
                <a:ext cx="1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7" name="Line 114"/>
              <p:cNvSpPr>
                <a:spLocks noChangeShapeType="1"/>
              </p:cNvSpPr>
              <p:nvPr/>
            </p:nvSpPr>
            <p:spPr bwMode="auto">
              <a:xfrm>
                <a:off x="2415" y="1488"/>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8" name="Line 115"/>
              <p:cNvSpPr>
                <a:spLocks noChangeShapeType="1"/>
              </p:cNvSpPr>
              <p:nvPr/>
            </p:nvSpPr>
            <p:spPr bwMode="auto">
              <a:xfrm>
                <a:off x="2415" y="1680"/>
                <a:ext cx="3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9" name="Line 116"/>
              <p:cNvSpPr>
                <a:spLocks noChangeShapeType="1"/>
              </p:cNvSpPr>
              <p:nvPr/>
            </p:nvSpPr>
            <p:spPr bwMode="auto">
              <a:xfrm>
                <a:off x="2752" y="139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0" name="Line 117"/>
              <p:cNvSpPr>
                <a:spLocks noChangeShapeType="1"/>
              </p:cNvSpPr>
              <p:nvPr/>
            </p:nvSpPr>
            <p:spPr bwMode="auto">
              <a:xfrm flipH="1">
                <a:off x="2832" y="1392"/>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1" name="Line 118"/>
              <p:cNvSpPr>
                <a:spLocks noChangeShapeType="1"/>
              </p:cNvSpPr>
              <p:nvPr/>
            </p:nvSpPr>
            <p:spPr bwMode="auto">
              <a:xfrm>
                <a:off x="2832" y="1632"/>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2" name="Line 119"/>
              <p:cNvSpPr>
                <a:spLocks noChangeShapeType="1"/>
              </p:cNvSpPr>
              <p:nvPr/>
            </p:nvSpPr>
            <p:spPr bwMode="auto">
              <a:xfrm>
                <a:off x="3264" y="1392"/>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267" name="Group 120"/>
            <p:cNvGrpSpPr>
              <a:grpSpLocks/>
            </p:cNvGrpSpPr>
            <p:nvPr/>
          </p:nvGrpSpPr>
          <p:grpSpPr bwMode="auto">
            <a:xfrm>
              <a:off x="2595" y="2640"/>
              <a:ext cx="2159" cy="528"/>
              <a:chOff x="1565" y="1152"/>
              <a:chExt cx="2159" cy="528"/>
            </a:xfrm>
          </p:grpSpPr>
          <p:grpSp>
            <p:nvGrpSpPr>
              <p:cNvPr id="10301" name="Group 121"/>
              <p:cNvGrpSpPr>
                <a:grpSpLocks/>
              </p:cNvGrpSpPr>
              <p:nvPr/>
            </p:nvGrpSpPr>
            <p:grpSpPr bwMode="auto">
              <a:xfrm>
                <a:off x="2453" y="1152"/>
                <a:ext cx="257" cy="481"/>
                <a:chOff x="2173" y="1413"/>
                <a:chExt cx="257" cy="481"/>
              </a:xfrm>
            </p:grpSpPr>
            <p:sp>
              <p:nvSpPr>
                <p:cNvPr id="10331" name="Freeform 122"/>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32" name="Rectangle 123"/>
                <p:cNvSpPr>
                  <a:spLocks noChangeArrowheads="1"/>
                </p:cNvSpPr>
                <p:nvPr/>
              </p:nvSpPr>
              <p:spPr bwMode="auto">
                <a:xfrm rot="5400000">
                  <a:off x="2081" y="1537"/>
                  <a:ext cx="423"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ALU</a:t>
                  </a:r>
                </a:p>
              </p:txBody>
            </p:sp>
          </p:grpSp>
          <p:grpSp>
            <p:nvGrpSpPr>
              <p:cNvPr id="10302" name="Group 124"/>
              <p:cNvGrpSpPr>
                <a:grpSpLocks/>
              </p:cNvGrpSpPr>
              <p:nvPr/>
            </p:nvGrpSpPr>
            <p:grpSpPr bwMode="auto">
              <a:xfrm>
                <a:off x="1565" y="1248"/>
                <a:ext cx="346" cy="289"/>
                <a:chOff x="1285" y="1509"/>
                <a:chExt cx="346" cy="289"/>
              </a:xfrm>
            </p:grpSpPr>
            <p:sp>
              <p:nvSpPr>
                <p:cNvPr id="10327" name="Rectangle 125"/>
                <p:cNvSpPr>
                  <a:spLocks noChangeArrowheads="1"/>
                </p:cNvSpPr>
                <p:nvPr/>
              </p:nvSpPr>
              <p:spPr bwMode="auto">
                <a:xfrm>
                  <a:off x="1285" y="1511"/>
                  <a:ext cx="252"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600" b="1">
                      <a:cs typeface="Arial" panose="020B0604020202020204" pitchFamily="34" charset="0"/>
                    </a:rPr>
                    <a:t>I$</a:t>
                  </a:r>
                </a:p>
              </p:txBody>
            </p:sp>
            <p:grpSp>
              <p:nvGrpSpPr>
                <p:cNvPr id="10328" name="Group 126"/>
                <p:cNvGrpSpPr>
                  <a:grpSpLocks/>
                </p:cNvGrpSpPr>
                <p:nvPr/>
              </p:nvGrpSpPr>
              <p:grpSpPr bwMode="auto">
                <a:xfrm>
                  <a:off x="1291" y="1509"/>
                  <a:ext cx="340" cy="289"/>
                  <a:chOff x="1291" y="1509"/>
                  <a:chExt cx="340" cy="289"/>
                </a:xfrm>
              </p:grpSpPr>
              <p:sp>
                <p:nvSpPr>
                  <p:cNvPr id="10329" name="Freeform 127"/>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30" name="Freeform 128"/>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0303" name="Rectangle 129"/>
              <p:cNvSpPr>
                <a:spLocks noChangeArrowheads="1"/>
              </p:cNvSpPr>
              <p:nvPr/>
            </p:nvSpPr>
            <p:spPr bwMode="auto">
              <a:xfrm>
                <a:off x="2012" y="1255"/>
                <a:ext cx="40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Reg</a:t>
                </a:r>
              </a:p>
            </p:txBody>
          </p:sp>
          <p:grpSp>
            <p:nvGrpSpPr>
              <p:cNvPr id="10304" name="Group 130"/>
              <p:cNvGrpSpPr>
                <a:grpSpLocks/>
              </p:cNvGrpSpPr>
              <p:nvPr/>
            </p:nvGrpSpPr>
            <p:grpSpPr bwMode="auto">
              <a:xfrm>
                <a:off x="2031" y="1248"/>
                <a:ext cx="296" cy="289"/>
                <a:chOff x="1751" y="1509"/>
                <a:chExt cx="296" cy="289"/>
              </a:xfrm>
            </p:grpSpPr>
            <p:sp>
              <p:nvSpPr>
                <p:cNvPr id="10325" name="Freeform 131"/>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26" name="Freeform 132"/>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305" name="Line 133"/>
              <p:cNvSpPr>
                <a:spLocks noChangeShapeType="1"/>
              </p:cNvSpPr>
              <p:nvPr/>
            </p:nvSpPr>
            <p:spPr bwMode="auto">
              <a:xfrm>
                <a:off x="1916" y="1392"/>
                <a:ext cx="11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06" name="Freeform 134"/>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07" name="Line 135"/>
              <p:cNvSpPr>
                <a:spLocks noChangeShapeType="1"/>
              </p:cNvSpPr>
              <p:nvPr/>
            </p:nvSpPr>
            <p:spPr bwMode="auto">
              <a:xfrm>
                <a:off x="2333" y="1296"/>
                <a:ext cx="1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08" name="Rectangle 136"/>
              <p:cNvSpPr>
                <a:spLocks noChangeArrowheads="1"/>
              </p:cNvSpPr>
              <p:nvPr/>
            </p:nvSpPr>
            <p:spPr bwMode="auto">
              <a:xfrm>
                <a:off x="2829" y="1250"/>
                <a:ext cx="316"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D$</a:t>
                </a:r>
              </a:p>
            </p:txBody>
          </p:sp>
          <p:grpSp>
            <p:nvGrpSpPr>
              <p:cNvPr id="10309" name="Group 137"/>
              <p:cNvGrpSpPr>
                <a:grpSpLocks/>
              </p:cNvGrpSpPr>
              <p:nvPr/>
            </p:nvGrpSpPr>
            <p:grpSpPr bwMode="auto">
              <a:xfrm>
                <a:off x="2880" y="1248"/>
                <a:ext cx="325" cy="289"/>
                <a:chOff x="2600" y="1509"/>
                <a:chExt cx="325" cy="289"/>
              </a:xfrm>
            </p:grpSpPr>
            <p:sp>
              <p:nvSpPr>
                <p:cNvPr id="10323" name="Freeform 138"/>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24" name="Freeform 139"/>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310" name="Rectangle 140"/>
              <p:cNvSpPr>
                <a:spLocks noChangeArrowheads="1"/>
              </p:cNvSpPr>
              <p:nvPr/>
            </p:nvSpPr>
            <p:spPr bwMode="auto">
              <a:xfrm>
                <a:off x="3321" y="1250"/>
                <a:ext cx="404"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Reg</a:t>
                </a:r>
              </a:p>
            </p:txBody>
          </p:sp>
          <p:grpSp>
            <p:nvGrpSpPr>
              <p:cNvPr id="10311" name="Group 141"/>
              <p:cNvGrpSpPr>
                <a:grpSpLocks/>
              </p:cNvGrpSpPr>
              <p:nvPr/>
            </p:nvGrpSpPr>
            <p:grpSpPr bwMode="auto">
              <a:xfrm>
                <a:off x="3348" y="1248"/>
                <a:ext cx="284" cy="289"/>
                <a:chOff x="3068" y="1509"/>
                <a:chExt cx="284" cy="289"/>
              </a:xfrm>
            </p:grpSpPr>
            <p:sp>
              <p:nvSpPr>
                <p:cNvPr id="10321" name="Freeform 142"/>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22" name="Freeform 143"/>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312" name="Line 144"/>
              <p:cNvSpPr>
                <a:spLocks noChangeShapeType="1"/>
              </p:cNvSpPr>
              <p:nvPr/>
            </p:nvSpPr>
            <p:spPr bwMode="auto">
              <a:xfrm>
                <a:off x="3201" y="1392"/>
                <a:ext cx="13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13" name="Line 145"/>
              <p:cNvSpPr>
                <a:spLocks noChangeShapeType="1"/>
              </p:cNvSpPr>
              <p:nvPr/>
            </p:nvSpPr>
            <p:spPr bwMode="auto">
              <a:xfrm>
                <a:off x="2717" y="1392"/>
                <a:ext cx="15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14" name="Line 146"/>
              <p:cNvSpPr>
                <a:spLocks noChangeShapeType="1"/>
              </p:cNvSpPr>
              <p:nvPr/>
            </p:nvSpPr>
            <p:spPr bwMode="auto">
              <a:xfrm>
                <a:off x="2333" y="1488"/>
                <a:ext cx="15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15" name="Line 147"/>
              <p:cNvSpPr>
                <a:spLocks noChangeShapeType="1"/>
              </p:cNvSpPr>
              <p:nvPr/>
            </p:nvSpPr>
            <p:spPr bwMode="auto">
              <a:xfrm>
                <a:off x="2416" y="1488"/>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6" name="Line 148"/>
              <p:cNvSpPr>
                <a:spLocks noChangeShapeType="1"/>
              </p:cNvSpPr>
              <p:nvPr/>
            </p:nvSpPr>
            <p:spPr bwMode="auto">
              <a:xfrm>
                <a:off x="2416" y="1680"/>
                <a:ext cx="3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7" name="Line 149"/>
              <p:cNvSpPr>
                <a:spLocks noChangeShapeType="1"/>
              </p:cNvSpPr>
              <p:nvPr/>
            </p:nvSpPr>
            <p:spPr bwMode="auto">
              <a:xfrm>
                <a:off x="2752" y="139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8" name="Line 150"/>
              <p:cNvSpPr>
                <a:spLocks noChangeShapeType="1"/>
              </p:cNvSpPr>
              <p:nvPr/>
            </p:nvSpPr>
            <p:spPr bwMode="auto">
              <a:xfrm flipH="1">
                <a:off x="2832" y="1392"/>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9" name="Line 151"/>
              <p:cNvSpPr>
                <a:spLocks noChangeShapeType="1"/>
              </p:cNvSpPr>
              <p:nvPr/>
            </p:nvSpPr>
            <p:spPr bwMode="auto">
              <a:xfrm>
                <a:off x="2832" y="1632"/>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0" name="Line 152"/>
              <p:cNvSpPr>
                <a:spLocks noChangeShapeType="1"/>
              </p:cNvSpPr>
              <p:nvPr/>
            </p:nvSpPr>
            <p:spPr bwMode="auto">
              <a:xfrm>
                <a:off x="3265" y="1392"/>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268" name="Group 153"/>
            <p:cNvGrpSpPr>
              <a:grpSpLocks/>
            </p:cNvGrpSpPr>
            <p:nvPr/>
          </p:nvGrpSpPr>
          <p:grpSpPr bwMode="auto">
            <a:xfrm>
              <a:off x="3026" y="3168"/>
              <a:ext cx="2162" cy="528"/>
              <a:chOff x="1564" y="1152"/>
              <a:chExt cx="2162" cy="528"/>
            </a:xfrm>
          </p:grpSpPr>
          <p:grpSp>
            <p:nvGrpSpPr>
              <p:cNvPr id="10269" name="Group 154"/>
              <p:cNvGrpSpPr>
                <a:grpSpLocks/>
              </p:cNvGrpSpPr>
              <p:nvPr/>
            </p:nvGrpSpPr>
            <p:grpSpPr bwMode="auto">
              <a:xfrm>
                <a:off x="2451" y="1152"/>
                <a:ext cx="259" cy="481"/>
                <a:chOff x="2171" y="1413"/>
                <a:chExt cx="259" cy="481"/>
              </a:xfrm>
            </p:grpSpPr>
            <p:sp>
              <p:nvSpPr>
                <p:cNvPr id="10299" name="Freeform 155"/>
                <p:cNvSpPr>
                  <a:spLocks/>
                </p:cNvSpPr>
                <p:nvPr/>
              </p:nvSpPr>
              <p:spPr bwMode="auto">
                <a:xfrm>
                  <a:off x="2217" y="1413"/>
                  <a:ext cx="213" cy="481"/>
                </a:xfrm>
                <a:custGeom>
                  <a:avLst/>
                  <a:gdLst>
                    <a:gd name="T0" fmla="*/ 0 w 213"/>
                    <a:gd name="T1" fmla="*/ 320 h 481"/>
                    <a:gd name="T2" fmla="*/ 71 w 213"/>
                    <a:gd name="T3" fmla="*/ 240 h 481"/>
                    <a:gd name="T4" fmla="*/ 0 w 213"/>
                    <a:gd name="T5" fmla="*/ 160 h 481"/>
                    <a:gd name="T6" fmla="*/ 0 w 213"/>
                    <a:gd name="T7" fmla="*/ 0 h 481"/>
                    <a:gd name="T8" fmla="*/ 212 w 213"/>
                    <a:gd name="T9" fmla="*/ 160 h 481"/>
                    <a:gd name="T10" fmla="*/ 212 w 213"/>
                    <a:gd name="T11" fmla="*/ 320 h 481"/>
                    <a:gd name="T12" fmla="*/ 0 w 213"/>
                    <a:gd name="T13" fmla="*/ 480 h 481"/>
                    <a:gd name="T14" fmla="*/ 0 w 213"/>
                    <a:gd name="T15" fmla="*/ 320 h 4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481">
                      <a:moveTo>
                        <a:pt x="0" y="320"/>
                      </a:moveTo>
                      <a:lnTo>
                        <a:pt x="71" y="240"/>
                      </a:lnTo>
                      <a:lnTo>
                        <a:pt x="0" y="160"/>
                      </a:lnTo>
                      <a:lnTo>
                        <a:pt x="0" y="0"/>
                      </a:lnTo>
                      <a:lnTo>
                        <a:pt x="212" y="160"/>
                      </a:lnTo>
                      <a:lnTo>
                        <a:pt x="212" y="320"/>
                      </a:lnTo>
                      <a:lnTo>
                        <a:pt x="0" y="480"/>
                      </a:lnTo>
                      <a:lnTo>
                        <a:pt x="0" y="32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00" name="Rectangle 156"/>
                <p:cNvSpPr>
                  <a:spLocks noChangeArrowheads="1"/>
                </p:cNvSpPr>
                <p:nvPr/>
              </p:nvSpPr>
              <p:spPr bwMode="auto">
                <a:xfrm rot="5400000">
                  <a:off x="2078" y="1537"/>
                  <a:ext cx="423"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ALU</a:t>
                  </a:r>
                </a:p>
              </p:txBody>
            </p:sp>
          </p:grpSp>
          <p:grpSp>
            <p:nvGrpSpPr>
              <p:cNvPr id="10270" name="Group 157"/>
              <p:cNvGrpSpPr>
                <a:grpSpLocks/>
              </p:cNvGrpSpPr>
              <p:nvPr/>
            </p:nvGrpSpPr>
            <p:grpSpPr bwMode="auto">
              <a:xfrm>
                <a:off x="1564" y="1248"/>
                <a:ext cx="347" cy="289"/>
                <a:chOff x="1284" y="1509"/>
                <a:chExt cx="347" cy="289"/>
              </a:xfrm>
            </p:grpSpPr>
            <p:sp>
              <p:nvSpPr>
                <p:cNvPr id="10295" name="Rectangle 158"/>
                <p:cNvSpPr>
                  <a:spLocks noChangeArrowheads="1"/>
                </p:cNvSpPr>
                <p:nvPr/>
              </p:nvSpPr>
              <p:spPr bwMode="auto">
                <a:xfrm>
                  <a:off x="1284" y="1511"/>
                  <a:ext cx="25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1600" b="1">
                      <a:cs typeface="Arial" panose="020B0604020202020204" pitchFamily="34" charset="0"/>
                    </a:rPr>
                    <a:t>I$</a:t>
                  </a:r>
                </a:p>
              </p:txBody>
            </p:sp>
            <p:grpSp>
              <p:nvGrpSpPr>
                <p:cNvPr id="10296" name="Group 159"/>
                <p:cNvGrpSpPr>
                  <a:grpSpLocks/>
                </p:cNvGrpSpPr>
                <p:nvPr/>
              </p:nvGrpSpPr>
              <p:grpSpPr bwMode="auto">
                <a:xfrm>
                  <a:off x="1291" y="1509"/>
                  <a:ext cx="340" cy="289"/>
                  <a:chOff x="1291" y="1509"/>
                  <a:chExt cx="340" cy="289"/>
                </a:xfrm>
              </p:grpSpPr>
              <p:sp>
                <p:nvSpPr>
                  <p:cNvPr id="10297" name="Freeform 160"/>
                  <p:cNvSpPr>
                    <a:spLocks/>
                  </p:cNvSpPr>
                  <p:nvPr/>
                </p:nvSpPr>
                <p:spPr bwMode="auto">
                  <a:xfrm>
                    <a:off x="1291" y="1509"/>
                    <a:ext cx="170" cy="289"/>
                  </a:xfrm>
                  <a:custGeom>
                    <a:avLst/>
                    <a:gdLst>
                      <a:gd name="T0" fmla="*/ 169 w 170"/>
                      <a:gd name="T1" fmla="*/ 0 h 289"/>
                      <a:gd name="T2" fmla="*/ 0 w 170"/>
                      <a:gd name="T3" fmla="*/ 0 h 289"/>
                      <a:gd name="T4" fmla="*/ 0 w 170"/>
                      <a:gd name="T5" fmla="*/ 288 h 289"/>
                      <a:gd name="T6" fmla="*/ 169 w 170"/>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289">
                        <a:moveTo>
                          <a:pt x="169" y="0"/>
                        </a:moveTo>
                        <a:lnTo>
                          <a:pt x="0" y="0"/>
                        </a:lnTo>
                        <a:lnTo>
                          <a:pt x="0" y="288"/>
                        </a:lnTo>
                        <a:lnTo>
                          <a:pt x="169"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8" name="Freeform 161"/>
                  <p:cNvSpPr>
                    <a:spLocks/>
                  </p:cNvSpPr>
                  <p:nvPr/>
                </p:nvSpPr>
                <p:spPr bwMode="auto">
                  <a:xfrm>
                    <a:off x="1460" y="1509"/>
                    <a:ext cx="171" cy="289"/>
                  </a:xfrm>
                  <a:custGeom>
                    <a:avLst/>
                    <a:gdLst>
                      <a:gd name="T0" fmla="*/ 0 w 171"/>
                      <a:gd name="T1" fmla="*/ 0 h 289"/>
                      <a:gd name="T2" fmla="*/ 170 w 171"/>
                      <a:gd name="T3" fmla="*/ 0 h 289"/>
                      <a:gd name="T4" fmla="*/ 170 w 171"/>
                      <a:gd name="T5" fmla="*/ 288 h 289"/>
                      <a:gd name="T6" fmla="*/ 0 w 171"/>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289">
                        <a:moveTo>
                          <a:pt x="0" y="0"/>
                        </a:moveTo>
                        <a:lnTo>
                          <a:pt x="170" y="0"/>
                        </a:lnTo>
                        <a:lnTo>
                          <a:pt x="170"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0271" name="Rectangle 162"/>
              <p:cNvSpPr>
                <a:spLocks noChangeArrowheads="1"/>
              </p:cNvSpPr>
              <p:nvPr/>
            </p:nvSpPr>
            <p:spPr bwMode="auto">
              <a:xfrm>
                <a:off x="2011" y="1254"/>
                <a:ext cx="40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Reg</a:t>
                </a:r>
              </a:p>
            </p:txBody>
          </p:sp>
          <p:grpSp>
            <p:nvGrpSpPr>
              <p:cNvPr id="10272" name="Group 163"/>
              <p:cNvGrpSpPr>
                <a:grpSpLocks/>
              </p:cNvGrpSpPr>
              <p:nvPr/>
            </p:nvGrpSpPr>
            <p:grpSpPr bwMode="auto">
              <a:xfrm>
                <a:off x="2031" y="1248"/>
                <a:ext cx="296" cy="289"/>
                <a:chOff x="1751" y="1509"/>
                <a:chExt cx="296" cy="289"/>
              </a:xfrm>
            </p:grpSpPr>
            <p:sp>
              <p:nvSpPr>
                <p:cNvPr id="10293" name="Freeform 164"/>
                <p:cNvSpPr>
                  <a:spLocks/>
                </p:cNvSpPr>
                <p:nvPr/>
              </p:nvSpPr>
              <p:spPr bwMode="auto">
                <a:xfrm>
                  <a:off x="1751" y="1509"/>
                  <a:ext cx="149" cy="289"/>
                </a:xfrm>
                <a:custGeom>
                  <a:avLst/>
                  <a:gdLst>
                    <a:gd name="T0" fmla="*/ 148 w 149"/>
                    <a:gd name="T1" fmla="*/ 0 h 289"/>
                    <a:gd name="T2" fmla="*/ 0 w 149"/>
                    <a:gd name="T3" fmla="*/ 0 h 289"/>
                    <a:gd name="T4" fmla="*/ 0 w 149"/>
                    <a:gd name="T5" fmla="*/ 288 h 289"/>
                    <a:gd name="T6" fmla="*/ 148 w 149"/>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289">
                      <a:moveTo>
                        <a:pt x="148" y="0"/>
                      </a:moveTo>
                      <a:lnTo>
                        <a:pt x="0" y="0"/>
                      </a:lnTo>
                      <a:lnTo>
                        <a:pt x="0" y="288"/>
                      </a:lnTo>
                      <a:lnTo>
                        <a:pt x="148"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4" name="Freeform 165"/>
                <p:cNvSpPr>
                  <a:spLocks/>
                </p:cNvSpPr>
                <p:nvPr/>
              </p:nvSpPr>
              <p:spPr bwMode="auto">
                <a:xfrm>
                  <a:off x="1899" y="1509"/>
                  <a:ext cx="148" cy="289"/>
                </a:xfrm>
                <a:custGeom>
                  <a:avLst/>
                  <a:gdLst>
                    <a:gd name="T0" fmla="*/ 0 w 148"/>
                    <a:gd name="T1" fmla="*/ 0 h 289"/>
                    <a:gd name="T2" fmla="*/ 147 w 148"/>
                    <a:gd name="T3" fmla="*/ 0 h 289"/>
                    <a:gd name="T4" fmla="*/ 147 w 148"/>
                    <a:gd name="T5" fmla="*/ 288 h 289"/>
                    <a:gd name="T6" fmla="*/ 0 w 148"/>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 h="289">
                      <a:moveTo>
                        <a:pt x="0" y="0"/>
                      </a:moveTo>
                      <a:lnTo>
                        <a:pt x="147" y="0"/>
                      </a:lnTo>
                      <a:lnTo>
                        <a:pt x="147"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73" name="Line 166"/>
              <p:cNvSpPr>
                <a:spLocks noChangeShapeType="1"/>
              </p:cNvSpPr>
              <p:nvPr/>
            </p:nvSpPr>
            <p:spPr bwMode="auto">
              <a:xfrm>
                <a:off x="1917" y="1392"/>
                <a:ext cx="11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4" name="Freeform 167"/>
              <p:cNvSpPr>
                <a:spLocks/>
              </p:cNvSpPr>
              <p:nvPr/>
            </p:nvSpPr>
            <p:spPr bwMode="auto">
              <a:xfrm>
                <a:off x="1984" y="1296"/>
                <a:ext cx="48" cy="97"/>
              </a:xfrm>
              <a:custGeom>
                <a:avLst/>
                <a:gdLst>
                  <a:gd name="T0" fmla="*/ 0 w 48"/>
                  <a:gd name="T1" fmla="*/ 96 h 97"/>
                  <a:gd name="T2" fmla="*/ 0 w 48"/>
                  <a:gd name="T3" fmla="*/ 0 h 97"/>
                  <a:gd name="T4" fmla="*/ 47 w 48"/>
                  <a:gd name="T5" fmla="*/ 0 h 97"/>
                  <a:gd name="T6" fmla="*/ 47 w 4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97">
                    <a:moveTo>
                      <a:pt x="0" y="96"/>
                    </a:moveTo>
                    <a:lnTo>
                      <a:pt x="0" y="0"/>
                    </a:lnTo>
                    <a:lnTo>
                      <a:pt x="47"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5" name="Line 168"/>
              <p:cNvSpPr>
                <a:spLocks noChangeShapeType="1"/>
              </p:cNvSpPr>
              <p:nvPr/>
            </p:nvSpPr>
            <p:spPr bwMode="auto">
              <a:xfrm>
                <a:off x="2332" y="1296"/>
                <a:ext cx="15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6" name="Rectangle 169"/>
              <p:cNvSpPr>
                <a:spLocks noChangeArrowheads="1"/>
              </p:cNvSpPr>
              <p:nvPr/>
            </p:nvSpPr>
            <p:spPr bwMode="auto">
              <a:xfrm>
                <a:off x="2829" y="1250"/>
                <a:ext cx="316"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D$</a:t>
                </a:r>
              </a:p>
            </p:txBody>
          </p:sp>
          <p:grpSp>
            <p:nvGrpSpPr>
              <p:cNvPr id="10277" name="Group 170"/>
              <p:cNvGrpSpPr>
                <a:grpSpLocks/>
              </p:cNvGrpSpPr>
              <p:nvPr/>
            </p:nvGrpSpPr>
            <p:grpSpPr bwMode="auto">
              <a:xfrm>
                <a:off x="2880" y="1248"/>
                <a:ext cx="325" cy="289"/>
                <a:chOff x="2600" y="1509"/>
                <a:chExt cx="325" cy="289"/>
              </a:xfrm>
            </p:grpSpPr>
            <p:sp>
              <p:nvSpPr>
                <p:cNvPr id="10291" name="Freeform 171"/>
                <p:cNvSpPr>
                  <a:spLocks/>
                </p:cNvSpPr>
                <p:nvPr/>
              </p:nvSpPr>
              <p:spPr bwMode="auto">
                <a:xfrm>
                  <a:off x="2600" y="1509"/>
                  <a:ext cx="162" cy="289"/>
                </a:xfrm>
                <a:custGeom>
                  <a:avLst/>
                  <a:gdLst>
                    <a:gd name="T0" fmla="*/ 161 w 162"/>
                    <a:gd name="T1" fmla="*/ 0 h 289"/>
                    <a:gd name="T2" fmla="*/ 0 w 162"/>
                    <a:gd name="T3" fmla="*/ 0 h 289"/>
                    <a:gd name="T4" fmla="*/ 0 w 162"/>
                    <a:gd name="T5" fmla="*/ 288 h 289"/>
                    <a:gd name="T6" fmla="*/ 161 w 16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 h="289">
                      <a:moveTo>
                        <a:pt x="161" y="0"/>
                      </a:moveTo>
                      <a:lnTo>
                        <a:pt x="0" y="0"/>
                      </a:lnTo>
                      <a:lnTo>
                        <a:pt x="0" y="288"/>
                      </a:lnTo>
                      <a:lnTo>
                        <a:pt x="161"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2" name="Freeform 172"/>
                <p:cNvSpPr>
                  <a:spLocks/>
                </p:cNvSpPr>
                <p:nvPr/>
              </p:nvSpPr>
              <p:spPr bwMode="auto">
                <a:xfrm>
                  <a:off x="2761" y="1509"/>
                  <a:ext cx="164" cy="289"/>
                </a:xfrm>
                <a:custGeom>
                  <a:avLst/>
                  <a:gdLst>
                    <a:gd name="T0" fmla="*/ 0 w 164"/>
                    <a:gd name="T1" fmla="*/ 0 h 289"/>
                    <a:gd name="T2" fmla="*/ 163 w 164"/>
                    <a:gd name="T3" fmla="*/ 0 h 289"/>
                    <a:gd name="T4" fmla="*/ 163 w 164"/>
                    <a:gd name="T5" fmla="*/ 288 h 289"/>
                    <a:gd name="T6" fmla="*/ 0 w 164"/>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 h="289">
                      <a:moveTo>
                        <a:pt x="0" y="0"/>
                      </a:moveTo>
                      <a:lnTo>
                        <a:pt x="163" y="0"/>
                      </a:lnTo>
                      <a:lnTo>
                        <a:pt x="163"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78" name="Rectangle 173"/>
              <p:cNvSpPr>
                <a:spLocks noChangeArrowheads="1"/>
              </p:cNvSpPr>
              <p:nvPr/>
            </p:nvSpPr>
            <p:spPr bwMode="auto">
              <a:xfrm>
                <a:off x="3321" y="1250"/>
                <a:ext cx="40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600" b="1">
                    <a:cs typeface="Arial" panose="020B0604020202020204" pitchFamily="34" charset="0"/>
                  </a:rPr>
                  <a:t>Reg</a:t>
                </a:r>
              </a:p>
            </p:txBody>
          </p:sp>
          <p:grpSp>
            <p:nvGrpSpPr>
              <p:cNvPr id="10279" name="Group 174"/>
              <p:cNvGrpSpPr>
                <a:grpSpLocks/>
              </p:cNvGrpSpPr>
              <p:nvPr/>
            </p:nvGrpSpPr>
            <p:grpSpPr bwMode="auto">
              <a:xfrm>
                <a:off x="3348" y="1248"/>
                <a:ext cx="284" cy="289"/>
                <a:chOff x="3068" y="1509"/>
                <a:chExt cx="284" cy="289"/>
              </a:xfrm>
            </p:grpSpPr>
            <p:sp>
              <p:nvSpPr>
                <p:cNvPr id="10289" name="Freeform 175"/>
                <p:cNvSpPr>
                  <a:spLocks/>
                </p:cNvSpPr>
                <p:nvPr/>
              </p:nvSpPr>
              <p:spPr bwMode="auto">
                <a:xfrm>
                  <a:off x="3068" y="1509"/>
                  <a:ext cx="142" cy="289"/>
                </a:xfrm>
                <a:custGeom>
                  <a:avLst/>
                  <a:gdLst>
                    <a:gd name="T0" fmla="*/ 141 w 142"/>
                    <a:gd name="T1" fmla="*/ 0 h 289"/>
                    <a:gd name="T2" fmla="*/ 0 w 142"/>
                    <a:gd name="T3" fmla="*/ 0 h 289"/>
                    <a:gd name="T4" fmla="*/ 0 w 142"/>
                    <a:gd name="T5" fmla="*/ 288 h 289"/>
                    <a:gd name="T6" fmla="*/ 141 w 142"/>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2" h="289">
                      <a:moveTo>
                        <a:pt x="141" y="0"/>
                      </a:moveTo>
                      <a:lnTo>
                        <a:pt x="0" y="0"/>
                      </a:lnTo>
                      <a:lnTo>
                        <a:pt x="0" y="288"/>
                      </a:lnTo>
                      <a:lnTo>
                        <a:pt x="141"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90" name="Freeform 176"/>
                <p:cNvSpPr>
                  <a:spLocks/>
                </p:cNvSpPr>
                <p:nvPr/>
              </p:nvSpPr>
              <p:spPr bwMode="auto">
                <a:xfrm>
                  <a:off x="3209" y="1509"/>
                  <a:ext cx="143" cy="289"/>
                </a:xfrm>
                <a:custGeom>
                  <a:avLst/>
                  <a:gdLst>
                    <a:gd name="T0" fmla="*/ 0 w 143"/>
                    <a:gd name="T1" fmla="*/ 0 h 289"/>
                    <a:gd name="T2" fmla="*/ 142 w 143"/>
                    <a:gd name="T3" fmla="*/ 0 h 289"/>
                    <a:gd name="T4" fmla="*/ 142 w 143"/>
                    <a:gd name="T5" fmla="*/ 288 h 289"/>
                    <a:gd name="T6" fmla="*/ 0 w 143"/>
                    <a:gd name="T7" fmla="*/ 288 h 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289">
                      <a:moveTo>
                        <a:pt x="0" y="0"/>
                      </a:moveTo>
                      <a:lnTo>
                        <a:pt x="142" y="0"/>
                      </a:lnTo>
                      <a:lnTo>
                        <a:pt x="142" y="288"/>
                      </a:lnTo>
                      <a:lnTo>
                        <a:pt x="0" y="28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280" name="Line 177"/>
              <p:cNvSpPr>
                <a:spLocks noChangeShapeType="1"/>
              </p:cNvSpPr>
              <p:nvPr/>
            </p:nvSpPr>
            <p:spPr bwMode="auto">
              <a:xfrm>
                <a:off x="3201" y="1392"/>
                <a:ext cx="13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81" name="Line 178"/>
              <p:cNvSpPr>
                <a:spLocks noChangeShapeType="1"/>
              </p:cNvSpPr>
              <p:nvPr/>
            </p:nvSpPr>
            <p:spPr bwMode="auto">
              <a:xfrm>
                <a:off x="2717" y="1392"/>
                <a:ext cx="15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82" name="Line 179"/>
              <p:cNvSpPr>
                <a:spLocks noChangeShapeType="1"/>
              </p:cNvSpPr>
              <p:nvPr/>
            </p:nvSpPr>
            <p:spPr bwMode="auto">
              <a:xfrm>
                <a:off x="2332" y="1487"/>
                <a:ext cx="15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83" name="Line 180"/>
              <p:cNvSpPr>
                <a:spLocks noChangeShapeType="1"/>
              </p:cNvSpPr>
              <p:nvPr/>
            </p:nvSpPr>
            <p:spPr bwMode="auto">
              <a:xfrm>
                <a:off x="2416" y="1487"/>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4" name="Line 181"/>
              <p:cNvSpPr>
                <a:spLocks noChangeShapeType="1"/>
              </p:cNvSpPr>
              <p:nvPr/>
            </p:nvSpPr>
            <p:spPr bwMode="auto">
              <a:xfrm>
                <a:off x="2416" y="1680"/>
                <a:ext cx="33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5" name="Line 182"/>
              <p:cNvSpPr>
                <a:spLocks noChangeShapeType="1"/>
              </p:cNvSpPr>
              <p:nvPr/>
            </p:nvSpPr>
            <p:spPr bwMode="auto">
              <a:xfrm>
                <a:off x="2752" y="139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6" name="Line 183"/>
              <p:cNvSpPr>
                <a:spLocks noChangeShapeType="1"/>
              </p:cNvSpPr>
              <p:nvPr/>
            </p:nvSpPr>
            <p:spPr bwMode="auto">
              <a:xfrm flipH="1">
                <a:off x="2832" y="1392"/>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7" name="Line 184"/>
              <p:cNvSpPr>
                <a:spLocks noChangeShapeType="1"/>
              </p:cNvSpPr>
              <p:nvPr/>
            </p:nvSpPr>
            <p:spPr bwMode="auto">
              <a:xfrm>
                <a:off x="2832" y="1631"/>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88" name="Line 185"/>
              <p:cNvSpPr>
                <a:spLocks noChangeShapeType="1"/>
              </p:cNvSpPr>
              <p:nvPr/>
            </p:nvSpPr>
            <p:spPr bwMode="auto">
              <a:xfrm>
                <a:off x="3264" y="1392"/>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609914" name="Rectangle 186"/>
          <p:cNvSpPr>
            <a:spLocks noChangeArrowheads="1"/>
          </p:cNvSpPr>
          <p:nvPr/>
        </p:nvSpPr>
        <p:spPr bwMode="auto">
          <a:xfrm>
            <a:off x="6934200" y="2057400"/>
            <a:ext cx="1905000"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a:spcBef>
                <a:spcPct val="0"/>
              </a:spcBef>
              <a:buFontTx/>
              <a:buNone/>
            </a:pPr>
            <a:r>
              <a:rPr lang="en-US" altLang="zh-CN" sz="2000"/>
              <a:t>To keep the pipeline running at its maximum rate both I$ and D$ need to satisfy a request from the datapath every cycle.</a:t>
            </a:r>
          </a:p>
          <a:p>
            <a:pPr algn="r">
              <a:spcBef>
                <a:spcPct val="0"/>
              </a:spcBef>
              <a:buFontTx/>
              <a:buNone/>
            </a:pPr>
            <a:endParaRPr lang="en-US" altLang="zh-CN" sz="2000"/>
          </a:p>
          <a:p>
            <a:pPr algn="r">
              <a:spcBef>
                <a:spcPct val="0"/>
              </a:spcBef>
              <a:buFontTx/>
              <a:buNone/>
            </a:pPr>
            <a:r>
              <a:rPr lang="en-US" altLang="zh-CN" sz="2000"/>
              <a:t>What happens     when they can</a:t>
            </a:r>
            <a:r>
              <a:rPr lang="en-US" altLang="en-US" sz="2000"/>
              <a:t>’</a:t>
            </a:r>
            <a:r>
              <a:rPr lang="en-US" altLang="zh-CN" sz="2000"/>
              <a:t>t do that?</a:t>
            </a:r>
          </a:p>
        </p:txBody>
      </p:sp>
      <p:sp>
        <p:nvSpPr>
          <p:cNvPr id="10245" name="Rectangle 187"/>
          <p:cNvSpPr>
            <a:spLocks noGrp="1" noChangeArrowheads="1"/>
          </p:cNvSpPr>
          <p:nvPr>
            <p:ph type="body" idx="1"/>
          </p:nvPr>
        </p:nvSpPr>
        <p:spPr>
          <a:xfrm>
            <a:off x="581025" y="857250"/>
            <a:ext cx="7924800" cy="781050"/>
          </a:xfrm>
          <a:noFill/>
          <a:ln w="9525"/>
          <a:extLst>
            <a:ext uri="{91240B29-F687-4F45-9708-019B960494DF}">
              <a14:hiddenLine xmlns:a14="http://schemas.microsoft.com/office/drawing/2010/main" w="28575">
                <a:solidFill>
                  <a:srgbClr val="000000"/>
                </a:solidFill>
                <a:miter lim="800000"/>
                <a:headEnd/>
                <a:tailEnd/>
              </a14:hiddenLine>
            </a:ext>
          </a:extLst>
        </p:spPr>
        <p:txBody>
          <a:bodyPr/>
          <a:lstStyle/>
          <a:p>
            <a:r>
              <a:rPr lang="en-US" altLang="zh-CN" sz="2000"/>
              <a:t>To avoid a structural hazard need two caches on-chip: one for instructions (I$) and one for data (D$)</a:t>
            </a:r>
          </a:p>
        </p:txBody>
      </p:sp>
      <p:sp>
        <p:nvSpPr>
          <p:cNvPr id="1609916" name="Oval 188"/>
          <p:cNvSpPr>
            <a:spLocks noChangeArrowheads="1"/>
          </p:cNvSpPr>
          <p:nvPr/>
        </p:nvSpPr>
        <p:spPr bwMode="auto">
          <a:xfrm>
            <a:off x="3352800" y="2438400"/>
            <a:ext cx="685800" cy="3124200"/>
          </a:xfrm>
          <a:prstGeom prst="ellipse">
            <a:avLst/>
          </a:pr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80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09916"/>
                                        </p:tgtEl>
                                        <p:attrNameLst>
                                          <p:attrName>style.visibility</p:attrName>
                                        </p:attrNameLst>
                                      </p:cBhvr>
                                      <p:to>
                                        <p:strVal val="visible"/>
                                      </p:to>
                                    </p:set>
                                    <p:anim calcmode="lin" valueType="num">
                                      <p:cBhvr>
                                        <p:cTn id="7" dur="1000" fill="hold"/>
                                        <p:tgtEl>
                                          <p:spTgt spid="1609916"/>
                                        </p:tgtEl>
                                        <p:attrNameLst>
                                          <p:attrName>ppt_w</p:attrName>
                                        </p:attrNameLst>
                                      </p:cBhvr>
                                      <p:tavLst>
                                        <p:tav tm="0">
                                          <p:val>
                                            <p:strVal val="#ppt_w*0.70"/>
                                          </p:val>
                                        </p:tav>
                                        <p:tav tm="100000">
                                          <p:val>
                                            <p:strVal val="#ppt_w"/>
                                          </p:val>
                                        </p:tav>
                                      </p:tavLst>
                                    </p:anim>
                                    <p:anim calcmode="lin" valueType="num">
                                      <p:cBhvr>
                                        <p:cTn id="8" dur="1000" fill="hold"/>
                                        <p:tgtEl>
                                          <p:spTgt spid="1609916"/>
                                        </p:tgtEl>
                                        <p:attrNameLst>
                                          <p:attrName>ppt_h</p:attrName>
                                        </p:attrNameLst>
                                      </p:cBhvr>
                                      <p:tavLst>
                                        <p:tav tm="0">
                                          <p:val>
                                            <p:strVal val="#ppt_h"/>
                                          </p:val>
                                        </p:tav>
                                        <p:tav tm="100000">
                                          <p:val>
                                            <p:strVal val="#ppt_h"/>
                                          </p:val>
                                        </p:tav>
                                      </p:tavLst>
                                    </p:anim>
                                    <p:animEffect transition="in" filter="fade">
                                      <p:cBhvr>
                                        <p:cTn id="9" dur="1000"/>
                                        <p:tgtEl>
                                          <p:spTgt spid="1609916"/>
                                        </p:tgtEl>
                                      </p:cBhvr>
                                    </p:animEffect>
                                  </p:childTnLst>
                                </p:cTn>
                              </p:par>
                              <p:par>
                                <p:cTn id="10" presetID="1" presetClass="entr" presetSubtype="0" fill="hold" grpId="0" nodeType="withEffect">
                                  <p:stCondLst>
                                    <p:cond delay="0"/>
                                  </p:stCondLst>
                                  <p:childTnLst>
                                    <p:set>
                                      <p:cBhvr>
                                        <p:cTn id="11" dur="1" fill="hold">
                                          <p:stCondLst>
                                            <p:cond delay="499"/>
                                          </p:stCondLst>
                                        </p:cTn>
                                        <p:tgtEl>
                                          <p:spTgt spid="16099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9914" grpId="0" autoUpdateAnimBg="0"/>
      <p:bldP spid="16099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a:t>Key Cache Design Parameters</a:t>
            </a:r>
          </a:p>
        </p:txBody>
      </p:sp>
      <p:graphicFrame>
        <p:nvGraphicFramePr>
          <p:cNvPr id="1710130" name="Group 50"/>
          <p:cNvGraphicFramePr>
            <a:graphicFrameLocks noGrp="1"/>
          </p:cNvGraphicFramePr>
          <p:nvPr>
            <p:ph sz="half" idx="2"/>
          </p:nvPr>
        </p:nvGraphicFramePr>
        <p:xfrm>
          <a:off x="1828800" y="1600200"/>
          <a:ext cx="5753100" cy="3002092"/>
        </p:xfrm>
        <a:graphic>
          <a:graphicData uri="http://schemas.openxmlformats.org/drawingml/2006/table">
            <a:tbl>
              <a:tblPr/>
              <a:tblGrid>
                <a:gridCol w="2667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62100">
                  <a:extLst>
                    <a:ext uri="{9D8B030D-6E8A-4147-A177-3AD203B41FA5}">
                      <a16:colId xmlns:a16="http://schemas.microsoft.com/office/drawing/2014/main" val="20002"/>
                    </a:ext>
                  </a:extLst>
                </a:gridCol>
              </a:tblGrid>
              <a:tr h="400008">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L1 typical</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L2 typical</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0966">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Total size (blocks)</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250 to 2000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4000 to 250,000</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1595">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Total size (KB)</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16 to 64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500 to 8000</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08">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Block size (B)</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32 to 64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32 to 128</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8421">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Miss penalty (clocks)</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10 to 25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100 to 1000</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0966">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Miss rates                (global for L2)</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2% to 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0.1% to 2%</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a:t>Two Machines</a:t>
            </a:r>
            <a:r>
              <a:rPr lang="zh-CN" altLang="en-US"/>
              <a:t>’</a:t>
            </a:r>
            <a:r>
              <a:rPr lang="en-US" altLang="zh-CN"/>
              <a:t> Cache Parameters</a:t>
            </a:r>
          </a:p>
        </p:txBody>
      </p:sp>
      <p:graphicFrame>
        <p:nvGraphicFramePr>
          <p:cNvPr id="1707128" name="Group 120"/>
          <p:cNvGraphicFramePr>
            <a:graphicFrameLocks noGrp="1"/>
          </p:cNvGraphicFramePr>
          <p:nvPr/>
        </p:nvGraphicFramePr>
        <p:xfrm>
          <a:off x="762000" y="1143000"/>
          <a:ext cx="7696200" cy="5029200"/>
        </p:xfrm>
        <a:graphic>
          <a:graphicData uri="http://schemas.openxmlformats.org/drawingml/2006/table">
            <a:tbl>
              <a:tblPr/>
              <a:tblGrid>
                <a:gridCol w="19812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312738">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endParaRPr kumimoji="0" lang="zh-CN" altLang="en-US" sz="18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MS PGothic" panose="020B0600070205080204" pitchFamily="34" charset="-128"/>
                        </a:rPr>
                        <a:t>Intel P4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MS PGothic" panose="020B0600070205080204" pitchFamily="34" charset="-128"/>
                        </a:rPr>
                        <a:t>AMD Opteron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L1 organization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Split I$ and 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Split I$ and 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3225">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L1 cache size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8KB for D$, 96KB for trace cache (~I$)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64KB for each of I$ and 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L1 block size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64 bytes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64 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L1 associativity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4-way set assoc.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2-way set assoc.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L1 replacement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LRU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LRU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L1 write policy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write-through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write-back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1150">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L2 organization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Unified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Unified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L2 cache size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512KB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1024KB (1MB)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L2 block size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128 bytes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64 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L2 associativity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8-way set assoc.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16-way set assoc.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L2 replacement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~LRU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~LRU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12738">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L2 write policy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write-back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write-back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304800"/>
            <a:ext cx="6577013" cy="422275"/>
          </a:xfrm>
          <a:noFill/>
        </p:spPr>
        <p:txBody>
          <a:bodyPr wrap="none"/>
          <a:lstStyle/>
          <a:p>
            <a:r>
              <a:rPr lang="en-US" altLang="zh-CN"/>
              <a:t>4 Questions for the Memory Hierarchy</a:t>
            </a:r>
          </a:p>
        </p:txBody>
      </p:sp>
      <p:sp>
        <p:nvSpPr>
          <p:cNvPr id="46083" name="Rectangle 3"/>
          <p:cNvSpPr>
            <a:spLocks noGrp="1" noChangeArrowheads="1"/>
          </p:cNvSpPr>
          <p:nvPr>
            <p:ph type="body" idx="1"/>
          </p:nvPr>
        </p:nvSpPr>
        <p:spPr>
          <a:xfrm>
            <a:off x="685800" y="1143000"/>
            <a:ext cx="8001000" cy="4724400"/>
          </a:xfrm>
          <a:noFill/>
          <a:ln w="9525"/>
          <a:extLst>
            <a:ext uri="{91240B29-F687-4F45-9708-019B960494DF}">
              <a14:hiddenLine xmlns:a14="http://schemas.microsoft.com/office/drawing/2010/main" w="28575">
                <a:solidFill>
                  <a:srgbClr val="000000"/>
                </a:solidFill>
                <a:miter lim="800000"/>
                <a:headEnd/>
                <a:tailEnd/>
              </a14:hiddenLine>
            </a:ext>
          </a:extLst>
        </p:spPr>
        <p:txBody>
          <a:bodyPr/>
          <a:lstStyle/>
          <a:p>
            <a:r>
              <a:rPr lang="en-US" altLang="zh-CN"/>
              <a:t>Q1: Where can a block be placed in the upper level? </a:t>
            </a:r>
            <a:r>
              <a:rPr lang="en-US" altLang="zh-CN" i="1">
                <a:solidFill>
                  <a:schemeClr val="accent2"/>
                </a:solidFill>
              </a:rPr>
              <a:t>(Block placement)</a:t>
            </a:r>
          </a:p>
          <a:p>
            <a:endParaRPr lang="en-US" altLang="zh-CN"/>
          </a:p>
          <a:p>
            <a:r>
              <a:rPr lang="en-US" altLang="zh-CN"/>
              <a:t>Q2: How is a block found if it is in the upper level?</a:t>
            </a:r>
            <a:br>
              <a:rPr lang="en-US" altLang="zh-CN"/>
            </a:br>
            <a:r>
              <a:rPr lang="en-US" altLang="zh-CN" i="1">
                <a:solidFill>
                  <a:schemeClr val="hlink"/>
                </a:solidFill>
              </a:rPr>
              <a:t> </a:t>
            </a:r>
            <a:r>
              <a:rPr lang="en-US" altLang="zh-CN" i="1">
                <a:solidFill>
                  <a:schemeClr val="accent2"/>
                </a:solidFill>
              </a:rPr>
              <a:t>(Block identification)</a:t>
            </a:r>
          </a:p>
          <a:p>
            <a:endParaRPr lang="en-US" altLang="zh-CN"/>
          </a:p>
          <a:p>
            <a:r>
              <a:rPr lang="en-US" altLang="zh-CN"/>
              <a:t>Q3: Which block should be replaced on a miss? </a:t>
            </a:r>
            <a:br>
              <a:rPr lang="en-US" altLang="zh-CN"/>
            </a:br>
            <a:r>
              <a:rPr lang="en-US" altLang="zh-CN" i="1">
                <a:solidFill>
                  <a:schemeClr val="accent2"/>
                </a:solidFill>
              </a:rPr>
              <a:t>(Block replacement)</a:t>
            </a:r>
          </a:p>
          <a:p>
            <a:endParaRPr lang="en-US" altLang="zh-CN"/>
          </a:p>
          <a:p>
            <a:r>
              <a:rPr lang="en-US" altLang="zh-CN"/>
              <a:t>Q4: What happens on a write? </a:t>
            </a:r>
            <a:br>
              <a:rPr lang="en-US" altLang="zh-CN"/>
            </a:br>
            <a:r>
              <a:rPr lang="en-US" altLang="zh-CN" i="1">
                <a:solidFill>
                  <a:schemeClr val="accent2"/>
                </a:solidFill>
              </a:rPr>
              <a:t>(Write strategy)</a:t>
            </a:r>
            <a:endParaRPr lang="en-US" altLang="zh-CN" i="1">
              <a:solidFill>
                <a:schemeClr val="hlink"/>
              </a:solidFill>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a:t>Q1&amp;Q2: Where can a block be placed/found?</a:t>
            </a:r>
          </a:p>
        </p:txBody>
      </p:sp>
      <p:graphicFrame>
        <p:nvGraphicFramePr>
          <p:cNvPr id="1714240" name="Group 64"/>
          <p:cNvGraphicFramePr>
            <a:graphicFrameLocks noGrp="1"/>
          </p:cNvGraphicFramePr>
          <p:nvPr>
            <p:ph idx="1"/>
          </p:nvPr>
        </p:nvGraphicFramePr>
        <p:xfrm>
          <a:off x="685800" y="1371600"/>
          <a:ext cx="8001000" cy="1889640"/>
        </p:xfrm>
        <a:graphic>
          <a:graphicData uri="http://schemas.openxmlformats.org/drawingml/2006/table">
            <a:tbl>
              <a:tblPr/>
              <a:tblGrid>
                <a:gridCol w="2057400">
                  <a:extLst>
                    <a:ext uri="{9D8B030D-6E8A-4147-A177-3AD203B41FA5}">
                      <a16:colId xmlns:a16="http://schemas.microsoft.com/office/drawing/2014/main" val="20000"/>
                    </a:ext>
                  </a:extLst>
                </a:gridCol>
                <a:gridCol w="3225800">
                  <a:extLst>
                    <a:ext uri="{9D8B030D-6E8A-4147-A177-3AD203B41FA5}">
                      <a16:colId xmlns:a16="http://schemas.microsoft.com/office/drawing/2014/main" val="20001"/>
                    </a:ext>
                  </a:extLst>
                </a:gridCol>
                <a:gridCol w="2717800">
                  <a:extLst>
                    <a:ext uri="{9D8B030D-6E8A-4147-A177-3AD203B41FA5}">
                      <a16:colId xmlns:a16="http://schemas.microsoft.com/office/drawing/2014/main" val="20002"/>
                    </a:ext>
                  </a:extLst>
                </a:gridCol>
              </a:tblGrid>
              <a:tr h="396107">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05" marB="4570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 of sets</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Blocks per set</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07">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Direct mapped</a:t>
                      </a:r>
                    </a:p>
                  </a:txBody>
                  <a:tcPr marT="45705" marB="4570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 of blocks in cache</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0804">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Set associative</a:t>
                      </a:r>
                    </a:p>
                  </a:txBody>
                  <a:tcPr marT="45705" marB="4570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 of blocks in cache)/ associativity</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Associativity (typically 2 to 16)</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07">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Fully associative</a:t>
                      </a:r>
                    </a:p>
                  </a:txBody>
                  <a:tcPr marT="45705" marB="4570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1</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 of blocks in cache</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714241" name="Group 65"/>
          <p:cNvGraphicFramePr>
            <a:graphicFrameLocks noGrp="1"/>
          </p:cNvGraphicFramePr>
          <p:nvPr>
            <p:extLst>
              <p:ext uri="{D42A27DB-BD31-4B8C-83A1-F6EECF244321}">
                <p14:modId xmlns:p14="http://schemas.microsoft.com/office/powerpoint/2010/main" val="2728773046"/>
              </p:ext>
            </p:extLst>
          </p:nvPr>
        </p:nvGraphicFramePr>
        <p:xfrm>
          <a:off x="685800" y="3962400"/>
          <a:ext cx="8001000" cy="1889640"/>
        </p:xfrm>
        <a:graphic>
          <a:graphicData uri="http://schemas.openxmlformats.org/drawingml/2006/table">
            <a:tbl>
              <a:tblPr/>
              <a:tblGrid>
                <a:gridCol w="2057400">
                  <a:extLst>
                    <a:ext uri="{9D8B030D-6E8A-4147-A177-3AD203B41FA5}">
                      <a16:colId xmlns:a16="http://schemas.microsoft.com/office/drawing/2014/main" val="20000"/>
                    </a:ext>
                  </a:extLst>
                </a:gridCol>
                <a:gridCol w="3225800">
                  <a:extLst>
                    <a:ext uri="{9D8B030D-6E8A-4147-A177-3AD203B41FA5}">
                      <a16:colId xmlns:a16="http://schemas.microsoft.com/office/drawing/2014/main" val="20001"/>
                    </a:ext>
                  </a:extLst>
                </a:gridCol>
                <a:gridCol w="2717800">
                  <a:extLst>
                    <a:ext uri="{9D8B030D-6E8A-4147-A177-3AD203B41FA5}">
                      <a16:colId xmlns:a16="http://schemas.microsoft.com/office/drawing/2014/main" val="20002"/>
                    </a:ext>
                  </a:extLst>
                </a:gridCol>
              </a:tblGrid>
              <a:tr h="396107">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endParaRPr kumimoji="0" lang="zh-CN"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05" marB="4570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Location method</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 of comparisons</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07">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Direct mapped</a:t>
                      </a:r>
                    </a:p>
                  </a:txBody>
                  <a:tcPr marT="45705" marB="4570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Index</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0804">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Set associative</a:t>
                      </a:r>
                    </a:p>
                  </a:txBody>
                  <a:tcPr marT="45705" marB="4570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Index the set; compare set’s tags</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Degree of associativity</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07">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Fully associative</a:t>
                      </a:r>
                    </a:p>
                  </a:txBody>
                  <a:tcPr marT="45705" marB="4570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Compare all blocks tags</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anose="05000000000000000000"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of blocks</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33400" y="304800"/>
            <a:ext cx="8215313" cy="422275"/>
          </a:xfrm>
          <a:noFill/>
        </p:spPr>
        <p:txBody>
          <a:bodyPr wrap="none"/>
          <a:lstStyle/>
          <a:p>
            <a:r>
              <a:rPr lang="en-US" altLang="zh-CN"/>
              <a:t>Q3: Which block should be replaced on a miss?</a:t>
            </a:r>
          </a:p>
        </p:txBody>
      </p:sp>
      <p:sp>
        <p:nvSpPr>
          <p:cNvPr id="48131" name="Rectangle 3"/>
          <p:cNvSpPr>
            <a:spLocks noGrp="1" noChangeArrowheads="1"/>
          </p:cNvSpPr>
          <p:nvPr>
            <p:ph type="body" idx="1"/>
          </p:nvPr>
        </p:nvSpPr>
        <p:spPr>
          <a:xfrm>
            <a:off x="685800" y="990600"/>
            <a:ext cx="7848600" cy="4491038"/>
          </a:xfrm>
          <a:noFill/>
          <a:ln w="9525"/>
          <a:extLst>
            <a:ext uri="{91240B29-F687-4F45-9708-019B960494DF}">
              <a14:hiddenLine xmlns:a14="http://schemas.microsoft.com/office/drawing/2010/main" w="28575">
                <a:solidFill>
                  <a:srgbClr val="000000"/>
                </a:solidFill>
                <a:miter lim="800000"/>
                <a:headEnd/>
                <a:tailEnd/>
              </a14:hiddenLine>
            </a:ext>
          </a:extLst>
        </p:spPr>
        <p:txBody>
          <a:bodyPr/>
          <a:lstStyle/>
          <a:p>
            <a:pPr marL="285750" indent="-285750">
              <a:tabLst>
                <a:tab pos="2000250" algn="r"/>
                <a:tab pos="3028950" algn="r"/>
                <a:tab pos="3886200" algn="r"/>
                <a:tab pos="4972050" algn="r"/>
                <a:tab pos="5943600" algn="r"/>
                <a:tab pos="7143750" algn="r"/>
              </a:tabLst>
            </a:pPr>
            <a:r>
              <a:rPr lang="en-US" altLang="zh-CN" dirty="0"/>
              <a:t>Easy for direct mapped – only one choice</a:t>
            </a:r>
          </a:p>
          <a:p>
            <a:pPr marL="285750" indent="-285750">
              <a:tabLst>
                <a:tab pos="2000250" algn="r"/>
                <a:tab pos="3028950" algn="r"/>
                <a:tab pos="3886200" algn="r"/>
                <a:tab pos="4972050" algn="r"/>
                <a:tab pos="5943600" algn="r"/>
                <a:tab pos="7143750" algn="r"/>
              </a:tabLst>
            </a:pPr>
            <a:r>
              <a:rPr lang="en-US" altLang="zh-CN" dirty="0"/>
              <a:t>Set associative or fully associative</a:t>
            </a:r>
          </a:p>
          <a:p>
            <a:pPr marL="685800" lvl="1" indent="-228600">
              <a:tabLst>
                <a:tab pos="2000250" algn="r"/>
                <a:tab pos="3028950" algn="r"/>
                <a:tab pos="3886200" algn="r"/>
                <a:tab pos="4972050" algn="r"/>
                <a:tab pos="5943600" algn="r"/>
                <a:tab pos="7143750" algn="r"/>
              </a:tabLst>
            </a:pPr>
            <a:r>
              <a:rPr lang="en-US" altLang="zh-CN" dirty="0">
                <a:ea typeface="SimSun" panose="02010600030101010101" pitchFamily="2" charset="-122"/>
              </a:rPr>
              <a:t>Random</a:t>
            </a:r>
          </a:p>
          <a:p>
            <a:pPr marL="685800" lvl="1" indent="-228600">
              <a:tabLst>
                <a:tab pos="2000250" algn="r"/>
                <a:tab pos="3028950" algn="r"/>
                <a:tab pos="3886200" algn="r"/>
                <a:tab pos="4972050" algn="r"/>
                <a:tab pos="5943600" algn="r"/>
                <a:tab pos="7143750" algn="r"/>
              </a:tabLst>
            </a:pPr>
            <a:r>
              <a:rPr lang="en-US" altLang="zh-CN" dirty="0">
                <a:ea typeface="SimSun" panose="02010600030101010101" pitchFamily="2" charset="-122"/>
              </a:rPr>
              <a:t>LRU (Least Recently Used)</a:t>
            </a:r>
          </a:p>
          <a:p>
            <a:pPr marL="685800" lvl="1" indent="-228600">
              <a:tabLst>
                <a:tab pos="2000250" algn="r"/>
                <a:tab pos="3028950" algn="r"/>
                <a:tab pos="3886200" algn="r"/>
                <a:tab pos="4972050" algn="r"/>
                <a:tab pos="5943600" algn="r"/>
                <a:tab pos="7143750" algn="r"/>
              </a:tabLst>
            </a:pPr>
            <a:endParaRPr lang="en-US" altLang="zh-CN" dirty="0">
              <a:ea typeface="SimSun" panose="02010600030101010101" pitchFamily="2" charset="-122"/>
            </a:endParaRPr>
          </a:p>
          <a:p>
            <a:pPr marL="285750" indent="-285750">
              <a:tabLst>
                <a:tab pos="2000250" algn="r"/>
                <a:tab pos="3028950" algn="r"/>
                <a:tab pos="3886200" algn="r"/>
                <a:tab pos="4972050" algn="r"/>
                <a:tab pos="5943600" algn="r"/>
                <a:tab pos="7143750" algn="r"/>
              </a:tabLst>
            </a:pPr>
            <a:r>
              <a:rPr lang="en-US" altLang="zh-CN" dirty="0"/>
              <a:t>For a 2-way set associative cache, random replacement has a miss rate about 1.1 times higher than LRU.</a:t>
            </a:r>
          </a:p>
          <a:p>
            <a:pPr marL="285750" indent="-285750">
              <a:tabLst>
                <a:tab pos="2000250" algn="r"/>
                <a:tab pos="3028950" algn="r"/>
                <a:tab pos="3886200" algn="r"/>
                <a:tab pos="4972050" algn="r"/>
                <a:tab pos="5943600" algn="r"/>
                <a:tab pos="7143750" algn="r"/>
              </a:tabLst>
            </a:pPr>
            <a:r>
              <a:rPr lang="en-US" altLang="zh-CN" dirty="0"/>
              <a:t>LRU is too costly to implement for high levels of associativity (&gt; 4-way) since tracking the usage information is costly</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09600" y="304800"/>
            <a:ext cx="5229225" cy="422275"/>
          </a:xfrm>
          <a:noFill/>
        </p:spPr>
        <p:txBody>
          <a:bodyPr wrap="none"/>
          <a:lstStyle/>
          <a:p>
            <a:r>
              <a:rPr lang="en-US" altLang="zh-CN"/>
              <a:t>Q4: What happens on a write?</a:t>
            </a:r>
          </a:p>
        </p:txBody>
      </p:sp>
      <p:sp>
        <p:nvSpPr>
          <p:cNvPr id="49155" name="Rectangle 3"/>
          <p:cNvSpPr>
            <a:spLocks noGrp="1" noChangeArrowheads="1"/>
          </p:cNvSpPr>
          <p:nvPr>
            <p:ph type="body" idx="1"/>
          </p:nvPr>
        </p:nvSpPr>
        <p:spPr>
          <a:xfrm>
            <a:off x="152400" y="990600"/>
            <a:ext cx="8915400" cy="5327650"/>
          </a:xfrm>
          <a:noFill/>
          <a:ln w="9525"/>
          <a:extLst>
            <a:ext uri="{91240B29-F687-4F45-9708-019B960494DF}">
              <a14:hiddenLine xmlns:a14="http://schemas.microsoft.com/office/drawing/2010/main" w="28575">
                <a:solidFill>
                  <a:srgbClr val="000000"/>
                </a:solidFill>
                <a:miter lim="800000"/>
                <a:headEnd/>
                <a:tailEnd/>
              </a14:hiddenLine>
            </a:ext>
          </a:extLst>
        </p:spPr>
        <p:txBody>
          <a:bodyPr/>
          <a:lstStyle/>
          <a:p>
            <a:r>
              <a:rPr lang="en-US" altLang="zh-CN" sz="2000" i="1" u="sng" dirty="0">
                <a:solidFill>
                  <a:schemeClr val="accent1"/>
                </a:solidFill>
              </a:rPr>
              <a:t>Write-through</a:t>
            </a:r>
            <a:r>
              <a:rPr lang="en-US" altLang="zh-CN" sz="2000" dirty="0"/>
              <a:t> – The information is written to both the block in the cache and to the block in the next lower level of the memory hierarchy</a:t>
            </a:r>
          </a:p>
          <a:p>
            <a:pPr lvl="1"/>
            <a:r>
              <a:rPr lang="en-US" altLang="zh-CN" sz="1800" dirty="0">
                <a:ea typeface="SimSun" panose="02010600030101010101" pitchFamily="2" charset="-122"/>
              </a:rPr>
              <a:t>Write-through is always combined with a write buffer so write waits to lower level memory can be eliminated (as long as the write buffer doesn’t fill)</a:t>
            </a:r>
          </a:p>
          <a:p>
            <a:r>
              <a:rPr lang="en-US" altLang="zh-CN" sz="2000" i="1" u="sng" dirty="0">
                <a:solidFill>
                  <a:schemeClr val="accent1"/>
                </a:solidFill>
              </a:rPr>
              <a:t>Write-back</a:t>
            </a:r>
            <a:r>
              <a:rPr lang="en-US" altLang="zh-CN" sz="2000" dirty="0"/>
              <a:t> – The information is written only to the block in the cache. The modified cache block is written to main memory only when it is replaced.</a:t>
            </a:r>
          </a:p>
          <a:p>
            <a:pPr lvl="1"/>
            <a:r>
              <a:rPr lang="en-US" altLang="zh-CN" sz="1800" dirty="0">
                <a:ea typeface="SimSun" panose="02010600030101010101" pitchFamily="2" charset="-122"/>
              </a:rPr>
              <a:t>Need a dirty bit to keep track of whether the block is clean or dirty</a:t>
            </a:r>
          </a:p>
          <a:p>
            <a:r>
              <a:rPr lang="en-US" altLang="zh-CN" sz="2000" dirty="0"/>
              <a:t>Pros and cons of each?</a:t>
            </a:r>
          </a:p>
          <a:p>
            <a:pPr lvl="1"/>
            <a:r>
              <a:rPr lang="en-US" altLang="zh-CN" sz="1800" dirty="0">
                <a:ea typeface="SimSun" panose="02010600030101010101" pitchFamily="2" charset="-122"/>
              </a:rPr>
              <a:t>Write-through: read misses don’t result in writes (so are simpler and cheaper)</a:t>
            </a:r>
          </a:p>
          <a:p>
            <a:pPr lvl="1"/>
            <a:r>
              <a:rPr lang="en-US" altLang="zh-CN" sz="1800" dirty="0">
                <a:ea typeface="SimSun" panose="02010600030101010101" pitchFamily="2" charset="-122"/>
              </a:rPr>
              <a:t>Write-back: repeated writes require only one write to lower level</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09600" y="304800"/>
            <a:ext cx="5289550" cy="422275"/>
          </a:xfrm>
          <a:noFill/>
        </p:spPr>
        <p:txBody>
          <a:bodyPr wrap="none"/>
          <a:lstStyle/>
          <a:p>
            <a:r>
              <a:rPr lang="en-US" altLang="zh-CN"/>
              <a:t>Improving Cache Performance</a:t>
            </a:r>
          </a:p>
        </p:txBody>
      </p:sp>
      <p:sp>
        <p:nvSpPr>
          <p:cNvPr id="1650691" name="Rectangle 3"/>
          <p:cNvSpPr>
            <a:spLocks noGrp="1" noChangeArrowheads="1"/>
          </p:cNvSpPr>
          <p:nvPr>
            <p:ph type="body" idx="1"/>
          </p:nvPr>
        </p:nvSpPr>
        <p:spPr>
          <a:xfrm>
            <a:off x="304800" y="990600"/>
            <a:ext cx="8305800" cy="5248275"/>
          </a:xfrm>
          <a:noFill/>
          <a:ln w="9525"/>
          <a:extLst>
            <a:ext uri="{91240B29-F687-4F45-9708-019B960494DF}">
              <a14:hiddenLine xmlns:a14="http://schemas.microsoft.com/office/drawing/2010/main" w="28575">
                <a:solidFill>
                  <a:srgbClr val="000000"/>
                </a:solidFill>
                <a:miter lim="800000"/>
                <a:headEnd/>
                <a:tailEnd/>
              </a14:hiddenLine>
            </a:ext>
          </a:extLst>
        </p:spPr>
        <p:txBody>
          <a:bodyPr/>
          <a:lstStyle/>
          <a:p>
            <a:pPr>
              <a:buFont typeface="Wingdings" pitchFamily="2" charset="2"/>
              <a:buNone/>
            </a:pPr>
            <a:r>
              <a:rPr lang="en-US" altLang="zh-CN" sz="2000" dirty="0"/>
              <a:t>0. Reduce the time to hit in the cache</a:t>
            </a:r>
          </a:p>
          <a:p>
            <a:pPr lvl="1"/>
            <a:r>
              <a:rPr lang="en-US" altLang="zh-CN" sz="1800" dirty="0">
                <a:ea typeface="SimSun" panose="02010600030101010101" pitchFamily="2" charset="-122"/>
              </a:rPr>
              <a:t>smaller cache</a:t>
            </a:r>
          </a:p>
          <a:p>
            <a:pPr lvl="1"/>
            <a:r>
              <a:rPr lang="en-US" altLang="zh-CN" sz="1800" dirty="0">
                <a:ea typeface="SimSun" panose="02010600030101010101" pitchFamily="2" charset="-122"/>
              </a:rPr>
              <a:t>direct mapped cache</a:t>
            </a:r>
          </a:p>
          <a:p>
            <a:pPr lvl="1"/>
            <a:r>
              <a:rPr lang="en-US" altLang="zh-CN" sz="1800" dirty="0">
                <a:ea typeface="SimSun" panose="02010600030101010101" pitchFamily="2" charset="-122"/>
              </a:rPr>
              <a:t>smaller blocks</a:t>
            </a:r>
          </a:p>
          <a:p>
            <a:pPr lvl="1"/>
            <a:r>
              <a:rPr lang="en-US" altLang="zh-CN" sz="1800" dirty="0">
                <a:ea typeface="SimSun" panose="02010600030101010101" pitchFamily="2" charset="-122"/>
              </a:rPr>
              <a:t>for writes </a:t>
            </a:r>
          </a:p>
          <a:p>
            <a:pPr lvl="2"/>
            <a:r>
              <a:rPr lang="en-US" altLang="zh-CN" sz="1800" dirty="0">
                <a:ea typeface="SimSun" panose="02010600030101010101" pitchFamily="2" charset="-122"/>
              </a:rPr>
              <a:t>no write allocate – no “hit” on cache, just write to write buffer</a:t>
            </a:r>
          </a:p>
          <a:p>
            <a:pPr lvl="2"/>
            <a:r>
              <a:rPr lang="en-US" altLang="zh-CN" sz="1800" dirty="0">
                <a:ea typeface="SimSun" panose="02010600030101010101" pitchFamily="2" charset="-122"/>
              </a:rPr>
              <a:t>write allocate – to avoid two cycles (first check for hit, then write) pipeline writes via a delayed write buffer to cache</a:t>
            </a:r>
          </a:p>
          <a:p>
            <a:pPr lvl="2"/>
            <a:endParaRPr lang="en-US" altLang="zh-CN" sz="1800" dirty="0">
              <a:ea typeface="SimSun" panose="02010600030101010101" pitchFamily="2" charset="-122"/>
            </a:endParaRPr>
          </a:p>
          <a:p>
            <a:pPr>
              <a:spcBef>
                <a:spcPct val="20000"/>
              </a:spcBef>
              <a:buFont typeface="Wingdings" pitchFamily="2" charset="2"/>
              <a:buNone/>
            </a:pPr>
            <a:r>
              <a:rPr lang="en-US" altLang="zh-CN" sz="2000" dirty="0"/>
              <a:t>1. Reduce the miss rate</a:t>
            </a:r>
          </a:p>
          <a:p>
            <a:pPr lvl="1">
              <a:spcBef>
                <a:spcPct val="20000"/>
              </a:spcBef>
            </a:pPr>
            <a:r>
              <a:rPr lang="en-US" altLang="zh-CN" sz="1800" dirty="0">
                <a:ea typeface="SimSun" panose="02010600030101010101" pitchFamily="2" charset="-122"/>
              </a:rPr>
              <a:t>bigger cache</a:t>
            </a:r>
          </a:p>
          <a:p>
            <a:pPr lvl="1">
              <a:spcBef>
                <a:spcPct val="20000"/>
              </a:spcBef>
            </a:pPr>
            <a:r>
              <a:rPr lang="en-US" altLang="zh-CN" sz="1800" dirty="0">
                <a:ea typeface="SimSun" panose="02010600030101010101" pitchFamily="2" charset="-122"/>
              </a:rPr>
              <a:t>more flexible placement (increase associativity)</a:t>
            </a:r>
          </a:p>
          <a:p>
            <a:pPr lvl="1">
              <a:spcBef>
                <a:spcPct val="20000"/>
              </a:spcBef>
            </a:pPr>
            <a:r>
              <a:rPr lang="en-US" altLang="zh-CN" sz="1800" dirty="0">
                <a:ea typeface="SimSun" panose="02010600030101010101" pitchFamily="2" charset="-122"/>
              </a:rPr>
              <a:t>larger blocks (16 to 64 bytes typical)</a:t>
            </a:r>
          </a:p>
          <a:p>
            <a:pPr lvl="1">
              <a:spcBef>
                <a:spcPct val="20000"/>
              </a:spcBef>
            </a:pPr>
            <a:r>
              <a:rPr lang="en-US" altLang="zh-CN" sz="1800" dirty="0">
                <a:ea typeface="SimSun" panose="02010600030101010101" pitchFamily="2" charset="-122"/>
              </a:rPr>
              <a:t>victim cache – small buffer holding most recently discarded blocks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0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0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06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06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06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06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0691">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5069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0691">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0691">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50691">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5069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069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09600" y="304800"/>
            <a:ext cx="5289550" cy="422275"/>
          </a:xfrm>
          <a:noFill/>
        </p:spPr>
        <p:txBody>
          <a:bodyPr wrap="none"/>
          <a:lstStyle/>
          <a:p>
            <a:r>
              <a:rPr lang="en-US" altLang="zh-CN"/>
              <a:t>Improving Cache Performance</a:t>
            </a:r>
          </a:p>
        </p:txBody>
      </p:sp>
      <p:sp>
        <p:nvSpPr>
          <p:cNvPr id="51203" name="Rectangle 3"/>
          <p:cNvSpPr>
            <a:spLocks noGrp="1" noChangeArrowheads="1"/>
          </p:cNvSpPr>
          <p:nvPr>
            <p:ph type="body" idx="1"/>
          </p:nvPr>
        </p:nvSpPr>
        <p:spPr>
          <a:xfrm>
            <a:off x="381000" y="838200"/>
            <a:ext cx="8077200" cy="4351338"/>
          </a:xfrm>
          <a:noFill/>
          <a:ln w="9525"/>
          <a:extLst>
            <a:ext uri="{91240B29-F687-4F45-9708-019B960494DF}">
              <a14:hiddenLine xmlns:a14="http://schemas.microsoft.com/office/drawing/2010/main" w="28575">
                <a:solidFill>
                  <a:srgbClr val="000000"/>
                </a:solidFill>
                <a:miter lim="800000"/>
                <a:headEnd/>
                <a:tailEnd/>
              </a14:hiddenLine>
            </a:ext>
          </a:extLst>
        </p:spPr>
        <p:txBody>
          <a:bodyPr/>
          <a:lstStyle/>
          <a:p>
            <a:pPr>
              <a:spcBef>
                <a:spcPct val="20000"/>
              </a:spcBef>
              <a:buFont typeface="Wingdings" pitchFamily="2" charset="2"/>
              <a:buNone/>
            </a:pPr>
            <a:r>
              <a:rPr lang="en-US" altLang="zh-CN" dirty="0"/>
              <a:t>2. Reduce the miss penalty</a:t>
            </a:r>
          </a:p>
          <a:p>
            <a:pPr lvl="1">
              <a:spcBef>
                <a:spcPct val="20000"/>
              </a:spcBef>
            </a:pPr>
            <a:r>
              <a:rPr lang="en-US" altLang="zh-CN" dirty="0">
                <a:ea typeface="SimSun" panose="02010600030101010101" pitchFamily="2" charset="-122"/>
              </a:rPr>
              <a:t>smaller blocks</a:t>
            </a:r>
          </a:p>
          <a:p>
            <a:pPr lvl="1">
              <a:spcBef>
                <a:spcPct val="20000"/>
              </a:spcBef>
            </a:pPr>
            <a:r>
              <a:rPr lang="en-US" altLang="zh-CN" dirty="0">
                <a:ea typeface="SimSun" panose="02010600030101010101" pitchFamily="2" charset="-122"/>
              </a:rPr>
              <a:t>use a write buffer to hold dirty blocks being replaced so don’t have to wait for the write to complete before reading </a:t>
            </a:r>
          </a:p>
          <a:p>
            <a:pPr lvl="1">
              <a:spcBef>
                <a:spcPct val="20000"/>
              </a:spcBef>
            </a:pPr>
            <a:r>
              <a:rPr lang="en-US" altLang="zh-CN" dirty="0">
                <a:ea typeface="SimSun" panose="02010600030101010101" pitchFamily="2" charset="-122"/>
              </a:rPr>
              <a:t>check write buffer (and/or victim cache) on read miss – may get lucky </a:t>
            </a:r>
          </a:p>
          <a:p>
            <a:pPr lvl="1">
              <a:spcBef>
                <a:spcPct val="20000"/>
              </a:spcBef>
            </a:pPr>
            <a:r>
              <a:rPr lang="en-US" altLang="zh-CN" dirty="0">
                <a:ea typeface="SimSun" panose="02010600030101010101" pitchFamily="2" charset="-122"/>
              </a:rPr>
              <a:t>for large blocks fetch critical word first</a:t>
            </a:r>
          </a:p>
          <a:p>
            <a:pPr lvl="1">
              <a:spcBef>
                <a:spcPct val="20000"/>
              </a:spcBef>
            </a:pPr>
            <a:r>
              <a:rPr lang="en-US" altLang="zh-CN" dirty="0">
                <a:ea typeface="SimSun" panose="02010600030101010101" pitchFamily="2" charset="-122"/>
              </a:rPr>
              <a:t>use multiple cache levels – L2 cache not tied to CPU clock rate</a:t>
            </a:r>
          </a:p>
          <a:p>
            <a:pPr lvl="1">
              <a:spcBef>
                <a:spcPct val="20000"/>
              </a:spcBef>
            </a:pPr>
            <a:r>
              <a:rPr lang="en-US" altLang="zh-CN" dirty="0">
                <a:ea typeface="SimSun" panose="02010600030101010101" pitchFamily="2" charset="-122"/>
              </a:rPr>
              <a:t>faster backing store/improved memory bandwidth</a:t>
            </a:r>
          </a:p>
          <a:p>
            <a:pPr lvl="2">
              <a:spcBef>
                <a:spcPct val="20000"/>
              </a:spcBef>
            </a:pPr>
            <a:r>
              <a:rPr lang="en-US" altLang="zh-CN" dirty="0">
                <a:ea typeface="SimSun" panose="02010600030101010101" pitchFamily="2" charset="-122"/>
              </a:rPr>
              <a:t>wider buses</a:t>
            </a:r>
          </a:p>
          <a:p>
            <a:pPr lvl="2">
              <a:spcBef>
                <a:spcPct val="20000"/>
              </a:spcBef>
            </a:pPr>
            <a:r>
              <a:rPr lang="en-US" altLang="zh-CN" dirty="0">
                <a:ea typeface="SimSun" panose="02010600030101010101" pitchFamily="2" charset="-122"/>
              </a:rPr>
              <a:t>memory interleaving, page mode DRAMs</a:t>
            </a:r>
          </a:p>
          <a:p>
            <a:pPr>
              <a:buFont typeface="Wingdings" pitchFamily="2" charset="2"/>
              <a:buNone/>
            </a:pPr>
            <a:endParaRPr lang="zh-CN" altLang="en-US" dirty="0"/>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33400" y="304800"/>
            <a:ext cx="6200775" cy="422275"/>
          </a:xfrm>
          <a:noFill/>
        </p:spPr>
        <p:txBody>
          <a:bodyPr wrap="none"/>
          <a:lstStyle/>
          <a:p>
            <a:r>
              <a:rPr lang="en-US" altLang="zh-CN" dirty="0"/>
              <a:t>Summary: The Cache Design Space</a:t>
            </a:r>
          </a:p>
        </p:txBody>
      </p:sp>
      <p:sp>
        <p:nvSpPr>
          <p:cNvPr id="52227" name="Rectangle 3"/>
          <p:cNvSpPr>
            <a:spLocks noGrp="1" noChangeArrowheads="1"/>
          </p:cNvSpPr>
          <p:nvPr>
            <p:ph type="body" idx="1"/>
          </p:nvPr>
        </p:nvSpPr>
        <p:spPr>
          <a:xfrm>
            <a:off x="533400" y="838200"/>
            <a:ext cx="5410200" cy="5254625"/>
          </a:xfrm>
          <a:noFill/>
          <a:ln w="9525"/>
          <a:extLst>
            <a:ext uri="{91240B29-F687-4F45-9708-019B960494DF}">
              <a14:hiddenLine xmlns:a14="http://schemas.microsoft.com/office/drawing/2010/main" w="28575">
                <a:solidFill>
                  <a:srgbClr val="000000"/>
                </a:solidFill>
                <a:miter lim="800000"/>
                <a:headEnd/>
                <a:tailEnd/>
              </a14:hiddenLine>
            </a:ext>
          </a:extLst>
        </p:spPr>
        <p:txBody>
          <a:bodyPr/>
          <a:lstStyle/>
          <a:p>
            <a:r>
              <a:rPr lang="en-US" altLang="zh-CN" sz="2200" dirty="0"/>
              <a:t>Several interacting dimensions</a:t>
            </a:r>
          </a:p>
          <a:p>
            <a:pPr lvl="1"/>
            <a:r>
              <a:rPr lang="en-US" altLang="zh-CN" sz="1800" dirty="0">
                <a:ea typeface="SimSun" panose="02010600030101010101" pitchFamily="2" charset="-122"/>
              </a:rPr>
              <a:t>cache size</a:t>
            </a:r>
          </a:p>
          <a:p>
            <a:pPr lvl="1"/>
            <a:r>
              <a:rPr lang="en-US" altLang="zh-CN" sz="1800" dirty="0">
                <a:ea typeface="SimSun" panose="02010600030101010101" pitchFamily="2" charset="-122"/>
              </a:rPr>
              <a:t>block size</a:t>
            </a:r>
          </a:p>
          <a:p>
            <a:pPr lvl="1"/>
            <a:r>
              <a:rPr lang="en-US" altLang="zh-CN" sz="1800" dirty="0">
                <a:ea typeface="SimSun" panose="02010600030101010101" pitchFamily="2" charset="-122"/>
              </a:rPr>
              <a:t>associativity</a:t>
            </a:r>
          </a:p>
          <a:p>
            <a:pPr lvl="1"/>
            <a:r>
              <a:rPr lang="en-US" altLang="zh-CN" sz="1800" dirty="0">
                <a:ea typeface="SimSun" panose="02010600030101010101" pitchFamily="2" charset="-122"/>
              </a:rPr>
              <a:t>replacement policy</a:t>
            </a:r>
          </a:p>
          <a:p>
            <a:pPr lvl="1"/>
            <a:r>
              <a:rPr lang="en-US" altLang="zh-CN" sz="1800" dirty="0">
                <a:ea typeface="SimSun" panose="02010600030101010101" pitchFamily="2" charset="-122"/>
              </a:rPr>
              <a:t>write-through vs write-back</a:t>
            </a:r>
          </a:p>
          <a:p>
            <a:pPr lvl="1"/>
            <a:r>
              <a:rPr lang="en-US" altLang="zh-CN" sz="1800" dirty="0">
                <a:ea typeface="SimSun" panose="02010600030101010101" pitchFamily="2" charset="-122"/>
              </a:rPr>
              <a:t>write allocation</a:t>
            </a:r>
          </a:p>
          <a:p>
            <a:r>
              <a:rPr lang="en-US" altLang="zh-CN" sz="2200" dirty="0"/>
              <a:t>The optimal choice is a compromise</a:t>
            </a:r>
          </a:p>
          <a:p>
            <a:pPr lvl="1"/>
            <a:r>
              <a:rPr lang="en-US" altLang="zh-CN" sz="1800" dirty="0">
                <a:ea typeface="SimSun" panose="02010600030101010101" pitchFamily="2" charset="-122"/>
              </a:rPr>
              <a:t>depends on access characteristics</a:t>
            </a:r>
          </a:p>
          <a:p>
            <a:pPr lvl="2"/>
            <a:r>
              <a:rPr lang="en-US" altLang="zh-CN" sz="1800" dirty="0">
                <a:ea typeface="SimSun" panose="02010600030101010101" pitchFamily="2" charset="-122"/>
              </a:rPr>
              <a:t>workload</a:t>
            </a:r>
          </a:p>
          <a:p>
            <a:pPr lvl="2"/>
            <a:r>
              <a:rPr lang="en-US" altLang="zh-CN" sz="1800" dirty="0">
                <a:ea typeface="SimSun" panose="02010600030101010101" pitchFamily="2" charset="-122"/>
              </a:rPr>
              <a:t>use (I-cache, D-cache, TLB)</a:t>
            </a:r>
          </a:p>
          <a:p>
            <a:pPr lvl="1"/>
            <a:r>
              <a:rPr lang="en-US" altLang="zh-CN" sz="1800" dirty="0">
                <a:ea typeface="SimSun" panose="02010600030101010101" pitchFamily="2" charset="-122"/>
              </a:rPr>
              <a:t>depends on technology / cost</a:t>
            </a:r>
          </a:p>
          <a:p>
            <a:r>
              <a:rPr lang="en-US" altLang="zh-CN" sz="2200" dirty="0"/>
              <a:t>Simplicity often wins</a:t>
            </a:r>
          </a:p>
        </p:txBody>
      </p:sp>
      <p:sp>
        <p:nvSpPr>
          <p:cNvPr id="52228" name="Line 4"/>
          <p:cNvSpPr>
            <a:spLocks noChangeShapeType="1"/>
          </p:cNvSpPr>
          <p:nvPr/>
        </p:nvSpPr>
        <p:spPr bwMode="auto">
          <a:xfrm flipV="1">
            <a:off x="6477000" y="1441450"/>
            <a:ext cx="0" cy="1308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29" name="Line 5"/>
          <p:cNvSpPr>
            <a:spLocks noChangeShapeType="1"/>
          </p:cNvSpPr>
          <p:nvPr/>
        </p:nvSpPr>
        <p:spPr bwMode="auto">
          <a:xfrm flipV="1">
            <a:off x="6483350" y="2203450"/>
            <a:ext cx="1282700" cy="546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30" name="Line 6"/>
          <p:cNvSpPr>
            <a:spLocks noChangeShapeType="1"/>
          </p:cNvSpPr>
          <p:nvPr/>
        </p:nvSpPr>
        <p:spPr bwMode="auto">
          <a:xfrm>
            <a:off x="6483350" y="2749550"/>
            <a:ext cx="749300" cy="520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31" name="Rectangle 7"/>
          <p:cNvSpPr>
            <a:spLocks noChangeArrowheads="1"/>
          </p:cNvSpPr>
          <p:nvPr/>
        </p:nvSpPr>
        <p:spPr bwMode="auto">
          <a:xfrm>
            <a:off x="7300913" y="1828800"/>
            <a:ext cx="14351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b="1"/>
              <a:t>Associativity</a:t>
            </a:r>
          </a:p>
        </p:txBody>
      </p:sp>
      <p:sp>
        <p:nvSpPr>
          <p:cNvPr id="52232" name="Rectangle 8"/>
          <p:cNvSpPr>
            <a:spLocks noChangeArrowheads="1"/>
          </p:cNvSpPr>
          <p:nvPr/>
        </p:nvSpPr>
        <p:spPr bwMode="auto">
          <a:xfrm>
            <a:off x="6005513" y="1066800"/>
            <a:ext cx="12525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b="1"/>
              <a:t>Cache Size</a:t>
            </a:r>
          </a:p>
        </p:txBody>
      </p:sp>
      <p:sp>
        <p:nvSpPr>
          <p:cNvPr id="52233" name="Rectangle 9"/>
          <p:cNvSpPr>
            <a:spLocks noChangeArrowheads="1"/>
          </p:cNvSpPr>
          <p:nvPr/>
        </p:nvSpPr>
        <p:spPr bwMode="auto">
          <a:xfrm>
            <a:off x="6919913" y="3276600"/>
            <a:ext cx="11969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b="1"/>
              <a:t>Block Size</a:t>
            </a:r>
          </a:p>
        </p:txBody>
      </p:sp>
      <p:sp>
        <p:nvSpPr>
          <p:cNvPr id="52234" name="Line 10"/>
          <p:cNvSpPr>
            <a:spLocks noChangeShapeType="1"/>
          </p:cNvSpPr>
          <p:nvPr/>
        </p:nvSpPr>
        <p:spPr bwMode="auto">
          <a:xfrm flipV="1">
            <a:off x="6200775" y="4460875"/>
            <a:ext cx="0" cy="1155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5" name="Rectangle 11"/>
          <p:cNvSpPr>
            <a:spLocks noChangeArrowheads="1"/>
          </p:cNvSpPr>
          <p:nvPr/>
        </p:nvSpPr>
        <p:spPr bwMode="auto">
          <a:xfrm>
            <a:off x="5653088" y="4467225"/>
            <a:ext cx="56356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b="1"/>
              <a:t>Bad</a:t>
            </a:r>
          </a:p>
        </p:txBody>
      </p:sp>
      <p:sp>
        <p:nvSpPr>
          <p:cNvPr id="52236" name="Rectangle 12"/>
          <p:cNvSpPr>
            <a:spLocks noChangeArrowheads="1"/>
          </p:cNvSpPr>
          <p:nvPr/>
        </p:nvSpPr>
        <p:spPr bwMode="auto">
          <a:xfrm>
            <a:off x="5500688" y="5305425"/>
            <a:ext cx="7112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b="1"/>
              <a:t>Good</a:t>
            </a:r>
          </a:p>
        </p:txBody>
      </p:sp>
      <p:sp>
        <p:nvSpPr>
          <p:cNvPr id="52237" name="Line 13"/>
          <p:cNvSpPr>
            <a:spLocks noChangeShapeType="1"/>
          </p:cNvSpPr>
          <p:nvPr/>
        </p:nvSpPr>
        <p:spPr bwMode="auto">
          <a:xfrm>
            <a:off x="6207125" y="5610225"/>
            <a:ext cx="1816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238" name="Rectangle 14"/>
          <p:cNvSpPr>
            <a:spLocks noChangeArrowheads="1"/>
          </p:cNvSpPr>
          <p:nvPr/>
        </p:nvSpPr>
        <p:spPr bwMode="auto">
          <a:xfrm>
            <a:off x="6186488" y="5686425"/>
            <a:ext cx="6429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b="1"/>
              <a:t>Less</a:t>
            </a:r>
          </a:p>
        </p:txBody>
      </p:sp>
      <p:sp>
        <p:nvSpPr>
          <p:cNvPr id="52239" name="Rectangle 15"/>
          <p:cNvSpPr>
            <a:spLocks noChangeArrowheads="1"/>
          </p:cNvSpPr>
          <p:nvPr/>
        </p:nvSpPr>
        <p:spPr bwMode="auto">
          <a:xfrm>
            <a:off x="7786688" y="5686425"/>
            <a:ext cx="6667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600" b="1"/>
              <a:t>More</a:t>
            </a:r>
          </a:p>
        </p:txBody>
      </p:sp>
      <p:sp>
        <p:nvSpPr>
          <p:cNvPr id="1654800" name="Arc 16"/>
          <p:cNvSpPr>
            <a:spLocks/>
          </p:cNvSpPr>
          <p:nvPr/>
        </p:nvSpPr>
        <p:spPr bwMode="auto">
          <a:xfrm>
            <a:off x="6361113" y="4543425"/>
            <a:ext cx="1593850" cy="984250"/>
          </a:xfrm>
          <a:custGeom>
            <a:avLst/>
            <a:gdLst>
              <a:gd name="T0" fmla="*/ 1593850 w 21600"/>
              <a:gd name="T1" fmla="*/ 984250 h 21600"/>
              <a:gd name="T2" fmla="*/ 0 w 21600"/>
              <a:gd name="T3" fmla="*/ 0 h 21600"/>
              <a:gd name="T4" fmla="*/ 159385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lnTo>
                  <a:pt x="21600" y="21599"/>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654801" name="Arc 17"/>
          <p:cNvSpPr>
            <a:spLocks/>
          </p:cNvSpPr>
          <p:nvPr/>
        </p:nvSpPr>
        <p:spPr bwMode="auto">
          <a:xfrm>
            <a:off x="6505575" y="4619625"/>
            <a:ext cx="1365250" cy="908050"/>
          </a:xfrm>
          <a:custGeom>
            <a:avLst/>
            <a:gdLst>
              <a:gd name="T0" fmla="*/ 1365250 w 21600"/>
              <a:gd name="T1" fmla="*/ 0 h 21600"/>
              <a:gd name="T2" fmla="*/ 0 w 21600"/>
              <a:gd name="T3" fmla="*/ 90805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52242" name="Rectangle 18"/>
          <p:cNvSpPr>
            <a:spLocks noChangeArrowheads="1"/>
          </p:cNvSpPr>
          <p:nvPr/>
        </p:nvSpPr>
        <p:spPr bwMode="auto">
          <a:xfrm>
            <a:off x="6186488" y="5253038"/>
            <a:ext cx="90011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b="1"/>
              <a:t>Factor A</a:t>
            </a:r>
          </a:p>
        </p:txBody>
      </p:sp>
      <p:sp>
        <p:nvSpPr>
          <p:cNvPr id="52243" name="Rectangle 19"/>
          <p:cNvSpPr>
            <a:spLocks noChangeArrowheads="1"/>
          </p:cNvSpPr>
          <p:nvPr/>
        </p:nvSpPr>
        <p:spPr bwMode="auto">
          <a:xfrm>
            <a:off x="7634288" y="5253038"/>
            <a:ext cx="90011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1400" b="1"/>
              <a:t>Factor B</a:t>
            </a:r>
          </a:p>
        </p:txBody>
      </p:sp>
      <p:grpSp>
        <p:nvGrpSpPr>
          <p:cNvPr id="52244" name="Group 20"/>
          <p:cNvGrpSpPr>
            <a:grpSpLocks/>
          </p:cNvGrpSpPr>
          <p:nvPr/>
        </p:nvGrpSpPr>
        <p:grpSpPr bwMode="auto">
          <a:xfrm>
            <a:off x="6443663" y="4467225"/>
            <a:ext cx="1420812" cy="749300"/>
            <a:chOff x="3945" y="2736"/>
            <a:chExt cx="895" cy="472"/>
          </a:xfrm>
        </p:grpSpPr>
        <p:sp>
          <p:nvSpPr>
            <p:cNvPr id="1654805" name="Arc 21"/>
            <p:cNvSpPr>
              <a:spLocks/>
            </p:cNvSpPr>
            <p:nvPr/>
          </p:nvSpPr>
          <p:spPr bwMode="auto">
            <a:xfrm>
              <a:off x="3945" y="2736"/>
              <a:ext cx="448" cy="472"/>
            </a:xfrm>
            <a:custGeom>
              <a:avLst/>
              <a:gdLst>
                <a:gd name="T0" fmla="*/ 448 w 21600"/>
                <a:gd name="T1" fmla="*/ 472 h 21600"/>
                <a:gd name="T2" fmla="*/ 0 w 21600"/>
                <a:gd name="T3" fmla="*/ 0 h 21600"/>
                <a:gd name="T4" fmla="*/ 448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lnTo>
                    <a:pt x="21600" y="21599"/>
                  </a:lnTo>
                  <a:close/>
                </a:path>
              </a:pathLst>
            </a:custGeom>
            <a:noFill/>
            <a:ln w="25400" cap="rnd">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sp>
          <p:nvSpPr>
            <p:cNvPr id="1654806" name="Arc 22"/>
            <p:cNvSpPr>
              <a:spLocks/>
            </p:cNvSpPr>
            <p:nvPr/>
          </p:nvSpPr>
          <p:spPr bwMode="auto">
            <a:xfrm>
              <a:off x="4392" y="2736"/>
              <a:ext cx="448" cy="472"/>
            </a:xfrm>
            <a:custGeom>
              <a:avLst/>
              <a:gdLst>
                <a:gd name="T0" fmla="*/ 448 w 21600"/>
                <a:gd name="T1" fmla="*/ 0 h 21600"/>
                <a:gd name="T2" fmla="*/ 0 w 21600"/>
                <a:gd name="T3" fmla="*/ 472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25400" cap="rnd">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p>
          </p:txBody>
        </p:sp>
      </p:gr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a:t>Review: CPU Time</a:t>
            </a:r>
            <a:endParaRPr lang="en-AU" altLang="zh-CN"/>
          </a:p>
        </p:txBody>
      </p:sp>
      <p:sp>
        <p:nvSpPr>
          <p:cNvPr id="12291" name="Rectangle 3"/>
          <p:cNvSpPr>
            <a:spLocks noGrp="1" noChangeArrowheads="1"/>
          </p:cNvSpPr>
          <p:nvPr>
            <p:ph type="body" idx="1"/>
          </p:nvPr>
        </p:nvSpPr>
        <p:spPr>
          <a:xfrm>
            <a:off x="685800" y="3462338"/>
            <a:ext cx="8269288" cy="2774950"/>
          </a:xfrm>
          <a:ln w="9525"/>
          <a:extLst>
            <a:ext uri="{91240B29-F687-4F45-9708-019B960494DF}">
              <a14:hiddenLine xmlns:a14="http://schemas.microsoft.com/office/drawing/2010/main" w="28575">
                <a:solidFill>
                  <a:srgbClr val="000000"/>
                </a:solidFill>
                <a:miter lim="800000"/>
                <a:headEnd/>
                <a:tailEnd/>
              </a14:hiddenLine>
            </a:ext>
          </a:extLst>
        </p:spPr>
        <p:txBody>
          <a:bodyPr/>
          <a:lstStyle/>
          <a:p>
            <a:pPr eaLnBrk="1" hangingPunct="1"/>
            <a:r>
              <a:rPr lang="en-US" altLang="zh-CN" sz="2800"/>
              <a:t>CPI = 1 for pipeline without cache misses</a:t>
            </a:r>
            <a:endParaRPr lang="en-AU" altLang="zh-CN" sz="2000"/>
          </a:p>
        </p:txBody>
      </p:sp>
      <p:graphicFrame>
        <p:nvGraphicFramePr>
          <p:cNvPr id="12292" name="Object 4"/>
          <p:cNvGraphicFramePr>
            <a:graphicFrameLocks noChangeAspect="1"/>
          </p:cNvGraphicFramePr>
          <p:nvPr/>
        </p:nvGraphicFramePr>
        <p:xfrm>
          <a:off x="838200" y="1600200"/>
          <a:ext cx="7766050" cy="1338263"/>
        </p:xfrm>
        <a:graphic>
          <a:graphicData uri="http://schemas.openxmlformats.org/presentationml/2006/ole">
            <mc:AlternateContent xmlns:mc="http://schemas.openxmlformats.org/markup-compatibility/2006">
              <mc:Choice xmlns:v="urn:schemas-microsoft-com:vml" Requires="v">
                <p:oleObj spid="_x0000_s12300" name="Equation" r:id="rId4" imgW="3530600" imgH="609600" progId="Equation.3">
                  <p:embed/>
                </p:oleObj>
              </mc:Choice>
              <mc:Fallback>
                <p:oleObj name="Equation" r:id="rId4" imgW="3530600" imgH="609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600200"/>
                        <a:ext cx="7766050" cy="1338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fld id="{BCA93F0C-0095-4EF8-9D14-608AF9CB69B2}" type="slidenum">
              <a:rPr lang="en-US" altLang="zh-CN" sz="900"/>
              <a:pPr>
                <a:spcBef>
                  <a:spcPct val="0"/>
                </a:spcBef>
                <a:buFontTx/>
                <a:buNone/>
              </a:pPr>
              <a:t>3</a:t>
            </a:fld>
            <a:endParaRPr lang="en-US" altLang="zh-CN" sz="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title"/>
          </p:nvPr>
        </p:nvSpPr>
        <p:spPr>
          <a:xfrm>
            <a:off x="684213" y="206375"/>
            <a:ext cx="8259762" cy="701675"/>
          </a:xfrm>
        </p:spPr>
        <p:txBody>
          <a:bodyPr/>
          <a:lstStyle/>
          <a:p>
            <a:pPr eaLnBrk="1" hangingPunct="1"/>
            <a:r>
              <a:rPr lang="en-US" altLang="zh-CN" sz="4000"/>
              <a:t>Measuring Cache Performance</a:t>
            </a:r>
            <a:endParaRPr lang="en-AU" altLang="zh-CN" sz="4000"/>
          </a:p>
        </p:txBody>
      </p:sp>
      <p:sp>
        <p:nvSpPr>
          <p:cNvPr id="14339" name="Rectangle 7"/>
          <p:cNvSpPr>
            <a:spLocks noGrp="1" noChangeArrowheads="1"/>
          </p:cNvSpPr>
          <p:nvPr>
            <p:ph type="body" idx="1"/>
          </p:nvPr>
        </p:nvSpPr>
        <p:spPr>
          <a:xfrm>
            <a:off x="684213" y="1125538"/>
            <a:ext cx="8270875" cy="2735262"/>
          </a:xfrm>
          <a:ln w="9525"/>
          <a:extLst>
            <a:ext uri="{91240B29-F687-4F45-9708-019B960494DF}">
              <a14:hiddenLine xmlns:a14="http://schemas.microsoft.com/office/drawing/2010/main" w="28575">
                <a:solidFill>
                  <a:srgbClr val="000000"/>
                </a:solidFill>
                <a:miter lim="800000"/>
                <a:headEnd/>
                <a:tailEnd/>
              </a14:hiddenLine>
            </a:ext>
          </a:extLst>
        </p:spPr>
        <p:txBody>
          <a:bodyPr/>
          <a:lstStyle/>
          <a:p>
            <a:pPr eaLnBrk="1" hangingPunct="1">
              <a:lnSpc>
                <a:spcPct val="80000"/>
              </a:lnSpc>
            </a:pPr>
            <a:r>
              <a:rPr lang="en-US" altLang="zh-CN"/>
              <a:t>Components of CPU time</a:t>
            </a:r>
          </a:p>
          <a:p>
            <a:pPr lvl="1" eaLnBrk="1" hangingPunct="1">
              <a:lnSpc>
                <a:spcPct val="80000"/>
              </a:lnSpc>
            </a:pPr>
            <a:r>
              <a:rPr lang="en-US" altLang="zh-CN">
                <a:ea typeface="SimSun" panose="02010600030101010101" pitchFamily="2" charset="-122"/>
              </a:rPr>
              <a:t>Program execution cycles</a:t>
            </a:r>
          </a:p>
          <a:p>
            <a:pPr lvl="2" eaLnBrk="1" hangingPunct="1">
              <a:lnSpc>
                <a:spcPct val="80000"/>
              </a:lnSpc>
            </a:pPr>
            <a:r>
              <a:rPr lang="en-US" altLang="zh-CN">
                <a:ea typeface="SimSun" panose="02010600030101010101" pitchFamily="2" charset="-122"/>
              </a:rPr>
              <a:t>Includes cache hit time</a:t>
            </a:r>
          </a:p>
          <a:p>
            <a:pPr lvl="1" eaLnBrk="1" hangingPunct="1">
              <a:lnSpc>
                <a:spcPct val="80000"/>
              </a:lnSpc>
            </a:pPr>
            <a:r>
              <a:rPr lang="en-US" altLang="zh-CN">
                <a:ea typeface="SimSun" panose="02010600030101010101" pitchFamily="2" charset="-122"/>
              </a:rPr>
              <a:t>Memory stall cycles</a:t>
            </a:r>
          </a:p>
          <a:p>
            <a:pPr lvl="2" eaLnBrk="1" hangingPunct="1">
              <a:lnSpc>
                <a:spcPct val="80000"/>
              </a:lnSpc>
            </a:pPr>
            <a:r>
              <a:rPr lang="en-US" altLang="zh-CN">
                <a:ea typeface="SimSun" panose="02010600030101010101" pitchFamily="2" charset="-122"/>
              </a:rPr>
              <a:t>Mainly from cache misses</a:t>
            </a:r>
          </a:p>
          <a:p>
            <a:pPr eaLnBrk="1" hangingPunct="1">
              <a:lnSpc>
                <a:spcPct val="80000"/>
              </a:lnSpc>
            </a:pPr>
            <a:endParaRPr lang="en-US" altLang="zh-CN"/>
          </a:p>
          <a:p>
            <a:pPr eaLnBrk="1" hangingPunct="1">
              <a:lnSpc>
                <a:spcPct val="80000"/>
              </a:lnSpc>
            </a:pPr>
            <a:endParaRPr lang="en-US" altLang="zh-CN"/>
          </a:p>
          <a:p>
            <a:pPr eaLnBrk="1" hangingPunct="1">
              <a:lnSpc>
                <a:spcPct val="80000"/>
              </a:lnSpc>
            </a:pPr>
            <a:endParaRPr lang="en-US" altLang="zh-CN"/>
          </a:p>
          <a:p>
            <a:pPr eaLnBrk="1" hangingPunct="1">
              <a:lnSpc>
                <a:spcPct val="80000"/>
              </a:lnSpc>
            </a:pPr>
            <a:r>
              <a:rPr lang="en-US" altLang="zh-CN"/>
              <a:t>CPI</a:t>
            </a:r>
            <a:r>
              <a:rPr lang="en-US" altLang="zh-CN" baseline="-25000"/>
              <a:t>memorystall</a:t>
            </a:r>
            <a:endParaRPr lang="en-AU" altLang="zh-CN"/>
          </a:p>
        </p:txBody>
      </p:sp>
      <p:sp>
        <p:nvSpPr>
          <p:cNvPr id="14340" name="Text Box 4"/>
          <p:cNvSpPr txBox="1">
            <a:spLocks noChangeArrowheads="1"/>
          </p:cNvSpPr>
          <p:nvPr/>
        </p:nvSpPr>
        <p:spPr bwMode="auto">
          <a:xfrm rot="5400000">
            <a:off x="6277769" y="2499519"/>
            <a:ext cx="53657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zh-CN" sz="1800">
                <a:solidFill>
                  <a:schemeClr val="folHlink"/>
                </a:solidFill>
              </a:rPr>
              <a:t>§5.4 Measuring and Improving Cache Performance</a:t>
            </a:r>
          </a:p>
        </p:txBody>
      </p:sp>
      <p:graphicFrame>
        <p:nvGraphicFramePr>
          <p:cNvPr id="14341" name="Object 5"/>
          <p:cNvGraphicFramePr>
            <a:graphicFrameLocks noChangeAspect="1"/>
          </p:cNvGraphicFramePr>
          <p:nvPr/>
        </p:nvGraphicFramePr>
        <p:xfrm>
          <a:off x="1320800" y="4584700"/>
          <a:ext cx="6097588" cy="1727200"/>
        </p:xfrm>
        <a:graphic>
          <a:graphicData uri="http://schemas.openxmlformats.org/presentationml/2006/ole">
            <mc:AlternateContent xmlns:mc="http://schemas.openxmlformats.org/markup-compatibility/2006">
              <mc:Choice xmlns:v="urn:schemas-microsoft-com:vml" Requires="v">
                <p:oleObj spid="_x0000_s14349" name="Equation" r:id="rId4" imgW="3048000" imgH="863600" progId="Equation.3">
                  <p:embed/>
                </p:oleObj>
              </mc:Choice>
              <mc:Fallback>
                <p:oleObj name="Equation" r:id="rId4" imgW="3048000" imgH="863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4584700"/>
                        <a:ext cx="6097588" cy="172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4342" name="Text Box 4"/>
          <p:cNvSpPr txBox="1">
            <a:spLocks noChangeArrowheads="1"/>
          </p:cNvSpPr>
          <p:nvPr/>
        </p:nvSpPr>
        <p:spPr bwMode="auto">
          <a:xfrm>
            <a:off x="1600200" y="2895600"/>
            <a:ext cx="700722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zh-CN" sz="1800">
                <a:latin typeface="Comic Sans MS" panose="030F0702030302020204" pitchFamily="66" charset="0"/>
              </a:rPr>
              <a:t>CPI = CPI</a:t>
            </a:r>
            <a:r>
              <a:rPr lang="en-US" altLang="zh-CN" sz="1800" baseline="-25000">
                <a:latin typeface="Comic Sans MS" panose="030F0702030302020204" pitchFamily="66" charset="0"/>
              </a:rPr>
              <a:t>pipeline</a:t>
            </a:r>
            <a:r>
              <a:rPr lang="en-US" altLang="zh-CN" sz="1800">
                <a:latin typeface="Comic Sans MS" panose="030F0702030302020204" pitchFamily="66" charset="0"/>
              </a:rPr>
              <a:t> + CPI</a:t>
            </a:r>
            <a:r>
              <a:rPr lang="en-US" altLang="zh-CN" sz="1800" baseline="-25000">
                <a:latin typeface="Comic Sans MS" panose="030F0702030302020204" pitchFamily="66" charset="0"/>
              </a:rPr>
              <a:t>memorystall</a:t>
            </a:r>
          </a:p>
          <a:p>
            <a:pPr>
              <a:spcBef>
                <a:spcPct val="0"/>
              </a:spcBef>
              <a:buFontTx/>
              <a:buNone/>
            </a:pPr>
            <a:br>
              <a:rPr lang="en-US" altLang="zh-CN" sz="1800" baseline="-25000">
                <a:latin typeface="Comic Sans MS" panose="030F0702030302020204" pitchFamily="66" charset="0"/>
              </a:rPr>
            </a:br>
            <a:endParaRPr lang="en-US" altLang="zh-CN" sz="1800" baseline="-25000">
              <a:latin typeface="Comic Sans MS" panose="030F0702030302020204"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zh-CN"/>
              <a:t>Cache Performance</a:t>
            </a:r>
          </a:p>
        </p:txBody>
      </p:sp>
      <p:sp>
        <p:nvSpPr>
          <p:cNvPr id="16387" name="Content Placeholder 2"/>
          <p:cNvSpPr>
            <a:spLocks noGrp="1"/>
          </p:cNvSpPr>
          <p:nvPr>
            <p:ph idx="1"/>
          </p:nvPr>
        </p:nvSpPr>
        <p:spPr>
          <a:ln w="9525"/>
        </p:spPr>
        <p:txBody>
          <a:bodyPr/>
          <a:lstStyle/>
          <a:p>
            <a:pPr marL="285750" indent="-285750">
              <a:lnSpc>
                <a:spcPct val="90000"/>
              </a:lnSpc>
            </a:pPr>
            <a:r>
              <a:rPr lang="en-US" altLang="zh-CN"/>
              <a:t>Definitions:</a:t>
            </a:r>
            <a:endParaRPr lang="en-US" altLang="zh-CN" i="1"/>
          </a:p>
          <a:p>
            <a:pPr marL="685800" lvl="1" indent="-228600">
              <a:lnSpc>
                <a:spcPct val="100000"/>
              </a:lnSpc>
              <a:spcAft>
                <a:spcPct val="20000"/>
              </a:spcAft>
            </a:pPr>
            <a:r>
              <a:rPr lang="en-US" altLang="zh-CN">
                <a:solidFill>
                  <a:srgbClr val="0000FF"/>
                </a:solidFill>
                <a:ea typeface="SimSun" panose="02010600030101010101" pitchFamily="2" charset="-122"/>
              </a:rPr>
              <a:t>CPI</a:t>
            </a:r>
            <a:r>
              <a:rPr lang="en-US" altLang="zh-CN" baseline="-25000">
                <a:solidFill>
                  <a:srgbClr val="0000FF"/>
                </a:solidFill>
                <a:ea typeface="SimSun" panose="02010600030101010101" pitchFamily="2" charset="-122"/>
              </a:rPr>
              <a:t>pipeline</a:t>
            </a:r>
            <a:r>
              <a:rPr lang="en-US" altLang="zh-CN">
                <a:ea typeface="SimSun" panose="02010600030101010101" pitchFamily="2" charset="-122"/>
              </a:rPr>
              <a:t>  for pipelined processor with ideal cache</a:t>
            </a:r>
          </a:p>
          <a:p>
            <a:pPr lvl="2">
              <a:lnSpc>
                <a:spcPct val="100000"/>
              </a:lnSpc>
            </a:pPr>
            <a:r>
              <a:rPr lang="en-US" altLang="zh-CN">
                <a:ea typeface="SimSun" panose="02010600030101010101" pitchFamily="2" charset="-122"/>
              </a:rPr>
              <a:t>Ideal cache: always cache hit, no cache miss</a:t>
            </a:r>
          </a:p>
          <a:p>
            <a:pPr lvl="2">
              <a:lnSpc>
                <a:spcPct val="100000"/>
              </a:lnSpc>
              <a:buFont typeface="Wingdings" pitchFamily="2" charset="2"/>
              <a:buChar char="v"/>
            </a:pPr>
            <a:r>
              <a:rPr lang="en-US" altLang="zh-CN">
                <a:ea typeface="SimSun" panose="02010600030101010101" pitchFamily="2" charset="-122"/>
              </a:rPr>
              <a:t>focus on </a:t>
            </a:r>
            <a:r>
              <a:rPr lang="en-US" altLang="zh-CN">
                <a:latin typeface="Comic Sans MS" panose="030F0702030302020204" pitchFamily="66" charset="0"/>
                <a:ea typeface="SimSun" panose="02010600030101010101" pitchFamily="2" charset="-122"/>
              </a:rPr>
              <a:t>CPI</a:t>
            </a:r>
            <a:r>
              <a:rPr lang="en-US" altLang="zh-CN" baseline="-25000">
                <a:latin typeface="Comic Sans MS" panose="030F0702030302020204" pitchFamily="66" charset="0"/>
                <a:ea typeface="SimSun" panose="02010600030101010101" pitchFamily="2" charset="-122"/>
              </a:rPr>
              <a:t>memorystall</a:t>
            </a:r>
          </a:p>
          <a:p>
            <a:pPr marL="685800" lvl="1" indent="-228600">
              <a:lnSpc>
                <a:spcPct val="100000"/>
              </a:lnSpc>
              <a:spcAft>
                <a:spcPct val="20000"/>
              </a:spcAft>
            </a:pPr>
            <a:r>
              <a:rPr lang="en-US" altLang="zh-CN" i="1">
                <a:solidFill>
                  <a:schemeClr val="hlink"/>
                </a:solidFill>
                <a:ea typeface="SimSun" panose="02010600030101010101" pitchFamily="2" charset="-122"/>
              </a:rPr>
              <a:t>Miss rate</a:t>
            </a:r>
            <a:r>
              <a:rPr lang="en-US" altLang="zh-CN">
                <a:ea typeface="SimSun" panose="02010600030101010101" pitchFamily="2" charset="-122"/>
              </a:rPr>
              <a:t>— misses in the cache divided by the total number of memory accesses</a:t>
            </a:r>
            <a:r>
              <a:rPr lang="en-US" altLang="zh-CN" i="1">
                <a:solidFill>
                  <a:schemeClr val="hlink"/>
                </a:solidFill>
                <a:ea typeface="SimSun" panose="02010600030101010101" pitchFamily="2" charset="-122"/>
              </a:rPr>
              <a:t> </a:t>
            </a:r>
            <a:r>
              <a:rPr lang="en-US" altLang="zh-CN" i="1">
                <a:solidFill>
                  <a:schemeClr val="tx2"/>
                </a:solidFill>
                <a:ea typeface="SimSun" panose="02010600030101010101" pitchFamily="2" charset="-122"/>
              </a:rPr>
              <a:t>to the cache</a:t>
            </a:r>
            <a:r>
              <a:rPr lang="en-US" altLang="zh-CN">
                <a:ea typeface="SimSun" panose="02010600030101010101" pitchFamily="2" charset="-122"/>
              </a:rPr>
              <a:t> </a:t>
            </a:r>
          </a:p>
          <a:p>
            <a:pPr marL="685800" lvl="1" indent="-228600">
              <a:lnSpc>
                <a:spcPct val="100000"/>
              </a:lnSpc>
              <a:spcAft>
                <a:spcPct val="20000"/>
              </a:spcAft>
            </a:pPr>
            <a:r>
              <a:rPr lang="en-US" altLang="zh-CN" i="1">
                <a:solidFill>
                  <a:schemeClr val="hlink"/>
                </a:solidFill>
                <a:ea typeface="SimSun" panose="02010600030101010101" pitchFamily="2" charset="-122"/>
              </a:rPr>
              <a:t>Miss penalty </a:t>
            </a:r>
            <a:r>
              <a:rPr lang="en-US" altLang="zh-CN">
                <a:ea typeface="SimSun" panose="02010600030101010101" pitchFamily="2" charset="-122"/>
              </a:rPr>
              <a:t>— extra cycles to fetch the data to the cache from lower level of the memory hierarchy</a:t>
            </a:r>
          </a:p>
          <a:p>
            <a:pPr marL="685800" lvl="1" indent="-228600">
              <a:lnSpc>
                <a:spcPct val="90000"/>
              </a:lnSpc>
              <a:spcAft>
                <a:spcPct val="20000"/>
              </a:spcAft>
            </a:pPr>
            <a:endParaRPr lang="en-US" altLang="zh-CN">
              <a:ea typeface="SimSun" panose="02010600030101010101" pitchFamily="2" charset="-122"/>
            </a:endParaRPr>
          </a:p>
          <a:p>
            <a:pPr marL="285750" indent="-285750"/>
            <a:r>
              <a:rPr lang="en-US" altLang="zh-CN"/>
              <a:t>Memory-stall clock cycles come primarily from cache misses</a:t>
            </a:r>
          </a:p>
        </p:txBody>
      </p:sp>
      <p:sp>
        <p:nvSpPr>
          <p:cNvPr id="163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fld id="{209A1493-423F-4B87-B8B5-65DDE5E0F21C}" type="slidenum">
              <a:rPr lang="en-US" altLang="zh-CN" sz="900"/>
              <a:pPr>
                <a:spcBef>
                  <a:spcPct val="0"/>
                </a:spcBef>
                <a:buFontTx/>
                <a:buNone/>
              </a:pPr>
              <a:t>5</a:t>
            </a:fld>
            <a:endParaRPr lang="en-US" altLang="zh-CN" sz="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Cache Performance</a:t>
            </a:r>
          </a:p>
        </p:txBody>
      </p:sp>
      <p:sp>
        <p:nvSpPr>
          <p:cNvPr id="4" name="Slide Number Placeholder 3"/>
          <p:cNvSpPr>
            <a:spLocks noGrp="1"/>
          </p:cNvSpPr>
          <p:nvPr>
            <p:ph type="sldNum" sz="quarter" idx="12"/>
          </p:nvPr>
        </p:nvSpPr>
        <p:spPr/>
        <p:txBody>
          <a:bodyPr/>
          <a:lstStyle/>
          <a:p>
            <a:fld id="{E3EF616C-65DC-45FB-85BA-8EB7BAD31994}" type="slidenum">
              <a:rPr lang="en-US" smtClean="0"/>
              <a:pPr/>
              <a:t>6</a:t>
            </a:fld>
            <a:endParaRPr lang="en-US"/>
          </a:p>
        </p:txBody>
      </p:sp>
      <p:grpSp>
        <p:nvGrpSpPr>
          <p:cNvPr id="23" name="Group 22"/>
          <p:cNvGrpSpPr/>
          <p:nvPr/>
        </p:nvGrpSpPr>
        <p:grpSpPr>
          <a:xfrm>
            <a:off x="609600" y="762000"/>
            <a:ext cx="8382000" cy="6084332"/>
            <a:chOff x="609600" y="762000"/>
            <a:chExt cx="8382000" cy="6084332"/>
          </a:xfrm>
        </p:grpSpPr>
        <p:graphicFrame>
          <p:nvGraphicFramePr>
            <p:cNvPr id="6" name="Chart 5"/>
            <p:cNvGraphicFramePr>
              <a:graphicFrameLocks/>
            </p:cNvGraphicFramePr>
            <p:nvPr>
              <p:extLst/>
            </p:nvPr>
          </p:nvGraphicFramePr>
          <p:xfrm>
            <a:off x="609600" y="891278"/>
            <a:ext cx="8229600" cy="558572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7111142" y="762000"/>
              <a:ext cx="1017715" cy="369332"/>
            </a:xfrm>
            <a:prstGeom prst="rect">
              <a:avLst/>
            </a:prstGeom>
            <a:noFill/>
          </p:spPr>
          <p:txBody>
            <a:bodyPr wrap="none" rtlCol="0">
              <a:spAutoFit/>
            </a:bodyPr>
            <a:lstStyle/>
            <a:p>
              <a:r>
                <a:rPr lang="en-US" dirty="0"/>
                <a:t>Data size</a:t>
              </a:r>
            </a:p>
          </p:txBody>
        </p:sp>
        <p:cxnSp>
          <p:nvCxnSpPr>
            <p:cNvPr id="5" name="Straight Connector 4"/>
            <p:cNvCxnSpPr/>
            <p:nvPr/>
          </p:nvCxnSpPr>
          <p:spPr>
            <a:xfrm>
              <a:off x="4648200" y="5638800"/>
              <a:ext cx="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648200" y="5058263"/>
              <a:ext cx="1787669" cy="369332"/>
            </a:xfrm>
            <a:prstGeom prst="rect">
              <a:avLst/>
            </a:prstGeom>
            <a:noFill/>
          </p:spPr>
          <p:txBody>
            <a:bodyPr wrap="none" rtlCol="0">
              <a:spAutoFit/>
            </a:bodyPr>
            <a:lstStyle/>
            <a:p>
              <a:r>
                <a:rPr lang="en-US" dirty="0"/>
                <a:t>L1 miss penalty</a:t>
              </a:r>
            </a:p>
          </p:txBody>
        </p:sp>
        <p:graphicFrame>
          <p:nvGraphicFramePr>
            <p:cNvPr id="9" name="Chart 8"/>
            <p:cNvGraphicFramePr>
              <a:graphicFrameLocks/>
            </p:cNvGraphicFramePr>
            <p:nvPr>
              <p:extLst/>
            </p:nvPr>
          </p:nvGraphicFramePr>
          <p:xfrm>
            <a:off x="762000" y="1043678"/>
            <a:ext cx="8229600" cy="5585722"/>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p:cNvSpPr txBox="1"/>
            <p:nvPr/>
          </p:nvSpPr>
          <p:spPr>
            <a:xfrm>
              <a:off x="4800600" y="5210663"/>
              <a:ext cx="1787669" cy="369332"/>
            </a:xfrm>
            <a:prstGeom prst="rect">
              <a:avLst/>
            </a:prstGeom>
            <a:noFill/>
          </p:spPr>
          <p:txBody>
            <a:bodyPr wrap="none" rtlCol="0">
              <a:spAutoFit/>
            </a:bodyPr>
            <a:lstStyle/>
            <a:p>
              <a:r>
                <a:rPr lang="en-US" dirty="0"/>
                <a:t>L1 miss penalty</a:t>
              </a:r>
            </a:p>
          </p:txBody>
        </p:sp>
        <p:cxnSp>
          <p:nvCxnSpPr>
            <p:cNvPr id="14" name="Straight Arrow Connector 13"/>
            <p:cNvCxnSpPr/>
            <p:nvPr/>
          </p:nvCxnSpPr>
          <p:spPr>
            <a:xfrm flipH="1">
              <a:off x="4648200" y="4580251"/>
              <a:ext cx="10160" cy="372749"/>
            </a:xfrm>
            <a:prstGeom prst="straightConnector1">
              <a:avLst/>
            </a:prstGeom>
            <a:ln w="2222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29200" y="4668119"/>
              <a:ext cx="1787669" cy="369332"/>
            </a:xfrm>
            <a:prstGeom prst="rect">
              <a:avLst/>
            </a:prstGeom>
            <a:noFill/>
          </p:spPr>
          <p:txBody>
            <a:bodyPr wrap="none" rtlCol="0">
              <a:spAutoFit/>
            </a:bodyPr>
            <a:lstStyle/>
            <a:p>
              <a:r>
                <a:rPr lang="en-US" dirty="0"/>
                <a:t>L2 miss penalty</a:t>
              </a:r>
            </a:p>
          </p:txBody>
        </p:sp>
        <p:cxnSp>
          <p:nvCxnSpPr>
            <p:cNvPr id="17" name="Straight Arrow Connector 16"/>
            <p:cNvCxnSpPr/>
            <p:nvPr/>
          </p:nvCxnSpPr>
          <p:spPr>
            <a:xfrm>
              <a:off x="4658360" y="2522851"/>
              <a:ext cx="0" cy="205740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876800" y="3414129"/>
              <a:ext cx="1787669" cy="369332"/>
            </a:xfrm>
            <a:prstGeom prst="rect">
              <a:avLst/>
            </a:prstGeom>
            <a:noFill/>
          </p:spPr>
          <p:txBody>
            <a:bodyPr wrap="none" rtlCol="0">
              <a:spAutoFit/>
            </a:bodyPr>
            <a:lstStyle/>
            <a:p>
              <a:r>
                <a:rPr lang="en-US" dirty="0"/>
                <a:t>L3 miss penalty</a:t>
              </a:r>
            </a:p>
          </p:txBody>
        </p:sp>
        <p:sp>
          <p:nvSpPr>
            <p:cNvPr id="19" name="TextBox 18"/>
            <p:cNvSpPr txBox="1"/>
            <p:nvPr/>
          </p:nvSpPr>
          <p:spPr>
            <a:xfrm>
              <a:off x="5069904" y="5784580"/>
              <a:ext cx="1249060" cy="369332"/>
            </a:xfrm>
            <a:prstGeom prst="rect">
              <a:avLst/>
            </a:prstGeom>
            <a:noFill/>
          </p:spPr>
          <p:txBody>
            <a:bodyPr wrap="none" rtlCol="0">
              <a:spAutoFit/>
            </a:bodyPr>
            <a:lstStyle/>
            <a:p>
              <a:r>
                <a:rPr lang="en-US" dirty="0"/>
                <a:t>L1 hit time</a:t>
              </a:r>
            </a:p>
          </p:txBody>
        </p:sp>
        <p:cxnSp>
          <p:nvCxnSpPr>
            <p:cNvPr id="12" name="Straight Arrow Connector 11"/>
            <p:cNvCxnSpPr/>
            <p:nvPr/>
          </p:nvCxnSpPr>
          <p:spPr>
            <a:xfrm flipH="1" flipV="1">
              <a:off x="4680664" y="5849112"/>
              <a:ext cx="1143000" cy="609600"/>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72200" y="6477000"/>
              <a:ext cx="1749197" cy="369332"/>
            </a:xfrm>
            <a:prstGeom prst="rect">
              <a:avLst/>
            </a:prstGeom>
            <a:noFill/>
          </p:spPr>
          <p:txBody>
            <a:bodyPr wrap="none" rtlCol="0">
              <a:spAutoFit/>
            </a:bodyPr>
            <a:lstStyle/>
            <a:p>
              <a:r>
                <a:rPr lang="en-US" dirty="0"/>
                <a:t>Cache line size</a:t>
              </a:r>
            </a:p>
          </p:txBody>
        </p:sp>
      </p:grpSp>
    </p:spTree>
    <p:extLst>
      <p:ext uri="{BB962C8B-B14F-4D97-AF65-F5344CB8AC3E}">
        <p14:creationId xmlns:p14="http://schemas.microsoft.com/office/powerpoint/2010/main" val="2347487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r>
              <a:rPr lang="en-US" altLang="zh-CN"/>
              <a:t>Cache Performance Example</a:t>
            </a:r>
            <a:endParaRPr lang="en-AU" altLang="zh-CN"/>
          </a:p>
        </p:txBody>
      </p:sp>
      <p:sp>
        <p:nvSpPr>
          <p:cNvPr id="17411" name="Rectangle 5"/>
          <p:cNvSpPr>
            <a:spLocks noGrp="1" noChangeArrowheads="1"/>
          </p:cNvSpPr>
          <p:nvPr>
            <p:ph type="body" idx="1"/>
          </p:nvPr>
        </p:nvSpPr>
        <p:spPr>
          <a:ln w="9525"/>
          <a:extLst>
            <a:ext uri="{91240B29-F687-4F45-9708-019B960494DF}">
              <a14:hiddenLine xmlns:a14="http://schemas.microsoft.com/office/drawing/2010/main" w="28575">
                <a:solidFill>
                  <a:srgbClr val="000000"/>
                </a:solidFill>
                <a:miter lim="800000"/>
                <a:headEnd/>
                <a:tailEnd/>
              </a14:hiddenLine>
            </a:ext>
          </a:extLst>
        </p:spPr>
        <p:txBody>
          <a:bodyPr/>
          <a:lstStyle/>
          <a:p>
            <a:pPr eaLnBrk="1" hangingPunct="1">
              <a:lnSpc>
                <a:spcPct val="100000"/>
              </a:lnSpc>
            </a:pPr>
            <a:r>
              <a:rPr lang="en-US" altLang="zh-CN"/>
              <a:t>Given</a:t>
            </a:r>
          </a:p>
          <a:p>
            <a:pPr lvl="1" eaLnBrk="1" hangingPunct="1">
              <a:lnSpc>
                <a:spcPct val="100000"/>
              </a:lnSpc>
            </a:pPr>
            <a:r>
              <a:rPr lang="en-US" altLang="zh-CN">
                <a:ea typeface="SimSun" panose="02010600030101010101" pitchFamily="2" charset="-122"/>
              </a:rPr>
              <a:t>I-cache miss rate = 2%</a:t>
            </a:r>
          </a:p>
          <a:p>
            <a:pPr lvl="1" eaLnBrk="1" hangingPunct="1">
              <a:lnSpc>
                <a:spcPct val="100000"/>
              </a:lnSpc>
            </a:pPr>
            <a:r>
              <a:rPr lang="en-US" altLang="zh-CN">
                <a:ea typeface="SimSun" panose="02010600030101010101" pitchFamily="2" charset="-122"/>
              </a:rPr>
              <a:t>D-cache miss rate = 4%</a:t>
            </a:r>
          </a:p>
          <a:p>
            <a:pPr lvl="1" eaLnBrk="1" hangingPunct="1">
              <a:lnSpc>
                <a:spcPct val="100000"/>
              </a:lnSpc>
            </a:pPr>
            <a:r>
              <a:rPr lang="en-US" altLang="zh-CN">
                <a:ea typeface="SimSun" panose="02010600030101010101" pitchFamily="2" charset="-122"/>
              </a:rPr>
              <a:t>Miss penalty = 100 cycles</a:t>
            </a:r>
          </a:p>
          <a:p>
            <a:pPr lvl="1" eaLnBrk="1" hangingPunct="1">
              <a:lnSpc>
                <a:spcPct val="100000"/>
              </a:lnSpc>
            </a:pPr>
            <a:r>
              <a:rPr lang="en-US" altLang="zh-CN">
                <a:ea typeface="SimSun" panose="02010600030101010101" pitchFamily="2" charset="-122"/>
              </a:rPr>
              <a:t>Base CPI (ideal cache) = 2</a:t>
            </a:r>
          </a:p>
          <a:p>
            <a:pPr lvl="1" eaLnBrk="1" hangingPunct="1">
              <a:lnSpc>
                <a:spcPct val="100000"/>
              </a:lnSpc>
            </a:pPr>
            <a:r>
              <a:rPr lang="en-US" altLang="zh-CN">
                <a:ea typeface="SimSun" panose="02010600030101010101" pitchFamily="2" charset="-122"/>
              </a:rPr>
              <a:t>Every instruction is loaded from I$</a:t>
            </a:r>
          </a:p>
          <a:p>
            <a:pPr lvl="1" eaLnBrk="1" hangingPunct="1">
              <a:lnSpc>
                <a:spcPct val="100000"/>
              </a:lnSpc>
            </a:pPr>
            <a:r>
              <a:rPr lang="en-US" altLang="zh-CN">
                <a:ea typeface="SimSun" panose="02010600030101010101" pitchFamily="2" charset="-122"/>
              </a:rPr>
              <a:t>Data load &amp; stores are 36% of instructions</a:t>
            </a:r>
          </a:p>
          <a:p>
            <a:pPr eaLnBrk="1" hangingPunct="1">
              <a:lnSpc>
                <a:spcPct val="100000"/>
              </a:lnSpc>
            </a:pPr>
            <a:r>
              <a:rPr lang="en-US" altLang="zh-CN"/>
              <a:t>Miss cycles per instruction</a:t>
            </a:r>
          </a:p>
          <a:p>
            <a:pPr lvl="1" eaLnBrk="1" hangingPunct="1">
              <a:lnSpc>
                <a:spcPct val="100000"/>
              </a:lnSpc>
            </a:pPr>
            <a:r>
              <a:rPr lang="en-US" altLang="zh-CN">
                <a:ea typeface="SimSun" panose="02010600030101010101" pitchFamily="2" charset="-122"/>
              </a:rPr>
              <a:t>I-cache: 1.0 x 0.02 × 100 = 2</a:t>
            </a:r>
          </a:p>
          <a:p>
            <a:pPr lvl="1" eaLnBrk="1" hangingPunct="1">
              <a:lnSpc>
                <a:spcPct val="100000"/>
              </a:lnSpc>
            </a:pPr>
            <a:r>
              <a:rPr lang="en-US" altLang="zh-CN">
                <a:ea typeface="SimSun" panose="02010600030101010101" pitchFamily="2" charset="-122"/>
              </a:rPr>
              <a:t>D-cache: 0.36 × 0.04 × 100 = 1.44</a:t>
            </a:r>
          </a:p>
          <a:p>
            <a:pPr eaLnBrk="1" hangingPunct="1">
              <a:lnSpc>
                <a:spcPct val="100000"/>
              </a:lnSpc>
            </a:pPr>
            <a:r>
              <a:rPr lang="en-US" altLang="zh-CN"/>
              <a:t>Actual CPI = 2 + 2 + 1.44 = 5.44</a:t>
            </a:r>
          </a:p>
          <a:p>
            <a:pPr lvl="1" eaLnBrk="1" hangingPunct="1">
              <a:lnSpc>
                <a:spcPct val="100000"/>
              </a:lnSpc>
            </a:pPr>
            <a:r>
              <a:rPr lang="en-US" altLang="zh-CN">
                <a:ea typeface="SimSun" panose="02010600030101010101" pitchFamily="2" charset="-122"/>
              </a:rPr>
              <a:t>Ideal CPU is 5.44/2 =2.72 times faster</a:t>
            </a:r>
            <a:endParaRPr lang="en-AU" altLang="zh-CN">
              <a:ea typeface="SimSun"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a:t>Impacts of Cache Performance</a:t>
            </a:r>
          </a:p>
        </p:txBody>
      </p:sp>
      <p:sp>
        <p:nvSpPr>
          <p:cNvPr id="1676291" name="Rectangle 3"/>
          <p:cNvSpPr>
            <a:spLocks noGrp="1" noChangeArrowheads="1"/>
          </p:cNvSpPr>
          <p:nvPr>
            <p:ph type="body" idx="1"/>
          </p:nvPr>
        </p:nvSpPr>
        <p:spPr>
          <a:xfrm>
            <a:off x="4763" y="1143000"/>
            <a:ext cx="8839200" cy="5449888"/>
          </a:xfrm>
          <a:ln w="9525"/>
          <a:extLst>
            <a:ext uri="{91240B29-F687-4F45-9708-019B960494DF}">
              <a14:hiddenLine xmlns:a14="http://schemas.microsoft.com/office/drawing/2010/main" w="28575">
                <a:solidFill>
                  <a:srgbClr val="000000"/>
                </a:solidFill>
                <a:miter lim="800000"/>
                <a:headEnd/>
                <a:tailEnd/>
              </a14:hiddenLine>
            </a:ext>
          </a:extLst>
        </p:spPr>
        <p:txBody>
          <a:bodyPr/>
          <a:lstStyle/>
          <a:p>
            <a:r>
              <a:rPr lang="en-US" altLang="zh-CN" dirty="0"/>
              <a:t>Relative cache penalty increases as processor performance improves (faster clock rate and/or lower CPI)</a:t>
            </a:r>
          </a:p>
          <a:p>
            <a:pPr lvl="1"/>
            <a:r>
              <a:rPr lang="en-US" altLang="zh-CN" dirty="0">
                <a:ea typeface="SimSun" panose="02010600030101010101" pitchFamily="2" charset="-122"/>
              </a:rPr>
              <a:t>The memory speed is unlikely to improve as fast as processor cycle time.  When calculating </a:t>
            </a:r>
            <a:r>
              <a:rPr lang="en-US" altLang="zh-CN" dirty="0" err="1">
                <a:ea typeface="SimSun" panose="02010600030101010101" pitchFamily="2" charset="-122"/>
              </a:rPr>
              <a:t>CPI</a:t>
            </a:r>
            <a:r>
              <a:rPr lang="en-US" altLang="zh-CN" baseline="-25000" dirty="0" err="1">
                <a:ea typeface="SimSun" panose="02010600030101010101" pitchFamily="2" charset="-122"/>
              </a:rPr>
              <a:t>stall</a:t>
            </a:r>
            <a:r>
              <a:rPr lang="en-US" altLang="zh-CN" dirty="0">
                <a:ea typeface="SimSun" panose="02010600030101010101" pitchFamily="2" charset="-122"/>
              </a:rPr>
              <a:t>, the cache miss penalty is measured in </a:t>
            </a:r>
            <a:r>
              <a:rPr lang="en-US" altLang="zh-CN" i="1" dirty="0">
                <a:ea typeface="SimSun" panose="02010600030101010101" pitchFamily="2" charset="-122"/>
              </a:rPr>
              <a:t>processor</a:t>
            </a:r>
            <a:r>
              <a:rPr lang="en-US" altLang="zh-CN" dirty="0">
                <a:ea typeface="SimSun" panose="02010600030101010101" pitchFamily="2" charset="-122"/>
              </a:rPr>
              <a:t> clock cycles needed to handle a miss</a:t>
            </a:r>
          </a:p>
          <a:p>
            <a:pPr lvl="1"/>
            <a:r>
              <a:rPr lang="en-US" altLang="zh-CN" dirty="0">
                <a:ea typeface="SimSun" panose="02010600030101010101" pitchFamily="2" charset="-122"/>
              </a:rPr>
              <a:t>The lower the </a:t>
            </a:r>
            <a:r>
              <a:rPr lang="en-US" altLang="zh-CN" dirty="0" err="1">
                <a:ea typeface="SimSun" panose="02010600030101010101" pitchFamily="2" charset="-122"/>
              </a:rPr>
              <a:t>CPI</a:t>
            </a:r>
            <a:r>
              <a:rPr lang="en-US" altLang="zh-CN" baseline="-25000" dirty="0" err="1">
                <a:ea typeface="SimSun" panose="02010600030101010101" pitchFamily="2" charset="-122"/>
              </a:rPr>
              <a:t>ideal</a:t>
            </a:r>
            <a:r>
              <a:rPr lang="en-US" altLang="zh-CN" dirty="0">
                <a:ea typeface="SimSun" panose="02010600030101010101" pitchFamily="2" charset="-122"/>
              </a:rPr>
              <a:t>, the more pronounced the impact of stalls</a:t>
            </a:r>
          </a:p>
          <a:p>
            <a:pPr lvl="1">
              <a:buFont typeface="Monotype Sorts" pitchFamily="2" charset="2"/>
              <a:buNone/>
            </a:pPr>
            <a:r>
              <a:rPr lang="en-US" altLang="zh-CN" sz="2400" dirty="0">
                <a:ea typeface="MS PGothic" panose="020B0600070205080204" pitchFamily="34" charset="-128"/>
              </a:rPr>
              <a:t>For the example in the previous slide</a:t>
            </a:r>
            <a:r>
              <a:rPr lang="en-US" altLang="zh-CN" sz="1600" dirty="0">
                <a:ea typeface="SimSun" panose="02010600030101010101" pitchFamily="2" charset="-122"/>
              </a:rPr>
              <a:t>	</a:t>
            </a:r>
          </a:p>
          <a:p>
            <a:r>
              <a:rPr lang="en-US" altLang="zh-CN" sz="2000" dirty="0"/>
              <a:t>What if the </a:t>
            </a:r>
            <a:r>
              <a:rPr lang="en-US" altLang="zh-CN" sz="2000" dirty="0" err="1"/>
              <a:t>CPI</a:t>
            </a:r>
            <a:r>
              <a:rPr lang="en-US" altLang="zh-CN" sz="2000" baseline="-25000" dirty="0" err="1"/>
              <a:t>ideal</a:t>
            </a:r>
            <a:r>
              <a:rPr lang="en-US" altLang="zh-CN" sz="2000" dirty="0"/>
              <a:t> is reduced to 1?   0.5?   0.25?</a:t>
            </a:r>
          </a:p>
          <a:p>
            <a:r>
              <a:rPr lang="en-US" altLang="zh-CN" sz="2000" dirty="0"/>
              <a:t>What if the processor clock rate is doubled (doubling the miss penalty)?</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76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76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762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762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76291">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76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629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a:t>Reducing Cache Miss Rates #1</a:t>
            </a:r>
          </a:p>
        </p:txBody>
      </p:sp>
      <p:sp>
        <p:nvSpPr>
          <p:cNvPr id="1678339" name="Rectangle 3"/>
          <p:cNvSpPr>
            <a:spLocks noGrp="1" noChangeArrowheads="1"/>
          </p:cNvSpPr>
          <p:nvPr>
            <p:ph type="body" idx="1"/>
          </p:nvPr>
        </p:nvSpPr>
        <p:spPr>
          <a:xfrm>
            <a:off x="152400" y="947738"/>
            <a:ext cx="8686800" cy="5376862"/>
          </a:xfrm>
          <a:ln w="9525"/>
          <a:extLst>
            <a:ext uri="{91240B29-F687-4F45-9708-019B960494DF}">
              <a14:hiddenLine xmlns:a14="http://schemas.microsoft.com/office/drawing/2010/main" w="28575">
                <a:solidFill>
                  <a:srgbClr val="000000"/>
                </a:solidFill>
                <a:miter lim="800000"/>
                <a:headEnd/>
                <a:tailEnd/>
              </a14:hiddenLine>
            </a:ext>
          </a:extLst>
        </p:spPr>
        <p:txBody>
          <a:bodyPr/>
          <a:lstStyle/>
          <a:p>
            <a:pPr marL="457200">
              <a:buFont typeface="Wingdings" pitchFamily="2" charset="2"/>
              <a:buAutoNum type="arabicPeriod"/>
            </a:pPr>
            <a:r>
              <a:rPr lang="en-US" altLang="zh-CN" dirty="0"/>
              <a:t>Allow more flexible block placement</a:t>
            </a:r>
          </a:p>
          <a:p>
            <a:pPr marL="457200"/>
            <a:r>
              <a:rPr lang="en-US" altLang="zh-CN" dirty="0"/>
              <a:t>In a </a:t>
            </a:r>
            <a:r>
              <a:rPr lang="en-US" altLang="zh-CN" dirty="0">
                <a:solidFill>
                  <a:schemeClr val="accent1"/>
                </a:solidFill>
              </a:rPr>
              <a:t>direct mapped</a:t>
            </a:r>
            <a:r>
              <a:rPr lang="en-US" altLang="zh-CN" dirty="0"/>
              <a:t> </a:t>
            </a:r>
            <a:r>
              <a:rPr lang="en-US" altLang="zh-CN" dirty="0">
                <a:solidFill>
                  <a:schemeClr val="accent1"/>
                </a:solidFill>
              </a:rPr>
              <a:t>cache</a:t>
            </a:r>
            <a:r>
              <a:rPr lang="en-US" altLang="zh-CN" dirty="0"/>
              <a:t> a memory block maps to exactly one cache block</a:t>
            </a:r>
          </a:p>
          <a:p>
            <a:pPr marL="457200"/>
            <a:r>
              <a:rPr lang="en-US" altLang="zh-CN" dirty="0"/>
              <a:t>At the other extreme, could allow a memory block to be mapped to any cache block – </a:t>
            </a:r>
            <a:r>
              <a:rPr lang="en-US" altLang="zh-CN" dirty="0">
                <a:solidFill>
                  <a:schemeClr val="accent1"/>
                </a:solidFill>
              </a:rPr>
              <a:t>fully associative cache</a:t>
            </a:r>
          </a:p>
          <a:p>
            <a:pPr marL="457200"/>
            <a:r>
              <a:rPr lang="en-US" altLang="zh-CN" dirty="0"/>
              <a:t>A compromise is to divide the cache into </a:t>
            </a:r>
            <a:r>
              <a:rPr lang="en-US" altLang="zh-CN" dirty="0">
                <a:solidFill>
                  <a:schemeClr val="accent1"/>
                </a:solidFill>
              </a:rPr>
              <a:t>sets</a:t>
            </a:r>
            <a:r>
              <a:rPr lang="en-US" altLang="zh-CN" dirty="0"/>
              <a:t> each of which consists of n “ways” (</a:t>
            </a:r>
            <a:r>
              <a:rPr lang="en-US" altLang="zh-CN" dirty="0">
                <a:solidFill>
                  <a:schemeClr val="accent1"/>
                </a:solidFill>
              </a:rPr>
              <a:t>n-way set associative</a:t>
            </a:r>
            <a:r>
              <a:rPr lang="en-US" altLang="zh-CN" dirty="0"/>
              <a:t>).  A memory block maps to a unique set (specified by the index field) and can be placed in any way of that set (so there are n choices)</a:t>
            </a:r>
            <a:endParaRPr lang="en-US" altLang="zh-CN" dirty="0">
              <a:solidFill>
                <a:schemeClr val="accent1"/>
              </a:solidFill>
            </a:endParaRPr>
          </a:p>
          <a:p>
            <a:pPr marL="876300" lvl="1" indent="-381000" algn="ctr">
              <a:buFont typeface="Monotype Sorts" pitchFamily="2" charset="2"/>
              <a:buNone/>
            </a:pPr>
            <a:r>
              <a:rPr lang="en-US" altLang="zh-CN" dirty="0">
                <a:solidFill>
                  <a:schemeClr val="accent2"/>
                </a:solidFill>
                <a:ea typeface="SimSun" panose="02010600030101010101" pitchFamily="2" charset="-122"/>
              </a:rPr>
              <a:t>(block address) modulo (# sets in the cache)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78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8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8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7833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78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8339"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Waveform</Template>
  <TotalTime>975</TotalTime>
  <Words>3210</Words>
  <Application>Microsoft Macintosh PowerPoint</Application>
  <PresentationFormat>On-screen Show (4:3)</PresentationFormat>
  <Paragraphs>516</Paragraphs>
  <Slides>28</Slides>
  <Notes>19</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8" baseType="lpstr">
      <vt:lpstr>MS PGothic</vt:lpstr>
      <vt:lpstr>SimSun</vt:lpstr>
      <vt:lpstr>Arial</vt:lpstr>
      <vt:lpstr>Calibri</vt:lpstr>
      <vt:lpstr>Comic Sans MS</vt:lpstr>
      <vt:lpstr>Monotype Sorts</vt:lpstr>
      <vt:lpstr>Times New Roman</vt:lpstr>
      <vt:lpstr>Wingdings</vt:lpstr>
      <vt:lpstr>Office Theme</vt:lpstr>
      <vt:lpstr>Equation</vt:lpstr>
      <vt:lpstr>CPSC3300: Computer Systems Organization</vt:lpstr>
      <vt:lpstr>Review: Why Pipeline? For Throughput!</vt:lpstr>
      <vt:lpstr>Review: CPU Time</vt:lpstr>
      <vt:lpstr>Measuring Cache Performance</vt:lpstr>
      <vt:lpstr>Cache Performance</vt:lpstr>
      <vt:lpstr>Sample Cache Performance</vt:lpstr>
      <vt:lpstr>Cache Performance Example</vt:lpstr>
      <vt:lpstr>Impacts of Cache Performance</vt:lpstr>
      <vt:lpstr>Reducing Cache Miss Rates #1</vt:lpstr>
      <vt:lpstr>Set Associative Cache Example</vt:lpstr>
      <vt:lpstr>A Reference String Mapping</vt:lpstr>
      <vt:lpstr>Another Reference String Mapping</vt:lpstr>
      <vt:lpstr>Four-Way Set Associative Cache</vt:lpstr>
      <vt:lpstr>Range of Set Associative Caches</vt:lpstr>
      <vt:lpstr>Range of Set Associative Caches</vt:lpstr>
      <vt:lpstr>Costs of Set Associative Caches</vt:lpstr>
      <vt:lpstr>How Much Associativity</vt:lpstr>
      <vt:lpstr>Reducing Cache Miss Rates #2</vt:lpstr>
      <vt:lpstr>Multilevel Cache Design Considerations</vt:lpstr>
      <vt:lpstr>Key Cache Design Parameters</vt:lpstr>
      <vt:lpstr>Two Machines’ Cache Parameters</vt:lpstr>
      <vt:lpstr>4 Questions for the Memory Hierarchy</vt:lpstr>
      <vt:lpstr>Q1&amp;Q2: Where can a block be placed/found?</vt:lpstr>
      <vt:lpstr>Q3: Which block should be replaced on a miss?</vt:lpstr>
      <vt:lpstr>Q4: What happens on a write?</vt:lpstr>
      <vt:lpstr>Improving Cache Performance</vt:lpstr>
      <vt:lpstr>Improving Cache Performance</vt:lpstr>
      <vt:lpstr>Summary: The Cache Design Space</vt:lpstr>
    </vt:vector>
  </TitlesOfParts>
  <Company>Marquette University</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COSC2200: Hardware Systems</dc:title>
  <dc:creator>MSCS Admin</dc:creator>
  <cp:lastModifiedBy>Microsoft Office User</cp:lastModifiedBy>
  <cp:revision>53</cp:revision>
  <cp:lastPrinted>2013-08-26T14:30:50Z</cp:lastPrinted>
  <dcterms:created xsi:type="dcterms:W3CDTF">2009-09-29T16:16:12Z</dcterms:created>
  <dcterms:modified xsi:type="dcterms:W3CDTF">2018-07-25T16:48:15Z</dcterms:modified>
</cp:coreProperties>
</file>