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79" r:id="rId4"/>
    <p:sldId id="260" r:id="rId5"/>
    <p:sldId id="261" r:id="rId6"/>
    <p:sldId id="262" r:id="rId7"/>
    <p:sldId id="263" r:id="rId8"/>
    <p:sldId id="264" r:id="rId9"/>
    <p:sldId id="281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7" r:id="rId18"/>
    <p:sldId id="268" r:id="rId19"/>
    <p:sldId id="280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4527" autoAdjust="0"/>
  </p:normalViewPr>
  <p:slideViewPr>
    <p:cSldViewPr>
      <p:cViewPr varScale="1">
        <p:scale>
          <a:sx n="72" d="100"/>
          <a:sy n="72" d="100"/>
        </p:scale>
        <p:origin x="25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4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603D5D-E5C6-48AB-9AF1-CB89B97ADF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33E9C5-A70B-4362-8CA3-A41CD7458140}" type="datetimeFigureOut">
              <a:rPr lang="en-US" altLang="en-US"/>
              <a:pPr>
                <a:defRPr/>
              </a:pPr>
              <a:t>1/14/21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C80C16C-84C5-4C16-AE6A-E9DB2DC03D30}" type="datetimeFigureOut">
              <a:rPr lang="en-US" altLang="en-US"/>
              <a:pPr>
                <a:defRPr/>
              </a:pPr>
              <a:t>1/14/21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FFDFEC-3CC0-4B50-921E-3D4158B6D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354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4E7408-3C5D-4527-9615-58E59565B67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65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9E548-EA48-4D0E-AAA3-4199669ECFB2}" type="datetime4">
              <a:rPr lang="en-US" altLang="en-US" smtClean="0">
                <a:latin typeface="Times New Roman" panose="02020603050405020304" pitchFamily="18" charset="0"/>
              </a:rPr>
              <a:pPr/>
              <a:t>January 14,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D8BB64-24D6-48DF-845C-D3804CE386D2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5264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684352-7466-42ED-8D08-D69D54912C88}" type="datetime4">
              <a:rPr lang="en-US" altLang="en-US" smtClean="0">
                <a:latin typeface="Times New Roman" panose="02020603050405020304" pitchFamily="18" charset="0"/>
              </a:rPr>
              <a:pPr/>
              <a:t>January 14,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FF0A8-A6FC-4B1D-85FE-49EDC4223C89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776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FDFEC-3CC0-4B50-921E-3D4158B6D76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0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FFDFEC-3CC0-4B50-921E-3D4158B6D76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31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22074C-BA78-4BB9-943D-E83AA8E2D8A0}" type="datetime4">
              <a:rPr lang="en-US" altLang="en-US" smtClean="0">
                <a:latin typeface="Times New Roman" panose="02020603050405020304" pitchFamily="18" charset="0"/>
              </a:rPr>
              <a:pPr/>
              <a:t>January 14,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ED2E6E-0F18-4006-B13A-39AD4EAC47EC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828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2C9822-29CD-4E7F-91B4-7661CDDE3F1E}" type="datetime4">
              <a:rPr lang="en-US" altLang="en-US" smtClean="0">
                <a:latin typeface="Times New Roman" panose="02020603050405020304" pitchFamily="18" charset="0"/>
              </a:rPr>
              <a:pPr/>
              <a:t>January 14,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A136B9-69FB-4E5A-8898-B7F0C6545BE0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2855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2BBCB3-5F1B-46FF-9BBB-D6480A22B998}" type="datetime4">
              <a:rPr lang="en-US" altLang="en-US" smtClean="0">
                <a:latin typeface="Times New Roman" panose="02020603050405020304" pitchFamily="18" charset="0"/>
              </a:rPr>
              <a:pPr/>
              <a:t>January 14,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CDC674-8463-49D6-8BB3-C579D1435465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3430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4958C8-EC7E-433D-AAAC-9B66ED894B06}" type="datetime4">
              <a:rPr lang="en-US" altLang="en-US" smtClean="0">
                <a:latin typeface="Times New Roman" panose="02020603050405020304" pitchFamily="18" charset="0"/>
              </a:rPr>
              <a:pPr/>
              <a:t>January 14,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320C75-F4E2-48FD-B657-322E973B365B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329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D700D-CB79-4F02-8490-D170582BB61A}" type="datetime4">
              <a:rPr lang="en-US" altLang="en-US" smtClean="0">
                <a:latin typeface="Times New Roman" panose="02020603050405020304" pitchFamily="18" charset="0"/>
              </a:rPr>
              <a:pPr/>
              <a:t>January 14,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4F2AB8-8D8C-4AE4-BA63-1430CB18DB49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5448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105B58-F78A-4D14-A1E9-A0E01DEB10C6}" type="datetime4">
              <a:rPr lang="en-US" altLang="en-US" smtClean="0">
                <a:latin typeface="Times New Roman" panose="02020603050405020304" pitchFamily="18" charset="0"/>
              </a:rPr>
              <a:pPr/>
              <a:t>January 14,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F7D586-FFE8-458B-A8D7-C12807F7129F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59015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C2A998-C68C-47AB-B636-0A4848904805}" type="datetime4">
              <a:rPr lang="en-US" altLang="en-US" smtClean="0">
                <a:latin typeface="Times New Roman" panose="02020603050405020304" pitchFamily="18" charset="0"/>
              </a:rPr>
              <a:pPr/>
              <a:t>January 14,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D5E787-1138-447E-BDDE-40D928D0C475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3594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D90F5F-F551-445A-8D7F-274C0662C6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06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3AFEB-535C-4C7D-B793-17164F5056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00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424A6-DE9F-412D-B020-F28A721CB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73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00000"/>
              </a:lnSpc>
              <a:spcBef>
                <a:spcPts val="18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40D1D-571D-4E6E-9FC3-E6D7F9BF8AB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377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A9A84-91DB-47B3-B5A7-EC3D892FA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8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79F2C-F4CF-4520-BBE3-D4525CAC4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04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B6E8A-23FD-41C1-B61B-AEFD6969D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0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033D9-B2CF-405F-9D85-CDD89089E1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AEBFC-C9E4-442B-8C80-CDC547471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1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6A5DA-06AE-43EC-875B-6E2C16BEB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6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A1B4B-115F-41E3-96CD-9873F4D5E1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6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 —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1140D1D-571D-4E6E-9FC3-E6D7F9BF8A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3 – Technology, Performance and Power (Continued)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CPI Example</a:t>
            </a:r>
            <a:endParaRPr lang="en-AU" altLang="en-US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33475"/>
            <a:ext cx="827087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Computer A: Cycle Time = 250ps, avg.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Computer B: Cycle Time = 500ps, avg.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Same ISA, </a:t>
            </a:r>
            <a:r>
              <a:rPr lang="en-US" altLang="en-US" dirty="0">
                <a:solidFill>
                  <a:srgbClr val="FF0000"/>
                </a:solidFill>
              </a:rPr>
              <a:t>meaning the same ins. count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Which is faster, and by how much?</a:t>
            </a:r>
            <a:endParaRPr lang="en-AU" altLang="en-US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84920"/>
              </p:ext>
            </p:extLst>
          </p:nvPr>
        </p:nvGraphicFramePr>
        <p:xfrm>
          <a:off x="991393" y="3581400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4" imgW="3517900" imgH="1498600" progId="Equation.3">
                  <p:embed/>
                </p:oleObj>
              </mc:Choice>
              <mc:Fallback>
                <p:oleObj name="Equation" r:id="rId4" imgW="35179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393" y="3581400"/>
                        <a:ext cx="7034213" cy="2997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AutoShape 5"/>
          <p:cNvSpPr>
            <a:spLocks/>
          </p:cNvSpPr>
          <p:nvPr/>
        </p:nvSpPr>
        <p:spPr bwMode="auto">
          <a:xfrm>
            <a:off x="7164387" y="3933214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 is faster…</a:t>
            </a:r>
            <a:endParaRPr lang="en-AU" altLang="en-US"/>
          </a:p>
        </p:txBody>
      </p:sp>
      <p:sp>
        <p:nvSpPr>
          <p:cNvPr id="7175" name="AutoShape 6"/>
          <p:cNvSpPr>
            <a:spLocks/>
          </p:cNvSpPr>
          <p:nvPr/>
        </p:nvSpPr>
        <p:spPr bwMode="auto">
          <a:xfrm>
            <a:off x="7187833" y="5880832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…by this much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68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CPI in More Detail</a:t>
            </a:r>
            <a:endParaRPr lang="en-AU" alt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2" y="1120776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dirty="0"/>
              <a:t>If different instruction classes take different numbers of cycles, e.g., X86 architectures</a:t>
            </a:r>
          </a:p>
          <a:p>
            <a:pPr lvl="1" eaLnBrk="1" hangingPunct="1"/>
            <a:r>
              <a:rPr lang="en-US" altLang="en-US" dirty="0"/>
              <a:t>CPI of each class of instruction is specific and constant, determined by hardware.</a:t>
            </a:r>
          </a:p>
          <a:p>
            <a:pPr lvl="1" eaLnBrk="1" hangingPunct="1"/>
            <a:r>
              <a:rPr lang="en-US" altLang="en-US" dirty="0"/>
              <a:t>Ins. count (IC) of each class of instruction in the program can be obtained with certain tools </a:t>
            </a:r>
          </a:p>
          <a:p>
            <a:pPr lvl="1" eaLnBrk="1" hangingPunct="1"/>
            <a:endParaRPr lang="en-AU" altLang="en-US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24453"/>
              </p:ext>
            </p:extLst>
          </p:nvPr>
        </p:nvGraphicFramePr>
        <p:xfrm>
          <a:off x="1173101" y="3527805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" name="Equation" r:id="rId4" imgW="2921000" imgH="431800" progId="Equation.3">
                  <p:embed/>
                </p:oleObj>
              </mc:Choice>
              <mc:Fallback>
                <p:oleObj name="Equation" r:id="rId4" imgW="292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01" y="3527805"/>
                        <a:ext cx="6427787" cy="9493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500795" y="4535212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/>
              <a:t>Weighted average CPI</a:t>
            </a:r>
            <a:endParaRPr lang="en-AU" altLang="en-US" sz="2400" dirty="0"/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59431"/>
              </p:ext>
            </p:extLst>
          </p:nvPr>
        </p:nvGraphicFramePr>
        <p:xfrm>
          <a:off x="588963" y="5299075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Equation" r:id="rId6" imgW="3683000" imgH="431800" progId="Equation.3">
                  <p:embed/>
                </p:oleObj>
              </mc:Choice>
              <mc:Fallback>
                <p:oleObj name="Equation" r:id="rId6" imgW="368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5299075"/>
                        <a:ext cx="8105775" cy="9493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AutoShape 7"/>
          <p:cNvSpPr>
            <a:spLocks/>
          </p:cNvSpPr>
          <p:nvPr/>
        </p:nvSpPr>
        <p:spPr bwMode="auto">
          <a:xfrm rot="5400000">
            <a:off x="6947693" y="5098807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6012656" y="6400800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Relative frequency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8574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CPI Example</a:t>
            </a:r>
            <a:endParaRPr lang="en-AU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708" y="1065152"/>
            <a:ext cx="8352692" cy="9969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Same hardware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/>
              <a:t>Two code sequences generated with two compilers, both using instructions in classes A, B, C</a:t>
            </a:r>
            <a:endParaRPr lang="en-AU" altLang="en-US" sz="2000" dirty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15745"/>
              </p:ext>
            </p:extLst>
          </p:nvPr>
        </p:nvGraphicFramePr>
        <p:xfrm>
          <a:off x="761999" y="2276475"/>
          <a:ext cx="7458076" cy="1897002"/>
        </p:xfrm>
        <a:graphic>
          <a:graphicData uri="http://schemas.openxmlformats.org/drawingml/2006/table">
            <a:tbl>
              <a:tblPr/>
              <a:tblGrid>
                <a:gridCol w="304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CPI for class, determined by hardware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12" name="Rectangle 31"/>
          <p:cNvSpPr>
            <a:spLocks noChangeArrowheads="1"/>
          </p:cNvSpPr>
          <p:nvPr/>
        </p:nvSpPr>
        <p:spPr bwMode="auto">
          <a:xfrm>
            <a:off x="539750" y="438785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/>
              <a:t>Sequence 1: IC = 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Clock Cycles	</a:t>
            </a:r>
            <a:br>
              <a:rPr lang="en-US" altLang="en-US" sz="2400" dirty="0"/>
            </a:br>
            <a:r>
              <a:rPr lang="en-US" altLang="en-US" sz="2400" dirty="0"/>
              <a:t>= 2×1 + 1×2 + 2×3</a:t>
            </a:r>
            <a:br>
              <a:rPr lang="en-US" altLang="en-US" sz="2400" dirty="0"/>
            </a:br>
            <a:r>
              <a:rPr lang="en-US" altLang="en-US" sz="2400" dirty="0"/>
              <a:t>= 10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Avg. CPI = 10/5 = 2.0</a:t>
            </a:r>
          </a:p>
        </p:txBody>
      </p:sp>
      <p:sp>
        <p:nvSpPr>
          <p:cNvPr id="46113" name="Rectangle 32"/>
          <p:cNvSpPr>
            <a:spLocks noChangeArrowheads="1"/>
          </p:cNvSpPr>
          <p:nvPr/>
        </p:nvSpPr>
        <p:spPr bwMode="auto">
          <a:xfrm>
            <a:off x="4787900" y="438785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/>
              <a:t>Sequence 2: IC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Clock Cycles</a:t>
            </a:r>
            <a:br>
              <a:rPr lang="en-US" altLang="en-US" sz="2400" dirty="0"/>
            </a:br>
            <a:r>
              <a:rPr lang="en-US" altLang="en-US" sz="2400" dirty="0"/>
              <a:t>= 4×1 + 1×2 + 1×3</a:t>
            </a:r>
            <a:br>
              <a:rPr lang="en-US" altLang="en-US" sz="2400" dirty="0"/>
            </a:br>
            <a:r>
              <a:rPr lang="en-US" altLang="en-US" sz="2400" dirty="0"/>
              <a:t>= 9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269094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/>
      <p:bldP spid="46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Principals of Arch Design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Make common case fast (90/10 Rule)</a:t>
            </a:r>
          </a:p>
          <a:p>
            <a:pPr lvl="1"/>
            <a:r>
              <a:rPr lang="en-US" altLang="en-US" dirty="0"/>
              <a:t>The most effective approach for performance improvement</a:t>
            </a:r>
          </a:p>
          <a:p>
            <a:r>
              <a:rPr lang="en-US" altLang="en-US" dirty="0"/>
              <a:t>Amdahl’s Law</a:t>
            </a:r>
          </a:p>
          <a:p>
            <a:pPr lvl="1"/>
            <a:r>
              <a:rPr lang="en-US" altLang="en-US" dirty="0"/>
              <a:t>Law of diminishing returns</a:t>
            </a:r>
          </a:p>
          <a:p>
            <a:r>
              <a:rPr lang="en-US" altLang="en-US" dirty="0"/>
              <a:t>Speedup</a:t>
            </a:r>
          </a:p>
          <a:p>
            <a:pPr lvl="1"/>
            <a:r>
              <a:rPr lang="en-US" altLang="en-US" dirty="0"/>
              <a:t>Achieved performance improvement over original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385032"/>
              </p:ext>
            </p:extLst>
          </p:nvPr>
        </p:nvGraphicFramePr>
        <p:xfrm>
          <a:off x="1524000" y="4495800"/>
          <a:ext cx="5461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3" imgW="2997000" imgH="419040" progId="Equation.3">
                  <p:embed/>
                </p:oleObj>
              </mc:Choice>
              <mc:Fallback>
                <p:oleObj name="Equation" r:id="rId3" imgW="2997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5461000" cy="7635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5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Amdahl’s Law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143000" y="12192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Execution time of any code has two portions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524000" y="1600200"/>
            <a:ext cx="533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Portion I:  not affected by enhancement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Portion II: affected by enhancement</a:t>
            </a: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401856"/>
              </p:ext>
            </p:extLst>
          </p:nvPr>
        </p:nvGraphicFramePr>
        <p:xfrm>
          <a:off x="1066800" y="2438400"/>
          <a:ext cx="7632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Equation" r:id="rId3" imgW="3251160" imgH="203040" progId="Equation.3">
                  <p:embed/>
                </p:oleObj>
              </mc:Choice>
              <mc:Fallback>
                <p:oleObj name="Equation" r:id="rId3" imgW="3251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76327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426" name="Group 18"/>
          <p:cNvGrpSpPr>
            <a:grpSpLocks/>
          </p:cNvGrpSpPr>
          <p:nvPr/>
        </p:nvGrpSpPr>
        <p:grpSpPr bwMode="auto">
          <a:xfrm>
            <a:off x="1295400" y="4114800"/>
            <a:ext cx="6705600" cy="2532062"/>
            <a:chOff x="816" y="2601"/>
            <a:chExt cx="4224" cy="1595"/>
          </a:xfrm>
          <a:noFill/>
        </p:grpSpPr>
        <p:grpSp>
          <p:nvGrpSpPr>
            <p:cNvPr id="145425" name="Group 17"/>
            <p:cNvGrpSpPr>
              <a:grpSpLocks/>
            </p:cNvGrpSpPr>
            <p:nvPr/>
          </p:nvGrpSpPr>
          <p:grpSpPr bwMode="auto">
            <a:xfrm>
              <a:off x="2016" y="3677"/>
              <a:ext cx="2592" cy="519"/>
              <a:chOff x="2016" y="3677"/>
              <a:chExt cx="2592" cy="519"/>
            </a:xfrm>
            <a:grpFill/>
          </p:grpSpPr>
          <p:sp>
            <p:nvSpPr>
              <p:cNvPr id="145419" name="Line 11"/>
              <p:cNvSpPr>
                <a:spLocks noChangeShapeType="1"/>
              </p:cNvSpPr>
              <p:nvPr/>
            </p:nvSpPr>
            <p:spPr bwMode="auto">
              <a:xfrm flipV="1">
                <a:off x="4080" y="3677"/>
                <a:ext cx="528" cy="163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20" name="Text Box 12"/>
              <p:cNvSpPr txBox="1">
                <a:spLocks noChangeArrowheads="1"/>
              </p:cNvSpPr>
              <p:nvPr/>
            </p:nvSpPr>
            <p:spPr bwMode="auto">
              <a:xfrm>
                <a:off x="2016" y="3792"/>
                <a:ext cx="2160" cy="40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Arial" panose="020B0604020202020204" pitchFamily="34" charset="0"/>
                  </a:rPr>
                  <a:t>n is speedup factor of old/new execution times for portion II</a:t>
                </a:r>
              </a:p>
            </p:txBody>
          </p:sp>
        </p:grp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816" y="2601"/>
              <a:ext cx="4224" cy="2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As n -&gt; infinity, execution time</a:t>
              </a:r>
              <a:r>
                <a:rPr lang="en-US" altLang="en-US" sz="1800" baseline="-25000">
                  <a:solidFill>
                    <a:schemeClr val="tx2"/>
                  </a:solidFill>
                  <a:latin typeface="Arial" panose="020B0604020202020204" pitchFamily="34" charset="0"/>
                </a:rPr>
                <a:t>new</a:t>
              </a:r>
              <a:r>
                <a:rPr lang="en-US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 -&gt; (1-</a:t>
              </a:r>
              <a:r>
                <a:rPr lang="en-US" altLang="en-US" sz="1800">
                  <a:solidFill>
                    <a:schemeClr val="tx2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</a:t>
              </a:r>
              <a:r>
                <a:rPr lang="en-US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) * execution time</a:t>
              </a:r>
              <a:r>
                <a:rPr lang="en-US" altLang="en-US" sz="1800" baseline="-25000">
                  <a:solidFill>
                    <a:schemeClr val="tx2"/>
                  </a:solidFill>
                  <a:latin typeface="Arial" panose="020B0604020202020204" pitchFamily="34" charset="0"/>
                </a:rPr>
                <a:t>old</a:t>
              </a:r>
            </a:p>
          </p:txBody>
        </p:sp>
      </p:grpSp>
      <p:grpSp>
        <p:nvGrpSpPr>
          <p:cNvPr id="145427" name="Group 19"/>
          <p:cNvGrpSpPr>
            <a:grpSpLocks/>
          </p:cNvGrpSpPr>
          <p:nvPr/>
        </p:nvGrpSpPr>
        <p:grpSpPr bwMode="auto">
          <a:xfrm>
            <a:off x="347052" y="2911475"/>
            <a:ext cx="8785225" cy="2932113"/>
            <a:chOff x="144" y="1872"/>
            <a:chExt cx="5534" cy="1847"/>
          </a:xfrm>
        </p:grpSpPr>
        <p:graphicFrame>
          <p:nvGraphicFramePr>
            <p:cNvPr id="1454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550396"/>
                </p:ext>
              </p:extLst>
            </p:nvPr>
          </p:nvGraphicFramePr>
          <p:xfrm>
            <a:off x="144" y="2976"/>
            <a:ext cx="553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6" name="Equation" r:id="rId5" imgW="4101840" imgH="393480" progId="Equation.3">
                    <p:embed/>
                  </p:oleObj>
                </mc:Choice>
                <mc:Fallback>
                  <p:oleObj name="Equation" r:id="rId5" imgW="41018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976"/>
                          <a:ext cx="5534" cy="53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5424" name="Group 16"/>
            <p:cNvGrpSpPr>
              <a:grpSpLocks/>
            </p:cNvGrpSpPr>
            <p:nvPr/>
          </p:nvGrpSpPr>
          <p:grpSpPr bwMode="auto">
            <a:xfrm>
              <a:off x="1813" y="1872"/>
              <a:ext cx="3839" cy="1847"/>
              <a:chOff x="1813" y="1872"/>
              <a:chExt cx="3839" cy="1847"/>
            </a:xfrm>
          </p:grpSpPr>
          <p:grpSp>
            <p:nvGrpSpPr>
              <p:cNvPr id="145415" name="Group 7"/>
              <p:cNvGrpSpPr>
                <a:grpSpLocks/>
              </p:cNvGrpSpPr>
              <p:nvPr/>
            </p:nvGrpSpPr>
            <p:grpSpPr bwMode="auto">
              <a:xfrm>
                <a:off x="2736" y="1872"/>
                <a:ext cx="2304" cy="596"/>
                <a:chOff x="2736" y="2304"/>
                <a:chExt cx="2304" cy="596"/>
              </a:xfrm>
            </p:grpSpPr>
            <p:sp>
              <p:nvSpPr>
                <p:cNvPr id="1454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736" y="2496"/>
                  <a:ext cx="230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800" dirty="0">
                      <a:solidFill>
                        <a:schemeClr val="tx2"/>
                      </a:solidFill>
                      <a:latin typeface="Arial" panose="020B0604020202020204" pitchFamily="34" charset="0"/>
                      <a:sym typeface="Symbol" panose="05050102010706020507" pitchFamily="18" charset="2"/>
                    </a:rPr>
                    <a:t> is % of original code that would benefit from enhancement</a:t>
                  </a:r>
                  <a:endParaRPr lang="en-US" altLang="en-US" sz="1800" dirty="0">
                    <a:solidFill>
                      <a:schemeClr val="tx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5417" name="AutoShape 9"/>
                <p:cNvSpPr>
                  <a:spLocks/>
                </p:cNvSpPr>
                <p:nvPr/>
              </p:nvSpPr>
              <p:spPr bwMode="auto">
                <a:xfrm rot="-5400000">
                  <a:off x="3816" y="1224"/>
                  <a:ext cx="144" cy="2304"/>
                </a:xfrm>
                <a:prstGeom prst="leftBrace">
                  <a:avLst>
                    <a:gd name="adj1" fmla="val 133333"/>
                    <a:gd name="adj2" fmla="val 50000"/>
                  </a:avLst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5422" name="AutoShape 14"/>
              <p:cNvSpPr>
                <a:spLocks/>
              </p:cNvSpPr>
              <p:nvPr/>
            </p:nvSpPr>
            <p:spPr bwMode="auto">
              <a:xfrm rot="-5400000">
                <a:off x="2674" y="2649"/>
                <a:ext cx="185" cy="1908"/>
              </a:xfrm>
              <a:prstGeom prst="leftBracket">
                <a:avLst>
                  <a:gd name="adj" fmla="val 85946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r>
                  <a:rPr lang="en-US" altLang="en-US" sz="14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Execution time</a:t>
                </a:r>
                <a:r>
                  <a:rPr lang="en-US" altLang="en-US" sz="1400" b="1" baseline="-25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p1</a:t>
                </a:r>
              </a:p>
            </p:txBody>
          </p:sp>
          <p:sp>
            <p:nvSpPr>
              <p:cNvPr id="145423" name="AutoShape 15"/>
              <p:cNvSpPr>
                <a:spLocks/>
              </p:cNvSpPr>
              <p:nvPr/>
            </p:nvSpPr>
            <p:spPr bwMode="auto">
              <a:xfrm rot="-5400000">
                <a:off x="4659" y="2727"/>
                <a:ext cx="185" cy="1800"/>
              </a:xfrm>
              <a:prstGeom prst="leftBracket">
                <a:avLst>
                  <a:gd name="adj" fmla="val 81081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r>
                  <a:rPr lang="en-US" altLang="en-US" sz="14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Execution time</a:t>
                </a:r>
                <a:r>
                  <a:rPr lang="en-US" altLang="en-US" sz="1400" b="1" baseline="-25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p2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26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/>
              <a:t>Amdahl’s Law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995"/>
              </p:ext>
            </p:extLst>
          </p:nvPr>
        </p:nvGraphicFramePr>
        <p:xfrm>
          <a:off x="914400" y="914400"/>
          <a:ext cx="75660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" name="Equation" r:id="rId3" imgW="4101840" imgH="393480" progId="Equation.3">
                  <p:embed/>
                </p:oleObj>
              </mc:Choice>
              <mc:Fallback>
                <p:oleObj name="Equation" r:id="rId3" imgW="4101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566025" cy="7254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487344"/>
              </p:ext>
            </p:extLst>
          </p:nvPr>
        </p:nvGraphicFramePr>
        <p:xfrm>
          <a:off x="1143000" y="1524000"/>
          <a:ext cx="544195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Chart" r:id="rId5" imgW="9540545" imgH="5859963" progId="Excel.Chart.8">
                  <p:embed/>
                </p:oleObj>
              </mc:Choice>
              <mc:Fallback>
                <p:oleObj name="Chart" r:id="rId5" imgW="9540545" imgH="585996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5441950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39" name="Group 7"/>
          <p:cNvGrpSpPr>
            <a:grpSpLocks/>
          </p:cNvGrpSpPr>
          <p:nvPr/>
        </p:nvGrpSpPr>
        <p:grpSpPr bwMode="auto">
          <a:xfrm>
            <a:off x="609600" y="4495800"/>
            <a:ext cx="8534400" cy="2341563"/>
            <a:chOff x="384" y="2832"/>
            <a:chExt cx="5376" cy="1475"/>
          </a:xfrm>
          <a:solidFill>
            <a:schemeClr val="bg1">
              <a:lumMod val="95000"/>
            </a:schemeClr>
          </a:solidFill>
        </p:grpSpPr>
        <p:graphicFrame>
          <p:nvGraphicFramePr>
            <p:cNvPr id="1464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455925"/>
                </p:ext>
              </p:extLst>
            </p:nvPr>
          </p:nvGraphicFramePr>
          <p:xfrm>
            <a:off x="384" y="3360"/>
            <a:ext cx="2928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3" name="Equation" r:id="rId7" imgW="2768400" imgH="583920" progId="Equation.3">
                    <p:embed/>
                  </p:oleObj>
                </mc:Choice>
                <mc:Fallback>
                  <p:oleObj name="Equation" r:id="rId7" imgW="2768400" imgH="58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360"/>
                          <a:ext cx="2928" cy="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38" name="Object 6"/>
            <p:cNvGraphicFramePr>
              <a:graphicFrameLocks noChangeAspect="1"/>
            </p:cNvGraphicFramePr>
            <p:nvPr/>
          </p:nvGraphicFramePr>
          <p:xfrm>
            <a:off x="3360" y="2832"/>
            <a:ext cx="2400" cy="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4" name="Chart" r:id="rId9" imgW="9540545" imgH="5859963" progId="Excel.Chart.8">
                    <p:embed/>
                  </p:oleObj>
                </mc:Choice>
                <mc:Fallback>
                  <p:oleObj name="Chart" r:id="rId9" imgW="9540545" imgH="5859963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832"/>
                          <a:ext cx="2400" cy="1475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97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Enhancement: Vector mode</a:t>
            </a:r>
          </a:p>
          <a:p>
            <a:r>
              <a:rPr lang="en-US" altLang="en-US" sz="2400"/>
              <a:t>Portions of code containing computations run 20x faster in vector mode.</a:t>
            </a:r>
          </a:p>
          <a:p>
            <a:r>
              <a:rPr lang="en-US" altLang="en-US" sz="2400"/>
              <a:t>What % of original code must be vectorizable to achieve speedup</a:t>
            </a:r>
            <a:r>
              <a:rPr lang="en-US" altLang="en-US" sz="2400" baseline="-25000"/>
              <a:t>overall</a:t>
            </a:r>
            <a:r>
              <a:rPr lang="en-US" altLang="en-US" sz="2400"/>
              <a:t> = 2?</a:t>
            </a: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5277"/>
              </p:ext>
            </p:extLst>
          </p:nvPr>
        </p:nvGraphicFramePr>
        <p:xfrm>
          <a:off x="2438400" y="4267200"/>
          <a:ext cx="46482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Equation" r:id="rId3" imgW="2768400" imgH="583920" progId="Equation.3">
                  <p:embed/>
                </p:oleObj>
              </mc:Choice>
              <mc:Fallback>
                <p:oleObj name="Equation" r:id="rId3" imgW="2768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4648200" cy="9810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82993"/>
              </p:ext>
            </p:extLst>
          </p:nvPr>
        </p:nvGraphicFramePr>
        <p:xfrm>
          <a:off x="2362200" y="5486400"/>
          <a:ext cx="19478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Equation" r:id="rId5" imgW="1002960" imgH="583920" progId="Equation.3">
                  <p:embed/>
                </p:oleObj>
              </mc:Choice>
              <mc:Fallback>
                <p:oleObj name="Equation" r:id="rId5" imgW="10029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86400"/>
                        <a:ext cx="1947863" cy="11350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456795"/>
              </p:ext>
            </p:extLst>
          </p:nvPr>
        </p:nvGraphicFramePr>
        <p:xfrm>
          <a:off x="5257800" y="5715000"/>
          <a:ext cx="1751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Equation" r:id="rId7" imgW="634680" imgH="177480" progId="Equation.3">
                  <p:embed/>
                </p:oleObj>
              </mc:Choice>
              <mc:Fallback>
                <p:oleObj name="Equation" r:id="rId7" imgW="634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715000"/>
                        <a:ext cx="1751013" cy="4889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2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 in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2590800"/>
          </a:xfrm>
        </p:spPr>
        <p:txBody>
          <a:bodyPr/>
          <a:lstStyle/>
          <a:p>
            <a:r>
              <a:rPr lang="en-US" dirty="0"/>
              <a:t>Using a subset of the performance equation as a performance metric</a:t>
            </a:r>
          </a:p>
          <a:p>
            <a:pPr lvl="1"/>
            <a:r>
              <a:rPr lang="en-US" dirty="0"/>
              <a:t>Clock rate, CPI, or IC only</a:t>
            </a:r>
          </a:p>
          <a:p>
            <a:pPr lvl="1"/>
            <a:r>
              <a:rPr lang="en-US" dirty="0"/>
              <a:t>Or only two of the three factors</a:t>
            </a:r>
          </a:p>
          <a:p>
            <a:r>
              <a:rPr lang="en-US" dirty="0"/>
              <a:t>Using million instructions per second (MIPS) as metric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MIPS can’t be used to compare different ISAs</a:t>
            </a:r>
          </a:p>
          <a:p>
            <a:pPr lvl="1"/>
            <a:r>
              <a:rPr lang="en-US" dirty="0"/>
              <a:t>MIPS varies with programs on the same computer</a:t>
            </a:r>
          </a:p>
          <a:p>
            <a:pPr lvl="1"/>
            <a:r>
              <a:rPr lang="en-US" dirty="0"/>
              <a:t>MIPS can vary independently from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75156"/>
              </p:ext>
            </p:extLst>
          </p:nvPr>
        </p:nvGraphicFramePr>
        <p:xfrm>
          <a:off x="1143000" y="3657600"/>
          <a:ext cx="63484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3" imgW="3441600" imgH="609480" progId="Equation.3">
                  <p:embed/>
                </p:oleObj>
              </mc:Choice>
              <mc:Fallback>
                <p:oleObj name="Equation" r:id="rId3" imgW="34416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348413" cy="11255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0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Performance Summary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2438400"/>
            <a:ext cx="5521325" cy="2952750"/>
          </a:xfrm>
        </p:spPr>
        <p:txBody>
          <a:bodyPr/>
          <a:lstStyle/>
          <a:p>
            <a:pPr eaLnBrk="1" hangingPunct="1"/>
            <a:r>
              <a:rPr lang="en-AU" altLang="en-US" dirty="0"/>
              <a:t>Performance depends on</a:t>
            </a:r>
          </a:p>
          <a:p>
            <a:pPr lvl="1" eaLnBrk="1" hangingPunct="1"/>
            <a:r>
              <a:rPr lang="en-AU" altLang="en-US" dirty="0"/>
              <a:t>Algorithm: affects ?</a:t>
            </a:r>
          </a:p>
          <a:p>
            <a:pPr lvl="1" eaLnBrk="1" hangingPunct="1"/>
            <a:endParaRPr lang="en-AU" altLang="en-US" dirty="0"/>
          </a:p>
          <a:p>
            <a:pPr lvl="1" eaLnBrk="1" hangingPunct="1"/>
            <a:r>
              <a:rPr lang="en-AU" altLang="en-US" dirty="0"/>
              <a:t>Programming language: affects ?</a:t>
            </a:r>
          </a:p>
          <a:p>
            <a:pPr lvl="1" eaLnBrk="1" hangingPunct="1"/>
            <a:endParaRPr lang="en-AU" altLang="en-US" dirty="0"/>
          </a:p>
          <a:p>
            <a:pPr lvl="1" eaLnBrk="1" hangingPunct="1"/>
            <a:r>
              <a:rPr lang="en-AU" altLang="en-US" dirty="0"/>
              <a:t>Compiler: affects ?</a:t>
            </a:r>
          </a:p>
          <a:p>
            <a:pPr lvl="1" eaLnBrk="1" hangingPunct="1"/>
            <a:endParaRPr lang="en-AU" altLang="en-US" dirty="0"/>
          </a:p>
          <a:p>
            <a:pPr lvl="1" eaLnBrk="1" hangingPunct="1"/>
            <a:r>
              <a:rPr lang="en-AU" altLang="en-US" dirty="0"/>
              <a:t>Instruction set architecture: affects ?</a:t>
            </a:r>
            <a:endParaRPr lang="en-AU" altLang="en-US" baseline="-25000" dirty="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88429"/>
              </p:ext>
            </p:extLst>
          </p:nvPr>
        </p:nvGraphicFramePr>
        <p:xfrm>
          <a:off x="615950" y="1379538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379538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3336436"/>
            <a:ext cx="3036765" cy="297119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457200" algn="l" rtl="0" eaLnBrk="0" fontAlgn="base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457200" algn="l" rtl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ü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0" eaLnBrk="1" hangingPunct="1">
              <a:buNone/>
            </a:pPr>
            <a:r>
              <a:rPr lang="en-AU" altLang="en-US" dirty="0"/>
              <a:t>IC, possibly CPI</a:t>
            </a:r>
          </a:p>
          <a:p>
            <a:pPr marL="285750" lvl="1" indent="0" eaLnBrk="1" hangingPunct="1">
              <a:buNone/>
            </a:pPr>
            <a:endParaRPr lang="en-AU" altLang="en-US" dirty="0"/>
          </a:p>
          <a:p>
            <a:pPr marL="285750" lvl="1" indent="0" eaLnBrk="1" hangingPunct="1">
              <a:buNone/>
            </a:pPr>
            <a:r>
              <a:rPr lang="en-AU" altLang="en-US" dirty="0"/>
              <a:t>IC, CPI</a:t>
            </a:r>
          </a:p>
          <a:p>
            <a:pPr marL="285750" lvl="1" indent="0" eaLnBrk="1" hangingPunct="1">
              <a:buNone/>
            </a:pPr>
            <a:endParaRPr lang="en-AU" altLang="en-US" dirty="0"/>
          </a:p>
          <a:p>
            <a:pPr marL="285750" lvl="1" indent="0" eaLnBrk="1" hangingPunct="1">
              <a:buNone/>
            </a:pPr>
            <a:r>
              <a:rPr lang="en-AU" altLang="en-US" dirty="0"/>
              <a:t>IC, CPI</a:t>
            </a:r>
          </a:p>
          <a:p>
            <a:pPr marL="285750" lvl="1" indent="0" eaLnBrk="1" hangingPunct="1">
              <a:buNone/>
            </a:pPr>
            <a:endParaRPr lang="en-AU" altLang="en-US" dirty="0"/>
          </a:p>
          <a:p>
            <a:pPr marL="285750" lvl="1" indent="0" eaLnBrk="1" hangingPunct="1">
              <a:buNone/>
            </a:pPr>
            <a:r>
              <a:rPr lang="en-AU" altLang="en-US" dirty="0"/>
              <a:t>IC, CPI, T</a:t>
            </a:r>
            <a:r>
              <a:rPr lang="en-AU" altLang="en-US" baseline="-25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761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time</a:t>
            </a:r>
          </a:p>
          <a:p>
            <a:r>
              <a:rPr lang="en-US" dirty="0"/>
              <a:t>Performance impacting factors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for next lecture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: Chp1.8-11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  <a:p>
            <a:pPr lvl="1"/>
            <a:r>
              <a:rPr lang="en-US" dirty="0"/>
              <a:t>Assignment description available on Canvas. Submit a word document or PDF file on Canvas.</a:t>
            </a:r>
          </a:p>
          <a:p>
            <a:pPr lvl="1"/>
            <a:r>
              <a:rPr lang="en-US" dirty="0"/>
              <a:t>Use one of the school of computing Linux machines for timing experiments with the </a:t>
            </a:r>
            <a:r>
              <a:rPr lang="en-US" i="1" dirty="0"/>
              <a:t>perf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Figure out what commands and options of perf are needed for the experiments</a:t>
            </a:r>
          </a:p>
          <a:p>
            <a:pPr lvl="1"/>
            <a:r>
              <a:rPr lang="en-US" dirty="0"/>
              <a:t>Due 11:59pm, Thursday, January 28 on Canvas</a:t>
            </a:r>
          </a:p>
          <a:p>
            <a:r>
              <a:rPr lang="en-US" dirty="0"/>
              <a:t>Reading sections</a:t>
            </a:r>
          </a:p>
          <a:p>
            <a:pPr lvl="1"/>
            <a:r>
              <a:rPr lang="en-US" dirty="0"/>
              <a:t>Chp1.4-7; </a:t>
            </a:r>
            <a:r>
              <a:rPr lang="en-US" dirty="0" err="1"/>
              <a:t>Zybooks</a:t>
            </a:r>
            <a:r>
              <a:rPr lang="en-US" dirty="0"/>
              <a:t> participation activities for 1.6 – 1.7 assigned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1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performance</a:t>
            </a:r>
          </a:p>
          <a:p>
            <a:pPr lvl="1"/>
            <a:r>
              <a:rPr lang="en-US" dirty="0"/>
              <a:t>Elapsed time vs. CPU exec. time</a:t>
            </a:r>
          </a:p>
          <a:p>
            <a:pPr lvl="1"/>
            <a:r>
              <a:rPr lang="en-US" dirty="0"/>
              <a:t>CPU exec. time equation </a:t>
            </a:r>
          </a:p>
          <a:p>
            <a:pPr lvl="1"/>
            <a:r>
              <a:rPr lang="en-US" dirty="0"/>
              <a:t>CPI</a:t>
            </a:r>
          </a:p>
          <a:p>
            <a:pPr lvl="1"/>
            <a:r>
              <a:rPr lang="en-US" dirty="0"/>
              <a:t>Impacting factors</a:t>
            </a:r>
          </a:p>
          <a:p>
            <a:pPr lvl="1"/>
            <a:r>
              <a:rPr lang="en-US" dirty="0"/>
              <a:t>Performance evaluation tools</a:t>
            </a:r>
          </a:p>
        </p:txBody>
      </p:sp>
    </p:spTree>
    <p:extLst>
      <p:ext uri="{BB962C8B-B14F-4D97-AF65-F5344CB8AC3E}">
        <p14:creationId xmlns:p14="http://schemas.microsoft.com/office/powerpoint/2010/main" val="375458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Measuring Execution Time</a:t>
            </a:r>
            <a:endParaRPr lang="en-AU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800" dirty="0"/>
              <a:t>Elapsed time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Total response time, including all aspects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Processing, I/O, OS overhead, idle time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Determines system performance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800" dirty="0"/>
              <a:t>CPU time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Time spent processing a given job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Discounts I/O time, other jobs’ shares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Comprises user CPU time and system CPU time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Different programs are affected differently by CPU and system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629" y="6349969"/>
            <a:ext cx="7428637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What are the impacting factor of CPU time for my program?</a:t>
            </a:r>
          </a:p>
        </p:txBody>
      </p:sp>
    </p:spTree>
    <p:extLst>
      <p:ext uri="{BB962C8B-B14F-4D97-AF65-F5344CB8AC3E}">
        <p14:creationId xmlns:p14="http://schemas.microsoft.com/office/powerpoint/2010/main" val="18148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Line 2"/>
          <p:cNvSpPr>
            <a:spLocks noChangeShapeType="1"/>
          </p:cNvSpPr>
          <p:nvPr/>
        </p:nvSpPr>
        <p:spPr bwMode="auto">
          <a:xfrm>
            <a:off x="2627313" y="18891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2627313" y="1960562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4356100" y="1960562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6083300" y="1960562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7812088" y="1960562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Clocking</a:t>
            </a:r>
            <a:endParaRPr lang="en-AU" altLang="en-US"/>
          </a:p>
        </p:txBody>
      </p:sp>
      <p:sp>
        <p:nvSpPr>
          <p:cNvPr id="4506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Operation of digital hardware governed by a constant-rate clock</a:t>
            </a:r>
            <a:endParaRPr lang="en-AU" altLang="en-US" dirty="0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627313" y="210502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627313" y="210502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490913" y="210502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490913" y="2392362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2339975" y="2392362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356100" y="210502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4356100" y="210502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5219700" y="210502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5219700" y="2392362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6083300" y="210502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6083300" y="210502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6946900" y="210502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6946900" y="2392362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7812088" y="2105025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7812088" y="2105025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Freeform 25"/>
          <p:cNvSpPr>
            <a:spLocks/>
          </p:cNvSpPr>
          <p:nvPr/>
        </p:nvSpPr>
        <p:spPr bwMode="auto">
          <a:xfrm>
            <a:off x="4211638" y="3184525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Freeform 26"/>
          <p:cNvSpPr>
            <a:spLocks/>
          </p:cNvSpPr>
          <p:nvPr/>
        </p:nvSpPr>
        <p:spPr bwMode="auto">
          <a:xfrm>
            <a:off x="5940425" y="3184525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Freeform 27"/>
          <p:cNvSpPr>
            <a:spLocks/>
          </p:cNvSpPr>
          <p:nvPr/>
        </p:nvSpPr>
        <p:spPr bwMode="auto">
          <a:xfrm>
            <a:off x="7667625" y="3184525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2339975" y="3616325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V="1">
            <a:off x="2339975" y="1960562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84213" y="2109787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Clock (cycles)</a:t>
            </a:r>
            <a:endParaRPr lang="en-AU" altLang="en-US" sz="1600"/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684213" y="2541587"/>
            <a:ext cx="1685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Data transfer</a:t>
            </a:r>
            <a:br>
              <a:rPr lang="en-US" altLang="en-US" sz="1600"/>
            </a:br>
            <a:r>
              <a:rPr lang="en-US" altLang="en-US" sz="1600"/>
              <a:t>and computation</a:t>
            </a:r>
            <a:endParaRPr lang="en-AU" altLang="en-US" sz="1600"/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684213" y="3189287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Update state</a:t>
            </a:r>
            <a:endParaRPr lang="en-AU" altLang="en-US" sz="1600"/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2916238" y="1816100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2843213" y="1676400"/>
            <a:ext cx="131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Clock period</a:t>
            </a:r>
            <a:endParaRPr lang="en-AU" altLang="en-US" sz="1600"/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685800" y="4562475"/>
            <a:ext cx="77724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/>
              <a:t>Clock period or cycle time: duration of a clock cycle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/>
              <a:t>e.g., 250ps = 0.25ns = 250×10</a:t>
            </a:r>
            <a:r>
              <a:rPr lang="en-US" altLang="en-US" sz="2000" baseline="30000" dirty="0"/>
              <a:t>–12</a:t>
            </a:r>
            <a:r>
              <a:rPr lang="en-US" altLang="en-US" sz="2000" dirty="0"/>
              <a:t>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/>
              <a:t>Clock frequency (or CPU speed): cycles per second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/>
              <a:t>e.g., 4.0GHz = 4000MHz = 4.0×10</a:t>
            </a:r>
            <a:r>
              <a:rPr lang="en-US" altLang="en-US" sz="2000" baseline="30000" dirty="0"/>
              <a:t>9</a:t>
            </a:r>
            <a:r>
              <a:rPr lang="en-US" altLang="en-US" sz="2000" dirty="0"/>
              <a:t>Hz</a:t>
            </a:r>
            <a:endParaRPr lang="en-AU" altLang="en-US" sz="2000" dirty="0"/>
          </a:p>
        </p:txBody>
      </p:sp>
      <p:sp>
        <p:nvSpPr>
          <p:cNvPr id="45092" name="Freeform 36"/>
          <p:cNvSpPr>
            <a:spLocks/>
          </p:cNvSpPr>
          <p:nvPr/>
        </p:nvSpPr>
        <p:spPr bwMode="auto">
          <a:xfrm>
            <a:off x="4356100" y="2679700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3" name="Freeform 37"/>
          <p:cNvSpPr>
            <a:spLocks/>
          </p:cNvSpPr>
          <p:nvPr/>
        </p:nvSpPr>
        <p:spPr bwMode="auto">
          <a:xfrm>
            <a:off x="2627313" y="2679700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4" name="Freeform 38"/>
          <p:cNvSpPr>
            <a:spLocks/>
          </p:cNvSpPr>
          <p:nvPr/>
        </p:nvSpPr>
        <p:spPr bwMode="auto">
          <a:xfrm>
            <a:off x="6083300" y="2679700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2400" y="3776732"/>
            <a:ext cx="8747908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How many cycles/second on today’s processors? </a:t>
            </a:r>
          </a:p>
          <a:p>
            <a:r>
              <a:rPr lang="en-US" sz="2000" b="1" dirty="0"/>
              <a:t>How about a decade ago, two decades ago? What governs the speed?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400" y="6138932"/>
            <a:ext cx="7659726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What do CPUs do in a cycle?</a:t>
            </a:r>
          </a:p>
          <a:p>
            <a:r>
              <a:rPr lang="en-US" sz="2000" b="1" dirty="0"/>
              <a:t>If the CPU runs faster, how does program exec. time change?</a:t>
            </a:r>
          </a:p>
        </p:txBody>
      </p:sp>
    </p:spTree>
    <p:extLst>
      <p:ext uri="{BB962C8B-B14F-4D97-AF65-F5344CB8AC3E}">
        <p14:creationId xmlns:p14="http://schemas.microsoft.com/office/powerpoint/2010/main" val="41112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1" grpId="0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 CPU Time</a:t>
            </a:r>
            <a:endParaRPr lang="en-AU" altLang="en-US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968625"/>
            <a:ext cx="8270875" cy="3268663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improved by</a:t>
            </a:r>
          </a:p>
          <a:p>
            <a:pPr lvl="1" eaLnBrk="1" hangingPunct="1"/>
            <a:r>
              <a:rPr lang="en-US" altLang="en-US" dirty="0"/>
              <a:t>Reducing number of program clock cycles</a:t>
            </a:r>
          </a:p>
          <a:p>
            <a:pPr lvl="2" eaLnBrk="1" hangingPunct="1"/>
            <a:r>
              <a:rPr lang="en-US" altLang="en-US" dirty="0"/>
              <a:t>who can do it, software or hardware designer?</a:t>
            </a:r>
          </a:p>
          <a:p>
            <a:pPr lvl="1" eaLnBrk="1" hangingPunct="1"/>
            <a:r>
              <a:rPr lang="en-US" altLang="en-US" dirty="0"/>
              <a:t>Increasing clock rate</a:t>
            </a:r>
          </a:p>
          <a:p>
            <a:pPr lvl="2" eaLnBrk="1" hangingPunct="1"/>
            <a:r>
              <a:rPr lang="en-US" altLang="en-US" dirty="0"/>
              <a:t>who can do it, software or hardware designer?</a:t>
            </a:r>
          </a:p>
          <a:p>
            <a:pPr lvl="1" eaLnBrk="1" hangingPunct="1"/>
            <a:r>
              <a:rPr lang="en-US" altLang="en-US" dirty="0"/>
              <a:t>Hardware designer must often trade off clock rate against cycle count</a:t>
            </a:r>
            <a:endParaRPr lang="en-AU" altLang="en-US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24440"/>
              </p:ext>
            </p:extLst>
          </p:nvPr>
        </p:nvGraphicFramePr>
        <p:xfrm>
          <a:off x="838200" y="1371600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4" imgW="3390900" imgH="660400" progId="Equation.3">
                  <p:embed/>
                </p:oleObj>
              </mc:Choice>
              <mc:Fallback>
                <p:oleObj name="Equation" r:id="rId4" imgW="3390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459662" cy="14525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66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 Example</a:t>
            </a:r>
            <a:endParaRPr lang="en-AU" alt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917825"/>
          </a:xfrm>
        </p:spPr>
        <p:txBody>
          <a:bodyPr/>
          <a:lstStyle/>
          <a:p>
            <a:pPr eaLnBrk="1" hangingPunct="1"/>
            <a:r>
              <a:rPr lang="en-US" altLang="en-US" sz="2400"/>
              <a:t>Computer A: 2GHz clock, 10s CPU time</a:t>
            </a:r>
          </a:p>
          <a:p>
            <a:pPr eaLnBrk="1" hangingPunct="1"/>
            <a:r>
              <a:rPr lang="en-US" altLang="en-US" sz="2400"/>
              <a:t>Designing Computer B</a:t>
            </a:r>
          </a:p>
          <a:p>
            <a:pPr lvl="1" eaLnBrk="1" hangingPunct="1"/>
            <a:r>
              <a:rPr lang="en-US" altLang="en-US" sz="2000"/>
              <a:t>Aim for 6s CPU time</a:t>
            </a:r>
          </a:p>
          <a:p>
            <a:pPr lvl="1" eaLnBrk="1" hangingPunct="1"/>
            <a:r>
              <a:rPr lang="en-US" altLang="en-US" sz="2000"/>
              <a:t>Can do faster clock, but causes 1.2 × clock cycles</a:t>
            </a:r>
          </a:p>
          <a:p>
            <a:pPr eaLnBrk="1" hangingPunct="1"/>
            <a:r>
              <a:rPr lang="en-US" altLang="en-US" sz="2400"/>
              <a:t>How fast must Computer B clock be?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15947"/>
              </p:ext>
            </p:extLst>
          </p:nvPr>
        </p:nvGraphicFramePr>
        <p:xfrm>
          <a:off x="927893" y="3733800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4" imgW="3568700" imgH="1473200" progId="Equation.3">
                  <p:embed/>
                </p:oleObj>
              </mc:Choice>
              <mc:Fallback>
                <p:oleObj name="Equation" r:id="rId4" imgW="35687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893" y="3733800"/>
                        <a:ext cx="7135813" cy="29464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6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Count and CPI</a:t>
            </a:r>
            <a:endParaRPr lang="en-AU" altLang="en-US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418132"/>
            <a:ext cx="7772400" cy="2774950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 Count for a program</a:t>
            </a:r>
          </a:p>
          <a:p>
            <a:pPr lvl="1" eaLnBrk="1" hangingPunct="1"/>
            <a:r>
              <a:rPr lang="en-US" altLang="en-US" dirty="0"/>
              <a:t>Determined by program, ISA and compiler</a:t>
            </a:r>
          </a:p>
          <a:p>
            <a:pPr eaLnBrk="1" hangingPunct="1"/>
            <a:r>
              <a:rPr lang="en-US" altLang="en-US" dirty="0"/>
              <a:t>Average cycles per instruction</a:t>
            </a:r>
          </a:p>
          <a:p>
            <a:pPr lvl="1" eaLnBrk="1" hangingPunct="1"/>
            <a:r>
              <a:rPr lang="en-US" altLang="en-US" dirty="0"/>
              <a:t>Determined by CPU hardware</a:t>
            </a:r>
          </a:p>
          <a:p>
            <a:pPr lvl="1" eaLnBrk="1" hangingPunct="1"/>
            <a:r>
              <a:rPr lang="en-US" altLang="en-US" dirty="0"/>
              <a:t>If different instructions have different CPI (</a:t>
            </a:r>
            <a:r>
              <a:rPr lang="en-US" altLang="en-US" dirty="0">
                <a:solidFill>
                  <a:srgbClr val="FF0000"/>
                </a:solidFill>
              </a:rPr>
              <a:t>this is true on many architectures, esp. X86</a:t>
            </a:r>
            <a:r>
              <a:rPr lang="en-US" altLang="en-US" dirty="0"/>
              <a:t>)</a:t>
            </a:r>
          </a:p>
          <a:p>
            <a:pPr lvl="2" eaLnBrk="1" hangingPunct="1"/>
            <a:r>
              <a:rPr lang="en-US" altLang="en-US" sz="1800" dirty="0"/>
              <a:t>Average CPI affected by instruction mix</a:t>
            </a:r>
            <a:endParaRPr lang="en-AU" altLang="en-US" sz="1800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946171"/>
              </p:ext>
            </p:extLst>
          </p:nvPr>
        </p:nvGraphicFramePr>
        <p:xfrm>
          <a:off x="706438" y="1319213"/>
          <a:ext cx="81295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4" imgW="3695700" imgH="939800" progId="Equation.3">
                  <p:embed/>
                </p:oleObj>
              </mc:Choice>
              <mc:Fallback>
                <p:oleObj name="Equation" r:id="rId4" imgW="3695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319213"/>
                        <a:ext cx="8129587" cy="20637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83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CPU Performance Equation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extLst/>
          </p:nvPr>
        </p:nvGraphicFramePr>
        <p:xfrm>
          <a:off x="2057400" y="2057400"/>
          <a:ext cx="49466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3187440" imgH="431640" progId="Equation.3">
                  <p:embed/>
                </p:oleObj>
              </mc:Choice>
              <mc:Fallback>
                <p:oleObj name="Equation" r:id="rId3" imgW="3187440" imgH="431640" progId="Equation.3">
                  <p:embed/>
                  <p:pic>
                    <p:nvPicPr>
                      <p:cNvPr id="149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49466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>
            <p:extLst/>
          </p:nvPr>
        </p:nvGraphicFramePr>
        <p:xfrm>
          <a:off x="1143000" y="2971800"/>
          <a:ext cx="69469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5" imgW="3606480" imgH="419040" progId="Equation.3">
                  <p:embed/>
                </p:oleObj>
              </mc:Choice>
              <mc:Fallback>
                <p:oleObj name="Equation" r:id="rId5" imgW="3606480" imgH="419040" progId="Equation.3">
                  <p:embed/>
                  <p:pic>
                    <p:nvPicPr>
                      <p:cNvPr id="149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69469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09" name="Group 5"/>
          <p:cNvGrpSpPr>
            <a:grpSpLocks/>
          </p:cNvGrpSpPr>
          <p:nvPr/>
        </p:nvGrpSpPr>
        <p:grpSpPr bwMode="auto">
          <a:xfrm>
            <a:off x="2971800" y="3810000"/>
            <a:ext cx="4038600" cy="838200"/>
            <a:chOff x="1872" y="2400"/>
            <a:chExt cx="2544" cy="528"/>
          </a:xfrm>
        </p:grpSpPr>
        <p:sp>
          <p:nvSpPr>
            <p:cNvPr id="149510" name="Line 6"/>
            <p:cNvSpPr>
              <a:spLocks noChangeShapeType="1"/>
            </p:cNvSpPr>
            <p:nvPr/>
          </p:nvSpPr>
          <p:spPr bwMode="auto">
            <a:xfrm flipV="1">
              <a:off x="2016" y="2400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1" name="Line 7"/>
            <p:cNvSpPr>
              <a:spLocks noChangeShapeType="1"/>
            </p:cNvSpPr>
            <p:nvPr/>
          </p:nvSpPr>
          <p:spPr bwMode="auto">
            <a:xfrm flipV="1">
              <a:off x="3888" y="2400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2" name="Line 8"/>
            <p:cNvSpPr>
              <a:spLocks noChangeShapeType="1"/>
            </p:cNvSpPr>
            <p:nvPr/>
          </p:nvSpPr>
          <p:spPr bwMode="auto">
            <a:xfrm flipV="1">
              <a:off x="3024" y="2400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1872" y="2697"/>
              <a:ext cx="336" cy="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IC</a:t>
              </a:r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2832" y="2697"/>
              <a:ext cx="384" cy="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CPI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3456" y="2697"/>
              <a:ext cx="960" cy="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>
                  <a:solidFill>
                    <a:schemeClr val="tx2"/>
                  </a:solidFill>
                  <a:latin typeface="Arial" panose="020B0604020202020204" pitchFamily="34" charset="0"/>
                </a:rPr>
                <a:t>1/clock rate</a:t>
              </a:r>
            </a:p>
          </p:txBody>
        </p:sp>
      </p:grpSp>
      <p:graphicFrame>
        <p:nvGraphicFramePr>
          <p:cNvPr id="149516" name="Group 12"/>
          <p:cNvGraphicFramePr>
            <a:graphicFrameLocks noGrp="1"/>
          </p:cNvGraphicFramePr>
          <p:nvPr>
            <p:extLst/>
          </p:nvPr>
        </p:nvGraphicFramePr>
        <p:xfrm>
          <a:off x="685800" y="4876800"/>
          <a:ext cx="8229600" cy="1005840"/>
        </p:xfrm>
        <a:graphic>
          <a:graphicData uri="http://schemas.openxmlformats.org/drawingml/2006/table">
            <a:tbl>
              <a:tblPr/>
              <a:tblGrid>
                <a:gridCol w="176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Influenced by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ISA/compiler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Organization/ISA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Hardware/organization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Quantitative 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Compiler and sw tools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Compiler and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sw tools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702030302020204" pitchFamily="66" charset="0"/>
                        </a:rPr>
                        <a:t>Timing estimators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9533" name="Group 29"/>
          <p:cNvGrpSpPr>
            <a:grpSpLocks/>
          </p:cNvGrpSpPr>
          <p:nvPr/>
        </p:nvGrpSpPr>
        <p:grpSpPr bwMode="auto">
          <a:xfrm>
            <a:off x="1393825" y="5791200"/>
            <a:ext cx="5562600" cy="914400"/>
            <a:chOff x="720" y="3648"/>
            <a:chExt cx="3504" cy="576"/>
          </a:xfrm>
          <a:solidFill>
            <a:schemeClr val="bg1">
              <a:lumMod val="95000"/>
            </a:schemeClr>
          </a:solidFill>
        </p:grpSpPr>
        <p:sp>
          <p:nvSpPr>
            <p:cNvPr id="149534" name="AutoShape 30"/>
            <p:cNvSpPr>
              <a:spLocks noChangeArrowheads="1"/>
            </p:cNvSpPr>
            <p:nvPr/>
          </p:nvSpPr>
          <p:spPr bwMode="auto">
            <a:xfrm>
              <a:off x="720" y="3840"/>
              <a:ext cx="912" cy="384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Simulators</a:t>
              </a:r>
            </a:p>
          </p:txBody>
        </p:sp>
        <p:sp>
          <p:nvSpPr>
            <p:cNvPr id="149535" name="AutoShape 31"/>
            <p:cNvSpPr>
              <a:spLocks noChangeArrowheads="1"/>
            </p:cNvSpPr>
            <p:nvPr/>
          </p:nvSpPr>
          <p:spPr bwMode="auto">
            <a:xfrm>
              <a:off x="1776" y="3840"/>
              <a:ext cx="1056" cy="384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Instrumentation</a:t>
              </a:r>
            </a:p>
          </p:txBody>
        </p:sp>
        <p:sp>
          <p:nvSpPr>
            <p:cNvPr id="149536" name="AutoShape 32"/>
            <p:cNvSpPr>
              <a:spLocks noChangeArrowheads="1"/>
            </p:cNvSpPr>
            <p:nvPr/>
          </p:nvSpPr>
          <p:spPr bwMode="auto">
            <a:xfrm>
              <a:off x="2976" y="3840"/>
              <a:ext cx="1248" cy="384"/>
            </a:xfrm>
            <a:prstGeom prst="flowChartProces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Hardware counters</a:t>
              </a:r>
            </a:p>
          </p:txBody>
        </p:sp>
        <p:sp>
          <p:nvSpPr>
            <p:cNvPr id="149537" name="AutoShape 33"/>
            <p:cNvSpPr>
              <a:spLocks noChangeArrowheads="1"/>
            </p:cNvSpPr>
            <p:nvPr/>
          </p:nvSpPr>
          <p:spPr bwMode="auto">
            <a:xfrm>
              <a:off x="2400" y="3648"/>
              <a:ext cx="48" cy="96"/>
            </a:xfrm>
            <a:prstGeom prst="flowChartConnector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9538" name="AutoShape 34"/>
            <p:cNvCxnSpPr>
              <a:cxnSpLocks noChangeShapeType="1"/>
              <a:stCxn id="149534" idx="0"/>
              <a:endCxn id="149537" idx="3"/>
            </p:cNvCxnSpPr>
            <p:nvPr/>
          </p:nvCxnSpPr>
          <p:spPr bwMode="auto">
            <a:xfrm rot="16200000">
              <a:off x="1737" y="3169"/>
              <a:ext cx="110" cy="1231"/>
            </a:xfrm>
            <a:prstGeom prst="bentConnector3">
              <a:avLst>
                <a:gd name="adj1" fmla="val 43634"/>
              </a:avLst>
            </a:prstGeom>
            <a:grp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539" name="AutoShape 35"/>
            <p:cNvCxnSpPr>
              <a:cxnSpLocks noChangeShapeType="1"/>
              <a:stCxn id="149535" idx="0"/>
              <a:endCxn id="149537" idx="3"/>
            </p:cNvCxnSpPr>
            <p:nvPr/>
          </p:nvCxnSpPr>
          <p:spPr bwMode="auto">
            <a:xfrm rot="16200000">
              <a:off x="2301" y="3733"/>
              <a:ext cx="110" cy="103"/>
            </a:xfrm>
            <a:prstGeom prst="bentConnector3">
              <a:avLst>
                <a:gd name="adj1" fmla="val 43634"/>
              </a:avLst>
            </a:prstGeom>
            <a:grp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540" name="AutoShape 36"/>
            <p:cNvCxnSpPr>
              <a:cxnSpLocks noChangeShapeType="1"/>
              <a:stCxn id="149536" idx="0"/>
              <a:endCxn id="149537" idx="5"/>
            </p:cNvCxnSpPr>
            <p:nvPr/>
          </p:nvCxnSpPr>
          <p:spPr bwMode="auto">
            <a:xfrm rot="5400000" flipH="1">
              <a:off x="2966" y="3205"/>
              <a:ext cx="110" cy="1159"/>
            </a:xfrm>
            <a:prstGeom prst="bentConnector3">
              <a:avLst>
                <a:gd name="adj1" fmla="val 43634"/>
              </a:avLst>
            </a:prstGeom>
            <a:grp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5411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1025</TotalTime>
  <Words>1031</Words>
  <Application>Microsoft Macintosh PowerPoint</Application>
  <PresentationFormat>On-screen Show (4:3)</PresentationFormat>
  <Paragraphs>209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Comic Sans MS</vt:lpstr>
      <vt:lpstr>Symbol</vt:lpstr>
      <vt:lpstr>Times New Roman</vt:lpstr>
      <vt:lpstr>Wingdings</vt:lpstr>
      <vt:lpstr>Office Theme</vt:lpstr>
      <vt:lpstr>Equation</vt:lpstr>
      <vt:lpstr>Chart</vt:lpstr>
      <vt:lpstr>CPSC3300: Computer Systems Organization</vt:lpstr>
      <vt:lpstr>Administrivia</vt:lpstr>
      <vt:lpstr>Overview</vt:lpstr>
      <vt:lpstr>Measuring Execution Time</vt:lpstr>
      <vt:lpstr>CPU Clocking</vt:lpstr>
      <vt:lpstr>Program CPU Time</vt:lpstr>
      <vt:lpstr>CPU Time Example</vt:lpstr>
      <vt:lpstr>Instruction Count and CPI</vt:lpstr>
      <vt:lpstr>CPU Performance Equation</vt:lpstr>
      <vt:lpstr>CPI Example</vt:lpstr>
      <vt:lpstr>CPI in More Detail</vt:lpstr>
      <vt:lpstr>CPI Example</vt:lpstr>
      <vt:lpstr>Principals of Arch Design</vt:lpstr>
      <vt:lpstr>Amdahl’s Law</vt:lpstr>
      <vt:lpstr>Amdahl’s Law</vt:lpstr>
      <vt:lpstr>Example</vt:lpstr>
      <vt:lpstr>Pitfall in Performance Evaluation</vt:lpstr>
      <vt:lpstr>Performance Summary</vt:lpstr>
      <vt:lpstr>Summary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81</cp:revision>
  <cp:lastPrinted>2013-08-26T14:30:50Z</cp:lastPrinted>
  <dcterms:created xsi:type="dcterms:W3CDTF">2009-09-29T16:16:12Z</dcterms:created>
  <dcterms:modified xsi:type="dcterms:W3CDTF">2021-01-14T08:52:03Z</dcterms:modified>
</cp:coreProperties>
</file>