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6" r:id="rId3"/>
    <p:sldId id="284" r:id="rId4"/>
    <p:sldId id="269" r:id="rId5"/>
    <p:sldId id="270" r:id="rId6"/>
    <p:sldId id="271" r:id="rId7"/>
    <p:sldId id="272" r:id="rId8"/>
    <p:sldId id="274" r:id="rId9"/>
    <p:sldId id="285" r:id="rId10"/>
    <p:sldId id="275" r:id="rId11"/>
    <p:sldId id="257" r:id="rId12"/>
    <p:sldId id="279" r:id="rId13"/>
    <p:sldId id="280" r:id="rId14"/>
    <p:sldId id="281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83" r:id="rId23"/>
    <p:sldId id="282" r:id="rId2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0066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85972" autoAdjust="0"/>
  </p:normalViewPr>
  <p:slideViewPr>
    <p:cSldViewPr>
      <p:cViewPr varScale="1">
        <p:scale>
          <a:sx n="85" d="100"/>
          <a:sy n="85" d="100"/>
        </p:scale>
        <p:origin x="210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15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06F458E-B54E-4919-ADC8-0E56FD5AAD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3DDBB76-CA40-4750-B2D4-874FFA42B761}" type="datetimeFigureOut">
              <a:rPr lang="en-US" altLang="en-US"/>
              <a:pPr>
                <a:defRPr/>
              </a:pPr>
              <a:t>1/26/20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2510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874330B-50C5-45F0-B191-F1006D607B54}" type="datetimeFigureOut">
              <a:rPr lang="en-US" altLang="en-US"/>
              <a:pPr>
                <a:defRPr/>
              </a:pPr>
              <a:t>1/26/20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21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125" tIns="48063" rIns="96125" bIns="4806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3112" cy="4321175"/>
          </a:xfrm>
          <a:prstGeom prst="rect">
            <a:avLst/>
          </a:prstGeom>
        </p:spPr>
        <p:txBody>
          <a:bodyPr vert="horz" lIns="96125" tIns="48063" rIns="96125" bIns="4806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C12CA34-93AD-42CB-B6FE-FE6951AEB0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02278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71525" indent="-296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874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6370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3836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955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527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099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671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FBE978-AB91-4AA8-88B4-28DA51E67057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1881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684352-7466-42ED-8D08-D69D54912C88}" type="datetime4">
              <a:rPr lang="en-US" altLang="en-US" smtClean="0">
                <a:latin typeface="Times New Roman" panose="02020603050405020304" pitchFamily="18" charset="0"/>
              </a:rPr>
              <a:pPr/>
              <a:t>January 26, 2020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70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70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5FF0A8-A6FC-4B1D-85FE-49EDC4223C89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70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4848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946150-90E9-41AD-912A-890685B6F9B8}" type="datetime4">
              <a:rPr lang="en-US" altLang="en-US" smtClean="0">
                <a:latin typeface="Times New Roman" panose="02020603050405020304" pitchFamily="18" charset="0"/>
              </a:rPr>
              <a:pPr/>
              <a:t>January 26, 2020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DFBF04-303C-4204-A228-C0C313197669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03204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C42196-F08B-4230-8A31-EBD8495116A0}" type="datetime4">
              <a:rPr lang="en-US" altLang="en-US" smtClean="0">
                <a:latin typeface="Times New Roman" panose="02020603050405020304" pitchFamily="18" charset="0"/>
              </a:rPr>
              <a:pPr/>
              <a:t>January 26, 2020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264E4F-5219-4FDC-82B2-92D0E82596BA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77904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7288" y="587375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00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51F16-B176-4115-88B5-EBDCF0EAD0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3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29EC9EB-0822-471F-8E8F-B3C9122A0B02}" type="datetime1">
              <a:rPr lang="en-US" altLang="en-US"/>
              <a:pPr>
                <a:defRPr/>
              </a:pPr>
              <a:t>1/26/20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13388" y="6489700"/>
            <a:ext cx="2895600" cy="333375"/>
          </a:xfrm>
        </p:spPr>
        <p:txBody>
          <a:bodyPr/>
          <a:lstStyle>
            <a:lvl1pPr algn="r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477000"/>
            <a:ext cx="457200" cy="333375"/>
          </a:xfrm>
        </p:spPr>
        <p:txBody>
          <a:bodyPr/>
          <a:lstStyle>
            <a:lvl1pPr algn="l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A9AA4D5-1B03-4BDD-951F-FCBCD34CFE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176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0D969-2C7B-47FB-B0BE-00E2A87A98BF}" type="datetime1">
              <a:rPr lang="en-US" altLang="en-US"/>
              <a:pPr>
                <a:defRPr/>
              </a:pPr>
              <a:t>1/26/20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957ED-48A9-477D-83C3-2CD3EA44BE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18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0CCAF-645E-4A4C-B165-175CA5FA1CE8}" type="datetime1">
              <a:rPr lang="en-US" altLang="en-US"/>
              <a:pPr>
                <a:defRPr/>
              </a:pPr>
              <a:t>1/26/20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875EF-6527-41A0-8CB6-399D7C5399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429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914400"/>
            <a:ext cx="8229600" cy="1588"/>
          </a:xfrm>
          <a:prstGeom prst="line">
            <a:avLst/>
          </a:prstGeom>
          <a:ln w="381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563562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334000"/>
          </a:xfrm>
          <a:ln w="28575">
            <a:noFill/>
          </a:ln>
        </p:spPr>
        <p:txBody>
          <a:bodyPr/>
          <a:lstStyle>
            <a:lvl1pPr marL="342900" indent="-457200">
              <a:lnSpc>
                <a:spcPct val="125000"/>
              </a:lnSpc>
              <a:spcBef>
                <a:spcPts val="600"/>
              </a:spcBef>
              <a:buClr>
                <a:srgbClr val="0066FF"/>
              </a:buClr>
              <a:buFont typeface="Wingdings" pitchFamily="2" charset="2"/>
              <a:buChar char="Ø"/>
              <a:defRPr b="1"/>
            </a:lvl1pPr>
            <a:lvl2pPr marL="742950" indent="-457200">
              <a:lnSpc>
                <a:spcPct val="125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v"/>
              <a:defRPr b="1"/>
            </a:lvl2pPr>
            <a:lvl3pPr marL="1143000" indent="-457200">
              <a:lnSpc>
                <a:spcPct val="125000"/>
              </a:lnSpc>
              <a:spcBef>
                <a:spcPts val="600"/>
              </a:spcBef>
              <a:buClr>
                <a:srgbClr val="00B050"/>
              </a:buClr>
              <a:buFont typeface="Wingdings" pitchFamily="2" charset="2"/>
              <a:buChar char="ü"/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0B2A31B-1DAC-422A-BD7D-FD9D6CBD0CE0}" type="datetime1">
              <a:rPr lang="en-US" altLang="en-US"/>
              <a:pPr>
                <a:defRPr/>
              </a:pPr>
              <a:t>1/26/20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13388" y="6489700"/>
            <a:ext cx="2895600" cy="333375"/>
          </a:xfrm>
        </p:spPr>
        <p:txBody>
          <a:bodyPr/>
          <a:lstStyle>
            <a:lvl1pPr algn="r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477000"/>
            <a:ext cx="457200" cy="333375"/>
          </a:xfrm>
        </p:spPr>
        <p:txBody>
          <a:bodyPr/>
          <a:lstStyle>
            <a:lvl1pPr algn="l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9A9C587-2232-44E0-A7E1-C31348A506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814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2536F-8C00-4083-85C5-33B712CCA99E}" type="datetime1">
              <a:rPr lang="en-US" altLang="en-US"/>
              <a:pPr>
                <a:defRPr/>
              </a:pPr>
              <a:t>1/26/20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281B3-F4B1-4365-AFC2-23C7FE980B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14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93A27-99CE-44C1-80F0-C51CBBA02D39}" type="datetime1">
              <a:rPr lang="en-US" altLang="en-US"/>
              <a:pPr>
                <a:defRPr/>
              </a:pPr>
              <a:t>1/26/20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416C2-6E21-4A5B-AFA5-5C29F6AB1A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11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0B3A8-81DB-41C1-AA47-8F329E907EFA}" type="datetime1">
              <a:rPr lang="en-US" altLang="en-US"/>
              <a:pPr>
                <a:defRPr/>
              </a:pPr>
              <a:t>1/26/20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FAF3C-1424-49FF-8BEA-2FB1D67828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98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EAFEB-A429-4E75-8F63-08949EF6C54D}" type="datetime1">
              <a:rPr lang="en-US" altLang="en-US"/>
              <a:pPr>
                <a:defRPr/>
              </a:pPr>
              <a:t>1/26/20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D6EE7-EA33-483D-ABEB-94AE268D69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663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76A56-2EC2-43FB-87F4-A634EB30F113}" type="datetime1">
              <a:rPr lang="en-US" altLang="en-US"/>
              <a:pPr>
                <a:defRPr/>
              </a:pPr>
              <a:t>1/26/20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0F2D1-6AA3-4AA0-BC60-9D65CA32C6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99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C01F1-5441-4F90-8226-6866FC76C1A5}" type="datetime1">
              <a:rPr lang="en-US" altLang="en-US"/>
              <a:pPr>
                <a:defRPr/>
              </a:pPr>
              <a:t>1/26/20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15AA8-CFB7-495A-8FB5-42024DD03F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70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0344C-7652-4AB7-AA8E-6F7C6CFAA777}" type="datetime1">
              <a:rPr lang="en-US" altLang="en-US"/>
              <a:pPr>
                <a:defRPr/>
              </a:pPr>
              <a:t>1/26/20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C3076-45DE-4250-9233-09AA063267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189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990600"/>
            <a:ext cx="8763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8A42CAA-572F-485E-AE86-091D9932DDA1}" type="datetime1">
              <a:rPr lang="en-US" altLang="en-US"/>
              <a:pPr>
                <a:defRPr/>
              </a:pPr>
              <a:t>1/26/20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4A96196-A2D8-4E58-89A2-7523C9A8AE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6FF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tlib.org/benchmark/hpl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lib.org/benchmark/hpl/" TargetMode="External"/><Relationship Id="rId2" Type="http://schemas.openxmlformats.org/officeDocument/2006/relationships/hyperlink" Target="https://www.spec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cl.cs.utk.edu/hpcc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CPSC3300: Computer Systems Organization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200" dirty="0"/>
              <a:t>Lecture 4 – Benchmarking</a:t>
            </a:r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66F168-33C2-4AB4-B042-61517A56683E}" type="slidenum">
              <a:rPr lang="en-US" altLang="en-US" sz="9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Types of Benchmarks</a:t>
            </a:r>
            <a:endParaRPr lang="en-US" altLang="zh-CN" sz="4000" dirty="0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Real programs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/>
              <a:t>have input, output, and options for running the program</a:t>
            </a:r>
          </a:p>
          <a:p>
            <a:pPr lvl="1"/>
            <a:r>
              <a:rPr lang="en-US" altLang="zh-CN" dirty="0"/>
              <a:t>E.g.: Compilers, text processing software, etc.</a:t>
            </a:r>
          </a:p>
          <a:p>
            <a:r>
              <a:rPr lang="en-US" altLang="zh-CN" b="1" dirty="0"/>
              <a:t>Kernels</a:t>
            </a:r>
            <a:r>
              <a:rPr lang="en-US" altLang="zh-CN" dirty="0"/>
              <a:t>: small, key pieces from real programs. </a:t>
            </a:r>
          </a:p>
          <a:p>
            <a:pPr lvl="1"/>
            <a:r>
              <a:rPr lang="en-US" altLang="zh-CN" dirty="0"/>
              <a:t>E.g.: Livermore Loops and </a:t>
            </a:r>
            <a:r>
              <a:rPr lang="en-US" altLang="zh-CN" dirty="0" err="1"/>
              <a:t>Linpack</a:t>
            </a:r>
            <a:endParaRPr lang="en-US" altLang="zh-CN" dirty="0"/>
          </a:p>
          <a:p>
            <a:r>
              <a:rPr lang="en-US" altLang="zh-CN" dirty="0"/>
              <a:t>Toy benchmarks: typically between 10-100 lines of code</a:t>
            </a:r>
          </a:p>
          <a:p>
            <a:pPr lvl="1"/>
            <a:r>
              <a:rPr lang="en-US" altLang="zh-CN" dirty="0"/>
              <a:t>Produce a result the user already knows</a:t>
            </a:r>
          </a:p>
          <a:p>
            <a:pPr lvl="1"/>
            <a:r>
              <a:rPr lang="en-US" altLang="zh-CN" dirty="0"/>
              <a:t>E.g.: Sieve of Eratosthenes, Puzzle, and Quicksort</a:t>
            </a:r>
          </a:p>
          <a:p>
            <a:r>
              <a:rPr lang="en-US" altLang="zh-CN" dirty="0"/>
              <a:t>Synthetic benchmarks: to match an </a:t>
            </a:r>
            <a:r>
              <a:rPr lang="en-US" altLang="zh-CN" dirty="0" err="1"/>
              <a:t>avg</a:t>
            </a:r>
            <a:r>
              <a:rPr lang="en-US" altLang="zh-CN" dirty="0"/>
              <a:t> exec. profile</a:t>
            </a:r>
          </a:p>
          <a:p>
            <a:pPr lvl="1"/>
            <a:r>
              <a:rPr lang="en-US" altLang="zh-CN" dirty="0"/>
              <a:t>Examples: Whetstone and Dhrystone.</a:t>
            </a:r>
          </a:p>
          <a:p>
            <a:pPr>
              <a:buFontTx/>
              <a:buNone/>
            </a:pPr>
            <a:endParaRPr lang="en-US" altLang="zh-CN" dirty="0"/>
          </a:p>
          <a:p>
            <a:pPr>
              <a:buFontTx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0164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Benchmarking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Methods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Real programs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Modified apps (cint2000, cfp2000 of SPEC)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Kernels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Livermore Kernels, </a:t>
            </a:r>
            <a:r>
              <a:rPr lang="en-US" altLang="en-US" sz="1800" dirty="0" err="1"/>
              <a:t>LinPACK</a:t>
            </a:r>
            <a:endParaRPr lang="en-US" altLang="en-US" sz="18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Toy Benchmarks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Sieve of Eratosthenes (highest common factor), quicksort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Synthetic Benchmarks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Whetstone, Dhrystone</a:t>
            </a:r>
          </a:p>
          <a:p>
            <a:pPr lvl="2">
              <a:lnSpc>
                <a:spcPct val="90000"/>
              </a:lnSpc>
            </a:pPr>
            <a:endParaRPr lang="en-US" altLang="en-US" sz="1800" dirty="0"/>
          </a:p>
          <a:p>
            <a:pPr lvl="2"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2200" dirty="0"/>
              <a:t>Problems with benchmarking?</a:t>
            </a: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8618538" y="2454275"/>
            <a:ext cx="0" cy="2514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7239000" y="39624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latin typeface="Arial" panose="020B0604020202020204" pitchFamily="34" charset="0"/>
              </a:rPr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576550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Benchmarking Pitfalls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Optimization option on today’s compilers can affect the results of benchmark tests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Modification of the sources (public-domain software) produces different versions of the benchmark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Many benchmarks test only one aspect of a system  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Different aspects to test are: CPU, I/O, File System, etc.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A compiler can </a:t>
            </a:r>
            <a:r>
              <a:rPr lang="zh-CN" altLang="en-US" sz="2000" dirty="0"/>
              <a:t>“</a:t>
            </a:r>
            <a:r>
              <a:rPr lang="en-US" altLang="zh-CN" sz="2000" dirty="0"/>
              <a:t>recognize</a:t>
            </a:r>
            <a:r>
              <a:rPr lang="zh-CN" altLang="en-US" sz="2000" dirty="0"/>
              <a:t>”</a:t>
            </a:r>
            <a:r>
              <a:rPr lang="en-US" altLang="zh-CN" sz="2000" dirty="0"/>
              <a:t> a benchmark suite and loads a hand-optimized algorithms for the test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Problem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Benchmarks drive vendors to improve benchmarks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1793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Benchmark Suites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8991600" cy="5334000"/>
          </a:xfrm>
        </p:spPr>
        <p:txBody>
          <a:bodyPr/>
          <a:lstStyle/>
          <a:p>
            <a:r>
              <a:rPr lang="en-US" altLang="zh-CN" dirty="0"/>
              <a:t>Benchmark suites</a:t>
            </a:r>
          </a:p>
          <a:p>
            <a:pPr lvl="1"/>
            <a:r>
              <a:rPr lang="en-US" altLang="zh-CN" dirty="0"/>
              <a:t>A collection of benchmarks measuring the performance of systems/subsystems with a variety of applications.</a:t>
            </a:r>
          </a:p>
          <a:p>
            <a:pPr lvl="1"/>
            <a:r>
              <a:rPr lang="en-US" altLang="zh-CN" dirty="0"/>
              <a:t>Weakness of any one benchmark is lessened by the presence of the other benchmarks.</a:t>
            </a:r>
          </a:p>
          <a:p>
            <a:pPr lvl="1"/>
            <a:r>
              <a:rPr lang="en-US" altLang="zh-CN" dirty="0"/>
              <a:t>Some benchmarks are kernels, but many are real programs.</a:t>
            </a:r>
          </a:p>
          <a:p>
            <a:r>
              <a:rPr lang="en-US" altLang="zh-CN" dirty="0"/>
              <a:t>Examples</a:t>
            </a:r>
          </a:p>
          <a:p>
            <a:pPr lvl="1"/>
            <a:r>
              <a:rPr lang="en-US" altLang="zh-CN" dirty="0"/>
              <a:t>SPEC (spec.org): </a:t>
            </a:r>
            <a:r>
              <a:rPr lang="en-US" altLang="zh-CN" dirty="0" err="1"/>
              <a:t>cpu</a:t>
            </a:r>
            <a:r>
              <a:rPr lang="en-US" altLang="zh-CN" dirty="0"/>
              <a:t>, cloud, storage, power… </a:t>
            </a:r>
          </a:p>
          <a:p>
            <a:pPr lvl="1"/>
            <a:r>
              <a:rPr lang="en-US" altLang="zh-CN" dirty="0"/>
              <a:t>HPL (</a:t>
            </a:r>
            <a:r>
              <a:rPr lang="en-US" altLang="zh-CN" dirty="0">
                <a:hlinkClick r:id="rId2"/>
              </a:rPr>
              <a:t>http://www.netlib.org/benchmark/hpl/</a:t>
            </a:r>
            <a:r>
              <a:rPr lang="en-US" altLang="zh-CN" dirty="0"/>
              <a:t>): computer cluster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Problem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How do we compare using a suite of applications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9375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sz="4000" dirty="0"/>
              <a:t>SPEC Benchmarks Results</a:t>
            </a:r>
            <a:endParaRPr lang="en-US" altLang="zh-CN" dirty="0"/>
          </a:p>
        </p:txBody>
      </p:sp>
      <p:pic>
        <p:nvPicPr>
          <p:cNvPr id="7" name="Picture 6" descr="f01-18-9780124077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0"/>
            <a:ext cx="8988119" cy="427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2000" y="60198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charset="0"/>
                <a:ea typeface="Times New Roman" charset="0"/>
                <a:cs typeface="ITCFranklinGothicStd-Hvy" charset="0"/>
              </a:rPr>
              <a:t>SPECINTC2006 benchmarks running on a 2.66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Times New Roman" charset="0"/>
                <a:cs typeface="Arial" charset="0"/>
              </a:rPr>
              <a:t> 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Times New Roman" charset="0"/>
                <a:cs typeface="ITCFranklinGothicStd-Hvy" charset="0"/>
              </a:rPr>
              <a:t>GHz Intel Core i7 920.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Times New Roman" charset="0"/>
                <a:cs typeface="MinionPro-Regular" charset="0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687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Lies, darn lies, and statistics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327" y="1692276"/>
            <a:ext cx="8458200" cy="4114800"/>
          </a:xfrm>
        </p:spPr>
        <p:txBody>
          <a:bodyPr/>
          <a:lstStyle/>
          <a:p>
            <a:r>
              <a:rPr lang="en-US" altLang="en-US" sz="2000" dirty="0"/>
              <a:t>To minimize</a:t>
            </a:r>
          </a:p>
          <a:p>
            <a:pPr lvl="1"/>
            <a:r>
              <a:rPr lang="en-US" altLang="en-US" sz="1800" dirty="0"/>
              <a:t>Cheating on results</a:t>
            </a:r>
          </a:p>
          <a:p>
            <a:pPr lvl="1"/>
            <a:r>
              <a:rPr lang="en-US" altLang="en-US" sz="1800" dirty="0"/>
              <a:t>Apples to oranges</a:t>
            </a:r>
          </a:p>
          <a:p>
            <a:r>
              <a:rPr lang="en-US" altLang="en-US" sz="2000" dirty="0"/>
              <a:t>Define methods for comparisons of workloads (benchmarks)</a:t>
            </a:r>
          </a:p>
          <a:p>
            <a:r>
              <a:rPr lang="en-US" altLang="en-US" sz="2000" dirty="0"/>
              <a:t>How to fairly compare multiple machines and codes</a:t>
            </a:r>
          </a:p>
        </p:txBody>
      </p:sp>
      <p:graphicFrame>
        <p:nvGraphicFramePr>
          <p:cNvPr id="6554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690675"/>
              </p:ext>
            </p:extLst>
          </p:nvPr>
        </p:nvGraphicFramePr>
        <p:xfrm>
          <a:off x="1280327" y="4633437"/>
          <a:ext cx="6172200" cy="1341120"/>
        </p:xfrm>
        <a:graphic>
          <a:graphicData uri="http://schemas.openxmlformats.org/drawingml/2006/table">
            <a:tbl>
              <a:tblPr/>
              <a:tblGrid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Computer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Computer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Computer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Program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Program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56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306626"/>
              </p:ext>
            </p:extLst>
          </p:nvPr>
        </p:nvGraphicFramePr>
        <p:xfrm>
          <a:off x="3657600" y="1021716"/>
          <a:ext cx="3810000" cy="1341120"/>
        </p:xfrm>
        <a:graphic>
          <a:graphicData uri="http://schemas.openxmlformats.org/drawingml/2006/table">
            <a:tbl>
              <a:tblPr/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7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C2 is 10x faster than C1 for </a:t>
                      </a: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Prog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C1 is 10x faster than C2 for </a:t>
                      </a: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Prog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C3 is 10x faster than C2 for Prog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C3 is 1.5x faster than C2 for </a:t>
                      </a: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Prog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579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814721"/>
              </p:ext>
            </p:extLst>
          </p:nvPr>
        </p:nvGraphicFramePr>
        <p:xfrm>
          <a:off x="5578510" y="2547825"/>
          <a:ext cx="3581400" cy="1584960"/>
        </p:xfrm>
        <a:graphic>
          <a:graphicData uri="http://schemas.openxmlformats.org/drawingml/2006/table">
            <a:tbl>
              <a:tblPr/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7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Using total execution 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C1 is 2.4x faster than C2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C1 is 1.5x faster than C3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C3 is 1.5x faster than C2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5591" name="Text Box 55"/>
          <p:cNvSpPr txBox="1">
            <a:spLocks noChangeArrowheads="1"/>
          </p:cNvSpPr>
          <p:nvPr/>
        </p:nvSpPr>
        <p:spPr bwMode="auto">
          <a:xfrm>
            <a:off x="762000" y="6207044"/>
            <a:ext cx="6934199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dirty="0"/>
              <a:t>All quantifiable methods should be proportional to total execution time – the great comparator – ensuring reflection of real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2779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9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Let’s get mean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295400" y="1584325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Arithmetic mean</a:t>
            </a: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924749"/>
              </p:ext>
            </p:extLst>
          </p:nvPr>
        </p:nvGraphicFramePr>
        <p:xfrm>
          <a:off x="1676400" y="2135187"/>
          <a:ext cx="12319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name="Equation" r:id="rId3" imgW="634680" imgH="431640" progId="Equation.3">
                  <p:embed/>
                </p:oleObj>
              </mc:Choice>
              <mc:Fallback>
                <p:oleObj name="Equation" r:id="rId3" imgW="634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35187"/>
                        <a:ext cx="1231900" cy="836613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1828800" y="6172200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*Both track total execution time</a:t>
            </a:r>
          </a:p>
        </p:txBody>
      </p:sp>
      <p:grpSp>
        <p:nvGrpSpPr>
          <p:cNvPr id="66566" name="Group 6"/>
          <p:cNvGrpSpPr>
            <a:grpSpLocks/>
          </p:cNvGrpSpPr>
          <p:nvPr/>
        </p:nvGrpSpPr>
        <p:grpSpPr bwMode="auto">
          <a:xfrm>
            <a:off x="952500" y="1547782"/>
            <a:ext cx="7239000" cy="4325788"/>
            <a:chOff x="576" y="1391"/>
            <a:chExt cx="4320" cy="2490"/>
          </a:xfrm>
          <a:noFill/>
        </p:grpSpPr>
        <p:sp>
          <p:nvSpPr>
            <p:cNvPr id="66567" name="Text Box 7"/>
            <p:cNvSpPr txBox="1">
              <a:spLocks noChangeArrowheads="1"/>
            </p:cNvSpPr>
            <p:nvPr/>
          </p:nvSpPr>
          <p:spPr bwMode="auto">
            <a:xfrm>
              <a:off x="2736" y="1391"/>
              <a:ext cx="1968" cy="23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dirty="0"/>
                <a:t>Arithmetic mean (weighted)</a:t>
              </a:r>
            </a:p>
          </p:txBody>
        </p:sp>
        <p:graphicFrame>
          <p:nvGraphicFramePr>
            <p:cNvPr id="6656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2943883"/>
                </p:ext>
              </p:extLst>
            </p:nvPr>
          </p:nvGraphicFramePr>
          <p:xfrm>
            <a:off x="3120" y="1681"/>
            <a:ext cx="1288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4" name="Equation" r:id="rId5" imgW="1054080" imgH="431640" progId="Equation.3">
                    <p:embed/>
                  </p:oleObj>
                </mc:Choice>
                <mc:Fallback>
                  <p:oleObj name="Equation" r:id="rId5" imgW="10540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681"/>
                          <a:ext cx="1288" cy="527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6569" name="Group 9"/>
            <p:cNvGrpSpPr>
              <a:grpSpLocks/>
            </p:cNvGrpSpPr>
            <p:nvPr/>
          </p:nvGrpSpPr>
          <p:grpSpPr bwMode="auto">
            <a:xfrm>
              <a:off x="576" y="2640"/>
              <a:ext cx="4320" cy="1241"/>
              <a:chOff x="528" y="2544"/>
              <a:chExt cx="4320" cy="1241"/>
            </a:xfrm>
            <a:grpFill/>
          </p:grpSpPr>
          <p:sp>
            <p:nvSpPr>
              <p:cNvPr id="66570" name="Rectangle 10"/>
              <p:cNvSpPr>
                <a:spLocks noChangeArrowheads="1"/>
              </p:cNvSpPr>
              <p:nvPr/>
            </p:nvSpPr>
            <p:spPr bwMode="auto">
              <a:xfrm>
                <a:off x="3684" y="3177"/>
                <a:ext cx="972" cy="21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>
                    <a:solidFill>
                      <a:schemeClr val="tx2"/>
                    </a:solidFill>
                  </a:rPr>
                  <a:t>201</a:t>
                </a:r>
              </a:p>
            </p:txBody>
          </p:sp>
          <p:sp>
            <p:nvSpPr>
              <p:cNvPr id="66571" name="Rectangle 11"/>
              <p:cNvSpPr>
                <a:spLocks noChangeArrowheads="1"/>
              </p:cNvSpPr>
              <p:nvPr/>
            </p:nvSpPr>
            <p:spPr bwMode="auto">
              <a:xfrm>
                <a:off x="2712" y="3177"/>
                <a:ext cx="972" cy="21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>
                    <a:solidFill>
                      <a:schemeClr val="tx2"/>
                    </a:solidFill>
                  </a:rPr>
                  <a:t>310</a:t>
                </a:r>
              </a:p>
            </p:txBody>
          </p:sp>
          <p:sp>
            <p:nvSpPr>
              <p:cNvPr id="66572" name="Rectangle 12"/>
              <p:cNvSpPr>
                <a:spLocks noChangeArrowheads="1"/>
              </p:cNvSpPr>
              <p:nvPr/>
            </p:nvSpPr>
            <p:spPr bwMode="auto">
              <a:xfrm>
                <a:off x="1740" y="3177"/>
                <a:ext cx="972" cy="21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>
                    <a:solidFill>
                      <a:schemeClr val="tx2"/>
                    </a:solidFill>
                  </a:rPr>
                  <a:t>130</a:t>
                </a:r>
              </a:p>
            </p:txBody>
          </p:sp>
          <p:sp>
            <p:nvSpPr>
              <p:cNvPr id="66573" name="Rectangle 13"/>
              <p:cNvSpPr>
                <a:spLocks noChangeArrowheads="1"/>
              </p:cNvSpPr>
              <p:nvPr/>
            </p:nvSpPr>
            <p:spPr bwMode="auto">
              <a:xfrm>
                <a:off x="768" y="3177"/>
                <a:ext cx="972" cy="21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solidFill>
                      <a:schemeClr val="tx2"/>
                    </a:solidFill>
                  </a:rPr>
                  <a:t>Total</a:t>
                </a:r>
              </a:p>
            </p:txBody>
          </p:sp>
          <p:sp>
            <p:nvSpPr>
              <p:cNvPr id="66574" name="Rectangle 14"/>
              <p:cNvSpPr>
                <a:spLocks noChangeArrowheads="1"/>
              </p:cNvSpPr>
              <p:nvPr/>
            </p:nvSpPr>
            <p:spPr bwMode="auto">
              <a:xfrm>
                <a:off x="3684" y="2966"/>
                <a:ext cx="972" cy="21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>
                    <a:solidFill>
                      <a:schemeClr val="tx2"/>
                    </a:solidFill>
                  </a:rPr>
                  <a:t>200</a:t>
                </a:r>
              </a:p>
            </p:txBody>
          </p:sp>
          <p:sp>
            <p:nvSpPr>
              <p:cNvPr id="66575" name="Rectangle 15"/>
              <p:cNvSpPr>
                <a:spLocks noChangeArrowheads="1"/>
              </p:cNvSpPr>
              <p:nvPr/>
            </p:nvSpPr>
            <p:spPr bwMode="auto">
              <a:xfrm>
                <a:off x="2712" y="2966"/>
                <a:ext cx="972" cy="21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>
                    <a:solidFill>
                      <a:schemeClr val="tx2"/>
                    </a:solidFill>
                  </a:rPr>
                  <a:t>300</a:t>
                </a:r>
              </a:p>
            </p:txBody>
          </p:sp>
          <p:sp>
            <p:nvSpPr>
              <p:cNvPr id="66576" name="Rectangle 16"/>
              <p:cNvSpPr>
                <a:spLocks noChangeArrowheads="1"/>
              </p:cNvSpPr>
              <p:nvPr/>
            </p:nvSpPr>
            <p:spPr bwMode="auto">
              <a:xfrm>
                <a:off x="1740" y="2966"/>
                <a:ext cx="972" cy="21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>
                    <a:solidFill>
                      <a:schemeClr val="tx2"/>
                    </a:solidFill>
                  </a:rPr>
                  <a:t>30</a:t>
                </a:r>
              </a:p>
            </p:txBody>
          </p:sp>
          <p:sp>
            <p:nvSpPr>
              <p:cNvPr id="66577" name="Rectangle 17"/>
              <p:cNvSpPr>
                <a:spLocks noChangeArrowheads="1"/>
              </p:cNvSpPr>
              <p:nvPr/>
            </p:nvSpPr>
            <p:spPr bwMode="auto">
              <a:xfrm>
                <a:off x="768" y="2966"/>
                <a:ext cx="972" cy="21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>
                    <a:solidFill>
                      <a:schemeClr val="tx2"/>
                    </a:solidFill>
                  </a:rPr>
                  <a:t>Program B</a:t>
                </a:r>
              </a:p>
            </p:txBody>
          </p:sp>
          <p:sp>
            <p:nvSpPr>
              <p:cNvPr id="66578" name="Rectangle 18"/>
              <p:cNvSpPr>
                <a:spLocks noChangeArrowheads="1"/>
              </p:cNvSpPr>
              <p:nvPr/>
            </p:nvSpPr>
            <p:spPr bwMode="auto">
              <a:xfrm>
                <a:off x="3684" y="2755"/>
                <a:ext cx="972" cy="21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>
                    <a:solidFill>
                      <a:schemeClr val="tx2"/>
                    </a:solidFill>
                  </a:rPr>
                  <a:t>1</a:t>
                </a:r>
              </a:p>
            </p:txBody>
          </p:sp>
          <p:sp>
            <p:nvSpPr>
              <p:cNvPr id="66579" name="Rectangle 19"/>
              <p:cNvSpPr>
                <a:spLocks noChangeArrowheads="1"/>
              </p:cNvSpPr>
              <p:nvPr/>
            </p:nvSpPr>
            <p:spPr bwMode="auto">
              <a:xfrm>
                <a:off x="2712" y="2755"/>
                <a:ext cx="972" cy="21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 dirty="0">
                    <a:solidFill>
                      <a:schemeClr val="tx2"/>
                    </a:solidFill>
                  </a:rPr>
                  <a:t>10</a:t>
                </a:r>
              </a:p>
            </p:txBody>
          </p:sp>
          <p:sp>
            <p:nvSpPr>
              <p:cNvPr id="66580" name="Rectangle 20"/>
              <p:cNvSpPr>
                <a:spLocks noChangeArrowheads="1"/>
              </p:cNvSpPr>
              <p:nvPr/>
            </p:nvSpPr>
            <p:spPr bwMode="auto">
              <a:xfrm>
                <a:off x="1740" y="2755"/>
                <a:ext cx="972" cy="21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>
                    <a:solidFill>
                      <a:schemeClr val="tx2"/>
                    </a:solidFill>
                  </a:rPr>
                  <a:t>100</a:t>
                </a:r>
              </a:p>
            </p:txBody>
          </p:sp>
          <p:sp>
            <p:nvSpPr>
              <p:cNvPr id="66581" name="Rectangle 21"/>
              <p:cNvSpPr>
                <a:spLocks noChangeArrowheads="1"/>
              </p:cNvSpPr>
              <p:nvPr/>
            </p:nvSpPr>
            <p:spPr bwMode="auto">
              <a:xfrm>
                <a:off x="768" y="2755"/>
                <a:ext cx="972" cy="21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dirty="0">
                    <a:solidFill>
                      <a:schemeClr val="tx2"/>
                    </a:solidFill>
                  </a:rPr>
                  <a:t>Program A</a:t>
                </a:r>
              </a:p>
            </p:txBody>
          </p:sp>
          <p:sp>
            <p:nvSpPr>
              <p:cNvPr id="66582" name="Rectangle 22"/>
              <p:cNvSpPr>
                <a:spLocks noChangeArrowheads="1"/>
              </p:cNvSpPr>
              <p:nvPr/>
            </p:nvSpPr>
            <p:spPr bwMode="auto">
              <a:xfrm>
                <a:off x="3684" y="2544"/>
                <a:ext cx="972" cy="21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>
                    <a:solidFill>
                      <a:schemeClr val="tx2"/>
                    </a:solidFill>
                  </a:rPr>
                  <a:t>Computer 3</a:t>
                </a:r>
              </a:p>
            </p:txBody>
          </p:sp>
          <p:sp>
            <p:nvSpPr>
              <p:cNvPr id="66583" name="Rectangle 23"/>
              <p:cNvSpPr>
                <a:spLocks noChangeArrowheads="1"/>
              </p:cNvSpPr>
              <p:nvPr/>
            </p:nvSpPr>
            <p:spPr bwMode="auto">
              <a:xfrm>
                <a:off x="2712" y="2544"/>
                <a:ext cx="972" cy="21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 dirty="0">
                    <a:solidFill>
                      <a:schemeClr val="tx2"/>
                    </a:solidFill>
                  </a:rPr>
                  <a:t>Computer 2</a:t>
                </a:r>
              </a:p>
            </p:txBody>
          </p:sp>
          <p:sp>
            <p:nvSpPr>
              <p:cNvPr id="66584" name="Rectangle 24"/>
              <p:cNvSpPr>
                <a:spLocks noChangeArrowheads="1"/>
              </p:cNvSpPr>
              <p:nvPr/>
            </p:nvSpPr>
            <p:spPr bwMode="auto">
              <a:xfrm>
                <a:off x="1740" y="2544"/>
                <a:ext cx="972" cy="21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>
                    <a:solidFill>
                      <a:schemeClr val="tx2"/>
                    </a:solidFill>
                  </a:rPr>
                  <a:t>Computer 1</a:t>
                </a:r>
              </a:p>
            </p:txBody>
          </p:sp>
          <p:sp>
            <p:nvSpPr>
              <p:cNvPr id="66585" name="Rectangle 25"/>
              <p:cNvSpPr>
                <a:spLocks noChangeArrowheads="1"/>
              </p:cNvSpPr>
              <p:nvPr/>
            </p:nvSpPr>
            <p:spPr bwMode="auto">
              <a:xfrm>
                <a:off x="768" y="2544"/>
                <a:ext cx="972" cy="21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en-US" altLang="en-US" sz="1800">
                  <a:solidFill>
                    <a:schemeClr val="tx2"/>
                  </a:solidFill>
                </a:endParaRPr>
              </a:p>
            </p:txBody>
          </p:sp>
          <p:sp>
            <p:nvSpPr>
              <p:cNvPr id="66586" name="Line 26"/>
              <p:cNvSpPr>
                <a:spLocks noChangeShapeType="1"/>
              </p:cNvSpPr>
              <p:nvPr/>
            </p:nvSpPr>
            <p:spPr bwMode="auto">
              <a:xfrm>
                <a:off x="768" y="2544"/>
                <a:ext cx="3888" cy="0"/>
              </a:xfrm>
              <a:prstGeom prst="line">
                <a:avLst/>
              </a:prstGeom>
              <a:grp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6587" name="Line 27"/>
              <p:cNvSpPr>
                <a:spLocks noChangeShapeType="1"/>
              </p:cNvSpPr>
              <p:nvPr/>
            </p:nvSpPr>
            <p:spPr bwMode="auto">
              <a:xfrm>
                <a:off x="768" y="2755"/>
                <a:ext cx="3888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6588" name="Line 28"/>
              <p:cNvSpPr>
                <a:spLocks noChangeShapeType="1"/>
              </p:cNvSpPr>
              <p:nvPr/>
            </p:nvSpPr>
            <p:spPr bwMode="auto">
              <a:xfrm>
                <a:off x="768" y="2966"/>
                <a:ext cx="3888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6589" name="Line 29"/>
              <p:cNvSpPr>
                <a:spLocks noChangeShapeType="1"/>
              </p:cNvSpPr>
              <p:nvPr/>
            </p:nvSpPr>
            <p:spPr bwMode="auto">
              <a:xfrm>
                <a:off x="768" y="3177"/>
                <a:ext cx="3888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6590" name="Line 30"/>
              <p:cNvSpPr>
                <a:spLocks noChangeShapeType="1"/>
              </p:cNvSpPr>
              <p:nvPr/>
            </p:nvSpPr>
            <p:spPr bwMode="auto">
              <a:xfrm>
                <a:off x="768" y="3388"/>
                <a:ext cx="3888" cy="0"/>
              </a:xfrm>
              <a:prstGeom prst="line">
                <a:avLst/>
              </a:prstGeom>
              <a:grp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6591" name="Line 31"/>
              <p:cNvSpPr>
                <a:spLocks noChangeShapeType="1"/>
              </p:cNvSpPr>
              <p:nvPr/>
            </p:nvSpPr>
            <p:spPr bwMode="auto">
              <a:xfrm>
                <a:off x="768" y="2544"/>
                <a:ext cx="0" cy="844"/>
              </a:xfrm>
              <a:prstGeom prst="line">
                <a:avLst/>
              </a:prstGeom>
              <a:grp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6592" name="Line 32"/>
              <p:cNvSpPr>
                <a:spLocks noChangeShapeType="1"/>
              </p:cNvSpPr>
              <p:nvPr/>
            </p:nvSpPr>
            <p:spPr bwMode="auto">
              <a:xfrm>
                <a:off x="1740" y="2544"/>
                <a:ext cx="0" cy="844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6593" name="Line 33"/>
              <p:cNvSpPr>
                <a:spLocks noChangeShapeType="1"/>
              </p:cNvSpPr>
              <p:nvPr/>
            </p:nvSpPr>
            <p:spPr bwMode="auto">
              <a:xfrm>
                <a:off x="2712" y="2544"/>
                <a:ext cx="0" cy="844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6594" name="Line 34"/>
              <p:cNvSpPr>
                <a:spLocks noChangeShapeType="1"/>
              </p:cNvSpPr>
              <p:nvPr/>
            </p:nvSpPr>
            <p:spPr bwMode="auto">
              <a:xfrm>
                <a:off x="3684" y="2544"/>
                <a:ext cx="0" cy="844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6595" name="Line 35"/>
              <p:cNvSpPr>
                <a:spLocks noChangeShapeType="1"/>
              </p:cNvSpPr>
              <p:nvPr/>
            </p:nvSpPr>
            <p:spPr bwMode="auto">
              <a:xfrm>
                <a:off x="4656" y="2544"/>
                <a:ext cx="0" cy="844"/>
              </a:xfrm>
              <a:prstGeom prst="line">
                <a:avLst/>
              </a:prstGeom>
              <a:grp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6596" name="Text Box 36"/>
              <p:cNvSpPr txBox="1">
                <a:spLocks noChangeArrowheads="1"/>
              </p:cNvSpPr>
              <p:nvPr/>
            </p:nvSpPr>
            <p:spPr bwMode="auto">
              <a:xfrm>
                <a:off x="528" y="3519"/>
                <a:ext cx="4320" cy="266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400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What about unequal emphasis of codes in suite?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500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Weighted arithmetic mean example</a:t>
            </a:r>
          </a:p>
        </p:txBody>
      </p:sp>
      <p:graphicFrame>
        <p:nvGraphicFramePr>
          <p:cNvPr id="675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772029"/>
              </p:ext>
            </p:extLst>
          </p:nvPr>
        </p:nvGraphicFramePr>
        <p:xfrm>
          <a:off x="304800" y="4648200"/>
          <a:ext cx="8534400" cy="1685926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W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=.5, W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=.5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W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=.909,W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=.091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W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=.999,W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=.001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Computer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500.5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91.909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1.999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Computer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18.10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Computer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7614" name="Text Box 30"/>
          <p:cNvSpPr txBox="1">
            <a:spLocks noChangeArrowheads="1"/>
          </p:cNvSpPr>
          <p:nvPr/>
        </p:nvSpPr>
        <p:spPr bwMode="auto">
          <a:xfrm>
            <a:off x="838200" y="2083454"/>
            <a:ext cx="312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Arithmetic mean (weighted)</a:t>
            </a:r>
          </a:p>
        </p:txBody>
      </p:sp>
      <p:graphicFrame>
        <p:nvGraphicFramePr>
          <p:cNvPr id="6761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417810"/>
              </p:ext>
            </p:extLst>
          </p:nvPr>
        </p:nvGraphicFramePr>
        <p:xfrm>
          <a:off x="1460500" y="3048000"/>
          <a:ext cx="20447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Equation" r:id="rId3" imgW="1054080" imgH="431640" progId="Equation.3">
                  <p:embed/>
                </p:oleObj>
              </mc:Choice>
              <mc:Fallback>
                <p:oleObj name="Equation" r:id="rId3" imgW="1054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3048000"/>
                        <a:ext cx="2044700" cy="836613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6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056188"/>
              </p:ext>
            </p:extLst>
          </p:nvPr>
        </p:nvGraphicFramePr>
        <p:xfrm>
          <a:off x="4114800" y="2514600"/>
          <a:ext cx="4648200" cy="1447800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Comp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Comp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Comp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Prog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Prog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06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 normal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647700" y="1565629"/>
            <a:ext cx="7086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latin typeface="Comic Sans MS" panose="030F0702030302020204" pitchFamily="66" charset="0"/>
              </a:rPr>
              <a:t>Normalized execution time: normalize to a particular machine by dividing all execution times by chosen machine’s time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533400" y="3048000"/>
            <a:ext cx="845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Comic Sans MS" panose="030F0702030302020204" pitchFamily="66" charset="0"/>
              </a:rPr>
              <a:t>Example:  Program P1 has the following execution times: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2286000" y="3657600"/>
            <a:ext cx="3810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Comic Sans MS" panose="030F0702030302020204" pitchFamily="66" charset="0"/>
              </a:rPr>
              <a:t>On machine A:  10 secs</a:t>
            </a:r>
          </a:p>
          <a:p>
            <a:pPr>
              <a:spcBef>
                <a:spcPct val="50000"/>
              </a:spcBef>
            </a:pPr>
            <a:r>
              <a:rPr lang="en-US" altLang="en-US" sz="2000" dirty="0">
                <a:latin typeface="Comic Sans MS" panose="030F0702030302020204" pitchFamily="66" charset="0"/>
              </a:rPr>
              <a:t>On machine B: 100 secs</a:t>
            </a:r>
          </a:p>
          <a:p>
            <a:pPr>
              <a:spcBef>
                <a:spcPct val="50000"/>
              </a:spcBef>
            </a:pPr>
            <a:r>
              <a:rPr lang="en-US" altLang="en-US" sz="2000" dirty="0">
                <a:latin typeface="Comic Sans MS" panose="030F0702030302020204" pitchFamily="66" charset="0"/>
              </a:rPr>
              <a:t>On machine C: 150 secs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838200" y="5334000"/>
            <a:ext cx="64770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Comic Sans MS" panose="030F0702030302020204" pitchFamily="66" charset="0"/>
              </a:rPr>
              <a:t>Normalized to A:  A=1, B=10, C=15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latin typeface="Comic Sans MS" panose="030F0702030302020204" pitchFamily="66" charset="0"/>
              </a:rPr>
              <a:t>Normalized to B: A=.1, B=1, C=1.5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6172200" y="5562600"/>
            <a:ext cx="266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  <a:latin typeface="Comic Sans MS" panose="030F0702030302020204" pitchFamily="66" charset="0"/>
              </a:rPr>
              <a:t>Execution time ratio</a:t>
            </a:r>
          </a:p>
        </p:txBody>
      </p:sp>
      <p:sp>
        <p:nvSpPr>
          <p:cNvPr id="68616" name="Line 8"/>
          <p:cNvSpPr>
            <a:spLocks noChangeShapeType="1"/>
          </p:cNvSpPr>
          <p:nvPr/>
        </p:nvSpPr>
        <p:spPr bwMode="auto">
          <a:xfrm flipH="1" flipV="1">
            <a:off x="5791200" y="5638800"/>
            <a:ext cx="457200" cy="152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 flipH="1">
            <a:off x="5867400" y="5791200"/>
            <a:ext cx="381000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82921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altLang="en-US"/>
              <a:t>Getting Meaner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914400" y="1752600"/>
            <a:ext cx="434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Normalized arithmetic mean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1752600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Normalized geometric mean</a:t>
            </a:r>
          </a:p>
        </p:txBody>
      </p:sp>
      <p:graphicFrame>
        <p:nvGraphicFramePr>
          <p:cNvPr id="696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089465"/>
              </p:ext>
            </p:extLst>
          </p:nvPr>
        </p:nvGraphicFramePr>
        <p:xfrm>
          <a:off x="914400" y="2590800"/>
          <a:ext cx="324485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1" name="Equation" r:id="rId3" imgW="1612800" imgH="431640" progId="Equation.3">
                  <p:embed/>
                </p:oleObj>
              </mc:Choice>
              <mc:Fallback>
                <p:oleObj name="Equation" r:id="rId3" imgW="1612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90800"/>
                        <a:ext cx="3244850" cy="868363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196340"/>
              </p:ext>
            </p:extLst>
          </p:nvPr>
        </p:nvGraphicFramePr>
        <p:xfrm>
          <a:off x="4800600" y="2514600"/>
          <a:ext cx="32766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2" name="Equation" r:id="rId5" imgW="1625400" imgH="482400" progId="Equation.3">
                  <p:embed/>
                </p:oleObj>
              </mc:Choice>
              <mc:Fallback>
                <p:oleObj name="Equation" r:id="rId5" imgW="16254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514600"/>
                        <a:ext cx="3276600" cy="9715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201554"/>
              </p:ext>
            </p:extLst>
          </p:nvPr>
        </p:nvGraphicFramePr>
        <p:xfrm>
          <a:off x="2057400" y="4267200"/>
          <a:ext cx="4648200" cy="1447800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Comp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Comp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Comp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Prog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Prog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9661" name="Text Box 29"/>
          <p:cNvSpPr txBox="1">
            <a:spLocks noChangeArrowheads="1"/>
          </p:cNvSpPr>
          <p:nvPr/>
        </p:nvSpPr>
        <p:spPr bwMode="auto">
          <a:xfrm>
            <a:off x="1066800" y="1066800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Comic Sans MS" panose="030F0702030302020204" pitchFamily="66" charset="0"/>
              </a:rPr>
              <a:t>Taking the average of the normalized times</a:t>
            </a:r>
          </a:p>
        </p:txBody>
      </p:sp>
    </p:spTree>
    <p:extLst>
      <p:ext uri="{BB962C8B-B14F-4D97-AF65-F5344CB8AC3E}">
        <p14:creationId xmlns:p14="http://schemas.microsoft.com/office/powerpoint/2010/main" val="205713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Pitfalls in performance evaluation</a:t>
            </a:r>
          </a:p>
          <a:p>
            <a:r>
              <a:rPr lang="en-US" dirty="0"/>
              <a:t>Power</a:t>
            </a:r>
          </a:p>
          <a:p>
            <a:r>
              <a:rPr lang="en-US" dirty="0"/>
              <a:t>Benchmarking</a:t>
            </a:r>
          </a:p>
          <a:p>
            <a:pPr lvl="1"/>
            <a:r>
              <a:rPr lang="en-US" dirty="0"/>
              <a:t>Benchmarks</a:t>
            </a:r>
          </a:p>
          <a:p>
            <a:pPr lvl="1"/>
            <a:r>
              <a:rPr lang="en-US" dirty="0"/>
              <a:t>Results analysis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A9C587-2232-44E0-A7E1-C31348A506FF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790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Normalized example</a:t>
            </a:r>
          </a:p>
        </p:txBody>
      </p:sp>
      <p:graphicFrame>
        <p:nvGraphicFramePr>
          <p:cNvPr id="706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820332"/>
              </p:ext>
            </p:extLst>
          </p:nvPr>
        </p:nvGraphicFramePr>
        <p:xfrm>
          <a:off x="990600" y="2882900"/>
          <a:ext cx="7772400" cy="1463040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62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575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Normalized to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Normalized to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Normalized to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ETR 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ETR 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0709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041765"/>
              </p:ext>
            </p:extLst>
          </p:nvPr>
        </p:nvGraphicFramePr>
        <p:xfrm>
          <a:off x="1219200" y="1816100"/>
          <a:ext cx="324485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3" name="Equation" r:id="rId3" imgW="1612800" imgH="431640" progId="Equation.3">
                  <p:embed/>
                </p:oleObj>
              </mc:Choice>
              <mc:Fallback>
                <p:oleObj name="Equation" r:id="rId3" imgW="1612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16100"/>
                        <a:ext cx="3244850" cy="868363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10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625575"/>
              </p:ext>
            </p:extLst>
          </p:nvPr>
        </p:nvGraphicFramePr>
        <p:xfrm>
          <a:off x="5105400" y="1739900"/>
          <a:ext cx="32766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4" name="Equation" r:id="rId5" imgW="1625400" imgH="482400" progId="Equation.3">
                  <p:embed/>
                </p:oleObj>
              </mc:Choice>
              <mc:Fallback>
                <p:oleObj name="Equation" r:id="rId5" imgW="16254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739900"/>
                        <a:ext cx="3276600" cy="9715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11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674664"/>
              </p:ext>
            </p:extLst>
          </p:nvPr>
        </p:nvGraphicFramePr>
        <p:xfrm>
          <a:off x="990600" y="4648200"/>
          <a:ext cx="7772400" cy="1463040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62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575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Normalized to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Normalized to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Normalized to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NAM</a:t>
                      </a:r>
                      <a:endParaRPr kumimoji="0" lang="en-US" altLang="en-US" sz="1800" b="0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NGM</a:t>
                      </a:r>
                      <a:endParaRPr kumimoji="0" lang="en-US" altLang="en-US" sz="1800" b="0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.63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.63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1.58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1.58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0761" name="Text Box 105" descr="Dashed vertical"/>
          <p:cNvSpPr txBox="1">
            <a:spLocks noChangeArrowheads="1"/>
          </p:cNvSpPr>
          <p:nvPr/>
        </p:nvSpPr>
        <p:spPr bwMode="auto">
          <a:xfrm>
            <a:off x="155575" y="5402263"/>
            <a:ext cx="1041400" cy="336550"/>
          </a:xfrm>
          <a:prstGeom prst="rect">
            <a:avLst/>
          </a:prstGeom>
          <a:pattFill prst="dashVert">
            <a:fgClr>
              <a:schemeClr val="hlink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0000"/>
                </a:solidFill>
                <a:latin typeface="Comic Sans MS" panose="030F0702030302020204" pitchFamily="66" charset="0"/>
              </a:rPr>
              <a:t>Bad idea</a:t>
            </a:r>
          </a:p>
        </p:txBody>
      </p:sp>
    </p:spTree>
    <p:extLst>
      <p:ext uri="{BB962C8B-B14F-4D97-AF65-F5344CB8AC3E}">
        <p14:creationId xmlns:p14="http://schemas.microsoft.com/office/powerpoint/2010/main" val="228037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Geometric vs. Arithmetic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6868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Arithmetic mean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Provides weighted average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Pros: proportional to overall execution time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Cons: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/>
              <a:t>Can be rigged easily (disproportionate problem size)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/>
              <a:t>Cannot use with normalizing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Normalized Geometric mean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Provides relative performance of machines to ref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Pros:  same results regardless of ref machine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Cons: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/>
              <a:t>Not proportional to overall execution time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/>
              <a:t>Large % change in small overall time contributor can skew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Suggestions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Weight programs according to their actual frequency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Use problem size to pre-normalize program execution time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Combine approaches: summary of simple means and relative performance to base machine</a:t>
            </a:r>
          </a:p>
        </p:txBody>
      </p:sp>
    </p:spTree>
    <p:extLst>
      <p:ext uri="{BB962C8B-B14F-4D97-AF65-F5344CB8AC3E}">
        <p14:creationId xmlns:p14="http://schemas.microsoft.com/office/powerpoint/2010/main" val="1611277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 benchmark website</a:t>
            </a:r>
          </a:p>
          <a:p>
            <a:pPr lvl="1"/>
            <a:r>
              <a:rPr lang="en-US" dirty="0">
                <a:hlinkClick r:id="rId2"/>
              </a:rPr>
              <a:t>https://www.spec.org/</a:t>
            </a:r>
            <a:endParaRPr lang="en-US" dirty="0"/>
          </a:p>
          <a:p>
            <a:r>
              <a:rPr lang="en-US" dirty="0"/>
              <a:t>High performance </a:t>
            </a:r>
            <a:r>
              <a:rPr lang="en-US" dirty="0" err="1"/>
              <a:t>Linpack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http://www.netlib.org/benchmark/hpl/</a:t>
            </a:r>
            <a:endParaRPr lang="en-US" dirty="0"/>
          </a:p>
          <a:p>
            <a:r>
              <a:rPr lang="en-US" dirty="0"/>
              <a:t>High performance computing challenge</a:t>
            </a:r>
          </a:p>
          <a:p>
            <a:pPr lvl="1"/>
            <a:r>
              <a:rPr lang="en-US" dirty="0">
                <a:hlinkClick r:id="rId4"/>
              </a:rPr>
              <a:t>http://icl.cs.utk.edu/hpcc/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Computer benchmarking: paths and pitfalls</a:t>
            </a:r>
          </a:p>
          <a:p>
            <a:pPr lvl="1"/>
            <a:r>
              <a:rPr lang="en-US" dirty="0"/>
              <a:t>By Jack </a:t>
            </a:r>
            <a:r>
              <a:rPr lang="en-US" dirty="0" err="1"/>
              <a:t>Dongarra</a:t>
            </a:r>
            <a:r>
              <a:rPr lang="en-US"/>
              <a:t> et 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A9C587-2232-44E0-A7E1-C31348A506FF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676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time calculation</a:t>
            </a:r>
          </a:p>
          <a:p>
            <a:r>
              <a:rPr lang="en-US" dirty="0"/>
              <a:t>Power trend and power wall</a:t>
            </a:r>
          </a:p>
          <a:p>
            <a:r>
              <a:rPr lang="en-US" dirty="0"/>
              <a:t>Common benchmarks</a:t>
            </a:r>
          </a:p>
          <a:p>
            <a:r>
              <a:rPr lang="en-US" dirty="0"/>
              <a:t>Benchmarking results analysis</a:t>
            </a:r>
          </a:p>
          <a:p>
            <a:endParaRPr lang="en-US" dirty="0"/>
          </a:p>
          <a:p>
            <a:r>
              <a:rPr lang="en-US" dirty="0"/>
              <a:t>Reading for next week:</a:t>
            </a:r>
          </a:p>
          <a:p>
            <a:pPr lvl="1"/>
            <a:r>
              <a:rPr lang="en-US"/>
              <a:t>8.1-3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A9C587-2232-44E0-A7E1-C31348A506FF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461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Performance Summary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75" y="2395512"/>
            <a:ext cx="5521325" cy="2995638"/>
          </a:xfrm>
        </p:spPr>
        <p:txBody>
          <a:bodyPr/>
          <a:lstStyle/>
          <a:p>
            <a:pPr eaLnBrk="1" hangingPunct="1"/>
            <a:r>
              <a:rPr lang="en-AU" altLang="en-US" dirty="0"/>
              <a:t>Performance depends on</a:t>
            </a:r>
          </a:p>
          <a:p>
            <a:pPr lvl="1" eaLnBrk="1" hangingPunct="1"/>
            <a:r>
              <a:rPr lang="en-AU" altLang="en-US" dirty="0"/>
              <a:t>Algorithm: affects ?</a:t>
            </a:r>
          </a:p>
          <a:p>
            <a:pPr lvl="1" eaLnBrk="1" hangingPunct="1"/>
            <a:endParaRPr lang="en-AU" altLang="en-US" dirty="0"/>
          </a:p>
          <a:p>
            <a:pPr lvl="1" eaLnBrk="1" hangingPunct="1"/>
            <a:r>
              <a:rPr lang="en-AU" altLang="en-US" dirty="0"/>
              <a:t>Programming language: affects ?</a:t>
            </a:r>
          </a:p>
          <a:p>
            <a:pPr lvl="1" eaLnBrk="1" hangingPunct="1"/>
            <a:endParaRPr lang="en-AU" altLang="en-US" dirty="0"/>
          </a:p>
          <a:p>
            <a:pPr lvl="1" eaLnBrk="1" hangingPunct="1"/>
            <a:r>
              <a:rPr lang="en-AU" altLang="en-US" dirty="0"/>
              <a:t>Compiler: affects ?</a:t>
            </a:r>
          </a:p>
          <a:p>
            <a:pPr lvl="1" eaLnBrk="1" hangingPunct="1"/>
            <a:endParaRPr lang="en-AU" altLang="en-US" dirty="0"/>
          </a:p>
          <a:p>
            <a:pPr lvl="1" eaLnBrk="1" hangingPunct="1"/>
            <a:r>
              <a:rPr lang="en-AU" altLang="en-US" dirty="0"/>
              <a:t>Instruction set architecture: affects ?</a:t>
            </a:r>
            <a:endParaRPr lang="en-AU" altLang="en-US" baseline="-25000" dirty="0"/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766499"/>
              </p:ext>
            </p:extLst>
          </p:nvPr>
        </p:nvGraphicFramePr>
        <p:xfrm>
          <a:off x="609600" y="1018661"/>
          <a:ext cx="78486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Equation" r:id="rId4" imgW="3568700" imgH="419100" progId="Equation.3">
                  <p:embed/>
                </p:oleObj>
              </mc:Choice>
              <mc:Fallback>
                <p:oleObj name="Equation" r:id="rId4" imgW="3568700" imgH="419100" progId="Equation.3">
                  <p:embed/>
                  <p:pic>
                    <p:nvPicPr>
                      <p:cNvPr id="921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18661"/>
                        <a:ext cx="7848600" cy="9207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5800" y="3336436"/>
            <a:ext cx="3036765" cy="2971190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457200" algn="l" rtl="0" eaLnBrk="0" fontAlgn="base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457200" algn="l" rtl="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v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457200" algn="l" rtl="0" eaLnBrk="0" fontAlgn="base" hangingPunct="0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>
                <a:srgbClr val="00B050"/>
              </a:buClr>
              <a:buFont typeface="Wingdings" pitchFamily="2" charset="2"/>
              <a:buChar char="ü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0" eaLnBrk="1" hangingPunct="1">
              <a:buNone/>
            </a:pPr>
            <a:r>
              <a:rPr lang="en-AU" altLang="en-US" dirty="0"/>
              <a:t>IC, possibly CPI</a:t>
            </a:r>
          </a:p>
          <a:p>
            <a:pPr marL="285750" lvl="1" indent="0" eaLnBrk="1" hangingPunct="1">
              <a:buNone/>
            </a:pPr>
            <a:endParaRPr lang="en-AU" altLang="en-US" dirty="0"/>
          </a:p>
          <a:p>
            <a:pPr marL="285750" lvl="1" indent="0" eaLnBrk="1" hangingPunct="1">
              <a:buNone/>
            </a:pPr>
            <a:r>
              <a:rPr lang="en-AU" altLang="en-US" dirty="0"/>
              <a:t>IC, CPI</a:t>
            </a:r>
          </a:p>
          <a:p>
            <a:pPr marL="285750" lvl="1" indent="0" eaLnBrk="1" hangingPunct="1">
              <a:buNone/>
            </a:pPr>
            <a:endParaRPr lang="en-AU" altLang="en-US" dirty="0"/>
          </a:p>
          <a:p>
            <a:pPr marL="285750" lvl="1" indent="0" eaLnBrk="1" hangingPunct="1">
              <a:buNone/>
            </a:pPr>
            <a:r>
              <a:rPr lang="en-AU" altLang="en-US" dirty="0"/>
              <a:t>IC, CPI</a:t>
            </a:r>
          </a:p>
          <a:p>
            <a:pPr marL="285750" lvl="1" indent="0" eaLnBrk="1" hangingPunct="1">
              <a:buNone/>
            </a:pPr>
            <a:endParaRPr lang="en-AU" altLang="en-US" dirty="0"/>
          </a:p>
          <a:p>
            <a:pPr marL="285750" lvl="1" indent="0" eaLnBrk="1" hangingPunct="1">
              <a:buNone/>
            </a:pPr>
            <a:r>
              <a:rPr lang="en-AU" altLang="en-US" dirty="0"/>
              <a:t>IC, CPI, T</a:t>
            </a:r>
            <a:r>
              <a:rPr lang="en-AU" altLang="en-US" baseline="-25000" dirty="0"/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24200" y="20572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60853" y="20417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CPI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81667" y="2057220"/>
            <a:ext cx="1552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Cycle time T</a:t>
            </a:r>
            <a:r>
              <a:rPr lang="en-US" baseline="-25000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0" y="2914218"/>
            <a:ext cx="3698448" cy="923330"/>
          </a:xfrm>
          <a:prstGeom prst="rect">
            <a:avLst/>
          </a:prstGeom>
          <a:solidFill>
            <a:srgbClr val="FFCC66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What is IPC?</a:t>
            </a:r>
          </a:p>
          <a:p>
            <a:r>
              <a:rPr lang="en-US" b="1" dirty="0"/>
              <a:t>What is good for your program, </a:t>
            </a:r>
          </a:p>
          <a:p>
            <a:r>
              <a:rPr lang="en-US" b="1" dirty="0"/>
              <a:t>a IPC high or low?</a:t>
            </a:r>
          </a:p>
        </p:txBody>
      </p:sp>
    </p:spTree>
    <p:extLst>
      <p:ext uri="{BB962C8B-B14F-4D97-AF65-F5344CB8AC3E}">
        <p14:creationId xmlns:p14="http://schemas.microsoft.com/office/powerpoint/2010/main" val="160515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Power Trends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149725"/>
            <a:ext cx="8270875" cy="647700"/>
          </a:xfrm>
        </p:spPr>
        <p:txBody>
          <a:bodyPr/>
          <a:lstStyle/>
          <a:p>
            <a:pPr eaLnBrk="1" hangingPunct="1"/>
            <a:r>
              <a:rPr lang="en-US" altLang="en-US"/>
              <a:t>In CMOS IC technology</a:t>
            </a:r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 rot="5400000">
            <a:off x="8028305" y="975003"/>
            <a:ext cx="1864678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folHlink"/>
                </a:solidFill>
              </a:rPr>
              <a:t> The Power Wall</a:t>
            </a:r>
          </a:p>
        </p:txBody>
      </p:sp>
      <p:graphicFrame>
        <p:nvGraphicFramePr>
          <p:cNvPr id="10242" name="Object 6"/>
          <p:cNvGraphicFramePr>
            <a:graphicFrameLocks noChangeAspect="1"/>
          </p:cNvGraphicFramePr>
          <p:nvPr>
            <p:extLst/>
          </p:nvPr>
        </p:nvGraphicFramePr>
        <p:xfrm>
          <a:off x="1331913" y="4941888"/>
          <a:ext cx="70818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Equation" r:id="rId4" imgW="3213100" imgH="228600" progId="Equation.3">
                  <p:embed/>
                </p:oleObj>
              </mc:Choice>
              <mc:Fallback>
                <p:oleObj name="Equation" r:id="rId4" imgW="3213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941888"/>
                        <a:ext cx="7081837" cy="503237"/>
                      </a:xfrm>
                      <a:prstGeom prst="rect">
                        <a:avLst/>
                      </a:prstGeom>
                      <a:solidFill>
                        <a:srgbClr val="0066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AutoShape 7"/>
          <p:cNvSpPr>
            <a:spLocks/>
          </p:cNvSpPr>
          <p:nvPr/>
        </p:nvSpPr>
        <p:spPr bwMode="auto">
          <a:xfrm>
            <a:off x="7740650" y="5805488"/>
            <a:ext cx="1003300" cy="403225"/>
          </a:xfrm>
          <a:prstGeom prst="borderCallout1">
            <a:avLst>
              <a:gd name="adj1" fmla="val 28347"/>
              <a:gd name="adj2" fmla="val -7597"/>
              <a:gd name="adj3" fmla="val -83463"/>
              <a:gd name="adj4" fmla="val -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×</a:t>
            </a:r>
            <a:r>
              <a:rPr lang="en-AU" altLang="en-US"/>
              <a:t>1000</a:t>
            </a:r>
          </a:p>
        </p:txBody>
      </p:sp>
      <p:sp>
        <p:nvSpPr>
          <p:cNvPr id="10248" name="AutoShape 8"/>
          <p:cNvSpPr>
            <a:spLocks/>
          </p:cNvSpPr>
          <p:nvPr/>
        </p:nvSpPr>
        <p:spPr bwMode="auto">
          <a:xfrm>
            <a:off x="2051050" y="5805488"/>
            <a:ext cx="1003300" cy="403225"/>
          </a:xfrm>
          <a:prstGeom prst="borderCallout1">
            <a:avLst>
              <a:gd name="adj1" fmla="val 28347"/>
              <a:gd name="adj2" fmla="val -7597"/>
              <a:gd name="adj3" fmla="val -84250"/>
              <a:gd name="adj4" fmla="val -292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×</a:t>
            </a:r>
            <a:r>
              <a:rPr lang="en-AU" altLang="en-US"/>
              <a:t>30</a:t>
            </a:r>
          </a:p>
        </p:txBody>
      </p:sp>
      <p:sp>
        <p:nvSpPr>
          <p:cNvPr id="10249" name="AutoShape 9"/>
          <p:cNvSpPr>
            <a:spLocks/>
          </p:cNvSpPr>
          <p:nvPr/>
        </p:nvSpPr>
        <p:spPr bwMode="auto">
          <a:xfrm>
            <a:off x="5867400" y="5805488"/>
            <a:ext cx="1223963" cy="403225"/>
          </a:xfrm>
          <a:prstGeom prst="borderCallout1">
            <a:avLst>
              <a:gd name="adj1" fmla="val 28347"/>
              <a:gd name="adj2" fmla="val -6227"/>
              <a:gd name="adj3" fmla="val -81495"/>
              <a:gd name="adj4" fmla="val -277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5V → 1V</a:t>
            </a:r>
            <a:endParaRPr lang="en-AU" altLang="en-US"/>
          </a:p>
        </p:txBody>
      </p:sp>
      <p:pic>
        <p:nvPicPr>
          <p:cNvPr id="10250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268413"/>
            <a:ext cx="690562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140D1D-571D-4E6E-9FC3-E6D7F9BF8AB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8046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Reducing Power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727200"/>
          </a:xfrm>
        </p:spPr>
        <p:txBody>
          <a:bodyPr/>
          <a:lstStyle/>
          <a:p>
            <a:pPr eaLnBrk="1" hangingPunct="1"/>
            <a:r>
              <a:rPr lang="en-AU" altLang="en-US" dirty="0"/>
              <a:t>Suppose a new CPU has</a:t>
            </a:r>
          </a:p>
          <a:p>
            <a:pPr lvl="1" eaLnBrk="1" hangingPunct="1"/>
            <a:r>
              <a:rPr lang="en-AU" altLang="en-US" dirty="0"/>
              <a:t>85% of capacitive load of old CPU</a:t>
            </a:r>
          </a:p>
          <a:p>
            <a:pPr lvl="1" eaLnBrk="1" hangingPunct="1"/>
            <a:r>
              <a:rPr lang="en-AU" altLang="en-US" dirty="0"/>
              <a:t>15% voltage and 15% frequency reduction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1187450" y="2924175"/>
          <a:ext cx="75612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Equation" r:id="rId4" imgW="3784600" imgH="469900" progId="Equation.3">
                  <p:embed/>
                </p:oleObj>
              </mc:Choice>
              <mc:Fallback>
                <p:oleObj name="Equation" r:id="rId4" imgW="3784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924175"/>
                        <a:ext cx="756126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873125" y="4316412"/>
            <a:ext cx="82708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AU" altLang="en-US" sz="2800" dirty="0"/>
              <a:t>The power wall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AU" altLang="en-US" sz="2400" dirty="0"/>
              <a:t>We can’t reduce voltage further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AU" altLang="en-US" sz="2400" dirty="0"/>
              <a:t>We can’t remove more heat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AU" altLang="en-US" sz="2800" dirty="0"/>
              <a:t>How else can we improve performance?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140D1D-571D-4E6E-9FC3-E6D7F9BF8AB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602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7962900" cy="368300"/>
          </a:xfrm>
          <a:noFill/>
        </p:spPr>
        <p:txBody>
          <a:bodyPr lIns="90487" tIns="44450" rIns="90487" bIns="44450">
            <a:normAutofit fontScale="90000"/>
          </a:bodyPr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Free Lunch Is Over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858934"/>
            <a:ext cx="6019800" cy="599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3888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System Are Ubiquitous Today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16C-65DC-45FB-85BA-8EB7BAD3199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CMP (Chip Multiprocessing) with multiple cores</a:t>
            </a:r>
          </a:p>
          <a:p>
            <a:pPr lvl="1"/>
            <a:r>
              <a:rPr lang="en-US" dirty="0"/>
              <a:t>Used in high end in servers to low power in mobiles systems</a:t>
            </a:r>
          </a:p>
          <a:p>
            <a:r>
              <a:rPr lang="en-US" dirty="0"/>
              <a:t>High end server processors Xeon and Opteron</a:t>
            </a:r>
          </a:p>
          <a:p>
            <a:pPr lvl="1"/>
            <a:r>
              <a:rPr lang="en-US" dirty="0"/>
              <a:t>Quad-core, six-core, 10-core processors</a:t>
            </a:r>
          </a:p>
          <a:p>
            <a:r>
              <a:rPr lang="en-US" dirty="0"/>
              <a:t>Atom processors in netbooks</a:t>
            </a:r>
          </a:p>
          <a:p>
            <a:pPr lvl="1"/>
            <a:r>
              <a:rPr lang="en-US" dirty="0"/>
              <a:t>Dual-core, quad-core, six-core</a:t>
            </a:r>
          </a:p>
          <a:p>
            <a:r>
              <a:rPr lang="en-US" dirty="0"/>
              <a:t>Processors in cell phones</a:t>
            </a:r>
          </a:p>
          <a:p>
            <a:pPr lvl="1"/>
            <a:r>
              <a:rPr lang="en-US" dirty="0"/>
              <a:t>Dual-core, quad-core, six-core</a:t>
            </a:r>
          </a:p>
        </p:txBody>
      </p:sp>
    </p:spTree>
    <p:extLst>
      <p:ext uri="{BB962C8B-B14F-4D97-AF65-F5344CB8AC3E}">
        <p14:creationId xmlns:p14="http://schemas.microsoft.com/office/powerpoint/2010/main" val="290718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Benchmarking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b="1" dirty="0"/>
              <a:t>Some definitions are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It is a test that </a:t>
            </a:r>
            <a:r>
              <a:rPr lang="en-US" altLang="zh-CN" dirty="0">
                <a:solidFill>
                  <a:srgbClr val="C00000"/>
                </a:solidFill>
              </a:rPr>
              <a:t>measures</a:t>
            </a:r>
            <a:r>
              <a:rPr lang="en-US" altLang="zh-CN" dirty="0"/>
              <a:t> the performance of a system or subsystem on a well-defined task or set of task.</a:t>
            </a:r>
          </a:p>
          <a:p>
            <a:r>
              <a:rPr lang="en-US" altLang="zh-CN" dirty="0"/>
              <a:t>A method of </a:t>
            </a:r>
            <a:r>
              <a:rPr lang="en-US" altLang="zh-CN" dirty="0">
                <a:solidFill>
                  <a:srgbClr val="C00000"/>
                </a:solidFill>
              </a:rPr>
              <a:t>comparing</a:t>
            </a:r>
            <a:r>
              <a:rPr lang="en-US" altLang="zh-CN" dirty="0"/>
              <a:t> the performance of different </a:t>
            </a:r>
            <a:r>
              <a:rPr lang="en-US" altLang="zh-CN" u="sng" dirty="0"/>
              <a:t>computer architecture.</a:t>
            </a:r>
          </a:p>
          <a:p>
            <a:r>
              <a:rPr lang="en-US" altLang="zh-CN" dirty="0"/>
              <a:t>Or a method of </a:t>
            </a:r>
            <a:r>
              <a:rPr lang="en-US" altLang="zh-CN" dirty="0">
                <a:solidFill>
                  <a:srgbClr val="C00000"/>
                </a:solidFill>
              </a:rPr>
              <a:t>comparing</a:t>
            </a:r>
            <a:r>
              <a:rPr lang="en-US" altLang="zh-CN" dirty="0"/>
              <a:t> the performance of different software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Benchmarks usually report performance data</a:t>
            </a:r>
          </a:p>
          <a:p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3178770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Results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4953000"/>
            <a:ext cx="8991600" cy="1447800"/>
          </a:xfrm>
        </p:spPr>
        <p:txBody>
          <a:bodyPr/>
          <a:lstStyle/>
          <a:p>
            <a:r>
              <a:rPr lang="en-US" dirty="0"/>
              <a:t>Compare three architectures</a:t>
            </a:r>
          </a:p>
          <a:p>
            <a:pPr lvl="1"/>
            <a:r>
              <a:rPr lang="en-US" dirty="0"/>
              <a:t>Core i3-4330</a:t>
            </a:r>
          </a:p>
          <a:p>
            <a:pPr lvl="1"/>
            <a:r>
              <a:rPr lang="en-US" dirty="0"/>
              <a:t>Core i3-4360</a:t>
            </a:r>
          </a:p>
          <a:p>
            <a:pPr lvl="1"/>
            <a:r>
              <a:rPr lang="en-US" dirty="0"/>
              <a:t>Xeon E3-1230 V3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A9C587-2232-44E0-A7E1-C31348A506F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28674" name="Picture 2" descr="Intel Xeon E3 v Core i3 - Sysbench CP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809" y="990600"/>
            <a:ext cx="5958191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593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976</TotalTime>
  <Words>1234</Words>
  <Application>Microsoft Macintosh PowerPoint</Application>
  <PresentationFormat>On-screen Show (4:3)</PresentationFormat>
  <Paragraphs>337</Paragraphs>
  <Slides>23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宋体</vt:lpstr>
      <vt:lpstr>Arial</vt:lpstr>
      <vt:lpstr>Calibri</vt:lpstr>
      <vt:lpstr>Comic Sans MS</vt:lpstr>
      <vt:lpstr>ITCFranklinGothicStd-Hvy</vt:lpstr>
      <vt:lpstr>MinionPro-Regular</vt:lpstr>
      <vt:lpstr>Times New Roman</vt:lpstr>
      <vt:lpstr>Wingdings</vt:lpstr>
      <vt:lpstr>Office Theme</vt:lpstr>
      <vt:lpstr>Equation</vt:lpstr>
      <vt:lpstr>CPSC3300: Computer Systems Organization</vt:lpstr>
      <vt:lpstr>Overview</vt:lpstr>
      <vt:lpstr>Performance Summary</vt:lpstr>
      <vt:lpstr>Power Trends</vt:lpstr>
      <vt:lpstr>Reducing Power</vt:lpstr>
      <vt:lpstr>Free Lunch Is Over</vt:lpstr>
      <vt:lpstr>Parallel System Are Ubiquitous Today</vt:lpstr>
      <vt:lpstr>Benchmarking</vt:lpstr>
      <vt:lpstr>Benchmarking Results Example</vt:lpstr>
      <vt:lpstr>Types of Benchmarks</vt:lpstr>
      <vt:lpstr>Benchmarking</vt:lpstr>
      <vt:lpstr>Benchmarking Pitfalls</vt:lpstr>
      <vt:lpstr>Benchmark Suites</vt:lpstr>
      <vt:lpstr>SPEC Benchmarks Results</vt:lpstr>
      <vt:lpstr>Lies, darn lies, and statistics</vt:lpstr>
      <vt:lpstr>Let’s get mean</vt:lpstr>
      <vt:lpstr>Weighted arithmetic mean example</vt:lpstr>
      <vt:lpstr>Be normal</vt:lpstr>
      <vt:lpstr>Getting Meaner</vt:lpstr>
      <vt:lpstr>Normalized example</vt:lpstr>
      <vt:lpstr>Geometric vs. Arithmetic</vt:lpstr>
      <vt:lpstr>Supplemental Reading</vt:lpstr>
      <vt:lpstr>Summary</vt:lpstr>
    </vt:vector>
  </TitlesOfParts>
  <Company>Marquette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COSC2200: Hardware Systems</dc:title>
  <dc:creator>MSCS Admin</dc:creator>
  <cp:lastModifiedBy>Microsoft Office User</cp:lastModifiedBy>
  <cp:revision>57</cp:revision>
  <cp:lastPrinted>2013-08-26T14:30:50Z</cp:lastPrinted>
  <dcterms:created xsi:type="dcterms:W3CDTF">2009-09-29T16:16:12Z</dcterms:created>
  <dcterms:modified xsi:type="dcterms:W3CDTF">2020-01-27T04:18:40Z</dcterms:modified>
</cp:coreProperties>
</file>