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8" r:id="rId5"/>
    <p:sldId id="260" r:id="rId6"/>
    <p:sldId id="261" r:id="rId7"/>
    <p:sldId id="262" r:id="rId8"/>
    <p:sldId id="269" r:id="rId9"/>
    <p:sldId id="272" r:id="rId10"/>
    <p:sldId id="273" r:id="rId11"/>
    <p:sldId id="274" r:id="rId12"/>
    <p:sldId id="275" r:id="rId13"/>
    <p:sldId id="282" r:id="rId14"/>
    <p:sldId id="283" r:id="rId15"/>
    <p:sldId id="284" r:id="rId16"/>
    <p:sldId id="28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5972" autoAdjust="0"/>
  </p:normalViewPr>
  <p:slideViewPr>
    <p:cSldViewPr>
      <p:cViewPr varScale="1">
        <p:scale>
          <a:sx n="85" d="100"/>
          <a:sy n="85" d="100"/>
        </p:scale>
        <p:origin x="21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1D93A8-AD86-4CD9-A251-5C94E8EF4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F3442D-9361-416C-9DEB-15CD42A787B2}" type="datetimeFigureOut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24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7575EE-FDAD-4DC4-B0E3-AD5F6CF4443E}" type="datetimeFigureOut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62DF6C-4B94-4CA6-B566-DBCE1BDAF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77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E64883-EFC1-49C9-AEFE-AB63E8F771F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3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E7928-C2A0-4E33-9FFD-45CEF182972A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6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9C9D47-15F0-495B-AD20-B8ED59B6A0D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04569-A555-4BC0-8B0A-648E3FED09C4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A2D3B-35CB-4510-991A-9AB74D10623E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EB466A2-68DB-49B3-BCDE-B2AF261F2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9BB6-76D0-4D5B-9066-C939C437DE71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7150-AC94-41F4-900A-DF44EB74C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C865F-7A6F-439F-8FB4-9BACF847608E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C2FE8-A2DF-45C7-BAC8-DCD581099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2ED75C-DCDB-42CC-B4CA-36526DAECEA7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D8D0CD-C897-41D6-85D6-53EA94653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F213-0EF3-447C-B5B7-AC1B36BAD12D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F9B0E-5511-4551-BA4D-4E7DC1B42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8EF7F-4D2D-485D-AD27-A4A960A418A1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58FF-1E35-4B45-AC30-5F8714857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4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D02B7-FF5A-48E0-8B57-F86F8C2D8F5A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8DFF1-B21C-4722-9630-993B1357A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8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85C2-DF4E-4385-A386-ECA31DD13284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FBCA3-5567-41B0-9FEC-051BFDCA1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1614D-074A-4C6D-BD4F-29039810C660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57CE3-C8DB-4108-858F-9FE58A9D1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46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F3C04-ECCF-4F4B-855F-7A9F7E7BB06B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D9ED-CFEF-4984-B40D-18FED7E2D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E7326-BA46-446A-9937-3035FDD0D284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4C781-3FD9-4585-8CD2-7CE993B90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5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EDB5A69-F677-4ADC-BBE3-402EB554AF5E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97736E8-7F0A-4A70-892A-6F63316A6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</a:t>
            </a:r>
            <a:r>
              <a:rPr lang="en-US" altLang="en-US" sz="2200"/>
              <a:t>5 – </a:t>
            </a:r>
            <a:r>
              <a:rPr lang="en-US" altLang="en-US" sz="2200" dirty="0"/>
              <a:t>Combinational Logic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AA817-3CA5-41BF-86EF-4DDCA2248003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Functions in Two-Level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5880" y="947928"/>
                <a:ext cx="8991600" cy="53340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000" b="0" dirty="0"/>
                  <a:t>SoP can be used to determine the logic functions of variables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0" dirty="0"/>
                  <a:t>Example: identify the function for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out</a:t>
                </a:r>
                <a:endParaRPr lang="en-US" sz="2000" b="0" baseline="-2500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Given 3 variables A, B, </a:t>
                </a:r>
                <a:r>
                  <a:rPr lang="en-US" b="0" dirty="0" err="1"/>
                  <a:t>C</a:t>
                </a:r>
                <a:r>
                  <a:rPr lang="en-US" b="0" baseline="-25000" dirty="0" err="1"/>
                  <a:t>in</a:t>
                </a:r>
                <a:r>
                  <a:rPr lang="en-US" b="0" dirty="0"/>
                  <a:t>, #literals?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sz="1800" b="0" dirty="0"/>
                  <a:t>6 literals: A, B, </a:t>
                </a:r>
                <a:r>
                  <a:rPr lang="en-US" sz="1800" b="0" dirty="0" err="1"/>
                  <a:t>C</a:t>
                </a:r>
                <a:r>
                  <a:rPr lang="en-US" sz="1800" b="0" baseline="-25000" dirty="0" err="1"/>
                  <a:t>in</a:t>
                </a:r>
                <a:r>
                  <a:rPr lang="en-US" sz="1800" b="0" dirty="0"/>
                  <a:t>,</a:t>
                </a:r>
                <a:r>
                  <a:rPr lang="en-US" sz="1800" b="0" baseline="-25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endParaRPr lang="en-US" sz="1800" b="0" baseline="-2500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What are the </a:t>
                </a:r>
                <a:r>
                  <a:rPr lang="en-US" b="0" dirty="0" err="1"/>
                  <a:t>minterms</a:t>
                </a:r>
                <a:r>
                  <a:rPr lang="en-US" b="0" dirty="0"/>
                  <a:t> with three variables?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How to determine the function?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" y="947928"/>
                <a:ext cx="8991600" cy="5334000"/>
              </a:xfrm>
              <a:blipFill>
                <a:blip r:embed="rId3"/>
                <a:stretch>
                  <a:fillRect l="-61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/>
          </a:p>
        </p:txBody>
      </p:sp>
      <p:graphicFrame>
        <p:nvGraphicFramePr>
          <p:cNvPr id="5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62926"/>
              </p:ext>
            </p:extLst>
          </p:nvPr>
        </p:nvGraphicFramePr>
        <p:xfrm>
          <a:off x="6807201" y="1353312"/>
          <a:ext cx="2285999" cy="3877056"/>
        </p:xfrm>
        <a:graphic>
          <a:graphicData uri="http://schemas.openxmlformats.org/drawingml/2006/table">
            <a:tbl>
              <a:tblPr/>
              <a:tblGrid>
                <a:gridCol w="500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 txBox="1">
                <a:spLocks/>
              </p:cNvSpPr>
              <p:nvPr/>
            </p:nvSpPr>
            <p:spPr bwMode="auto">
              <a:xfrm>
                <a:off x="0" y="3229356"/>
                <a:ext cx="8991600" cy="2438400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FF"/>
                  </a:buClr>
                  <a:buFont typeface="Wingdings" pitchFamily="2" charset="2"/>
                  <a:buChar char="Ø"/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v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B050"/>
                  </a:buClr>
                  <a:buFont typeface="Wingdings" pitchFamily="2" charset="2"/>
                  <a:buChar char="ü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Minterm for each row, as if its value is 1</a:t>
                </a:r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	  2.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:r>
                  <a:rPr lang="en-US" dirty="0"/>
                  <a:t>3.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5.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6.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	  8.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342900"/>
                <a:r>
                  <a:rPr lang="en-US" sz="2000" dirty="0"/>
                  <a:t>Two level representation procedure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Locate the entries with 1 and represent them with </a:t>
                </a:r>
                <a:r>
                  <a:rPr lang="en-US" b="0" dirty="0" err="1"/>
                  <a:t>minterms</a:t>
                </a:r>
                <a:r>
                  <a:rPr lang="en-US" b="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Add the </a:t>
                </a:r>
                <a:r>
                  <a:rPr lang="en-US" b="0" dirty="0" err="1"/>
                  <a:t>minterms</a:t>
                </a:r>
                <a:endParaRPr lang="en-US" b="0" dirty="0"/>
              </a:p>
              <a:p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229356"/>
                <a:ext cx="8991600" cy="2438400"/>
              </a:xfrm>
              <a:prstGeom prst="rect">
                <a:avLst/>
              </a:prstGeom>
              <a:blipFill>
                <a:blip r:embed="rId4"/>
                <a:stretch>
                  <a:fillRect l="-746" b="-39500"/>
                </a:stretch>
              </a:blipFill>
              <a:ln w="2857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n-1 multiplexer, or MUX, for short, is a device that allows you to pick one of n inputs and direct it to an output</a:t>
            </a:r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TV: you select one of many channels to be displayed on your screen</a:t>
            </a:r>
          </a:p>
          <a:p>
            <a:pPr lvl="1"/>
            <a:r>
              <a:rPr lang="en-US" sz="1800" dirty="0"/>
              <a:t>Radio:  </a:t>
            </a:r>
          </a:p>
          <a:p>
            <a:r>
              <a:rPr lang="en-US" sz="2000" dirty="0"/>
              <a:t>An n-1 MUX consists of the following: </a:t>
            </a:r>
          </a:p>
          <a:p>
            <a:pPr lvl="1"/>
            <a:r>
              <a:rPr lang="en-US" sz="1800" dirty="0"/>
              <a:t>Data inputs: n </a:t>
            </a:r>
          </a:p>
          <a:p>
            <a:pPr lvl="1"/>
            <a:r>
              <a:rPr lang="en-US" sz="1800" dirty="0"/>
              <a:t>Control inputs: ceil( log</a:t>
            </a:r>
            <a:r>
              <a:rPr lang="en-US" sz="1800" baseline="-25000" dirty="0"/>
              <a:t>2</a:t>
            </a:r>
            <a:r>
              <a:rPr lang="en-US" sz="1800" dirty="0"/>
              <a:t> n ) (– what is this?) </a:t>
            </a:r>
          </a:p>
          <a:p>
            <a:pPr lvl="1"/>
            <a:r>
              <a:rPr lang="en-US" sz="1800" dirty="0"/>
              <a:t>Output: 1 </a:t>
            </a:r>
          </a:p>
          <a:p>
            <a:r>
              <a:rPr lang="en-US" sz="2000" dirty="0"/>
              <a:t>Diagram of 2-1 MUX</a:t>
            </a:r>
          </a:p>
          <a:p>
            <a:pPr lvl="1"/>
            <a:r>
              <a:rPr lang="en-US" sz="1800" dirty="0"/>
              <a:t>Data inputs: n=2 (y0, x0)</a:t>
            </a:r>
          </a:p>
          <a:p>
            <a:pPr lvl="1"/>
            <a:r>
              <a:rPr lang="en-US" sz="1800" dirty="0"/>
              <a:t>Control inputs: ceil( log</a:t>
            </a:r>
            <a:r>
              <a:rPr lang="en-US" sz="1800" baseline="-25000" dirty="0"/>
              <a:t>2</a:t>
            </a:r>
            <a:r>
              <a:rPr lang="en-US" sz="1800" dirty="0"/>
              <a:t> 2 )=1;C: 1 bit</a:t>
            </a:r>
          </a:p>
          <a:p>
            <a:pPr lvl="1"/>
            <a:r>
              <a:rPr lang="en-US" sz="1800" dirty="0"/>
              <a:t>Outputs: 1 </a:t>
            </a:r>
          </a:p>
          <a:p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707188" y="4191000"/>
            <a:ext cx="2132012" cy="1676400"/>
            <a:chOff x="6707188" y="4191000"/>
            <a:chExt cx="2132012" cy="1676400"/>
          </a:xfrm>
        </p:grpSpPr>
        <p:sp>
          <p:nvSpPr>
            <p:cNvPr id="5" name="Rectangle 4"/>
            <p:cNvSpPr/>
            <p:nvPr/>
          </p:nvSpPr>
          <p:spPr>
            <a:xfrm>
              <a:off x="7162800" y="4572000"/>
              <a:ext cx="1676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2-1MUX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4495800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5800" y="4495800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x0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7354094" y="4380706"/>
              <a:ext cx="381000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8343106" y="4380706"/>
              <a:ext cx="381000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48600" y="519326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86600" y="481226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>
              <a:off x="7811294" y="5676106"/>
              <a:ext cx="381000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7188" y="5027612"/>
              <a:ext cx="455612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8153400" y="36576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x0</a:t>
            </a:r>
          </a:p>
        </p:txBody>
      </p:sp>
      <p:sp>
        <p:nvSpPr>
          <p:cNvPr id="25" name="Oval 24"/>
          <p:cNvSpPr/>
          <p:nvPr/>
        </p:nvSpPr>
        <p:spPr>
          <a:xfrm>
            <a:off x="7162800" y="36576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6324600" y="4838700"/>
            <a:ext cx="381000" cy="304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46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8600" y="5867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69742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2-1 MUX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638800" cy="5410200"/>
          </a:xfrm>
        </p:spPr>
        <p:txBody>
          <a:bodyPr/>
          <a:lstStyle/>
          <a:p>
            <a:r>
              <a:rPr lang="en-US" sz="1600" dirty="0"/>
              <a:t>Behavior of 2-1 MUX</a:t>
            </a:r>
          </a:p>
          <a:p>
            <a:pPr lvl="1"/>
            <a:r>
              <a:rPr lang="en-US" sz="1400" dirty="0"/>
              <a:t>If c==0, then x</a:t>
            </a:r>
            <a:r>
              <a:rPr lang="en-US" sz="1400" baseline="-25000" dirty="0"/>
              <a:t>0</a:t>
            </a:r>
            <a:r>
              <a:rPr lang="en-US" sz="1400" dirty="0"/>
              <a:t> is directed to the output z</a:t>
            </a:r>
          </a:p>
          <a:p>
            <a:pPr lvl="1"/>
            <a:r>
              <a:rPr lang="en-US" sz="1400" dirty="0"/>
              <a:t>If c==1, then x</a:t>
            </a:r>
            <a:r>
              <a:rPr lang="en-US" sz="1400" baseline="-25000" dirty="0"/>
              <a:t>1</a:t>
            </a:r>
            <a:r>
              <a:rPr lang="en-US" sz="1400" dirty="0"/>
              <a:t> is directed to the output z</a:t>
            </a:r>
          </a:p>
          <a:p>
            <a:r>
              <a:rPr lang="en-US" sz="1800" dirty="0"/>
              <a:t>Truth table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Boolean Expression:</a:t>
            </a:r>
          </a:p>
          <a:p>
            <a:r>
              <a:rPr lang="en-US" sz="1800" dirty="0"/>
              <a:t>Implement it with logic gates by yourself</a:t>
            </a:r>
          </a:p>
          <a:p>
            <a:pPr lvl="1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934200" y="1371600"/>
            <a:ext cx="1676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2-1MUX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6096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6096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125494" y="1180306"/>
            <a:ext cx="381000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8114506" y="1180306"/>
            <a:ext cx="381000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43800" y="27432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16764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7582694" y="2475706"/>
            <a:ext cx="381000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8588" y="1827212"/>
            <a:ext cx="455612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772400" y="1372394"/>
            <a:ext cx="534194" cy="913606"/>
            <a:chOff x="7772400" y="1372394"/>
            <a:chExt cx="534194" cy="913606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8077200" y="1600200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5" idx="2"/>
            </p:cNvCxnSpPr>
            <p:nvPr/>
          </p:nvCxnSpPr>
          <p:spPr>
            <a:xfrm rot="10800000" flipV="1">
              <a:off x="7772400" y="18288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315200" y="1371600"/>
            <a:ext cx="457200" cy="913606"/>
            <a:chOff x="7315200" y="1371600"/>
            <a:chExt cx="457200" cy="913606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7087394" y="15994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309366" y="1822172"/>
              <a:ext cx="468868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0315"/>
              </p:ext>
            </p:extLst>
          </p:nvPr>
        </p:nvGraphicFramePr>
        <p:xfrm>
          <a:off x="219851" y="2437908"/>
          <a:ext cx="3505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96909"/>
              </p:ext>
            </p:extLst>
          </p:nvPr>
        </p:nvGraphicFramePr>
        <p:xfrm>
          <a:off x="5181600" y="5730585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4" imgW="965160" imgH="241200" progId="Equation.3">
                  <p:embed/>
                </p:oleObj>
              </mc:Choice>
              <mc:Fallback>
                <p:oleObj name="Equation" r:id="rId4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30585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029200" y="4267200"/>
          <a:ext cx="2057400" cy="124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75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9800" y="14478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(1)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(2)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(3)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(4)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(5)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(7)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(8)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38601" y="2174875"/>
            <a:ext cx="4648200" cy="3951288"/>
          </a:xfrm>
        </p:spPr>
        <p:txBody>
          <a:bodyPr/>
          <a:lstStyle/>
          <a:p>
            <a:r>
              <a:rPr lang="en-US" b="1" dirty="0"/>
              <a:t>Let's consider adding two 3-bit UB (unsigned binary) numbers. 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b="1" dirty="0"/>
              <a:t>   		   1 1 0	</a:t>
            </a:r>
          </a:p>
          <a:p>
            <a:pPr marL="0" indent="0" algn="r">
              <a:buNone/>
            </a:pPr>
            <a:r>
              <a:rPr lang="en-US" b="1" dirty="0"/>
              <a:t>+ 0 1 1	 </a:t>
            </a:r>
            <a:endParaRPr lang="en-US" dirty="0"/>
          </a:p>
          <a:p>
            <a:pPr marL="0" indent="0" algn="r">
              <a:buNone/>
            </a:pPr>
            <a:r>
              <a:rPr lang="en-US" b="1" dirty="0"/>
              <a:t>-----------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0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962400" cy="3200399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Consider adding two bits (binary digits) together:</a:t>
            </a:r>
          </a:p>
          <a:p>
            <a:pPr>
              <a:buNone/>
            </a:pPr>
            <a:r>
              <a:rPr lang="en-US" sz="2000" dirty="0"/>
              <a:t>    A + B = ?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0 + 0 = 0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0 + 1 = 1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1 + 0 = 1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1 + 1 = 10</a:t>
            </a:r>
          </a:p>
          <a:p>
            <a:pPr>
              <a:lnSpc>
                <a:spcPct val="10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3699" y="2402288"/>
            <a:ext cx="194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is for “SUM” </a:t>
            </a:r>
          </a:p>
          <a:p>
            <a:r>
              <a:rPr lang="en-US" dirty="0"/>
              <a:t>C is for “CARRY”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8" y="4041338"/>
            <a:ext cx="2057400" cy="646331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= AND(A, B)</a:t>
            </a:r>
          </a:p>
          <a:p>
            <a:r>
              <a:rPr lang="en-US" dirty="0"/>
              <a:t>S = XOR(A, 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32835"/>
            <a:ext cx="48526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Half Adder </a:t>
            </a:r>
          </a:p>
          <a:p>
            <a:r>
              <a:rPr lang="en-US" dirty="0"/>
              <a:t>add two 1-digit addends, can only be </a:t>
            </a:r>
          </a:p>
          <a:p>
            <a:r>
              <a:rPr lang="en-US" dirty="0"/>
              <a:t>used to add the least significant bit (can’t deal</a:t>
            </a:r>
          </a:p>
          <a:p>
            <a:r>
              <a:rPr lang="en-US" dirty="0"/>
              <a:t>with a carry-in bit from the lower digit)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066800"/>
            <a:ext cx="2076450" cy="2790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787" y="3904060"/>
            <a:ext cx="4791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4876800" cy="5334000"/>
          </a:xfrm>
        </p:spPr>
        <p:txBody>
          <a:bodyPr/>
          <a:lstStyle/>
          <a:p>
            <a:r>
              <a:rPr lang="en-US" b="1" dirty="0"/>
              <a:t>A half Adders does not handle carries </a:t>
            </a:r>
            <a:endParaRPr lang="en-US" dirty="0"/>
          </a:p>
          <a:p>
            <a:r>
              <a:rPr lang="en-US" dirty="0"/>
              <a:t>A full adder can handle three bits </a:t>
            </a:r>
          </a:p>
          <a:p>
            <a:pPr marL="400050" lvl="1" indent="0">
              <a:buNone/>
            </a:pPr>
            <a:r>
              <a:rPr lang="en-US" dirty="0"/>
              <a:t>– 3 data inputs: X, Y, and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– </a:t>
            </a:r>
            <a:r>
              <a:rPr lang="en-US" b="1" dirty="0"/>
              <a:t>2 outputs: S for sum and </a:t>
            </a:r>
            <a:r>
              <a:rPr lang="en-US" b="1" dirty="0" err="1"/>
              <a:t>C</a:t>
            </a:r>
            <a:r>
              <a:rPr lang="en-US" b="1" baseline="-25000" dirty="0" err="1"/>
              <a:t>out</a:t>
            </a:r>
            <a:r>
              <a:rPr lang="en-US" b="1" dirty="0"/>
              <a:t> for carry out </a:t>
            </a:r>
            <a:endParaRPr lang="en-US" dirty="0"/>
          </a:p>
          <a:p>
            <a:r>
              <a:rPr lang="en-US" dirty="0"/>
              <a:t>Truth table? </a:t>
            </a:r>
          </a:p>
          <a:p>
            <a:r>
              <a:rPr lang="en-US" dirty="0"/>
              <a:t>Boolean expression?</a:t>
            </a:r>
          </a:p>
          <a:p>
            <a:r>
              <a:rPr lang="en-US" dirty="0"/>
              <a:t>Circuits? </a:t>
            </a:r>
          </a:p>
        </p:txBody>
      </p:sp>
      <p:graphicFrame>
        <p:nvGraphicFramePr>
          <p:cNvPr id="599076" name="Group 36"/>
          <p:cNvGraphicFramePr>
            <a:graphicFrameLocks noGrp="1"/>
          </p:cNvGraphicFramePr>
          <p:nvPr>
            <p:extLst/>
          </p:nvPr>
        </p:nvGraphicFramePr>
        <p:xfrm>
          <a:off x="5638800" y="1371600"/>
          <a:ext cx="1690688" cy="3291840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876800"/>
            <a:ext cx="2146216" cy="1841356"/>
          </a:xfrm>
          <a:prstGeom prst="rect">
            <a:avLst/>
          </a:prstGeom>
        </p:spPr>
      </p:pic>
      <p:graphicFrame>
        <p:nvGraphicFramePr>
          <p:cNvPr id="6" name="Group 36"/>
          <p:cNvGraphicFramePr>
            <a:graphicFrameLocks noGrp="1"/>
          </p:cNvGraphicFramePr>
          <p:nvPr>
            <p:extLst/>
          </p:nvPr>
        </p:nvGraphicFramePr>
        <p:xfrm>
          <a:off x="7319883" y="1371600"/>
          <a:ext cx="1128712" cy="32918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roup 36"/>
          <p:cNvGraphicFramePr>
            <a:graphicFrameLocks noGrp="1"/>
          </p:cNvGraphicFramePr>
          <p:nvPr>
            <p:extLst/>
          </p:nvPr>
        </p:nvGraphicFramePr>
        <p:xfrm>
          <a:off x="7329488" y="1371600"/>
          <a:ext cx="1128712" cy="32918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  <a:p>
            <a:r>
              <a:rPr lang="en-US" dirty="0"/>
              <a:t>Boolean algebra</a:t>
            </a:r>
          </a:p>
          <a:p>
            <a:r>
              <a:rPr lang="en-US" dirty="0"/>
              <a:t>Mux</a:t>
            </a:r>
          </a:p>
          <a:p>
            <a:r>
              <a:rPr lang="en-US" dirty="0"/>
              <a:t>Adders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for next lecture</a:t>
            </a:r>
          </a:p>
          <a:p>
            <a:pPr lvl="1"/>
            <a:r>
              <a:rPr lang="en-US" b="0" dirty="0"/>
              <a:t>5th </a:t>
            </a:r>
            <a:r>
              <a:rPr lang="en-US" b="0" dirty="0" err="1"/>
              <a:t>ed</a:t>
            </a:r>
            <a:r>
              <a:rPr lang="en-US" b="0" dirty="0"/>
              <a:t>: 8.5-6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4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ln w="9525"/>
        </p:spPr>
        <p:txBody>
          <a:bodyPr/>
          <a:lstStyle/>
          <a:p>
            <a:r>
              <a:rPr lang="en-US" dirty="0"/>
              <a:t>Reading for this lecture</a:t>
            </a:r>
          </a:p>
          <a:p>
            <a:pPr lvl="1"/>
            <a:r>
              <a:rPr lang="en-US" b="0" dirty="0"/>
              <a:t>8.1-3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Logic gates and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Truth table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Boolean algebra</a:t>
            </a:r>
          </a:p>
          <a:p>
            <a:r>
              <a:rPr lang="en-US" dirty="0">
                <a:latin typeface="Arial" charset="0"/>
                <a:cs typeface="Arial" charset="0"/>
              </a:rPr>
              <a:t>Two-level representation (sum of product)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 combinational logic devices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Mux and </a:t>
            </a:r>
            <a:r>
              <a:rPr lang="en-US" dirty="0" err="1">
                <a:latin typeface="Arial" charset="0"/>
                <a:cs typeface="Arial" charset="0"/>
              </a:rPr>
              <a:t>deMux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Adder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20AF25-3312-4E00-868D-EE1880D18EB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Logic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810000"/>
                <a:ext cx="8763000" cy="2514600"/>
              </a:xfrm>
            </p:spPr>
            <p:txBody>
              <a:bodyPr/>
              <a:lstStyle/>
              <a:p>
                <a:r>
                  <a:rPr lang="en-US" sz="1800" dirty="0"/>
                  <a:t>Truth table</a:t>
                </a:r>
              </a:p>
              <a:p>
                <a:r>
                  <a:rPr lang="en-US" sz="1800" dirty="0"/>
                  <a:t>Boolean Algebra, named after Boole, a 19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century mathematician</a:t>
                </a:r>
              </a:p>
              <a:p>
                <a:pPr lvl="1"/>
                <a:r>
                  <a:rPr lang="en-US" sz="1400" dirty="0"/>
                  <a:t>The OR operator: + or </a:t>
                </a:r>
                <a:r>
                  <a:rPr lang="en-US" sz="1400" dirty="0" err="1"/>
                  <a:t>OR</a:t>
                </a:r>
                <a:endParaRPr lang="en-US" sz="1400" dirty="0"/>
              </a:p>
              <a:p>
                <a:pPr lvl="1"/>
                <a:r>
                  <a:rPr lang="en-US" sz="1400" dirty="0"/>
                  <a:t>The AND operator: • or AND</a:t>
                </a:r>
              </a:p>
              <a:p>
                <a:pPr lvl="1"/>
                <a:r>
                  <a:rPr lang="en-US" sz="1400" dirty="0"/>
                  <a:t>The unary operator NOT 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The XOR operator: </a:t>
                </a:r>
              </a:p>
              <a:p>
                <a:pPr lvl="1"/>
                <a:r>
                  <a:rPr lang="en-US" sz="1400" dirty="0"/>
                  <a:t>Others: NOR, NAND, XNOR</a:t>
                </a:r>
              </a:p>
              <a:p>
                <a:pPr lvl="2"/>
                <a:r>
                  <a:rPr lang="en-US" sz="1400" dirty="0"/>
                  <a:t>How to express these logic functions?</a:t>
                </a:r>
              </a:p>
              <a:p>
                <a:pPr lvl="1"/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810000"/>
                <a:ext cx="8763000" cy="2514600"/>
              </a:xfrm>
              <a:blipFill>
                <a:blip r:embed="rId3"/>
                <a:stretch>
                  <a:fillRect l="-487" b="-17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066801"/>
            <a:ext cx="6172200" cy="262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726267" y="5715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306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T1 : Commutative Law </a:t>
            </a:r>
          </a:p>
          <a:p>
            <a:pPr>
              <a:buNone/>
            </a:pPr>
            <a:r>
              <a:rPr lang="en-US" sz="1800" dirty="0"/>
              <a:t>	(a) </a:t>
            </a:r>
            <a:r>
              <a:rPr lang="en-US" sz="1800" i="1" dirty="0"/>
              <a:t>A + B = B + A</a:t>
            </a:r>
            <a:br>
              <a:rPr lang="en-US" sz="1800" dirty="0"/>
            </a:br>
            <a:r>
              <a:rPr lang="en-US" sz="1800" dirty="0"/>
              <a:t>(b) </a:t>
            </a:r>
            <a:r>
              <a:rPr lang="en-US" sz="1800" i="1" dirty="0"/>
              <a:t>A B = B A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T2 : Associate Law </a:t>
            </a:r>
          </a:p>
          <a:p>
            <a:pPr>
              <a:buNone/>
            </a:pPr>
            <a:r>
              <a:rPr lang="en-US" sz="1800" dirty="0"/>
              <a:t>	(a) </a:t>
            </a:r>
            <a:r>
              <a:rPr lang="en-US" sz="1800" i="1" dirty="0"/>
              <a:t>(A + B) + C = A + (B + C)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(b) </a:t>
            </a:r>
            <a:r>
              <a:rPr lang="en-US" sz="1800" i="1" dirty="0"/>
              <a:t>(A B) C = A (B C)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T3 : Distributive Law </a:t>
            </a:r>
          </a:p>
          <a:p>
            <a:pPr>
              <a:buNone/>
            </a:pPr>
            <a:r>
              <a:rPr lang="en-US" sz="1800" dirty="0"/>
              <a:t>	(a) </a:t>
            </a:r>
            <a:r>
              <a:rPr lang="en-US" sz="1800" i="1" dirty="0"/>
              <a:t>A (B + C) = A B + A C</a:t>
            </a:r>
            <a:br>
              <a:rPr lang="en-US" sz="1800" dirty="0"/>
            </a:br>
            <a:r>
              <a:rPr lang="en-US" sz="1800" dirty="0"/>
              <a:t>(b) </a:t>
            </a:r>
            <a:r>
              <a:rPr lang="en-US" sz="1800" i="1" dirty="0"/>
              <a:t>A + (B C) = (A + B) (A + C)</a:t>
            </a:r>
            <a:r>
              <a:rPr lang="en-US" sz="1800" dirty="0"/>
              <a:t>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520" y="11430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T4 : </a:t>
            </a:r>
          </a:p>
          <a:p>
            <a:pPr>
              <a:buNone/>
            </a:pPr>
            <a:r>
              <a:rPr lang="en-US" sz="1800" dirty="0"/>
              <a:t>	(a) </a:t>
            </a:r>
            <a:r>
              <a:rPr lang="en-US" sz="1800" i="1" dirty="0"/>
              <a:t>0 + A = A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(b) </a:t>
            </a:r>
            <a:r>
              <a:rPr lang="en-US" sz="1800" i="1" dirty="0"/>
              <a:t>1 A = A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T5 : </a:t>
            </a:r>
          </a:p>
          <a:p>
            <a:pPr>
              <a:buNone/>
            </a:pPr>
            <a:r>
              <a:rPr lang="en-US" sz="1800" dirty="0"/>
              <a:t>	(a) </a:t>
            </a:r>
            <a:r>
              <a:rPr lang="en-US" sz="1800" i="1" dirty="0"/>
              <a:t>1 + A = 1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i="1" dirty="0"/>
              <a:t>	(b) 0 A = 0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T6: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DeMorgan’s</a:t>
            </a:r>
            <a:r>
              <a:rPr lang="en-US" sz="1800" dirty="0"/>
              <a:t> Theorem</a:t>
            </a:r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537" y="3329781"/>
            <a:ext cx="1828800" cy="7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916681"/>
            <a:ext cx="29622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1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041848" cy="3886200"/>
          </a:xfrm>
        </p:spPr>
        <p:txBody>
          <a:bodyPr/>
          <a:lstStyle/>
          <a:p>
            <a:r>
              <a:rPr lang="en-US" dirty="0"/>
              <a:t>This circuit is built with power, switch, and wires</a:t>
            </a:r>
          </a:p>
          <a:p>
            <a:r>
              <a:rPr lang="en-US" dirty="0"/>
              <a:t>For the electric circuit shown by the schematic diagram</a:t>
            </a:r>
          </a:p>
          <a:p>
            <a:pPr lvl="1"/>
            <a:r>
              <a:rPr lang="en-US" dirty="0"/>
              <a:t>Switch open, lamp off</a:t>
            </a:r>
          </a:p>
          <a:p>
            <a:pPr lvl="1"/>
            <a:r>
              <a:rPr lang="en-US" dirty="0"/>
              <a:t>Switch close, lamp on</a:t>
            </a:r>
          </a:p>
          <a:p>
            <a:r>
              <a:rPr lang="en-US" dirty="0"/>
              <a:t>When the switch is closed, the path is completed, current flows, and the lamp lights. </a:t>
            </a:r>
          </a:p>
          <a:p>
            <a:pPr lvl="1">
              <a:buNone/>
            </a:pPr>
            <a:r>
              <a:rPr lang="en-US" b="0" dirty="0"/>
              <a:t>The voltage at position </a:t>
            </a:r>
            <a:r>
              <a:rPr lang="en-US" b="0" u="sng" dirty="0"/>
              <a:t>out</a:t>
            </a:r>
            <a:r>
              <a:rPr lang="en-US" b="0" dirty="0"/>
              <a:t> can be 5v or 0v, depending on the state of the switch.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557-6573-45E6-A28D-B3A01F71BA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274" y="2136262"/>
            <a:ext cx="4505825" cy="13152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7818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08554" y="3079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6891087" y="2819400"/>
            <a:ext cx="70101" cy="26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800" y="2092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733" y="5793779"/>
            <a:ext cx="6670248" cy="400110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Transistors are electric switches that operate fast</a:t>
            </a:r>
          </a:p>
        </p:txBody>
      </p:sp>
    </p:spTree>
    <p:extLst>
      <p:ext uri="{BB962C8B-B14F-4D97-AF65-F5344CB8AC3E}">
        <p14:creationId xmlns:p14="http://schemas.microsoft.com/office/powerpoint/2010/main" val="2799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Binary numbers in computers represented with voltage ranges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3.7v-5v: high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0v-1.3v: low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These two states can be reliably distinguished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Computer circuits include resistors, power, wires, and logic gates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Logic gates: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Built of transistors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process signals which represent true or false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Logic states: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True/false; 1/0; high/low; on/off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Logic gates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Name: NOT, AND, NAND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Symbols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Truth table or </a:t>
            </a:r>
            <a:r>
              <a:rPr lang="en-US" sz="1800" dirty="0" err="1"/>
              <a:t>boolean</a:t>
            </a:r>
            <a:r>
              <a:rPr lang="en-US" sz="1800" dirty="0"/>
              <a:t> operation, expressing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257059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76200" y="4267200"/>
            <a:ext cx="8991600" cy="2133600"/>
          </a:xfrm>
        </p:spPr>
        <p:txBody>
          <a:bodyPr/>
          <a:lstStyle/>
          <a:p>
            <a:r>
              <a:rPr lang="en-US" dirty="0"/>
              <a:t>Name and symbols</a:t>
            </a:r>
          </a:p>
          <a:p>
            <a:r>
              <a:rPr lang="en-US" dirty="0"/>
              <a:t>Why are there so many gates?</a:t>
            </a:r>
          </a:p>
          <a:p>
            <a:pPr lvl="1"/>
            <a:r>
              <a:rPr lang="en-US" dirty="0"/>
              <a:t>Abstraction. </a:t>
            </a:r>
          </a:p>
          <a:p>
            <a:pPr lvl="1"/>
            <a:r>
              <a:rPr lang="en-US" dirty="0"/>
              <a:t>We want our digital logic diagrams to be clear, so we want different symbols for each function. </a:t>
            </a:r>
          </a:p>
        </p:txBody>
      </p:sp>
      <p:pic>
        <p:nvPicPr>
          <p:cNvPr id="26626" name="Picture 2" descr="traditional NOT gate symb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1295400" cy="704851"/>
          </a:xfrm>
          <a:prstGeom prst="rect">
            <a:avLst/>
          </a:prstGeom>
          <a:noFill/>
        </p:spPr>
      </p:pic>
      <p:pic>
        <p:nvPicPr>
          <p:cNvPr id="26628" name="Picture 4" descr="traditional AND gate symbo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143000"/>
            <a:ext cx="1295400" cy="704851"/>
          </a:xfrm>
          <a:prstGeom prst="rect">
            <a:avLst/>
          </a:prstGeom>
          <a:noFill/>
        </p:spPr>
      </p:pic>
      <p:pic>
        <p:nvPicPr>
          <p:cNvPr id="26630" name="Picture 6" descr="traditional NAND gate symbo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2609851"/>
            <a:ext cx="1295400" cy="704851"/>
          </a:xfrm>
          <a:prstGeom prst="rect">
            <a:avLst/>
          </a:prstGeom>
          <a:noFill/>
        </p:spPr>
      </p:pic>
      <p:pic>
        <p:nvPicPr>
          <p:cNvPr id="26632" name="Picture 8" descr="traditional OR gate symbo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1219200"/>
            <a:ext cx="1295400" cy="704851"/>
          </a:xfrm>
          <a:prstGeom prst="rect">
            <a:avLst/>
          </a:prstGeom>
          <a:noFill/>
        </p:spPr>
      </p:pic>
      <p:pic>
        <p:nvPicPr>
          <p:cNvPr id="26634" name="Picture 10" descr="traditional NOR gate symbo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2686051"/>
            <a:ext cx="1295400" cy="704851"/>
          </a:xfrm>
          <a:prstGeom prst="rect">
            <a:avLst/>
          </a:prstGeom>
          <a:noFill/>
        </p:spPr>
      </p:pic>
      <p:pic>
        <p:nvPicPr>
          <p:cNvPr id="26636" name="Picture 12" descr="traditional EX-OR gate symbol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10400" y="1219200"/>
            <a:ext cx="1295400" cy="704851"/>
          </a:xfrm>
          <a:prstGeom prst="rect">
            <a:avLst/>
          </a:prstGeom>
          <a:noFill/>
        </p:spPr>
      </p:pic>
      <p:pic>
        <p:nvPicPr>
          <p:cNvPr id="26638" name="Picture 14" descr="traditional EX-NOR gate symbol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10400" y="2590800"/>
            <a:ext cx="1295400" cy="70485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90600" y="1981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1916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1981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33718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800" y="1981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34597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2800" y="34480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XNOR</a:t>
            </a:r>
          </a:p>
        </p:txBody>
      </p:sp>
    </p:spTree>
    <p:extLst>
      <p:ext uri="{BB962C8B-B14F-4D97-AF65-F5344CB8AC3E}">
        <p14:creationId xmlns:p14="http://schemas.microsoft.com/office/powerpoint/2010/main" val="3482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Gate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657600"/>
            <a:ext cx="8991600" cy="685800"/>
          </a:xfrm>
        </p:spPr>
        <p:txBody>
          <a:bodyPr/>
          <a:lstStyle/>
          <a:p>
            <a:r>
              <a:rPr lang="en-US" dirty="0"/>
              <a:t>F = 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43000"/>
            <a:ext cx="8105775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0" y="4495800"/>
                <a:ext cx="7162800" cy="609600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FF"/>
                  </a:buClr>
                  <a:buFont typeface="Wingdings" pitchFamily="2" charset="2"/>
                  <a:buChar char="Ø"/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v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B050"/>
                  </a:buClr>
                  <a:buFont typeface="Wingdings" pitchFamily="2" charset="2"/>
                  <a:buChar char="ü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495800"/>
                <a:ext cx="7162800" cy="609600"/>
              </a:xfrm>
              <a:prstGeom prst="rect">
                <a:avLst/>
              </a:prstGeom>
              <a:blipFill>
                <a:blip r:embed="rId4"/>
                <a:stretch>
                  <a:fillRect l="-1106" b="-13000"/>
                </a:stretch>
              </a:blipFill>
              <a:ln w="2857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76200" y="5257800"/>
                <a:ext cx="7162800" cy="609600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FF"/>
                  </a:buClr>
                  <a:buFont typeface="Wingdings" pitchFamily="2" charset="2"/>
                  <a:buChar char="Ø"/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v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B050"/>
                  </a:buClr>
                  <a:buFont typeface="Wingdings" pitchFamily="2" charset="2"/>
                  <a:buChar char="ü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257800"/>
                <a:ext cx="7162800" cy="609600"/>
              </a:xfrm>
              <a:prstGeom prst="rect">
                <a:avLst/>
              </a:prstGeom>
              <a:blipFill>
                <a:blip r:embed="rId5"/>
                <a:stretch>
                  <a:fillRect l="-1191" b="-13000"/>
                </a:stretch>
              </a:blipFill>
              <a:ln w="2857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8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Literal, </a:t>
            </a:r>
            <a:r>
              <a:rPr lang="en-US" dirty="0" err="1"/>
              <a:t>Minterm</a:t>
            </a:r>
            <a:r>
              <a:rPr lang="en-US" dirty="0"/>
              <a:t>, SOP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variable x</a:t>
            </a:r>
            <a:r>
              <a:rPr lang="en-US" baseline="-25000" dirty="0"/>
              <a:t>i</a:t>
            </a:r>
            <a:r>
              <a:rPr lang="en-US" dirty="0"/>
              <a:t> has two </a:t>
            </a:r>
            <a:r>
              <a:rPr lang="en-US" b="1" dirty="0"/>
              <a:t>literals: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>
                <a:sym typeface="Symbol" pitchFamily="-112" charset="2"/>
              </a:rPr>
              <a:t>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logical product where each variable is represented by at most one literal is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product</a:t>
            </a:r>
            <a:r>
              <a:rPr lang="en-US" dirty="0"/>
              <a:t> or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product term</a:t>
            </a:r>
            <a:r>
              <a:rPr lang="en-US" dirty="0"/>
              <a:t> or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term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minterm</a:t>
            </a:r>
            <a:r>
              <a:rPr lang="en-US" dirty="0"/>
              <a:t>  is a logical product of n literals where each variable occurs as exactly one literal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canonical SOP (sum-of-products) is a logical sum of </a:t>
            </a:r>
            <a:r>
              <a:rPr lang="en-US" dirty="0" err="1"/>
              <a:t>minterms</a:t>
            </a:r>
            <a:r>
              <a:rPr lang="en-US" dirty="0"/>
              <a:t>, where all </a:t>
            </a:r>
            <a:r>
              <a:rPr lang="en-US" dirty="0" err="1"/>
              <a:t>minterms</a:t>
            </a:r>
            <a:r>
              <a:rPr lang="en-US" dirty="0"/>
              <a:t>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332482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1148</TotalTime>
  <Words>1300</Words>
  <Application>Microsoft Macintosh PowerPoint</Application>
  <PresentationFormat>On-screen Show (4:3)</PresentationFormat>
  <Paragraphs>356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Wingdings</vt:lpstr>
      <vt:lpstr>Office Theme</vt:lpstr>
      <vt:lpstr>Equation</vt:lpstr>
      <vt:lpstr>CPSC3300: Computer Systems Organization</vt:lpstr>
      <vt:lpstr>Outline</vt:lpstr>
      <vt:lpstr>Express Logic Function</vt:lpstr>
      <vt:lpstr>Laws of Boolean Algebra</vt:lpstr>
      <vt:lpstr>Switch</vt:lpstr>
      <vt:lpstr>Logic Gates</vt:lpstr>
      <vt:lpstr>Logic Gates</vt:lpstr>
      <vt:lpstr>The Logic Gate Game</vt:lpstr>
      <vt:lpstr>Literal, Minterm, SOP</vt:lpstr>
      <vt:lpstr>Logic Functions in Two-Level Representation</vt:lpstr>
      <vt:lpstr>Multiplexers</vt:lpstr>
      <vt:lpstr>2-1 MUX cont’d</vt:lpstr>
      <vt:lpstr>Binary Addition</vt:lpstr>
      <vt:lpstr>Machine Addition</vt:lpstr>
      <vt:lpstr>Full Adder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56</cp:revision>
  <cp:lastPrinted>2013-08-26T14:30:50Z</cp:lastPrinted>
  <dcterms:created xsi:type="dcterms:W3CDTF">2009-09-29T16:16:12Z</dcterms:created>
  <dcterms:modified xsi:type="dcterms:W3CDTF">2020-01-27T04:18:46Z</dcterms:modified>
</cp:coreProperties>
</file>