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79" r:id="rId5"/>
    <p:sldId id="259" r:id="rId6"/>
    <p:sldId id="260" r:id="rId7"/>
    <p:sldId id="261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/>
    <p:restoredTop sz="85972" autoAdjust="0"/>
  </p:normalViewPr>
  <p:slideViewPr>
    <p:cSldViewPr>
      <p:cViewPr varScale="1">
        <p:scale>
          <a:sx n="85" d="100"/>
          <a:sy n="85" d="100"/>
        </p:scale>
        <p:origin x="18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EA61B8-1B2E-422C-8288-D4D3B631E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492F2-ADB0-482C-A39A-BE3F12A58DF4}" type="datetimeFigureOut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2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621A5B-8EAE-45FD-A90C-FA30FD665831}" type="datetimeFigureOut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11641B-9E44-4233-B366-26E879792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247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25A1E-DBFF-4C26-80C4-D9F91EE4947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99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9C9D47-15F0-495B-AD20-B8ED59B6A0D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87F-41BB-4982-8AC3-C83E19D6CA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7928-C2A0-4E33-9FFD-45CEF182972A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7928-C2A0-4E33-9FFD-45CEF182972A}" type="slidenum">
              <a:rPr lang="en-US"/>
              <a:pPr/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970206-57CD-4924-9DA6-BF8BD5F7A7E4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021BA2-F1A7-4506-97A9-33F839CD2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9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FB2A-14E5-4FDF-9E69-6835C1549B69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A1CF1-4CEF-4A50-B5DE-E14EBC503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4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1415-2F7A-4614-AE83-4B662FE6AEBF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A5C0-69F6-459F-9B7C-E28E6F0D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68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6C2B8CB-2A1B-40AE-AC16-2D4B24B0FB9D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370AB6-13C2-4123-A2B9-A6D0F70E4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7109-0BB7-4889-9337-96A5186FF573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DB17-FE94-4922-A59D-AE6493D15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44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D756-1ADC-46B0-914E-936F43802EE5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C567-575B-4573-B456-283971105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9747-A6D8-4EBA-A68E-7F4E171654DA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0AED-2F0F-4CB9-874C-3E652529E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2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1548-8697-4180-8828-84901D0BFA37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919BF-7E07-48DA-9AD6-9FBECDA40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AEF61-9E01-4B37-8D02-1CCEE79218D0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6305F-A13C-42AA-8404-4EA880CD3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5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52D0B-9CA0-492B-B28E-E566719B3100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64519-C379-424B-8D80-DC2ADE66B9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5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84178-9345-45E8-8A78-4ABE7D71E51B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44FB9-5E1A-475B-9D15-8516A4D35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D804AA-6896-4F94-8E13-A5A545CF4301}" type="datetime1">
              <a:rPr lang="en-US" altLang="en-US"/>
              <a:pPr>
                <a:defRPr/>
              </a:pPr>
              <a:t>1/28/20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901DFE-3B54-428C-9C2C-076BBED73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6 – Adders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6154B-C6A8-4619-AF5C-02A976EEA926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971800"/>
            <a:ext cx="8991600" cy="3306275"/>
          </a:xfrm>
        </p:spPr>
        <p:txBody>
          <a:bodyPr/>
          <a:lstStyle/>
          <a:p>
            <a:r>
              <a:rPr lang="en-US" dirty="0"/>
              <a:t>Two internal signals</a:t>
            </a:r>
          </a:p>
          <a:p>
            <a:pPr lvl="1"/>
            <a:r>
              <a:rPr lang="en-US" dirty="0"/>
              <a:t>Carry propagate:			if P</a:t>
            </a:r>
            <a:r>
              <a:rPr lang="en-US" baseline="-25000" dirty="0"/>
              <a:t>i</a:t>
            </a:r>
            <a:r>
              <a:rPr lang="en-US" dirty="0"/>
              <a:t>=1 (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=0), C</a:t>
            </a:r>
            <a:r>
              <a:rPr lang="en-US" baseline="-25000" dirty="0"/>
              <a:t>i+1</a:t>
            </a:r>
            <a:r>
              <a:rPr lang="en-US" dirty="0"/>
              <a:t>=C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Carry generate:				if G=1, C</a:t>
            </a:r>
            <a:r>
              <a:rPr lang="en-US" baseline="-25000" dirty="0"/>
              <a:t>i+1</a:t>
            </a:r>
            <a:r>
              <a:rPr lang="en-US" dirty="0"/>
              <a:t>=1</a:t>
            </a:r>
            <a:endParaRPr lang="en-US" baseline="-25000" dirty="0"/>
          </a:p>
          <a:p>
            <a:pPr lvl="1"/>
            <a:r>
              <a:rPr lang="en-US" dirty="0"/>
              <a:t>Depending on A and B only</a:t>
            </a:r>
          </a:p>
          <a:p>
            <a:r>
              <a:rPr lang="en-US" dirty="0"/>
              <a:t>Delay of computed values of all the P</a:t>
            </a:r>
            <a:r>
              <a:rPr lang="en-US" baseline="-25000" dirty="0"/>
              <a:t>i</a:t>
            </a:r>
            <a:r>
              <a:rPr lang="en-US" dirty="0"/>
              <a:t>’s </a:t>
            </a:r>
          </a:p>
          <a:p>
            <a:pPr lvl="1"/>
            <a:r>
              <a:rPr lang="en-US" dirty="0"/>
              <a:t>One XOR-gate delay after operands A and B are made valid</a:t>
            </a:r>
          </a:p>
          <a:p>
            <a:r>
              <a:rPr lang="en-US" dirty="0"/>
              <a:t>Delay of computed values of all the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AND-gate delay after operands A and B are made valid</a:t>
            </a:r>
          </a:p>
          <a:p>
            <a:pPr marL="2857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875090" cy="164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44" y="3581400"/>
            <a:ext cx="1524000" cy="878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5582" y="77894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and Carry Based on P &amp; 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4572000"/>
            <a:ext cx="8991600" cy="1905000"/>
          </a:xfrm>
        </p:spPr>
        <p:txBody>
          <a:bodyPr/>
          <a:lstStyle/>
          <a:p>
            <a:r>
              <a:rPr lang="en-US" dirty="0"/>
              <a:t>Unroll for bit 0 to bit 4</a:t>
            </a:r>
          </a:p>
          <a:p>
            <a:pPr lvl="1"/>
            <a:r>
              <a:rPr lang="en-US" dirty="0"/>
              <a:t>Values to be calculated: S</a:t>
            </a:r>
            <a:r>
              <a:rPr lang="en-US" baseline="-25000" dirty="0"/>
              <a:t>i</a:t>
            </a:r>
            <a:r>
              <a:rPr lang="en-US" dirty="0"/>
              <a:t>, C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Use P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, which can be calculated with one unit of delay with A</a:t>
            </a:r>
            <a:r>
              <a:rPr lang="en-US" baseline="-25000" dirty="0"/>
              <a:t>i</a:t>
            </a:r>
            <a:r>
              <a:rPr lang="en-US" dirty="0"/>
              <a:t>, B</a:t>
            </a:r>
            <a:r>
              <a:rPr lang="en-US" baseline="-25000" dirty="0"/>
              <a:t>i</a:t>
            </a:r>
            <a:r>
              <a:rPr lang="en-US" dirty="0"/>
              <a:t>, C</a:t>
            </a:r>
            <a:r>
              <a:rPr lang="en-US" baseline="-25000" dirty="0"/>
              <a:t>0</a:t>
            </a:r>
          </a:p>
          <a:p>
            <a:pPr lvl="2"/>
            <a:endParaRPr lang="en-US" dirty="0"/>
          </a:p>
          <a:p>
            <a:pPr lvl="1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97" y="3124200"/>
            <a:ext cx="1602915" cy="495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97" y="3936683"/>
            <a:ext cx="2628312" cy="459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187512"/>
            <a:ext cx="5875090" cy="16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17525" y="998538"/>
            <a:ext cx="69881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/>
              <a:t>c</a:t>
            </a:r>
            <a:r>
              <a:rPr lang="en-US" altLang="en-US" sz="2800" baseline="-25000"/>
              <a:t>4</a:t>
            </a:r>
            <a:r>
              <a:rPr lang="en-US" altLang="en-US" sz="2800"/>
              <a:t> = g</a:t>
            </a:r>
            <a:r>
              <a:rPr lang="en-US" altLang="en-US" sz="2800" baseline="-25000"/>
              <a:t>3</a:t>
            </a:r>
            <a:r>
              <a:rPr lang="en-US" altLang="en-US" sz="2800"/>
              <a:t> + g</a:t>
            </a:r>
            <a:r>
              <a:rPr lang="en-US" altLang="en-US" sz="2800" baseline="-25000"/>
              <a:t>2 </a:t>
            </a:r>
            <a:r>
              <a:rPr lang="en-US" altLang="en-US" sz="2800"/>
              <a:t>p</a:t>
            </a:r>
            <a:r>
              <a:rPr lang="en-US" altLang="en-US" sz="2800" baseline="-25000"/>
              <a:t>3</a:t>
            </a:r>
            <a:r>
              <a:rPr lang="en-US" altLang="en-US" sz="2800"/>
              <a:t> + g</a:t>
            </a:r>
            <a:r>
              <a:rPr lang="en-US" altLang="en-US" sz="2800" baseline="-25000"/>
              <a:t>1 </a:t>
            </a:r>
            <a:r>
              <a:rPr lang="en-US" altLang="en-US" sz="2800"/>
              <a:t>p</a:t>
            </a:r>
            <a:r>
              <a:rPr lang="en-US" altLang="en-US" sz="2800" baseline="-25000"/>
              <a:t>2</a:t>
            </a:r>
            <a:r>
              <a:rPr lang="en-US" altLang="en-US" sz="2800"/>
              <a:t>p</a:t>
            </a:r>
            <a:r>
              <a:rPr lang="en-US" altLang="en-US" sz="2800" baseline="-25000"/>
              <a:t>3</a:t>
            </a:r>
            <a:r>
              <a:rPr lang="en-US" altLang="en-US" sz="2800"/>
              <a:t> + g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1</a:t>
            </a:r>
            <a:r>
              <a:rPr lang="en-US" altLang="en-US" sz="2800"/>
              <a:t>p</a:t>
            </a:r>
            <a:r>
              <a:rPr lang="en-US" altLang="en-US" sz="2800" baseline="-25000"/>
              <a:t>2</a:t>
            </a:r>
            <a:r>
              <a:rPr lang="en-US" altLang="en-US" sz="2800"/>
              <a:t>p</a:t>
            </a:r>
            <a:r>
              <a:rPr lang="en-US" altLang="en-US" sz="2800" baseline="-25000"/>
              <a:t>3</a:t>
            </a:r>
            <a:r>
              <a:rPr lang="en-US" altLang="en-US" sz="2800"/>
              <a:t> + c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1</a:t>
            </a:r>
            <a:r>
              <a:rPr lang="en-US" altLang="en-US" sz="2800"/>
              <a:t>p</a:t>
            </a:r>
            <a:r>
              <a:rPr lang="en-US" altLang="en-US" sz="2800" baseline="-25000"/>
              <a:t>2</a:t>
            </a:r>
            <a:r>
              <a:rPr lang="en-US" altLang="en-US" sz="2800"/>
              <a:t>p</a:t>
            </a:r>
            <a:r>
              <a:rPr lang="en-US" altLang="en-US" sz="2800" baseline="-25000"/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118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/>
              <a:t>c</a:t>
            </a:r>
            <a:r>
              <a:rPr lang="en-US" altLang="en-US" sz="2800" baseline="-25000"/>
              <a:t>3</a:t>
            </a:r>
            <a:r>
              <a:rPr lang="en-US" altLang="en-US" sz="2800"/>
              <a:t> = g</a:t>
            </a:r>
            <a:r>
              <a:rPr lang="en-US" altLang="en-US" sz="2800" baseline="-25000"/>
              <a:t>2</a:t>
            </a:r>
            <a:r>
              <a:rPr lang="en-US" altLang="en-US" sz="2800"/>
              <a:t> + g</a:t>
            </a:r>
            <a:r>
              <a:rPr lang="en-US" altLang="en-US" sz="2800" baseline="-25000"/>
              <a:t>1 </a:t>
            </a:r>
            <a:r>
              <a:rPr lang="en-US" altLang="en-US" sz="2800"/>
              <a:t>p</a:t>
            </a:r>
            <a:r>
              <a:rPr lang="en-US" altLang="en-US" sz="2800" baseline="-25000"/>
              <a:t>2</a:t>
            </a:r>
            <a:r>
              <a:rPr lang="en-US" altLang="en-US" sz="2800"/>
              <a:t> + g</a:t>
            </a:r>
            <a:r>
              <a:rPr lang="en-US" altLang="en-US" sz="2800" baseline="-25000"/>
              <a:t>0 </a:t>
            </a:r>
            <a:r>
              <a:rPr lang="en-US" altLang="en-US" sz="2800"/>
              <a:t>p</a:t>
            </a:r>
            <a:r>
              <a:rPr lang="en-US" altLang="en-US" sz="2800" baseline="-25000"/>
              <a:t>1</a:t>
            </a:r>
            <a:r>
              <a:rPr lang="en-US" altLang="en-US" sz="2800"/>
              <a:t>p</a:t>
            </a:r>
            <a:r>
              <a:rPr lang="en-US" altLang="en-US" sz="2800" baseline="-25000"/>
              <a:t>2</a:t>
            </a:r>
            <a:r>
              <a:rPr lang="en-US" altLang="en-US" sz="2800"/>
              <a:t> + c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1</a:t>
            </a:r>
            <a:r>
              <a:rPr lang="en-US" altLang="en-US" sz="2800"/>
              <a:t>p</a:t>
            </a:r>
            <a:r>
              <a:rPr lang="en-US" altLang="en-US" sz="2800" baseline="-25000"/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4861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/>
              <a:t>c</a:t>
            </a:r>
            <a:r>
              <a:rPr lang="en-US" altLang="en-US" sz="2800" baseline="-25000"/>
              <a:t>2</a:t>
            </a:r>
            <a:r>
              <a:rPr lang="en-US" altLang="en-US" sz="2800"/>
              <a:t> = g</a:t>
            </a:r>
            <a:r>
              <a:rPr lang="en-US" altLang="en-US" sz="2800" baseline="-25000"/>
              <a:t>1</a:t>
            </a:r>
            <a:r>
              <a:rPr lang="en-US" altLang="en-US" sz="2800"/>
              <a:t> + g</a:t>
            </a:r>
            <a:r>
              <a:rPr lang="en-US" altLang="en-US" sz="2800" baseline="-25000"/>
              <a:t>0 </a:t>
            </a:r>
            <a:r>
              <a:rPr lang="en-US" altLang="en-US" sz="2800"/>
              <a:t>p</a:t>
            </a:r>
            <a:r>
              <a:rPr lang="en-US" altLang="en-US" sz="2800" baseline="-25000"/>
              <a:t>1</a:t>
            </a:r>
            <a:r>
              <a:rPr lang="en-US" altLang="en-US" sz="2800"/>
              <a:t> + c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0</a:t>
            </a:r>
            <a:r>
              <a:rPr lang="en-US" altLang="en-US" sz="2800"/>
              <a:t>p</a:t>
            </a:r>
            <a:r>
              <a:rPr lang="en-US" altLang="en-US" sz="2800" baseline="-25000"/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17525" y="3873500"/>
            <a:ext cx="22129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 = g</a:t>
            </a:r>
            <a:r>
              <a:rPr lang="en-US" altLang="en-US" sz="2800" baseline="-25000"/>
              <a:t>0</a:t>
            </a:r>
            <a:r>
              <a:rPr lang="en-US" altLang="en-US" sz="2800"/>
              <a:t> + c</a:t>
            </a:r>
            <a:r>
              <a:rPr lang="en-US" altLang="en-US" sz="2800" baseline="-25000"/>
              <a:t>0 </a:t>
            </a:r>
            <a:r>
              <a:rPr lang="en-US" altLang="en-US" sz="2800"/>
              <a:t>p</a:t>
            </a:r>
            <a:r>
              <a:rPr lang="en-US" altLang="en-US" sz="2800" baseline="-25000"/>
              <a:t>0 </a:t>
            </a:r>
          </a:p>
        </p:txBody>
      </p:sp>
      <p:sp>
        <p:nvSpPr>
          <p:cNvPr id="9223" name="Line 1031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1032"/>
          <p:cNvSpPr txBox="1">
            <a:spLocks noChangeArrowheads="1"/>
          </p:cNvSpPr>
          <p:nvPr/>
        </p:nvSpPr>
        <p:spPr bwMode="auto">
          <a:xfrm>
            <a:off x="549275" y="4937125"/>
            <a:ext cx="4099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s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= a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</a:t>
            </a:r>
            <a:r>
              <a:rPr lang="en-US" altLang="en-US" sz="2800" dirty="0"/>
              <a:t> b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</a:t>
            </a:r>
            <a:r>
              <a:rPr lang="en-US" altLang="en-US" sz="2800" dirty="0"/>
              <a:t> c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= p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</a:t>
            </a:r>
            <a:r>
              <a:rPr lang="en-US" altLang="en-US" sz="2800" dirty="0"/>
              <a:t> c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</a:p>
        </p:txBody>
      </p:sp>
      <p:sp>
        <p:nvSpPr>
          <p:cNvPr id="9225" name="Text Box 1033"/>
          <p:cNvSpPr txBox="1">
            <a:spLocks noChangeArrowheads="1"/>
          </p:cNvSpPr>
          <p:nvPr/>
        </p:nvSpPr>
        <p:spPr bwMode="auto">
          <a:xfrm>
            <a:off x="5867400" y="4953000"/>
            <a:ext cx="184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s</a:t>
            </a:r>
            <a:r>
              <a:rPr lang="en-US" altLang="en-US" sz="2800" baseline="-25000"/>
              <a:t>1</a:t>
            </a:r>
            <a:r>
              <a:rPr lang="en-US" altLang="en-US" sz="2800"/>
              <a:t> = p</a:t>
            </a:r>
            <a:r>
              <a:rPr lang="en-US" altLang="en-US" sz="2800" baseline="-25000"/>
              <a:t>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</a:t>
            </a:r>
            <a:r>
              <a:rPr lang="en-US" altLang="en-US" sz="2800"/>
              <a:t> c</a:t>
            </a:r>
            <a:r>
              <a:rPr lang="en-US" altLang="en-US" sz="2800" baseline="-25000"/>
              <a:t>1</a:t>
            </a:r>
          </a:p>
        </p:txBody>
      </p:sp>
      <p:sp>
        <p:nvSpPr>
          <p:cNvPr id="9226" name="Text Box 1034"/>
          <p:cNvSpPr txBox="1">
            <a:spLocks noChangeArrowheads="1"/>
          </p:cNvSpPr>
          <p:nvPr/>
        </p:nvSpPr>
        <p:spPr bwMode="auto">
          <a:xfrm>
            <a:off x="501650" y="5638800"/>
            <a:ext cx="184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s</a:t>
            </a:r>
            <a:r>
              <a:rPr lang="en-US" altLang="en-US" sz="2800" baseline="-25000"/>
              <a:t>2</a:t>
            </a:r>
            <a:r>
              <a:rPr lang="en-US" altLang="en-US" sz="2800"/>
              <a:t> = p</a:t>
            </a:r>
            <a:r>
              <a:rPr lang="en-US" altLang="en-US" sz="2800" baseline="-25000"/>
              <a:t>2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</a:t>
            </a:r>
            <a:r>
              <a:rPr lang="en-US" altLang="en-US" sz="2800"/>
              <a:t> c</a:t>
            </a:r>
            <a:r>
              <a:rPr lang="en-US" altLang="en-US" sz="2800" baseline="-25000"/>
              <a:t>2</a:t>
            </a:r>
          </a:p>
        </p:txBody>
      </p:sp>
      <p:sp>
        <p:nvSpPr>
          <p:cNvPr id="9227" name="Text Box 1035"/>
          <p:cNvSpPr txBox="1">
            <a:spLocks noChangeArrowheads="1"/>
          </p:cNvSpPr>
          <p:nvPr/>
        </p:nvSpPr>
        <p:spPr bwMode="auto">
          <a:xfrm>
            <a:off x="5881688" y="5640388"/>
            <a:ext cx="184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s</a:t>
            </a:r>
            <a:r>
              <a:rPr lang="en-US" altLang="en-US" sz="2800" baseline="-25000"/>
              <a:t>3</a:t>
            </a:r>
            <a:r>
              <a:rPr lang="en-US" altLang="en-US" sz="2800"/>
              <a:t> = p</a:t>
            </a:r>
            <a:r>
              <a:rPr lang="en-US" altLang="en-US" sz="2800" baseline="-25000"/>
              <a:t>3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</a:t>
            </a:r>
            <a:r>
              <a:rPr lang="en-US" altLang="en-US" sz="2800"/>
              <a:t> c</a:t>
            </a:r>
            <a:r>
              <a:rPr lang="en-US" altLang="en-US" sz="2800" baseline="-2500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951"/>
            <a:ext cx="8686800" cy="563562"/>
          </a:xfrm>
        </p:spPr>
        <p:txBody>
          <a:bodyPr/>
          <a:lstStyle/>
          <a:p>
            <a:r>
              <a:rPr lang="en-US" altLang="en-US" dirty="0"/>
              <a:t>4-bit Carry-</a:t>
            </a:r>
            <a:r>
              <a:rPr lang="en-US" altLang="en-US" dirty="0" err="1"/>
              <a:t>Lookahead</a:t>
            </a:r>
            <a:r>
              <a:rPr lang="en-US" altLang="en-US" dirty="0"/>
              <a:t> Adder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Bit in CLA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19799"/>
            <a:ext cx="8991600" cy="854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9458" name="Picture 2" descr="Image result for carry look ahead adder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715000" cy="58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6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Adder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19869"/>
            <a:ext cx="4800599" cy="59092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66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Logic in CLA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Generate all the P &amp; G signals with XOR gates and </a:t>
            </a:r>
            <a:r>
              <a:rPr lang="en-US" dirty="0" err="1"/>
              <a:t>AND</a:t>
            </a:r>
            <a:r>
              <a:rPr lang="en-US" dirty="0"/>
              <a:t> gates</a:t>
            </a:r>
          </a:p>
          <a:p>
            <a:pPr lvl="2"/>
            <a:r>
              <a:rPr lang="en-US" dirty="0"/>
              <a:t>P &amp; G valid after 1 unit of time (one gate)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2-level implementation logic circuit</a:t>
            </a:r>
          </a:p>
          <a:p>
            <a:pPr lvl="2"/>
            <a:r>
              <a:rPr lang="en-US" dirty="0"/>
              <a:t>First: AND gate</a:t>
            </a:r>
          </a:p>
          <a:p>
            <a:pPr lvl="2"/>
            <a:r>
              <a:rPr lang="en-US" dirty="0"/>
              <a:t>Second: OR gate</a:t>
            </a:r>
          </a:p>
          <a:p>
            <a:pPr lvl="1"/>
            <a:r>
              <a:rPr lang="en-US" dirty="0"/>
              <a:t>Signals C be valid after 2 + 1 units of time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XOR gates generate signal S</a:t>
            </a:r>
          </a:p>
          <a:p>
            <a:pPr lvl="1"/>
            <a:r>
              <a:rPr lang="en-US" dirty="0"/>
              <a:t>Signal S be valid after 1 + 2 + 1 units of time</a:t>
            </a:r>
          </a:p>
          <a:p>
            <a:r>
              <a:rPr lang="en-US" dirty="0"/>
              <a:t>How many time units does a 4-bit ripple adder 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51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Mux and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Half adder</a:t>
            </a:r>
          </a:p>
          <a:p>
            <a:r>
              <a:rPr lang="en-US" dirty="0"/>
              <a:t>Full adder</a:t>
            </a:r>
          </a:p>
          <a:p>
            <a:r>
              <a:rPr lang="en-US" dirty="0"/>
              <a:t>Carry look ahead adder</a:t>
            </a:r>
          </a:p>
          <a:p>
            <a:endParaRPr lang="en-US" dirty="0"/>
          </a:p>
          <a:p>
            <a:r>
              <a:rPr lang="en-US" dirty="0"/>
              <a:t>Next lecture reading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: 8.7-8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70AB6-13C2-4123-A2B9-A6D0F70E42C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Mux</a:t>
            </a:r>
          </a:p>
          <a:p>
            <a:r>
              <a:rPr lang="en-US" dirty="0">
                <a:latin typeface="Arial" charset="0"/>
                <a:cs typeface="Arial" charset="0"/>
              </a:rPr>
              <a:t>Half adder</a:t>
            </a:r>
          </a:p>
          <a:p>
            <a:r>
              <a:rPr lang="en-US" dirty="0">
                <a:latin typeface="Arial" charset="0"/>
                <a:cs typeface="Arial" charset="0"/>
              </a:rPr>
              <a:t>Full adder</a:t>
            </a:r>
          </a:p>
          <a:p>
            <a:r>
              <a:rPr lang="en-US" dirty="0">
                <a:latin typeface="Arial" charset="0"/>
                <a:cs typeface="Arial" charset="0"/>
              </a:rPr>
              <a:t>Carry </a:t>
            </a:r>
            <a:r>
              <a:rPr lang="en-US" dirty="0" err="1">
                <a:latin typeface="Arial" charset="0"/>
                <a:cs typeface="Arial" charset="0"/>
              </a:rPr>
              <a:t>lookahead</a:t>
            </a:r>
            <a:r>
              <a:rPr lang="en-US" dirty="0">
                <a:latin typeface="Arial" charset="0"/>
                <a:cs typeface="Arial" charset="0"/>
              </a:rPr>
              <a:t> adder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Reading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8.5-6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n-1 multiplexer, or MUX, for short, is a device that allows you to pick one of n inputs and direct it to an output</a:t>
            </a:r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TV: you select one of many channels to be displayed on your screen</a:t>
            </a:r>
          </a:p>
          <a:p>
            <a:pPr lvl="1"/>
            <a:r>
              <a:rPr lang="en-US" sz="1800" dirty="0"/>
              <a:t>Radio:  </a:t>
            </a:r>
          </a:p>
          <a:p>
            <a:r>
              <a:rPr lang="en-US" sz="2000" dirty="0"/>
              <a:t>An n-1 MUX consists of the following: </a:t>
            </a:r>
          </a:p>
          <a:p>
            <a:pPr lvl="1"/>
            <a:r>
              <a:rPr lang="en-US" sz="1800" dirty="0"/>
              <a:t>Data inputs: n </a:t>
            </a:r>
          </a:p>
          <a:p>
            <a:pPr lvl="1"/>
            <a:r>
              <a:rPr lang="en-US" sz="1800" dirty="0"/>
              <a:t>Control inputs: ceil( log</a:t>
            </a:r>
            <a:r>
              <a:rPr lang="en-US" sz="1800" baseline="-25000" dirty="0"/>
              <a:t>2</a:t>
            </a:r>
            <a:r>
              <a:rPr lang="en-US" sz="1800" dirty="0"/>
              <a:t> n ) (– what is this?) </a:t>
            </a:r>
          </a:p>
          <a:p>
            <a:pPr lvl="1"/>
            <a:r>
              <a:rPr lang="en-US" sz="1800" dirty="0"/>
              <a:t>Output: 1 </a:t>
            </a:r>
          </a:p>
          <a:p>
            <a:r>
              <a:rPr lang="en-US" sz="2000" dirty="0"/>
              <a:t>Diagram of 2-1 MUX</a:t>
            </a:r>
          </a:p>
          <a:p>
            <a:pPr lvl="1"/>
            <a:r>
              <a:rPr lang="en-US" sz="1800" dirty="0"/>
              <a:t>Data inputs: n=2 (y0, x0)</a:t>
            </a:r>
          </a:p>
          <a:p>
            <a:pPr lvl="1"/>
            <a:r>
              <a:rPr lang="en-US" sz="1800" dirty="0"/>
              <a:t>Control inputs: ceil( log</a:t>
            </a:r>
            <a:r>
              <a:rPr lang="en-US" sz="1800" baseline="-25000" dirty="0"/>
              <a:t>2</a:t>
            </a:r>
            <a:r>
              <a:rPr lang="en-US" sz="1800" dirty="0"/>
              <a:t> 2 )=1;C: 1 bit</a:t>
            </a:r>
          </a:p>
          <a:p>
            <a:pPr lvl="1"/>
            <a:r>
              <a:rPr lang="en-US" sz="1800" dirty="0"/>
              <a:t>Outputs: 1 </a:t>
            </a:r>
          </a:p>
          <a:p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07188" y="4191000"/>
            <a:ext cx="2132012" cy="1676400"/>
            <a:chOff x="6707188" y="4191000"/>
            <a:chExt cx="2132012" cy="1676400"/>
          </a:xfrm>
        </p:grpSpPr>
        <p:sp>
          <p:nvSpPr>
            <p:cNvPr id="5" name="Rectangle 4"/>
            <p:cNvSpPr/>
            <p:nvPr/>
          </p:nvSpPr>
          <p:spPr>
            <a:xfrm>
              <a:off x="7162800" y="4572000"/>
              <a:ext cx="1676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2-1MUX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4495800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5800" y="4495800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7354094" y="43807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8343106" y="43807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48600" y="519326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86600" y="481226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7811294" y="5676106"/>
              <a:ext cx="381000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7188" y="5027612"/>
              <a:ext cx="455612" cy="1588"/>
            </a:xfrm>
            <a:prstGeom prst="straightConnector1">
              <a:avLst/>
            </a:prstGeom>
            <a:ln w="28575">
              <a:solidFill>
                <a:srgbClr val="050A0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8153400" y="3657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25" name="Oval 24"/>
          <p:cNvSpPr/>
          <p:nvPr/>
        </p:nvSpPr>
        <p:spPr>
          <a:xfrm>
            <a:off x="7162800" y="36576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6324600" y="4838700"/>
            <a:ext cx="381000" cy="304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5867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889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2-1 MUX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638800" cy="5410200"/>
          </a:xfrm>
        </p:spPr>
        <p:txBody>
          <a:bodyPr/>
          <a:lstStyle/>
          <a:p>
            <a:r>
              <a:rPr lang="en-US" sz="1600" dirty="0"/>
              <a:t>Behavior of 2-1 MUX</a:t>
            </a:r>
          </a:p>
          <a:p>
            <a:pPr lvl="1"/>
            <a:r>
              <a:rPr lang="en-US" sz="1400" dirty="0"/>
              <a:t>If c==0, then x</a:t>
            </a:r>
            <a:r>
              <a:rPr lang="en-US" sz="1400" baseline="-25000" dirty="0"/>
              <a:t>0</a:t>
            </a:r>
            <a:r>
              <a:rPr lang="en-US" sz="1400" dirty="0"/>
              <a:t> is directed to the output z</a:t>
            </a:r>
          </a:p>
          <a:p>
            <a:pPr lvl="1"/>
            <a:r>
              <a:rPr lang="en-US" sz="1400" dirty="0"/>
              <a:t>If c==1, then x</a:t>
            </a:r>
            <a:r>
              <a:rPr lang="en-US" sz="1400" baseline="-25000" dirty="0"/>
              <a:t>1</a:t>
            </a:r>
            <a:r>
              <a:rPr lang="en-US" sz="1400" dirty="0"/>
              <a:t> is directed to the output z</a:t>
            </a:r>
          </a:p>
          <a:p>
            <a:r>
              <a:rPr lang="en-US" sz="1800" dirty="0"/>
              <a:t>Truth table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Boolean Expression:</a:t>
            </a:r>
          </a:p>
          <a:p>
            <a:r>
              <a:rPr lang="en-US" sz="1800" dirty="0"/>
              <a:t>Implement it with logic gates by yourself</a:t>
            </a:r>
          </a:p>
          <a:p>
            <a:pPr lvl="1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934200" y="1371600"/>
            <a:ext cx="1676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2-1MUX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6096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096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125494" y="11803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8114506" y="11803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3800" y="27432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16764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582694" y="2475706"/>
            <a:ext cx="381000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8588" y="1827212"/>
            <a:ext cx="455612" cy="1588"/>
          </a:xfrm>
          <a:prstGeom prst="straightConnector1">
            <a:avLst/>
          </a:prstGeom>
          <a:ln w="28575">
            <a:solidFill>
              <a:srgbClr val="050A0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772400" y="1372394"/>
            <a:ext cx="534194" cy="913606"/>
            <a:chOff x="7772400" y="1372394"/>
            <a:chExt cx="534194" cy="913606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8077200" y="16002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5" idx="2"/>
            </p:cNvCxnSpPr>
            <p:nvPr/>
          </p:nvCxnSpPr>
          <p:spPr>
            <a:xfrm rot="10800000" flipV="1">
              <a:off x="7772400" y="18288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15200" y="1371600"/>
            <a:ext cx="457200" cy="913606"/>
            <a:chOff x="7315200" y="1371600"/>
            <a:chExt cx="457200" cy="913606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7087394" y="15994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309366" y="1822172"/>
              <a:ext cx="468868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219851" y="2437908"/>
          <a:ext cx="3505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89116"/>
              </p:ext>
            </p:extLst>
          </p:nvPr>
        </p:nvGraphicFramePr>
        <p:xfrm>
          <a:off x="4953000" y="4282785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965160" imgH="241200" progId="Equation.3">
                  <p:embed/>
                </p:oleObj>
              </mc:Choice>
              <mc:Fallback>
                <p:oleObj name="Equation" r:id="rId4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82785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99998"/>
              </p:ext>
            </p:extLst>
          </p:nvPr>
        </p:nvGraphicFramePr>
        <p:xfrm>
          <a:off x="4800600" y="2819400"/>
          <a:ext cx="2057400" cy="124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75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9800" y="144780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501" y="5181600"/>
            <a:ext cx="47812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2-1 </a:t>
            </a:r>
            <a:r>
              <a:rPr lang="en-US" dirty="0" err="1"/>
              <a:t>MUXes</a:t>
            </a:r>
            <a:r>
              <a:rPr lang="en-US" dirty="0"/>
              <a:t>, can you build a 4-1 MUX?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6501" y="5638800"/>
            <a:ext cx="48161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logic gates, can you build a 1-2 </a:t>
            </a:r>
            <a:r>
              <a:rPr lang="en-US" dirty="0" err="1"/>
              <a:t>deMUX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272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4" grpId="0"/>
      <p:bldP spid="4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(1)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(2)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(3)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(4)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(5)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(7)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(8)</a:t>
            </a:r>
            <a:r>
              <a:rPr lang="en-US" baseline="-25000" dirty="0"/>
              <a:t>10</a:t>
            </a:r>
            <a:r>
              <a:rPr lang="en-US" dirty="0"/>
              <a:t> = (    )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8601" y="2174875"/>
            <a:ext cx="4648200" cy="3951288"/>
          </a:xfrm>
        </p:spPr>
        <p:txBody>
          <a:bodyPr/>
          <a:lstStyle/>
          <a:p>
            <a:r>
              <a:rPr lang="en-US" b="1" dirty="0"/>
              <a:t>Let's consider adding two 3-bit UB (unsigned binary) numbers.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dirty="0"/>
              <a:t>   		   1 1 0	</a:t>
            </a:r>
          </a:p>
          <a:p>
            <a:pPr marL="0" indent="0" algn="r">
              <a:buNone/>
            </a:pPr>
            <a:r>
              <a:rPr lang="en-US" b="1" dirty="0"/>
              <a:t>+ 0 1 1	 </a:t>
            </a:r>
            <a:endParaRPr lang="en-US" dirty="0"/>
          </a:p>
          <a:p>
            <a:pPr marL="0" indent="0" algn="r">
              <a:buNone/>
            </a:pPr>
            <a:r>
              <a:rPr lang="en-US" b="1" dirty="0"/>
              <a:t>-----------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962400" cy="3200399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adding two bits (binary digits) together:</a:t>
            </a:r>
          </a:p>
          <a:p>
            <a:pPr>
              <a:buNone/>
            </a:pPr>
            <a:r>
              <a:rPr lang="en-US" sz="2000" dirty="0"/>
              <a:t>    A + B = ?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0 + 0 = 0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0 + 1 = 1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1 + 0 = 1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   1 + 1 = 10</a:t>
            </a:r>
          </a:p>
          <a:p>
            <a:pPr>
              <a:lnSpc>
                <a:spcPct val="10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3699" y="2402288"/>
            <a:ext cx="194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is for “SUM” </a:t>
            </a:r>
          </a:p>
          <a:p>
            <a:r>
              <a:rPr lang="en-US" dirty="0"/>
              <a:t>C is for “CARRY”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8" y="4041338"/>
            <a:ext cx="2057400" cy="646331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= AND(A, B)</a:t>
            </a:r>
          </a:p>
          <a:p>
            <a:r>
              <a:rPr lang="en-US" dirty="0"/>
              <a:t>S = XOR(A,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32835"/>
            <a:ext cx="4852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Half Adder </a:t>
            </a:r>
          </a:p>
          <a:p>
            <a:r>
              <a:rPr lang="en-US" dirty="0"/>
              <a:t>add two 1-digit addends, can only be </a:t>
            </a:r>
          </a:p>
          <a:p>
            <a:r>
              <a:rPr lang="en-US" dirty="0"/>
              <a:t>used to add the least significant bit (can’t deal</a:t>
            </a:r>
          </a:p>
          <a:p>
            <a:r>
              <a:rPr lang="en-US" dirty="0"/>
              <a:t>with a carry-in bit from the lower digit)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066800"/>
            <a:ext cx="2076450" cy="2790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87" y="3904060"/>
            <a:ext cx="4791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4876800" cy="5334000"/>
          </a:xfrm>
        </p:spPr>
        <p:txBody>
          <a:bodyPr/>
          <a:lstStyle/>
          <a:p>
            <a:r>
              <a:rPr lang="en-US" b="1" dirty="0"/>
              <a:t>A half Adders does not handle carries </a:t>
            </a:r>
            <a:endParaRPr lang="en-US" dirty="0"/>
          </a:p>
          <a:p>
            <a:r>
              <a:rPr lang="en-US" dirty="0"/>
              <a:t>A full adder can handle three bits </a:t>
            </a:r>
          </a:p>
          <a:p>
            <a:pPr marL="400050" lvl="1" indent="0">
              <a:buNone/>
            </a:pPr>
            <a:r>
              <a:rPr lang="en-US" dirty="0"/>
              <a:t>– 3 data inputs: X, Y, and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– </a:t>
            </a:r>
            <a:r>
              <a:rPr lang="en-US" b="1" dirty="0"/>
              <a:t>2 outputs: S for sum and </a:t>
            </a:r>
            <a:r>
              <a:rPr lang="en-US" b="1" dirty="0" err="1"/>
              <a:t>C</a:t>
            </a:r>
            <a:r>
              <a:rPr lang="en-US" b="1" baseline="-25000" dirty="0" err="1"/>
              <a:t>out</a:t>
            </a:r>
            <a:r>
              <a:rPr lang="en-US" b="1" dirty="0"/>
              <a:t> for carry out </a:t>
            </a:r>
            <a:endParaRPr lang="en-US" dirty="0"/>
          </a:p>
          <a:p>
            <a:r>
              <a:rPr lang="en-US" dirty="0"/>
              <a:t>Truth table? </a:t>
            </a:r>
          </a:p>
          <a:p>
            <a:r>
              <a:rPr lang="en-US" dirty="0"/>
              <a:t>Boolean expression?</a:t>
            </a:r>
          </a:p>
          <a:p>
            <a:r>
              <a:rPr lang="en-US" dirty="0"/>
              <a:t>Circuits? </a:t>
            </a:r>
          </a:p>
        </p:txBody>
      </p:sp>
      <p:graphicFrame>
        <p:nvGraphicFramePr>
          <p:cNvPr id="5990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29790"/>
              </p:ext>
            </p:extLst>
          </p:nvPr>
        </p:nvGraphicFramePr>
        <p:xfrm>
          <a:off x="5638800" y="1371600"/>
          <a:ext cx="1690688" cy="3291840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876800"/>
            <a:ext cx="2146216" cy="1841356"/>
          </a:xfrm>
          <a:prstGeom prst="rect">
            <a:avLst/>
          </a:prstGeom>
        </p:spPr>
      </p:pic>
      <p:graphicFrame>
        <p:nvGraphicFramePr>
          <p:cNvPr id="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43052"/>
              </p:ext>
            </p:extLst>
          </p:nvPr>
        </p:nvGraphicFramePr>
        <p:xfrm>
          <a:off x="7319883" y="1371600"/>
          <a:ext cx="1128712" cy="32918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5047"/>
              </p:ext>
            </p:extLst>
          </p:nvPr>
        </p:nvGraphicFramePr>
        <p:xfrm>
          <a:off x="7329488" y="1371600"/>
          <a:ext cx="1128712" cy="32918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Determine logic function for full adder from truth table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C = 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S = 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r>
              <a:rPr lang="en-US" b="0" dirty="0"/>
              <a:t>Add details of circuits</a:t>
            </a:r>
          </a:p>
          <a:p>
            <a:endParaRPr lang="en-US" b="0" dirty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880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/>
          <a:lstStyle/>
          <a:p>
            <a:r>
              <a:rPr lang="en-US" b="0" dirty="0"/>
              <a:t>Write out the logic functions for full adder</a:t>
            </a:r>
          </a:p>
          <a:p>
            <a:pPr lvl="1"/>
            <a:r>
              <a:rPr lang="en-US" b="0" dirty="0" err="1"/>
              <a:t>Cout</a:t>
            </a:r>
            <a:r>
              <a:rPr lang="en-US" b="0" dirty="0"/>
              <a:t> = 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S = </a:t>
            </a:r>
          </a:p>
          <a:p>
            <a:endParaRPr lang="en-US" b="0" dirty="0"/>
          </a:p>
          <a:p>
            <a:r>
              <a:rPr lang="en-US" b="0" dirty="0"/>
              <a:t>Add details of circuits</a:t>
            </a:r>
          </a:p>
          <a:p>
            <a:endParaRPr lang="en-US" b="0" dirty="0"/>
          </a:p>
          <a:p>
            <a:r>
              <a:rPr lang="en-US" b="0" dirty="0"/>
              <a:t>Build full adder with half adders and basic logic gates</a:t>
            </a:r>
          </a:p>
          <a:p>
            <a:endParaRPr lang="en-US" b="0" dirty="0"/>
          </a:p>
          <a:p>
            <a:r>
              <a:rPr lang="en-US" b="0" dirty="0"/>
              <a:t>Abstraction   </a:t>
            </a:r>
            <a:endParaRPr lang="en-US" dirty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48438" y="4223044"/>
            <a:ext cx="14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Full Adder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77" y="1540720"/>
            <a:ext cx="6816323" cy="26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6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1295</TotalTime>
  <Words>922</Words>
  <Application>Microsoft Macintosh PowerPoint</Application>
  <PresentationFormat>On-screen Show (4:3)</PresentationFormat>
  <Paragraphs>278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CPSC3300: Computer Systems Organization</vt:lpstr>
      <vt:lpstr>Outline</vt:lpstr>
      <vt:lpstr>Multiplexers</vt:lpstr>
      <vt:lpstr>2-1 MUX cont’d</vt:lpstr>
      <vt:lpstr>Binary Addition</vt:lpstr>
      <vt:lpstr>Machine Addition</vt:lpstr>
      <vt:lpstr>Full Adder</vt:lpstr>
      <vt:lpstr>Boolean Function</vt:lpstr>
      <vt:lpstr>Full Adder Implementation</vt:lpstr>
      <vt:lpstr>Lookahead Adder</vt:lpstr>
      <vt:lpstr>Sum and Carry Based on P &amp; G</vt:lpstr>
      <vt:lpstr>4-bit Carry-Lookahead Adder (1)</vt:lpstr>
      <vt:lpstr>Carry Out Bit in CLA</vt:lpstr>
      <vt:lpstr>CLA Adder Implementation</vt:lpstr>
      <vt:lpstr>Three levels of Logic in CLA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51</cp:revision>
  <cp:lastPrinted>2013-08-26T14:30:50Z</cp:lastPrinted>
  <dcterms:created xsi:type="dcterms:W3CDTF">2009-09-29T16:16:12Z</dcterms:created>
  <dcterms:modified xsi:type="dcterms:W3CDTF">2020-01-29T04:32:30Z</dcterms:modified>
</cp:coreProperties>
</file>