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6" r:id="rId18"/>
    <p:sldId id="264" r:id="rId19"/>
    <p:sldId id="274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5972" autoAdjust="0"/>
  </p:normalViewPr>
  <p:slideViewPr>
    <p:cSldViewPr>
      <p:cViewPr varScale="1">
        <p:scale>
          <a:sx n="85" d="100"/>
          <a:sy n="85" d="100"/>
        </p:scale>
        <p:origin x="21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CC7844-4518-452D-917C-3A56AF694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21BFA6A-5123-42D9-AD14-D29D0DB2527C}" type="datetimeFigureOut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705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657A842-14C4-4440-B36D-4E3474DB0759}" type="datetimeFigureOut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CB35D7-E92D-4D8E-BC99-B3802AB10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9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50567B-5D3B-497F-8671-486A4EDD785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52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4A4F0E-7253-41DC-8E3B-476382E6EC2E}" type="slidenum">
              <a:rPr lang="en-US" smtClean="0">
                <a:latin typeface="Calibri" pitchFamily="34" charset="0"/>
              </a:rPr>
              <a:pPr eaLnBrk="1" hangingPunct="1"/>
              <a:t>14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4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63999B-7D32-4774-9BE2-C4D7401CA14C}" type="slidenum">
              <a:rPr lang="en-US" smtClean="0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1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E4B840A-1928-42E6-B622-58A84768EE15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BF2A39-9BD0-464C-92BE-E2A5204040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5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26717-BA11-4739-BE62-683FAFFC4F87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80AF-A1B9-44E2-B034-DC5820C9AA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06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C98E7-675E-443C-88E1-BADD73D86789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4B0ED-C696-402C-9762-8486E5B5A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C1371D-8E50-4E8F-A0B4-7F4434DEE04A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D3870D-EF41-4F35-9F78-31A60ED57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85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15C1-CCFE-4414-ABCD-802BE318DBCB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7BAA1-5F4B-43A1-A735-7DDBE7544C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7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3B081-7EE6-4F5C-A394-1EA1FAC41DCA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0153F-4CF3-40F9-B548-3B104BFEB6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2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6DA5-0D29-4BB3-B46A-A4C88E827CD6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7B922-5D5D-4BF5-9E58-3C897179D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21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F295C-7A2F-4027-90E1-9B64FB2E8762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278-B80E-484D-A079-E9693FA3C6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5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4E618-0E11-4D74-889B-67206BA5E83D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BE1FC-7774-4E8E-8C9F-7D66AAEB0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95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26809-8F83-46EB-96A0-312C4C1FA579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0AF5E-A315-491F-94C3-AB250B8966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17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0223C-C83A-4FF0-896F-A532196F58F0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31C9C-CDBA-48AD-883C-5BFE7ABD4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FD354B5-8000-4CAE-8988-AB4624F33134}" type="datetime1">
              <a:rPr lang="en-US" altLang="en-US"/>
              <a:pPr>
                <a:defRPr/>
              </a:pPr>
              <a:t>2/2/21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DAB037-AE85-4F20-B12A-47287BBA8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7 – Sequential Logic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96F826-928B-4F0B-B220-29933AE86D19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46127"/>
            <a:ext cx="5410200" cy="154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Clock and Clock Edges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30629" y="990600"/>
            <a:ext cx="8991600" cy="5334000"/>
          </a:xfrm>
          <a:ln w="9525"/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Timing diagram is used to describe the behavior of a clock</a:t>
            </a: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Very small transition time: 0 -&gt; 1 and 1 -&gt; 0.</a:t>
            </a:r>
          </a:p>
          <a:p>
            <a:pPr lvl="1" eaLnBrk="1" hangingPunct="1"/>
            <a:r>
              <a:rPr lang="en-US" sz="1600" dirty="0">
                <a:latin typeface="Arial" charset="0"/>
                <a:cs typeface="Arial" charset="0"/>
              </a:rPr>
              <a:t>Positive edges: the clock transitions from 0 to 1</a:t>
            </a:r>
          </a:p>
          <a:p>
            <a:pPr lvl="1" eaLnBrk="1" hangingPunct="1"/>
            <a:r>
              <a:rPr lang="en-US" sz="1600" dirty="0">
                <a:latin typeface="Arial" charset="0"/>
                <a:cs typeface="Arial" charset="0"/>
              </a:rPr>
              <a:t>Negative edges: the clock transitions from 1 to 0</a:t>
            </a: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Why are clock edges important</a:t>
            </a:r>
          </a:p>
          <a:p>
            <a:pPr lvl="1" eaLnBrk="1" hangingPunct="1"/>
            <a:r>
              <a:rPr lang="en-US" sz="1600" dirty="0">
                <a:latin typeface="Arial" charset="0"/>
                <a:cs typeface="Arial" charset="0"/>
              </a:rPr>
              <a:t>Flip flops and registers are timed devices and triggered by edges.</a:t>
            </a:r>
          </a:p>
          <a:p>
            <a:pPr lvl="1" eaLnBrk="1" hangingPunct="1"/>
            <a:r>
              <a:rPr lang="en-US" sz="1600" dirty="0">
                <a:latin typeface="Arial" charset="0"/>
                <a:cs typeface="Arial" charset="0"/>
              </a:rPr>
              <a:t>Why flip flops are built this way?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6324600" y="3548305"/>
            <a:ext cx="26670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exaggerated transitions </a:t>
            </a:r>
            <a:endParaRPr 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195637" y="1506128"/>
            <a:ext cx="260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Time on X, voltage on y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4" y="4027104"/>
            <a:ext cx="4191000" cy="145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8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6400800" cy="5410200"/>
              </a:xfrm>
            </p:spPr>
            <p:txBody>
              <a:bodyPr/>
              <a:lstStyle/>
              <a:p>
                <a:r>
                  <a:rPr lang="en-US" sz="2000" dirty="0"/>
                  <a:t>The NOR-based SR Latch</a:t>
                </a:r>
              </a:p>
              <a:p>
                <a:pPr lvl="1"/>
                <a:r>
                  <a:rPr lang="en-US" sz="1800" dirty="0"/>
                  <a:t>contains the basic memory cell to allow setting the state of the latch.</a:t>
                </a:r>
              </a:p>
              <a:p>
                <a:pPr lvl="1"/>
                <a:r>
                  <a:rPr lang="en-US" sz="1800" dirty="0"/>
                  <a:t>Inputs: S (set) and R (reset)</a:t>
                </a:r>
              </a:p>
              <a:p>
                <a:pPr lvl="1"/>
                <a:r>
                  <a:rPr lang="en-US" sz="1800" dirty="0"/>
                  <a:t>Outputs: Q and Not Q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:</m:t>
                    </m:r>
                    <m:r>
                      <a:rPr lang="en-US" sz="2000" b="1" i="1" smtClean="0">
                        <a:latin typeface="Cambria Math"/>
                      </a:rPr>
                      <m:t>𝒄𝒖𝒓𝒓𝒆𝒏𝒕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𝒔𝒕𝒂𝒕𝒆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b="1" i="1" smtClean="0">
                        <a:latin typeface="Cambria Math"/>
                      </a:rPr>
                      <m:t>𝒏𝒆𝒙𝒕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𝒔𝒕𝒂𝒕𝒆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Behavior:</a:t>
                </a:r>
              </a:p>
              <a:p>
                <a:pPr lvl="1"/>
                <a:r>
                  <a:rPr lang="en-US" sz="1600" dirty="0"/>
                  <a:t>When S=0 and R=0, feedback loop maintains state.</a:t>
                </a:r>
              </a:p>
              <a:p>
                <a:pPr lvl="2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dirty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𝒏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=0;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dirty="0"/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𝒏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=1</a:t>
                </a:r>
              </a:p>
              <a:p>
                <a:pPr lvl="1"/>
                <a:r>
                  <a:rPr lang="en-US" sz="1600" dirty="0"/>
                  <a:t>When S=1 and R=0, Q is set to 1.</a:t>
                </a:r>
              </a:p>
              <a:p>
                <a:pPr lvl="1"/>
                <a:r>
                  <a:rPr lang="en-US" sz="1600" dirty="0"/>
                  <a:t>When S=0 and R=1, Q is reset to 0</a:t>
                </a:r>
              </a:p>
              <a:p>
                <a:pPr lvl="1"/>
                <a:r>
                  <a:rPr lang="en-US" sz="1600" dirty="0"/>
                  <a:t>(S=1 and R=1) is not allowed</a:t>
                </a:r>
              </a:p>
              <a:p>
                <a:pPr lvl="1"/>
                <a:r>
                  <a:rPr lang="en-US" sz="1600" dirty="0"/>
                  <a:t>Set line latches a 1.</a:t>
                </a:r>
              </a:p>
              <a:p>
                <a:pPr lvl="1"/>
                <a:r>
                  <a:rPr lang="en-US" sz="1600" dirty="0"/>
                  <a:t>Reset line resets or clears latch.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6400800" cy="5410200"/>
              </a:xfrm>
              <a:blipFill rotWithShape="1">
                <a:blip r:embed="rId3"/>
                <a:stretch>
                  <a:fillRect l="-857" b="-5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066800"/>
            <a:ext cx="2249487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7637" y="3048000"/>
            <a:ext cx="2646363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388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054" descr="C:\My Images\sc571_chap8_1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43200"/>
            <a:ext cx="38100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Clocked SR Latch</a:t>
            </a:r>
          </a:p>
        </p:txBody>
      </p:sp>
      <p:sp>
        <p:nvSpPr>
          <p:cNvPr id="4" name="Rectangle 2052"/>
          <p:cNvSpPr txBox="1">
            <a:spLocks noChangeArrowheads="1"/>
          </p:cNvSpPr>
          <p:nvPr/>
        </p:nvSpPr>
        <p:spPr>
          <a:xfrm>
            <a:off x="3352800" y="914400"/>
            <a:ext cx="5638800" cy="5791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NOR-based SR latch with a clock added.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 latch is responsive to inputs S and R only when CLK is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high (level)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When CLK is low, the latch retains its current state</a:t>
            </a:r>
            <a:endParaRPr lang="en-US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Timing diagram shows the level-sensitive nature of the clocked SR latch.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Note four times where Q changes state: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When S goes high during positive CLK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On leading CLK edge after changes in S &amp; R during CLK low time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A positive glitch in S while CLK is high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When R goes high during positive CLK</a:t>
            </a:r>
          </a:p>
        </p:txBody>
      </p:sp>
      <p:pic>
        <p:nvPicPr>
          <p:cNvPr id="5" name="Picture 2053" descr="C:\My Images\sc571_chap8_1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400"/>
            <a:ext cx="3040063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5715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5867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533400" y="6172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64754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5867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64754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62600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90246" y="5715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0246" y="62600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2" y="6324600"/>
            <a:ext cx="232651" cy="1"/>
          </a:xfrm>
          <a:prstGeom prst="line">
            <a:avLst/>
          </a:prstGeom>
          <a:ln w="28575">
            <a:solidFill>
              <a:srgbClr val="050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lay 24"/>
          <p:cNvSpPr/>
          <p:nvPr/>
        </p:nvSpPr>
        <p:spPr>
          <a:xfrm>
            <a:off x="762000" y="6096000"/>
            <a:ext cx="76200" cy="1524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604886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59992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" y="2590800"/>
            <a:ext cx="8991600" cy="3810000"/>
          </a:xfrm>
        </p:spPr>
        <p:txBody>
          <a:bodyPr/>
          <a:lstStyle/>
          <a:p>
            <a:pPr lvl="0">
              <a:defRPr/>
            </a:pPr>
            <a:r>
              <a:rPr lang="en-US" sz="2000" b="0" dirty="0"/>
              <a:t>Data latch, simply D Latch</a:t>
            </a:r>
          </a:p>
          <a:p>
            <a:pPr lvl="0">
              <a:defRPr/>
            </a:pPr>
            <a:r>
              <a:rPr lang="en-US" sz="2000" b="0" dirty="0"/>
              <a:t>A D-latch is implemented with</a:t>
            </a:r>
          </a:p>
          <a:p>
            <a:pPr lvl="1">
              <a:defRPr/>
            </a:pPr>
            <a:r>
              <a:rPr lang="en-US" sz="1800" b="0" dirty="0"/>
              <a:t>a clocked, NOR-based S-R latch</a:t>
            </a:r>
          </a:p>
          <a:p>
            <a:pPr lvl="1">
              <a:defRPr/>
            </a:pPr>
            <a:r>
              <a:rPr lang="en-US" sz="1800" b="0" dirty="0"/>
              <a:t>D connected to S</a:t>
            </a:r>
          </a:p>
          <a:p>
            <a:pPr lvl="1">
              <a:defRPr/>
            </a:pPr>
            <a:r>
              <a:rPr lang="en-US" sz="1800" b="0" dirty="0"/>
              <a:t>Inverted D connected to input R</a:t>
            </a:r>
          </a:p>
          <a:p>
            <a:pPr>
              <a:defRPr/>
            </a:pPr>
            <a:r>
              <a:rPr lang="en-US" sz="2000" b="0" dirty="0"/>
              <a:t>Behavior</a:t>
            </a:r>
          </a:p>
          <a:p>
            <a:pPr lvl="1">
              <a:defRPr/>
            </a:pPr>
            <a:r>
              <a:rPr lang="en-US" sz="1800" b="0" dirty="0"/>
              <a:t>When CLK is high, D is transmitted to output Q (and D’ to Q’)</a:t>
            </a:r>
          </a:p>
          <a:p>
            <a:pPr lvl="1">
              <a:defRPr/>
            </a:pPr>
            <a:r>
              <a:rPr lang="en-US" sz="1800" b="0" dirty="0"/>
              <a:t>When CLK is low, the latch retains its previous state</a:t>
            </a:r>
          </a:p>
          <a:p>
            <a:pPr>
              <a:defRPr/>
            </a:pPr>
            <a:r>
              <a:rPr lang="en-US" sz="2000" b="0" dirty="0"/>
              <a:t>Transparent latches are typically used as I/O ports or in asynchronous systems, or in synchronous two-phase systems</a:t>
            </a:r>
          </a:p>
          <a:p>
            <a:pPr>
              <a:defRPr/>
            </a:pPr>
            <a:endParaRPr lang="en-US" sz="2200" b="0" dirty="0"/>
          </a:p>
        </p:txBody>
      </p:sp>
      <p:sp>
        <p:nvSpPr>
          <p:cNvPr id="5" name="Rectangle 2052"/>
          <p:cNvSpPr txBox="1">
            <a:spLocks noChangeArrowheads="1"/>
          </p:cNvSpPr>
          <p:nvPr/>
        </p:nvSpPr>
        <p:spPr>
          <a:xfrm>
            <a:off x="4038600" y="1219200"/>
            <a:ext cx="49530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2053" descr="C:\My Images\sc571_chap8_17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990600"/>
            <a:ext cx="3479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82" y="3051481"/>
            <a:ext cx="36004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093859"/>
            <a:ext cx="16573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1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Edge-Triggered D Flip-Flops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6824" y="1012209"/>
            <a:ext cx="8991600" cy="58674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Synchronous sequential circuits –inputs captured at only discrete instants of time, such as the rising edges of the clock.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Latches are level-triggered, not practical for use in synchronous sequential circuits.</a:t>
            </a: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Behavior: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Rising edge: sample input D and direct it to </a:t>
            </a:r>
            <a:r>
              <a:rPr lang="en-US" sz="1800" dirty="0" err="1">
                <a:latin typeface="Arial" charset="0"/>
                <a:cs typeface="Arial" charset="0"/>
              </a:rPr>
              <a:t>Qnext</a:t>
            </a:r>
            <a:endParaRPr lang="en-US" sz="1800" dirty="0">
              <a:latin typeface="Arial" charset="0"/>
              <a:cs typeface="Arial" charset="0"/>
            </a:endParaRPr>
          </a:p>
          <a:p>
            <a:pPr lvl="2"/>
            <a:r>
              <a:rPr lang="en-US" sz="1800" dirty="0">
                <a:latin typeface="Arial" charset="0"/>
                <a:cs typeface="Arial" charset="0"/>
              </a:rPr>
              <a:t>If D=0 then </a:t>
            </a:r>
            <a:r>
              <a:rPr lang="en-US" sz="1800" dirty="0" err="1">
                <a:latin typeface="Arial" charset="0"/>
                <a:cs typeface="Arial" charset="0"/>
              </a:rPr>
              <a:t>Qnext</a:t>
            </a:r>
            <a:r>
              <a:rPr lang="en-US" sz="1800" dirty="0">
                <a:latin typeface="Arial" charset="0"/>
                <a:cs typeface="Arial" charset="0"/>
              </a:rPr>
              <a:t>=0; if D=1 then </a:t>
            </a:r>
            <a:r>
              <a:rPr lang="en-US" sz="1800" dirty="0" err="1">
                <a:latin typeface="Arial" charset="0"/>
                <a:cs typeface="Arial" charset="0"/>
              </a:rPr>
              <a:t>Qnext</a:t>
            </a:r>
            <a:r>
              <a:rPr lang="en-US" sz="1800" dirty="0">
                <a:latin typeface="Arial" charset="0"/>
                <a:cs typeface="Arial" charset="0"/>
              </a:rPr>
              <a:t>=1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Non-rising edge, </a:t>
            </a:r>
            <a:r>
              <a:rPr lang="en-US" sz="1800" dirty="0" err="1">
                <a:latin typeface="Arial" charset="0"/>
                <a:cs typeface="Arial" charset="0"/>
              </a:rPr>
              <a:t>Qnext</a:t>
            </a:r>
            <a:r>
              <a:rPr lang="en-US" sz="1800" dirty="0">
                <a:latin typeface="Arial" charset="0"/>
                <a:cs typeface="Arial" charset="0"/>
              </a:rPr>
              <a:t>=Q, no matter what value input D is.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A D flip-flop can be viewed as a memory cell.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228600" y="4113639"/>
            <a:ext cx="3941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Positive Edge Triggered D Flip-Flops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14" y="2645306"/>
            <a:ext cx="2154072" cy="185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76" y="2711781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06" y="2819400"/>
            <a:ext cx="4095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4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file: a set of registers that can be read and written by supplying a register number to be accessed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3870D-EF41-4F35-9F78-31A60ED5750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6" descr="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4917312" cy="38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06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A8F27C5-B0F8-4B22-96DA-6A3C6B8005D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44035" name="Footer Placeholder 7"/>
          <p:cNvSpPr txBox="1">
            <a:spLocks noGrp="1"/>
          </p:cNvSpPr>
          <p:nvPr/>
        </p:nvSpPr>
        <p:spPr bwMode="auto">
          <a:xfrm>
            <a:off x="0" y="6416675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Copyright © 2014 Elsevier Inc. All rights reserved.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685800" y="5646738"/>
            <a:ext cx="777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FIGURE B.8.8</a:t>
            </a: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MS Mincho" panose="02020609040205080304" pitchFamily="49" charset="-128"/>
              </a:rPr>
              <a:t> </a:t>
            </a: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The implementation of two read ports for a register file with </a:t>
            </a:r>
            <a:r>
              <a:rPr lang="en-US" altLang="en-US" sz="1200" i="1">
                <a:solidFill>
                  <a:srgbClr val="000000"/>
                </a:solidFill>
                <a:ea typeface="Times New Roman" panose="02020603050405020304" pitchFamily="18" charset="0"/>
                <a:cs typeface="ITCFranklinGothicStd-HvyIt" charset="0"/>
              </a:rPr>
              <a:t>n</a:t>
            </a: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 registers can be done with a pair of n-to-1 multiplexors, each 32 bits wide.</a:t>
            </a: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The register read number signal is used as the multiplexor selector signal. Figure B.8.9 shows how the write port is implemented.</a:t>
            </a:r>
          </a:p>
        </p:txBody>
      </p:sp>
      <p:pic>
        <p:nvPicPr>
          <p:cNvPr id="44037" name="Picture 6" descr="4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228600"/>
            <a:ext cx="5327650" cy="5334000"/>
          </a:xfrm>
        </p:spPr>
      </p:pic>
    </p:spTree>
    <p:extLst>
      <p:ext uri="{BB962C8B-B14F-4D97-AF65-F5344CB8AC3E}">
        <p14:creationId xmlns:p14="http://schemas.microsoft.com/office/powerpoint/2010/main" val="73489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B905723-A643-4681-9D17-D3C053A6DB96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45059" name="Footer Placeholder 7"/>
          <p:cNvSpPr txBox="1">
            <a:spLocks noGrp="1"/>
          </p:cNvSpPr>
          <p:nvPr/>
        </p:nvSpPr>
        <p:spPr bwMode="auto">
          <a:xfrm>
            <a:off x="0" y="6416675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Copyright © 2014 Elsevier Inc. All rights reserved.</a:t>
            </a: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685800" y="5646738"/>
            <a:ext cx="7772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FIGURE B.8.9</a:t>
            </a: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MS Mincho" panose="02020609040205080304" pitchFamily="49" charset="-128"/>
              </a:rPr>
              <a:t> </a:t>
            </a: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The write port for a register file is implemented with a decoder that is used with the write signal to generate the </a:t>
            </a:r>
            <a:r>
              <a:rPr lang="en-US" altLang="en-US" sz="1200" i="1">
                <a:solidFill>
                  <a:srgbClr val="000000"/>
                </a:solidFill>
                <a:ea typeface="Times New Roman" panose="02020603050405020304" pitchFamily="18" charset="0"/>
                <a:cs typeface="ITCFranklinGothicStd-HvyIt" charset="0"/>
              </a:rPr>
              <a:t>C</a:t>
            </a: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 input to the registers</a:t>
            </a:r>
            <a:r>
              <a:rPr lang="en-US" altLang="en-US" sz="120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. All three inputs (the register number, the data, and the write signal) will have setup and hold-time constraints that ensure that the correct data is written into the register file.</a:t>
            </a:r>
          </a:p>
        </p:txBody>
      </p:sp>
      <p:pic>
        <p:nvPicPr>
          <p:cNvPr id="45061" name="Picture 6" descr="4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2075" y="382588"/>
            <a:ext cx="6419850" cy="5024437"/>
          </a:xfrm>
        </p:spPr>
      </p:pic>
    </p:spTree>
    <p:extLst>
      <p:ext uri="{BB962C8B-B14F-4D97-AF65-F5344CB8AC3E}">
        <p14:creationId xmlns:p14="http://schemas.microsoft.com/office/powerpoint/2010/main" val="280424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  <a:p>
            <a:pPr lvl="1"/>
            <a:r>
              <a:rPr lang="en-US" dirty="0"/>
              <a:t>Online via Canvas</a:t>
            </a:r>
          </a:p>
          <a:p>
            <a:pPr lvl="1"/>
            <a:r>
              <a:rPr lang="en-US" dirty="0"/>
              <a:t>Exam is open-notes</a:t>
            </a:r>
          </a:p>
          <a:p>
            <a:pPr lvl="1"/>
            <a:r>
              <a:rPr lang="en-US" dirty="0"/>
              <a:t>Thursday February 11</a:t>
            </a:r>
          </a:p>
          <a:p>
            <a:pPr lvl="1"/>
            <a:r>
              <a:rPr lang="en-US" dirty="0"/>
              <a:t>HW1 solution will be available on Canvas, HW2 questions will be explained during the review session before the exam</a:t>
            </a:r>
          </a:p>
          <a:p>
            <a:pPr lvl="1"/>
            <a:r>
              <a:rPr lang="en-US" dirty="0"/>
              <a:t>Sample questions will be available on Canvas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combinational and sequential logics</a:t>
            </a:r>
          </a:p>
          <a:p>
            <a:r>
              <a:rPr lang="en-US" dirty="0"/>
              <a:t>ALU</a:t>
            </a:r>
          </a:p>
          <a:p>
            <a:r>
              <a:rPr lang="en-US" dirty="0"/>
              <a:t>Feedback circuits</a:t>
            </a:r>
          </a:p>
          <a:p>
            <a:r>
              <a:rPr lang="en-US" dirty="0"/>
              <a:t>Latches</a:t>
            </a:r>
          </a:p>
          <a:p>
            <a:r>
              <a:rPr lang="en-US" dirty="0"/>
              <a:t>Flip-flops</a:t>
            </a:r>
          </a:p>
          <a:p>
            <a:endParaRPr lang="en-US" dirty="0"/>
          </a:p>
          <a:p>
            <a:r>
              <a:rPr lang="en-US" dirty="0"/>
              <a:t>Reading for next lecture</a:t>
            </a:r>
          </a:p>
          <a:p>
            <a:pPr lvl="1"/>
            <a:r>
              <a:rPr lang="en-US" dirty="0"/>
              <a:t>8.10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3870D-EF41-4F35-9F78-31A60ED5750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8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  <a:p>
            <a:pPr lvl="1"/>
            <a:r>
              <a:rPr lang="en-US" dirty="0"/>
              <a:t>Thursday 2/11</a:t>
            </a:r>
          </a:p>
          <a:p>
            <a:pPr lvl="1"/>
            <a:r>
              <a:rPr lang="en-US" dirty="0"/>
              <a:t>Covers material introduced by Tuesday 2/9 (Lecture 8 - Example Devices and Finite State Machines)</a:t>
            </a:r>
          </a:p>
          <a:p>
            <a:pPr lvl="1"/>
            <a:r>
              <a:rPr lang="en-US" dirty="0"/>
              <a:t>Readings, homework assignments, textbook, slides</a:t>
            </a:r>
          </a:p>
          <a:p>
            <a:r>
              <a:rPr lang="en-US" dirty="0"/>
              <a:t>Homework 2 (Boolean Algebra &amp; Adders) available</a:t>
            </a:r>
          </a:p>
          <a:p>
            <a:pPr lvl="1"/>
            <a:r>
              <a:rPr lang="en-US" dirty="0"/>
              <a:t>Due Monday 2/8 at 11:59pm</a:t>
            </a:r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Sequential logic and devices</a:t>
            </a:r>
          </a:p>
          <a:p>
            <a:pPr lvl="1"/>
            <a:r>
              <a:rPr lang="en-US" dirty="0"/>
              <a:t>Reading: 8.7-8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3870D-EF41-4F35-9F78-31A60ED5750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46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62" y="2667000"/>
            <a:ext cx="3535838" cy="362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2133600"/>
          </a:xfrm>
        </p:spPr>
        <p:txBody>
          <a:bodyPr/>
          <a:lstStyle/>
          <a:p>
            <a:r>
              <a:rPr lang="en-US" dirty="0"/>
              <a:t>ALU</a:t>
            </a:r>
          </a:p>
          <a:p>
            <a:pPr lvl="1"/>
            <a:r>
              <a:rPr lang="en-US" dirty="0"/>
              <a:t>Arithmetic Logic Unit</a:t>
            </a:r>
          </a:p>
          <a:p>
            <a:pPr lvl="2"/>
            <a:r>
              <a:rPr lang="en-US" dirty="0"/>
              <a:t>Arithmetic operations: +, -, *, /, %</a:t>
            </a:r>
          </a:p>
          <a:p>
            <a:pPr lvl="2"/>
            <a:r>
              <a:rPr lang="en-US" dirty="0"/>
              <a:t>Logic operations: AND, OR, NOT,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3870D-EF41-4F35-9F78-31A60ED5750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6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2" y="3782317"/>
            <a:ext cx="3405095" cy="186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8203" y="6144517"/>
            <a:ext cx="398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-114300">
              <a:buNone/>
            </a:pPr>
            <a:r>
              <a:rPr lang="en-US" dirty="0"/>
              <a:t>The 1-bit logical unit for AND </a:t>
            </a:r>
            <a:r>
              <a:rPr lang="en-US" dirty="0" err="1"/>
              <a:t>and</a:t>
            </a:r>
            <a:r>
              <a:rPr lang="en-US" dirty="0"/>
              <a:t> 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6158" y="6292334"/>
            <a:ext cx="432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-114300">
              <a:buNone/>
            </a:pPr>
            <a:r>
              <a:rPr lang="en-US" dirty="0"/>
              <a:t>The 1-bit ALU for AND, OR, and addition</a:t>
            </a:r>
          </a:p>
        </p:txBody>
      </p:sp>
    </p:spTree>
    <p:extLst>
      <p:ext uri="{BB962C8B-B14F-4D97-AF65-F5344CB8AC3E}">
        <p14:creationId xmlns:p14="http://schemas.microsoft.com/office/powerpoint/2010/main" val="212841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3870D-EF41-4F35-9F78-31A60ED5750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6" descr="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4" y="1219200"/>
            <a:ext cx="4495800" cy="368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08" y="1219200"/>
            <a:ext cx="4289425" cy="363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1620" y="5084388"/>
            <a:ext cx="29674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-114300">
              <a:buNone/>
            </a:pPr>
            <a:r>
              <a:rPr lang="en-US" dirty="0"/>
              <a:t>Support on (a, b), (a, not b)</a:t>
            </a:r>
          </a:p>
          <a:p>
            <a:pPr lvl="1" indent="-114300"/>
            <a:r>
              <a:rPr lang="en-US" dirty="0"/>
              <a:t>AND</a:t>
            </a:r>
          </a:p>
          <a:p>
            <a:pPr lvl="1" indent="-114300"/>
            <a:r>
              <a:rPr lang="en-US" dirty="0"/>
              <a:t>OR</a:t>
            </a:r>
          </a:p>
          <a:p>
            <a:pPr lvl="1" indent="-114300"/>
            <a:r>
              <a:rPr lang="en-US" dirty="0"/>
              <a:t>Addition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6460" y="5114913"/>
            <a:ext cx="4447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-114300">
              <a:buNone/>
            </a:pPr>
            <a:r>
              <a:rPr lang="en-US" dirty="0"/>
              <a:t>Support on (a, b), (a, not b), (not a, b), (not a, not b)</a:t>
            </a:r>
          </a:p>
          <a:p>
            <a:pPr lvl="1" indent="-114300"/>
            <a:r>
              <a:rPr lang="en-US" dirty="0"/>
              <a:t>AND</a:t>
            </a:r>
          </a:p>
          <a:p>
            <a:pPr lvl="1" indent="-114300"/>
            <a:r>
              <a:rPr lang="en-US" dirty="0"/>
              <a:t>OR</a:t>
            </a:r>
          </a:p>
          <a:p>
            <a:pPr lvl="1" indent="-114300"/>
            <a:r>
              <a:rPr lang="en-US" dirty="0"/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65908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3870D-EF41-4F35-9F78-31A60ED5750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6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1" y="1562100"/>
            <a:ext cx="287750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25" y="2590800"/>
            <a:ext cx="5575175" cy="263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99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txBody>
          <a:bodyPr/>
          <a:lstStyle/>
          <a:p>
            <a:r>
              <a:rPr lang="en-US" sz="2000" dirty="0"/>
              <a:t>So far, we learned about combination logic</a:t>
            </a:r>
          </a:p>
          <a:p>
            <a:r>
              <a:rPr lang="en-US" sz="2000" dirty="0"/>
              <a:t>Combinational logic circuits</a:t>
            </a:r>
          </a:p>
          <a:p>
            <a:pPr lvl="1"/>
            <a:r>
              <a:rPr lang="en-US" sz="1800" dirty="0"/>
              <a:t>Have inputs and outputs</a:t>
            </a:r>
          </a:p>
          <a:p>
            <a:pPr lvl="1"/>
            <a:r>
              <a:rPr lang="en-US" sz="1800" dirty="0"/>
              <a:t>Implement Boolean functions and mathematical operations</a:t>
            </a:r>
          </a:p>
          <a:p>
            <a:pPr lvl="1"/>
            <a:r>
              <a:rPr lang="en-US" sz="1800" dirty="0"/>
              <a:t>Output depends only on present inputs.</a:t>
            </a:r>
          </a:p>
          <a:p>
            <a:pPr lvl="1"/>
            <a:r>
              <a:rPr lang="en-US" sz="1800" dirty="0"/>
              <a:t>Example: </a:t>
            </a:r>
          </a:p>
          <a:p>
            <a:pPr lvl="2"/>
            <a:r>
              <a:rPr lang="en-US" sz="1800" dirty="0"/>
              <a:t>Input 000 </a:t>
            </a:r>
            <a:r>
              <a:rPr lang="en-US" sz="1800" dirty="0">
                <a:sym typeface="Wingdings" pitchFamily="2" charset="2"/>
              </a:rPr>
              <a:t> combinational logic circuits  100 (fixed mapping)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439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functions are stateless</a:t>
            </a:r>
          </a:p>
          <a:p>
            <a:pPr lvl="1"/>
            <a:r>
              <a:rPr lang="en-US" dirty="0"/>
              <a:t>take inputs, and produce the corresponding outputs.</a:t>
            </a:r>
          </a:p>
          <a:p>
            <a:pPr lvl="1"/>
            <a:r>
              <a:rPr lang="en-US" dirty="0"/>
              <a:t>do not store information or data</a:t>
            </a:r>
          </a:p>
          <a:p>
            <a:r>
              <a:rPr lang="en-US" dirty="0"/>
              <a:t>Definition of state:</a:t>
            </a:r>
          </a:p>
          <a:p>
            <a:pPr lvl="1"/>
            <a:r>
              <a:rPr lang="en-US" dirty="0"/>
              <a:t>State is a quantity that stores the previous history of what's happened in such a way that you can predict the output, given any future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9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txBody>
          <a:bodyPr/>
          <a:lstStyle/>
          <a:p>
            <a:r>
              <a:rPr lang="en-US" sz="2000" dirty="0"/>
              <a:t>Sequential logic circuits</a:t>
            </a:r>
          </a:p>
          <a:p>
            <a:pPr lvl="1"/>
            <a:r>
              <a:rPr lang="en-US" sz="1800" dirty="0"/>
              <a:t>Contains one or more combinational logic blocks</a:t>
            </a:r>
          </a:p>
          <a:p>
            <a:pPr lvl="1"/>
            <a:r>
              <a:rPr lang="en-US" sz="1800" dirty="0"/>
              <a:t>Have </a:t>
            </a:r>
            <a:r>
              <a:rPr lang="en-US" sz="1800" dirty="0">
                <a:solidFill>
                  <a:srgbClr val="FF0000"/>
                </a:solidFill>
              </a:rPr>
              <a:t>state in a feedback loop </a:t>
            </a:r>
            <a:r>
              <a:rPr lang="en-US" sz="1800" dirty="0"/>
              <a:t>with the logic </a:t>
            </a:r>
          </a:p>
          <a:p>
            <a:pPr lvl="1"/>
            <a:r>
              <a:rPr lang="en-US" sz="1800" dirty="0"/>
              <a:t>use a </a:t>
            </a:r>
            <a:r>
              <a:rPr lang="en-US" sz="1800" i="1" dirty="0"/>
              <a:t>clock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The next state depends on the </a:t>
            </a:r>
            <a:r>
              <a:rPr lang="en-US" sz="1800" dirty="0">
                <a:solidFill>
                  <a:srgbClr val="FF0000"/>
                </a:solidFill>
              </a:rPr>
              <a:t>inputs</a:t>
            </a:r>
            <a:r>
              <a:rPr lang="en-US" sz="1800" dirty="0"/>
              <a:t> and the </a:t>
            </a:r>
            <a:r>
              <a:rPr lang="en-US" sz="1800" dirty="0">
                <a:solidFill>
                  <a:srgbClr val="FF0000"/>
                </a:solidFill>
              </a:rPr>
              <a:t>present state</a:t>
            </a:r>
          </a:p>
          <a:p>
            <a:pPr lvl="1"/>
            <a:r>
              <a:rPr lang="en-US" sz="1800" dirty="0"/>
              <a:t>The output depends on the present state and perhaps also the inputs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Sequential logic circuits have memory</a:t>
            </a:r>
          </a:p>
        </p:txBody>
      </p:sp>
    </p:spTree>
    <p:extLst>
      <p:ext uri="{BB962C8B-B14F-4D97-AF65-F5344CB8AC3E}">
        <p14:creationId xmlns:p14="http://schemas.microsoft.com/office/powerpoint/2010/main" val="41245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Two-Inverter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458200" cy="5334000"/>
          </a:xfrm>
        </p:spPr>
        <p:txBody>
          <a:bodyPr/>
          <a:lstStyle/>
          <a:p>
            <a:r>
              <a:rPr lang="en-US" sz="2000" dirty="0"/>
              <a:t>A memory cell:</a:t>
            </a:r>
          </a:p>
          <a:p>
            <a:pPr lvl="1"/>
            <a:r>
              <a:rPr lang="en-US" sz="1800" dirty="0"/>
              <a:t>Two inverters connected back-to-back, i.e. output of one to input of the other and vice-versa.</a:t>
            </a:r>
          </a:p>
          <a:p>
            <a:endParaRPr lang="en-US" sz="2000" dirty="0"/>
          </a:p>
          <a:p>
            <a:r>
              <a:rPr lang="en-US" sz="2000" dirty="0"/>
              <a:t>Using feedback to store the value or hold the value.</a:t>
            </a:r>
          </a:p>
          <a:p>
            <a:endParaRPr lang="en-US" sz="2000" dirty="0"/>
          </a:p>
          <a:p>
            <a:r>
              <a:rPr lang="en-US" sz="2000" dirty="0"/>
              <a:t>Two stable states</a:t>
            </a:r>
          </a:p>
          <a:p>
            <a:pPr lvl="1"/>
            <a:r>
              <a:rPr lang="en-US" sz="1800" dirty="0"/>
              <a:t>V01 = 0 and V02 =1</a:t>
            </a:r>
          </a:p>
          <a:p>
            <a:pPr lvl="1"/>
            <a:r>
              <a:rPr lang="en-US" sz="1800" dirty="0"/>
              <a:t>V01 = 1 and V02 = 0</a:t>
            </a:r>
          </a:p>
        </p:txBody>
      </p:sp>
      <p:pic>
        <p:nvPicPr>
          <p:cNvPr id="79876" name="Picture 4" descr="../images/digital/invertor_no_osc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950732"/>
            <a:ext cx="4619625" cy="12477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62600" y="64124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4837" y="64124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0739" y="3429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v01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49020" y="3798332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9020" y="56473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40216" y="4712732"/>
            <a:ext cx="0" cy="934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7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1063</TotalTime>
  <Words>1104</Words>
  <Application>Microsoft Macintosh PowerPoint</Application>
  <PresentationFormat>On-screen Show (4:3)</PresentationFormat>
  <Paragraphs>177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Mincho</vt:lpstr>
      <vt:lpstr>Arial</vt:lpstr>
      <vt:lpstr>Calibri</vt:lpstr>
      <vt:lpstr>Cambria Math</vt:lpstr>
      <vt:lpstr>ITCFranklinGothicStd-Hvy</vt:lpstr>
      <vt:lpstr>ITCFranklinGothicStd-HvyIt</vt:lpstr>
      <vt:lpstr>MinionPro-Regular</vt:lpstr>
      <vt:lpstr>Times New Roman</vt:lpstr>
      <vt:lpstr>Wingdings</vt:lpstr>
      <vt:lpstr>Office Theme</vt:lpstr>
      <vt:lpstr>CPSC3300: Computer Systems Organization</vt:lpstr>
      <vt:lpstr>Administrivia</vt:lpstr>
      <vt:lpstr>ALU</vt:lpstr>
      <vt:lpstr>1-bit ALU</vt:lpstr>
      <vt:lpstr>ALU </vt:lpstr>
      <vt:lpstr>Combinational Logic Circuits</vt:lpstr>
      <vt:lpstr>What is State?</vt:lpstr>
      <vt:lpstr>Sequential Logic Circuits</vt:lpstr>
      <vt:lpstr>A Basic Two-Inverter Element</vt:lpstr>
      <vt:lpstr>Clock and Clock Edges</vt:lpstr>
      <vt:lpstr>SR Latch</vt:lpstr>
      <vt:lpstr>Clocked SR Latch</vt:lpstr>
      <vt:lpstr>D Latch</vt:lpstr>
      <vt:lpstr>Edge-Triggered D Flip-Flops</vt:lpstr>
      <vt:lpstr>Register File</vt:lpstr>
      <vt:lpstr>PowerPoint Presentation</vt:lpstr>
      <vt:lpstr>PowerPoint Presentation</vt:lpstr>
      <vt:lpstr>Administrivia</vt:lpstr>
      <vt:lpstr>Summary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61</cp:revision>
  <cp:lastPrinted>2013-08-26T14:30:50Z</cp:lastPrinted>
  <dcterms:created xsi:type="dcterms:W3CDTF">2009-09-29T16:16:12Z</dcterms:created>
  <dcterms:modified xsi:type="dcterms:W3CDTF">2021-02-02T08:31:27Z</dcterms:modified>
</cp:coreProperties>
</file>