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4" r:id="rId3"/>
    <p:sldId id="265" r:id="rId4"/>
    <p:sldId id="312" r:id="rId5"/>
    <p:sldId id="315" r:id="rId6"/>
    <p:sldId id="317" r:id="rId7"/>
    <p:sldId id="325" r:id="rId8"/>
    <p:sldId id="305" r:id="rId9"/>
    <p:sldId id="306" r:id="rId10"/>
    <p:sldId id="307" r:id="rId11"/>
    <p:sldId id="309" r:id="rId12"/>
    <p:sldId id="310" r:id="rId13"/>
    <p:sldId id="311" r:id="rId14"/>
    <p:sldId id="323" r:id="rId1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6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85972" autoAdjust="0"/>
  </p:normalViewPr>
  <p:slideViewPr>
    <p:cSldViewPr>
      <p:cViewPr varScale="1">
        <p:scale>
          <a:sx n="85" d="100"/>
          <a:sy n="85" d="100"/>
        </p:scale>
        <p:origin x="210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15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02B755E-F365-42F7-B4EA-AF897E1412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99F5BFF-AC2D-4E45-AA94-225E4C93C705}" type="datetimeFigureOut">
              <a:rPr lang="en-US" altLang="en-US"/>
              <a:pPr>
                <a:defRPr/>
              </a:pPr>
              <a:t>2/5/21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0090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8787A8E-9DFE-457F-AE48-113D4FD85011}" type="datetimeFigureOut">
              <a:rPr lang="en-US" altLang="en-US"/>
              <a:pPr>
                <a:defRPr/>
              </a:pPr>
              <a:t>2/5/21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125" tIns="48063" rIns="96125" bIns="4806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3112" cy="4321175"/>
          </a:xfrm>
          <a:prstGeom prst="rect">
            <a:avLst/>
          </a:prstGeom>
        </p:spPr>
        <p:txBody>
          <a:bodyPr vert="horz" lIns="96125" tIns="48063" rIns="96125" bIns="4806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13FC2ED-FB86-4024-9A70-DAA766A863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85353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71525" indent="-296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874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6370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3836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955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527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099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671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2D1FE7-419A-494D-BD2C-1ED031E3EC0A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4918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25513" y="4311650"/>
            <a:ext cx="5083175" cy="4087813"/>
          </a:xfrm>
          <a:ln/>
        </p:spPr>
        <p:txBody>
          <a:bodyPr lIns="90512" tIns="44462" rIns="90512" bIns="44462"/>
          <a:lstStyle/>
          <a:p>
            <a:endParaRPr lang="en-US" altLang="en-US"/>
          </a:p>
        </p:txBody>
      </p:sp>
      <p:sp>
        <p:nvSpPr>
          <p:cNvPr id="2191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599910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82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228192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25513" y="4311650"/>
            <a:ext cx="5083175" cy="4087813"/>
          </a:xfrm>
          <a:ln/>
        </p:spPr>
        <p:txBody>
          <a:bodyPr lIns="90512" tIns="44462" rIns="90512" bIns="44462"/>
          <a:lstStyle/>
          <a:p>
            <a:endParaRPr lang="en-US" altLang="en-US"/>
          </a:p>
        </p:txBody>
      </p:sp>
      <p:sp>
        <p:nvSpPr>
          <p:cNvPr id="2355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64278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1122" indent="-28889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55573" indent="-23111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17802" indent="-23111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80031" indent="-23111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0D36B87-FA98-44DC-AF5F-45C50D1E11AB}" type="slidenum">
              <a:rPr lang="en-US" smtClean="0">
                <a:latin typeface="Calibri" pitchFamily="34" charset="0"/>
              </a:rPr>
              <a:pPr eaLnBrk="1" hangingPunct="1"/>
              <a:t>7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945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ACE21F9-6AA2-1145-A620-8E5358BFFCEE}" type="datetime1">
              <a:rPr lang="en-US" altLang="en-US" smtClean="0"/>
              <a:t>2/5/21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13388" y="6489700"/>
            <a:ext cx="2895600" cy="333375"/>
          </a:xfrm>
        </p:spPr>
        <p:txBody>
          <a:bodyPr/>
          <a:lstStyle>
            <a:lvl1pPr algn="r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77000"/>
            <a:ext cx="457200" cy="333375"/>
          </a:xfrm>
        </p:spPr>
        <p:txBody>
          <a:bodyPr/>
          <a:lstStyle>
            <a:lvl1pPr algn="l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3ABABE-355A-43A2-A9C6-A2C27569A3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227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A61FF-20D0-5A46-9707-9AA124D8D359}" type="datetime1">
              <a:rPr lang="en-US" altLang="en-US" smtClean="0"/>
              <a:t>2/5/21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EA608-32A6-4D73-B14F-626292B657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76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06BF5-08A2-C442-B3A3-ABF11F307089}" type="datetime1">
              <a:rPr lang="en-US" altLang="en-US" smtClean="0"/>
              <a:t>2/5/21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05EC6-6E01-4973-806B-3658BC268A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935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914400"/>
            <a:ext cx="8229600" cy="1588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563562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334000"/>
          </a:xfrm>
          <a:ln w="28575">
            <a:noFill/>
          </a:ln>
        </p:spPr>
        <p:txBody>
          <a:bodyPr/>
          <a:lstStyle>
            <a:lvl1pPr marL="342900" indent="-457200">
              <a:lnSpc>
                <a:spcPct val="125000"/>
              </a:lnSpc>
              <a:spcBef>
                <a:spcPts val="600"/>
              </a:spcBef>
              <a:buClr>
                <a:srgbClr val="0066FF"/>
              </a:buClr>
              <a:buFont typeface="Wingdings" pitchFamily="2" charset="2"/>
              <a:buChar char="Ø"/>
              <a:defRPr b="1"/>
            </a:lvl1pPr>
            <a:lvl2pPr marL="742950" indent="-457200">
              <a:lnSpc>
                <a:spcPct val="125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v"/>
              <a:defRPr b="1"/>
            </a:lvl2pPr>
            <a:lvl3pPr marL="1143000" indent="-457200">
              <a:lnSpc>
                <a:spcPct val="125000"/>
              </a:lnSpc>
              <a:spcBef>
                <a:spcPts val="600"/>
              </a:spcBef>
              <a:buClr>
                <a:srgbClr val="00B050"/>
              </a:buClr>
              <a:buFont typeface="Wingdings" pitchFamily="2" charset="2"/>
              <a:buChar char="ü"/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7E2F14F-C8A0-8C4A-A300-04A4485D9508}" type="datetime1">
              <a:rPr lang="en-US" altLang="en-US" smtClean="0"/>
              <a:t>2/5/21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13388" y="6489700"/>
            <a:ext cx="2895600" cy="333375"/>
          </a:xfrm>
        </p:spPr>
        <p:txBody>
          <a:bodyPr/>
          <a:lstStyle>
            <a:lvl1pPr algn="r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77000"/>
            <a:ext cx="457200" cy="333375"/>
          </a:xfrm>
        </p:spPr>
        <p:txBody>
          <a:bodyPr/>
          <a:lstStyle>
            <a:lvl1pPr algn="l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6BD3815-0A18-460A-9FD3-075C15FE92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464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6A61D-1F5E-924A-82FF-DD294FBAE954}" type="datetime1">
              <a:rPr lang="en-US" altLang="en-US" smtClean="0"/>
              <a:t>2/5/21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5509E-F2BA-4C68-B634-304D59F548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827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CDC8-CFB7-104B-AA6C-6E509F50BE3E}" type="datetime1">
              <a:rPr lang="en-US" altLang="en-US" smtClean="0"/>
              <a:t>2/5/21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12EEE-1E4C-45BC-ABFA-716879A8B8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20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BA253-A6EC-C24C-BEE7-87DDEA3DA01A}" type="datetime1">
              <a:rPr lang="en-US" altLang="en-US" smtClean="0"/>
              <a:t>2/5/21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089C8-72A9-4CD8-AB0E-44C40AA033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91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A749E-0135-9142-B675-5C1AC8F1544D}" type="datetime1">
              <a:rPr lang="en-US" altLang="en-US" smtClean="0"/>
              <a:t>2/5/21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912BC-02B4-42E1-A044-6B564F59E6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42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7CA26-5FB6-C445-BFDB-78467F6303F2}" type="datetime1">
              <a:rPr lang="en-US" altLang="en-US" smtClean="0"/>
              <a:t>2/5/21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7A7E9-6B39-497E-9258-972B2769F4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255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D16A6-178F-124E-9ACB-0A569B975758}" type="datetime1">
              <a:rPr lang="en-US" altLang="en-US" smtClean="0"/>
              <a:t>2/5/21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2305E-85F4-4C3A-82E1-2A86C2B058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387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EBD95-04B6-2E45-9DDB-0F595C6DFB88}" type="datetime1">
              <a:rPr lang="en-US" altLang="en-US" smtClean="0"/>
              <a:t>2/5/21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B1870-C0FD-4A68-9ADD-88DFE744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689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990600"/>
            <a:ext cx="8763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A18D3DB-A87D-0049-AA60-C3F85ED3E605}" type="datetime1">
              <a:rPr lang="en-US" altLang="en-US" smtClean="0"/>
              <a:t>2/5/21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AD65008-EED6-4660-8259-25DB867CFD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6FF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CPSC3300: Computer Systems Organization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Lecture 8 – Counters and Finite State Machines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536"/>
            <a:ext cx="8229600" cy="106680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/>
              <a:t>State Transition Diagram for </a:t>
            </a:r>
            <a:br>
              <a:rPr lang="en-US" b="1" dirty="0"/>
            </a:br>
            <a:r>
              <a:rPr lang="en-US" b="1" dirty="0"/>
              <a:t>the Mod-4 Counter</a:t>
            </a:r>
          </a:p>
        </p:txBody>
      </p:sp>
      <p:pic>
        <p:nvPicPr>
          <p:cNvPr id="12291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10649" y="1295400"/>
            <a:ext cx="5185426" cy="5278438"/>
          </a:xfrm>
          <a:noFill/>
        </p:spPr>
      </p:pic>
    </p:spTree>
    <p:extLst>
      <p:ext uri="{BB962C8B-B14F-4D97-AF65-F5344CB8AC3E}">
        <p14:creationId xmlns:p14="http://schemas.microsoft.com/office/powerpoint/2010/main" val="3529826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8709"/>
            <a:ext cx="8229600" cy="106680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/>
              <a:t>State Encoding and Table</a:t>
            </a:r>
          </a:p>
        </p:txBody>
      </p:sp>
      <p:pic>
        <p:nvPicPr>
          <p:cNvPr id="1433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371600"/>
            <a:ext cx="6567487" cy="3574471"/>
          </a:xfrm>
          <a:noFill/>
        </p:spPr>
      </p:pic>
      <p:sp>
        <p:nvSpPr>
          <p:cNvPr id="3" name="TextBox 2"/>
          <p:cNvSpPr txBox="1"/>
          <p:nvPr/>
        </p:nvSpPr>
        <p:spPr>
          <a:xfrm>
            <a:off x="4800600" y="528701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state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2935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Output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0"/>
          </p:cNvCxnSpPr>
          <p:nvPr/>
        </p:nvCxnSpPr>
        <p:spPr>
          <a:xfrm flipV="1">
            <a:off x="5412306" y="4724400"/>
            <a:ext cx="302694" cy="56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6400800" y="4724400"/>
            <a:ext cx="304800" cy="56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9972" y="6010343"/>
            <a:ext cx="8618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example, output happens to be the same as the next state. They are usually</a:t>
            </a:r>
          </a:p>
          <a:p>
            <a:r>
              <a:rPr lang="en-US" dirty="0"/>
              <a:t>different for most devices. </a:t>
            </a:r>
          </a:p>
        </p:txBody>
      </p:sp>
    </p:spTree>
    <p:extLst>
      <p:ext uri="{BB962C8B-B14F-4D97-AF65-F5344CB8AC3E}">
        <p14:creationId xmlns:p14="http://schemas.microsoft.com/office/powerpoint/2010/main" val="3500255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56903" y="-33201"/>
            <a:ext cx="8229600" cy="106680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/>
              <a:t>State Table for the Mod-4 Counter</a:t>
            </a:r>
          </a:p>
        </p:txBody>
      </p:sp>
      <p:pic>
        <p:nvPicPr>
          <p:cNvPr id="1536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438400"/>
            <a:ext cx="4219575" cy="3162300"/>
          </a:xfrm>
          <a:noFill/>
        </p:spPr>
      </p:pic>
      <p:pic>
        <p:nvPicPr>
          <p:cNvPr id="15364" name="Picture 1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819400"/>
            <a:ext cx="35814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1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40075"/>
            <a:ext cx="35814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1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449638"/>
            <a:ext cx="3581400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751263"/>
            <a:ext cx="35814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12" tIns="914112" rIns="914112" bIns="914112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5369" name="Rectangle 15"/>
          <p:cNvSpPr>
            <a:spLocks noChangeArrowheads="1"/>
          </p:cNvSpPr>
          <p:nvPr/>
        </p:nvSpPr>
        <p:spPr bwMode="auto">
          <a:xfrm>
            <a:off x="0" y="61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Rectangle 16"/>
          <p:cNvSpPr>
            <a:spLocks noChangeArrowheads="1"/>
          </p:cNvSpPr>
          <p:nvPr/>
        </p:nvSpPr>
        <p:spPr bwMode="auto">
          <a:xfrm>
            <a:off x="0" y="78105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5371" name="Rectangle 17"/>
          <p:cNvSpPr>
            <a:spLocks noChangeArrowheads="1"/>
          </p:cNvSpPr>
          <p:nvPr/>
        </p:nvSpPr>
        <p:spPr bwMode="auto">
          <a:xfrm>
            <a:off x="0" y="14001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5372" name="Rectangle 18"/>
          <p:cNvSpPr>
            <a:spLocks noChangeArrowheads="1"/>
          </p:cNvSpPr>
          <p:nvPr/>
        </p:nvSpPr>
        <p:spPr bwMode="auto">
          <a:xfrm>
            <a:off x="0" y="20193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3" name="Rectangle 19"/>
          <p:cNvSpPr>
            <a:spLocks noChangeArrowheads="1"/>
          </p:cNvSpPr>
          <p:nvPr/>
        </p:nvSpPr>
        <p:spPr bwMode="auto">
          <a:xfrm>
            <a:off x="0" y="263842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5374" name="Picture 2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876800"/>
            <a:ext cx="29051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5" name="Picture 20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75" y="5181600"/>
            <a:ext cx="22320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6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5377" name="Rectangle 23"/>
          <p:cNvSpPr>
            <a:spLocks noChangeArrowheads="1"/>
          </p:cNvSpPr>
          <p:nvPr/>
        </p:nvSpPr>
        <p:spPr bwMode="auto">
          <a:xfrm>
            <a:off x="0" y="61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6431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04800" y="-26126"/>
            <a:ext cx="8229600" cy="1066800"/>
          </a:xfrm>
        </p:spPr>
        <p:txBody>
          <a:bodyPr/>
          <a:lstStyle/>
          <a:p>
            <a:pPr algn="ctr"/>
            <a:r>
              <a:rPr lang="en-US" altLang="en-US" sz="3600" b="1"/>
              <a:t>Logic Design for Mod-4 Counter</a:t>
            </a:r>
          </a:p>
        </p:txBody>
      </p:sp>
      <p:pic>
        <p:nvPicPr>
          <p:cNvPr id="16387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3425" y="2249488"/>
            <a:ext cx="7677150" cy="4324350"/>
          </a:xfrm>
          <a:noFill/>
        </p:spPr>
      </p:pic>
    </p:spTree>
    <p:extLst>
      <p:ext uri="{BB962C8B-B14F-4D97-AF65-F5344CB8AC3E}">
        <p14:creationId xmlns:p14="http://schemas.microsoft.com/office/powerpoint/2010/main" val="2943442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Counter</a:t>
            </a:r>
          </a:p>
          <a:p>
            <a:pPr lvl="1"/>
            <a:r>
              <a:rPr lang="en-US" dirty="0"/>
              <a:t>An important device on processors</a:t>
            </a:r>
          </a:p>
          <a:p>
            <a:r>
              <a:rPr lang="en-US" dirty="0"/>
              <a:t>Finite state machine for sequential circuit</a:t>
            </a:r>
          </a:p>
          <a:p>
            <a:pPr lvl="1"/>
            <a:r>
              <a:rPr lang="en-US" dirty="0"/>
              <a:t>State diagram</a:t>
            </a:r>
          </a:p>
          <a:p>
            <a:pPr lvl="1"/>
            <a:r>
              <a:rPr lang="en-US" dirty="0"/>
              <a:t>State transition table</a:t>
            </a:r>
          </a:p>
          <a:p>
            <a:pPr lvl="1"/>
            <a:r>
              <a:rPr lang="en-US" dirty="0"/>
              <a:t>Circuit design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89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1</a:t>
            </a:r>
          </a:p>
          <a:p>
            <a:pPr lvl="1"/>
            <a:r>
              <a:rPr lang="en-US" dirty="0"/>
              <a:t>Online via Canvas</a:t>
            </a:r>
          </a:p>
          <a:p>
            <a:pPr lvl="1"/>
            <a:r>
              <a:rPr lang="en-US" dirty="0"/>
              <a:t>Exam is open-notes</a:t>
            </a:r>
          </a:p>
          <a:p>
            <a:pPr lvl="1"/>
            <a:r>
              <a:rPr lang="en-US" dirty="0"/>
              <a:t>Thursday February 11</a:t>
            </a:r>
          </a:p>
          <a:p>
            <a:pPr lvl="1"/>
            <a:r>
              <a:rPr lang="en-US" dirty="0"/>
              <a:t>Sample questions will be available on Canvas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68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sequential device: counters</a:t>
            </a:r>
          </a:p>
          <a:p>
            <a:r>
              <a:rPr lang="en-US" dirty="0"/>
              <a:t>Finite state machines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7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Sequential logic implementation</a:t>
            </a:r>
          </a:p>
        </p:txBody>
      </p:sp>
      <p:sp>
        <p:nvSpPr>
          <p:cNvPr id="2181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Models for representing sequential circuits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finite-state machines (Moore and Mealy)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representation of memory (states)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changes in state (transitions)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Basic sequential device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counters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FSMs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D5E9-5AAD-4210-A3EE-4CCF395A4DCE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680936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FSMs</a:t>
            </a:r>
          </a:p>
        </p:txBody>
      </p:sp>
      <p:sp>
        <p:nvSpPr>
          <p:cNvPr id="1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1BBB-B459-4704-8CC6-7F73F483EF6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State Machine Model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657" y="1273567"/>
            <a:ext cx="8179496" cy="4453003"/>
          </a:xfrm>
        </p:spPr>
        <p:txBody>
          <a:bodyPr/>
          <a:lstStyle/>
          <a:p>
            <a:r>
              <a:rPr lang="en-US" altLang="en-US" sz="2000" dirty="0"/>
              <a:t>States: S1, S2, ..., </a:t>
            </a:r>
            <a:r>
              <a:rPr lang="en-US" altLang="en-US" sz="2000" dirty="0" err="1"/>
              <a:t>Sk</a:t>
            </a:r>
            <a:endParaRPr lang="en-US" altLang="en-US" sz="2000" dirty="0"/>
          </a:p>
          <a:p>
            <a:r>
              <a:rPr lang="en-US" altLang="en-US" sz="2000" dirty="0"/>
              <a:t>Inputs: I1, I2, ..., </a:t>
            </a:r>
            <a:r>
              <a:rPr lang="en-US" altLang="en-US" sz="2000" dirty="0" err="1"/>
              <a:t>Im</a:t>
            </a:r>
            <a:endParaRPr lang="en-US" altLang="en-US" sz="2000" dirty="0"/>
          </a:p>
          <a:p>
            <a:r>
              <a:rPr lang="en-US" altLang="en-US" sz="2000" dirty="0"/>
              <a:t>Outputs: O1, O2, ..., On</a:t>
            </a:r>
          </a:p>
          <a:p>
            <a:r>
              <a:rPr lang="en-US" altLang="en-US" sz="2000" dirty="0"/>
              <a:t>Transition function: Fs(Si, </a:t>
            </a:r>
            <a:r>
              <a:rPr lang="en-US" altLang="en-US" sz="2000" dirty="0" err="1"/>
              <a:t>Ij</a:t>
            </a:r>
            <a:r>
              <a:rPr lang="en-US" altLang="en-US" sz="2000" dirty="0"/>
              <a:t>)</a:t>
            </a:r>
          </a:p>
          <a:p>
            <a:r>
              <a:rPr lang="en-US" altLang="en-US" sz="2000" dirty="0"/>
              <a:t>Output function: </a:t>
            </a:r>
            <a:r>
              <a:rPr lang="en-US" altLang="en-US" sz="2000" dirty="0" err="1"/>
              <a:t>Fo</a:t>
            </a:r>
            <a:r>
              <a:rPr lang="en-US" altLang="en-US" sz="2000" dirty="0"/>
              <a:t>(Si) or </a:t>
            </a:r>
            <a:r>
              <a:rPr lang="en-US" altLang="en-US" sz="2000" dirty="0" err="1"/>
              <a:t>Fo</a:t>
            </a:r>
            <a:r>
              <a:rPr lang="en-US" altLang="en-US" sz="2000" dirty="0"/>
              <a:t>(Si, </a:t>
            </a:r>
            <a:r>
              <a:rPr lang="en-US" altLang="en-US" sz="2000" dirty="0" err="1"/>
              <a:t>Ij</a:t>
            </a:r>
            <a:r>
              <a:rPr lang="en-US" altLang="en-US" sz="2000" dirty="0"/>
              <a:t>)</a:t>
            </a:r>
          </a:p>
        </p:txBody>
      </p:sp>
      <p:pic>
        <p:nvPicPr>
          <p:cNvPr id="170" name="Picture 6" descr="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3778136"/>
            <a:ext cx="6105525" cy="286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438383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FSMs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410D4-32E8-482E-AFC8-C7BC9B01FEE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FSM design procedure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8704" y="1066800"/>
            <a:ext cx="8179496" cy="4453003"/>
          </a:xfrm>
        </p:spPr>
        <p:txBody>
          <a:bodyPr/>
          <a:lstStyle/>
          <a:p>
            <a:r>
              <a:rPr lang="en-US" altLang="en-US" sz="2000" dirty="0"/>
              <a:t>Describe FSM behavior, e.g. state diagram</a:t>
            </a:r>
          </a:p>
          <a:p>
            <a:pPr lvl="1"/>
            <a:r>
              <a:rPr lang="en-US" altLang="en-US" sz="1800" dirty="0"/>
              <a:t>Inputs and Outputs</a:t>
            </a:r>
          </a:p>
          <a:p>
            <a:pPr lvl="1"/>
            <a:r>
              <a:rPr lang="en-US" altLang="en-US" sz="1800" dirty="0"/>
              <a:t>States (symbolic)</a:t>
            </a:r>
          </a:p>
          <a:p>
            <a:pPr lvl="1"/>
            <a:r>
              <a:rPr lang="en-US" altLang="en-US" sz="1800" dirty="0"/>
              <a:t>State transitions</a:t>
            </a:r>
          </a:p>
          <a:p>
            <a:r>
              <a:rPr lang="en-US" altLang="en-US" sz="2000" dirty="0"/>
              <a:t>State diagram to state transition table</a:t>
            </a:r>
          </a:p>
          <a:p>
            <a:pPr lvl="1"/>
            <a:r>
              <a:rPr lang="en-US" altLang="en-US" sz="1800" dirty="0"/>
              <a:t>Inputs: inputs and current state</a:t>
            </a:r>
          </a:p>
          <a:p>
            <a:pPr lvl="1"/>
            <a:r>
              <a:rPr lang="en-US" altLang="en-US" sz="1800" dirty="0"/>
              <a:t>Outputs: outputs and next state</a:t>
            </a:r>
          </a:p>
          <a:p>
            <a:r>
              <a:rPr lang="en-US" altLang="en-US" sz="2000" dirty="0"/>
              <a:t>Implementation</a:t>
            </a:r>
          </a:p>
          <a:p>
            <a:pPr lvl="1"/>
            <a:r>
              <a:rPr lang="en-US" altLang="en-US" sz="1800" dirty="0"/>
              <a:t>flip-flop for each state bit</a:t>
            </a:r>
          </a:p>
          <a:p>
            <a:pPr lvl="1"/>
            <a:r>
              <a:rPr lang="en-US" altLang="en-US" sz="1800" dirty="0"/>
              <a:t>synthesize combinational logic from encoded state table</a:t>
            </a:r>
          </a:p>
        </p:txBody>
      </p:sp>
    </p:spTree>
    <p:extLst>
      <p:ext uri="{BB962C8B-B14F-4D97-AF65-F5344CB8AC3E}">
        <p14:creationId xmlns:p14="http://schemas.microsoft.com/office/powerpoint/2010/main" val="345455880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Counters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3413" y="160020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1270" name="Group 14"/>
          <p:cNvGrpSpPr>
            <a:grpSpLocks/>
          </p:cNvGrpSpPr>
          <p:nvPr/>
        </p:nvGrpSpPr>
        <p:grpSpPr bwMode="auto">
          <a:xfrm>
            <a:off x="762000" y="1524000"/>
            <a:ext cx="8229601" cy="3733800"/>
            <a:chOff x="2272146" y="2971800"/>
            <a:chExt cx="6844146" cy="2895600"/>
          </a:xfrm>
        </p:grpSpPr>
        <p:pic>
          <p:nvPicPr>
            <p:cNvPr id="11273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146" y="2971800"/>
              <a:ext cx="6844146" cy="289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4" name="TextBox 10"/>
            <p:cNvSpPr txBox="1">
              <a:spLocks noChangeArrowheads="1"/>
            </p:cNvSpPr>
            <p:nvPr/>
          </p:nvSpPr>
          <p:spPr bwMode="auto">
            <a:xfrm>
              <a:off x="2590800" y="3505200"/>
              <a:ext cx="46679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A0</a:t>
              </a:r>
            </a:p>
          </p:txBody>
        </p:sp>
        <p:sp>
          <p:nvSpPr>
            <p:cNvPr id="11275" name="TextBox 11"/>
            <p:cNvSpPr txBox="1">
              <a:spLocks noChangeArrowheads="1"/>
            </p:cNvSpPr>
            <p:nvPr/>
          </p:nvSpPr>
          <p:spPr bwMode="auto">
            <a:xfrm>
              <a:off x="2590800" y="3974068"/>
              <a:ext cx="46679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dirty="0"/>
                <a:t>A1</a:t>
              </a:r>
            </a:p>
          </p:txBody>
        </p:sp>
        <p:sp>
          <p:nvSpPr>
            <p:cNvPr id="11276" name="TextBox 12"/>
            <p:cNvSpPr txBox="1">
              <a:spLocks noChangeArrowheads="1"/>
            </p:cNvSpPr>
            <p:nvPr/>
          </p:nvSpPr>
          <p:spPr bwMode="auto">
            <a:xfrm>
              <a:off x="2590800" y="4355068"/>
              <a:ext cx="46679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A2</a:t>
              </a:r>
            </a:p>
          </p:txBody>
        </p:sp>
        <p:sp>
          <p:nvSpPr>
            <p:cNvPr id="11277" name="TextBox 13"/>
            <p:cNvSpPr txBox="1">
              <a:spLocks noChangeArrowheads="1"/>
            </p:cNvSpPr>
            <p:nvPr/>
          </p:nvSpPr>
          <p:spPr bwMode="auto">
            <a:xfrm>
              <a:off x="2590800" y="4736068"/>
              <a:ext cx="46679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A3</a:t>
              </a:r>
            </a:p>
          </p:txBody>
        </p:sp>
      </p:grpSp>
      <p:sp>
        <p:nvSpPr>
          <p:cNvPr id="11271" name="TextBox 15"/>
          <p:cNvSpPr txBox="1">
            <a:spLocks noChangeArrowheads="1"/>
          </p:cNvSpPr>
          <p:nvPr/>
        </p:nvSpPr>
        <p:spPr bwMode="auto">
          <a:xfrm>
            <a:off x="1333500" y="5481190"/>
            <a:ext cx="6324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This counter counts from 0000, 0001, 0010, …, to 1110, 1111, 0000 cycle by cycle and restarts.</a:t>
            </a:r>
          </a:p>
        </p:txBody>
      </p:sp>
    </p:spTree>
    <p:extLst>
      <p:ext uri="{BB962C8B-B14F-4D97-AF65-F5344CB8AC3E}">
        <p14:creationId xmlns:p14="http://schemas.microsoft.com/office/powerpoint/2010/main" val="60837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270" y="17585"/>
            <a:ext cx="8229600" cy="1066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Example: </a:t>
            </a:r>
            <a:br>
              <a:rPr lang="en-US" b="1" dirty="0"/>
            </a:br>
            <a:r>
              <a:rPr lang="en-US" b="1" dirty="0"/>
              <a:t>	Implement a Modulo-4 Synchronous Counter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57070" y="1371600"/>
            <a:ext cx="8382000" cy="4324350"/>
          </a:xfrm>
        </p:spPr>
        <p:txBody>
          <a:bodyPr/>
          <a:lstStyle/>
          <a:p>
            <a:pPr>
              <a:buFont typeface="Georgia" panose="02040502050405020303" pitchFamily="18" charset="0"/>
              <a:buNone/>
            </a:pPr>
            <a:r>
              <a:rPr lang="en-US" altLang="en-US" dirty="0"/>
              <a:t>Using D Flip-Flops</a:t>
            </a:r>
          </a:p>
          <a:p>
            <a:r>
              <a:rPr lang="en-US" altLang="en-US" dirty="0"/>
              <a:t>Counts from 0 to 3 and then repeats.</a:t>
            </a:r>
          </a:p>
          <a:p>
            <a:r>
              <a:rPr lang="en-US" altLang="en-US" dirty="0"/>
              <a:t>It has a clock input (CLK) and a RESET input. </a:t>
            </a:r>
          </a:p>
          <a:p>
            <a:r>
              <a:rPr lang="en-US" altLang="en-US" dirty="0"/>
              <a:t>Outputs appear as a sequence of values (q</a:t>
            </a:r>
            <a:r>
              <a:rPr lang="en-US" altLang="en-US" baseline="-25000" dirty="0"/>
              <a:t>1</a:t>
            </a:r>
            <a:r>
              <a:rPr lang="en-US" altLang="en-US" dirty="0"/>
              <a:t> and q</a:t>
            </a:r>
            <a:r>
              <a:rPr lang="en-US" altLang="en-US" baseline="-25000" dirty="0"/>
              <a:t>0</a:t>
            </a:r>
            <a:r>
              <a:rPr lang="en-US" altLang="en-US" dirty="0"/>
              <a:t>)  at time steps corresponding to the clock.</a:t>
            </a:r>
          </a:p>
          <a:p>
            <a:r>
              <a:rPr lang="en-US" altLang="en-US" dirty="0"/>
              <a:t>As the outputs are generated, a new state (s</a:t>
            </a:r>
            <a:r>
              <a:rPr lang="en-US" altLang="en-US" baseline="-25000" dirty="0"/>
              <a:t>1</a:t>
            </a:r>
            <a:r>
              <a:rPr lang="en-US" altLang="en-US" dirty="0"/>
              <a:t>s</a:t>
            </a:r>
            <a:r>
              <a:rPr lang="en-US" altLang="en-US" baseline="-25000" dirty="0"/>
              <a:t>0</a:t>
            </a:r>
            <a:r>
              <a:rPr lang="en-US" altLang="en-US" dirty="0"/>
              <a:t>) is generated and fed back to the D flip-flops.</a:t>
            </a:r>
          </a:p>
          <a:p>
            <a:pPr>
              <a:buFont typeface="Georgia" panose="02040502050405020303" pitchFamily="18" charset="0"/>
              <a:buNone/>
            </a:pPr>
            <a:endParaRPr lang="en-US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76892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/>
              <a:t>The Mod-4 Counter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/>
              <a:t>Requires four states, encoded in binary, with at least two bits for them to be encoded uniquely.</a:t>
            </a:r>
          </a:p>
          <a:p>
            <a:pPr marL="2854325" lvl="1" indent="-284163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A = 00</a:t>
            </a:r>
          </a:p>
          <a:p>
            <a:pPr marL="2854325" lvl="1" indent="-284163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B = 01</a:t>
            </a:r>
          </a:p>
          <a:p>
            <a:pPr marL="2854325" lvl="1" indent="-284163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C = 10</a:t>
            </a:r>
          </a:p>
          <a:p>
            <a:pPr marL="2854325" lvl="1" indent="-284163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D = 11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/>
              <a:t>The input requires only a single bit.</a:t>
            </a:r>
          </a:p>
          <a:p>
            <a:pPr marL="2849563" lvl="1" indent="-279400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0 | 1</a:t>
            </a:r>
          </a:p>
        </p:txBody>
      </p:sp>
    </p:spTree>
    <p:extLst>
      <p:ext uri="{BB962C8B-B14F-4D97-AF65-F5344CB8AC3E}">
        <p14:creationId xmlns:p14="http://schemas.microsoft.com/office/powerpoint/2010/main" val="15758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1100</TotalTime>
  <Words>402</Words>
  <Application>Microsoft Macintosh PowerPoint</Application>
  <PresentationFormat>On-screen Show (4:3)</PresentationFormat>
  <Paragraphs>78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Georgia</vt:lpstr>
      <vt:lpstr>Wingdings</vt:lpstr>
      <vt:lpstr>Office Theme</vt:lpstr>
      <vt:lpstr>CPSC3300: Computer Systems Organization</vt:lpstr>
      <vt:lpstr>Administrivia</vt:lpstr>
      <vt:lpstr>Overview</vt:lpstr>
      <vt:lpstr>Sequential logic implementation</vt:lpstr>
      <vt:lpstr>State Machine Model</vt:lpstr>
      <vt:lpstr>FSM design procedure</vt:lpstr>
      <vt:lpstr>Counters</vt:lpstr>
      <vt:lpstr>Example:   Implement a Modulo-4 Synchronous Counter</vt:lpstr>
      <vt:lpstr>The Mod-4 Counter</vt:lpstr>
      <vt:lpstr>State Transition Diagram for  the Mod-4 Counter</vt:lpstr>
      <vt:lpstr>State Encoding and Table</vt:lpstr>
      <vt:lpstr>State Table for the Mod-4 Counter</vt:lpstr>
      <vt:lpstr>Logic Design for Mod-4 Counter</vt:lpstr>
      <vt:lpstr>Summary</vt:lpstr>
    </vt:vector>
  </TitlesOfParts>
  <Company>Marquette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COSC2200: Hardware Systems</dc:title>
  <dc:creator>MSCS Admin</dc:creator>
  <cp:lastModifiedBy>Microsoft Office User</cp:lastModifiedBy>
  <cp:revision>78</cp:revision>
  <cp:lastPrinted>2013-08-26T14:30:50Z</cp:lastPrinted>
  <dcterms:created xsi:type="dcterms:W3CDTF">2009-09-29T16:16:12Z</dcterms:created>
  <dcterms:modified xsi:type="dcterms:W3CDTF">2021-02-05T20:46:28Z</dcterms:modified>
</cp:coreProperties>
</file>