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5" r:id="rId4"/>
    <p:sldId id="287" r:id="rId5"/>
    <p:sldId id="288" r:id="rId6"/>
    <p:sldId id="289" r:id="rId7"/>
    <p:sldId id="281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1D93A8-AD86-4CD9-A251-5C94E8EF4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F3442D-9361-416C-9DEB-15CD42A787B2}" type="datetimeFigureOut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4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7575EE-FDAD-4DC4-B0E3-AD5F6CF4443E}" type="datetimeFigureOut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62DF6C-4B94-4CA6-B566-DBCE1BDAF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77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E64883-EFC1-49C9-AEFE-AB63E8F771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3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7928-C2A0-4E33-9FFD-45CEF182972A}" type="slidenum">
              <a:rPr lang="en-US"/>
              <a:pPr/>
              <a:t>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A2D3B-35CB-4510-991A-9AB74D10623E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EB466A2-68DB-49B3-BCDE-B2AF261F2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9BB6-76D0-4D5B-9066-C939C437DE71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7150-AC94-41F4-900A-DF44EB74C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C865F-7A6F-439F-8FB4-9BACF847608E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C2FE8-A2DF-45C7-BAC8-DCD581099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2ED75C-DCDB-42CC-B4CA-36526DAECEA7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D8D0CD-C897-41D6-85D6-53EA94653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F213-0EF3-447C-B5B7-AC1B36BAD12D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F9B0E-5511-4551-BA4D-4E7DC1B42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8EF7F-4D2D-485D-AD27-A4A960A418A1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58FF-1E35-4B45-AC30-5F8714857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D02B7-FF5A-48E0-8B57-F86F8C2D8F5A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DFF1-B21C-4722-9630-993B1357A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85C2-DF4E-4385-A386-ECA31DD13284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BCA3-5567-41B0-9FEC-051BFDCA1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1614D-074A-4C6D-BD4F-29039810C660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57CE3-C8DB-4108-858F-9FE58A9D1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46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3C04-ECCF-4F4B-855F-7A9F7E7BB06B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D9ED-CFEF-4984-B40D-18FED7E2D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E7326-BA46-446A-9937-3035FDD0D284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4C781-3FD9-4585-8CD2-7CE993B90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5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DB5A69-F677-4ADC-BBE3-402EB554AF5E}" type="datetime1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97736E8-7F0A-4A70-892A-6F63316A6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8½ – </a:t>
            </a:r>
            <a:r>
              <a:rPr lang="en-US" altLang="en-US" sz="2200" dirty="0" err="1"/>
              <a:t>Karnaugh</a:t>
            </a:r>
            <a:r>
              <a:rPr lang="en-US" altLang="en-US" sz="2200" dirty="0"/>
              <a:t> Maps and Review / Outline of Topics for Exam 1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AA817-3CA5-41BF-86EF-4DDCA2248003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3 – </a:t>
            </a:r>
            <a:r>
              <a:rPr lang="en-US" altLang="en-US" dirty="0"/>
              <a:t>Technology, Performance and Power II</a:t>
            </a:r>
          </a:p>
          <a:p>
            <a:pPr lvl="1"/>
            <a:r>
              <a:rPr lang="en-US" altLang="en-US" dirty="0"/>
              <a:t>Elapsed time vs. CPU time</a:t>
            </a:r>
          </a:p>
          <a:p>
            <a:pPr lvl="1"/>
            <a:r>
              <a:rPr lang="en-US" altLang="en-US" dirty="0"/>
              <a:t>CPU clock cycle</a:t>
            </a:r>
          </a:p>
          <a:p>
            <a:pPr lvl="1"/>
            <a:r>
              <a:rPr lang="en-US" altLang="en-US" dirty="0"/>
              <a:t>CPU Performance equation (instruction count, cycles per instruction, seconds per cycle), possible influencing factors</a:t>
            </a:r>
          </a:p>
          <a:p>
            <a:pPr lvl="1"/>
            <a:r>
              <a:rPr lang="en-US" altLang="en-US" dirty="0"/>
              <a:t>Amdahl’s law and overall speedup</a:t>
            </a:r>
          </a:p>
          <a:p>
            <a:pPr lvl="1"/>
            <a:r>
              <a:rPr lang="en-US" altLang="en-US" dirty="0"/>
              <a:t>Comparison of performance using clock rate, CPI and IC</a:t>
            </a:r>
          </a:p>
          <a:p>
            <a:r>
              <a:rPr lang="en-US" altLang="en-US" dirty="0"/>
              <a:t>Lecture 4 – Benchmarking</a:t>
            </a:r>
          </a:p>
          <a:p>
            <a:pPr lvl="1"/>
            <a:r>
              <a:rPr lang="en-US" altLang="en-US" dirty="0"/>
              <a:t>Power usage (capacitive load, voltage, frequency)</a:t>
            </a:r>
          </a:p>
          <a:p>
            <a:pPr lvl="1"/>
            <a:r>
              <a:rPr lang="en-US" altLang="en-US" dirty="0"/>
              <a:t>Methods (real programs / modified apps / kernels / synthetic benchmarks (i.e. whetstone), benchmarking suites</a:t>
            </a:r>
          </a:p>
          <a:p>
            <a:pPr lvl="1"/>
            <a:r>
              <a:rPr lang="en-US" altLang="en-US" dirty="0"/>
              <a:t>Comparing benchmarks using arithmetic mean vs. normalized geometric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4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 5 – Combinational Logic</a:t>
            </a:r>
          </a:p>
          <a:p>
            <a:pPr lvl="1"/>
            <a:r>
              <a:rPr lang="en-US" dirty="0"/>
              <a:t>Logic gates and functions (AND, OR, NOT, etc.)</a:t>
            </a:r>
          </a:p>
          <a:p>
            <a:pPr lvl="1"/>
            <a:r>
              <a:rPr lang="en-US" dirty="0"/>
              <a:t>Boolean algebra (laws of, </a:t>
            </a:r>
            <a:r>
              <a:rPr lang="en-US" dirty="0" err="1"/>
              <a:t>DeMorgan’s</a:t>
            </a:r>
            <a:r>
              <a:rPr lang="en-US" dirty="0"/>
              <a:t> Theorem)</a:t>
            </a:r>
          </a:p>
          <a:p>
            <a:pPr lvl="1"/>
            <a:r>
              <a:rPr lang="en-US" dirty="0"/>
              <a:t>Truth tables, logic functions and two-level representation (sum of products)</a:t>
            </a:r>
          </a:p>
          <a:p>
            <a:pPr lvl="1"/>
            <a:r>
              <a:rPr lang="en-US" dirty="0"/>
              <a:t>Logic gate circuit diagrams</a:t>
            </a:r>
          </a:p>
          <a:p>
            <a:r>
              <a:rPr lang="en-US" altLang="en-US" dirty="0"/>
              <a:t>Lecture 6 – Adders</a:t>
            </a:r>
          </a:p>
          <a:p>
            <a:pPr lvl="1"/>
            <a:r>
              <a:rPr lang="en-US" dirty="0"/>
              <a:t>Multiplexers</a:t>
            </a:r>
          </a:p>
          <a:p>
            <a:pPr lvl="1"/>
            <a:r>
              <a:rPr lang="en-US" dirty="0"/>
              <a:t>Half adder and full adder</a:t>
            </a:r>
          </a:p>
          <a:p>
            <a:pPr lvl="1"/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adders, using “generate” and “propagate” to calculate carry values</a:t>
            </a:r>
          </a:p>
          <a:p>
            <a:pPr lvl="1"/>
            <a:r>
              <a:rPr lang="en-US" dirty="0"/>
              <a:t>Performance of a ripple adder vs. a carry-</a:t>
            </a:r>
            <a:r>
              <a:rPr lang="en-US" dirty="0" err="1"/>
              <a:t>lookahead</a:t>
            </a:r>
            <a:r>
              <a:rPr lang="en-US" dirty="0"/>
              <a:t>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7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 7 – Sequential Logic</a:t>
            </a:r>
          </a:p>
          <a:p>
            <a:pPr lvl="1"/>
            <a:r>
              <a:rPr lang="en-US" dirty="0"/>
              <a:t>Arithmetic Logic Unit</a:t>
            </a:r>
          </a:p>
          <a:p>
            <a:pPr lvl="1"/>
            <a:r>
              <a:rPr lang="en-US" dirty="0"/>
              <a:t>Circuits with a state (“memory”), memory cells, feedback circuits</a:t>
            </a:r>
          </a:p>
          <a:p>
            <a:pPr lvl="1"/>
            <a:r>
              <a:rPr lang="en-US" dirty="0"/>
              <a:t>S-R Latch, D Latch, Edge-triggered D Flip-Flop</a:t>
            </a:r>
          </a:p>
          <a:p>
            <a:pPr lvl="1"/>
            <a:r>
              <a:rPr lang="en-US" dirty="0"/>
              <a:t>Latches vs. flip-flops</a:t>
            </a:r>
          </a:p>
          <a:p>
            <a:pPr lvl="1"/>
            <a:r>
              <a:rPr lang="en-US" dirty="0"/>
              <a:t>Register file</a:t>
            </a:r>
          </a:p>
          <a:p>
            <a:r>
              <a:rPr lang="en-US" altLang="en-US" dirty="0"/>
              <a:t>Lecture 8 – Counters and Finite State Machines</a:t>
            </a:r>
          </a:p>
          <a:p>
            <a:pPr lvl="1"/>
            <a:r>
              <a:rPr lang="en-US" dirty="0"/>
              <a:t>State machine model: inputs, states, transition (to another state) and output</a:t>
            </a:r>
          </a:p>
          <a:p>
            <a:pPr lvl="1"/>
            <a:r>
              <a:rPr lang="en-US" dirty="0"/>
              <a:t>State diagrams and state transition tables</a:t>
            </a:r>
          </a:p>
          <a:p>
            <a:pPr lvl="1"/>
            <a:r>
              <a:rPr lang="en-US" dirty="0"/>
              <a:t>Circuit design of state machines (using D flip-flops for state bits)</a:t>
            </a:r>
          </a:p>
          <a:p>
            <a:pPr lvl="1"/>
            <a:r>
              <a:rPr lang="en-US" dirty="0"/>
              <a:t>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6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 8½ – </a:t>
            </a:r>
            <a:r>
              <a:rPr lang="en-US" altLang="en-US" dirty="0" err="1"/>
              <a:t>Karnaugh</a:t>
            </a:r>
            <a:r>
              <a:rPr lang="en-US" altLang="en-US" dirty="0"/>
              <a:t> Maps and Review (not in the textbook)</a:t>
            </a:r>
          </a:p>
          <a:p>
            <a:pPr lvl="1"/>
            <a:r>
              <a:rPr lang="en-US" altLang="en-US" dirty="0"/>
              <a:t>Simplification of sum of products Boolean function</a:t>
            </a:r>
          </a:p>
          <a:p>
            <a:pPr lvl="1"/>
            <a:r>
              <a:rPr lang="en-US" altLang="en-US" dirty="0"/>
              <a:t>Converting a truth table to a </a:t>
            </a:r>
            <a:r>
              <a:rPr lang="en-US" altLang="en-US" dirty="0" err="1"/>
              <a:t>Karnaugh</a:t>
            </a:r>
            <a:r>
              <a:rPr lang="en-US" altLang="en-US" dirty="0"/>
              <a:t> map</a:t>
            </a:r>
          </a:p>
          <a:p>
            <a:pPr lvl="1"/>
            <a:r>
              <a:rPr lang="en-US" altLang="en-US" dirty="0"/>
              <a:t>Grouping cells with a ‘1’ value to form a product term</a:t>
            </a:r>
          </a:p>
          <a:p>
            <a:pPr lvl="1"/>
            <a:r>
              <a:rPr lang="en-US" altLang="en-US" dirty="0"/>
              <a:t>Simplified function is the sum of the product terms for </a:t>
            </a:r>
            <a:r>
              <a:rPr lang="en-US" altLang="en-US"/>
              <a:t>each group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1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Functions in Two-Level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5880" y="947928"/>
                <a:ext cx="8991600" cy="53340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000" b="0" dirty="0"/>
                  <a:t>SoP can be used to determine the logic functions of variables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0" dirty="0"/>
                  <a:t>Example: identify the function for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out</a:t>
                </a:r>
                <a:endParaRPr lang="en-US" sz="2000" b="0" baseline="-2500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Given 3 variables A, B, </a:t>
                </a:r>
                <a:r>
                  <a:rPr lang="en-US" b="0" dirty="0" err="1"/>
                  <a:t>C</a:t>
                </a:r>
                <a:r>
                  <a:rPr lang="en-US" b="0" baseline="-25000" dirty="0" err="1"/>
                  <a:t>in</a:t>
                </a:r>
                <a:r>
                  <a:rPr lang="en-US" b="0" dirty="0"/>
                  <a:t>, #literals?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sz="1800" b="0" dirty="0"/>
                  <a:t>6 literals: A, B, </a:t>
                </a:r>
                <a:r>
                  <a:rPr lang="en-US" sz="1800" b="0" dirty="0" err="1"/>
                  <a:t>C</a:t>
                </a:r>
                <a:r>
                  <a:rPr lang="en-US" sz="1800" b="0" baseline="-25000" dirty="0" err="1"/>
                  <a:t>in</a:t>
                </a:r>
                <a:r>
                  <a:rPr lang="en-US" sz="1800" b="0" dirty="0"/>
                  <a:t>,</a:t>
                </a:r>
                <a:r>
                  <a:rPr lang="en-US" sz="1800" b="0" baseline="-25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sz="1800" b="0" baseline="-2500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What are the </a:t>
                </a:r>
                <a:r>
                  <a:rPr lang="en-US" b="0" dirty="0" err="1"/>
                  <a:t>minterms</a:t>
                </a:r>
                <a:r>
                  <a:rPr lang="en-US" b="0" dirty="0"/>
                  <a:t> with three variables?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How to determine the function?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" y="947928"/>
                <a:ext cx="8991600" cy="5334000"/>
              </a:xfrm>
              <a:blipFill>
                <a:blip r:embed="rId3"/>
                <a:stretch>
                  <a:fillRect l="-61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graphicFrame>
        <p:nvGraphicFramePr>
          <p:cNvPr id="5" name="Group 36"/>
          <p:cNvGraphicFramePr>
            <a:graphicFrameLocks noGrp="1"/>
          </p:cNvGraphicFramePr>
          <p:nvPr>
            <p:extLst/>
          </p:nvPr>
        </p:nvGraphicFramePr>
        <p:xfrm>
          <a:off x="6807201" y="1353312"/>
          <a:ext cx="2285999" cy="3877056"/>
        </p:xfrm>
        <a:graphic>
          <a:graphicData uri="http://schemas.openxmlformats.org/drawingml/2006/table">
            <a:tbl>
              <a:tblPr/>
              <a:tblGrid>
                <a:gridCol w="500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 bwMode="auto">
              <a:xfrm>
                <a:off x="0" y="3229356"/>
                <a:ext cx="8991600" cy="2438400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FF"/>
                  </a:buClr>
                  <a:buFont typeface="Wingdings" pitchFamily="2" charset="2"/>
                  <a:buChar char="Ø"/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v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B050"/>
                  </a:buClr>
                  <a:buFont typeface="Wingdings" pitchFamily="2" charset="2"/>
                  <a:buChar char="ü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Minterm for each row, as if its value is 1</a:t>
                </a:r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	  2.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:r>
                  <a:rPr lang="en-US" dirty="0"/>
                  <a:t>3.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6.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	  8.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342900"/>
                <a:r>
                  <a:rPr lang="en-US" sz="2000" dirty="0"/>
                  <a:t>Two level representation procedure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Locate the entries with 1 and represent them with </a:t>
                </a:r>
                <a:r>
                  <a:rPr lang="en-US" b="0" dirty="0" err="1"/>
                  <a:t>minterms</a:t>
                </a:r>
                <a:r>
                  <a:rPr lang="en-US" b="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Add the </a:t>
                </a:r>
                <a:r>
                  <a:rPr lang="en-US" b="0" dirty="0" err="1"/>
                  <a:t>minterms</a:t>
                </a:r>
                <a:endParaRPr lang="en-US" b="0" dirty="0"/>
              </a:p>
              <a:p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29356"/>
                <a:ext cx="8991600" cy="2438400"/>
              </a:xfrm>
              <a:prstGeom prst="rect">
                <a:avLst/>
              </a:prstGeom>
              <a:blipFill>
                <a:blip r:embed="rId4"/>
                <a:stretch>
                  <a:fillRect l="-746" b="-39500"/>
                </a:stretch>
              </a:blipFill>
              <a:ln w="285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93A7-31D8-514D-A1C4-DEA86C4D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of Boolean Logic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78297-7502-9A4F-B212-6D4A8458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The sum-of-products representation is usually not the most efficient function to implement in a circuit</a:t>
                </a:r>
              </a:p>
              <a:p>
                <a:pPr lvl="1"/>
                <a:r>
                  <a:rPr lang="en-US" b="0" dirty="0"/>
                  <a:t>Using a simplified function reduces the gates needed</a:t>
                </a:r>
              </a:p>
              <a:p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Simplifies to: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Various methods exist to simplify Boolean functions written using two-level representation (sum-of-products when using </a:t>
                </a:r>
                <a:r>
                  <a:rPr lang="en-US" b="0" dirty="0" err="1"/>
                  <a:t>minterms</a:t>
                </a:r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 err="1"/>
                  <a:t>Karnaugh</a:t>
                </a:r>
                <a:r>
                  <a:rPr lang="en-US" b="0" dirty="0"/>
                  <a:t> maps (</a:t>
                </a:r>
                <a:r>
                  <a:rPr lang="en-US" b="0" dirty="0" err="1"/>
                  <a:t>Karnaugh</a:t>
                </a:r>
                <a:r>
                  <a:rPr lang="en-US" b="0" dirty="0"/>
                  <a:t>–Veitch maps)</a:t>
                </a:r>
              </a:p>
              <a:p>
                <a:pPr lvl="1"/>
                <a:r>
                  <a:rPr lang="en-US" b="0" dirty="0"/>
                  <a:t>Quine–</a:t>
                </a:r>
                <a:r>
                  <a:rPr lang="en-US" b="0" dirty="0" err="1"/>
                  <a:t>McCluskey</a:t>
                </a:r>
                <a:r>
                  <a:rPr lang="en-US" b="0" dirty="0"/>
                  <a:t> algorithm (method of prime </a:t>
                </a:r>
                <a:r>
                  <a:rPr lang="en-US" b="0" dirty="0" err="1"/>
                  <a:t>implicants</a:t>
                </a:r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/>
                  <a:t>ESPRESSO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78297-7502-9A4F-B212-6D4A8458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b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E897-21D9-4646-8B09-15ED1FE6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63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9434-19B8-AE40-8FAE-6A6BC241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8ABD-4F94-3149-AE64-B35AFC85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from the Boolean function (outputs) are arranged onto a 2-dimensional grid with each cell position representing a combination of input conditions (</a:t>
            </a:r>
            <a:r>
              <a:rPr lang="en-US" b="0" dirty="0" err="1"/>
              <a:t>minterm</a:t>
            </a:r>
            <a:r>
              <a:rPr lang="en-US" b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CC55F-A7E9-564D-B497-B793CF9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40F900B2-E1D0-5949-877F-9F17A88C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22766"/>
              </p:ext>
            </p:extLst>
          </p:nvPr>
        </p:nvGraphicFramePr>
        <p:xfrm>
          <a:off x="685800" y="2729932"/>
          <a:ext cx="2285999" cy="3877056"/>
        </p:xfrm>
        <a:graphic>
          <a:graphicData uri="http://schemas.openxmlformats.org/drawingml/2006/table">
            <a:tbl>
              <a:tblPr/>
              <a:tblGrid>
                <a:gridCol w="500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Group 36">
            <a:extLst>
              <a:ext uri="{FF2B5EF4-FFF2-40B4-BE49-F238E27FC236}">
                <a16:creationId xmlns:a16="http://schemas.microsoft.com/office/drawing/2014/main" id="{B5032B27-95F3-EB41-9E85-C80521643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3539"/>
              </p:ext>
            </p:extLst>
          </p:nvPr>
        </p:nvGraphicFramePr>
        <p:xfrm>
          <a:off x="4876800" y="3272463"/>
          <a:ext cx="2971800" cy="2172336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58617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02505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162383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8369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46140758"/>
                    </a:ext>
                  </a:extLst>
                </a:gridCol>
              </a:tblGrid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81498"/>
                  </a:ext>
                </a:extLst>
              </a:tr>
              <a:tr h="5430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81662"/>
                  </a:ext>
                </a:extLst>
              </a:tr>
              <a:tr h="543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8118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992F5-01F1-4F47-80E6-E0C34D1B7584}"/>
              </a:ext>
            </a:extLst>
          </p:cNvPr>
          <p:cNvCxnSpPr/>
          <p:nvPr/>
        </p:nvCxnSpPr>
        <p:spPr>
          <a:xfrm>
            <a:off x="3352800" y="48768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1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C3E2-8F52-A840-A37E-FF150FE1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38C8-B477-C644-9F79-9C0186CB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To form the simplified expression, using the </a:t>
            </a:r>
            <a:r>
              <a:rPr lang="en-US" b="0" dirty="0" err="1"/>
              <a:t>Karnaugh</a:t>
            </a:r>
            <a:r>
              <a:rPr lang="en-US" b="0" dirty="0"/>
              <a:t> map group together adjacent cells with a value of 1 in a rectangle of 2</a:t>
            </a:r>
            <a:r>
              <a:rPr lang="en-US" baseline="30000" dirty="0"/>
              <a:t>x</a:t>
            </a:r>
            <a:r>
              <a:rPr lang="en-US" b="0" dirty="0"/>
              <a:t> width and 2</a:t>
            </a:r>
            <a:r>
              <a:rPr lang="en-US" baseline="30000" dirty="0"/>
              <a:t>y</a:t>
            </a:r>
            <a:r>
              <a:rPr lang="en-US" b="0" dirty="0"/>
              <a:t> height maximizing </a:t>
            </a:r>
            <a:r>
              <a:rPr lang="en-US" dirty="0"/>
              <a:t>x</a:t>
            </a:r>
            <a:r>
              <a:rPr lang="en-US" b="0" dirty="0"/>
              <a:t> and </a:t>
            </a:r>
            <a:r>
              <a:rPr lang="en-US" dirty="0"/>
              <a:t>y</a:t>
            </a:r>
            <a:r>
              <a:rPr lang="en-US" b="0" dirty="0"/>
              <a:t> without including any cells with a value of 0</a:t>
            </a:r>
          </a:p>
          <a:p>
            <a:pPr lvl="1"/>
            <a:r>
              <a:rPr lang="en-US" b="0" dirty="0"/>
              <a:t>Repeat until all cells with 1 are in such a group, any isolated cells with 1 are grouped in a 1x1 rectangle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FC87-4C2B-7445-B519-E3F2031D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E41229BB-EFE9-6C4B-9A80-7A20243F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39765"/>
              </p:ext>
            </p:extLst>
          </p:nvPr>
        </p:nvGraphicFramePr>
        <p:xfrm>
          <a:off x="685800" y="4038600"/>
          <a:ext cx="2971800" cy="2172336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58617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02505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162383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8369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46140758"/>
                    </a:ext>
                  </a:extLst>
                </a:gridCol>
              </a:tblGrid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81498"/>
                  </a:ext>
                </a:extLst>
              </a:tr>
              <a:tr h="5430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81662"/>
                  </a:ext>
                </a:extLst>
              </a:tr>
              <a:tr h="543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811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9451071-AE1A-5843-A5C3-04BA846E6C34}"/>
              </a:ext>
            </a:extLst>
          </p:cNvPr>
          <p:cNvSpPr/>
          <p:nvPr/>
        </p:nvSpPr>
        <p:spPr>
          <a:xfrm>
            <a:off x="2743200" y="5181600"/>
            <a:ext cx="381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1CB0C-0C44-6643-B34C-202711D1C0FC}"/>
              </a:ext>
            </a:extLst>
          </p:cNvPr>
          <p:cNvSpPr/>
          <p:nvPr/>
        </p:nvSpPr>
        <p:spPr>
          <a:xfrm>
            <a:off x="2697480" y="5715000"/>
            <a:ext cx="822960" cy="4114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36C9F-7E38-7449-BE0B-23F23D4846DD}"/>
              </a:ext>
            </a:extLst>
          </p:cNvPr>
          <p:cNvSpPr/>
          <p:nvPr/>
        </p:nvSpPr>
        <p:spPr>
          <a:xfrm>
            <a:off x="2209800" y="5722620"/>
            <a:ext cx="822960" cy="411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4F3CB-30FB-C741-9791-5FCB98833B17}"/>
              </a:ext>
            </a:extLst>
          </p:cNvPr>
          <p:cNvCxnSpPr/>
          <p:nvPr/>
        </p:nvCxnSpPr>
        <p:spPr>
          <a:xfrm>
            <a:off x="4038600" y="586651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872FB5-B64E-0E49-83C9-41CF44C6CB13}"/>
                  </a:ext>
                </a:extLst>
              </p:cNvPr>
              <p:cNvSpPr/>
              <p:nvPr/>
            </p:nvSpPr>
            <p:spPr>
              <a:xfrm>
                <a:off x="5651351" y="5681844"/>
                <a:ext cx="2504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872FB5-B64E-0E49-83C9-41CF44C6C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51" y="5681844"/>
                <a:ext cx="250485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6BF1CC-F4CC-6443-9797-34ECEACB4005}"/>
                  </a:ext>
                </a:extLst>
              </p:cNvPr>
              <p:cNvSpPr txBox="1"/>
              <p:nvPr/>
            </p:nvSpPr>
            <p:spPr>
              <a:xfrm>
                <a:off x="4445598" y="3733800"/>
                <a:ext cx="2226379" cy="95410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A match: 1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B match: 1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tx2"/>
                    </a:solidFill>
                  </a:rPr>
                  <a:t>in</a:t>
                </a:r>
                <a:r>
                  <a:rPr lang="en-US" sz="1400" dirty="0">
                    <a:solidFill>
                      <a:schemeClr val="tx2"/>
                    </a:solidFill>
                  </a:rPr>
                  <a:t> don’t match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6BF1CC-F4CC-6443-9797-34ECEACB4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98" y="3733800"/>
                <a:ext cx="2226379" cy="954107"/>
              </a:xfrm>
              <a:prstGeom prst="rect">
                <a:avLst/>
              </a:prstGeom>
              <a:blipFill>
                <a:blip r:embed="rId3"/>
                <a:stretch>
                  <a:fillRect l="-565" b="-389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C0665E-AC80-5240-9917-75366A8F70B4}"/>
                  </a:ext>
                </a:extLst>
              </p:cNvPr>
              <p:cNvSpPr txBox="1"/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baseline="-25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Values for A match: 1</a:t>
                </a:r>
              </a:p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Values for B don’t match</a:t>
                </a:r>
              </a:p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accent3">
                        <a:lumMod val="75000"/>
                      </a:schemeClr>
                    </a:solidFill>
                  </a:rPr>
                  <a:t>in</a:t>
                </a:r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 match: 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C0665E-AC80-5240-9917-75366A8F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blipFill>
                <a:blip r:embed="rId4"/>
                <a:stretch>
                  <a:fillRect l="-588" b="-3896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08DB3B-6137-C848-918A-B677F237BBD4}"/>
                  </a:ext>
                </a:extLst>
              </p:cNvPr>
              <p:cNvSpPr txBox="1"/>
              <p:nvPr/>
            </p:nvSpPr>
            <p:spPr>
              <a:xfrm>
                <a:off x="5651351" y="4752382"/>
                <a:ext cx="2136611" cy="94917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i="1" baseline="-25000" dirty="0">
                  <a:solidFill>
                    <a:schemeClr val="accent2"/>
                  </a:solidFill>
                </a:endParaRP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A don’t match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B match: 1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accent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accent2"/>
                    </a:solidFill>
                  </a:rPr>
                  <a:t>in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 match: 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08DB3B-6137-C848-918A-B677F237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51" y="4752382"/>
                <a:ext cx="2136611" cy="949171"/>
              </a:xfrm>
              <a:prstGeom prst="rect">
                <a:avLst/>
              </a:prstGeom>
              <a:blipFill>
                <a:blip r:embed="rId5"/>
                <a:stretch>
                  <a:fillRect l="-588" b="-389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6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FDAF-38E2-EE4A-9C92-B50A9A25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0421-E68A-0043-B112-DEDD18AA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resulting simplified expression will be the sum of each of the groups.</a:t>
            </a:r>
          </a:p>
          <a:p>
            <a:pPr lvl="1"/>
            <a:r>
              <a:rPr lang="en-US" b="0" dirty="0"/>
              <a:t>Each group corresponds to a product of all values of an input variable with a value of 1 corresponding to all grouped cells and the negated value of an input variable with a value of 0 corresponding to all grouped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C416B-B68E-B94F-B76D-B3EF6567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FAC472F5-F0F5-E941-837C-37EB43CE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81989"/>
              </p:ext>
            </p:extLst>
          </p:nvPr>
        </p:nvGraphicFramePr>
        <p:xfrm>
          <a:off x="685800" y="4038600"/>
          <a:ext cx="2971800" cy="2172336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58617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02505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162383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8369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46140758"/>
                    </a:ext>
                  </a:extLst>
                </a:gridCol>
              </a:tblGrid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81498"/>
                  </a:ext>
                </a:extLst>
              </a:tr>
              <a:tr h="5430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81662"/>
                  </a:ext>
                </a:extLst>
              </a:tr>
              <a:tr h="543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811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36E29-FF96-B442-8C66-017882001316}"/>
              </a:ext>
            </a:extLst>
          </p:cNvPr>
          <p:cNvCxnSpPr/>
          <p:nvPr/>
        </p:nvCxnSpPr>
        <p:spPr>
          <a:xfrm>
            <a:off x="4038600" y="586651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74D958-12D6-E84B-825B-4C7E3E3CB356}"/>
              </a:ext>
            </a:extLst>
          </p:cNvPr>
          <p:cNvSpPr/>
          <p:nvPr/>
        </p:nvSpPr>
        <p:spPr>
          <a:xfrm>
            <a:off x="2743200" y="5715000"/>
            <a:ext cx="822960" cy="411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588E-6572-A342-AC91-6F8E56A1BE9A}"/>
              </a:ext>
            </a:extLst>
          </p:cNvPr>
          <p:cNvSpPr/>
          <p:nvPr/>
        </p:nvSpPr>
        <p:spPr>
          <a:xfrm>
            <a:off x="1760220" y="5181600"/>
            <a:ext cx="822960" cy="411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7E10C-BF0F-E948-B7FA-FE057CCB1426}"/>
                  </a:ext>
                </a:extLst>
              </p:cNvPr>
              <p:cNvSpPr txBox="1"/>
              <p:nvPr/>
            </p:nvSpPr>
            <p:spPr>
              <a:xfrm>
                <a:off x="4497695" y="3733800"/>
                <a:ext cx="2122184" cy="95455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A match: 0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B don’t match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tx2"/>
                    </a:solidFill>
                  </a:rPr>
                  <a:t>in</a:t>
                </a:r>
                <a:r>
                  <a:rPr lang="en-US" sz="1400" dirty="0">
                    <a:solidFill>
                      <a:schemeClr val="tx2"/>
                    </a:solidFill>
                  </a:rPr>
                  <a:t> match: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7E10C-BF0F-E948-B7FA-FE057CCB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695" y="3733800"/>
                <a:ext cx="2122184" cy="954557"/>
              </a:xfrm>
              <a:prstGeom prst="rect">
                <a:avLst/>
              </a:prstGeom>
              <a:blipFill>
                <a:blip r:embed="rId2"/>
                <a:stretch>
                  <a:fillRect l="-592" b="-389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010A48-BAAD-D046-A294-B61E1DDF22E4}"/>
                  </a:ext>
                </a:extLst>
              </p:cNvPr>
              <p:cNvSpPr txBox="1"/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baseline="-25000" dirty="0">
                  <a:solidFill>
                    <a:schemeClr val="accent2"/>
                  </a:solidFill>
                </a:endParaRP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A match: 1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B don’t match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accent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accent2"/>
                    </a:solidFill>
                  </a:rPr>
                  <a:t>in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 match: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010A48-BAAD-D046-A294-B61E1DDF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blipFill>
                <a:blip r:embed="rId3"/>
                <a:stretch>
                  <a:fillRect l="-588" b="-389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BD61B6-5B7A-EC4E-A9FC-414907E2BDB0}"/>
                  </a:ext>
                </a:extLst>
              </p:cNvPr>
              <p:cNvSpPr/>
              <p:nvPr/>
            </p:nvSpPr>
            <p:spPr>
              <a:xfrm>
                <a:off x="5929792" y="5681844"/>
                <a:ext cx="168924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𝐶𝑖𝑛</m:t>
                    </m:r>
                  </m:oMath>
                </a14:m>
                <a:endParaRPr lang="en-US" baseline="-25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BD61B6-5B7A-EC4E-A9FC-414907E2B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792" y="5681844"/>
                <a:ext cx="1689245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8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 on Thursday February 11</a:t>
            </a:r>
          </a:p>
          <a:p>
            <a:pPr lvl="1"/>
            <a:r>
              <a:rPr lang="en-US" dirty="0"/>
              <a:t>Online via Canvas</a:t>
            </a:r>
          </a:p>
          <a:p>
            <a:pPr lvl="1"/>
            <a:r>
              <a:rPr lang="en-US" dirty="0"/>
              <a:t>Available at 5:00pm (start of class) ends at 6:15pm</a:t>
            </a:r>
          </a:p>
          <a:p>
            <a:pPr lvl="1"/>
            <a:r>
              <a:rPr lang="en-US" dirty="0"/>
              <a:t>Time allowed: 75 minutes</a:t>
            </a:r>
          </a:p>
          <a:p>
            <a:pPr lvl="1"/>
            <a:r>
              <a:rPr lang="en-US" dirty="0"/>
              <a:t>Exam is open-notes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62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D029-0F93-3F43-BA75-62D15F7A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7B0C-9057-1D4A-9D76-99C399AB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Canvas “quiz”, 100 points, 11 - 13 questions, does not require “</a:t>
            </a:r>
            <a:r>
              <a:rPr lang="en-US" dirty="0" err="1"/>
              <a:t>LockDown</a:t>
            </a:r>
            <a:r>
              <a:rPr lang="en-US" dirty="0"/>
              <a:t> Browser”</a:t>
            </a:r>
          </a:p>
          <a:p>
            <a:pPr lvl="1"/>
            <a:r>
              <a:rPr lang="en-US" dirty="0"/>
              <a:t>Response types include short-answer/fill-in-the-blank (including selection), mathematical questions (formula / calculation, numbers used will be simple) and multiple choice; questions may be divided into several parts</a:t>
            </a:r>
          </a:p>
          <a:p>
            <a:r>
              <a:rPr lang="en-US" dirty="0"/>
              <a:t>Chapters covered:</a:t>
            </a:r>
          </a:p>
          <a:p>
            <a:pPr lvl="1"/>
            <a:r>
              <a:rPr lang="en-US" dirty="0"/>
              <a:t>Chapter 1: Technology, improvements in computer hardware, performance and benchmarking (Lectures 1 – 4)</a:t>
            </a:r>
          </a:p>
          <a:p>
            <a:pPr lvl="1"/>
            <a:r>
              <a:rPr lang="en-US" dirty="0"/>
              <a:t>Appendix B: Combinational logic, adders, sequential logic, finite state machines and counters (Lectures 5 – 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507E-0EBF-924D-BBAB-A4C0F301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89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 – Introduction</a:t>
            </a:r>
          </a:p>
          <a:p>
            <a:pPr lvl="1"/>
            <a:r>
              <a:rPr lang="en-US" dirty="0"/>
              <a:t>Progress in computer technology, Moore’s law, Dennard Scaling</a:t>
            </a:r>
          </a:p>
          <a:p>
            <a:pPr lvl="1"/>
            <a:r>
              <a:rPr lang="en-US" dirty="0"/>
              <a:t>Types of computers</a:t>
            </a:r>
          </a:p>
          <a:p>
            <a:pPr lvl="1"/>
            <a:r>
              <a:rPr lang="en-US" dirty="0"/>
              <a:t>Hardware vs. software</a:t>
            </a:r>
          </a:p>
          <a:p>
            <a:pPr lvl="1"/>
            <a:r>
              <a:rPr lang="en-US" dirty="0"/>
              <a:t>High level language vs assembly vs. machine language</a:t>
            </a:r>
          </a:p>
          <a:p>
            <a:r>
              <a:rPr lang="en-US" dirty="0"/>
              <a:t>Lecture 2 – </a:t>
            </a:r>
            <a:r>
              <a:rPr lang="en-US" altLang="en-US" dirty="0"/>
              <a:t>Technology, Performance and Power</a:t>
            </a:r>
          </a:p>
          <a:p>
            <a:pPr lvl="1"/>
            <a:r>
              <a:rPr lang="en-US" dirty="0"/>
              <a:t>Orders of magnitude (</a:t>
            </a:r>
            <a:r>
              <a:rPr lang="en-US" dirty="0" err="1"/>
              <a:t>giga</a:t>
            </a:r>
            <a:r>
              <a:rPr lang="en-US" dirty="0"/>
              <a:t> / </a:t>
            </a:r>
            <a:r>
              <a:rPr lang="en-US" dirty="0" err="1"/>
              <a:t>nano</a:t>
            </a:r>
            <a:r>
              <a:rPr lang="en-US" dirty="0"/>
              <a:t>, etc.)</a:t>
            </a:r>
            <a:endParaRPr lang="en-US" altLang="en-US" dirty="0"/>
          </a:p>
          <a:p>
            <a:pPr lvl="1"/>
            <a:r>
              <a:rPr lang="en-US" altLang="en-US" dirty="0"/>
              <a:t>Response time vs. throughput</a:t>
            </a:r>
          </a:p>
          <a:p>
            <a:pPr lvl="1"/>
            <a:r>
              <a:rPr lang="en-US" altLang="en-US" dirty="0"/>
              <a:t>Relative performance / speedup</a:t>
            </a:r>
          </a:p>
          <a:p>
            <a:pPr lvl="1"/>
            <a:r>
              <a:rPr lang="en-US" altLang="en-US" dirty="0"/>
              <a:t>Measuring execution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44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1361</TotalTime>
  <Words>1221</Words>
  <Application>Microsoft Macintosh PowerPoint</Application>
  <PresentationFormat>On-screen Show (4:3)</PresentationFormat>
  <Paragraphs>261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CPSC3300: Computer Systems Organization</vt:lpstr>
      <vt:lpstr>Logic Functions in Two-Level Representation</vt:lpstr>
      <vt:lpstr>Simplification of Boolean Logic Functions</vt:lpstr>
      <vt:lpstr>Karnaugh Maps</vt:lpstr>
      <vt:lpstr>Karnaugh Maps</vt:lpstr>
      <vt:lpstr>Karnaugh Maps</vt:lpstr>
      <vt:lpstr>Administrivia</vt:lpstr>
      <vt:lpstr>Exam 1</vt:lpstr>
      <vt:lpstr>Outline of Topics</vt:lpstr>
      <vt:lpstr>Outline of Topics</vt:lpstr>
      <vt:lpstr>Outline of Topics</vt:lpstr>
      <vt:lpstr>Outline of Topics</vt:lpstr>
      <vt:lpstr>Outline of Topics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78</cp:revision>
  <cp:lastPrinted>2013-08-26T14:30:50Z</cp:lastPrinted>
  <dcterms:created xsi:type="dcterms:W3CDTF">2009-09-29T16:16:12Z</dcterms:created>
  <dcterms:modified xsi:type="dcterms:W3CDTF">2021-02-05T22:44:16Z</dcterms:modified>
</cp:coreProperties>
</file>