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6" r:id="rId11"/>
    <p:sldId id="269" r:id="rId12"/>
    <p:sldId id="273" r:id="rId13"/>
    <p:sldId id="270" r:id="rId14"/>
    <p:sldId id="275" r:id="rId15"/>
    <p:sldId id="276" r:id="rId16"/>
    <p:sldId id="277" r:id="rId17"/>
    <p:sldId id="278" r:id="rId18"/>
    <p:sldId id="279" r:id="rId19"/>
    <p:sldId id="280" r:id="rId20"/>
    <p:sldId id="281" r:id="rId21"/>
    <p:sldId id="282" r:id="rId22"/>
    <p:sldId id="283" r:id="rId23"/>
    <p:sldId id="267" r:id="rId24"/>
    <p:sldId id="284" r:id="rId25"/>
    <p:sldId id="274" r:id="rId26"/>
    <p:sldId id="268" r:id="rId27"/>
    <p:sldId id="285" r:id="rId28"/>
    <p:sldId id="286"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81"/>
  </p:normalViewPr>
  <p:slideViewPr>
    <p:cSldViewPr snapToGrid="0" snapToObjects="1">
      <p:cViewPr varScale="1">
        <p:scale>
          <a:sx n="105" d="100"/>
          <a:sy n="105" d="100"/>
        </p:scale>
        <p:origin x="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23882-BF65-144D-8773-1968861BF429}" type="datetimeFigureOut">
              <a:rPr lang="en-US" smtClean="0"/>
              <a:t>11/25/18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9762A-3470-8141-B19B-512654F50D72}" type="slidenum">
              <a:rPr lang="en-US" smtClean="0"/>
              <a:t>‹#›</a:t>
            </a:fld>
            <a:endParaRPr lang="en-US"/>
          </a:p>
        </p:txBody>
      </p:sp>
    </p:spTree>
    <p:extLst>
      <p:ext uri="{BB962C8B-B14F-4D97-AF65-F5344CB8AC3E}">
        <p14:creationId xmlns:p14="http://schemas.microsoft.com/office/powerpoint/2010/main" val="379969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05DBEFFB-6DD5-F94A-9687-79F5BD9CC0F4}" type="slidenum">
              <a:rPr lang="en-US" altLang="en-US" sz="1200" baseline="0"/>
              <a:pPr eaLnBrk="1" hangingPunct="1"/>
              <a:t>6</a:t>
            </a:fld>
            <a:endParaRPr lang="en-US" altLang="en-US" sz="1200" baseline="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999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B6DD75DF-3007-7540-958E-06BC2FF9693A}" type="slidenum">
              <a:rPr lang="en-US" altLang="en-US" sz="1200" baseline="0"/>
              <a:pPr eaLnBrk="1" hangingPunct="1"/>
              <a:t>7</a:t>
            </a:fld>
            <a:endParaRPr lang="en-US" altLang="en-US" sz="1200" baseline="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t>See pr11-18.cpp and inheritance.h</a:t>
            </a:r>
          </a:p>
          <a:p>
            <a:pPr eaLnBrk="1" hangingPunct="1"/>
            <a:r>
              <a:rPr lang="en-US" altLang="en-US"/>
              <a:t> </a:t>
            </a:r>
          </a:p>
        </p:txBody>
      </p:sp>
    </p:spTree>
    <p:extLst>
      <p:ext uri="{BB962C8B-B14F-4D97-AF65-F5344CB8AC3E}">
        <p14:creationId xmlns:p14="http://schemas.microsoft.com/office/powerpoint/2010/main" val="3907689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2906B1-6442-A646-832A-FB4E5815BF1B}" type="datetimeFigureOut">
              <a:rPr lang="en-US" smtClean="0"/>
              <a:t>11/25/18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134557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332436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189838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423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13665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2906B1-6442-A646-832A-FB4E5815BF1B}" type="datetimeFigureOut">
              <a:rPr lang="en-US" smtClean="0"/>
              <a:t>11/25/18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90131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2906B1-6442-A646-832A-FB4E5815BF1B}" type="datetimeFigureOut">
              <a:rPr lang="en-US" smtClean="0"/>
              <a:t>11/25/18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71968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906B1-6442-A646-832A-FB4E5815BF1B}"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3422515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906B1-6442-A646-832A-FB4E5815BF1B}"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62163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906B1-6442-A646-832A-FB4E5815BF1B}"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305526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2906B1-6442-A646-832A-FB4E5815BF1B}" type="datetimeFigureOut">
              <a:rPr lang="en-US" smtClean="0"/>
              <a:t>11/25/18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381947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172561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906B1-6442-A646-832A-FB4E5815BF1B}" type="datetimeFigureOut">
              <a:rPr lang="en-US" smtClean="0"/>
              <a:t>11/25/18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3104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2906B1-6442-A646-832A-FB4E5815BF1B}" type="datetimeFigureOut">
              <a:rPr lang="en-US" smtClean="0"/>
              <a:t>11/25/18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48788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906B1-6442-A646-832A-FB4E5815BF1B}" type="datetimeFigureOut">
              <a:rPr lang="en-US" smtClean="0"/>
              <a:t>11/25/18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69213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243155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2906B1-6442-A646-832A-FB4E5815BF1B}" type="datetimeFigureOut">
              <a:rPr lang="en-US" smtClean="0"/>
              <a:t>11/25/18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E3FC2-F555-2B48-AC94-F89C0021C5EF}" type="slidenum">
              <a:rPr lang="en-US" smtClean="0"/>
              <a:t>‹#›</a:t>
            </a:fld>
            <a:endParaRPr lang="en-US"/>
          </a:p>
        </p:txBody>
      </p:sp>
    </p:spTree>
    <p:extLst>
      <p:ext uri="{BB962C8B-B14F-4D97-AF65-F5344CB8AC3E}">
        <p14:creationId xmlns:p14="http://schemas.microsoft.com/office/powerpoint/2010/main" val="16824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2906B1-6442-A646-832A-FB4E5815BF1B}" type="datetimeFigureOut">
              <a:rPr lang="en-US" smtClean="0"/>
              <a:t>11/25/18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7E3FC2-F555-2B48-AC94-F89C0021C5EF}" type="slidenum">
              <a:rPr lang="en-US" smtClean="0"/>
              <a:t>‹#›</a:t>
            </a:fld>
            <a:endParaRPr lang="en-US"/>
          </a:p>
        </p:txBody>
      </p:sp>
    </p:spTree>
    <p:extLst>
      <p:ext uri="{BB962C8B-B14F-4D97-AF65-F5344CB8AC3E}">
        <p14:creationId xmlns:p14="http://schemas.microsoft.com/office/powerpoint/2010/main" val="2361265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4826-D4E2-7741-9D8B-769A54546058}"/>
              </a:ext>
            </a:extLst>
          </p:cNvPr>
          <p:cNvSpPr>
            <a:spLocks noGrp="1"/>
          </p:cNvSpPr>
          <p:nvPr>
            <p:ph type="ctrTitle"/>
          </p:nvPr>
        </p:nvSpPr>
        <p:spPr/>
        <p:txBody>
          <a:bodyPr/>
          <a:lstStyle/>
          <a:p>
            <a:r>
              <a:rPr lang="en-US" dirty="0"/>
              <a:t>Inheritance</a:t>
            </a:r>
          </a:p>
        </p:txBody>
      </p:sp>
      <p:sp>
        <p:nvSpPr>
          <p:cNvPr id="3" name="Subtitle 2">
            <a:extLst>
              <a:ext uri="{FF2B5EF4-FFF2-40B4-BE49-F238E27FC236}">
                <a16:creationId xmlns:a16="http://schemas.microsoft.com/office/drawing/2014/main" id="{E96476E6-7495-6249-88AC-753C952BFE23}"/>
              </a:ext>
            </a:extLst>
          </p:cNvPr>
          <p:cNvSpPr>
            <a:spLocks noGrp="1"/>
          </p:cNvSpPr>
          <p:nvPr>
            <p:ph type="subTitle" idx="1"/>
          </p:nvPr>
        </p:nvSpPr>
        <p:spPr/>
        <p:txBody>
          <a:bodyPr/>
          <a:lstStyle/>
          <a:p>
            <a:r>
              <a:rPr lang="en-US" dirty="0"/>
              <a:t>CPSC 1020</a:t>
            </a:r>
          </a:p>
        </p:txBody>
      </p:sp>
    </p:spTree>
    <p:extLst>
      <p:ext uri="{BB962C8B-B14F-4D97-AF65-F5344CB8AC3E}">
        <p14:creationId xmlns:p14="http://schemas.microsoft.com/office/powerpoint/2010/main" val="348749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08722"/>
            <a:ext cx="10018713" cy="997226"/>
          </a:xfrm>
        </p:spPr>
        <p:txBody>
          <a:bodyPr/>
          <a:lstStyle/>
          <a:p>
            <a:r>
              <a:rPr lang="en-US" dirty="0"/>
              <a:t>Base </a:t>
            </a:r>
            <a:r>
              <a:rPr lang="en-US"/>
              <a:t>Class Access Specification </a:t>
            </a:r>
            <a:endParaRPr lang="en-US" dirty="0"/>
          </a:p>
        </p:txBody>
      </p:sp>
      <p:sp>
        <p:nvSpPr>
          <p:cNvPr id="4" name="TextBox 3"/>
          <p:cNvSpPr txBox="1"/>
          <p:nvPr/>
        </p:nvSpPr>
        <p:spPr>
          <a:xfrm>
            <a:off x="1643270" y="1510748"/>
            <a:ext cx="2095445" cy="369332"/>
          </a:xfrm>
          <a:prstGeom prst="rect">
            <a:avLst/>
          </a:prstGeom>
          <a:noFill/>
        </p:spPr>
        <p:txBody>
          <a:bodyPr wrap="none" rtlCol="0">
            <a:spAutoFit/>
          </a:bodyPr>
          <a:lstStyle/>
          <a:p>
            <a:r>
              <a:rPr lang="en-US"/>
              <a:t>Base class members</a:t>
            </a:r>
          </a:p>
        </p:txBody>
      </p:sp>
      <p:sp>
        <p:nvSpPr>
          <p:cNvPr id="6" name="TextBox 5"/>
          <p:cNvSpPr txBox="1"/>
          <p:nvPr/>
        </p:nvSpPr>
        <p:spPr>
          <a:xfrm>
            <a:off x="8090453" y="1510748"/>
            <a:ext cx="3328155" cy="646331"/>
          </a:xfrm>
          <a:prstGeom prst="rect">
            <a:avLst/>
          </a:prstGeom>
          <a:noFill/>
        </p:spPr>
        <p:txBody>
          <a:bodyPr wrap="none" rtlCol="0">
            <a:spAutoFit/>
          </a:bodyPr>
          <a:lstStyle/>
          <a:p>
            <a:r>
              <a:rPr lang="en-US" dirty="0"/>
              <a:t>How base class members appear </a:t>
            </a:r>
          </a:p>
          <a:p>
            <a:r>
              <a:rPr lang="en-US" dirty="0"/>
              <a:t>in the derived class.</a:t>
            </a:r>
          </a:p>
        </p:txBody>
      </p:sp>
      <p:sp>
        <p:nvSpPr>
          <p:cNvPr id="7" name="TextBox 6"/>
          <p:cNvSpPr txBox="1"/>
          <p:nvPr/>
        </p:nvSpPr>
        <p:spPr>
          <a:xfrm>
            <a:off x="1789043" y="2157079"/>
            <a:ext cx="2093844" cy="923330"/>
          </a:xfrm>
          <a:prstGeom prst="rect">
            <a:avLst/>
          </a:prstGeom>
          <a:noFill/>
        </p:spPr>
        <p:txBody>
          <a:bodyPr wrap="square" rtlCol="0">
            <a:spAutoFit/>
          </a:bodyPr>
          <a:lstStyle/>
          <a:p>
            <a:r>
              <a:rPr lang="en-US" dirty="0"/>
              <a:t>private:       x</a:t>
            </a:r>
          </a:p>
          <a:p>
            <a:r>
              <a:rPr lang="en-US" dirty="0"/>
              <a:t>protected:     y</a:t>
            </a:r>
          </a:p>
          <a:p>
            <a:r>
              <a:rPr lang="en-US" dirty="0"/>
              <a:t>public:         z</a:t>
            </a:r>
          </a:p>
        </p:txBody>
      </p:sp>
      <p:sp>
        <p:nvSpPr>
          <p:cNvPr id="8" name="TextBox 7"/>
          <p:cNvSpPr txBox="1"/>
          <p:nvPr/>
        </p:nvSpPr>
        <p:spPr>
          <a:xfrm>
            <a:off x="8090453" y="2228320"/>
            <a:ext cx="2093844" cy="923330"/>
          </a:xfrm>
          <a:prstGeom prst="rect">
            <a:avLst/>
          </a:prstGeom>
          <a:noFill/>
        </p:spPr>
        <p:txBody>
          <a:bodyPr wrap="square" rtlCol="0">
            <a:spAutoFit/>
          </a:bodyPr>
          <a:lstStyle/>
          <a:p>
            <a:r>
              <a:rPr lang="en-US" dirty="0"/>
              <a:t>private:	x</a:t>
            </a:r>
          </a:p>
          <a:p>
            <a:r>
              <a:rPr lang="en-US" dirty="0"/>
              <a:t>private:     y</a:t>
            </a:r>
          </a:p>
          <a:p>
            <a:r>
              <a:rPr lang="en-US" dirty="0"/>
              <a:t>private:     z</a:t>
            </a:r>
          </a:p>
        </p:txBody>
      </p:sp>
      <p:cxnSp>
        <p:nvCxnSpPr>
          <p:cNvPr id="10" name="Straight Arrow Connector 9"/>
          <p:cNvCxnSpPr>
            <a:stCxn id="7" idx="3"/>
          </p:cNvCxnSpPr>
          <p:nvPr/>
        </p:nvCxnSpPr>
        <p:spPr>
          <a:xfrm>
            <a:off x="3882887" y="2618744"/>
            <a:ext cx="356483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89043" y="3357408"/>
            <a:ext cx="2093844" cy="923330"/>
          </a:xfrm>
          <a:prstGeom prst="rect">
            <a:avLst/>
          </a:prstGeom>
          <a:noFill/>
        </p:spPr>
        <p:txBody>
          <a:bodyPr wrap="square" rtlCol="0">
            <a:spAutoFit/>
          </a:bodyPr>
          <a:lstStyle/>
          <a:p>
            <a:r>
              <a:rPr lang="en-US" dirty="0"/>
              <a:t>private:       x</a:t>
            </a:r>
          </a:p>
          <a:p>
            <a:r>
              <a:rPr lang="en-US" dirty="0"/>
              <a:t>protected:     y</a:t>
            </a:r>
          </a:p>
          <a:p>
            <a:r>
              <a:rPr lang="en-US" dirty="0"/>
              <a:t>public:         z</a:t>
            </a:r>
          </a:p>
        </p:txBody>
      </p:sp>
      <p:sp>
        <p:nvSpPr>
          <p:cNvPr id="15" name="TextBox 14"/>
          <p:cNvSpPr txBox="1"/>
          <p:nvPr/>
        </p:nvSpPr>
        <p:spPr>
          <a:xfrm>
            <a:off x="1789043" y="4557737"/>
            <a:ext cx="2093844" cy="923330"/>
          </a:xfrm>
          <a:prstGeom prst="rect">
            <a:avLst/>
          </a:prstGeom>
          <a:noFill/>
        </p:spPr>
        <p:txBody>
          <a:bodyPr wrap="square" rtlCol="0">
            <a:spAutoFit/>
          </a:bodyPr>
          <a:lstStyle/>
          <a:p>
            <a:r>
              <a:rPr lang="en-US" dirty="0"/>
              <a:t>private:       x</a:t>
            </a:r>
          </a:p>
          <a:p>
            <a:r>
              <a:rPr lang="en-US" dirty="0"/>
              <a:t>protected:     y</a:t>
            </a:r>
          </a:p>
          <a:p>
            <a:r>
              <a:rPr lang="en-US" dirty="0"/>
              <a:t>public:         z</a:t>
            </a:r>
          </a:p>
        </p:txBody>
      </p:sp>
      <p:sp>
        <p:nvSpPr>
          <p:cNvPr id="16" name="TextBox 15"/>
          <p:cNvSpPr txBox="1"/>
          <p:nvPr/>
        </p:nvSpPr>
        <p:spPr>
          <a:xfrm>
            <a:off x="8090453" y="3357408"/>
            <a:ext cx="2093844" cy="923330"/>
          </a:xfrm>
          <a:prstGeom prst="rect">
            <a:avLst/>
          </a:prstGeom>
          <a:noFill/>
        </p:spPr>
        <p:txBody>
          <a:bodyPr wrap="square" rtlCol="0">
            <a:spAutoFit/>
          </a:bodyPr>
          <a:lstStyle/>
          <a:p>
            <a:r>
              <a:rPr lang="en-US" dirty="0"/>
              <a:t>private:	x</a:t>
            </a:r>
          </a:p>
          <a:p>
            <a:r>
              <a:rPr lang="en-US" dirty="0"/>
              <a:t>protected:     y</a:t>
            </a:r>
          </a:p>
          <a:p>
            <a:r>
              <a:rPr lang="en-US" dirty="0"/>
              <a:t>protected:     z</a:t>
            </a:r>
          </a:p>
        </p:txBody>
      </p:sp>
      <p:sp>
        <p:nvSpPr>
          <p:cNvPr id="17" name="TextBox 16"/>
          <p:cNvSpPr txBox="1"/>
          <p:nvPr/>
        </p:nvSpPr>
        <p:spPr>
          <a:xfrm>
            <a:off x="8090453" y="4486496"/>
            <a:ext cx="2093844" cy="923330"/>
          </a:xfrm>
          <a:prstGeom prst="rect">
            <a:avLst/>
          </a:prstGeom>
          <a:noFill/>
        </p:spPr>
        <p:txBody>
          <a:bodyPr wrap="square" rtlCol="0">
            <a:spAutoFit/>
          </a:bodyPr>
          <a:lstStyle/>
          <a:p>
            <a:r>
              <a:rPr lang="en-US" dirty="0"/>
              <a:t>private:	x</a:t>
            </a:r>
          </a:p>
          <a:p>
            <a:r>
              <a:rPr lang="en-US" dirty="0"/>
              <a:t>protected:     y</a:t>
            </a:r>
          </a:p>
          <a:p>
            <a:r>
              <a:rPr lang="en-US" dirty="0"/>
              <a:t>public:     z</a:t>
            </a:r>
          </a:p>
        </p:txBody>
      </p:sp>
      <p:cxnSp>
        <p:nvCxnSpPr>
          <p:cNvPr id="18" name="Straight Arrow Connector 17"/>
          <p:cNvCxnSpPr/>
          <p:nvPr/>
        </p:nvCxnSpPr>
        <p:spPr>
          <a:xfrm>
            <a:off x="3882886" y="3833765"/>
            <a:ext cx="356483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82885" y="5047346"/>
            <a:ext cx="356483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91271" y="2001078"/>
            <a:ext cx="880474" cy="369332"/>
          </a:xfrm>
          <a:prstGeom prst="rect">
            <a:avLst/>
          </a:prstGeom>
          <a:noFill/>
        </p:spPr>
        <p:txBody>
          <a:bodyPr wrap="square" rtlCol="0">
            <a:spAutoFit/>
          </a:bodyPr>
          <a:lstStyle/>
          <a:p>
            <a:r>
              <a:rPr lang="en-US"/>
              <a:t>Private </a:t>
            </a:r>
          </a:p>
        </p:txBody>
      </p:sp>
      <p:sp>
        <p:nvSpPr>
          <p:cNvPr id="21" name="TextBox 20"/>
          <p:cNvSpPr txBox="1"/>
          <p:nvPr/>
        </p:nvSpPr>
        <p:spPr>
          <a:xfrm>
            <a:off x="4691269" y="3357408"/>
            <a:ext cx="2345635" cy="369332"/>
          </a:xfrm>
          <a:prstGeom prst="rect">
            <a:avLst/>
          </a:prstGeom>
          <a:noFill/>
        </p:spPr>
        <p:txBody>
          <a:bodyPr wrap="square" rtlCol="0">
            <a:spAutoFit/>
          </a:bodyPr>
          <a:lstStyle/>
          <a:p>
            <a:r>
              <a:rPr lang="en-US" dirty="0"/>
              <a:t>Protected</a:t>
            </a:r>
          </a:p>
        </p:txBody>
      </p:sp>
      <p:sp>
        <p:nvSpPr>
          <p:cNvPr id="22" name="TextBox 21"/>
          <p:cNvSpPr txBox="1"/>
          <p:nvPr/>
        </p:nvSpPr>
        <p:spPr>
          <a:xfrm>
            <a:off x="4691269" y="4650070"/>
            <a:ext cx="2080591" cy="369332"/>
          </a:xfrm>
          <a:prstGeom prst="rect">
            <a:avLst/>
          </a:prstGeom>
          <a:noFill/>
        </p:spPr>
        <p:txBody>
          <a:bodyPr wrap="square" rtlCol="0">
            <a:spAutoFit/>
          </a:bodyPr>
          <a:lstStyle/>
          <a:p>
            <a:r>
              <a:rPr lang="en-US" dirty="0"/>
              <a:t>Public</a:t>
            </a:r>
          </a:p>
        </p:txBody>
      </p:sp>
    </p:spTree>
    <p:extLst>
      <p:ext uri="{BB962C8B-B14F-4D97-AF65-F5344CB8AC3E}">
        <p14:creationId xmlns:p14="http://schemas.microsoft.com/office/powerpoint/2010/main" val="98165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vs Overriding</a:t>
            </a:r>
          </a:p>
        </p:txBody>
      </p:sp>
      <p:sp>
        <p:nvSpPr>
          <p:cNvPr id="3" name="Content Placeholder 2"/>
          <p:cNvSpPr>
            <a:spLocks noGrp="1"/>
          </p:cNvSpPr>
          <p:nvPr>
            <p:ph idx="1"/>
          </p:nvPr>
        </p:nvSpPr>
        <p:spPr/>
        <p:txBody>
          <a:bodyPr>
            <a:normAutofit fontScale="92500" lnSpcReduction="20000"/>
          </a:bodyPr>
          <a:lstStyle/>
          <a:p>
            <a:r>
              <a:rPr lang="en-US" dirty="0"/>
              <a:t>We have talked about overloading functions </a:t>
            </a:r>
          </a:p>
          <a:p>
            <a:pPr lvl="1"/>
            <a:r>
              <a:rPr lang="en-US" dirty="0"/>
              <a:t>Which refers to the definition of different functions within the same class with the same name and different parameter list.</a:t>
            </a:r>
          </a:p>
          <a:p>
            <a:pPr lvl="2"/>
            <a:r>
              <a:rPr lang="en-US" dirty="0" err="1"/>
              <a:t>int</a:t>
            </a:r>
            <a:r>
              <a:rPr lang="en-US" dirty="0"/>
              <a:t> sum(</a:t>
            </a:r>
            <a:r>
              <a:rPr lang="en-US" dirty="0" err="1"/>
              <a:t>int</a:t>
            </a:r>
            <a:r>
              <a:rPr lang="en-US" dirty="0"/>
              <a:t>, </a:t>
            </a:r>
            <a:r>
              <a:rPr lang="en-US" dirty="0" err="1"/>
              <a:t>int</a:t>
            </a:r>
            <a:r>
              <a:rPr lang="en-US" dirty="0"/>
              <a:t>)     </a:t>
            </a:r>
            <a:r>
              <a:rPr lang="en-US" dirty="0" err="1"/>
              <a:t>int</a:t>
            </a:r>
            <a:r>
              <a:rPr lang="en-US" dirty="0"/>
              <a:t> sum(</a:t>
            </a:r>
            <a:r>
              <a:rPr lang="en-US" dirty="0" err="1"/>
              <a:t>int</a:t>
            </a:r>
            <a:r>
              <a:rPr lang="en-US" dirty="0"/>
              <a:t>)</a:t>
            </a:r>
          </a:p>
          <a:p>
            <a:pPr lvl="2"/>
            <a:r>
              <a:rPr lang="en-US" dirty="0"/>
              <a:t>We will talk more about operator overloading in a bit</a:t>
            </a:r>
          </a:p>
          <a:p>
            <a:r>
              <a:rPr lang="en-US" dirty="0"/>
              <a:t>Now lets talk about overriding</a:t>
            </a:r>
          </a:p>
          <a:p>
            <a:pPr lvl="1"/>
            <a:r>
              <a:rPr lang="en-US" dirty="0"/>
              <a:t>A derived class can override a member function of its base class by defining a derived class member function with the same name and parameter list</a:t>
            </a:r>
          </a:p>
          <a:p>
            <a:pPr lvl="1"/>
            <a:endParaRPr lang="en-US" dirty="0"/>
          </a:p>
          <a:p>
            <a:pPr marL="457200" lvl="1" indent="0">
              <a:buNone/>
            </a:pPr>
            <a:r>
              <a:rPr lang="en-US" b="1" dirty="0" err="1">
                <a:solidFill>
                  <a:schemeClr val="tx2">
                    <a:lumMod val="60000"/>
                    <a:lumOff val="40000"/>
                  </a:schemeClr>
                </a:solidFill>
              </a:rPr>
              <a:t>overriding.cpp</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48638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8571"/>
            <a:ext cx="9905998" cy="1022469"/>
          </a:xfrm>
        </p:spPr>
        <p:txBody>
          <a:bodyPr/>
          <a:lstStyle/>
          <a:p>
            <a:r>
              <a:rPr lang="en-US" dirty="0"/>
              <a:t>Overriding Base Class Function</a:t>
            </a:r>
          </a:p>
        </p:txBody>
      </p:sp>
      <p:sp>
        <p:nvSpPr>
          <p:cNvPr id="3" name="Content Placeholder 2"/>
          <p:cNvSpPr>
            <a:spLocks noGrp="1"/>
          </p:cNvSpPr>
          <p:nvPr>
            <p:ph sz="half" idx="1"/>
          </p:nvPr>
        </p:nvSpPr>
        <p:spPr>
          <a:xfrm>
            <a:off x="731521" y="1398105"/>
            <a:ext cx="3011424" cy="3720416"/>
          </a:xfrm>
        </p:spPr>
        <p:txBody>
          <a:bodyPr>
            <a:normAutofit/>
          </a:bodyPr>
          <a:lstStyle/>
          <a:p>
            <a:pPr marL="0" indent="0">
              <a:lnSpc>
                <a:spcPct val="100000"/>
              </a:lnSpc>
              <a:spcBef>
                <a:spcPts val="0"/>
              </a:spcBef>
              <a:buNone/>
            </a:pPr>
            <a:r>
              <a:rPr lang="en-US" sz="2000" dirty="0"/>
              <a:t>class Person</a:t>
            </a:r>
          </a:p>
          <a:p>
            <a:pPr marL="0" indent="0">
              <a:lnSpc>
                <a:spcPct val="100000"/>
              </a:lnSpc>
              <a:spcBef>
                <a:spcPts val="0"/>
              </a:spcBef>
              <a:buNone/>
            </a:pPr>
            <a:r>
              <a:rPr lang="en-US" sz="2000" dirty="0"/>
              <a:t>{</a:t>
            </a:r>
          </a:p>
          <a:p>
            <a:pPr marL="0" indent="0">
              <a:lnSpc>
                <a:spcPct val="100000"/>
              </a:lnSpc>
              <a:spcBef>
                <a:spcPts val="0"/>
              </a:spcBef>
              <a:buNone/>
            </a:pPr>
            <a:r>
              <a:rPr lang="en-US" sz="2000" dirty="0"/>
              <a:t>   protected:</a:t>
            </a:r>
          </a:p>
          <a:p>
            <a:pPr marL="0" indent="0">
              <a:lnSpc>
                <a:spcPct val="100000"/>
              </a:lnSpc>
              <a:spcBef>
                <a:spcPts val="0"/>
              </a:spcBef>
              <a:buNone/>
            </a:pPr>
            <a:r>
              <a:rPr lang="en-US" sz="2000" dirty="0"/>
              <a:t>      string name;</a:t>
            </a:r>
          </a:p>
          <a:p>
            <a:pPr marL="0" indent="0">
              <a:lnSpc>
                <a:spcPct val="100000"/>
              </a:lnSpc>
              <a:spcBef>
                <a:spcPts val="0"/>
              </a:spcBef>
              <a:buNone/>
            </a:pPr>
            <a:r>
              <a:rPr lang="en-US" sz="2000" dirty="0"/>
              <a:t>   public:</a:t>
            </a:r>
          </a:p>
          <a:p>
            <a:pPr marL="0" indent="0">
              <a:lnSpc>
                <a:spcPct val="100000"/>
              </a:lnSpc>
              <a:spcBef>
                <a:spcPts val="0"/>
              </a:spcBef>
              <a:buNone/>
            </a:pPr>
            <a:r>
              <a:rPr lang="en-US" sz="2000" dirty="0"/>
              <a:t>      Person ()</a:t>
            </a:r>
          </a:p>
          <a:p>
            <a:pPr marL="0" indent="0">
              <a:lnSpc>
                <a:spcPct val="100000"/>
              </a:lnSpc>
              <a:spcBef>
                <a:spcPts val="0"/>
              </a:spcBef>
              <a:buNone/>
            </a:pPr>
            <a:r>
              <a:rPr lang="en-US" sz="2000" dirty="0"/>
              <a:t>     Person(string name)</a:t>
            </a:r>
          </a:p>
          <a:p>
            <a:pPr marL="0" indent="0">
              <a:lnSpc>
                <a:spcPct val="100000"/>
              </a:lnSpc>
              <a:spcBef>
                <a:spcPts val="0"/>
              </a:spcBef>
              <a:buNone/>
            </a:pPr>
            <a:r>
              <a:rPr lang="en-US" sz="2000" dirty="0"/>
              <a:t>    string </a:t>
            </a:r>
            <a:r>
              <a:rPr lang="en-US" sz="2000" dirty="0" err="1"/>
              <a:t>getName</a:t>
            </a:r>
            <a:r>
              <a:rPr lang="en-US" sz="2000" dirty="0"/>
              <a:t>() </a:t>
            </a:r>
            <a:r>
              <a:rPr lang="en-US" sz="2000" dirty="0" err="1"/>
              <a:t>const</a:t>
            </a:r>
            <a:endParaRPr lang="en-US" sz="2000" dirty="0"/>
          </a:p>
          <a:p>
            <a:pPr marL="0" indent="0">
              <a:lnSpc>
                <a:spcPct val="100000"/>
              </a:lnSpc>
              <a:spcBef>
                <a:spcPts val="0"/>
              </a:spcBef>
              <a:buNone/>
            </a:pPr>
            <a:r>
              <a:rPr lang="en-US" sz="2000" dirty="0"/>
              <a:t>}</a:t>
            </a:r>
          </a:p>
        </p:txBody>
      </p:sp>
      <p:sp>
        <p:nvSpPr>
          <p:cNvPr id="4" name="Content Placeholder 3"/>
          <p:cNvSpPr>
            <a:spLocks noGrp="1"/>
          </p:cNvSpPr>
          <p:nvPr>
            <p:ph sz="half" idx="2"/>
          </p:nvPr>
        </p:nvSpPr>
        <p:spPr>
          <a:xfrm>
            <a:off x="4042973" y="1383129"/>
            <a:ext cx="3320994" cy="3735391"/>
          </a:xfrm>
        </p:spPr>
        <p:txBody>
          <a:bodyPr>
            <a:normAutofit/>
          </a:bodyPr>
          <a:lstStyle/>
          <a:p>
            <a:pPr marL="0" indent="0">
              <a:lnSpc>
                <a:spcPct val="100000"/>
              </a:lnSpc>
              <a:spcBef>
                <a:spcPts val="0"/>
              </a:spcBef>
              <a:buNone/>
            </a:pPr>
            <a:r>
              <a:rPr lang="en-US" sz="2000" dirty="0"/>
              <a:t>class Faculty: public Person </a:t>
            </a:r>
          </a:p>
          <a:p>
            <a:pPr marL="0" indent="0">
              <a:lnSpc>
                <a:spcPct val="100000"/>
              </a:lnSpc>
              <a:spcBef>
                <a:spcPts val="0"/>
              </a:spcBef>
              <a:buNone/>
            </a:pPr>
            <a:r>
              <a:rPr lang="en-US" sz="2000" dirty="0"/>
              <a:t>{</a:t>
            </a:r>
          </a:p>
          <a:p>
            <a:pPr marL="0" indent="0">
              <a:lnSpc>
                <a:spcPct val="100000"/>
              </a:lnSpc>
              <a:spcBef>
                <a:spcPts val="0"/>
              </a:spcBef>
              <a:buNone/>
            </a:pPr>
            <a:r>
              <a:rPr lang="en-US" sz="2000" dirty="0"/>
              <a:t>    private:</a:t>
            </a:r>
          </a:p>
          <a:p>
            <a:pPr marL="0" indent="0">
              <a:lnSpc>
                <a:spcPct val="100000"/>
              </a:lnSpc>
              <a:spcBef>
                <a:spcPts val="0"/>
              </a:spcBef>
              <a:buNone/>
            </a:pPr>
            <a:r>
              <a:rPr lang="en-US" sz="2000" dirty="0"/>
              <a:t>      Discipline department;</a:t>
            </a:r>
          </a:p>
          <a:p>
            <a:pPr marL="0" indent="0">
              <a:lnSpc>
                <a:spcPct val="100000"/>
              </a:lnSpc>
              <a:spcBef>
                <a:spcPts val="0"/>
              </a:spcBef>
              <a:buNone/>
            </a:pPr>
            <a:r>
              <a:rPr lang="en-US" sz="2000" dirty="0"/>
              <a:t>    public:</a:t>
            </a:r>
          </a:p>
          <a:p>
            <a:pPr marL="0" indent="0">
              <a:lnSpc>
                <a:spcPct val="100000"/>
              </a:lnSpc>
              <a:spcBef>
                <a:spcPts val="0"/>
              </a:spcBef>
              <a:buNone/>
            </a:pPr>
            <a:r>
              <a:rPr lang="en-US" sz="2000" dirty="0"/>
              <a:t>      Faculty(string n, disciplined):Person(n)</a:t>
            </a:r>
          </a:p>
          <a:p>
            <a:pPr marL="0" indent="0">
              <a:lnSpc>
                <a:spcPct val="100000"/>
              </a:lnSpc>
              <a:spcBef>
                <a:spcPts val="0"/>
              </a:spcBef>
              <a:buNone/>
            </a:pPr>
            <a:r>
              <a:rPr lang="en-US" sz="2000" dirty="0"/>
              <a:t>      { department = d;}</a:t>
            </a:r>
          </a:p>
          <a:p>
            <a:pPr marL="0" indent="0">
              <a:lnSpc>
                <a:spcPct val="100000"/>
              </a:lnSpc>
              <a:spcBef>
                <a:spcPts val="0"/>
              </a:spcBef>
              <a:buNone/>
            </a:pPr>
            <a:r>
              <a:rPr lang="en-US" sz="2000" dirty="0"/>
              <a:t> }</a:t>
            </a:r>
          </a:p>
          <a:p>
            <a:pPr marL="0" indent="0">
              <a:buNone/>
            </a:pPr>
            <a:endParaRPr lang="en-US" sz="1400" dirty="0"/>
          </a:p>
          <a:p>
            <a:pPr marL="0" indent="0">
              <a:buNone/>
            </a:pPr>
            <a:endParaRPr lang="en-US" sz="1400" dirty="0"/>
          </a:p>
        </p:txBody>
      </p:sp>
      <p:sp>
        <p:nvSpPr>
          <p:cNvPr id="5" name="Content Placeholder 2"/>
          <p:cNvSpPr txBox="1">
            <a:spLocks/>
          </p:cNvSpPr>
          <p:nvPr/>
        </p:nvSpPr>
        <p:spPr>
          <a:xfrm>
            <a:off x="7363967" y="1295000"/>
            <a:ext cx="4567227" cy="404748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class </a:t>
            </a:r>
            <a:r>
              <a:rPr lang="en-US" sz="2000" dirty="0" err="1"/>
              <a:t>Tfaculty</a:t>
            </a:r>
            <a:r>
              <a:rPr lang="en-US" sz="2000" dirty="0"/>
              <a:t> : public Faculty </a:t>
            </a:r>
          </a:p>
          <a:p>
            <a:pPr marL="0" indent="0">
              <a:buFont typeface="Arial"/>
              <a:buNone/>
            </a:pPr>
            <a:r>
              <a:rPr lang="en-US" sz="2000" dirty="0"/>
              <a:t>{</a:t>
            </a:r>
          </a:p>
          <a:p>
            <a:pPr marL="0" indent="0">
              <a:buFont typeface="Arial"/>
              <a:buNone/>
            </a:pPr>
            <a:r>
              <a:rPr lang="en-US" sz="2000" dirty="0"/>
              <a:t>   private:</a:t>
            </a:r>
          </a:p>
          <a:p>
            <a:pPr marL="0" indent="0">
              <a:buFont typeface="Arial"/>
              <a:buNone/>
            </a:pPr>
            <a:r>
              <a:rPr lang="en-US" sz="2000" dirty="0"/>
              <a:t>      string title;</a:t>
            </a:r>
          </a:p>
          <a:p>
            <a:pPr marL="0" indent="0">
              <a:buFont typeface="Arial"/>
              <a:buNone/>
            </a:pPr>
            <a:r>
              <a:rPr lang="en-US" sz="2000" dirty="0"/>
              <a:t>   public:</a:t>
            </a:r>
          </a:p>
          <a:p>
            <a:pPr marL="0" indent="0">
              <a:buFont typeface="Arial"/>
              <a:buNone/>
            </a:pPr>
            <a:r>
              <a:rPr lang="en-US" sz="2000" dirty="0"/>
              <a:t>       </a:t>
            </a:r>
            <a:r>
              <a:rPr lang="en-US" sz="2000" dirty="0" err="1"/>
              <a:t>Tfaculty</a:t>
            </a:r>
            <a:r>
              <a:rPr lang="en-US" sz="2000" dirty="0"/>
              <a:t>(string n, </a:t>
            </a:r>
            <a:r>
              <a:rPr lang="en-US" sz="2000" dirty="0" err="1"/>
              <a:t>Discipine</a:t>
            </a:r>
            <a:r>
              <a:rPr lang="en-US" sz="2000" dirty="0"/>
              <a:t> d, string title) : Faculty(n, d) { }</a:t>
            </a:r>
          </a:p>
          <a:p>
            <a:pPr marL="0" indent="0">
              <a:buFont typeface="Arial"/>
              <a:buNone/>
            </a:pPr>
            <a:r>
              <a:rPr lang="en-US" sz="2000" dirty="0"/>
              <a:t>       void </a:t>
            </a:r>
            <a:r>
              <a:rPr lang="en-US" sz="2000" dirty="0" err="1"/>
              <a:t>setTitle</a:t>
            </a:r>
            <a:r>
              <a:rPr lang="en-US" sz="2000" dirty="0"/>
              <a:t>(string t)</a:t>
            </a:r>
          </a:p>
          <a:p>
            <a:pPr marL="0" indent="0">
              <a:buFont typeface="Arial"/>
              <a:buNone/>
            </a:pPr>
            <a:r>
              <a:rPr lang="en-US" sz="2000" dirty="0"/>
              <a:t>       string </a:t>
            </a:r>
            <a:r>
              <a:rPr lang="en-US" sz="2000" dirty="0" err="1"/>
              <a:t>getName</a:t>
            </a:r>
            <a:r>
              <a:rPr lang="en-US" sz="2000" dirty="0"/>
              <a:t>() </a:t>
            </a:r>
            <a:r>
              <a:rPr lang="en-US" sz="2000" dirty="0" err="1"/>
              <a:t>const</a:t>
            </a:r>
            <a:r>
              <a:rPr lang="en-US" sz="2000" dirty="0"/>
              <a:t> { }</a:t>
            </a:r>
          </a:p>
          <a:p>
            <a:pPr marL="0" indent="0">
              <a:buFont typeface="Arial"/>
              <a:buNone/>
            </a:pPr>
            <a:r>
              <a:rPr lang="en-US" sz="2000" dirty="0"/>
              <a:t>}</a:t>
            </a:r>
          </a:p>
        </p:txBody>
      </p:sp>
      <p:sp>
        <p:nvSpPr>
          <p:cNvPr id="6" name="Rectangle 5"/>
          <p:cNvSpPr/>
          <p:nvPr/>
        </p:nvSpPr>
        <p:spPr>
          <a:xfrm>
            <a:off x="1996375" y="5118520"/>
            <a:ext cx="1295465" cy="6827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Person</a:t>
            </a:r>
          </a:p>
        </p:txBody>
      </p:sp>
      <p:sp>
        <p:nvSpPr>
          <p:cNvPr id="7" name="Rectangle 6"/>
          <p:cNvSpPr/>
          <p:nvPr/>
        </p:nvSpPr>
        <p:spPr>
          <a:xfrm>
            <a:off x="4253947" y="5104208"/>
            <a:ext cx="1295370" cy="6827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Faculty</a:t>
            </a:r>
          </a:p>
        </p:txBody>
      </p:sp>
      <p:sp>
        <p:nvSpPr>
          <p:cNvPr id="8" name="Rectangle 7"/>
          <p:cNvSpPr/>
          <p:nvPr/>
        </p:nvSpPr>
        <p:spPr>
          <a:xfrm>
            <a:off x="6557124" y="5118520"/>
            <a:ext cx="1295465" cy="682752"/>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TFaculty</a:t>
            </a:r>
            <a:endParaRPr lang="en-US" dirty="0"/>
          </a:p>
        </p:txBody>
      </p:sp>
      <p:cxnSp>
        <p:nvCxnSpPr>
          <p:cNvPr id="14" name="Straight Arrow Connector 13"/>
          <p:cNvCxnSpPr>
            <a:stCxn id="7" idx="1"/>
            <a:endCxn id="6" idx="3"/>
          </p:cNvCxnSpPr>
          <p:nvPr/>
        </p:nvCxnSpPr>
        <p:spPr>
          <a:xfrm flipH="1">
            <a:off x="3291840" y="5445584"/>
            <a:ext cx="962107" cy="14312"/>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534627" y="5459896"/>
            <a:ext cx="962107" cy="14312"/>
          </a:xfrm>
          <a:prstGeom prst="straightConnector1">
            <a:avLst/>
          </a:prstGeom>
          <a:ln>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112" y="5937240"/>
            <a:ext cx="1877568" cy="646331"/>
          </a:xfrm>
          <a:prstGeom prst="rect">
            <a:avLst/>
          </a:prstGeom>
          <a:noFill/>
        </p:spPr>
        <p:txBody>
          <a:bodyPr wrap="square" rtlCol="0">
            <a:spAutoFit/>
          </a:bodyPr>
          <a:lstStyle/>
          <a:p>
            <a:r>
              <a:rPr lang="en-US" dirty="0"/>
              <a:t>prog11_21.cpp </a:t>
            </a:r>
          </a:p>
          <a:p>
            <a:r>
              <a:rPr lang="en-US" dirty="0"/>
              <a:t>inheritance3.h</a:t>
            </a:r>
          </a:p>
        </p:txBody>
      </p:sp>
      <p:sp>
        <p:nvSpPr>
          <p:cNvPr id="17" name="TextBox 16"/>
          <p:cNvSpPr txBox="1"/>
          <p:nvPr/>
        </p:nvSpPr>
        <p:spPr>
          <a:xfrm>
            <a:off x="5549316" y="5986272"/>
            <a:ext cx="4935803" cy="646331"/>
          </a:xfrm>
          <a:prstGeom prst="rect">
            <a:avLst/>
          </a:prstGeom>
          <a:noFill/>
        </p:spPr>
        <p:txBody>
          <a:bodyPr wrap="square" rtlCol="0">
            <a:spAutoFit/>
          </a:bodyPr>
          <a:lstStyle/>
          <a:p>
            <a:r>
              <a:rPr lang="en-US" dirty="0"/>
              <a:t>This example shows overriding and the order constructors are called. </a:t>
            </a:r>
          </a:p>
        </p:txBody>
      </p:sp>
    </p:spTree>
    <p:extLst>
      <p:ext uri="{BB962C8B-B14F-4D97-AF65-F5344CB8AC3E}">
        <p14:creationId xmlns:p14="http://schemas.microsoft.com/office/powerpoint/2010/main" val="236718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Destructors, and Inheritance</a:t>
            </a:r>
          </a:p>
        </p:txBody>
      </p:sp>
      <p:sp>
        <p:nvSpPr>
          <p:cNvPr id="3" name="Content Placeholder 2"/>
          <p:cNvSpPr>
            <a:spLocks noGrp="1"/>
          </p:cNvSpPr>
          <p:nvPr>
            <p:ph idx="1"/>
          </p:nvPr>
        </p:nvSpPr>
        <p:spPr>
          <a:xfrm>
            <a:off x="1484311" y="1974573"/>
            <a:ext cx="10018713" cy="4267201"/>
          </a:xfrm>
        </p:spPr>
        <p:txBody>
          <a:bodyPr>
            <a:normAutofit/>
          </a:bodyPr>
          <a:lstStyle/>
          <a:p>
            <a:r>
              <a:rPr lang="en-US" dirty="0"/>
              <a:t>When an object of a derived class is being instantiated, the base class constructor is called before the derived class constructor.  When the object is destroyed, the derived class destructor is called before the base class destructor.</a:t>
            </a:r>
          </a:p>
          <a:p>
            <a:r>
              <a:rPr lang="en-US" dirty="0"/>
              <a:t>Ex. </a:t>
            </a:r>
            <a:r>
              <a:rPr lang="en-US" b="1" dirty="0">
                <a:solidFill>
                  <a:schemeClr val="tx2">
                    <a:lumMod val="60000"/>
                    <a:lumOff val="40000"/>
                  </a:schemeClr>
                </a:solidFill>
              </a:rPr>
              <a:t>Prog11_20.cpp</a:t>
            </a:r>
          </a:p>
          <a:p>
            <a:r>
              <a:rPr lang="en-US" dirty="0"/>
              <a:t>Arguments can be passed to the Base class constructor:</a:t>
            </a:r>
          </a:p>
          <a:p>
            <a:pPr marL="457200" lvl="1" indent="0">
              <a:buNone/>
            </a:pPr>
            <a:r>
              <a:rPr lang="en-US" dirty="0"/>
              <a:t>Student::Student(string </a:t>
            </a:r>
            <a:r>
              <a:rPr lang="en-US" dirty="0" err="1"/>
              <a:t>sname</a:t>
            </a:r>
            <a:r>
              <a:rPr lang="en-US" dirty="0"/>
              <a:t>, Discipline d, Person *</a:t>
            </a:r>
            <a:r>
              <a:rPr lang="en-US" dirty="0" err="1"/>
              <a:t>adv</a:t>
            </a:r>
            <a:r>
              <a:rPr lang="en-US" dirty="0"/>
              <a:t>): Person(</a:t>
            </a:r>
            <a:r>
              <a:rPr lang="en-US" dirty="0" err="1"/>
              <a:t>sname</a:t>
            </a:r>
            <a:r>
              <a:rPr lang="en-US" dirty="0"/>
              <a:t>)  </a:t>
            </a:r>
          </a:p>
          <a:p>
            <a:pPr marL="457200" lvl="1" indent="0">
              <a:buNone/>
            </a:pPr>
            <a:r>
              <a:rPr lang="en-US" b="1" dirty="0">
                <a:solidFill>
                  <a:schemeClr val="tx2">
                    <a:lumMod val="60000"/>
                    <a:lumOff val="40000"/>
                  </a:schemeClr>
                </a:solidFill>
              </a:rPr>
              <a:t>Prog11_21.cpp</a:t>
            </a:r>
            <a:r>
              <a:rPr lang="en-US" dirty="0">
                <a:solidFill>
                  <a:schemeClr val="tx2">
                    <a:lumMod val="60000"/>
                    <a:lumOff val="40000"/>
                  </a:schemeClr>
                </a:solidFill>
              </a:rPr>
              <a:t> </a:t>
            </a:r>
            <a:r>
              <a:rPr lang="en-US" dirty="0"/>
              <a:t>also demonstrates this.  </a:t>
            </a:r>
          </a:p>
        </p:txBody>
      </p:sp>
    </p:spTree>
    <p:extLst>
      <p:ext uri="{BB962C8B-B14F-4D97-AF65-F5344CB8AC3E}">
        <p14:creationId xmlns:p14="http://schemas.microsoft.com/office/powerpoint/2010/main" val="308894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B0C3-AD44-3741-A84D-D116B059F899}"/>
              </a:ext>
            </a:extLst>
          </p:cNvPr>
          <p:cNvSpPr>
            <a:spLocks noGrp="1"/>
          </p:cNvSpPr>
          <p:nvPr>
            <p:ph type="ctrTitle"/>
          </p:nvPr>
        </p:nvSpPr>
        <p:spPr/>
        <p:txBody>
          <a:bodyPr/>
          <a:lstStyle/>
          <a:p>
            <a:pPr algn="ctr"/>
            <a:r>
              <a:rPr lang="en-US" dirty="0"/>
              <a:t>Polymorphism and Virtual Functions</a:t>
            </a:r>
          </a:p>
        </p:txBody>
      </p:sp>
      <p:sp>
        <p:nvSpPr>
          <p:cNvPr id="3" name="Subtitle 2">
            <a:extLst>
              <a:ext uri="{FF2B5EF4-FFF2-40B4-BE49-F238E27FC236}">
                <a16:creationId xmlns:a16="http://schemas.microsoft.com/office/drawing/2014/main" id="{FFBD48A5-F599-7344-BCC8-C28AA5C6BA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329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ACC5-4364-A940-9422-77D26C148440}"/>
              </a:ext>
            </a:extLst>
          </p:cNvPr>
          <p:cNvSpPr>
            <a:spLocks noGrp="1"/>
          </p:cNvSpPr>
          <p:nvPr>
            <p:ph type="title"/>
          </p:nvPr>
        </p:nvSpPr>
        <p:spPr/>
        <p:txBody>
          <a:bodyPr/>
          <a:lstStyle/>
          <a:p>
            <a:pPr algn="ctr"/>
            <a:r>
              <a:rPr lang="en-US" dirty="0"/>
              <a:t>What we will cover</a:t>
            </a:r>
          </a:p>
        </p:txBody>
      </p:sp>
      <p:sp>
        <p:nvSpPr>
          <p:cNvPr id="3" name="Content Placeholder 2">
            <a:extLst>
              <a:ext uri="{FF2B5EF4-FFF2-40B4-BE49-F238E27FC236}">
                <a16:creationId xmlns:a16="http://schemas.microsoft.com/office/drawing/2014/main" id="{9F2429D5-BBB1-BE4D-AB44-D81659146A9C}"/>
              </a:ext>
            </a:extLst>
          </p:cNvPr>
          <p:cNvSpPr>
            <a:spLocks noGrp="1"/>
          </p:cNvSpPr>
          <p:nvPr>
            <p:ph idx="1"/>
          </p:nvPr>
        </p:nvSpPr>
        <p:spPr/>
        <p:txBody>
          <a:bodyPr/>
          <a:lstStyle/>
          <a:p>
            <a:r>
              <a:rPr lang="en-US" dirty="0"/>
              <a:t>Type compatibility in inheritance</a:t>
            </a:r>
          </a:p>
          <a:p>
            <a:r>
              <a:rPr lang="en-US" dirty="0"/>
              <a:t>Define polymorphism</a:t>
            </a:r>
          </a:p>
          <a:p>
            <a:r>
              <a:rPr lang="en-US" dirty="0"/>
              <a:t>Virtual functions</a:t>
            </a:r>
          </a:p>
          <a:p>
            <a:r>
              <a:rPr lang="en-US" dirty="0"/>
              <a:t>Abstract classes</a:t>
            </a:r>
          </a:p>
          <a:p>
            <a:pPr marL="0" indent="0">
              <a:buNone/>
            </a:pPr>
            <a:endParaRPr lang="en-US" dirty="0"/>
          </a:p>
        </p:txBody>
      </p:sp>
    </p:spTree>
    <p:extLst>
      <p:ext uri="{BB962C8B-B14F-4D97-AF65-F5344CB8AC3E}">
        <p14:creationId xmlns:p14="http://schemas.microsoft.com/office/powerpoint/2010/main" val="249085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compatibility</a:t>
            </a:r>
          </a:p>
        </p:txBody>
      </p:sp>
      <p:sp>
        <p:nvSpPr>
          <p:cNvPr id="3" name="Content Placeholder 2"/>
          <p:cNvSpPr>
            <a:spLocks noGrp="1"/>
          </p:cNvSpPr>
          <p:nvPr>
            <p:ph idx="1"/>
          </p:nvPr>
        </p:nvSpPr>
        <p:spPr>
          <a:xfrm>
            <a:off x="1166339" y="3059258"/>
            <a:ext cx="6370531" cy="1782908"/>
          </a:xfrm>
        </p:spPr>
        <p:txBody>
          <a:bodyPr/>
          <a:lstStyle/>
          <a:p>
            <a:r>
              <a:rPr lang="en-US" dirty="0"/>
              <a:t>Concept:  objects of a derived class can be used wherever objects of a base class object are expected</a:t>
            </a:r>
          </a:p>
        </p:txBody>
      </p:sp>
      <p:grpSp>
        <p:nvGrpSpPr>
          <p:cNvPr id="12" name="Group 11"/>
          <p:cNvGrpSpPr/>
          <p:nvPr/>
        </p:nvGrpSpPr>
        <p:grpSpPr>
          <a:xfrm>
            <a:off x="7117770" y="2574349"/>
            <a:ext cx="4038600" cy="3286125"/>
            <a:chOff x="4724400" y="2362200"/>
            <a:chExt cx="4038600" cy="3286125"/>
          </a:xfrm>
        </p:grpSpPr>
        <p:sp>
          <p:nvSpPr>
            <p:cNvPr id="13" name="Line 1041"/>
            <p:cNvSpPr>
              <a:spLocks noChangeShapeType="1"/>
            </p:cNvSpPr>
            <p:nvPr/>
          </p:nvSpPr>
          <p:spPr bwMode="auto">
            <a:xfrm flipH="1" flipV="1">
              <a:off x="7239000" y="2743200"/>
              <a:ext cx="609600" cy="609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14" name="Line 1042"/>
            <p:cNvSpPr>
              <a:spLocks noChangeShapeType="1"/>
            </p:cNvSpPr>
            <p:nvPr/>
          </p:nvSpPr>
          <p:spPr bwMode="auto">
            <a:xfrm flipV="1">
              <a:off x="5562600" y="2743200"/>
              <a:ext cx="914400" cy="609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15" name="Line 1043"/>
            <p:cNvSpPr>
              <a:spLocks noChangeShapeType="1"/>
            </p:cNvSpPr>
            <p:nvPr/>
          </p:nvSpPr>
          <p:spPr bwMode="auto">
            <a:xfrm flipV="1">
              <a:off x="5562600" y="2895600"/>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6" name="Line 1044"/>
            <p:cNvSpPr>
              <a:spLocks noChangeShapeType="1"/>
            </p:cNvSpPr>
            <p:nvPr/>
          </p:nvSpPr>
          <p:spPr bwMode="auto">
            <a:xfrm flipV="1">
              <a:off x="5638800" y="2819400"/>
              <a:ext cx="8382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cxnSp>
          <p:nvCxnSpPr>
            <p:cNvPr id="17" name="AutoShape 1045"/>
            <p:cNvCxnSpPr>
              <a:cxnSpLocks noChangeShapeType="1"/>
            </p:cNvCxnSpPr>
            <p:nvPr/>
          </p:nvCxnSpPr>
          <p:spPr bwMode="auto">
            <a:xfrm flipV="1">
              <a:off x="5562600" y="2828925"/>
              <a:ext cx="1181100" cy="75247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grpSp>
          <p:nvGrpSpPr>
            <p:cNvPr id="18" name="Group 1049"/>
            <p:cNvGrpSpPr>
              <a:grpSpLocks/>
            </p:cNvGrpSpPr>
            <p:nvPr/>
          </p:nvGrpSpPr>
          <p:grpSpPr bwMode="auto">
            <a:xfrm>
              <a:off x="4724400" y="2362200"/>
              <a:ext cx="4038600" cy="3286125"/>
              <a:chOff x="2976" y="1392"/>
              <a:chExt cx="2544" cy="2070"/>
            </a:xfrm>
          </p:grpSpPr>
          <p:sp>
            <p:nvSpPr>
              <p:cNvPr id="19" name="Text Box 1036"/>
              <p:cNvSpPr txBox="1">
                <a:spLocks noChangeArrowheads="1"/>
              </p:cNvSpPr>
              <p:nvPr/>
            </p:nvSpPr>
            <p:spPr bwMode="auto">
              <a:xfrm>
                <a:off x="3744" y="1392"/>
                <a:ext cx="10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aseline="0" dirty="0"/>
                  <a:t>Animal</a:t>
                </a:r>
              </a:p>
            </p:txBody>
          </p:sp>
          <p:sp>
            <p:nvSpPr>
              <p:cNvPr id="20" name="Text Box 1037"/>
              <p:cNvSpPr txBox="1">
                <a:spLocks noChangeArrowheads="1"/>
              </p:cNvSpPr>
              <p:nvPr/>
            </p:nvSpPr>
            <p:spPr bwMode="auto">
              <a:xfrm>
                <a:off x="2976" y="2160"/>
                <a:ext cx="105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aseline="0"/>
                  <a:t>Cat</a:t>
                </a:r>
              </a:p>
            </p:txBody>
          </p:sp>
          <p:sp>
            <p:nvSpPr>
              <p:cNvPr id="21" name="Text Box 1038"/>
              <p:cNvSpPr txBox="1">
                <a:spLocks noChangeArrowheads="1"/>
              </p:cNvSpPr>
              <p:nvPr/>
            </p:nvSpPr>
            <p:spPr bwMode="auto">
              <a:xfrm>
                <a:off x="4512" y="2160"/>
                <a:ext cx="10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aseline="0"/>
                  <a:t>Dog</a:t>
                </a:r>
              </a:p>
            </p:txBody>
          </p:sp>
          <p:sp>
            <p:nvSpPr>
              <p:cNvPr id="22" name="Text Box 1039"/>
              <p:cNvSpPr txBox="1">
                <a:spLocks noChangeArrowheads="1"/>
              </p:cNvSpPr>
              <p:nvPr/>
            </p:nvSpPr>
            <p:spPr bwMode="auto">
              <a:xfrm>
                <a:off x="4512" y="3168"/>
                <a:ext cx="100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aseline="0"/>
                  <a:t>Poodle</a:t>
                </a:r>
              </a:p>
            </p:txBody>
          </p:sp>
          <p:sp>
            <p:nvSpPr>
              <p:cNvPr id="23" name="Line 1040"/>
              <p:cNvSpPr>
                <a:spLocks noChangeShapeType="1"/>
              </p:cNvSpPr>
              <p:nvPr/>
            </p:nvSpPr>
            <p:spPr bwMode="auto">
              <a:xfrm flipV="1">
                <a:off x="3504" y="1728"/>
                <a:ext cx="432" cy="3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en-US"/>
              </a:p>
            </p:txBody>
          </p:sp>
          <p:sp>
            <p:nvSpPr>
              <p:cNvPr id="24" name="Line 1047"/>
              <p:cNvSpPr>
                <a:spLocks noChangeShapeType="1"/>
              </p:cNvSpPr>
              <p:nvPr/>
            </p:nvSpPr>
            <p:spPr bwMode="auto">
              <a:xfrm flipH="1" flipV="1">
                <a:off x="4416" y="1728"/>
                <a:ext cx="5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5" name="Line 1048"/>
              <p:cNvSpPr>
                <a:spLocks noChangeShapeType="1"/>
              </p:cNvSpPr>
              <p:nvPr/>
            </p:nvSpPr>
            <p:spPr bwMode="auto">
              <a:xfrm flipV="1">
                <a:off x="5040" y="2544"/>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spTree>
    <p:extLst>
      <p:ext uri="{BB962C8B-B14F-4D97-AF65-F5344CB8AC3E}">
        <p14:creationId xmlns:p14="http://schemas.microsoft.com/office/powerpoint/2010/main" val="164211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normAutofit/>
          </a:bodyPr>
          <a:lstStyle/>
          <a:p>
            <a:r>
              <a:rPr lang="en-US" dirty="0"/>
              <a:t>There are two basic rules for type compatibility of inheritance</a:t>
            </a:r>
          </a:p>
          <a:p>
            <a:r>
              <a:rPr lang="en-US" dirty="0"/>
              <a:t>RULE 1</a:t>
            </a:r>
          </a:p>
          <a:p>
            <a:pPr lvl="1"/>
            <a:r>
              <a:rPr lang="en-US" sz="2400" dirty="0"/>
              <a:t>A derived class pointer can always be assigned to a base class pointer.  This means that </a:t>
            </a:r>
            <a:r>
              <a:rPr lang="en-US" sz="2400" b="1" dirty="0"/>
              <a:t>base class pointers can point to derived class objects</a:t>
            </a:r>
          </a:p>
          <a:p>
            <a:pPr marL="914400" lvl="2" indent="0">
              <a:buNone/>
            </a:pPr>
            <a:r>
              <a:rPr lang="en-US" sz="2400" dirty="0"/>
              <a:t>Animal *pa = new Cat;</a:t>
            </a:r>
          </a:p>
        </p:txBody>
      </p:sp>
    </p:spTree>
    <p:extLst>
      <p:ext uri="{BB962C8B-B14F-4D97-AF65-F5344CB8AC3E}">
        <p14:creationId xmlns:p14="http://schemas.microsoft.com/office/powerpoint/2010/main" val="428118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00258"/>
            <a:ext cx="10396882" cy="1151965"/>
          </a:xfrm>
        </p:spPr>
        <p:txBody>
          <a:bodyPr/>
          <a:lstStyle/>
          <a:p>
            <a:pPr algn="ctr"/>
            <a:r>
              <a:rPr lang="en-US" dirty="0"/>
              <a:t>Rules</a:t>
            </a:r>
          </a:p>
        </p:txBody>
      </p:sp>
      <p:sp>
        <p:nvSpPr>
          <p:cNvPr id="3" name="Content Placeholder 2"/>
          <p:cNvSpPr>
            <a:spLocks noGrp="1"/>
          </p:cNvSpPr>
          <p:nvPr>
            <p:ph idx="1"/>
          </p:nvPr>
        </p:nvSpPr>
        <p:spPr>
          <a:xfrm>
            <a:off x="1283722" y="2529632"/>
            <a:ext cx="9564387" cy="3594076"/>
          </a:xfrm>
        </p:spPr>
        <p:txBody>
          <a:bodyPr>
            <a:noAutofit/>
          </a:bodyPr>
          <a:lstStyle/>
          <a:p>
            <a:pPr marL="0">
              <a:spcBef>
                <a:spcPts val="0"/>
              </a:spcBef>
              <a:spcAft>
                <a:spcPts val="0"/>
              </a:spcAft>
            </a:pPr>
            <a:r>
              <a:rPr lang="en-US" dirty="0"/>
              <a:t>Rule 2  -  A type cast is required to perform the opposite assignment of a base class pointer to a derived class pointer.  An error may result at run time if the base class pointer does not actually point to a derived class object</a:t>
            </a:r>
          </a:p>
          <a:p>
            <a:pPr marL="0" lvl="2" indent="0">
              <a:spcBef>
                <a:spcPts val="0"/>
              </a:spcBef>
              <a:spcAft>
                <a:spcPts val="0"/>
              </a:spcAft>
              <a:buNone/>
            </a:pPr>
            <a:r>
              <a:rPr lang="en-US" sz="2400" dirty="0"/>
              <a:t>Animal *pa = new Cat;</a:t>
            </a:r>
          </a:p>
          <a:p>
            <a:pPr marL="0" lvl="2" indent="0">
              <a:spcBef>
                <a:spcPts val="0"/>
              </a:spcBef>
              <a:spcAft>
                <a:spcPts val="0"/>
              </a:spcAft>
              <a:buNone/>
            </a:pPr>
            <a:r>
              <a:rPr lang="en-US" sz="2400" dirty="0"/>
              <a:t>Cat *pc;</a:t>
            </a:r>
          </a:p>
          <a:p>
            <a:pPr marL="0" lvl="2" indent="0">
              <a:spcBef>
                <a:spcPts val="0"/>
              </a:spcBef>
              <a:spcAft>
                <a:spcPts val="0"/>
              </a:spcAft>
              <a:buNone/>
            </a:pPr>
            <a:r>
              <a:rPr lang="en-US" sz="2400" dirty="0"/>
              <a:t>pc = </a:t>
            </a:r>
            <a:r>
              <a:rPr lang="en-US" sz="2400" dirty="0" err="1"/>
              <a:t>static_cast</a:t>
            </a:r>
            <a:r>
              <a:rPr lang="en-US" sz="2400" dirty="0"/>
              <a:t>&lt;Cat *&gt;(pa);</a:t>
            </a:r>
          </a:p>
          <a:p>
            <a:pPr marL="0" lvl="1">
              <a:spcBef>
                <a:spcPts val="0"/>
              </a:spcBef>
              <a:spcAft>
                <a:spcPts val="0"/>
              </a:spcAft>
              <a:buFont typeface="Arial" charset="0"/>
              <a:buChar char="•"/>
            </a:pPr>
            <a:r>
              <a:rPr lang="en-US" sz="2400" dirty="0"/>
              <a:t>The base class pointer must already point to a derived class object for the above to work. </a:t>
            </a:r>
          </a:p>
        </p:txBody>
      </p:sp>
    </p:spTree>
    <p:extLst>
      <p:ext uri="{BB962C8B-B14F-4D97-AF65-F5344CB8AC3E}">
        <p14:creationId xmlns:p14="http://schemas.microsoft.com/office/powerpoint/2010/main" val="159182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00" y="803865"/>
            <a:ext cx="10396882" cy="1151965"/>
          </a:xfrm>
        </p:spPr>
        <p:txBody>
          <a:bodyPr>
            <a:normAutofit/>
          </a:bodyPr>
          <a:lstStyle/>
          <a:p>
            <a:pPr algn="ctr"/>
            <a:r>
              <a:rPr lang="en-US" dirty="0"/>
              <a:t>Using type casts with base class pointers</a:t>
            </a:r>
          </a:p>
        </p:txBody>
      </p:sp>
      <p:sp>
        <p:nvSpPr>
          <p:cNvPr id="3" name="Content Placeholder 2"/>
          <p:cNvSpPr>
            <a:spLocks noGrp="1"/>
          </p:cNvSpPr>
          <p:nvPr>
            <p:ph idx="1"/>
          </p:nvPr>
        </p:nvSpPr>
        <p:spPr>
          <a:xfrm>
            <a:off x="977047" y="2426885"/>
            <a:ext cx="10245135" cy="4000646"/>
          </a:xfrm>
        </p:spPr>
        <p:txBody>
          <a:bodyPr>
            <a:normAutofit/>
          </a:bodyPr>
          <a:lstStyle/>
          <a:p>
            <a:pPr>
              <a:spcBef>
                <a:spcPts val="0"/>
              </a:spcBef>
              <a:spcAft>
                <a:spcPts val="0"/>
              </a:spcAft>
            </a:pPr>
            <a:r>
              <a:rPr lang="en-US" dirty="0"/>
              <a:t>C++ uses the declared type of a pointer to determine access to the members of the pointed to object (continuing with the cat example)</a:t>
            </a:r>
          </a:p>
          <a:p>
            <a:pPr>
              <a:spcBef>
                <a:spcPts val="0"/>
              </a:spcBef>
              <a:spcAft>
                <a:spcPts val="0"/>
              </a:spcAft>
            </a:pPr>
            <a:r>
              <a:rPr lang="en-US" dirty="0"/>
              <a:t>Animal *animal = new Cat; This is legal but animal has no knowledge of cats functions so the following would not work.</a:t>
            </a:r>
          </a:p>
          <a:p>
            <a:pPr>
              <a:spcBef>
                <a:spcPts val="0"/>
              </a:spcBef>
              <a:spcAft>
                <a:spcPts val="0"/>
              </a:spcAft>
            </a:pPr>
            <a:r>
              <a:rPr lang="en-US" dirty="0"/>
              <a:t>animal-&gt;</a:t>
            </a:r>
            <a:r>
              <a:rPr lang="en-US" dirty="0" err="1"/>
              <a:t>setMeow</a:t>
            </a:r>
            <a:r>
              <a:rPr lang="en-US" dirty="0"/>
              <a:t>(meow);  </a:t>
            </a:r>
          </a:p>
          <a:p>
            <a:pPr>
              <a:spcBef>
                <a:spcPts val="0"/>
              </a:spcBef>
              <a:spcAft>
                <a:spcPts val="0"/>
              </a:spcAft>
            </a:pPr>
            <a:r>
              <a:rPr lang="en-US" dirty="0"/>
              <a:t>you can typecast animal to a cat to make this work  </a:t>
            </a:r>
          </a:p>
          <a:p>
            <a:pPr lvl="1">
              <a:spcBef>
                <a:spcPts val="0"/>
              </a:spcBef>
              <a:spcAft>
                <a:spcPts val="0"/>
              </a:spcAft>
            </a:pPr>
            <a:r>
              <a:rPr lang="en-US" dirty="0" err="1"/>
              <a:t>static_cast</a:t>
            </a:r>
            <a:r>
              <a:rPr lang="en-US" dirty="0"/>
              <a:t> &lt;Cat*&gt;(animal)-&gt;</a:t>
            </a:r>
            <a:r>
              <a:rPr lang="en-US" dirty="0" err="1"/>
              <a:t>setMeow</a:t>
            </a:r>
            <a:r>
              <a:rPr lang="en-US" dirty="0"/>
              <a:t>(meow);</a:t>
            </a:r>
          </a:p>
          <a:p>
            <a:pPr>
              <a:spcBef>
                <a:spcPts val="0"/>
              </a:spcBef>
              <a:spcAft>
                <a:spcPts val="0"/>
              </a:spcAft>
            </a:pPr>
            <a:r>
              <a:rPr lang="en-US" dirty="0"/>
              <a:t>prog15_1.cpp Shows examples of this.  </a:t>
            </a:r>
          </a:p>
        </p:txBody>
      </p:sp>
    </p:spTree>
    <p:extLst>
      <p:ext uri="{BB962C8B-B14F-4D97-AF65-F5344CB8AC3E}">
        <p14:creationId xmlns:p14="http://schemas.microsoft.com/office/powerpoint/2010/main" val="9920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188D-0667-1D43-81DD-F37825F2106B}"/>
              </a:ext>
            </a:extLst>
          </p:cNvPr>
          <p:cNvSpPr>
            <a:spLocks noGrp="1"/>
          </p:cNvSpPr>
          <p:nvPr>
            <p:ph type="title"/>
          </p:nvPr>
        </p:nvSpPr>
        <p:spPr>
          <a:xfrm>
            <a:off x="1141412" y="0"/>
            <a:ext cx="9905998" cy="1478570"/>
          </a:xfrm>
        </p:spPr>
        <p:txBody>
          <a:bodyPr/>
          <a:lstStyle/>
          <a:p>
            <a:pPr algn="ctr"/>
            <a:r>
              <a:rPr lang="en-US" dirty="0"/>
              <a:t>Composition vs inheritance</a:t>
            </a:r>
          </a:p>
        </p:txBody>
      </p:sp>
      <p:sp>
        <p:nvSpPr>
          <p:cNvPr id="3" name="Content Placeholder 2">
            <a:extLst>
              <a:ext uri="{FF2B5EF4-FFF2-40B4-BE49-F238E27FC236}">
                <a16:creationId xmlns:a16="http://schemas.microsoft.com/office/drawing/2014/main" id="{E8887DC2-587A-B545-AE72-12624D09FA02}"/>
              </a:ext>
            </a:extLst>
          </p:cNvPr>
          <p:cNvSpPr>
            <a:spLocks noGrp="1"/>
          </p:cNvSpPr>
          <p:nvPr>
            <p:ph idx="1"/>
          </p:nvPr>
        </p:nvSpPr>
        <p:spPr>
          <a:xfrm>
            <a:off x="1141412" y="2645664"/>
            <a:ext cx="9905999" cy="3742944"/>
          </a:xfrm>
        </p:spPr>
        <p:txBody>
          <a:bodyPr/>
          <a:lstStyle/>
          <a:p>
            <a:r>
              <a:rPr lang="en-US" dirty="0"/>
              <a:t>Aggregation and Composition models a “has-a” relationship</a:t>
            </a:r>
          </a:p>
          <a:p>
            <a:r>
              <a:rPr lang="en-US" dirty="0"/>
              <a:t>Now we will talk about inheritance which models the “is-a” relationship between classes</a:t>
            </a:r>
          </a:p>
        </p:txBody>
      </p:sp>
    </p:spTree>
    <p:extLst>
      <p:ext uri="{BB962C8B-B14F-4D97-AF65-F5344CB8AC3E}">
        <p14:creationId xmlns:p14="http://schemas.microsoft.com/office/powerpoint/2010/main" val="159226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polymorphism </a:t>
            </a:r>
          </a:p>
        </p:txBody>
      </p:sp>
      <p:sp>
        <p:nvSpPr>
          <p:cNvPr id="3" name="Content Placeholder 2"/>
          <p:cNvSpPr>
            <a:spLocks noGrp="1"/>
          </p:cNvSpPr>
          <p:nvPr>
            <p:ph idx="1"/>
          </p:nvPr>
        </p:nvSpPr>
        <p:spPr/>
        <p:txBody>
          <a:bodyPr/>
          <a:lstStyle/>
          <a:p>
            <a:r>
              <a:rPr lang="en-US" dirty="0"/>
              <a:t>The Ability of one class to appear as and be use like another class</a:t>
            </a:r>
          </a:p>
          <a:p>
            <a:r>
              <a:rPr lang="en-US" dirty="0"/>
              <a:t>A piece of code is said to be polymorphic if executing the code with different types of data produces different behavior  -- C++ early objects</a:t>
            </a:r>
          </a:p>
          <a:p>
            <a:endParaRPr lang="en-US" dirty="0"/>
          </a:p>
        </p:txBody>
      </p:sp>
    </p:spTree>
    <p:extLst>
      <p:ext uri="{BB962C8B-B14F-4D97-AF65-F5344CB8AC3E}">
        <p14:creationId xmlns:p14="http://schemas.microsoft.com/office/powerpoint/2010/main" val="297921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functions</a:t>
            </a:r>
          </a:p>
        </p:txBody>
      </p:sp>
      <p:sp>
        <p:nvSpPr>
          <p:cNvPr id="3" name="Content Placeholder 2"/>
          <p:cNvSpPr>
            <a:spLocks noGrp="1"/>
          </p:cNvSpPr>
          <p:nvPr>
            <p:ph idx="1"/>
          </p:nvPr>
        </p:nvSpPr>
        <p:spPr>
          <a:xfrm>
            <a:off x="1295401" y="2556932"/>
            <a:ext cx="9601196" cy="3497504"/>
          </a:xfrm>
        </p:spPr>
        <p:txBody>
          <a:bodyPr>
            <a:normAutofit lnSpcReduction="10000"/>
          </a:bodyPr>
          <a:lstStyle/>
          <a:p>
            <a:pPr marL="285750" lvl="1"/>
            <a:r>
              <a:rPr lang="en-US" sz="2400" dirty="0"/>
              <a:t>Virtual functions allow the most specific version of a member function in an inheritance hierarchy to be selected for execution.  Virtual functions make polymorphism possible. – C++ Early objects</a:t>
            </a:r>
          </a:p>
          <a:p>
            <a:r>
              <a:rPr lang="en-US" dirty="0"/>
              <a:t>Example</a:t>
            </a:r>
          </a:p>
          <a:p>
            <a:pPr lvl="1"/>
            <a:r>
              <a:rPr lang="en-US" sz="2400" dirty="0"/>
              <a:t>Using the interitance4.h</a:t>
            </a:r>
          </a:p>
          <a:p>
            <a:pPr lvl="1"/>
            <a:r>
              <a:rPr lang="en-US" sz="2400" dirty="0"/>
              <a:t>Prog15_2.cpp</a:t>
            </a:r>
          </a:p>
          <a:p>
            <a:r>
              <a:rPr lang="en-US" dirty="0"/>
              <a:t>Now lets look at prog15_3.cpp and inheritance5.h</a:t>
            </a:r>
          </a:p>
        </p:txBody>
      </p:sp>
    </p:spTree>
    <p:extLst>
      <p:ext uri="{BB962C8B-B14F-4D97-AF65-F5344CB8AC3E}">
        <p14:creationId xmlns:p14="http://schemas.microsoft.com/office/powerpoint/2010/main" val="117910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Abstract and Pure virtual functions</a:t>
            </a:r>
          </a:p>
        </p:txBody>
      </p:sp>
      <p:sp>
        <p:nvSpPr>
          <p:cNvPr id="3" name="Content Placeholder 2"/>
          <p:cNvSpPr>
            <a:spLocks noGrp="1"/>
          </p:cNvSpPr>
          <p:nvPr>
            <p:ph idx="1"/>
          </p:nvPr>
        </p:nvSpPr>
        <p:spPr/>
        <p:txBody>
          <a:bodyPr>
            <a:normAutofit fontScale="85000" lnSpcReduction="10000"/>
          </a:bodyPr>
          <a:lstStyle/>
          <a:p>
            <a:r>
              <a:rPr lang="en-US" dirty="0"/>
              <a:t>Define: Abstract classes and pure virtual functions can be used to define an interface that </a:t>
            </a:r>
            <a:r>
              <a:rPr lang="en-US" dirty="0">
                <a:solidFill>
                  <a:schemeClr val="accent1"/>
                </a:solidFill>
              </a:rPr>
              <a:t>must be implemented by derived classes</a:t>
            </a:r>
          </a:p>
          <a:p>
            <a:r>
              <a:rPr lang="en-US" dirty="0"/>
              <a:t>An abstract class is a class that contains no objects that are not members of derived classes </a:t>
            </a:r>
            <a:endParaRPr lang="en-US" dirty="0">
              <a:solidFill>
                <a:schemeClr val="accent1"/>
              </a:solidFill>
            </a:endParaRPr>
          </a:p>
          <a:p>
            <a:pPr lvl="1"/>
            <a:r>
              <a:rPr lang="en-US" sz="2200" dirty="0"/>
              <a:t>For example:</a:t>
            </a:r>
          </a:p>
          <a:p>
            <a:pPr lvl="2"/>
            <a:r>
              <a:rPr lang="en-US" sz="2200" dirty="0"/>
              <a:t>Animal is an abstract class:  there are no animals that are not Dogs, or cats, or lions, or tigers, or bears </a:t>
            </a:r>
            <a:endParaRPr lang="is-IS" sz="2200" dirty="0"/>
          </a:p>
          <a:p>
            <a:r>
              <a:rPr lang="is-IS" dirty="0"/>
              <a:t>If a class has at least one pure virtual function it is considered an abstract class.  You can create pointer of a pure virtual class but you can not instantiate an instance of a pure virtual class.</a:t>
            </a:r>
            <a:endParaRPr lang="en-US" dirty="0"/>
          </a:p>
        </p:txBody>
      </p:sp>
    </p:spTree>
    <p:extLst>
      <p:ext uri="{BB962C8B-B14F-4D97-AF65-F5344CB8AC3E}">
        <p14:creationId xmlns:p14="http://schemas.microsoft.com/office/powerpoint/2010/main" val="398221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Pure virtual function</a:t>
            </a:r>
          </a:p>
        </p:txBody>
      </p:sp>
      <p:sp>
        <p:nvSpPr>
          <p:cNvPr id="3" name="Content Placeholder 2"/>
          <p:cNvSpPr>
            <a:spLocks noGrp="1"/>
          </p:cNvSpPr>
          <p:nvPr>
            <p:ph idx="1"/>
          </p:nvPr>
        </p:nvSpPr>
        <p:spPr/>
        <p:txBody>
          <a:bodyPr/>
          <a:lstStyle/>
          <a:p>
            <a:r>
              <a:rPr lang="en-US" dirty="0"/>
              <a:t>You make a function pure virtual function in the following way:</a:t>
            </a:r>
          </a:p>
          <a:p>
            <a:pPr lvl="1"/>
            <a:r>
              <a:rPr lang="en-US" dirty="0"/>
              <a:t>Virtual void draw ( ) = 0;</a:t>
            </a:r>
          </a:p>
          <a:p>
            <a:pPr lvl="1"/>
            <a:r>
              <a:rPr lang="en-US" dirty="0"/>
              <a:t>Prog15_4.cpp</a:t>
            </a:r>
          </a:p>
          <a:p>
            <a:pPr lvl="1"/>
            <a:r>
              <a:rPr lang="en-US" dirty="0"/>
              <a:t>Prog15_4vec.cpp</a:t>
            </a:r>
          </a:p>
        </p:txBody>
      </p:sp>
    </p:spTree>
    <p:extLst>
      <p:ext uri="{BB962C8B-B14F-4D97-AF65-F5344CB8AC3E}">
        <p14:creationId xmlns:p14="http://schemas.microsoft.com/office/powerpoint/2010/main" val="228687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Virtual destructor</a:t>
            </a:r>
          </a:p>
        </p:txBody>
      </p:sp>
      <p:sp>
        <p:nvSpPr>
          <p:cNvPr id="3" name="Content Placeholder 2"/>
          <p:cNvSpPr>
            <a:spLocks noGrp="1"/>
          </p:cNvSpPr>
          <p:nvPr>
            <p:ph idx="1"/>
          </p:nvPr>
        </p:nvSpPr>
        <p:spPr/>
        <p:txBody>
          <a:bodyPr/>
          <a:lstStyle/>
          <a:p>
            <a:r>
              <a:rPr lang="en-US" dirty="0"/>
              <a:t>You should make your destructors virtual to ensure all objects are destructed and in the proper order. </a:t>
            </a:r>
          </a:p>
          <a:p>
            <a:endParaRPr lang="en-US" dirty="0"/>
          </a:p>
          <a:p>
            <a:r>
              <a:rPr lang="en-US" dirty="0"/>
              <a:t>Virtual ~</a:t>
            </a:r>
            <a:r>
              <a:rPr lang="en-US" dirty="0" err="1"/>
              <a:t>ClassName</a:t>
            </a:r>
            <a:r>
              <a:rPr lang="en-US" dirty="0"/>
              <a:t>( );</a:t>
            </a:r>
          </a:p>
          <a:p>
            <a:r>
              <a:rPr lang="en-US" dirty="0" err="1"/>
              <a:t>vdesstructor.cpp</a:t>
            </a:r>
            <a:endParaRPr lang="en-US" dirty="0"/>
          </a:p>
        </p:txBody>
      </p:sp>
    </p:spTree>
    <p:extLst>
      <p:ext uri="{BB962C8B-B14F-4D97-AF65-F5344CB8AC3E}">
        <p14:creationId xmlns:p14="http://schemas.microsoft.com/office/powerpoint/2010/main" val="413940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Other Code</a:t>
            </a:r>
          </a:p>
        </p:txBody>
      </p:sp>
      <p:sp>
        <p:nvSpPr>
          <p:cNvPr id="3" name="Content Placeholder 2"/>
          <p:cNvSpPr>
            <a:spLocks noGrp="1"/>
          </p:cNvSpPr>
          <p:nvPr>
            <p:ph idx="1"/>
          </p:nvPr>
        </p:nvSpPr>
        <p:spPr/>
        <p:txBody>
          <a:bodyPr/>
          <a:lstStyle/>
          <a:p>
            <a:r>
              <a:rPr lang="en-US" dirty="0" err="1"/>
              <a:t>Polygon.cpp</a:t>
            </a:r>
            <a:endParaRPr lang="en-US" dirty="0"/>
          </a:p>
          <a:p>
            <a:r>
              <a:rPr lang="en-US" dirty="0"/>
              <a:t>Poly2.cpp</a:t>
            </a:r>
          </a:p>
          <a:p>
            <a:r>
              <a:rPr lang="en-US" dirty="0"/>
              <a:t>Poly3.cpp</a:t>
            </a:r>
          </a:p>
          <a:p>
            <a:r>
              <a:rPr lang="en-US" dirty="0"/>
              <a:t>Poly4.cpp</a:t>
            </a:r>
          </a:p>
          <a:p>
            <a:r>
              <a:rPr lang="en-US" dirty="0"/>
              <a:t>Poly5.cpp</a:t>
            </a:r>
          </a:p>
        </p:txBody>
      </p:sp>
    </p:spTree>
    <p:extLst>
      <p:ext uri="{BB962C8B-B14F-4D97-AF65-F5344CB8AC3E}">
        <p14:creationId xmlns:p14="http://schemas.microsoft.com/office/powerpoint/2010/main" val="103420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STL List</a:t>
            </a:r>
          </a:p>
        </p:txBody>
      </p:sp>
      <p:sp>
        <p:nvSpPr>
          <p:cNvPr id="3" name="Content Placeholder 2"/>
          <p:cNvSpPr>
            <a:spLocks noGrp="1"/>
          </p:cNvSpPr>
          <p:nvPr>
            <p:ph idx="1"/>
          </p:nvPr>
        </p:nvSpPr>
        <p:spPr/>
        <p:txBody>
          <a:bodyPr>
            <a:normAutofit/>
          </a:bodyPr>
          <a:lstStyle/>
          <a:p>
            <a:r>
              <a:rPr lang="en-US" dirty="0"/>
              <a:t>STL – Standard Template Library are a set of C++ templates for useful algorithms and data structures</a:t>
            </a:r>
          </a:p>
          <a:p>
            <a:r>
              <a:rPr lang="en-US" dirty="0"/>
              <a:t>We have already seen one – vectors</a:t>
            </a:r>
          </a:p>
          <a:p>
            <a:r>
              <a:rPr lang="en-US" dirty="0"/>
              <a:t>Important data structure in the STL are </a:t>
            </a:r>
          </a:p>
          <a:p>
            <a:pPr lvl="1"/>
            <a:r>
              <a:rPr lang="en-US" sz="2400" dirty="0"/>
              <a:t>Containers</a:t>
            </a:r>
          </a:p>
          <a:p>
            <a:pPr lvl="1"/>
            <a:r>
              <a:rPr lang="en-US" sz="2400" dirty="0"/>
              <a:t>Iterators</a:t>
            </a:r>
          </a:p>
          <a:p>
            <a:endParaRPr lang="en-US" dirty="0"/>
          </a:p>
        </p:txBody>
      </p:sp>
    </p:spTree>
    <p:extLst>
      <p:ext uri="{BB962C8B-B14F-4D97-AF65-F5344CB8AC3E}">
        <p14:creationId xmlns:p14="http://schemas.microsoft.com/office/powerpoint/2010/main" val="407840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Containers </a:t>
            </a:r>
          </a:p>
        </p:txBody>
      </p:sp>
      <p:sp>
        <p:nvSpPr>
          <p:cNvPr id="3" name="Content Placeholder 2"/>
          <p:cNvSpPr>
            <a:spLocks noGrp="1"/>
          </p:cNvSpPr>
          <p:nvPr>
            <p:ph idx="1"/>
          </p:nvPr>
        </p:nvSpPr>
        <p:spPr>
          <a:xfrm>
            <a:off x="692727" y="2479963"/>
            <a:ext cx="10848110" cy="4045527"/>
          </a:xfrm>
        </p:spPr>
        <p:txBody>
          <a:bodyPr>
            <a:normAutofit fontScale="62500" lnSpcReduction="20000"/>
          </a:bodyPr>
          <a:lstStyle/>
          <a:p>
            <a:r>
              <a:rPr lang="en-US" sz="3300" dirty="0"/>
              <a:t>A class that stores data and organizes the data  -- 2 types of containers</a:t>
            </a:r>
          </a:p>
          <a:p>
            <a:pPr lvl="1"/>
            <a:r>
              <a:rPr lang="en-US" sz="3300" dirty="0"/>
              <a:t>Sequential – store items in the form of sequences </a:t>
            </a:r>
          </a:p>
          <a:p>
            <a:pPr lvl="2"/>
            <a:r>
              <a:rPr lang="en-US" sz="3300" dirty="0"/>
              <a:t>Vector – array style of storing items – automatically grows as needed and easy to insert at the end of array – not easy to insert in middle of array (contiguous in memory)</a:t>
            </a:r>
          </a:p>
          <a:p>
            <a:pPr lvl="2"/>
            <a:r>
              <a:rPr lang="en-US" sz="3300" dirty="0"/>
              <a:t>List –  a sequence of items that allows quick additions and removals from any position (not contiguous in memory)</a:t>
            </a:r>
          </a:p>
          <a:p>
            <a:pPr lvl="2"/>
            <a:r>
              <a:rPr lang="en-US" sz="3300" dirty="0" err="1"/>
              <a:t>Deque</a:t>
            </a:r>
            <a:r>
              <a:rPr lang="en-US" sz="3300" dirty="0"/>
              <a:t> – items can be added to the front &amp; back – not efficient when adding in middle</a:t>
            </a:r>
          </a:p>
          <a:p>
            <a:pPr lvl="1"/>
            <a:r>
              <a:rPr lang="en-US" sz="3300" dirty="0"/>
              <a:t>Associative </a:t>
            </a:r>
          </a:p>
          <a:p>
            <a:pPr lvl="2"/>
            <a:r>
              <a:rPr lang="en-US" sz="3300" dirty="0"/>
              <a:t>Set, multiset map, </a:t>
            </a:r>
            <a:r>
              <a:rPr lang="en-US" sz="3300" dirty="0" err="1"/>
              <a:t>multimap</a:t>
            </a:r>
            <a:endParaRPr lang="en-US" sz="3300" dirty="0"/>
          </a:p>
          <a:p>
            <a:pPr lvl="1"/>
            <a:endParaRPr lang="en-US" dirty="0"/>
          </a:p>
        </p:txBody>
      </p:sp>
    </p:spTree>
    <p:extLst>
      <p:ext uri="{BB962C8B-B14F-4D97-AF65-F5344CB8AC3E}">
        <p14:creationId xmlns:p14="http://schemas.microsoft.com/office/powerpoint/2010/main" val="341807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Iterators</a:t>
            </a:r>
          </a:p>
        </p:txBody>
      </p:sp>
      <p:sp>
        <p:nvSpPr>
          <p:cNvPr id="3" name="Content Placeholder 2"/>
          <p:cNvSpPr>
            <a:spLocks noGrp="1"/>
          </p:cNvSpPr>
          <p:nvPr>
            <p:ph idx="1"/>
          </p:nvPr>
        </p:nvSpPr>
        <p:spPr/>
        <p:txBody>
          <a:bodyPr/>
          <a:lstStyle/>
          <a:p>
            <a:r>
              <a:rPr lang="en-US" dirty="0"/>
              <a:t>Objects that behave like pointers -- used to access items stored in containers</a:t>
            </a:r>
          </a:p>
          <a:p>
            <a:r>
              <a:rPr lang="en-US" dirty="0"/>
              <a:t>The iterator class </a:t>
            </a:r>
            <a:r>
              <a:rPr lang="en-US" dirty="0" err="1"/>
              <a:t>overloades</a:t>
            </a:r>
            <a:r>
              <a:rPr lang="en-US" dirty="0"/>
              <a:t> the ++ and - -  and * (dereferencing) operators</a:t>
            </a:r>
          </a:p>
          <a:p>
            <a:r>
              <a:rPr lang="en-US" dirty="0"/>
              <a:t>Provides member functions begin( ) and end( ) that returns the beginning and the end of the container.  </a:t>
            </a:r>
          </a:p>
          <a:p>
            <a:pPr marL="0" indent="0">
              <a:buNone/>
            </a:pPr>
            <a:r>
              <a:rPr lang="en-US" dirty="0" err="1"/>
              <a:t>simple_list.cpp</a:t>
            </a:r>
            <a:endParaRPr lang="en-US" dirty="0"/>
          </a:p>
          <a:p>
            <a:pPr marL="0" indent="0">
              <a:buNone/>
            </a:pPr>
            <a:r>
              <a:rPr lang="en-US" dirty="0" err="1"/>
              <a:t>object_list.cpp</a:t>
            </a:r>
            <a:endParaRPr lang="en-US" dirty="0"/>
          </a:p>
        </p:txBody>
      </p:sp>
    </p:spTree>
    <p:extLst>
      <p:ext uri="{BB962C8B-B14F-4D97-AF65-F5344CB8AC3E}">
        <p14:creationId xmlns:p14="http://schemas.microsoft.com/office/powerpoint/2010/main" val="3905492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List Modifiers and Operations</a:t>
            </a:r>
          </a:p>
        </p:txBody>
      </p:sp>
      <p:sp>
        <p:nvSpPr>
          <p:cNvPr id="3" name="Content Placeholder 2"/>
          <p:cNvSpPr>
            <a:spLocks noGrp="1"/>
          </p:cNvSpPr>
          <p:nvPr>
            <p:ph idx="1"/>
          </p:nvPr>
        </p:nvSpPr>
        <p:spPr/>
        <p:txBody>
          <a:bodyPr/>
          <a:lstStyle/>
          <a:p>
            <a:r>
              <a:rPr lang="en-US" dirty="0"/>
              <a:t>http://</a:t>
            </a:r>
            <a:r>
              <a:rPr lang="en-US" dirty="0" err="1"/>
              <a:t>www.cplusplus.com</a:t>
            </a:r>
            <a:r>
              <a:rPr lang="en-US" dirty="0"/>
              <a:t>/reference/list/list/</a:t>
            </a:r>
          </a:p>
        </p:txBody>
      </p:sp>
    </p:spTree>
    <p:extLst>
      <p:ext uri="{BB962C8B-B14F-4D97-AF65-F5344CB8AC3E}">
        <p14:creationId xmlns:p14="http://schemas.microsoft.com/office/powerpoint/2010/main" val="160977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C9B5-1E55-BB4A-B384-0968FA1D337E}"/>
              </a:ext>
            </a:extLst>
          </p:cNvPr>
          <p:cNvSpPr>
            <a:spLocks noGrp="1"/>
          </p:cNvSpPr>
          <p:nvPr>
            <p:ph type="title"/>
          </p:nvPr>
        </p:nvSpPr>
        <p:spPr/>
        <p:txBody>
          <a:bodyPr/>
          <a:lstStyle/>
          <a:p>
            <a:pPr algn="ctr"/>
            <a:r>
              <a:rPr lang="en-US" dirty="0"/>
              <a:t>Inheritance</a:t>
            </a:r>
          </a:p>
        </p:txBody>
      </p:sp>
      <p:sp>
        <p:nvSpPr>
          <p:cNvPr id="3" name="Content Placeholder 2">
            <a:extLst>
              <a:ext uri="{FF2B5EF4-FFF2-40B4-BE49-F238E27FC236}">
                <a16:creationId xmlns:a16="http://schemas.microsoft.com/office/drawing/2014/main" id="{62EC557C-FF4F-B14A-8600-A1263A8E56FB}"/>
              </a:ext>
            </a:extLst>
          </p:cNvPr>
          <p:cNvSpPr>
            <a:spLocks noGrp="1"/>
          </p:cNvSpPr>
          <p:nvPr>
            <p:ph idx="1"/>
          </p:nvPr>
        </p:nvSpPr>
        <p:spPr/>
        <p:txBody>
          <a:bodyPr/>
          <a:lstStyle/>
          <a:p>
            <a:r>
              <a:rPr lang="en-US" dirty="0"/>
              <a:t>Inheritance is a way of creating a new class by starting with an existing class and adding new members</a:t>
            </a:r>
          </a:p>
          <a:p>
            <a:r>
              <a:rPr lang="en-US" dirty="0"/>
              <a:t>The new class can replace or extend the functionality of the existing class</a:t>
            </a:r>
          </a:p>
        </p:txBody>
      </p:sp>
    </p:spTree>
    <p:extLst>
      <p:ext uri="{BB962C8B-B14F-4D97-AF65-F5344CB8AC3E}">
        <p14:creationId xmlns:p14="http://schemas.microsoft.com/office/powerpoint/2010/main" val="211245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pPr algn="ctr"/>
            <a:r>
              <a:rPr lang="en-US" dirty="0"/>
              <a:t>Is-a Relationship</a:t>
            </a:r>
          </a:p>
        </p:txBody>
      </p:sp>
      <p:sp>
        <p:nvSpPr>
          <p:cNvPr id="3" name="Content Placeholder 2"/>
          <p:cNvSpPr>
            <a:spLocks noGrp="1"/>
          </p:cNvSpPr>
          <p:nvPr>
            <p:ph idx="1"/>
          </p:nvPr>
        </p:nvSpPr>
        <p:spPr>
          <a:xfrm>
            <a:off x="1391545" y="1478570"/>
            <a:ext cx="10018713" cy="5147517"/>
          </a:xfrm>
        </p:spPr>
        <p:txBody>
          <a:bodyPr>
            <a:normAutofit/>
          </a:bodyPr>
          <a:lstStyle/>
          <a:p>
            <a:r>
              <a:rPr lang="en-US" dirty="0"/>
              <a:t>When one object is a specialized version of another object, there is an </a:t>
            </a:r>
            <a:r>
              <a:rPr lang="en-US" i="1" dirty="0"/>
              <a:t>is-a</a:t>
            </a:r>
            <a:r>
              <a:rPr lang="en-US" dirty="0"/>
              <a:t> relationship between the two objects</a:t>
            </a:r>
          </a:p>
          <a:p>
            <a:pPr lvl="1"/>
            <a:r>
              <a:rPr lang="en-US" dirty="0"/>
              <a:t>a poodle “is-a” dog</a:t>
            </a:r>
          </a:p>
          <a:p>
            <a:pPr lvl="1"/>
            <a:r>
              <a:rPr lang="en-US" dirty="0"/>
              <a:t>a student “is-a” person</a:t>
            </a:r>
          </a:p>
          <a:p>
            <a:pPr lvl="1"/>
            <a:r>
              <a:rPr lang="en-US" dirty="0"/>
              <a:t>an instructor ”is-a” person</a:t>
            </a:r>
          </a:p>
          <a:p>
            <a:pPr lvl="1"/>
            <a:r>
              <a:rPr lang="en-US" dirty="0"/>
              <a:t>a car ”is-a” vehicle</a:t>
            </a:r>
          </a:p>
          <a:p>
            <a:pPr lvl="1"/>
            <a:r>
              <a:rPr lang="en-US" dirty="0"/>
              <a:t>a rectangle “is-a” shape </a:t>
            </a:r>
          </a:p>
          <a:p>
            <a:r>
              <a:rPr lang="en-US" dirty="0"/>
              <a:t>Each of the above are specialized objects of a more general object</a:t>
            </a:r>
          </a:p>
          <a:p>
            <a:pPr lvl="1"/>
            <a:r>
              <a:rPr lang="en-US" dirty="0"/>
              <a:t>Ex.  There are many dogs with basic characteristics but the poodle is a dog with special characteristics specific to poodles  </a:t>
            </a:r>
          </a:p>
          <a:p>
            <a:pPr lvl="1"/>
            <a:r>
              <a:rPr lang="en-US" dirty="0"/>
              <a:t>This is the same with the other examples</a:t>
            </a:r>
          </a:p>
        </p:txBody>
      </p:sp>
    </p:spTree>
    <p:extLst>
      <p:ext uri="{BB962C8B-B14F-4D97-AF65-F5344CB8AC3E}">
        <p14:creationId xmlns:p14="http://schemas.microsoft.com/office/powerpoint/2010/main" val="73774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pPr algn="ctr"/>
            <a:r>
              <a:rPr lang="en-US" dirty="0"/>
              <a:t>Inheritance Terminology</a:t>
            </a:r>
          </a:p>
        </p:txBody>
      </p:sp>
      <p:sp>
        <p:nvSpPr>
          <p:cNvPr id="3" name="Content Placeholder 2"/>
          <p:cNvSpPr>
            <a:spLocks noGrp="1"/>
          </p:cNvSpPr>
          <p:nvPr>
            <p:ph idx="1"/>
          </p:nvPr>
        </p:nvSpPr>
        <p:spPr>
          <a:xfrm>
            <a:off x="1086643" y="1731265"/>
            <a:ext cx="10018713" cy="4829622"/>
          </a:xfrm>
        </p:spPr>
        <p:txBody>
          <a:bodyPr>
            <a:normAutofit/>
          </a:bodyPr>
          <a:lstStyle/>
          <a:p>
            <a:r>
              <a:rPr lang="en-US" dirty="0"/>
              <a:t>Base class </a:t>
            </a:r>
          </a:p>
          <a:p>
            <a:pPr lvl="1"/>
            <a:r>
              <a:rPr lang="en-US" dirty="0"/>
              <a:t>The existing class – dog, vehicle, person, shape</a:t>
            </a:r>
          </a:p>
          <a:p>
            <a:pPr lvl="1"/>
            <a:r>
              <a:rPr lang="en-US" dirty="0"/>
              <a:t>A.k.a. – parent class, superclass</a:t>
            </a:r>
          </a:p>
          <a:p>
            <a:pPr lvl="1"/>
            <a:r>
              <a:rPr lang="en-US" dirty="0"/>
              <a:t>More broad in nature</a:t>
            </a:r>
          </a:p>
          <a:p>
            <a:r>
              <a:rPr lang="en-US" dirty="0"/>
              <a:t>Derived class</a:t>
            </a:r>
          </a:p>
          <a:p>
            <a:pPr lvl="1"/>
            <a:r>
              <a:rPr lang="en-US" dirty="0"/>
              <a:t>The new class – poodle, car, student, rectangle</a:t>
            </a:r>
          </a:p>
          <a:p>
            <a:pPr lvl="1"/>
            <a:r>
              <a:rPr lang="en-US" dirty="0"/>
              <a:t>A.k.a. – child class, subclass</a:t>
            </a:r>
          </a:p>
          <a:p>
            <a:endParaRPr lang="en-US" dirty="0"/>
          </a:p>
        </p:txBody>
      </p:sp>
    </p:spTree>
    <p:extLst>
      <p:ext uri="{BB962C8B-B14F-4D97-AF65-F5344CB8AC3E}">
        <p14:creationId xmlns:p14="http://schemas.microsoft.com/office/powerpoint/2010/main" val="38720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04901" y="22715"/>
            <a:ext cx="9905998" cy="1478570"/>
          </a:xfrm>
        </p:spPr>
        <p:txBody>
          <a:bodyPr/>
          <a:lstStyle/>
          <a:p>
            <a:pPr algn="ctr" eaLnBrk="1" hangingPunct="1"/>
            <a:r>
              <a:rPr lang="en-US" altLang="en-US" sz="3200" dirty="0"/>
              <a:t>Inheritance Syntax and Notation</a:t>
            </a:r>
          </a:p>
        </p:txBody>
      </p:sp>
      <p:sp>
        <p:nvSpPr>
          <p:cNvPr id="57347" name="Rectangle 3"/>
          <p:cNvSpPr>
            <a:spLocks noGrp="1" noChangeArrowheads="1"/>
          </p:cNvSpPr>
          <p:nvPr>
            <p:ph sz="half" idx="1"/>
          </p:nvPr>
        </p:nvSpPr>
        <p:spPr>
          <a:xfrm>
            <a:off x="1371600" y="1981200"/>
            <a:ext cx="6400800" cy="4114800"/>
          </a:xfrm>
        </p:spPr>
        <p:txBody>
          <a:bodyPr/>
          <a:lstStyle/>
          <a:p>
            <a:pPr marL="0" indent="0">
              <a:spcBef>
                <a:spcPct val="0"/>
              </a:spcBef>
              <a:buNone/>
            </a:pPr>
            <a:r>
              <a:rPr lang="en-US" altLang="en-US" dirty="0">
                <a:solidFill>
                  <a:schemeClr val="tx2">
                    <a:lumMod val="60000"/>
                    <a:lumOff val="40000"/>
                  </a:schemeClr>
                </a:solidFill>
              </a:rPr>
              <a:t>    </a:t>
            </a:r>
            <a:r>
              <a:rPr lang="en-US" altLang="en-US" b="1" dirty="0">
                <a:solidFill>
                  <a:schemeClr val="tx2">
                    <a:lumMod val="60000"/>
                    <a:lumOff val="40000"/>
                  </a:schemeClr>
                </a:solidFill>
                <a:latin typeface="Courier New" charset="0"/>
              </a:rPr>
              <a:t>// Existing class</a:t>
            </a:r>
          </a:p>
          <a:p>
            <a:pPr marL="0" indent="0">
              <a:spcBef>
                <a:spcPct val="0"/>
              </a:spcBef>
              <a:buNone/>
            </a:pPr>
            <a:r>
              <a:rPr lang="en-US" altLang="en-US" b="1" dirty="0">
                <a:solidFill>
                  <a:schemeClr val="tx2">
                    <a:lumMod val="60000"/>
                    <a:lumOff val="40000"/>
                  </a:schemeClr>
                </a:solidFill>
                <a:latin typeface="Courier New" charset="0"/>
              </a:rPr>
              <a:t>  class Base</a:t>
            </a:r>
          </a:p>
          <a:p>
            <a:pPr marL="0" indent="0">
              <a:spcBef>
                <a:spcPct val="0"/>
              </a:spcBef>
              <a:buNone/>
            </a:pPr>
            <a:r>
              <a:rPr lang="en-US" altLang="en-US" b="1" dirty="0">
                <a:solidFill>
                  <a:schemeClr val="tx2">
                    <a:lumMod val="60000"/>
                    <a:lumOff val="40000"/>
                  </a:schemeClr>
                </a:solidFill>
                <a:latin typeface="Courier New" charset="0"/>
              </a:rPr>
              <a:t>  {</a:t>
            </a:r>
          </a:p>
          <a:p>
            <a:pPr marL="0" indent="0">
              <a:spcBef>
                <a:spcPct val="0"/>
              </a:spcBef>
              <a:buNone/>
            </a:pPr>
            <a:r>
              <a:rPr lang="en-US" altLang="en-US" b="1" dirty="0">
                <a:solidFill>
                  <a:schemeClr val="tx2">
                    <a:lumMod val="60000"/>
                    <a:lumOff val="40000"/>
                  </a:schemeClr>
                </a:solidFill>
                <a:latin typeface="Courier New" charset="0"/>
              </a:rPr>
              <a:t>  };</a:t>
            </a:r>
          </a:p>
          <a:p>
            <a:pPr marL="0" indent="0">
              <a:spcBef>
                <a:spcPct val="0"/>
              </a:spcBef>
              <a:buNone/>
            </a:pPr>
            <a:r>
              <a:rPr lang="en-US" altLang="en-US" b="1" dirty="0">
                <a:solidFill>
                  <a:schemeClr val="tx2">
                    <a:lumMod val="60000"/>
                    <a:lumOff val="40000"/>
                  </a:schemeClr>
                </a:solidFill>
                <a:latin typeface="Courier New" charset="0"/>
              </a:rPr>
              <a:t>  // Derived class</a:t>
            </a:r>
          </a:p>
          <a:p>
            <a:pPr marL="0" indent="0">
              <a:spcBef>
                <a:spcPct val="0"/>
              </a:spcBef>
              <a:buNone/>
            </a:pPr>
            <a:r>
              <a:rPr lang="en-US" altLang="en-US" b="1" dirty="0">
                <a:solidFill>
                  <a:schemeClr val="tx2">
                    <a:lumMod val="60000"/>
                    <a:lumOff val="40000"/>
                  </a:schemeClr>
                </a:solidFill>
                <a:latin typeface="Courier New" charset="0"/>
              </a:rPr>
              <a:t>  class Derived : public Base</a:t>
            </a:r>
          </a:p>
          <a:p>
            <a:pPr marL="0" indent="0">
              <a:spcBef>
                <a:spcPct val="0"/>
              </a:spcBef>
              <a:buNone/>
            </a:pPr>
            <a:r>
              <a:rPr lang="en-US" altLang="en-US" b="1" dirty="0">
                <a:solidFill>
                  <a:schemeClr val="tx2">
                    <a:lumMod val="60000"/>
                    <a:lumOff val="40000"/>
                  </a:schemeClr>
                </a:solidFill>
                <a:latin typeface="Courier New" charset="0"/>
              </a:rPr>
              <a:t>  {</a:t>
            </a:r>
          </a:p>
          <a:p>
            <a:pPr marL="0" indent="0">
              <a:spcBef>
                <a:spcPct val="0"/>
              </a:spcBef>
              <a:buNone/>
            </a:pPr>
            <a:r>
              <a:rPr lang="en-US" altLang="en-US" b="1" dirty="0">
                <a:solidFill>
                  <a:schemeClr val="tx2">
                    <a:lumMod val="60000"/>
                    <a:lumOff val="40000"/>
                  </a:schemeClr>
                </a:solidFill>
                <a:latin typeface="Courier New" charset="0"/>
              </a:rPr>
              <a:t>  };</a:t>
            </a:r>
          </a:p>
        </p:txBody>
      </p:sp>
      <p:sp>
        <p:nvSpPr>
          <p:cNvPr id="57348" name="Rectangle 4"/>
          <p:cNvSpPr>
            <a:spLocks noGrp="1" noChangeArrowheads="1"/>
          </p:cNvSpPr>
          <p:nvPr>
            <p:ph sz="half" idx="2"/>
          </p:nvPr>
        </p:nvSpPr>
        <p:spPr>
          <a:xfrm>
            <a:off x="6057900" y="1600200"/>
            <a:ext cx="2993335" cy="2124074"/>
          </a:xfrm>
        </p:spPr>
        <p:txBody>
          <a:bodyPr/>
          <a:lstStyle/>
          <a:p>
            <a:pPr marL="0" indent="0">
              <a:buNone/>
            </a:pPr>
            <a:r>
              <a:rPr lang="en-US" altLang="en-US" sz="2400"/>
              <a:t>     </a:t>
            </a:r>
            <a:r>
              <a:rPr lang="en-US" altLang="en-US" sz="2400" b="1" dirty="0"/>
              <a:t>Inheritance Class      </a:t>
            </a:r>
          </a:p>
          <a:p>
            <a:pPr marL="0" indent="0">
              <a:spcBef>
                <a:spcPct val="0"/>
              </a:spcBef>
              <a:buNone/>
            </a:pPr>
            <a:r>
              <a:rPr lang="en-US" altLang="en-US" sz="2400" b="1" dirty="0"/>
              <a:t>             Diagram</a:t>
            </a:r>
          </a:p>
        </p:txBody>
      </p:sp>
      <p:grpSp>
        <p:nvGrpSpPr>
          <p:cNvPr id="57350" name="Group 5"/>
          <p:cNvGrpSpPr>
            <a:grpSpLocks/>
          </p:cNvGrpSpPr>
          <p:nvPr/>
        </p:nvGrpSpPr>
        <p:grpSpPr bwMode="auto">
          <a:xfrm>
            <a:off x="6883811" y="2490215"/>
            <a:ext cx="2286000" cy="2219325"/>
            <a:chOff x="3408" y="1632"/>
            <a:chExt cx="1440" cy="1398"/>
          </a:xfrm>
        </p:grpSpPr>
        <p:sp>
          <p:nvSpPr>
            <p:cNvPr id="57351" name="Text Box 6"/>
            <p:cNvSpPr txBox="1">
              <a:spLocks noChangeArrowheads="1"/>
            </p:cNvSpPr>
            <p:nvPr/>
          </p:nvSpPr>
          <p:spPr bwMode="auto">
            <a:xfrm>
              <a:off x="3408" y="1632"/>
              <a:ext cx="1392" cy="29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1" baseline="0" dirty="0"/>
                <a:t>Base Class</a:t>
              </a:r>
            </a:p>
          </p:txBody>
        </p:sp>
        <p:sp>
          <p:nvSpPr>
            <p:cNvPr id="57352" name="Text Box 7"/>
            <p:cNvSpPr txBox="1">
              <a:spLocks noChangeArrowheads="1"/>
            </p:cNvSpPr>
            <p:nvPr/>
          </p:nvSpPr>
          <p:spPr bwMode="auto">
            <a:xfrm>
              <a:off x="3408" y="2736"/>
              <a:ext cx="1440" cy="29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algn="ctr" eaLnBrk="1" hangingPunct="1">
                <a:spcBef>
                  <a:spcPct val="50000"/>
                </a:spcBef>
              </a:pPr>
              <a:r>
                <a:rPr lang="en-US" altLang="en-US" b="1" baseline="0"/>
                <a:t>Derived Class</a:t>
              </a:r>
            </a:p>
          </p:txBody>
        </p:sp>
        <p:sp>
          <p:nvSpPr>
            <p:cNvPr id="57353" name="Line 8"/>
            <p:cNvSpPr>
              <a:spLocks noChangeShapeType="1"/>
            </p:cNvSpPr>
            <p:nvPr/>
          </p:nvSpPr>
          <p:spPr bwMode="auto">
            <a:xfrm flipV="1">
              <a:off x="4128" y="1968"/>
              <a:ext cx="0" cy="72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8353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01431" y="98915"/>
            <a:ext cx="9905998" cy="1478570"/>
          </a:xfrm>
        </p:spPr>
        <p:txBody>
          <a:bodyPr/>
          <a:lstStyle/>
          <a:p>
            <a:pPr algn="ctr" eaLnBrk="1" hangingPunct="1"/>
            <a:r>
              <a:rPr lang="en-US" altLang="en-US" dirty="0"/>
              <a:t>Inheritance of Members</a:t>
            </a:r>
          </a:p>
        </p:txBody>
      </p:sp>
      <p:sp>
        <p:nvSpPr>
          <p:cNvPr id="58371" name="Rectangle 3"/>
          <p:cNvSpPr>
            <a:spLocks noGrp="1" noChangeArrowheads="1"/>
          </p:cNvSpPr>
          <p:nvPr>
            <p:ph sz="half" idx="1"/>
          </p:nvPr>
        </p:nvSpPr>
        <p:spPr>
          <a:xfrm>
            <a:off x="1301431" y="1676400"/>
            <a:ext cx="4572000" cy="4343400"/>
          </a:xfrm>
        </p:spPr>
        <p:txBody>
          <a:bodyPr>
            <a:normAutofit lnSpcReduction="10000"/>
          </a:bodyPr>
          <a:lstStyle/>
          <a:p>
            <a:pPr marL="0" indent="0">
              <a:lnSpc>
                <a:spcPct val="90000"/>
              </a:lnSpc>
              <a:buNone/>
            </a:pPr>
            <a:r>
              <a:rPr lang="en-US" altLang="en-US" b="1" dirty="0">
                <a:solidFill>
                  <a:schemeClr val="tx2">
                    <a:lumMod val="60000"/>
                    <a:lumOff val="40000"/>
                  </a:schemeClr>
                </a:solidFill>
                <a:latin typeface="Courier New" charset="0"/>
              </a:rPr>
              <a:t>class Parent</a:t>
            </a:r>
          </a:p>
          <a:p>
            <a:pPr marL="0" indent="0">
              <a:lnSpc>
                <a:spcPct val="90000"/>
              </a:lnSpc>
              <a:spcBef>
                <a:spcPct val="0"/>
              </a:spcBef>
              <a:buNone/>
            </a:pPr>
            <a:r>
              <a:rPr lang="en-US" altLang="en-US" b="1" dirty="0">
                <a:solidFill>
                  <a:schemeClr val="tx2">
                    <a:lumMod val="60000"/>
                    <a:lumOff val="40000"/>
                  </a:schemeClr>
                </a:solidFill>
                <a:latin typeface="Courier New" charset="0"/>
              </a:rPr>
              <a:t>{</a:t>
            </a:r>
          </a:p>
          <a:p>
            <a:pPr marL="0" indent="0">
              <a:lnSpc>
                <a:spcPct val="90000"/>
              </a:lnSpc>
              <a:spcBef>
                <a:spcPct val="0"/>
              </a:spcBef>
              <a:buNone/>
            </a:pPr>
            <a:r>
              <a:rPr lang="en-US" altLang="en-US" b="1" dirty="0">
                <a:solidFill>
                  <a:schemeClr val="tx2">
                    <a:lumMod val="60000"/>
                    <a:lumOff val="40000"/>
                  </a:schemeClr>
                </a:solidFill>
                <a:latin typeface="Courier New" charset="0"/>
              </a:rPr>
              <a:t>  </a:t>
            </a:r>
            <a:r>
              <a:rPr lang="en-US" altLang="en-US" b="1" dirty="0" err="1">
                <a:solidFill>
                  <a:schemeClr val="tx2">
                    <a:lumMod val="60000"/>
                    <a:lumOff val="40000"/>
                  </a:schemeClr>
                </a:solidFill>
                <a:latin typeface="Courier New" charset="0"/>
              </a:rPr>
              <a:t>int</a:t>
            </a:r>
            <a:r>
              <a:rPr lang="en-US" altLang="en-US" b="1" dirty="0">
                <a:solidFill>
                  <a:schemeClr val="tx2">
                    <a:lumMod val="60000"/>
                    <a:lumOff val="40000"/>
                  </a:schemeClr>
                </a:solidFill>
                <a:latin typeface="Courier New" charset="0"/>
              </a:rPr>
              <a:t> a;</a:t>
            </a:r>
          </a:p>
          <a:p>
            <a:pPr marL="0" indent="0">
              <a:lnSpc>
                <a:spcPct val="90000"/>
              </a:lnSpc>
              <a:spcBef>
                <a:spcPct val="0"/>
              </a:spcBef>
              <a:buNone/>
            </a:pPr>
            <a:r>
              <a:rPr lang="en-US" altLang="en-US" b="1" dirty="0">
                <a:solidFill>
                  <a:schemeClr val="tx2">
                    <a:lumMod val="60000"/>
                    <a:lumOff val="40000"/>
                  </a:schemeClr>
                </a:solidFill>
                <a:latin typeface="Courier New" charset="0"/>
              </a:rPr>
              <a:t>  void </a:t>
            </a:r>
            <a:r>
              <a:rPr lang="en-US" altLang="en-US" b="1" dirty="0" err="1">
                <a:solidFill>
                  <a:schemeClr val="tx2">
                    <a:lumMod val="60000"/>
                    <a:lumOff val="40000"/>
                  </a:schemeClr>
                </a:solidFill>
                <a:latin typeface="Courier New" charset="0"/>
              </a:rPr>
              <a:t>basef</a:t>
            </a:r>
            <a:r>
              <a:rPr lang="en-US" altLang="en-US" b="1" dirty="0">
                <a:solidFill>
                  <a:schemeClr val="tx2">
                    <a:lumMod val="60000"/>
                    <a:lumOff val="40000"/>
                  </a:schemeClr>
                </a:solidFill>
                <a:latin typeface="Courier New" charset="0"/>
              </a:rPr>
              <a:t>();</a:t>
            </a:r>
          </a:p>
          <a:p>
            <a:pPr marL="0" indent="0">
              <a:lnSpc>
                <a:spcPct val="90000"/>
              </a:lnSpc>
              <a:spcBef>
                <a:spcPct val="0"/>
              </a:spcBef>
              <a:buNone/>
            </a:pPr>
            <a:r>
              <a:rPr lang="en-US" altLang="en-US" b="1" dirty="0">
                <a:solidFill>
                  <a:schemeClr val="tx2">
                    <a:lumMod val="60000"/>
                    <a:lumOff val="40000"/>
                  </a:schemeClr>
                </a:solidFill>
                <a:latin typeface="Courier New" charset="0"/>
              </a:rPr>
              <a:t>};</a:t>
            </a:r>
          </a:p>
          <a:p>
            <a:pPr marL="0" indent="0">
              <a:lnSpc>
                <a:spcPct val="90000"/>
              </a:lnSpc>
              <a:spcBef>
                <a:spcPct val="30000"/>
              </a:spcBef>
              <a:buNone/>
            </a:pPr>
            <a:r>
              <a:rPr lang="en-US" altLang="en-US" b="1" dirty="0">
                <a:solidFill>
                  <a:schemeClr val="tx2">
                    <a:lumMod val="60000"/>
                    <a:lumOff val="40000"/>
                  </a:schemeClr>
                </a:solidFill>
                <a:latin typeface="Courier New" charset="0"/>
              </a:rPr>
              <a:t>class Child : public Parent </a:t>
            </a:r>
          </a:p>
          <a:p>
            <a:pPr marL="0" indent="0">
              <a:lnSpc>
                <a:spcPct val="90000"/>
              </a:lnSpc>
              <a:spcBef>
                <a:spcPct val="0"/>
              </a:spcBef>
              <a:buNone/>
            </a:pPr>
            <a:r>
              <a:rPr lang="en-US" altLang="en-US" b="1" dirty="0">
                <a:solidFill>
                  <a:schemeClr val="tx2">
                    <a:lumMod val="60000"/>
                    <a:lumOff val="40000"/>
                  </a:schemeClr>
                </a:solidFill>
                <a:latin typeface="Courier New" charset="0"/>
              </a:rPr>
              <a:t>{</a:t>
            </a:r>
          </a:p>
          <a:p>
            <a:pPr marL="0" indent="0">
              <a:lnSpc>
                <a:spcPct val="90000"/>
              </a:lnSpc>
              <a:spcBef>
                <a:spcPct val="0"/>
              </a:spcBef>
              <a:buNone/>
            </a:pPr>
            <a:r>
              <a:rPr lang="en-US" altLang="en-US" b="1" dirty="0">
                <a:solidFill>
                  <a:schemeClr val="tx2">
                    <a:lumMod val="60000"/>
                    <a:lumOff val="40000"/>
                  </a:schemeClr>
                </a:solidFill>
                <a:latin typeface="Courier New" charset="0"/>
              </a:rPr>
              <a:t>  </a:t>
            </a:r>
            <a:r>
              <a:rPr lang="en-US" altLang="en-US" b="1" dirty="0" err="1">
                <a:solidFill>
                  <a:schemeClr val="tx2">
                    <a:lumMod val="60000"/>
                    <a:lumOff val="40000"/>
                  </a:schemeClr>
                </a:solidFill>
                <a:latin typeface="Courier New" charset="0"/>
              </a:rPr>
              <a:t>int</a:t>
            </a:r>
            <a:r>
              <a:rPr lang="en-US" altLang="en-US" b="1" dirty="0">
                <a:solidFill>
                  <a:schemeClr val="tx2">
                    <a:lumMod val="60000"/>
                    <a:lumOff val="40000"/>
                  </a:schemeClr>
                </a:solidFill>
                <a:latin typeface="Courier New" charset="0"/>
              </a:rPr>
              <a:t> c;</a:t>
            </a:r>
          </a:p>
          <a:p>
            <a:pPr marL="0" indent="0">
              <a:lnSpc>
                <a:spcPct val="90000"/>
              </a:lnSpc>
              <a:spcBef>
                <a:spcPct val="0"/>
              </a:spcBef>
              <a:buNone/>
            </a:pPr>
            <a:r>
              <a:rPr lang="en-US" altLang="en-US" b="1" dirty="0">
                <a:solidFill>
                  <a:schemeClr val="tx2">
                    <a:lumMod val="60000"/>
                    <a:lumOff val="40000"/>
                  </a:schemeClr>
                </a:solidFill>
                <a:latin typeface="Courier New" charset="0"/>
              </a:rPr>
              <a:t>  void </a:t>
            </a:r>
            <a:r>
              <a:rPr lang="en-US" altLang="en-US" b="1" dirty="0" err="1">
                <a:solidFill>
                  <a:schemeClr val="tx2">
                    <a:lumMod val="60000"/>
                    <a:lumOff val="40000"/>
                  </a:schemeClr>
                </a:solidFill>
                <a:latin typeface="Courier New" charset="0"/>
              </a:rPr>
              <a:t>derivedf</a:t>
            </a:r>
            <a:r>
              <a:rPr lang="en-US" altLang="en-US" b="1" dirty="0">
                <a:solidFill>
                  <a:schemeClr val="tx2">
                    <a:lumMod val="60000"/>
                    <a:lumOff val="40000"/>
                  </a:schemeClr>
                </a:solidFill>
                <a:latin typeface="Courier New" charset="0"/>
              </a:rPr>
              <a:t>();</a:t>
            </a:r>
          </a:p>
          <a:p>
            <a:pPr marL="0" indent="0">
              <a:lnSpc>
                <a:spcPct val="90000"/>
              </a:lnSpc>
              <a:spcBef>
                <a:spcPct val="0"/>
              </a:spcBef>
              <a:buNone/>
            </a:pPr>
            <a:r>
              <a:rPr lang="en-US" altLang="en-US" b="1" dirty="0">
                <a:solidFill>
                  <a:schemeClr val="tx2">
                    <a:lumMod val="60000"/>
                    <a:lumOff val="40000"/>
                  </a:schemeClr>
                </a:solidFill>
                <a:latin typeface="Courier New" charset="0"/>
              </a:rPr>
              <a:t>};</a:t>
            </a:r>
          </a:p>
        </p:txBody>
      </p:sp>
      <p:sp>
        <p:nvSpPr>
          <p:cNvPr id="58372" name="Rectangle 4"/>
          <p:cNvSpPr>
            <a:spLocks noGrp="1" noChangeArrowheads="1"/>
          </p:cNvSpPr>
          <p:nvPr>
            <p:ph sz="half" idx="2"/>
          </p:nvPr>
        </p:nvSpPr>
        <p:spPr>
          <a:xfrm>
            <a:off x="5933296" y="1577485"/>
            <a:ext cx="5870782" cy="4038600"/>
          </a:xfrm>
        </p:spPr>
        <p:txBody>
          <a:bodyPr>
            <a:normAutofit lnSpcReduction="10000"/>
          </a:bodyPr>
          <a:lstStyle/>
          <a:p>
            <a:pPr marL="0" indent="0">
              <a:lnSpc>
                <a:spcPct val="90000"/>
              </a:lnSpc>
              <a:buNone/>
            </a:pPr>
            <a:r>
              <a:rPr lang="en-US" altLang="en-US" sz="2400" b="1" dirty="0"/>
              <a:t>Parent members</a:t>
            </a:r>
          </a:p>
          <a:p>
            <a:pPr marL="0" indent="0">
              <a:lnSpc>
                <a:spcPct val="90000"/>
              </a:lnSpc>
              <a:buNone/>
            </a:pPr>
            <a:r>
              <a:rPr lang="en-US" altLang="en-US" dirty="0">
                <a:latin typeface="Courier New" charset="0"/>
              </a:rPr>
              <a:t> </a:t>
            </a:r>
            <a:r>
              <a:rPr lang="en-US" altLang="en-US" b="1" dirty="0" err="1">
                <a:solidFill>
                  <a:schemeClr val="tx2">
                    <a:lumMod val="60000"/>
                    <a:lumOff val="40000"/>
                  </a:schemeClr>
                </a:solidFill>
                <a:latin typeface="Courier New" charset="0"/>
              </a:rPr>
              <a:t>int</a:t>
            </a:r>
            <a:r>
              <a:rPr lang="en-US" altLang="en-US" b="1" dirty="0">
                <a:solidFill>
                  <a:schemeClr val="tx2">
                    <a:lumMod val="60000"/>
                    <a:lumOff val="40000"/>
                  </a:schemeClr>
                </a:solidFill>
                <a:latin typeface="Courier New" charset="0"/>
              </a:rPr>
              <a:t> a; </a:t>
            </a:r>
          </a:p>
          <a:p>
            <a:pPr marL="0" indent="0">
              <a:lnSpc>
                <a:spcPct val="90000"/>
              </a:lnSpc>
              <a:buNone/>
            </a:pPr>
            <a:r>
              <a:rPr lang="en-US" altLang="en-US" b="1" dirty="0">
                <a:solidFill>
                  <a:schemeClr val="tx2">
                    <a:lumMod val="60000"/>
                    <a:lumOff val="40000"/>
                  </a:schemeClr>
                </a:solidFill>
                <a:latin typeface="Courier New" charset="0"/>
              </a:rPr>
              <a:t> void </a:t>
            </a:r>
            <a:r>
              <a:rPr lang="en-US" altLang="en-US" b="1" dirty="0" err="1">
                <a:solidFill>
                  <a:schemeClr val="tx2">
                    <a:lumMod val="60000"/>
                    <a:lumOff val="40000"/>
                  </a:schemeClr>
                </a:solidFill>
                <a:latin typeface="Courier New" charset="0"/>
              </a:rPr>
              <a:t>basef</a:t>
            </a:r>
            <a:r>
              <a:rPr lang="en-US" altLang="en-US" b="1" dirty="0">
                <a:solidFill>
                  <a:schemeClr val="tx2">
                    <a:lumMod val="60000"/>
                    <a:lumOff val="40000"/>
                  </a:schemeClr>
                </a:solidFill>
                <a:latin typeface="Courier New" charset="0"/>
              </a:rPr>
              <a:t>();</a:t>
            </a:r>
          </a:p>
          <a:p>
            <a:pPr marL="0" indent="0">
              <a:lnSpc>
                <a:spcPct val="90000"/>
              </a:lnSpc>
              <a:buNone/>
            </a:pPr>
            <a:endParaRPr lang="en-US" altLang="en-US" sz="2000" b="1" dirty="0">
              <a:solidFill>
                <a:srgbClr val="3D8963"/>
              </a:solidFill>
              <a:latin typeface="Courier New" charset="0"/>
            </a:endParaRPr>
          </a:p>
          <a:p>
            <a:pPr marL="0" indent="0">
              <a:lnSpc>
                <a:spcPct val="90000"/>
              </a:lnSpc>
              <a:buNone/>
            </a:pPr>
            <a:r>
              <a:rPr lang="en-US" altLang="en-US" sz="2400" b="1" dirty="0"/>
              <a:t>Child has parent members and it’s own members</a:t>
            </a:r>
          </a:p>
          <a:p>
            <a:pPr marL="0" indent="0">
              <a:lnSpc>
                <a:spcPct val="90000"/>
              </a:lnSpc>
              <a:buNone/>
            </a:pPr>
            <a:r>
              <a:rPr lang="en-US" altLang="en-US" b="1" dirty="0">
                <a:solidFill>
                  <a:srgbClr val="3D8963"/>
                </a:solidFill>
                <a:latin typeface="Courier New" charset="0"/>
              </a:rPr>
              <a:t> </a:t>
            </a:r>
            <a:r>
              <a:rPr lang="en-US" altLang="en-US" b="1" dirty="0" err="1">
                <a:solidFill>
                  <a:schemeClr val="tx2">
                    <a:lumMod val="60000"/>
                    <a:lumOff val="40000"/>
                  </a:schemeClr>
                </a:solidFill>
                <a:latin typeface="Courier New" charset="0"/>
              </a:rPr>
              <a:t>int</a:t>
            </a:r>
            <a:r>
              <a:rPr lang="en-US" altLang="en-US" b="1" dirty="0">
                <a:solidFill>
                  <a:schemeClr val="tx2">
                    <a:lumMod val="60000"/>
                    <a:lumOff val="40000"/>
                  </a:schemeClr>
                </a:solidFill>
                <a:latin typeface="Courier New" charset="0"/>
              </a:rPr>
              <a:t> a; void </a:t>
            </a:r>
            <a:r>
              <a:rPr lang="en-US" altLang="en-US" b="1" dirty="0" err="1">
                <a:solidFill>
                  <a:schemeClr val="tx2">
                    <a:lumMod val="60000"/>
                    <a:lumOff val="40000"/>
                  </a:schemeClr>
                </a:solidFill>
                <a:latin typeface="Courier New" charset="0"/>
              </a:rPr>
              <a:t>basef</a:t>
            </a:r>
            <a:r>
              <a:rPr lang="en-US" altLang="en-US" b="1" dirty="0">
                <a:solidFill>
                  <a:schemeClr val="tx2">
                    <a:lumMod val="60000"/>
                    <a:lumOff val="40000"/>
                  </a:schemeClr>
                </a:solidFill>
                <a:latin typeface="Courier New" charset="0"/>
              </a:rPr>
              <a:t>();</a:t>
            </a:r>
          </a:p>
          <a:p>
            <a:pPr marL="0" indent="0">
              <a:lnSpc>
                <a:spcPct val="90000"/>
              </a:lnSpc>
              <a:buNone/>
            </a:pPr>
            <a:r>
              <a:rPr lang="en-US" altLang="en-US" b="1" dirty="0">
                <a:solidFill>
                  <a:schemeClr val="tx2">
                    <a:lumMod val="60000"/>
                    <a:lumOff val="40000"/>
                  </a:schemeClr>
                </a:solidFill>
                <a:latin typeface="Courier New" charset="0"/>
              </a:rPr>
              <a:t> //this makes the child more specialized</a:t>
            </a:r>
          </a:p>
          <a:p>
            <a:pPr marL="0" indent="0">
              <a:lnSpc>
                <a:spcPct val="90000"/>
              </a:lnSpc>
              <a:spcBef>
                <a:spcPct val="0"/>
              </a:spcBef>
              <a:buNone/>
            </a:pPr>
            <a:r>
              <a:rPr lang="en-US" altLang="en-US" b="1" dirty="0">
                <a:solidFill>
                  <a:schemeClr val="tx2">
                    <a:lumMod val="60000"/>
                    <a:lumOff val="40000"/>
                  </a:schemeClr>
                </a:solidFill>
                <a:latin typeface="Courier New" charset="0"/>
              </a:rPr>
              <a:t> </a:t>
            </a:r>
            <a:r>
              <a:rPr lang="en-US" altLang="en-US" b="1" dirty="0" err="1">
                <a:solidFill>
                  <a:schemeClr val="tx2">
                    <a:lumMod val="60000"/>
                    <a:lumOff val="40000"/>
                  </a:schemeClr>
                </a:solidFill>
                <a:latin typeface="Courier New" charset="0"/>
              </a:rPr>
              <a:t>int</a:t>
            </a:r>
            <a:r>
              <a:rPr lang="en-US" altLang="en-US" b="1" dirty="0">
                <a:solidFill>
                  <a:schemeClr val="tx2">
                    <a:lumMod val="60000"/>
                    <a:lumOff val="40000"/>
                  </a:schemeClr>
                </a:solidFill>
                <a:latin typeface="Courier New" charset="0"/>
              </a:rPr>
              <a:t> c; void </a:t>
            </a:r>
            <a:r>
              <a:rPr lang="en-US" altLang="en-US" b="1" dirty="0" err="1">
                <a:solidFill>
                  <a:schemeClr val="tx2">
                    <a:lumMod val="60000"/>
                    <a:lumOff val="40000"/>
                  </a:schemeClr>
                </a:solidFill>
                <a:latin typeface="Courier New" charset="0"/>
              </a:rPr>
              <a:t>derivedf</a:t>
            </a:r>
            <a:r>
              <a:rPr lang="en-US" altLang="en-US" b="1" dirty="0">
                <a:solidFill>
                  <a:schemeClr val="tx2">
                    <a:lumMod val="60000"/>
                    <a:lumOff val="40000"/>
                  </a:schemeClr>
                </a:solidFill>
                <a:latin typeface="Courier New" charset="0"/>
              </a:rPr>
              <a:t>();</a:t>
            </a:r>
            <a:endParaRPr lang="en-US" altLang="en-US" dirty="0">
              <a:solidFill>
                <a:schemeClr val="tx2">
                  <a:lumMod val="60000"/>
                  <a:lumOff val="40000"/>
                </a:schemeClr>
              </a:solidFill>
            </a:endParaRPr>
          </a:p>
        </p:txBody>
      </p:sp>
      <p:cxnSp>
        <p:nvCxnSpPr>
          <p:cNvPr id="6" name="Straight Arrow Connector 5"/>
          <p:cNvCxnSpPr>
            <a:cxnSpLocks/>
          </p:cNvCxnSpPr>
          <p:nvPr/>
        </p:nvCxnSpPr>
        <p:spPr>
          <a:xfrm flipH="1" flipV="1">
            <a:off x="4555601" y="3556552"/>
            <a:ext cx="162703" cy="1308056"/>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40609" y="4757531"/>
            <a:ext cx="2463878" cy="1631216"/>
          </a:xfrm>
          <a:prstGeom prst="rect">
            <a:avLst/>
          </a:prstGeom>
          <a:noFill/>
        </p:spPr>
        <p:txBody>
          <a:bodyPr wrap="square" rtlCol="0">
            <a:spAutoFit/>
          </a:bodyPr>
          <a:lstStyle/>
          <a:p>
            <a:r>
              <a:rPr lang="en-US" sz="2000" dirty="0"/>
              <a:t>Base class access specification.</a:t>
            </a:r>
          </a:p>
          <a:p>
            <a:r>
              <a:rPr lang="en-US" sz="2000" dirty="0"/>
              <a:t>This determines the type of access for the inherited members</a:t>
            </a:r>
          </a:p>
        </p:txBody>
      </p:sp>
    </p:spTree>
    <p:extLst>
      <p:ext uri="{BB962C8B-B14F-4D97-AF65-F5344CB8AC3E}">
        <p14:creationId xmlns:p14="http://schemas.microsoft.com/office/powerpoint/2010/main" val="230360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pPr algn="ctr"/>
            <a:r>
              <a:rPr lang="en-US" dirty="0"/>
              <a:t>Inheritance Example</a:t>
            </a:r>
          </a:p>
        </p:txBody>
      </p:sp>
      <p:sp>
        <p:nvSpPr>
          <p:cNvPr id="3" name="Content Placeholder 2"/>
          <p:cNvSpPr>
            <a:spLocks noGrp="1"/>
          </p:cNvSpPr>
          <p:nvPr>
            <p:ph idx="1"/>
          </p:nvPr>
        </p:nvSpPr>
        <p:spPr/>
        <p:txBody>
          <a:bodyPr/>
          <a:lstStyle/>
          <a:p>
            <a:r>
              <a:rPr lang="en-US" dirty="0"/>
              <a:t>prog11_18.cpp</a:t>
            </a:r>
          </a:p>
          <a:p>
            <a:r>
              <a:rPr lang="en-US" dirty="0" err="1"/>
              <a:t>Inheritance.h</a:t>
            </a:r>
            <a:endParaRPr lang="en-US" dirty="0"/>
          </a:p>
          <a:p>
            <a:endParaRPr lang="en-US" dirty="0"/>
          </a:p>
        </p:txBody>
      </p:sp>
    </p:spTree>
    <p:extLst>
      <p:ext uri="{BB962C8B-B14F-4D97-AF65-F5344CB8AC3E}">
        <p14:creationId xmlns:p14="http://schemas.microsoft.com/office/powerpoint/2010/main" val="179047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949" y="0"/>
            <a:ext cx="9905998" cy="1478570"/>
          </a:xfrm>
        </p:spPr>
        <p:txBody>
          <a:bodyPr/>
          <a:lstStyle/>
          <a:p>
            <a:r>
              <a:rPr lang="en-US" dirty="0"/>
              <a:t>Protected Members and Class Access</a:t>
            </a:r>
          </a:p>
        </p:txBody>
      </p:sp>
      <p:sp>
        <p:nvSpPr>
          <p:cNvPr id="3" name="Content Placeholder 2"/>
          <p:cNvSpPr>
            <a:spLocks noGrp="1"/>
          </p:cNvSpPr>
          <p:nvPr>
            <p:ph idx="1"/>
          </p:nvPr>
        </p:nvSpPr>
        <p:spPr/>
        <p:txBody>
          <a:bodyPr/>
          <a:lstStyle/>
          <a:p>
            <a:pPr>
              <a:lnSpc>
                <a:spcPct val="85000"/>
              </a:lnSpc>
              <a:spcBef>
                <a:spcPct val="50000"/>
              </a:spcBef>
              <a:buClr>
                <a:schemeClr val="tx1"/>
              </a:buClr>
            </a:pPr>
            <a:r>
              <a:rPr lang="en-US" altLang="en-US" b="1" dirty="0">
                <a:solidFill>
                  <a:schemeClr val="tx2">
                    <a:lumMod val="60000"/>
                    <a:lumOff val="40000"/>
                  </a:schemeClr>
                </a:solidFill>
              </a:rPr>
              <a:t>protected member</a:t>
            </a:r>
            <a:r>
              <a:rPr lang="en-US" altLang="en-US" dirty="0"/>
              <a:t>: A class member labeled </a:t>
            </a:r>
            <a:r>
              <a:rPr lang="en-US" altLang="en-US" b="1" dirty="0">
                <a:solidFill>
                  <a:schemeClr val="tx2">
                    <a:lumMod val="60000"/>
                    <a:lumOff val="40000"/>
                  </a:schemeClr>
                </a:solidFill>
                <a:latin typeface="Courier New" charset="0"/>
              </a:rPr>
              <a:t>protected</a:t>
            </a:r>
            <a:r>
              <a:rPr lang="en-US" altLang="en-US" dirty="0">
                <a:solidFill>
                  <a:schemeClr val="accent1"/>
                </a:solidFill>
              </a:rPr>
              <a:t> </a:t>
            </a:r>
            <a:r>
              <a:rPr lang="en-US" altLang="en-US" dirty="0"/>
              <a:t>is accessible to member functions of derived classes as well as to member functions of the same class</a:t>
            </a:r>
          </a:p>
          <a:p>
            <a:pPr>
              <a:lnSpc>
                <a:spcPct val="85000"/>
              </a:lnSpc>
              <a:spcBef>
                <a:spcPct val="50000"/>
              </a:spcBef>
            </a:pPr>
            <a:r>
              <a:rPr lang="en-US" altLang="en-US" dirty="0"/>
              <a:t>Like </a:t>
            </a:r>
            <a:r>
              <a:rPr lang="en-US" altLang="en-US" b="1" dirty="0">
                <a:solidFill>
                  <a:schemeClr val="tx2">
                    <a:lumMod val="60000"/>
                    <a:lumOff val="40000"/>
                  </a:schemeClr>
                </a:solidFill>
                <a:latin typeface="Courier New" charset="0"/>
              </a:rPr>
              <a:t>private</a:t>
            </a:r>
            <a:r>
              <a:rPr lang="en-US" altLang="en-US" dirty="0"/>
              <a:t>, except accessible to members functions of derived classes</a:t>
            </a:r>
          </a:p>
          <a:p>
            <a:pPr>
              <a:lnSpc>
                <a:spcPct val="85000"/>
              </a:lnSpc>
              <a:spcBef>
                <a:spcPct val="50000"/>
              </a:spcBef>
            </a:pPr>
            <a:r>
              <a:rPr lang="en-US" altLang="en-US" b="1" dirty="0">
                <a:solidFill>
                  <a:schemeClr val="tx2">
                    <a:lumMod val="60000"/>
                    <a:lumOff val="40000"/>
                  </a:schemeClr>
                </a:solidFill>
              </a:rPr>
              <a:t>Base class access specification </a:t>
            </a:r>
            <a:r>
              <a:rPr lang="en-US" altLang="en-US" dirty="0"/>
              <a:t>determines how </a:t>
            </a:r>
            <a:r>
              <a:rPr lang="en-US" altLang="en-US" b="1" dirty="0">
                <a:solidFill>
                  <a:schemeClr val="tx2">
                    <a:lumMod val="60000"/>
                    <a:lumOff val="40000"/>
                  </a:schemeClr>
                </a:solidFill>
                <a:latin typeface="Courier New" charset="0"/>
              </a:rPr>
              <a:t>private</a:t>
            </a:r>
            <a:r>
              <a:rPr lang="en-US" altLang="en-US" dirty="0">
                <a:solidFill>
                  <a:schemeClr val="tx2">
                    <a:lumMod val="60000"/>
                    <a:lumOff val="40000"/>
                  </a:schemeClr>
                </a:solidFill>
              </a:rPr>
              <a:t>, </a:t>
            </a:r>
            <a:r>
              <a:rPr lang="en-US" altLang="en-US" b="1" dirty="0">
                <a:solidFill>
                  <a:schemeClr val="tx2">
                    <a:lumMod val="60000"/>
                    <a:lumOff val="40000"/>
                  </a:schemeClr>
                </a:solidFill>
                <a:latin typeface="Courier New" charset="0"/>
              </a:rPr>
              <a:t>protected</a:t>
            </a:r>
            <a:r>
              <a:rPr lang="en-US" altLang="en-US" dirty="0"/>
              <a:t>, and </a:t>
            </a:r>
            <a:r>
              <a:rPr lang="en-US" altLang="en-US" b="1" dirty="0">
                <a:solidFill>
                  <a:schemeClr val="tx2">
                    <a:lumMod val="60000"/>
                    <a:lumOff val="40000"/>
                  </a:schemeClr>
                </a:solidFill>
                <a:latin typeface="Courier New" charset="0"/>
              </a:rPr>
              <a:t>public</a:t>
            </a:r>
            <a:r>
              <a:rPr lang="en-US" altLang="en-US" dirty="0">
                <a:solidFill>
                  <a:schemeClr val="tx2">
                    <a:lumMod val="60000"/>
                    <a:lumOff val="40000"/>
                  </a:schemeClr>
                </a:solidFill>
              </a:rPr>
              <a:t> </a:t>
            </a:r>
            <a:r>
              <a:rPr lang="en-US" altLang="en-US" dirty="0"/>
              <a:t>members of base class can be accessed by derived classes</a:t>
            </a:r>
          </a:p>
          <a:p>
            <a:pPr marL="285750" lvl="1">
              <a:lnSpc>
                <a:spcPct val="85000"/>
              </a:lnSpc>
              <a:spcBef>
                <a:spcPct val="50000"/>
              </a:spcBef>
            </a:pPr>
            <a:r>
              <a:rPr lang="en-US" altLang="en-US" sz="2400" dirty="0"/>
              <a:t>prog11_19.cpp, inheritance1.h, inheritance1.cpp</a:t>
            </a:r>
          </a:p>
        </p:txBody>
      </p:sp>
    </p:spTree>
    <p:extLst>
      <p:ext uri="{BB962C8B-B14F-4D97-AF65-F5344CB8AC3E}">
        <p14:creationId xmlns:p14="http://schemas.microsoft.com/office/powerpoint/2010/main" val="406374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ctronic">
  <a:themeElements>
    <a:clrScheme name="Custom 1">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8E2EB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Electronic" id="{2D2971FD-5A1D-EC44-BEDA-59FB5C4744FA}" vid="{ADC079C9-696C-5549-BA16-8B2190C423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Electronic</Template>
  <TotalTime>252</TotalTime>
  <Words>1564</Words>
  <Application>Microsoft Macintosh PowerPoint</Application>
  <PresentationFormat>Widescreen</PresentationFormat>
  <Paragraphs>228</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Times New Roman</vt:lpstr>
      <vt:lpstr>Tw Cen MT</vt:lpstr>
      <vt:lpstr>Electronic</vt:lpstr>
      <vt:lpstr>Inheritance</vt:lpstr>
      <vt:lpstr>Composition vs inheritance</vt:lpstr>
      <vt:lpstr>Inheritance</vt:lpstr>
      <vt:lpstr>Is-a Relationship</vt:lpstr>
      <vt:lpstr>Inheritance Terminology</vt:lpstr>
      <vt:lpstr>Inheritance Syntax and Notation</vt:lpstr>
      <vt:lpstr>Inheritance of Members</vt:lpstr>
      <vt:lpstr>Inheritance Example</vt:lpstr>
      <vt:lpstr>Protected Members and Class Access</vt:lpstr>
      <vt:lpstr>Base Class Access Specification </vt:lpstr>
      <vt:lpstr>Overloading vs Overriding</vt:lpstr>
      <vt:lpstr>Overriding Base Class Function</vt:lpstr>
      <vt:lpstr>Constructors, Destructors, and Inheritance</vt:lpstr>
      <vt:lpstr>Polymorphism and Virtual Functions</vt:lpstr>
      <vt:lpstr>What we will cover</vt:lpstr>
      <vt:lpstr>Type compatibility</vt:lpstr>
      <vt:lpstr>Rules</vt:lpstr>
      <vt:lpstr>Rules</vt:lpstr>
      <vt:lpstr>Using type casts with base class pointers</vt:lpstr>
      <vt:lpstr>Defining polymorphism </vt:lpstr>
      <vt:lpstr>Virtual functions</vt:lpstr>
      <vt:lpstr>Abstract and Pure virtual functions</vt:lpstr>
      <vt:lpstr>Pure virtual function</vt:lpstr>
      <vt:lpstr>Virtual destructor</vt:lpstr>
      <vt:lpstr>Other Code</vt:lpstr>
      <vt:lpstr>STL List</vt:lpstr>
      <vt:lpstr>Containers </vt:lpstr>
      <vt:lpstr>Iterators</vt:lpstr>
      <vt:lpstr>List Modifiers and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Yvon Hall Feaster</dc:creator>
  <cp:lastModifiedBy>Yvon Hall Feaster</cp:lastModifiedBy>
  <cp:revision>10</cp:revision>
  <dcterms:created xsi:type="dcterms:W3CDTF">2018-11-12T12:32:18Z</dcterms:created>
  <dcterms:modified xsi:type="dcterms:W3CDTF">2018-11-25T22:29:07Z</dcterms:modified>
</cp:coreProperties>
</file>