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505" r:id="rId3"/>
    <p:sldId id="506" r:id="rId4"/>
    <p:sldId id="507" r:id="rId5"/>
    <p:sldId id="508" r:id="rId6"/>
    <p:sldId id="450" r:id="rId7"/>
    <p:sldId id="451" r:id="rId8"/>
    <p:sldId id="453" r:id="rId9"/>
    <p:sldId id="454" r:id="rId10"/>
    <p:sldId id="445" r:id="rId11"/>
    <p:sldId id="478" r:id="rId12"/>
    <p:sldId id="479" r:id="rId13"/>
    <p:sldId id="480" r:id="rId14"/>
    <p:sldId id="487" r:id="rId15"/>
    <p:sldId id="488" r:id="rId16"/>
    <p:sldId id="489" r:id="rId17"/>
    <p:sldId id="490" r:id="rId18"/>
    <p:sldId id="491" r:id="rId19"/>
    <p:sldId id="49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550" autoAdjust="0"/>
    <p:restoredTop sz="96246" autoAdjust="0"/>
  </p:normalViewPr>
  <p:slideViewPr>
    <p:cSldViewPr snapToGrid="0" snapToObjects="1">
      <p:cViewPr varScale="1">
        <p:scale>
          <a:sx n="149" d="100"/>
          <a:sy n="149" d="100"/>
        </p:scale>
        <p:origin x="8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5" d="100"/>
        <a:sy n="1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10/27/20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10/27/20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 to book,</a:t>
            </a:r>
            <a:r>
              <a:rPr lang="en-US" baseline="0" dirty="0"/>
              <a:t> I included more material on the physics of the disk head</a:t>
            </a:r>
          </a:p>
          <a:p>
            <a:endParaRPr lang="en-US" baseline="0" dirty="0"/>
          </a:p>
          <a:p>
            <a:r>
              <a:rPr lang="en-US" baseline="0" dirty="0"/>
              <a:t>Mentioned that disk and flash device has a CPU in it – it needs it for the complex reasoning it needs to make; e.g., disk head scheduling is now done by the disk device itself, as is remapping.  Disks in very olden times very smart – because the CPU was insanely expensive.  When CPU’s were moderately expensive, then I/O devices became dumb – so that you could build a cheaper overall system, the file system had to do more work.  Now, the CPU is very cheap, so can include more intelligence on the device.</a:t>
            </a:r>
          </a:p>
          <a:p>
            <a:endParaRPr lang="en-US" baseline="0" dirty="0"/>
          </a:p>
          <a:p>
            <a:r>
              <a:rPr lang="en-US" baseline="0" dirty="0"/>
              <a:t>Or even, have a network appliance that appears like a disk, but is actually a CPU, a set of disks, and a bunch of clever algorithms.</a:t>
            </a:r>
          </a:p>
          <a:p>
            <a:endParaRPr lang="en-US" baseline="0" dirty="0"/>
          </a:p>
          <a:p>
            <a:r>
              <a:rPr lang="en-US" baseline="0" dirty="0"/>
              <a:t>Worth including material on error correcting codes here, I think</a:t>
            </a:r>
          </a:p>
          <a:p>
            <a:endParaRPr lang="en-US" baseline="0" dirty="0"/>
          </a:p>
          <a:p>
            <a:r>
              <a:rPr lang="en-US" baseline="0" dirty="0"/>
              <a:t>And we should update to a newer disk example</a:t>
            </a:r>
          </a:p>
          <a:p>
            <a:endParaRPr lang="en-US" baseline="0" dirty="0"/>
          </a:p>
          <a:p>
            <a:r>
              <a:rPr lang="en-US" baseline="0" dirty="0"/>
              <a:t>Also, the algebra for the 80% power point needed a bit more explanation (why multiply on the left hand side)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nix.stackexchange.com/questions/20670/why-do-hard-links-exi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d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d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to complete 500 random disk reads, in any order?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to complete 500 random disk reads, in any order?</a:t>
            </a:r>
          </a:p>
          <a:p>
            <a:pPr lvl="1"/>
            <a:r>
              <a:rPr lang="en-US" dirty="0"/>
              <a:t>Disk seek: 1ms (most will be short)</a:t>
            </a:r>
          </a:p>
          <a:p>
            <a:pPr lvl="1"/>
            <a:r>
              <a:rPr lang="en-US" dirty="0"/>
              <a:t>Rotation: 4.15ms</a:t>
            </a:r>
          </a:p>
          <a:p>
            <a:pPr lvl="1"/>
            <a:r>
              <a:rPr lang="en-US" dirty="0"/>
              <a:t>Transfer: 5-10usec</a:t>
            </a:r>
          </a:p>
          <a:p>
            <a:r>
              <a:rPr lang="en-US" dirty="0"/>
              <a:t>Total: 500 * (1 + 4.15 + 0.01) = 2.2 seconds</a:t>
            </a:r>
          </a:p>
          <a:p>
            <a:pPr lvl="1"/>
            <a:r>
              <a:rPr lang="en-US" dirty="0"/>
              <a:t>Would be a bit shorter with R-CSCAN</a:t>
            </a:r>
          </a:p>
          <a:p>
            <a:pPr lvl="1"/>
            <a:r>
              <a:rPr lang="en-US" dirty="0"/>
              <a:t>vs. 7.3 seconds if FIFO order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to read all of the bytes off of a disk?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to read all of the bytes off of a disk?</a:t>
            </a:r>
          </a:p>
          <a:p>
            <a:pPr lvl="1"/>
            <a:r>
              <a:rPr lang="en-US" dirty="0"/>
              <a:t>Disk capacity: 320GB</a:t>
            </a:r>
          </a:p>
          <a:p>
            <a:pPr lvl="1"/>
            <a:r>
              <a:rPr lang="en-US" dirty="0"/>
              <a:t>Disk bandwidth: 54-128MB/s</a:t>
            </a:r>
          </a:p>
          <a:p>
            <a:r>
              <a:rPr lang="en-US" dirty="0"/>
              <a:t>Transfer time =</a:t>
            </a:r>
          </a:p>
          <a:p>
            <a:pPr lvl="1">
              <a:buNone/>
            </a:pPr>
            <a:r>
              <a:rPr lang="en-US" dirty="0"/>
              <a:t>Disk capacity / average disk bandwidth</a:t>
            </a:r>
          </a:p>
          <a:p>
            <a:pPr lvl="1">
              <a:buNone/>
            </a:pPr>
            <a:r>
              <a:rPr lang="en-US" dirty="0"/>
              <a:t>~ 3500 seconds (1 hour)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Workload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sizes</a:t>
            </a:r>
          </a:p>
          <a:p>
            <a:pPr lvl="1"/>
            <a:r>
              <a:rPr lang="en-US" dirty="0"/>
              <a:t>Are most files small or large?</a:t>
            </a:r>
          </a:p>
          <a:p>
            <a:pPr lvl="1"/>
            <a:r>
              <a:rPr lang="en-US" dirty="0"/>
              <a:t>Which accounts for more total storage: small or large files?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Workload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sizes</a:t>
            </a:r>
          </a:p>
          <a:p>
            <a:pPr lvl="1"/>
            <a:r>
              <a:rPr lang="en-US" dirty="0"/>
              <a:t>Are most files small or large?</a:t>
            </a:r>
          </a:p>
          <a:p>
            <a:pPr lvl="2"/>
            <a:r>
              <a:rPr lang="en-US" dirty="0"/>
              <a:t>SMALL</a:t>
            </a:r>
          </a:p>
          <a:p>
            <a:pPr lvl="1"/>
            <a:r>
              <a:rPr lang="en-US" dirty="0"/>
              <a:t>Which accounts for more total storage: small or large files?</a:t>
            </a:r>
          </a:p>
          <a:p>
            <a:pPr lvl="2"/>
            <a:r>
              <a:rPr lang="en-US" dirty="0"/>
              <a:t>LARGE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Workload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File access</a:t>
            </a:r>
          </a:p>
          <a:p>
            <a:pPr lvl="1"/>
            <a:r>
              <a:rPr lang="en-US" dirty="0"/>
              <a:t>Are most accesses to small or large files?</a:t>
            </a:r>
          </a:p>
          <a:p>
            <a:pPr lvl="1"/>
            <a:r>
              <a:rPr lang="en-US" dirty="0"/>
              <a:t>Which accounts for more total I/O bytes: small or large files?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Workload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File access</a:t>
            </a:r>
          </a:p>
          <a:p>
            <a:pPr lvl="1"/>
            <a:r>
              <a:rPr lang="en-US" dirty="0"/>
              <a:t>Are most accesses to small or large files?</a:t>
            </a:r>
          </a:p>
          <a:p>
            <a:pPr lvl="2"/>
            <a:r>
              <a:rPr lang="en-US" dirty="0"/>
              <a:t>SMALL </a:t>
            </a:r>
            <a:r>
              <a:rPr lang="en-US" i="1" dirty="0"/>
              <a:t>[book]</a:t>
            </a:r>
          </a:p>
          <a:p>
            <a:pPr lvl="1"/>
            <a:r>
              <a:rPr lang="en-US" dirty="0"/>
              <a:t>Which accounts for more total I/O bytes: small or large files?</a:t>
            </a:r>
          </a:p>
          <a:p>
            <a:pPr lvl="2"/>
            <a:r>
              <a:rPr lang="en-US" dirty="0"/>
              <a:t>LARGE </a:t>
            </a:r>
            <a:r>
              <a:rPr lang="en-US" i="1" dirty="0"/>
              <a:t>[book]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Workload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files used?</a:t>
            </a:r>
          </a:p>
          <a:p>
            <a:pPr lvl="1"/>
            <a:r>
              <a:rPr lang="en-US" dirty="0"/>
              <a:t>Most files are read/written sequentially</a:t>
            </a:r>
          </a:p>
          <a:p>
            <a:pPr lvl="1"/>
            <a:r>
              <a:rPr lang="en-US" dirty="0"/>
              <a:t>Some files are read/written randomly</a:t>
            </a:r>
          </a:p>
          <a:p>
            <a:pPr lvl="2"/>
            <a:r>
              <a:rPr lang="en-US" dirty="0"/>
              <a:t>Ex: database files, swap files</a:t>
            </a:r>
          </a:p>
          <a:p>
            <a:pPr lvl="1"/>
            <a:r>
              <a:rPr lang="en-US" dirty="0"/>
              <a:t>Some files have a pre-defined size at creation</a:t>
            </a:r>
          </a:p>
          <a:p>
            <a:pPr lvl="1"/>
            <a:r>
              <a:rPr lang="en-US" dirty="0"/>
              <a:t>Some files start small and grow over time</a:t>
            </a:r>
          </a:p>
          <a:p>
            <a:pPr lvl="2"/>
            <a:r>
              <a:rPr lang="en-US" dirty="0"/>
              <a:t>Ex: program </a:t>
            </a:r>
            <a:r>
              <a:rPr lang="en-US" dirty="0" err="1"/>
              <a:t>stdout</a:t>
            </a:r>
            <a:r>
              <a:rPr lang="en-US" dirty="0"/>
              <a:t>, system logs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2606"/>
            <a:ext cx="8491548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small files:</a:t>
            </a:r>
          </a:p>
          <a:p>
            <a:pPr lvl="1"/>
            <a:r>
              <a:rPr lang="en-US" dirty="0"/>
              <a:t>Small blocks for storage efficiency</a:t>
            </a:r>
          </a:p>
          <a:p>
            <a:pPr lvl="1"/>
            <a:r>
              <a:rPr lang="en-US" dirty="0"/>
              <a:t>Concurrent ops more efficient than sequential</a:t>
            </a:r>
          </a:p>
          <a:p>
            <a:pPr lvl="1"/>
            <a:r>
              <a:rPr lang="en-US" dirty="0"/>
              <a:t>Files used together should be stored together</a:t>
            </a:r>
          </a:p>
          <a:p>
            <a:r>
              <a:rPr lang="en-US" dirty="0"/>
              <a:t>For large files:</a:t>
            </a:r>
          </a:p>
          <a:p>
            <a:pPr lvl="1"/>
            <a:r>
              <a:rPr lang="en-US" dirty="0"/>
              <a:t>Storage efficient (large blocks)</a:t>
            </a:r>
          </a:p>
          <a:p>
            <a:pPr lvl="1"/>
            <a:r>
              <a:rPr lang="en-US" dirty="0"/>
              <a:t>Contiguous allocation for sequential access</a:t>
            </a:r>
          </a:p>
          <a:p>
            <a:pPr lvl="1"/>
            <a:r>
              <a:rPr lang="en-US" dirty="0"/>
              <a:t>Efficient lookup for random access</a:t>
            </a:r>
          </a:p>
          <a:p>
            <a:r>
              <a:rPr lang="en-US" dirty="0"/>
              <a:t>May not know at file creation</a:t>
            </a:r>
          </a:p>
          <a:p>
            <a:pPr lvl="1"/>
            <a:r>
              <a:rPr lang="en-US" dirty="0"/>
              <a:t>Whether file will become small or large</a:t>
            </a:r>
          </a:p>
          <a:p>
            <a:pPr lvl="1"/>
            <a:r>
              <a:rPr lang="en-US" dirty="0"/>
              <a:t>Whether file is persistent or temporary</a:t>
            </a:r>
          </a:p>
          <a:p>
            <a:pPr lvl="1"/>
            <a:r>
              <a:rPr lang="en-US" dirty="0"/>
              <a:t>Whether file will be used sequentially or randomly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5163-8901-764B-9FE0-78D177D0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74942"/>
            <a:ext cx="8229600" cy="1143000"/>
          </a:xfrm>
        </p:spPr>
        <p:txBody>
          <a:bodyPr/>
          <a:lstStyle/>
          <a:p>
            <a:r>
              <a:rPr lang="en-US" dirty="0"/>
              <a:t>Ch11: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BD378-F52B-8D47-B5CC-3708BEF0D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059" y="396558"/>
            <a:ext cx="9403491" cy="51508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$ ls -al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total 84</a:t>
            </a: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drwxr</a:t>
            </a:r>
            <a:r>
              <a:rPr lang="en-US" sz="1100" dirty="0">
                <a:latin typeface="Courier" pitchFamily="2" charset="0"/>
              </a:rPr>
              <a:t>-</a:t>
            </a:r>
            <a:r>
              <a:rPr lang="en-US" sz="1100" dirty="0" err="1">
                <a:latin typeface="Courier" pitchFamily="2" charset="0"/>
              </a:rPr>
              <a:t>xr</a:t>
            </a:r>
            <a:r>
              <a:rPr lang="en-US" sz="1100" dirty="0">
                <a:latin typeface="Courier" pitchFamily="2" charset="0"/>
              </a:rPr>
              <a:t>-x+ 1 </a:t>
            </a:r>
            <a:r>
              <a:rPr lang="en-US" sz="1100" dirty="0" err="1">
                <a:latin typeface="Courier" pitchFamily="2" charset="0"/>
              </a:rPr>
              <a:t>bullmer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CAMPUS+Group</a:t>
            </a:r>
            <a:r>
              <a:rPr lang="en-US" sz="1100" dirty="0">
                <a:latin typeface="Courier" pitchFamily="2" charset="0"/>
              </a:rPr>
              <a:t>(513)    0 Oct 29 00:07 .</a:t>
            </a: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drwxrwxrwt</a:t>
            </a:r>
            <a:r>
              <a:rPr lang="en-US" sz="1100" dirty="0">
                <a:latin typeface="Courier" pitchFamily="2" charset="0"/>
              </a:rPr>
              <a:t>+ 1 </a:t>
            </a:r>
            <a:r>
              <a:rPr lang="en-US" sz="1100" dirty="0" err="1">
                <a:latin typeface="Courier" pitchFamily="2" charset="0"/>
              </a:rPr>
              <a:t>bullmer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CAMPUS+Group</a:t>
            </a:r>
            <a:r>
              <a:rPr lang="en-US" sz="1100" dirty="0">
                <a:latin typeface="Courier" pitchFamily="2" charset="0"/>
              </a:rPr>
              <a:t>(513)    0 Oct 21  2017 ..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-</a:t>
            </a:r>
            <a:r>
              <a:rPr lang="en-US" sz="1100" dirty="0" err="1">
                <a:latin typeface="Courier" pitchFamily="2" charset="0"/>
              </a:rPr>
              <a:t>rw</a:t>
            </a:r>
            <a:r>
              <a:rPr lang="en-US" sz="1100" dirty="0">
                <a:latin typeface="Courier" pitchFamily="2" charset="0"/>
              </a:rPr>
              <a:t>-------  1 </a:t>
            </a:r>
            <a:r>
              <a:rPr lang="en-US" sz="1100" dirty="0" err="1">
                <a:latin typeface="Courier" pitchFamily="2" charset="0"/>
              </a:rPr>
              <a:t>bullmer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CAMPUS+Group</a:t>
            </a:r>
            <a:r>
              <a:rPr lang="en-US" sz="1100" dirty="0">
                <a:latin typeface="Courier" pitchFamily="2" charset="0"/>
              </a:rPr>
              <a:t>(513) 6714 May 25 14:38 .</a:t>
            </a:r>
            <a:r>
              <a:rPr lang="en-US" sz="1100" dirty="0" err="1">
                <a:latin typeface="Courier" pitchFamily="2" charset="0"/>
              </a:rPr>
              <a:t>bash_history</a:t>
            </a:r>
            <a:endParaRPr lang="en-US" sz="11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-</a:t>
            </a:r>
            <a:r>
              <a:rPr lang="en-US" sz="1100" dirty="0" err="1">
                <a:latin typeface="Courier" pitchFamily="2" charset="0"/>
              </a:rPr>
              <a:t>rwxr</a:t>
            </a:r>
            <a:r>
              <a:rPr lang="en-US" sz="1100" dirty="0">
                <a:latin typeface="Courier" pitchFamily="2" charset="0"/>
              </a:rPr>
              <a:t>-</a:t>
            </a:r>
            <a:r>
              <a:rPr lang="en-US" sz="1100" dirty="0" err="1">
                <a:latin typeface="Courier" pitchFamily="2" charset="0"/>
              </a:rPr>
              <a:t>xr</a:t>
            </a:r>
            <a:r>
              <a:rPr lang="en-US" sz="1100" dirty="0">
                <a:latin typeface="Courier" pitchFamily="2" charset="0"/>
              </a:rPr>
              <a:t>-x  1 </a:t>
            </a:r>
            <a:r>
              <a:rPr lang="en-US" sz="1100" dirty="0" err="1">
                <a:latin typeface="Courier" pitchFamily="2" charset="0"/>
              </a:rPr>
              <a:t>bullmer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CAMPUS+Group</a:t>
            </a:r>
            <a:r>
              <a:rPr lang="en-US" sz="1100" dirty="0">
                <a:latin typeface="Courier" pitchFamily="2" charset="0"/>
              </a:rPr>
              <a:t>(513) 1494 Jul 26  2017 .</a:t>
            </a:r>
            <a:r>
              <a:rPr lang="en-US" sz="1100" dirty="0" err="1">
                <a:latin typeface="Courier" pitchFamily="2" charset="0"/>
              </a:rPr>
              <a:t>bash_profile</a:t>
            </a:r>
            <a:endParaRPr lang="en-US" sz="11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-</a:t>
            </a:r>
            <a:r>
              <a:rPr lang="en-US" sz="1100" dirty="0" err="1">
                <a:latin typeface="Courier" pitchFamily="2" charset="0"/>
              </a:rPr>
              <a:t>rwxr</a:t>
            </a:r>
            <a:r>
              <a:rPr lang="en-US" sz="1100" dirty="0">
                <a:latin typeface="Courier" pitchFamily="2" charset="0"/>
              </a:rPr>
              <a:t>-</a:t>
            </a:r>
            <a:r>
              <a:rPr lang="en-US" sz="1100" dirty="0" err="1">
                <a:latin typeface="Courier" pitchFamily="2" charset="0"/>
              </a:rPr>
              <a:t>xr</a:t>
            </a:r>
            <a:r>
              <a:rPr lang="en-US" sz="1100" dirty="0">
                <a:latin typeface="Courier" pitchFamily="2" charset="0"/>
              </a:rPr>
              <a:t>-x  1 </a:t>
            </a:r>
            <a:r>
              <a:rPr lang="en-US" sz="1100" dirty="0" err="1">
                <a:latin typeface="Courier" pitchFamily="2" charset="0"/>
              </a:rPr>
              <a:t>bullmer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CAMPUS+Group</a:t>
            </a:r>
            <a:r>
              <a:rPr lang="en-US" sz="1100" dirty="0">
                <a:latin typeface="Courier" pitchFamily="2" charset="0"/>
              </a:rPr>
              <a:t>(513) 6054 Jul 26  2017 .</a:t>
            </a:r>
            <a:r>
              <a:rPr lang="en-US" sz="1100" dirty="0" err="1">
                <a:latin typeface="Courier" pitchFamily="2" charset="0"/>
              </a:rPr>
              <a:t>bashrc</a:t>
            </a:r>
            <a:endParaRPr lang="en-US" sz="11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-</a:t>
            </a:r>
            <a:r>
              <a:rPr lang="en-US" sz="1100" dirty="0" err="1">
                <a:latin typeface="Courier" pitchFamily="2" charset="0"/>
              </a:rPr>
              <a:t>rwxr</a:t>
            </a:r>
            <a:r>
              <a:rPr lang="en-US" sz="1100" dirty="0">
                <a:latin typeface="Courier" pitchFamily="2" charset="0"/>
              </a:rPr>
              <a:t>-</a:t>
            </a:r>
            <a:r>
              <a:rPr lang="en-US" sz="1100" dirty="0" err="1">
                <a:latin typeface="Courier" pitchFamily="2" charset="0"/>
              </a:rPr>
              <a:t>xr</a:t>
            </a:r>
            <a:r>
              <a:rPr lang="en-US" sz="1100" dirty="0">
                <a:latin typeface="Courier" pitchFamily="2" charset="0"/>
              </a:rPr>
              <a:t>-x  1 </a:t>
            </a:r>
            <a:r>
              <a:rPr lang="en-US" sz="1100" dirty="0" err="1">
                <a:latin typeface="Courier" pitchFamily="2" charset="0"/>
              </a:rPr>
              <a:t>bullmer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CAMPUS+Group</a:t>
            </a:r>
            <a:r>
              <a:rPr lang="en-US" sz="1100" dirty="0">
                <a:latin typeface="Courier" pitchFamily="2" charset="0"/>
              </a:rPr>
              <a:t>(513) 1236 Jul 26  2017 .profile</a:t>
            </a: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drwx</a:t>
            </a:r>
            <a:r>
              <a:rPr lang="en-US" sz="1100" dirty="0">
                <a:latin typeface="Courier" pitchFamily="2" charset="0"/>
              </a:rPr>
              <a:t>------+ 1 </a:t>
            </a:r>
            <a:r>
              <a:rPr lang="en-US" sz="1100" dirty="0" err="1">
                <a:latin typeface="Courier" pitchFamily="2" charset="0"/>
              </a:rPr>
              <a:t>bullmer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CAMPUS+Group</a:t>
            </a:r>
            <a:r>
              <a:rPr lang="en-US" sz="1100" dirty="0">
                <a:latin typeface="Courier" pitchFamily="2" charset="0"/>
              </a:rPr>
              <a:t>(513)    0 Oct 18  2018 .</a:t>
            </a:r>
            <a:r>
              <a:rPr lang="en-US" sz="1100" dirty="0" err="1">
                <a:latin typeface="Courier" pitchFamily="2" charset="0"/>
              </a:rPr>
              <a:t>ssh</a:t>
            </a:r>
            <a:endParaRPr lang="en-US" sz="11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drwxr</a:t>
            </a:r>
            <a:r>
              <a:rPr lang="en-US" sz="1100" dirty="0">
                <a:latin typeface="Courier" pitchFamily="2" charset="0"/>
              </a:rPr>
              <a:t>-</a:t>
            </a:r>
            <a:r>
              <a:rPr lang="en-US" sz="1100" dirty="0" err="1">
                <a:latin typeface="Courier" pitchFamily="2" charset="0"/>
              </a:rPr>
              <a:t>xr</a:t>
            </a:r>
            <a:r>
              <a:rPr lang="en-US" sz="1100" dirty="0">
                <a:latin typeface="Courier" pitchFamily="2" charset="0"/>
              </a:rPr>
              <a:t>-x+ 1 </a:t>
            </a:r>
            <a:r>
              <a:rPr lang="en-US" sz="1100" dirty="0" err="1">
                <a:latin typeface="Courier" pitchFamily="2" charset="0"/>
              </a:rPr>
              <a:t>bullmer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CAMPUS+Group</a:t>
            </a:r>
            <a:r>
              <a:rPr lang="en-US" sz="1100" dirty="0">
                <a:latin typeface="Courier" pitchFamily="2" charset="0"/>
              </a:rPr>
              <a:t>(513)    0 Jul 27  2017 .subversion</a:t>
            </a: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drwxr</a:t>
            </a:r>
            <a:r>
              <a:rPr lang="en-US" sz="1100" dirty="0">
                <a:latin typeface="Courier" pitchFamily="2" charset="0"/>
              </a:rPr>
              <a:t>-</a:t>
            </a:r>
            <a:r>
              <a:rPr lang="en-US" sz="1100" dirty="0" err="1">
                <a:latin typeface="Courier" pitchFamily="2" charset="0"/>
              </a:rPr>
              <a:t>xr</a:t>
            </a:r>
            <a:r>
              <a:rPr lang="en-US" sz="1100" dirty="0">
                <a:latin typeface="Courier" pitchFamily="2" charset="0"/>
              </a:rPr>
              <a:t>-x+ 1 </a:t>
            </a:r>
            <a:r>
              <a:rPr lang="en-US" sz="1100" dirty="0" err="1">
                <a:latin typeface="Courier" pitchFamily="2" charset="0"/>
              </a:rPr>
              <a:t>bullmer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CAMPUS+Group</a:t>
            </a:r>
            <a:r>
              <a:rPr lang="en-US" sz="1100" dirty="0">
                <a:latin typeface="Courier" pitchFamily="2" charset="0"/>
              </a:rPr>
              <a:t>(513)    0 Dec 26  2018 bin</a:t>
            </a: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lrwxrwxrwx</a:t>
            </a:r>
            <a:r>
              <a:rPr lang="en-US" sz="1100" dirty="0">
                <a:latin typeface="Courier" pitchFamily="2" charset="0"/>
              </a:rPr>
              <a:t>  1 </a:t>
            </a:r>
            <a:r>
              <a:rPr lang="en-US" sz="1100" dirty="0" err="1">
                <a:latin typeface="Courier" pitchFamily="2" charset="0"/>
              </a:rPr>
              <a:t>bullmer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CAMPUS+Group</a:t>
            </a:r>
            <a:r>
              <a:rPr lang="en-US" sz="1100" dirty="0">
                <a:latin typeface="Courier" pitchFamily="2" charset="0"/>
              </a:rPr>
              <a:t>(513)   34 Apr 23  2018 book -&gt; </a:t>
            </a:r>
            <a:r>
              <a:rPr lang="en-US" sz="1100" dirty="0" err="1">
                <a:latin typeface="Courier" pitchFamily="2" charset="0"/>
              </a:rPr>
              <a:t>svnt</a:t>
            </a:r>
            <a:r>
              <a:rPr lang="en-US" sz="1100" dirty="0">
                <a:latin typeface="Courier" pitchFamily="2" charset="0"/>
              </a:rPr>
              <a:t>/books/acm-tei.1/overleaf/git/</a:t>
            </a: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lrwxrwxrwx</a:t>
            </a:r>
            <a:r>
              <a:rPr lang="en-US" sz="1100" dirty="0">
                <a:latin typeface="Courier" pitchFamily="2" charset="0"/>
              </a:rPr>
              <a:t>  1 </a:t>
            </a:r>
            <a:r>
              <a:rPr lang="en-US" sz="1100" dirty="0" err="1">
                <a:latin typeface="Courier" pitchFamily="2" charset="0"/>
              </a:rPr>
              <a:t>bullmer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CAMPUS+Group</a:t>
            </a:r>
            <a:r>
              <a:rPr lang="en-US" sz="1100" dirty="0">
                <a:latin typeface="Courier" pitchFamily="2" charset="0"/>
              </a:rPr>
              <a:t>(513)   11 Jul 26  2017 c -&gt; /</a:t>
            </a:r>
            <a:r>
              <a:rPr lang="en-US" sz="1100" dirty="0" err="1">
                <a:latin typeface="Courier" pitchFamily="2" charset="0"/>
              </a:rPr>
              <a:t>cygdrive</a:t>
            </a:r>
            <a:r>
              <a:rPr lang="en-US" sz="1100" dirty="0">
                <a:latin typeface="Courier" pitchFamily="2" charset="0"/>
              </a:rPr>
              <a:t>/c</a:t>
            </a: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lrwxrwxrwx</a:t>
            </a:r>
            <a:r>
              <a:rPr lang="en-US" sz="1100" dirty="0">
                <a:latin typeface="Courier" pitchFamily="2" charset="0"/>
              </a:rPr>
              <a:t>  1 </a:t>
            </a:r>
            <a:r>
              <a:rPr lang="en-US" sz="1100" dirty="0" err="1">
                <a:latin typeface="Courier" pitchFamily="2" charset="0"/>
              </a:rPr>
              <a:t>bullmer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CAMPUS+Group</a:t>
            </a:r>
            <a:r>
              <a:rPr lang="en-US" sz="1100" dirty="0">
                <a:latin typeface="Courier" pitchFamily="2" charset="0"/>
              </a:rPr>
              <a:t>(513)    5 Jul 26  2017 </a:t>
            </a:r>
            <a:r>
              <a:rPr lang="en-US" sz="1100" dirty="0" err="1">
                <a:latin typeface="Courier" pitchFamily="2" charset="0"/>
              </a:rPr>
              <a:t>csvn</a:t>
            </a:r>
            <a:r>
              <a:rPr lang="en-US" sz="1100" dirty="0">
                <a:latin typeface="Courier" pitchFamily="2" charset="0"/>
              </a:rPr>
              <a:t> -&gt; c/</a:t>
            </a:r>
            <a:r>
              <a:rPr lang="en-US" sz="1100" dirty="0" err="1">
                <a:latin typeface="Courier" pitchFamily="2" charset="0"/>
              </a:rPr>
              <a:t>svn</a:t>
            </a:r>
            <a:endParaRPr lang="en-US" sz="11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lrwxrwxrwx</a:t>
            </a:r>
            <a:r>
              <a:rPr lang="en-US" sz="1100" dirty="0">
                <a:latin typeface="Courier" pitchFamily="2" charset="0"/>
              </a:rPr>
              <a:t>  1 </a:t>
            </a:r>
            <a:r>
              <a:rPr lang="en-US" sz="1100" dirty="0" err="1">
                <a:latin typeface="Courier" pitchFamily="2" charset="0"/>
              </a:rPr>
              <a:t>bullmer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CAMPUS+Group</a:t>
            </a:r>
            <a:r>
              <a:rPr lang="en-US" sz="1100" dirty="0">
                <a:latin typeface="Courier" pitchFamily="2" charset="0"/>
              </a:rPr>
              <a:t>(513)    5 Dec 28  2017 </a:t>
            </a:r>
            <a:r>
              <a:rPr lang="en-US" sz="1100" dirty="0" err="1">
                <a:latin typeface="Courier" pitchFamily="2" charset="0"/>
              </a:rPr>
              <a:t>ctmp</a:t>
            </a:r>
            <a:r>
              <a:rPr lang="en-US" sz="1100" dirty="0">
                <a:latin typeface="Courier" pitchFamily="2" charset="0"/>
              </a:rPr>
              <a:t> -&gt; c/</a:t>
            </a:r>
            <a:r>
              <a:rPr lang="en-US" sz="1100" dirty="0" err="1">
                <a:latin typeface="Courier" pitchFamily="2" charset="0"/>
              </a:rPr>
              <a:t>tmp</a:t>
            </a:r>
            <a:endParaRPr lang="en-US" sz="11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lrwxrwxrwx</a:t>
            </a:r>
            <a:r>
              <a:rPr lang="en-US" sz="1100" dirty="0">
                <a:latin typeface="Courier" pitchFamily="2" charset="0"/>
              </a:rPr>
              <a:t>  1 </a:t>
            </a:r>
            <a:r>
              <a:rPr lang="en-US" sz="1100" dirty="0" err="1">
                <a:latin typeface="Courier" pitchFamily="2" charset="0"/>
              </a:rPr>
              <a:t>bullmer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CAMPUS+Group</a:t>
            </a:r>
            <a:r>
              <a:rPr lang="en-US" sz="1100" dirty="0">
                <a:latin typeface="Courier" pitchFamily="2" charset="0"/>
              </a:rPr>
              <a:t>(513)   15 Aug 10  2017 cu -&gt; c/Users/</a:t>
            </a:r>
            <a:r>
              <a:rPr lang="en-US" sz="1100" dirty="0" err="1">
                <a:latin typeface="Courier" pitchFamily="2" charset="0"/>
              </a:rPr>
              <a:t>bullmer</a:t>
            </a:r>
            <a:endParaRPr lang="en-US" sz="11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lrwxrwxrwx</a:t>
            </a:r>
            <a:r>
              <a:rPr lang="en-US" sz="1100" dirty="0">
                <a:latin typeface="Courier" pitchFamily="2" charset="0"/>
              </a:rPr>
              <a:t>  1 </a:t>
            </a:r>
            <a:r>
              <a:rPr lang="en-US" sz="1100" dirty="0" err="1">
                <a:latin typeface="Courier" pitchFamily="2" charset="0"/>
              </a:rPr>
              <a:t>bullmer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CAMPUS+Group</a:t>
            </a:r>
            <a:r>
              <a:rPr lang="en-US" sz="1100" dirty="0">
                <a:latin typeface="Courier" pitchFamily="2" charset="0"/>
              </a:rPr>
              <a:t>(513)   12 Aug 10  2017 cud -&gt; cu/Downloads</a:t>
            </a: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lrwxrwxrwx</a:t>
            </a:r>
            <a:r>
              <a:rPr lang="en-US" sz="1100" dirty="0">
                <a:latin typeface="Courier" pitchFamily="2" charset="0"/>
              </a:rPr>
              <a:t>  1 </a:t>
            </a:r>
            <a:r>
              <a:rPr lang="en-US" sz="1100" dirty="0" err="1">
                <a:latin typeface="Courier" pitchFamily="2" charset="0"/>
              </a:rPr>
              <a:t>bullmer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CAMPUS+Group</a:t>
            </a:r>
            <a:r>
              <a:rPr lang="en-US" sz="1100" dirty="0">
                <a:latin typeface="Courier" pitchFamily="2" charset="0"/>
              </a:rPr>
              <a:t>(513)   11 May 27  2019 d -&gt; /</a:t>
            </a:r>
            <a:r>
              <a:rPr lang="en-US" sz="1100" dirty="0" err="1">
                <a:latin typeface="Courier" pitchFamily="2" charset="0"/>
              </a:rPr>
              <a:t>cygdrive</a:t>
            </a:r>
            <a:r>
              <a:rPr lang="en-US" sz="1100" dirty="0">
                <a:latin typeface="Courier" pitchFamily="2" charset="0"/>
              </a:rPr>
              <a:t>/d</a:t>
            </a: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lrwxrwxrwx</a:t>
            </a:r>
            <a:r>
              <a:rPr lang="en-US" sz="1100" dirty="0">
                <a:latin typeface="Courier" pitchFamily="2" charset="0"/>
              </a:rPr>
              <a:t>  1 </a:t>
            </a:r>
            <a:r>
              <a:rPr lang="en-US" sz="1100" dirty="0" err="1">
                <a:latin typeface="Courier" pitchFamily="2" charset="0"/>
              </a:rPr>
              <a:t>bullmer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CAMPUS+Group</a:t>
            </a:r>
            <a:r>
              <a:rPr lang="en-US" sz="1100" dirty="0">
                <a:latin typeface="Courier" pitchFamily="2" charset="0"/>
              </a:rPr>
              <a:t>(513)   21 Nov  8  2019 dd -&gt; /</a:t>
            </a:r>
            <a:r>
              <a:rPr lang="en-US" sz="1100" dirty="0" err="1">
                <a:latin typeface="Courier" pitchFamily="2" charset="0"/>
              </a:rPr>
              <a:t>cygdrive</a:t>
            </a:r>
            <a:r>
              <a:rPr lang="en-US" sz="1100" dirty="0">
                <a:latin typeface="Courier" pitchFamily="2" charset="0"/>
              </a:rPr>
              <a:t>/d/downloads</a:t>
            </a: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lrwxrwxrwx</a:t>
            </a:r>
            <a:r>
              <a:rPr lang="en-US" sz="1100" dirty="0">
                <a:latin typeface="Courier" pitchFamily="2" charset="0"/>
              </a:rPr>
              <a:t>  1 </a:t>
            </a:r>
            <a:r>
              <a:rPr lang="en-US" sz="1100" dirty="0" err="1">
                <a:latin typeface="Courier" pitchFamily="2" charset="0"/>
              </a:rPr>
              <a:t>bullmer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CAMPUS+Group</a:t>
            </a:r>
            <a:r>
              <a:rPr lang="en-US" sz="1100" dirty="0">
                <a:latin typeface="Courier" pitchFamily="2" charset="0"/>
              </a:rPr>
              <a:t>(513)   15 Jul 27  2017 </a:t>
            </a:r>
            <a:r>
              <a:rPr lang="en-US" sz="1100" dirty="0" err="1">
                <a:latin typeface="Courier" pitchFamily="2" charset="0"/>
              </a:rPr>
              <a:t>dsvn</a:t>
            </a:r>
            <a:r>
              <a:rPr lang="en-US" sz="1100" dirty="0">
                <a:latin typeface="Courier" pitchFamily="2" charset="0"/>
              </a:rPr>
              <a:t> -&gt; /</a:t>
            </a:r>
            <a:r>
              <a:rPr lang="en-US" sz="1100" dirty="0" err="1">
                <a:latin typeface="Courier" pitchFamily="2" charset="0"/>
              </a:rPr>
              <a:t>cygdrive</a:t>
            </a:r>
            <a:r>
              <a:rPr lang="en-US" sz="1100" dirty="0">
                <a:latin typeface="Courier" pitchFamily="2" charset="0"/>
              </a:rPr>
              <a:t>/d/</a:t>
            </a:r>
            <a:r>
              <a:rPr lang="en-US" sz="1100" dirty="0" err="1">
                <a:latin typeface="Courier" pitchFamily="2" charset="0"/>
              </a:rPr>
              <a:t>svn</a:t>
            </a:r>
            <a:endParaRPr lang="en-US" sz="11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lrwxrwxrwx</a:t>
            </a:r>
            <a:r>
              <a:rPr lang="en-US" sz="1100" dirty="0">
                <a:latin typeface="Courier" pitchFamily="2" charset="0"/>
              </a:rPr>
              <a:t>  1 </a:t>
            </a:r>
            <a:r>
              <a:rPr lang="en-US" sz="1100" dirty="0" err="1">
                <a:latin typeface="Courier" pitchFamily="2" charset="0"/>
              </a:rPr>
              <a:t>bullmer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CAMPUS+Group</a:t>
            </a:r>
            <a:r>
              <a:rPr lang="en-US" sz="1100" dirty="0">
                <a:latin typeface="Courier" pitchFamily="2" charset="0"/>
              </a:rPr>
              <a:t>(513)   26 Sep  4  2017 g17 -&gt; </a:t>
            </a:r>
            <a:r>
              <a:rPr lang="en-US" sz="1100" dirty="0" err="1">
                <a:latin typeface="Courier" pitchFamily="2" charset="0"/>
              </a:rPr>
              <a:t>svnt</a:t>
            </a:r>
            <a:r>
              <a:rPr lang="en-US" sz="1100" dirty="0">
                <a:latin typeface="Courier" pitchFamily="2" charset="0"/>
              </a:rPr>
              <a:t>/grants/proposals/2017</a:t>
            </a: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lrwxrwxrwx</a:t>
            </a:r>
            <a:r>
              <a:rPr lang="en-US" sz="1100" dirty="0">
                <a:latin typeface="Courier" pitchFamily="2" charset="0"/>
              </a:rPr>
              <a:t>  1 </a:t>
            </a:r>
            <a:r>
              <a:rPr lang="en-US" sz="1100" dirty="0" err="1">
                <a:latin typeface="Courier" pitchFamily="2" charset="0"/>
              </a:rPr>
              <a:t>bullmer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CAMPUS+Group</a:t>
            </a:r>
            <a:r>
              <a:rPr lang="en-US" sz="1100" dirty="0">
                <a:latin typeface="Courier" pitchFamily="2" charset="0"/>
              </a:rPr>
              <a:t>(513)   26 Jun 20  2018 g18 -&gt; </a:t>
            </a:r>
            <a:r>
              <a:rPr lang="en-US" sz="1100" dirty="0" err="1">
                <a:latin typeface="Courier" pitchFamily="2" charset="0"/>
              </a:rPr>
              <a:t>svnt</a:t>
            </a:r>
            <a:r>
              <a:rPr lang="en-US" sz="1100" dirty="0">
                <a:latin typeface="Courier" pitchFamily="2" charset="0"/>
              </a:rPr>
              <a:t>/grants/proposals/2018</a:t>
            </a: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lrwxrwxrwx</a:t>
            </a:r>
            <a:r>
              <a:rPr lang="en-US" sz="1100" dirty="0">
                <a:latin typeface="Courier" pitchFamily="2" charset="0"/>
              </a:rPr>
              <a:t>  1 </a:t>
            </a:r>
            <a:r>
              <a:rPr lang="en-US" sz="1100" dirty="0" err="1">
                <a:latin typeface="Courier" pitchFamily="2" charset="0"/>
              </a:rPr>
              <a:t>bullmer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CAMPUS+Group</a:t>
            </a:r>
            <a:r>
              <a:rPr lang="en-US" sz="1100" dirty="0">
                <a:latin typeface="Courier" pitchFamily="2" charset="0"/>
              </a:rPr>
              <a:t>(513)   26 Dec 25  2018 g19 -&gt; </a:t>
            </a:r>
            <a:r>
              <a:rPr lang="en-US" sz="1100" dirty="0" err="1">
                <a:latin typeface="Courier" pitchFamily="2" charset="0"/>
              </a:rPr>
              <a:t>svnt</a:t>
            </a:r>
            <a:r>
              <a:rPr lang="en-US" sz="1100" dirty="0">
                <a:latin typeface="Courier" pitchFamily="2" charset="0"/>
              </a:rPr>
              <a:t>/grants/proposals/2019</a:t>
            </a: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lrwxrwxrwx</a:t>
            </a:r>
            <a:r>
              <a:rPr lang="en-US" sz="1100" dirty="0">
                <a:latin typeface="Courier" pitchFamily="2" charset="0"/>
              </a:rPr>
              <a:t>  1 </a:t>
            </a:r>
            <a:r>
              <a:rPr lang="en-US" sz="1100" dirty="0" err="1">
                <a:latin typeface="Courier" pitchFamily="2" charset="0"/>
              </a:rPr>
              <a:t>bullmer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CAMPUS+Group</a:t>
            </a:r>
            <a:r>
              <a:rPr lang="en-US" sz="1100" dirty="0">
                <a:latin typeface="Courier" pitchFamily="2" charset="0"/>
              </a:rPr>
              <a:t>(513)   26 Nov 15  2019 g20 -&gt; </a:t>
            </a:r>
            <a:r>
              <a:rPr lang="en-US" sz="1100" dirty="0" err="1">
                <a:latin typeface="Courier" pitchFamily="2" charset="0"/>
              </a:rPr>
              <a:t>svnt</a:t>
            </a:r>
            <a:r>
              <a:rPr lang="en-US" sz="1100" dirty="0">
                <a:latin typeface="Courier" pitchFamily="2" charset="0"/>
              </a:rPr>
              <a:t>/grants/proposals/2020</a:t>
            </a: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drwxr</a:t>
            </a:r>
            <a:r>
              <a:rPr lang="en-US" sz="1100" dirty="0">
                <a:latin typeface="Courier" pitchFamily="2" charset="0"/>
              </a:rPr>
              <a:t>-</a:t>
            </a:r>
            <a:r>
              <a:rPr lang="en-US" sz="1100" dirty="0" err="1">
                <a:latin typeface="Courier" pitchFamily="2" charset="0"/>
              </a:rPr>
              <a:t>xr</a:t>
            </a:r>
            <a:r>
              <a:rPr lang="en-US" sz="1100" dirty="0">
                <a:latin typeface="Courier" pitchFamily="2" charset="0"/>
              </a:rPr>
              <a:t>-x+ 1 </a:t>
            </a:r>
            <a:r>
              <a:rPr lang="en-US" sz="1100" dirty="0" err="1">
                <a:latin typeface="Courier" pitchFamily="2" charset="0"/>
              </a:rPr>
              <a:t>bullmer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CAMPUS+Group</a:t>
            </a:r>
            <a:r>
              <a:rPr lang="en-US" sz="1100" dirty="0">
                <a:latin typeface="Courier" pitchFamily="2" charset="0"/>
              </a:rPr>
              <a:t>(513)    0 Jan  2  2020 git</a:t>
            </a: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lrwxrwxrwx</a:t>
            </a:r>
            <a:r>
              <a:rPr lang="en-US" sz="1100" dirty="0">
                <a:latin typeface="Courier" pitchFamily="2" charset="0"/>
              </a:rPr>
              <a:t>  1 </a:t>
            </a:r>
            <a:r>
              <a:rPr lang="en-US" sz="1100" dirty="0" err="1">
                <a:latin typeface="Courier" pitchFamily="2" charset="0"/>
              </a:rPr>
              <a:t>bullmer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CAMPUS+Group</a:t>
            </a:r>
            <a:r>
              <a:rPr lang="en-US" sz="1100" dirty="0">
                <a:latin typeface="Courier" pitchFamily="2" charset="0"/>
              </a:rPr>
              <a:t>(513)   19 Sep  1  2017 </a:t>
            </a:r>
            <a:r>
              <a:rPr lang="en-US" sz="1100" dirty="0" err="1">
                <a:latin typeface="Courier" pitchFamily="2" charset="0"/>
              </a:rPr>
              <a:t>lp</a:t>
            </a:r>
            <a:r>
              <a:rPr lang="en-US" sz="1100" dirty="0">
                <a:latin typeface="Courier" pitchFamily="2" charset="0"/>
              </a:rPr>
              <a:t> -&gt; </a:t>
            </a:r>
            <a:r>
              <a:rPr lang="en-US" sz="1100" dirty="0" err="1">
                <a:latin typeface="Courier" pitchFamily="2" charset="0"/>
              </a:rPr>
              <a:t>svnt</a:t>
            </a:r>
            <a:r>
              <a:rPr lang="en-US" sz="1100" dirty="0">
                <a:latin typeface="Courier" pitchFamily="2" charset="0"/>
              </a:rPr>
              <a:t>/library/papers</a:t>
            </a: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lrwxrwxrwx</a:t>
            </a:r>
            <a:r>
              <a:rPr lang="en-US" sz="1100" dirty="0">
                <a:latin typeface="Courier" pitchFamily="2" charset="0"/>
              </a:rPr>
              <a:t>  1 </a:t>
            </a:r>
            <a:r>
              <a:rPr lang="en-US" sz="1100" dirty="0" err="1">
                <a:latin typeface="Courier" pitchFamily="2" charset="0"/>
              </a:rPr>
              <a:t>bullmer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CAMPUS+Group</a:t>
            </a:r>
            <a:r>
              <a:rPr lang="en-US" sz="1100" dirty="0">
                <a:latin typeface="Courier" pitchFamily="2" charset="0"/>
              </a:rPr>
              <a:t>(513)    7 Sep  5  2017 lp10 -&gt; </a:t>
            </a:r>
            <a:r>
              <a:rPr lang="en-US" sz="1100" dirty="0" err="1">
                <a:latin typeface="Courier" pitchFamily="2" charset="0"/>
              </a:rPr>
              <a:t>lp</a:t>
            </a:r>
            <a:r>
              <a:rPr lang="en-US" sz="1100" dirty="0">
                <a:latin typeface="Courier" pitchFamily="2" charset="0"/>
              </a:rPr>
              <a:t>/2010</a:t>
            </a: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lrwxrwxrwx</a:t>
            </a:r>
            <a:r>
              <a:rPr lang="en-US" sz="1100" dirty="0">
                <a:latin typeface="Courier" pitchFamily="2" charset="0"/>
              </a:rPr>
              <a:t>  1 </a:t>
            </a:r>
            <a:r>
              <a:rPr lang="en-US" sz="1100" dirty="0" err="1">
                <a:latin typeface="Courier" pitchFamily="2" charset="0"/>
              </a:rPr>
              <a:t>bullmer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CAMPUS+Group</a:t>
            </a:r>
            <a:r>
              <a:rPr lang="en-US" sz="1100" dirty="0">
                <a:latin typeface="Courier" pitchFamily="2" charset="0"/>
              </a:rPr>
              <a:t>(513)    7 Oct  1  2017 lp90 -&gt; </a:t>
            </a:r>
            <a:r>
              <a:rPr lang="en-US" sz="1100" dirty="0" err="1">
                <a:latin typeface="Courier" pitchFamily="2" charset="0"/>
              </a:rPr>
              <a:t>lp</a:t>
            </a:r>
            <a:r>
              <a:rPr lang="en-US" sz="1100" dirty="0">
                <a:latin typeface="Courier" pitchFamily="2" charset="0"/>
              </a:rPr>
              <a:t>/1990</a:t>
            </a: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lrwxrwxrwx</a:t>
            </a:r>
            <a:r>
              <a:rPr lang="en-US" sz="1100" dirty="0">
                <a:latin typeface="Courier" pitchFamily="2" charset="0"/>
              </a:rPr>
              <a:t>  1 </a:t>
            </a:r>
            <a:r>
              <a:rPr lang="en-US" sz="1100" dirty="0" err="1">
                <a:latin typeface="Courier" pitchFamily="2" charset="0"/>
              </a:rPr>
              <a:t>bullmer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CAMPUS+Group</a:t>
            </a:r>
            <a:r>
              <a:rPr lang="en-US" sz="1100" dirty="0">
                <a:latin typeface="Courier" pitchFamily="2" charset="0"/>
              </a:rPr>
              <a:t>(513)   16 Feb 12  2018 p18 -&gt; </a:t>
            </a:r>
            <a:r>
              <a:rPr lang="en-US" sz="1100" dirty="0" err="1">
                <a:latin typeface="Courier" pitchFamily="2" charset="0"/>
              </a:rPr>
              <a:t>svnt</a:t>
            </a:r>
            <a:r>
              <a:rPr lang="en-US" sz="1100" dirty="0">
                <a:latin typeface="Courier" pitchFamily="2" charset="0"/>
              </a:rPr>
              <a:t>/papers/2018</a:t>
            </a:r>
          </a:p>
          <a:p>
            <a:pPr marL="0" indent="0">
              <a:buNone/>
            </a:pPr>
            <a:r>
              <a:rPr lang="en-US" sz="1100" dirty="0" err="1">
                <a:latin typeface="Courier" pitchFamily="2" charset="0"/>
              </a:rPr>
              <a:t>lrwxrwxrwx</a:t>
            </a:r>
            <a:r>
              <a:rPr lang="en-US" sz="1100" dirty="0">
                <a:latin typeface="Courier" pitchFamily="2" charset="0"/>
              </a:rPr>
              <a:t>  1 </a:t>
            </a:r>
            <a:r>
              <a:rPr lang="en-US" sz="1100" dirty="0" err="1">
                <a:latin typeface="Courier" pitchFamily="2" charset="0"/>
              </a:rPr>
              <a:t>bullmer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CAMPUS+Group</a:t>
            </a:r>
            <a:r>
              <a:rPr lang="en-US" sz="1100" dirty="0">
                <a:latin typeface="Courier" pitchFamily="2" charset="0"/>
              </a:rPr>
              <a:t>(513)   12 Sep  1  2017 </a:t>
            </a:r>
            <a:r>
              <a:rPr lang="en-US" sz="1100" dirty="0" err="1">
                <a:latin typeface="Courier" pitchFamily="2" charset="0"/>
              </a:rPr>
              <a:t>svnt</a:t>
            </a:r>
            <a:r>
              <a:rPr lang="en-US" sz="1100" dirty="0">
                <a:latin typeface="Courier" pitchFamily="2" charset="0"/>
              </a:rPr>
              <a:t> -&gt; </a:t>
            </a:r>
            <a:r>
              <a:rPr lang="en-US" sz="1100" dirty="0" err="1">
                <a:latin typeface="Courier" pitchFamily="2" charset="0"/>
              </a:rPr>
              <a:t>csvn</a:t>
            </a:r>
            <a:r>
              <a:rPr lang="en-US" sz="1100" dirty="0">
                <a:latin typeface="Courier" pitchFamily="2" charset="0"/>
              </a:rPr>
              <a:t>/</a:t>
            </a:r>
            <a:r>
              <a:rPr lang="en-US" sz="1100" dirty="0" err="1">
                <a:latin typeface="Courier" pitchFamily="2" charset="0"/>
              </a:rPr>
              <a:t>tangviz</a:t>
            </a:r>
            <a:br>
              <a:rPr lang="en-US" sz="1100" dirty="0">
                <a:latin typeface="Courier" pitchFamily="2" charset="0"/>
              </a:rPr>
            </a:br>
            <a:r>
              <a:rPr lang="en-US" sz="1100" dirty="0">
                <a:latin typeface="Courier" pitchFamily="2" charset="0"/>
              </a:rPr>
              <a:t>du –</a:t>
            </a:r>
            <a:r>
              <a:rPr lang="en-US" sz="1100" dirty="0" err="1">
                <a:latin typeface="Courier" pitchFamily="2" charset="0"/>
              </a:rPr>
              <a:t>hs</a:t>
            </a:r>
            <a:r>
              <a:rPr lang="en-US" sz="1100" dirty="0">
                <a:latin typeface="Courier" pitchFamily="2" charset="0"/>
              </a:rPr>
              <a:t> ~/.subversion: 43k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du –</a:t>
            </a:r>
            <a:r>
              <a:rPr lang="en-US" sz="1100" dirty="0" err="1">
                <a:latin typeface="Courier" pitchFamily="2" charset="0"/>
              </a:rPr>
              <a:t>hs</a:t>
            </a:r>
            <a:r>
              <a:rPr lang="en-US" sz="1100" dirty="0">
                <a:latin typeface="Courier" pitchFamily="2" charset="0"/>
              </a:rPr>
              <a:t> ~/</a:t>
            </a:r>
            <a:r>
              <a:rPr lang="en-US" sz="1100" dirty="0" err="1">
                <a:latin typeface="Courier" pitchFamily="2" charset="0"/>
              </a:rPr>
              <a:t>svnt</a:t>
            </a:r>
            <a:r>
              <a:rPr lang="en-US" sz="1100" dirty="0">
                <a:latin typeface="Courier" pitchFamily="2" charset="0"/>
              </a:rPr>
              <a:t>/.</a:t>
            </a:r>
            <a:r>
              <a:rPr lang="en-US" sz="1100" dirty="0" err="1">
                <a:latin typeface="Courier" pitchFamily="2" charset="0"/>
              </a:rPr>
              <a:t>svn</a:t>
            </a:r>
            <a:r>
              <a:rPr lang="en-US" sz="1100" dirty="0">
                <a:latin typeface="Courier" pitchFamily="2" charset="0"/>
              </a:rPr>
              <a:t>:   53G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 </a:t>
            </a:r>
          </a:p>
          <a:p>
            <a:pPr marL="0" indent="0">
              <a:buNone/>
            </a:pPr>
            <a:endParaRPr lang="en-US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69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4C00-8C0E-1145-8363-91F7EEE3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8C614-9E51-784A-8DDF-48B0DD2B4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https://unix.stackexchange.com/questions/20670/why-do-hard-links-exist</a:t>
            </a:r>
            <a:endParaRPr lang="en-US" sz="2200" dirty="0"/>
          </a:p>
          <a:p>
            <a:r>
              <a:rPr lang="en-US" dirty="0"/>
              <a:t>compared to soft links, there is no size or speed penalty. </a:t>
            </a:r>
          </a:p>
          <a:p>
            <a:pPr lvl="1"/>
            <a:r>
              <a:rPr lang="en-US" dirty="0"/>
              <a:t>Soft links are an extra layer of indirection on top of normal file access; </a:t>
            </a:r>
          </a:p>
          <a:p>
            <a:pPr lvl="1"/>
            <a:r>
              <a:rPr lang="en-US" dirty="0"/>
              <a:t>kernel has to dereference the link when file opened; takes a small amount of time. </a:t>
            </a:r>
          </a:p>
          <a:p>
            <a:pPr lvl="1"/>
            <a:r>
              <a:rPr lang="en-US" dirty="0"/>
              <a:t>link also takes a small amount of space on the disk, to hold the text of the link. </a:t>
            </a:r>
          </a:p>
          <a:p>
            <a:r>
              <a:rPr lang="en-US" dirty="0"/>
              <a:t>to create file-based locks</a:t>
            </a:r>
          </a:p>
          <a:p>
            <a:pPr lvl="1"/>
            <a:r>
              <a:rPr lang="en-US" dirty="0"/>
              <a:t>the link(2) system call is atomic, unlike most other system calls</a:t>
            </a:r>
          </a:p>
          <a:p>
            <a:r>
              <a:rPr lang="en-US" dirty="0"/>
              <a:t>incremental backups combined with </a:t>
            </a:r>
            <a:r>
              <a:rPr lang="en-US" dirty="0" err="1"/>
              <a:t>rsync</a:t>
            </a:r>
            <a:r>
              <a:rPr lang="en-US" dirty="0"/>
              <a:t>; … saves lot of space</a:t>
            </a:r>
          </a:p>
          <a:p>
            <a:r>
              <a:rPr lang="en-US" sz="2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214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968B-AAA2-6746-A2D8-76E6E4F5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DC930-7EAC-3849-BE7A-0232501CA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34" y="1797908"/>
            <a:ext cx="9263449" cy="4525963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latin typeface="Courier" pitchFamily="2" charset="0"/>
              </a:rPr>
              <a:t>(base) [01:42:07] bullmer@melete06:~ [1] df -h</a:t>
            </a:r>
          </a:p>
          <a:p>
            <a:r>
              <a:rPr lang="en-US" dirty="0">
                <a:latin typeface="Courier" pitchFamily="2" charset="0"/>
              </a:rPr>
              <a:t>Filesystem                         Size  Used Avail Use% Mounted on</a:t>
            </a:r>
          </a:p>
          <a:p>
            <a:r>
              <a:rPr lang="en-US" dirty="0" err="1">
                <a:latin typeface="Courier" pitchFamily="2" charset="0"/>
              </a:rPr>
              <a:t>udev</a:t>
            </a:r>
            <a:r>
              <a:rPr lang="en-US" dirty="0">
                <a:latin typeface="Courier" pitchFamily="2" charset="0"/>
              </a:rPr>
              <a:t>                               126G     0  126G   0% /dev</a:t>
            </a:r>
          </a:p>
          <a:p>
            <a:r>
              <a:rPr lang="en-US" dirty="0" err="1">
                <a:latin typeface="Courier" pitchFamily="2" charset="0"/>
              </a:rPr>
              <a:t>tmpfs</a:t>
            </a:r>
            <a:r>
              <a:rPr lang="en-US" dirty="0">
                <a:latin typeface="Courier" pitchFamily="2" charset="0"/>
              </a:rPr>
              <a:t>                               26G  1.2G   24G   5% /run</a:t>
            </a:r>
          </a:p>
          <a:p>
            <a:r>
              <a:rPr lang="en-US" dirty="0">
                <a:latin typeface="Courier" pitchFamily="2" charset="0"/>
              </a:rPr>
              <a:t>/dev/sdb1                          229G   65G  152G  30% /</a:t>
            </a:r>
          </a:p>
          <a:p>
            <a:r>
              <a:rPr lang="en-US" dirty="0" err="1">
                <a:latin typeface="Courier" pitchFamily="2" charset="0"/>
              </a:rPr>
              <a:t>tmpfs</a:t>
            </a:r>
            <a:r>
              <a:rPr lang="en-US" dirty="0">
                <a:latin typeface="Courier" pitchFamily="2" charset="0"/>
              </a:rPr>
              <a:t>                              126G  8.6G  118G   7% /dev/</a:t>
            </a:r>
            <a:r>
              <a:rPr lang="en-US" dirty="0" err="1">
                <a:latin typeface="Courier" pitchFamily="2" charset="0"/>
              </a:rPr>
              <a:t>shm</a:t>
            </a:r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tmpfs</a:t>
            </a:r>
            <a:r>
              <a:rPr lang="en-US" dirty="0">
                <a:latin typeface="Courier" pitchFamily="2" charset="0"/>
              </a:rPr>
              <a:t>                              5.0M     0  5.0M   0% /run/lock</a:t>
            </a:r>
          </a:p>
          <a:p>
            <a:r>
              <a:rPr lang="en-US" dirty="0" err="1">
                <a:latin typeface="Courier" pitchFamily="2" charset="0"/>
              </a:rPr>
              <a:t>tmpfs</a:t>
            </a:r>
            <a:r>
              <a:rPr lang="en-US" dirty="0">
                <a:latin typeface="Courier" pitchFamily="2" charset="0"/>
              </a:rPr>
              <a:t>                              126G     0  126G   0% /sys/fs/</a:t>
            </a:r>
            <a:r>
              <a:rPr lang="en-US" dirty="0" err="1">
                <a:latin typeface="Courier" pitchFamily="2" charset="0"/>
              </a:rPr>
              <a:t>cgroup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192.168.10.1:/volume2/</a:t>
            </a:r>
            <a:r>
              <a:rPr lang="en-US" dirty="0" err="1">
                <a:latin typeface="Courier" pitchFamily="2" charset="0"/>
              </a:rPr>
              <a:t>melete</a:t>
            </a:r>
            <a:r>
              <a:rPr lang="en-US" dirty="0">
                <a:latin typeface="Courier" pitchFamily="2" charset="0"/>
              </a:rPr>
              <a:t>       4.9T  867G  4.0T  18% /</a:t>
            </a:r>
            <a:r>
              <a:rPr lang="en-US" dirty="0" err="1">
                <a:latin typeface="Courier" pitchFamily="2" charset="0"/>
              </a:rPr>
              <a:t>mnt</a:t>
            </a:r>
            <a:r>
              <a:rPr lang="en-US" dirty="0">
                <a:latin typeface="Courier" pitchFamily="2" charset="0"/>
              </a:rPr>
              <a:t>/</a:t>
            </a:r>
            <a:r>
              <a:rPr lang="en-US" dirty="0" err="1">
                <a:latin typeface="Courier" pitchFamily="2" charset="0"/>
              </a:rPr>
              <a:t>melete</a:t>
            </a:r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tmpfs</a:t>
            </a:r>
            <a:r>
              <a:rPr lang="en-US" dirty="0">
                <a:latin typeface="Courier" pitchFamily="2" charset="0"/>
              </a:rPr>
              <a:t>                               26G   16K   26G   1% /run/user/124</a:t>
            </a:r>
          </a:p>
          <a:p>
            <a:r>
              <a:rPr lang="en-US" dirty="0" err="1">
                <a:latin typeface="Courier" pitchFamily="2" charset="0"/>
              </a:rPr>
              <a:t>tmpfs</a:t>
            </a:r>
            <a:r>
              <a:rPr lang="en-US" dirty="0">
                <a:latin typeface="Courier" pitchFamily="2" charset="0"/>
              </a:rPr>
              <a:t>                               26G     0   26G   0% /run/user/309856</a:t>
            </a:r>
          </a:p>
          <a:p>
            <a:r>
              <a:rPr lang="en-US" dirty="0">
                <a:latin typeface="Courier" pitchFamily="2" charset="0"/>
              </a:rPr>
              <a:t>10.20.33.2:/home/employee/</a:t>
            </a:r>
            <a:r>
              <a:rPr lang="en-US" dirty="0" err="1">
                <a:latin typeface="Courier" pitchFamily="2" charset="0"/>
              </a:rPr>
              <a:t>bullmer</a:t>
            </a:r>
            <a:r>
              <a:rPr lang="en-US" dirty="0">
                <a:latin typeface="Courier" pitchFamily="2" charset="0"/>
              </a:rPr>
              <a:t>  1.2T 1022G  134G  89% /home/</a:t>
            </a:r>
            <a:r>
              <a:rPr lang="en-US" dirty="0" err="1">
                <a:latin typeface="Courier" pitchFamily="2" charset="0"/>
              </a:rPr>
              <a:t>bullmer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4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4C9A01-D752-FA42-A8AF-A4ABD83B2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850900"/>
            <a:ext cx="72517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9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FIFO</a:t>
            </a:r>
          </a:p>
          <a:p>
            <a:pPr lvl="1"/>
            <a:r>
              <a:rPr lang="en-US" dirty="0"/>
              <a:t>Schedule disk operations in order they arrive</a:t>
            </a:r>
          </a:p>
          <a:p>
            <a:pPr lvl="1"/>
            <a:r>
              <a:rPr lang="en-US" dirty="0"/>
              <a:t>Downsides?</a:t>
            </a:r>
          </a:p>
        </p:txBody>
      </p:sp>
      <p:pic>
        <p:nvPicPr>
          <p:cNvPr id="4" name="Content Placeholder 4" descr="scan.pdf">
            <a:extLst>
              <a:ext uri="{FF2B5EF4-FFF2-40B4-BE49-F238E27FC236}">
                <a16:creationId xmlns:a16="http://schemas.microsoft.com/office/drawing/2014/main" id="{9C95C96B-B418-294A-8113-0B9F6E6E5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40" r="-4475" b="49853"/>
          <a:stretch/>
        </p:blipFill>
        <p:spPr>
          <a:xfrm>
            <a:off x="5084748" y="3357974"/>
            <a:ext cx="2597921" cy="251298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31C130B-B4AB-604B-92B2-13BB76363C34}"/>
              </a:ext>
            </a:extLst>
          </p:cNvPr>
          <p:cNvSpPr/>
          <p:nvPr/>
        </p:nvSpPr>
        <p:spPr>
          <a:xfrm>
            <a:off x="5289846" y="3828516"/>
            <a:ext cx="1128045" cy="129896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52F849-D5C6-C342-9679-E1C340D209BD}"/>
              </a:ext>
            </a:extLst>
          </p:cNvPr>
          <p:cNvSpPr/>
          <p:nvPr/>
        </p:nvSpPr>
        <p:spPr>
          <a:xfrm>
            <a:off x="6417892" y="4503635"/>
            <a:ext cx="863126" cy="11622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F84C89-CAE7-3A41-99D8-56F1E8E02D0D}"/>
              </a:ext>
            </a:extLst>
          </p:cNvPr>
          <p:cNvSpPr txBox="1"/>
          <p:nvPr/>
        </p:nvSpPr>
        <p:spPr>
          <a:xfrm>
            <a:off x="6383708" y="38285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435304-2CB1-EF45-BB6D-E714BC30BF3B}"/>
              </a:ext>
            </a:extLst>
          </p:cNvPr>
          <p:cNvSpPr txBox="1"/>
          <p:nvPr/>
        </p:nvSpPr>
        <p:spPr>
          <a:xfrm>
            <a:off x="6166187" y="4689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A72BE-5484-024E-AFAA-6E2CD6509E53}"/>
              </a:ext>
            </a:extLst>
          </p:cNvPr>
          <p:cNvSpPr txBox="1"/>
          <p:nvPr/>
        </p:nvSpPr>
        <p:spPr>
          <a:xfrm>
            <a:off x="6668252" y="4689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E39FBA-BCB8-1A45-9739-D591BABEB816}"/>
              </a:ext>
            </a:extLst>
          </p:cNvPr>
          <p:cNvSpPr txBox="1"/>
          <p:nvPr/>
        </p:nvSpPr>
        <p:spPr>
          <a:xfrm>
            <a:off x="5386433" y="4052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Shortest seek time first</a:t>
            </a:r>
          </a:p>
          <a:p>
            <a:pPr lvl="1"/>
            <a:r>
              <a:rPr lang="en-US" dirty="0"/>
              <a:t>Not optimal!</a:t>
            </a:r>
          </a:p>
          <a:p>
            <a:pPr lvl="2"/>
            <a:r>
              <a:rPr lang="en-US" dirty="0"/>
              <a:t>Suppose cluster of requests at far end of disk</a:t>
            </a:r>
          </a:p>
          <a:p>
            <a:pPr lvl="1"/>
            <a:r>
              <a:rPr lang="en-US" dirty="0"/>
              <a:t>Downsides?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000601" cy="4525963"/>
          </a:xfrm>
        </p:spPr>
        <p:txBody>
          <a:bodyPr>
            <a:normAutofit/>
          </a:bodyPr>
          <a:lstStyle/>
          <a:p>
            <a:r>
              <a:rPr lang="en-US" dirty="0"/>
              <a:t>SCAN: move disk arm in one direction, until all requests satisfied, then reverse direction</a:t>
            </a:r>
          </a:p>
          <a:p>
            <a:r>
              <a:rPr lang="en-US" dirty="0"/>
              <a:t>Also called “elevator scheduling”</a:t>
            </a:r>
          </a:p>
        </p:txBody>
      </p:sp>
      <p:pic>
        <p:nvPicPr>
          <p:cNvPr id="4" name="Content Placeholder 4" descr="scan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134515" r="-134515"/>
              <a:stretch>
                <a:fillRect/>
              </a:stretch>
            </p:blipFill>
          </mc:Choice>
          <mc:Fallback>
            <p:blipFill>
              <a:blip r:embed="rId3"/>
              <a:srcRect l="-134515" r="-134515"/>
              <a:stretch>
                <a:fillRect/>
              </a:stretch>
            </p:blipFill>
          </mc:Fallback>
        </mc:AlternateContent>
        <p:spPr>
          <a:xfrm>
            <a:off x="1567991" y="1366804"/>
            <a:ext cx="9111899" cy="50111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71961" cy="4525963"/>
          </a:xfrm>
        </p:spPr>
        <p:txBody>
          <a:bodyPr/>
          <a:lstStyle/>
          <a:p>
            <a:r>
              <a:rPr lang="en-US" dirty="0"/>
              <a:t>CSCAN: move disk arm in one direction, until all requests satisfied, then start again from farthest request</a:t>
            </a:r>
          </a:p>
        </p:txBody>
      </p:sp>
      <p:pic>
        <p:nvPicPr>
          <p:cNvPr id="5" name="Content Placeholder 3" descr="cscan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134515" r="-134515"/>
              <a:stretch>
                <a:fillRect/>
              </a:stretch>
            </p:blipFill>
          </mc:Choice>
          <mc:Fallback>
            <p:blipFill>
              <a:blip r:embed="rId3"/>
              <a:srcRect l="-134515" r="-134515"/>
              <a:stretch>
                <a:fillRect/>
              </a:stretch>
            </p:blipFill>
          </mc:Fallback>
        </mc:AlternateContent>
        <p:spPr>
          <a:xfrm>
            <a:off x="1342088" y="1317636"/>
            <a:ext cx="9542647" cy="52480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24204</TotalTime>
  <Words>1450</Words>
  <Application>Microsoft Macintosh PowerPoint</Application>
  <PresentationFormat>On-screen Show (4:3)</PresentationFormat>
  <Paragraphs>147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</vt:lpstr>
      <vt:lpstr>Office Theme</vt:lpstr>
      <vt:lpstr>Storage Systems</vt:lpstr>
      <vt:lpstr>Ch11: links</vt:lpstr>
      <vt:lpstr>hard links</vt:lpstr>
      <vt:lpstr>volumes</vt:lpstr>
      <vt:lpstr>PowerPoint Presentation</vt:lpstr>
      <vt:lpstr>Disk Scheduling</vt:lpstr>
      <vt:lpstr>Disk Scheduling</vt:lpstr>
      <vt:lpstr>Disk Scheduling</vt:lpstr>
      <vt:lpstr>Disk Scheduling</vt:lpstr>
      <vt:lpstr>Question</vt:lpstr>
      <vt:lpstr>Question</vt:lpstr>
      <vt:lpstr>Question</vt:lpstr>
      <vt:lpstr>Question</vt:lpstr>
      <vt:lpstr>File System Workload</vt:lpstr>
      <vt:lpstr>File System Workload</vt:lpstr>
      <vt:lpstr>File System Workload</vt:lpstr>
      <vt:lpstr>File System Workload</vt:lpstr>
      <vt:lpstr>File System Workload</vt:lpstr>
      <vt:lpstr>File System Design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Storage Systems</dc:title>
  <dc:subject/>
  <dc:creator>Thomas Anderson</dc:creator>
  <cp:keywords/>
  <dc:description>Copyright Thomas Anderson 2012</dc:description>
  <cp:lastModifiedBy>Brygg Ullmer</cp:lastModifiedBy>
  <cp:revision>115</cp:revision>
  <cp:lastPrinted>2012-11-05T06:22:20Z</cp:lastPrinted>
  <dcterms:created xsi:type="dcterms:W3CDTF">2014-11-16T21:57:47Z</dcterms:created>
  <dcterms:modified xsi:type="dcterms:W3CDTF">2020-10-29T13:15:30Z</dcterms:modified>
  <cp:category/>
</cp:coreProperties>
</file>