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471" r:id="rId3"/>
    <p:sldId id="526" r:id="rId4"/>
    <p:sldId id="527" r:id="rId5"/>
    <p:sldId id="508" r:id="rId6"/>
    <p:sldId id="521" r:id="rId7"/>
    <p:sldId id="522" r:id="rId8"/>
    <p:sldId id="507" r:id="rId9"/>
    <p:sldId id="523" r:id="rId10"/>
    <p:sldId id="524" r:id="rId11"/>
    <p:sldId id="525" r:id="rId12"/>
    <p:sldId id="516" r:id="rId13"/>
    <p:sldId id="517" r:id="rId14"/>
    <p:sldId id="518" r:id="rId15"/>
    <p:sldId id="494" r:id="rId16"/>
    <p:sldId id="480" r:id="rId17"/>
    <p:sldId id="496" r:id="rId18"/>
    <p:sldId id="481" r:id="rId19"/>
    <p:sldId id="483" r:id="rId20"/>
    <p:sldId id="489" r:id="rId21"/>
    <p:sldId id="490" r:id="rId22"/>
    <p:sldId id="492" r:id="rId23"/>
    <p:sldId id="499" r:id="rId24"/>
    <p:sldId id="500" r:id="rId25"/>
    <p:sldId id="501" r:id="rId26"/>
    <p:sldId id="520" r:id="rId27"/>
    <p:sldId id="503" r:id="rId28"/>
    <p:sldId id="50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34606" autoAdjust="0"/>
    <p:restoredTop sz="86449" autoAdjust="0"/>
  </p:normalViewPr>
  <p:slideViewPr>
    <p:cSldViewPr snapToGrid="0" snapToObjects="1">
      <p:cViewPr varScale="1">
        <p:scale>
          <a:sx n="166" d="100"/>
          <a:sy n="166" d="100"/>
        </p:scale>
        <p:origin x="1803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5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d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d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d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d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d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d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d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d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d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File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Directories: Layout</a:t>
            </a:r>
          </a:p>
        </p:txBody>
      </p:sp>
      <p:pic>
        <p:nvPicPr>
          <p:cNvPr id="4" name="Content Placeholder 3" descr="ch13-06-XFSDir-phys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80769" b="-80769"/>
              <a:stretch>
                <a:fillRect/>
              </a:stretch>
            </p:blipFill>
          </mc:Choice>
          <mc:Fallback>
            <p:blipFill>
              <a:blip r:embed="rId3"/>
              <a:srcRect t="-80769" b="-80769"/>
              <a:stretch>
                <a:fillRect/>
              </a:stretch>
            </p:blipFill>
          </mc:Fallback>
        </mc:AlternateContent>
        <p:spPr>
          <a:xfrm>
            <a:off x="-527242" y="1031136"/>
            <a:ext cx="10359634" cy="56974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System Design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2606"/>
            <a:ext cx="8491548" cy="5257800"/>
          </a:xfrm>
        </p:spPr>
        <p:txBody>
          <a:bodyPr>
            <a:normAutofit/>
          </a:bodyPr>
          <a:lstStyle/>
          <a:p>
            <a:r>
              <a:rPr lang="en-US" dirty="0"/>
              <a:t>For small files:</a:t>
            </a:r>
          </a:p>
          <a:p>
            <a:pPr lvl="1"/>
            <a:r>
              <a:rPr lang="en-US" dirty="0"/>
              <a:t>Small blocks for storage efficiency</a:t>
            </a:r>
          </a:p>
          <a:p>
            <a:pPr lvl="1"/>
            <a:r>
              <a:rPr lang="en-US" dirty="0"/>
              <a:t>Files used together should be stored together</a:t>
            </a:r>
          </a:p>
          <a:p>
            <a:r>
              <a:rPr lang="en-US" dirty="0"/>
              <a:t>For large files:</a:t>
            </a:r>
          </a:p>
          <a:p>
            <a:pPr lvl="1"/>
            <a:r>
              <a:rPr lang="en-US" dirty="0"/>
              <a:t>Contiguous allocation for sequential access</a:t>
            </a:r>
          </a:p>
          <a:p>
            <a:pPr lvl="1"/>
            <a:r>
              <a:rPr lang="en-US" dirty="0"/>
              <a:t>Efficient lookup for random access</a:t>
            </a:r>
          </a:p>
          <a:p>
            <a:r>
              <a:rPr lang="en-US" dirty="0"/>
              <a:t>May not know at file creation</a:t>
            </a:r>
          </a:p>
          <a:p>
            <a:pPr lvl="1"/>
            <a:r>
              <a:rPr lang="en-US" dirty="0"/>
              <a:t>Whether file will become small or large</a:t>
            </a:r>
          </a:p>
        </p:txBody>
      </p:sp>
    </p:spTree>
    <p:extLst>
      <p:ext uri="{BB962C8B-B14F-4D97-AF65-F5344CB8AC3E}">
        <p14:creationId xmlns:p14="http://schemas.microsoft.com/office/powerpoint/2010/main" val="32652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Directories: file name -&gt; file metadata</a:t>
            </a:r>
          </a:p>
          <a:p>
            <a:pPr lvl="2"/>
            <a:r>
              <a:rPr lang="en-US" dirty="0"/>
              <a:t>Store directories as files</a:t>
            </a:r>
          </a:p>
          <a:p>
            <a:pPr lvl="1"/>
            <a:r>
              <a:rPr lang="en-US" dirty="0"/>
              <a:t>File metadata: how to find file data blocks</a:t>
            </a:r>
          </a:p>
          <a:p>
            <a:pPr lvl="1"/>
            <a:r>
              <a:rPr lang="en-US" dirty="0"/>
              <a:t>Free map: list of free disk blocks</a:t>
            </a:r>
          </a:p>
          <a:p>
            <a:r>
              <a:rPr lang="en-US" dirty="0"/>
              <a:t>How do we organize these data structures?</a:t>
            </a:r>
          </a:p>
          <a:p>
            <a:pPr lvl="1"/>
            <a:r>
              <a:rPr lang="en-US" dirty="0"/>
              <a:t>Device has non-uniform performance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3155" cy="48380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Index structure</a:t>
            </a:r>
          </a:p>
          <a:p>
            <a:pPr lvl="1"/>
            <a:r>
              <a:rPr lang="en-US" dirty="0"/>
              <a:t>How do we locate the blocks of a file?</a:t>
            </a:r>
          </a:p>
          <a:p>
            <a:r>
              <a:rPr lang="en-US" dirty="0"/>
              <a:t>Index granularity</a:t>
            </a:r>
          </a:p>
          <a:p>
            <a:pPr lvl="1"/>
            <a:r>
              <a:rPr lang="en-US" dirty="0"/>
              <a:t>What block size do we use?</a:t>
            </a:r>
          </a:p>
          <a:p>
            <a:r>
              <a:rPr lang="en-US" dirty="0"/>
              <a:t>Free space</a:t>
            </a:r>
          </a:p>
          <a:p>
            <a:pPr lvl="1"/>
            <a:r>
              <a:rPr lang="en-US" dirty="0"/>
              <a:t>How do we find unused blocks on disk?</a:t>
            </a:r>
          </a:p>
          <a:p>
            <a:r>
              <a:rPr lang="en-US" dirty="0"/>
              <a:t>Locality</a:t>
            </a:r>
          </a:p>
          <a:p>
            <a:pPr lvl="1"/>
            <a:r>
              <a:rPr lang="en-US" dirty="0"/>
              <a:t>How do we preserve spatial locality?</a:t>
            </a:r>
          </a:p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What if machine crashes in middle of a file system op?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Design Options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3572" y="1600200"/>
          <a:ext cx="8453228" cy="471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597"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NTFS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87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Index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Tree</a:t>
                      </a:r>
                    </a:p>
                    <a:p>
                      <a:pPr algn="ctr"/>
                      <a:r>
                        <a:rPr lang="en-US" sz="2600" dirty="0"/>
                        <a:t>(fixed, </a:t>
                      </a:r>
                      <a:r>
                        <a:rPr lang="en-US" sz="2600" dirty="0" err="1"/>
                        <a:t>assym</a:t>
                      </a:r>
                      <a:r>
                        <a:rPr lang="en-US" sz="2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Tree</a:t>
                      </a:r>
                    </a:p>
                    <a:p>
                      <a:pPr algn="ctr"/>
                      <a:r>
                        <a:rPr lang="en-US" sz="2600" dirty="0"/>
                        <a:t>(dynamic)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9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granularity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extent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87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free space</a:t>
                      </a:r>
                    </a:p>
                    <a:p>
                      <a:pPr algn="ctr"/>
                      <a:r>
                        <a:rPr lang="en-US" sz="2600" dirty="0"/>
                        <a:t>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FAT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Bitmap</a:t>
                      </a:r>
                    </a:p>
                    <a:p>
                      <a:pPr algn="ctr"/>
                      <a:r>
                        <a:rPr lang="en-US" sz="2600" dirty="0"/>
                        <a:t>(fixed location)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Bitmap </a:t>
                      </a:r>
                    </a:p>
                    <a:p>
                      <a:pPr algn="ctr"/>
                      <a:r>
                        <a:rPr lang="en-US" sz="2600" dirty="0"/>
                        <a:t>(file)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5152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Locality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defragmentation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Block groups</a:t>
                      </a:r>
                      <a:r>
                        <a:rPr lang="en-US" sz="2600" baseline="0" dirty="0"/>
                        <a:t> + reserve space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Extents</a:t>
                      </a:r>
                    </a:p>
                    <a:p>
                      <a:pPr algn="ctr"/>
                      <a:r>
                        <a:rPr lang="en-US" sz="2600" dirty="0"/>
                        <a:t>Best fit</a:t>
                      </a:r>
                    </a:p>
                    <a:p>
                      <a:pPr algn="ctr"/>
                      <a:r>
                        <a:rPr lang="en-US" sz="2600" dirty="0"/>
                        <a:t>defrag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Data in a File System</a:t>
            </a:r>
          </a:p>
        </p:txBody>
      </p:sp>
      <p:pic>
        <p:nvPicPr>
          <p:cNvPr id="4" name="Content Placeholder 3" descr="twoStep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139133" b="-139133"/>
              <a:stretch>
                <a:fillRect/>
              </a:stretch>
            </p:blipFill>
          </mc:Choice>
          <mc:Fallback>
            <p:blipFill>
              <a:blip r:embed="rId3"/>
              <a:srcRect t="-139133" b="-13913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Microsoft File Allocation Table (FAT)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index structure</a:t>
            </a:r>
          </a:p>
          <a:p>
            <a:pPr lvl="1"/>
            <a:r>
              <a:rPr lang="en-US" dirty="0"/>
              <a:t>Simple, easy to implement</a:t>
            </a:r>
          </a:p>
          <a:p>
            <a:pPr lvl="1"/>
            <a:r>
              <a:rPr lang="en-US" dirty="0"/>
              <a:t>Still widely used (e.g., thumb drives)</a:t>
            </a:r>
          </a:p>
          <a:p>
            <a:r>
              <a:rPr lang="en-US" dirty="0"/>
              <a:t>File table:</a:t>
            </a:r>
          </a:p>
          <a:p>
            <a:pPr lvl="1"/>
            <a:r>
              <a:rPr lang="en-US" dirty="0"/>
              <a:t>Linear map of all blocks on disk</a:t>
            </a:r>
          </a:p>
          <a:p>
            <a:pPr lvl="1"/>
            <a:r>
              <a:rPr lang="en-US" dirty="0"/>
              <a:t>Each file a linked list of blocks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</a:t>
            </a:r>
          </a:p>
        </p:txBody>
      </p:sp>
      <p:pic>
        <p:nvPicPr>
          <p:cNvPr id="4" name="Content Placeholder 3" descr="FATex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33178" r="-33178"/>
              <a:stretch>
                <a:fillRect/>
              </a:stretch>
            </p:blipFill>
          </mc:Choice>
          <mc:Fallback>
            <p:blipFill>
              <a:blip r:embed="rId3"/>
              <a:srcRect l="-33178" r="-33178"/>
              <a:stretch>
                <a:fillRect/>
              </a:stretch>
            </p:blipFill>
          </mc:Fallback>
        </mc:AlternateContent>
        <p:spPr>
          <a:xfrm>
            <a:off x="-520399" y="1151920"/>
            <a:ext cx="10160595" cy="5587936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Easy to find free block</a:t>
            </a:r>
          </a:p>
          <a:p>
            <a:pPr lvl="1"/>
            <a:r>
              <a:rPr lang="en-US" dirty="0"/>
              <a:t>Easy to append to a file</a:t>
            </a:r>
          </a:p>
          <a:p>
            <a:pPr lvl="1"/>
            <a:r>
              <a:rPr lang="en-US" dirty="0"/>
              <a:t>Easy to delete a file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Small file access is slow</a:t>
            </a:r>
          </a:p>
          <a:p>
            <a:pPr lvl="1"/>
            <a:r>
              <a:rPr lang="en-US" dirty="0"/>
              <a:t>Random access is very slow</a:t>
            </a:r>
          </a:p>
          <a:p>
            <a:pPr lvl="1"/>
            <a:r>
              <a:rPr lang="en-US" dirty="0"/>
              <a:t>Fragmentation</a:t>
            </a:r>
          </a:p>
          <a:p>
            <a:pPr lvl="2"/>
            <a:r>
              <a:rPr lang="en-US" dirty="0"/>
              <a:t>File blocks for a given file may be scattered</a:t>
            </a:r>
          </a:p>
          <a:p>
            <a:pPr lvl="2"/>
            <a:r>
              <a:rPr lang="en-US" dirty="0"/>
              <a:t>Files in the same directory may be scattered</a:t>
            </a:r>
          </a:p>
          <a:p>
            <a:pPr lvl="2"/>
            <a:r>
              <a:rPr lang="en-US" dirty="0"/>
              <a:t>Problem becomes worse as disk fills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Berkeley UNIX FFS (Fast File 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inode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Analogous to FAT table</a:t>
            </a:r>
          </a:p>
          <a:p>
            <a:pPr lvl="0"/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Metadata</a:t>
            </a:r>
          </a:p>
          <a:p>
            <a:pPr lvl="2"/>
            <a:r>
              <a:rPr lang="en-US" dirty="0"/>
              <a:t>File owner, access permissions, access times, …</a:t>
            </a:r>
          </a:p>
          <a:p>
            <a:pPr lvl="1"/>
            <a:r>
              <a:rPr lang="en-US" dirty="0"/>
              <a:t>Set of 12 data pointers</a:t>
            </a:r>
          </a:p>
          <a:p>
            <a:pPr lvl="1"/>
            <a:r>
              <a:rPr lang="en-US" dirty="0"/>
              <a:t>With 4KB blocks =&gt; max size of 48KB files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and directories /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0171"/>
            <a:ext cx="8491548" cy="5542580"/>
          </a:xfrm>
        </p:spPr>
        <p:txBody>
          <a:bodyPr>
            <a:noAutofit/>
          </a:bodyPr>
          <a:lstStyle/>
          <a:p>
            <a:r>
              <a:rPr lang="en-US" sz="2600" dirty="0"/>
              <a:t>to implement a file system, a </a:t>
            </a:r>
            <a:r>
              <a:rPr lang="en-US" sz="2600" b="1" dirty="0"/>
              <a:t>translation problem</a:t>
            </a:r>
            <a:r>
              <a:rPr lang="en-US" sz="2600" dirty="0"/>
              <a:t>: how to go from file name and offset to a block number? </a:t>
            </a:r>
          </a:p>
          <a:p>
            <a:r>
              <a:rPr lang="en-US" sz="2600" dirty="0"/>
              <a:t>simple answer: file systems implement a </a:t>
            </a:r>
            <a:r>
              <a:rPr lang="en-US" sz="2600" b="1" dirty="0"/>
              <a:t>dictionary </a:t>
            </a:r>
            <a:r>
              <a:rPr lang="en-US" sz="2600" dirty="0"/>
              <a:t>that maps </a:t>
            </a:r>
            <a:r>
              <a:rPr lang="en-US" sz="2600" b="1" dirty="0"/>
              <a:t>keys </a:t>
            </a:r>
            <a:r>
              <a:rPr lang="en-US" sz="2600" dirty="0"/>
              <a:t>(file name and offset) to </a:t>
            </a:r>
            <a:r>
              <a:rPr lang="en-US" sz="2600" b="1" dirty="0"/>
              <a:t>values </a:t>
            </a:r>
            <a:r>
              <a:rPr lang="en-US" sz="2600" dirty="0"/>
              <a:t>(block number on a device). </a:t>
            </a:r>
          </a:p>
          <a:p>
            <a:r>
              <a:rPr lang="en-US" sz="2600" dirty="0"/>
              <a:t>Already have many data structures for dictionaries; can we just use one? </a:t>
            </a:r>
          </a:p>
          <a:p>
            <a:pPr lvl="1"/>
            <a:r>
              <a:rPr lang="en-US" sz="2600" dirty="0"/>
              <a:t>Not so simple.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</a:t>
            </a:r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Metadata</a:t>
            </a:r>
          </a:p>
          <a:p>
            <a:pPr lvl="1"/>
            <a:r>
              <a:rPr lang="en-US" dirty="0"/>
              <a:t>File owner, access permissions, access times, …</a:t>
            </a:r>
          </a:p>
          <a:p>
            <a:r>
              <a:rPr lang="en-US" dirty="0"/>
              <a:t>Set of 12 data pointers</a:t>
            </a:r>
          </a:p>
          <a:p>
            <a:pPr lvl="1"/>
            <a:r>
              <a:rPr lang="en-US" dirty="0"/>
              <a:t>With 4KB blocks =&gt; max size of 48KB files</a:t>
            </a:r>
          </a:p>
          <a:p>
            <a:r>
              <a:rPr lang="en-US" dirty="0"/>
              <a:t>Indirect block pointer</a:t>
            </a:r>
          </a:p>
          <a:p>
            <a:pPr lvl="1"/>
            <a:r>
              <a:rPr lang="en-US" dirty="0"/>
              <a:t>pointer to disk block of data pointers</a:t>
            </a:r>
          </a:p>
          <a:p>
            <a:r>
              <a:rPr lang="en-US" dirty="0"/>
              <a:t>Indirect block: 1K data blocks =&gt; 4MB (+48KB)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</a:t>
            </a:r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Metadata</a:t>
            </a:r>
          </a:p>
          <a:p>
            <a:pPr lvl="1"/>
            <a:r>
              <a:rPr lang="en-US" dirty="0"/>
              <a:t>File owner, access permissions, access times, …</a:t>
            </a:r>
          </a:p>
          <a:p>
            <a:r>
              <a:rPr lang="en-US" dirty="0"/>
              <a:t>Set of 12 data pointers</a:t>
            </a:r>
          </a:p>
          <a:p>
            <a:pPr lvl="1"/>
            <a:r>
              <a:rPr lang="en-US" dirty="0"/>
              <a:t>With 4KB blocks =&gt; max size of 48KB</a:t>
            </a:r>
          </a:p>
          <a:p>
            <a:r>
              <a:rPr lang="en-US" dirty="0"/>
              <a:t>Indirect block pointer</a:t>
            </a:r>
          </a:p>
          <a:p>
            <a:pPr lvl="1"/>
            <a:r>
              <a:rPr lang="en-US" dirty="0"/>
              <a:t>pointer to disk block of data pointers</a:t>
            </a:r>
          </a:p>
          <a:p>
            <a:pPr lvl="1"/>
            <a:r>
              <a:rPr lang="en-US" dirty="0"/>
              <a:t>4KB block size =&gt; 1K data blocks =&gt; 4MB</a:t>
            </a:r>
          </a:p>
          <a:p>
            <a:r>
              <a:rPr lang="en-US" dirty="0"/>
              <a:t>Doubly indirect block pointer</a:t>
            </a:r>
          </a:p>
          <a:p>
            <a:pPr lvl="1"/>
            <a:r>
              <a:rPr lang="en-US" dirty="0"/>
              <a:t>Doubly indirect block =&gt; 1K indirect blocks</a:t>
            </a:r>
          </a:p>
          <a:p>
            <a:pPr lvl="1"/>
            <a:r>
              <a:rPr lang="en-US" dirty="0"/>
              <a:t>4GB (+ 4MB + 48KB)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</a:t>
            </a:r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Metadata</a:t>
            </a:r>
          </a:p>
          <a:p>
            <a:pPr lvl="1"/>
            <a:r>
              <a:rPr lang="en-US" dirty="0"/>
              <a:t>File owner, access permissions, access times, …</a:t>
            </a:r>
          </a:p>
          <a:p>
            <a:r>
              <a:rPr lang="en-US" dirty="0"/>
              <a:t>Set of 12 data pointers</a:t>
            </a:r>
          </a:p>
          <a:p>
            <a:pPr lvl="1"/>
            <a:r>
              <a:rPr lang="en-US" dirty="0"/>
              <a:t>With 4KB blocks =&gt; max size of 48KB</a:t>
            </a:r>
          </a:p>
          <a:p>
            <a:r>
              <a:rPr lang="en-US" dirty="0"/>
              <a:t>Indirect block pointer</a:t>
            </a:r>
          </a:p>
          <a:p>
            <a:pPr lvl="1"/>
            <a:r>
              <a:rPr lang="en-US" dirty="0"/>
              <a:t>pointer to disk block of data pointers</a:t>
            </a:r>
          </a:p>
          <a:p>
            <a:pPr lvl="1"/>
            <a:r>
              <a:rPr lang="en-US" dirty="0"/>
              <a:t>4KB block size =&gt; 1K data blocks =&gt; 4MB</a:t>
            </a:r>
          </a:p>
          <a:p>
            <a:r>
              <a:rPr lang="en-US" dirty="0"/>
              <a:t>Doubly indirect block pointer</a:t>
            </a:r>
          </a:p>
          <a:p>
            <a:pPr lvl="1"/>
            <a:r>
              <a:rPr lang="en-US" dirty="0"/>
              <a:t>Doubly indirect block =&gt; 1K indirect blocks</a:t>
            </a:r>
          </a:p>
          <a:p>
            <a:pPr lvl="1"/>
            <a:r>
              <a:rPr lang="en-US" dirty="0"/>
              <a:t>4GB (+ 4MB + 48KB)</a:t>
            </a:r>
          </a:p>
          <a:p>
            <a:r>
              <a:rPr lang="en-US" dirty="0"/>
              <a:t>Triply indirect block pointer</a:t>
            </a:r>
          </a:p>
          <a:p>
            <a:pPr lvl="1"/>
            <a:r>
              <a:rPr lang="en-US" dirty="0"/>
              <a:t>Triply indirect block =&gt; 1K doubly indirect blocks</a:t>
            </a:r>
          </a:p>
          <a:p>
            <a:pPr lvl="1"/>
            <a:r>
              <a:rPr lang="en-US" dirty="0"/>
              <a:t>4TB (+ 4GB + 4MB + 48KB)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15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Efficient storage for both small and large files</a:t>
            </a:r>
          </a:p>
          <a:p>
            <a:pPr lvl="1"/>
            <a:r>
              <a:rPr lang="en-US" dirty="0"/>
              <a:t>Locality for both small and large files</a:t>
            </a:r>
          </a:p>
          <a:p>
            <a:pPr lvl="1"/>
            <a:r>
              <a:rPr lang="en-US" dirty="0"/>
              <a:t>Locality for metadata and data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Inefficient for tiny files (a 1 byte file requires both an </a:t>
            </a:r>
            <a:r>
              <a:rPr lang="en-US" dirty="0" err="1"/>
              <a:t>inode</a:t>
            </a:r>
            <a:r>
              <a:rPr lang="en-US" dirty="0"/>
              <a:t> and a data block)</a:t>
            </a:r>
          </a:p>
          <a:p>
            <a:pPr lvl="1"/>
            <a:r>
              <a:rPr lang="en-US" dirty="0"/>
              <a:t>Inefficient encoding when file is mostly contiguous on disk (no equivalent to </a:t>
            </a:r>
            <a:r>
              <a:rPr lang="en-US" dirty="0" err="1"/>
              <a:t>superpages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Need to reserve 10-20% of free space to prevent fragmentation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File Table</a:t>
            </a:r>
          </a:p>
          <a:p>
            <a:pPr lvl="1"/>
            <a:r>
              <a:rPr lang="en-US" dirty="0"/>
              <a:t>Flexible 1KB storage for metadata and data</a:t>
            </a:r>
          </a:p>
          <a:p>
            <a:r>
              <a:rPr lang="en-US" dirty="0"/>
              <a:t>Extents</a:t>
            </a:r>
          </a:p>
          <a:p>
            <a:pPr lvl="1"/>
            <a:r>
              <a:rPr lang="en-US" dirty="0"/>
              <a:t>Block pointers cover runs of blocks</a:t>
            </a:r>
          </a:p>
          <a:p>
            <a:pPr lvl="1"/>
            <a:r>
              <a:rPr lang="en-US" dirty="0"/>
              <a:t>Similar approach in </a:t>
            </a:r>
            <a:r>
              <a:rPr lang="en-US" dirty="0" err="1"/>
              <a:t>linux</a:t>
            </a:r>
            <a:r>
              <a:rPr lang="en-US" dirty="0"/>
              <a:t> (ext4)</a:t>
            </a:r>
          </a:p>
          <a:p>
            <a:pPr lvl="1"/>
            <a:r>
              <a:rPr lang="en-US" dirty="0"/>
              <a:t>File create can provide hint as to size of file</a:t>
            </a:r>
          </a:p>
          <a:p>
            <a:r>
              <a:rPr lang="en-US" dirty="0" err="1"/>
              <a:t>Journalling</a:t>
            </a:r>
            <a:r>
              <a:rPr lang="en-US" dirty="0"/>
              <a:t> for reliability</a:t>
            </a:r>
          </a:p>
          <a:p>
            <a:pPr lvl="1"/>
            <a:r>
              <a:rPr lang="en-US" dirty="0"/>
              <a:t>Next chapter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Small File</a:t>
            </a:r>
          </a:p>
        </p:txBody>
      </p:sp>
      <p:pic>
        <p:nvPicPr>
          <p:cNvPr id="6" name="Content Placeholder 5" descr="FilesFiles-NTFSsmallFil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3219" r="-3219"/>
              <a:stretch>
                <a:fillRect/>
              </a:stretch>
            </p:blipFill>
          </mc:Choice>
          <mc:Fallback>
            <p:blipFill>
              <a:blip r:embed="rId3"/>
              <a:srcRect l="-3219" r="-3219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Medium-Sized File</a:t>
            </a:r>
          </a:p>
        </p:txBody>
      </p:sp>
      <p:pic>
        <p:nvPicPr>
          <p:cNvPr id="4" name="Content Placeholder 3" descr="ch13-15_FilesFiles-NTFS-basic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2941" r="-12941"/>
              <a:stretch>
                <a:fillRect/>
              </a:stretch>
            </p:blipFill>
          </mc:Choice>
          <mc:Fallback>
            <p:blipFill>
              <a:blip r:embed="rId3"/>
              <a:srcRect l="-12941" r="-12941"/>
              <a:stretch>
                <a:fillRect/>
              </a:stretch>
            </p:blipFill>
          </mc:Fallback>
        </mc:AlternateContent>
        <p:spPr>
          <a:xfrm>
            <a:off x="-139706" y="1182034"/>
            <a:ext cx="9328895" cy="5130533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Indirect Block</a:t>
            </a:r>
          </a:p>
        </p:txBody>
      </p:sp>
      <p:pic>
        <p:nvPicPr>
          <p:cNvPr id="6" name="Content Placeholder 5" descr="ch13-17-FilesFiles-NTFS-multiMFT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22625" r="-22625"/>
              <a:stretch>
                <a:fillRect/>
              </a:stretch>
            </p:blipFill>
          </mc:Choice>
          <mc:Fallback>
            <p:blipFill>
              <a:blip r:embed="rId3"/>
              <a:srcRect l="-22625" r="-22625"/>
              <a:stretch>
                <a:fillRect/>
              </a:stretch>
            </p:blipFill>
          </mc:Fallback>
        </mc:AlternateContent>
        <p:spPr>
          <a:xfrm>
            <a:off x="-911275" y="905386"/>
            <a:ext cx="11180953" cy="614909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13-18-FilesFiles-NTFS-four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30294" r="-30294"/>
              <a:stretch>
                <a:fillRect/>
              </a:stretch>
            </p:blipFill>
          </mc:Choice>
          <mc:Fallback>
            <p:blipFill>
              <a:blip r:embed="rId3"/>
              <a:srcRect l="-30294" r="-30294"/>
              <a:stretch>
                <a:fillRect/>
              </a:stretch>
            </p:blipFill>
          </mc:Fallback>
        </mc:AlternateContent>
        <p:spPr>
          <a:xfrm>
            <a:off x="-1876326" y="150898"/>
            <a:ext cx="12195584" cy="670710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98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Files and directories /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401"/>
            <a:ext cx="8721306" cy="55425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Four major challenges: </a:t>
            </a:r>
          </a:p>
          <a:p>
            <a:r>
              <a:rPr lang="en-US" sz="2400" b="1" dirty="0"/>
              <a:t>Performance</a:t>
            </a:r>
          </a:p>
          <a:p>
            <a:pPr lvl="1"/>
            <a:r>
              <a:rPr lang="en-US" sz="2400" dirty="0"/>
              <a:t>provide good performance while coping with underlying storage device limitations. </a:t>
            </a:r>
          </a:p>
          <a:p>
            <a:pPr lvl="1"/>
            <a:r>
              <a:rPr lang="en-US" sz="2400" dirty="0"/>
              <a:t>FS try to ensure good spatial locality, where blocks that are accessed together are stored near one another, ideally in sequential storage blocks. </a:t>
            </a:r>
          </a:p>
          <a:p>
            <a:r>
              <a:rPr lang="en-US" sz="2400" b="1" dirty="0"/>
              <a:t>Flexibility. </a:t>
            </a:r>
          </a:p>
          <a:p>
            <a:pPr lvl="1"/>
            <a:r>
              <a:rPr lang="en-US" sz="2400" dirty="0"/>
              <a:t>One major FS purpose: allowing applications to share data.</a:t>
            </a:r>
          </a:p>
          <a:p>
            <a:pPr lvl="1"/>
            <a:r>
              <a:rPr lang="en-US" sz="2400" dirty="0"/>
              <a:t>File systems “must” be jacks-of-all-trades. </a:t>
            </a:r>
          </a:p>
          <a:p>
            <a:pPr lvl="1"/>
            <a:r>
              <a:rPr lang="en-US" sz="2400" dirty="0"/>
              <a:t>“Less useful” if one file system for large sequentially-read files, another for small seldom-written files, another for large random-access files, another for short-lived files, and so on. </a:t>
            </a:r>
          </a:p>
          <a:p>
            <a:pPr lvl="1"/>
            <a:r>
              <a:rPr lang="en-US" sz="2400" dirty="0"/>
              <a:t>In practice, specialization also common (e.g., on palmetto)</a:t>
            </a:r>
          </a:p>
        </p:txBody>
      </p:sp>
    </p:spTree>
    <p:extLst>
      <p:ext uri="{BB962C8B-B14F-4D97-AF65-F5344CB8AC3E}">
        <p14:creationId xmlns:p14="http://schemas.microsoft.com/office/powerpoint/2010/main" val="320499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98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Files and directories /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726"/>
            <a:ext cx="8491548" cy="5542580"/>
          </a:xfrm>
        </p:spPr>
        <p:txBody>
          <a:bodyPr>
            <a:noAutofit/>
          </a:bodyPr>
          <a:lstStyle/>
          <a:p>
            <a:pPr lvl="1"/>
            <a:r>
              <a:rPr lang="en-US" sz="2400" b="1" dirty="0"/>
              <a:t>Persistence. </a:t>
            </a:r>
            <a:r>
              <a:rPr lang="en-US" sz="2400" dirty="0"/>
              <a:t>File systems must maintain and update user data, and internal data structures so that everything survives operating system crashes and power failures. </a:t>
            </a:r>
          </a:p>
          <a:p>
            <a:pPr lvl="1"/>
            <a:r>
              <a:rPr lang="en-US" sz="2400" b="1" dirty="0"/>
              <a:t>Reliability. </a:t>
            </a:r>
            <a:r>
              <a:rPr lang="en-US" sz="2400" dirty="0"/>
              <a:t>File systems must be able to store important data for long periods of time, even if machines crash during updates or some of the system’s storage hardware malfunctions.  Ch14.</a:t>
            </a:r>
          </a:p>
        </p:txBody>
      </p:sp>
    </p:spTree>
    <p:extLst>
      <p:ext uri="{BB962C8B-B14F-4D97-AF65-F5344CB8AC3E}">
        <p14:creationId xmlns:p14="http://schemas.microsoft.com/office/powerpoint/2010/main" val="189238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Data in a File System</a:t>
            </a:r>
          </a:p>
        </p:txBody>
      </p:sp>
      <p:pic>
        <p:nvPicPr>
          <p:cNvPr id="4" name="Content Placeholder 3" descr="twoStep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139133" b="-139133"/>
              <a:stretch>
                <a:fillRect/>
              </a:stretch>
            </p:blipFill>
          </mc:Choice>
          <mc:Fallback>
            <p:blipFill>
              <a:blip r:embed="rId3"/>
              <a:srcRect t="-139133" b="-13913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 Are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[generally]</a:t>
            </a:r>
            <a:r>
              <a:rPr lang="en-US" dirty="0"/>
              <a:t> Files</a:t>
            </a:r>
          </a:p>
        </p:txBody>
      </p:sp>
      <p:pic>
        <p:nvPicPr>
          <p:cNvPr id="4" name="Content Placeholder 3" descr="ch13-02-directory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53271" b="-53271"/>
              <a:stretch>
                <a:fillRect/>
              </a:stretch>
            </p:blipFill>
          </mc:Choice>
          <mc:Fallback>
            <p:blipFill>
              <a:blip r:embed="rId3"/>
              <a:srcRect t="-53271" b="-53271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Filename Lookup</a:t>
            </a:r>
          </a:p>
        </p:txBody>
      </p:sp>
      <p:pic>
        <p:nvPicPr>
          <p:cNvPr id="4" name="Content Placeholder 3" descr="ch13-03-recursion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2941" r="-12941"/>
              <a:stretch>
                <a:fillRect/>
              </a:stretch>
            </p:blipFill>
          </mc:Choice>
          <mc:Fallback>
            <p:blipFill>
              <a:blip r:embed="rId3"/>
              <a:srcRect l="-12941" r="-12941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Layout</a:t>
            </a:r>
          </a:p>
        </p:txBody>
      </p:sp>
      <p:pic>
        <p:nvPicPr>
          <p:cNvPr id="5" name="Content Placeholder 4" descr="ch13-04-directoryList.pd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6058" b="9649"/>
          <a:stretch/>
        </p:blipFill>
        <p:spPr>
          <a:xfrm>
            <a:off x="521266" y="3060472"/>
            <a:ext cx="8229600" cy="3324027"/>
          </a:xfrm>
        </p:spPr>
      </p:pic>
      <p:sp>
        <p:nvSpPr>
          <p:cNvPr id="7" name="TextBox 6"/>
          <p:cNvSpPr txBox="1"/>
          <p:nvPr/>
        </p:nvSpPr>
        <p:spPr>
          <a:xfrm>
            <a:off x="609600" y="1417638"/>
            <a:ext cx="736413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Directory stored as a file</a:t>
            </a:r>
          </a:p>
          <a:p>
            <a:r>
              <a:rPr lang="en-US" sz="2400" dirty="0"/>
              <a:t>Linear search to find filename (small directories)</a:t>
            </a:r>
          </a:p>
          <a:p>
            <a:endParaRPr lang="en-US" sz="2400" dirty="0"/>
          </a:p>
          <a:p>
            <a:r>
              <a:rPr lang="en-US" sz="2400" dirty="0"/>
              <a:t>“Many early implementations simply stored linear lists of </a:t>
            </a:r>
          </a:p>
          <a:p>
            <a:r>
              <a:rPr lang="en-US" sz="2400" dirty="0"/>
              <a:t>  file name, file number pairs in directory files. </a:t>
            </a:r>
          </a:p>
          <a:p>
            <a:r>
              <a:rPr lang="en-US" sz="2400" dirty="0"/>
              <a:t>…in original version of the Linux ext2 file system, </a:t>
            </a:r>
            <a:br>
              <a:rPr lang="en-US" sz="2400" dirty="0"/>
            </a:br>
            <a:r>
              <a:rPr lang="en-US" sz="2400" dirty="0"/>
              <a:t>each directory file stored a linked list of directory entries”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Directories: B Trees</a:t>
            </a:r>
          </a:p>
        </p:txBody>
      </p:sp>
      <p:pic>
        <p:nvPicPr>
          <p:cNvPr id="4" name="Content Placeholder 3" descr="ch13-05-XFSDir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1177" r="-11177"/>
              <a:stretch>
                <a:fillRect/>
              </a:stretch>
            </p:blipFill>
          </mc:Choice>
          <mc:Fallback>
            <p:blipFill>
              <a:blip r:embed="rId3"/>
              <a:srcRect l="-11177" r="-11177"/>
              <a:stretch>
                <a:fillRect/>
              </a:stretch>
            </p:blipFill>
          </mc:Fallback>
        </mc:AlternateContent>
        <p:spPr>
          <a:xfrm>
            <a:off x="-1049632" y="1056288"/>
            <a:ext cx="11249548" cy="618681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24385</TotalTime>
  <Words>990</Words>
  <Application>Microsoft Office PowerPoint</Application>
  <PresentationFormat>On-screen Show (4:3)</PresentationFormat>
  <Paragraphs>170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File Systems</vt:lpstr>
      <vt:lpstr>Files and directories / 1</vt:lpstr>
      <vt:lpstr>Files and directories / 2</vt:lpstr>
      <vt:lpstr>Files and directories / 3</vt:lpstr>
      <vt:lpstr>Named Data in a File System</vt:lpstr>
      <vt:lpstr>Directories Are [generally] Files</vt:lpstr>
      <vt:lpstr>Recursive Filename Lookup</vt:lpstr>
      <vt:lpstr>Directory Layout</vt:lpstr>
      <vt:lpstr>Large Directories: B Trees</vt:lpstr>
      <vt:lpstr>Large Directories: Layout</vt:lpstr>
      <vt:lpstr>File System Design Constraints</vt:lpstr>
      <vt:lpstr>File System Design</vt:lpstr>
      <vt:lpstr>Design Challenges</vt:lpstr>
      <vt:lpstr>File System Design Options</vt:lpstr>
      <vt:lpstr>Named Data in a File System</vt:lpstr>
      <vt:lpstr>Microsoft File Allocation Table (FAT)</vt:lpstr>
      <vt:lpstr>FAT</vt:lpstr>
      <vt:lpstr>FAT</vt:lpstr>
      <vt:lpstr>Berkeley UNIX FFS (Fast File System)</vt:lpstr>
      <vt:lpstr>FFS inode</vt:lpstr>
      <vt:lpstr>FFS inode</vt:lpstr>
      <vt:lpstr>FFS inode</vt:lpstr>
      <vt:lpstr>FFS</vt:lpstr>
      <vt:lpstr>NTFS</vt:lpstr>
      <vt:lpstr>NTFS Small File</vt:lpstr>
      <vt:lpstr>NTFS Medium-Sized File</vt:lpstr>
      <vt:lpstr>NTFS Indirect Block</vt:lpstr>
      <vt:lpstr>PowerPoint Presentation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File Systems</dc:title>
  <dc:subject/>
  <dc:creator>Thomas Anderson</dc:creator>
  <cp:keywords/>
  <dc:description>Copyright Thomas Anderson 2012</dc:description>
  <cp:lastModifiedBy>Brygg Ullmer</cp:lastModifiedBy>
  <cp:revision>114</cp:revision>
  <cp:lastPrinted>2012-11-16T19:14:31Z</cp:lastPrinted>
  <dcterms:created xsi:type="dcterms:W3CDTF">2014-11-16T22:24:32Z</dcterms:created>
  <dcterms:modified xsi:type="dcterms:W3CDTF">2020-11-05T13:47:00Z</dcterms:modified>
  <cp:category/>
</cp:coreProperties>
</file>