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5" r:id="rId2"/>
    <p:sldId id="351" r:id="rId3"/>
    <p:sldId id="359" r:id="rId4"/>
    <p:sldId id="360" r:id="rId5"/>
    <p:sldId id="356" r:id="rId6"/>
    <p:sldId id="361" r:id="rId7"/>
    <p:sldId id="357" r:id="rId8"/>
    <p:sldId id="358" r:id="rId9"/>
    <p:sldId id="328" r:id="rId10"/>
    <p:sldId id="348" r:id="rId11"/>
    <p:sldId id="353" r:id="rId12"/>
    <p:sldId id="340" r:id="rId1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3071" autoAdjust="0"/>
    <p:restoredTop sz="93694" autoAdjust="0"/>
  </p:normalViewPr>
  <p:slideViewPr>
    <p:cSldViewPr snapToGrid="0" snapToObjects="1">
      <p:cViewPr varScale="1">
        <p:scale>
          <a:sx n="178" d="100"/>
          <a:sy n="178" d="100"/>
        </p:scale>
        <p:origin x="63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4A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Asynchronous I/O as a Alternative to Threads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Ousterhout</a:t>
            </a:r>
            <a:r>
              <a:rPr lang="en-US" dirty="0"/>
              <a:t> description:</a:t>
            </a:r>
          </a:p>
          <a:p>
            <a:pPr lvl="1"/>
            <a:r>
              <a:rPr lang="en-US" dirty="0"/>
              <a:t>One execution sequence; no concurrency</a:t>
            </a:r>
          </a:p>
          <a:p>
            <a:pPr lvl="1"/>
            <a:r>
              <a:rPr lang="en-US" dirty="0"/>
              <a:t>Establish callbacks for events</a:t>
            </a:r>
          </a:p>
          <a:p>
            <a:pPr lvl="1"/>
            <a:r>
              <a:rPr lang="en-US" dirty="0"/>
              <a:t>Event loop waits for an event and invokes handlers</a:t>
            </a:r>
          </a:p>
          <a:p>
            <a:pPr lvl="1"/>
            <a:r>
              <a:rPr lang="en-US" dirty="0"/>
              <a:t>No preemption of event handlers</a:t>
            </a:r>
          </a:p>
          <a:p>
            <a:pPr lvl="1"/>
            <a:r>
              <a:rPr lang="en-US" dirty="0"/>
              <a:t>Event handlers are generally short-lived</a:t>
            </a:r>
          </a:p>
          <a:p>
            <a:pPr lvl="1"/>
            <a:endParaRPr lang="en-US" dirty="0"/>
          </a:p>
          <a:p>
            <a:r>
              <a:rPr lang="en-US" dirty="0"/>
              <a:t>But must add “continuation” data structures if event processing is complex and needs local state and tracking of next step</a:t>
            </a:r>
          </a:p>
        </p:txBody>
      </p:sp>
    </p:spTree>
    <p:extLst>
      <p:ext uri="{BB962C8B-B14F-4D97-AF65-F5344CB8AC3E}">
        <p14:creationId xmlns:p14="http://schemas.microsoft.com/office/powerpoint/2010/main" val="80443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When is event-driven programming better than multithreaded concurrency?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Threads are key for engaging parallelism</a:t>
            </a:r>
            <a:endParaRPr lang="en-US" dirty="0"/>
          </a:p>
          <a:p>
            <a:r>
              <a:rPr lang="en-US" dirty="0"/>
              <a:t>But code is hard to get correct when multiple threads can update shared objects</a:t>
            </a:r>
          </a:p>
          <a:p>
            <a:pPr lvl="1"/>
            <a:r>
              <a:rPr lang="en-US" dirty="0"/>
              <a:t>“[N]on-trivial multi-threaded programs are incomprehensible to humans.” Edward Lee, UCB / CPS</a:t>
            </a:r>
          </a:p>
          <a:p>
            <a:pPr lvl="2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But: reframing of “trivial” and “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embarrassingly parallel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  <a:p>
            <a:pPr lvl="1"/>
            <a:r>
              <a:rPr lang="en-US" dirty="0"/>
              <a:t>“For most purposes proposed for threads, events are better. Threads should be used only when true CPU concurrency is needed.” John </a:t>
            </a:r>
            <a:r>
              <a:rPr lang="en-US" dirty="0" err="1"/>
              <a:t>Ousterhout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Different takeaways from above</a:t>
            </a:r>
          </a:p>
        </p:txBody>
      </p:sp>
    </p:spTree>
    <p:extLst>
      <p:ext uri="{BB962C8B-B14F-4D97-AF65-F5344CB8AC3E}">
        <p14:creationId xmlns:p14="http://schemas.microsoft.com/office/powerpoint/2010/main" val="136064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B5AB87-BE7F-4B0D-B9C7-EA7C5FCB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4" y="0"/>
            <a:ext cx="8524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reasons to use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1" y="1591586"/>
            <a:ext cx="853307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 structure: expressing logically concurrent tasks</a:t>
            </a:r>
          </a:p>
          <a:p>
            <a:pPr marL="914400" lvl="1" indent="-514350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Potentially entangled with 2 and 3; ex1=UI; ex2=web server</a:t>
            </a:r>
          </a:p>
          <a:p>
            <a:pPr marL="914400" lvl="1" indent="-514350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Potentially varying by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Responsiveness: shifting work to run in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Performance: exploiting multiple 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Performance: managing I/O devices</a:t>
            </a:r>
          </a:p>
        </p:txBody>
      </p:sp>
    </p:spTree>
    <p:extLst>
      <p:ext uri="{BB962C8B-B14F-4D97-AF65-F5344CB8AC3E}">
        <p14:creationId xmlns:p14="http://schemas.microsoft.com/office/powerpoint/2010/main" val="14464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thread_create(thread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/>
              <a:t>thread_join</a:t>
            </a:r>
            <a:r>
              <a:rPr lang="en-US" dirty="0"/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/>
              <a:t>thread_exit</a:t>
            </a:r>
            <a:r>
              <a:rPr lang="en-US" dirty="0"/>
              <a:t>(</a:t>
            </a:r>
            <a:r>
              <a:rPr lang="en-US" dirty="0" err="1"/>
              <a:t>return_value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7CC61-5E26-4BA7-99BC-BF080C4A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567"/>
            <a:ext cx="9144000" cy="4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#define NTHREADS 10</a:t>
            </a:r>
          </a:p>
          <a:p>
            <a:pPr>
              <a:buNone/>
            </a:pP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main()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thread_create(&amp;threads[i</a:t>
            </a:r>
            <a:r>
              <a:rPr lang="en-US" dirty="0"/>
              <a:t>], &amp;go,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exitValue</a:t>
            </a:r>
            <a:r>
              <a:rPr lang="en-US" dirty="0"/>
              <a:t> =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printf("Thread</a:t>
            </a:r>
            <a:r>
              <a:rPr lang="en-US" dirty="0"/>
              <a:t> %</a:t>
            </a:r>
            <a:r>
              <a:rPr lang="en-US" dirty="0" err="1"/>
              <a:t>d</a:t>
            </a:r>
            <a:r>
              <a:rPr lang="en-US" dirty="0"/>
              <a:t> returned with %ld\</a:t>
            </a:r>
            <a:r>
              <a:rPr lang="en-US" dirty="0" err="1"/>
              <a:t>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exitValue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printf("Main</a:t>
            </a:r>
            <a:r>
              <a:rPr lang="en-US" dirty="0"/>
              <a:t> thread done.\</a:t>
            </a:r>
            <a:r>
              <a:rPr lang="en-US" dirty="0" err="1"/>
              <a:t>n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go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printf("Hello</a:t>
            </a:r>
            <a:r>
              <a:rPr lang="en-US" dirty="0"/>
              <a:t> from thread 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thread_exit(100 +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// REACHED?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do some “Hello” messages print out of order?</a:t>
            </a:r>
          </a:p>
          <a:p>
            <a:r>
              <a:rPr lang="en-US" dirty="0"/>
              <a:t>Why must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can create children, and wait for their completion</a:t>
            </a:r>
          </a:p>
          <a:p>
            <a:r>
              <a:rPr lang="en-US" dirty="0"/>
              <a:t>Data can be shared before fork and after join</a:t>
            </a:r>
          </a:p>
          <a:p>
            <a:pPr lvl="1"/>
            <a:r>
              <a:rPr lang="en-US" dirty="0"/>
              <a:t>Otherwise extra code to coordinate access (Chapter 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server: fork new thread for each new connection</a:t>
            </a:r>
          </a:p>
          <a:p>
            <a:pPr lvl="2"/>
            <a:r>
              <a:rPr lang="en-US" dirty="0"/>
              <a:t>As long as the threads are completely independent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Parallel memory copy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543</Words>
  <Application>Microsoft Office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Operating Systems</vt:lpstr>
      <vt:lpstr>Threads: key takeaways</vt:lpstr>
      <vt:lpstr>PowerPoint Presentation</vt:lpstr>
      <vt:lpstr>Four reasons to use threads</vt:lpstr>
      <vt:lpstr>Thread Operations</vt:lpstr>
      <vt:lpstr>PowerPoint Presentation</vt:lpstr>
      <vt:lpstr>Example: threadHello</vt:lpstr>
      <vt:lpstr>threadHello: Example Output</vt:lpstr>
      <vt:lpstr>Fork/Join Concurrency</vt:lpstr>
      <vt:lpstr>Asynchronous I/O as a Alternative to Threads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Brygg Ullmer</cp:lastModifiedBy>
  <cp:revision>88</cp:revision>
  <cp:lastPrinted>2017-05-21T23:33:00Z</cp:lastPrinted>
  <dcterms:created xsi:type="dcterms:W3CDTF">2014-10-08T04:57:38Z</dcterms:created>
  <dcterms:modified xsi:type="dcterms:W3CDTF">2020-10-06T13:21:45Z</dcterms:modified>
  <cp:category/>
</cp:coreProperties>
</file>