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401" r:id="rId2"/>
    <p:sldId id="404" r:id="rId3"/>
    <p:sldId id="335" r:id="rId4"/>
    <p:sldId id="402" r:id="rId5"/>
    <p:sldId id="405" r:id="rId6"/>
    <p:sldId id="258" r:id="rId7"/>
    <p:sldId id="291" r:id="rId8"/>
    <p:sldId id="406" r:id="rId9"/>
    <p:sldId id="403" r:id="rId10"/>
    <p:sldId id="407" r:id="rId11"/>
    <p:sldId id="338" r:id="rId12"/>
    <p:sldId id="383" r:id="rId1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113" autoAdjust="0"/>
    <p:restoredTop sz="96220" autoAdjust="0"/>
  </p:normalViewPr>
  <p:slideViewPr>
    <p:cSldViewPr snapToGrid="0" snapToObjects="1">
      <p:cViewPr varScale="1">
        <p:scale>
          <a:sx n="112" d="100"/>
          <a:sy n="112" d="100"/>
        </p:scale>
        <p:origin x="354" y="42"/>
      </p:cViewPr>
      <p:guideLst>
        <p:guide orient="horz" pos="2160"/>
        <p:guide pos="2880"/>
      </p:guideLst>
    </p:cSldViewPr>
  </p:slideViewPr>
  <p:outlineViewPr>
    <p:cViewPr>
      <p:scale>
        <a:sx n="33" d="100"/>
        <a:sy n="33" d="100"/>
      </p:scale>
      <p:origin x="0" y="18528"/>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B164801D-7B6B-5F4A-8968-09970CCB169C}" type="datetimeFigureOut">
              <a:rPr lang="en-US" smtClean="0"/>
              <a:pPr/>
              <a:t>10/13/2020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0BC2D66-7F57-E94D-93F5-2C545036412A}" type="datetimeFigureOut">
              <a:rPr lang="en-US" smtClean="0"/>
              <a:pPr/>
              <a:t>10/13/2020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a:solidFill>
                  <a:schemeClr val="tx1"/>
                </a:solidFill>
                <a:latin typeface="+mn-lt"/>
                <a:ea typeface="+mn-ea"/>
                <a:cs typeface="+mn-cs"/>
              </a:rPr>
              <a:t>	 (disk space -- what would you think if I took space for your files?)</a:t>
            </a:r>
          </a:p>
          <a:p>
            <a:r>
              <a:rPr lang="en-US" sz="1200" i="1" kern="1200" dirty="0">
                <a:solidFill>
                  <a:schemeClr val="tx1"/>
                </a:solidFill>
                <a:latin typeface="+mn-lt"/>
                <a:ea typeface="+mn-ea"/>
                <a:cs typeface="+mn-cs"/>
              </a:rPr>
              <a:t>	  (mutual exclusion is a weird kind of resource!)</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3955F-9E14-2048-A3C7-B473A3FD9833}"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D09FA4-D782-704D-BA4F-C6B6CE6C5758}" type="datetimeFigureOut">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D09FA4-D782-704D-BA4F-C6B6CE6C5758}" type="datetimeFigureOut">
              <a:rPr lang="en-US" smtClean="0"/>
              <a:pPr/>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D09FA4-D782-704D-BA4F-C6B6CE6C5758}" type="datetimeFigureOut">
              <a:rPr lang="en-US" smtClean="0"/>
              <a:pPr/>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D09FA4-D782-704D-BA4F-C6B6CE6C5758}" type="datetimeFigureOut">
              <a:rPr lang="en-US" smtClean="0"/>
              <a:pPr/>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pPr/>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pPr/>
              <a:t>10/13/2020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ir, bed, desk, small&#10;&#10;Description automatically generated">
            <a:extLst>
              <a:ext uri="{FF2B5EF4-FFF2-40B4-BE49-F238E27FC236}">
                <a16:creationId xmlns:a16="http://schemas.microsoft.com/office/drawing/2014/main" id="{ECB2C829-851C-40FF-B20A-A9989DEA66B0}"/>
              </a:ext>
            </a:extLst>
          </p:cNvPr>
          <p:cNvPicPr>
            <a:picLocks noChangeAspect="1"/>
          </p:cNvPicPr>
          <p:nvPr/>
        </p:nvPicPr>
        <p:blipFill>
          <a:blip r:embed="rId2"/>
          <a:stretch>
            <a:fillRect/>
          </a:stretch>
        </p:blipFill>
        <p:spPr>
          <a:xfrm>
            <a:off x="0" y="0"/>
            <a:ext cx="6362700" cy="6858000"/>
          </a:xfrm>
          <a:prstGeom prst="rect">
            <a:avLst/>
          </a:prstGeom>
        </p:spPr>
      </p:pic>
      <p:pic>
        <p:nvPicPr>
          <p:cNvPr id="7" name="Picture 6" descr="A picture containing indoor, items, kitchen, sitting&#10;&#10;Description automatically generated">
            <a:extLst>
              <a:ext uri="{FF2B5EF4-FFF2-40B4-BE49-F238E27FC236}">
                <a16:creationId xmlns:a16="http://schemas.microsoft.com/office/drawing/2014/main" id="{6A2FAD7D-76E5-4888-A2D4-ADD012E63ACB}"/>
              </a:ext>
            </a:extLst>
          </p:cNvPr>
          <p:cNvPicPr>
            <a:picLocks noChangeAspect="1"/>
          </p:cNvPicPr>
          <p:nvPr/>
        </p:nvPicPr>
        <p:blipFill>
          <a:blip r:embed="rId3"/>
          <a:stretch>
            <a:fillRect/>
          </a:stretch>
        </p:blipFill>
        <p:spPr>
          <a:xfrm>
            <a:off x="5874553" y="3346891"/>
            <a:ext cx="3180522" cy="3429000"/>
          </a:xfrm>
          <a:prstGeom prst="rect">
            <a:avLst/>
          </a:prstGeom>
        </p:spPr>
      </p:pic>
    </p:spTree>
    <p:extLst>
      <p:ext uri="{BB962C8B-B14F-4D97-AF65-F5344CB8AC3E}">
        <p14:creationId xmlns:p14="http://schemas.microsoft.com/office/powerpoint/2010/main" val="10195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065CDD-38A2-4872-8123-54CBFA22852C}"/>
              </a:ext>
            </a:extLst>
          </p:cNvPr>
          <p:cNvPicPr>
            <a:picLocks noChangeAspect="1"/>
          </p:cNvPicPr>
          <p:nvPr/>
        </p:nvPicPr>
        <p:blipFill>
          <a:blip r:embed="rId2"/>
          <a:stretch>
            <a:fillRect/>
          </a:stretch>
        </p:blipFill>
        <p:spPr>
          <a:xfrm>
            <a:off x="652462" y="1357312"/>
            <a:ext cx="7839075" cy="4143375"/>
          </a:xfrm>
          <a:prstGeom prst="rect">
            <a:avLst/>
          </a:prstGeom>
        </p:spPr>
      </p:pic>
    </p:spTree>
    <p:extLst>
      <p:ext uri="{BB962C8B-B14F-4D97-AF65-F5344CB8AC3E}">
        <p14:creationId xmlns:p14="http://schemas.microsoft.com/office/powerpoint/2010/main" val="4199928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Variables, cont’d</a:t>
            </a:r>
          </a:p>
        </p:txBody>
      </p:sp>
      <p:sp>
        <p:nvSpPr>
          <p:cNvPr id="3" name="Content Placeholder 2"/>
          <p:cNvSpPr>
            <a:spLocks noGrp="1"/>
          </p:cNvSpPr>
          <p:nvPr>
            <p:ph idx="1"/>
          </p:nvPr>
        </p:nvSpPr>
        <p:spPr>
          <a:xfrm>
            <a:off x="457200" y="1600200"/>
            <a:ext cx="8229600" cy="4706678"/>
          </a:xfrm>
        </p:spPr>
        <p:txBody>
          <a:bodyPr>
            <a:normAutofit fontScale="92500" lnSpcReduction="20000"/>
          </a:bodyPr>
          <a:lstStyle/>
          <a:p>
            <a:r>
              <a:rPr lang="en-US" dirty="0"/>
              <a:t>When a thread is woken up from wait, it may not run immediately</a:t>
            </a:r>
          </a:p>
          <a:p>
            <a:pPr lvl="1"/>
            <a:r>
              <a:rPr lang="en-US" dirty="0"/>
              <a:t>Signal/broadcast put thread on ready list</a:t>
            </a:r>
          </a:p>
          <a:p>
            <a:pPr lvl="1"/>
            <a:r>
              <a:rPr lang="en-US" dirty="0"/>
              <a:t>When lock is released, anyone might acquire it</a:t>
            </a:r>
          </a:p>
          <a:p>
            <a:r>
              <a:rPr lang="en-US" dirty="0"/>
              <a:t>Wait MUST be in a loop</a:t>
            </a:r>
          </a:p>
          <a:p>
            <a:pPr lvl="1">
              <a:buNone/>
            </a:pPr>
            <a:r>
              <a:rPr lang="en-US" dirty="0"/>
              <a:t>while (</a:t>
            </a:r>
            <a:r>
              <a:rPr lang="en-US" dirty="0" err="1"/>
              <a:t>needToWait</a:t>
            </a:r>
            <a:r>
              <a:rPr lang="en-US" dirty="0"/>
              <a:t>()) {</a:t>
            </a:r>
          </a:p>
          <a:p>
            <a:pPr lvl="1">
              <a:buNone/>
            </a:pPr>
            <a:r>
              <a:rPr lang="en-US" dirty="0"/>
              <a:t>	  </a:t>
            </a:r>
            <a:r>
              <a:rPr lang="en-US" dirty="0" err="1"/>
              <a:t>condition.Wait(lock</a:t>
            </a:r>
            <a:r>
              <a:rPr lang="en-US" dirty="0"/>
              <a:t>);</a:t>
            </a:r>
          </a:p>
          <a:p>
            <a:pPr lvl="1">
              <a:buNone/>
            </a:pPr>
            <a:r>
              <a:rPr lang="en-US" dirty="0"/>
              <a:t>}</a:t>
            </a:r>
          </a:p>
          <a:p>
            <a:r>
              <a:rPr lang="en-US" dirty="0"/>
              <a:t>Simplifies implementation</a:t>
            </a:r>
          </a:p>
          <a:p>
            <a:pPr lvl="1"/>
            <a:r>
              <a:rPr lang="en-US" dirty="0"/>
              <a:t>Of condition variables and locks</a:t>
            </a:r>
          </a:p>
          <a:p>
            <a:pPr lvl="1"/>
            <a:r>
              <a:rPr lang="en-US" dirty="0"/>
              <a:t>Of code that uses condition variables and locks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“Remember the rules”</a:t>
            </a:r>
          </a:p>
        </p:txBody>
      </p:sp>
      <p:sp>
        <p:nvSpPr>
          <p:cNvPr id="6" name="Content Placeholder 5"/>
          <p:cNvSpPr>
            <a:spLocks noGrp="1"/>
          </p:cNvSpPr>
          <p:nvPr>
            <p:ph idx="1"/>
          </p:nvPr>
        </p:nvSpPr>
        <p:spPr/>
        <p:txBody>
          <a:bodyPr/>
          <a:lstStyle/>
          <a:p>
            <a:r>
              <a:rPr lang="en-US" dirty="0"/>
              <a:t>Use consistent structure</a:t>
            </a:r>
          </a:p>
          <a:p>
            <a:r>
              <a:rPr lang="en-US" dirty="0"/>
              <a:t>Always use locks and condition variables</a:t>
            </a:r>
          </a:p>
          <a:p>
            <a:r>
              <a:rPr lang="en-US" dirty="0"/>
              <a:t>Always acquire lock at beginning of procedure, release at end</a:t>
            </a:r>
          </a:p>
          <a:p>
            <a:r>
              <a:rPr lang="en-US" dirty="0"/>
              <a:t>Always hold lock when using a condition variable</a:t>
            </a:r>
          </a:p>
          <a:p>
            <a:r>
              <a:rPr lang="en-US" dirty="0"/>
              <a:t>Always wait in while loop</a:t>
            </a:r>
          </a:p>
          <a:p>
            <a:r>
              <a:rPr lang="en-US" dirty="0"/>
              <a:t>Never spin in sleep()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8CAC1A-186F-41B9-B784-8A0C1A16D1C9}"/>
              </a:ext>
            </a:extLst>
          </p:cNvPr>
          <p:cNvPicPr>
            <a:picLocks noChangeAspect="1"/>
          </p:cNvPicPr>
          <p:nvPr/>
        </p:nvPicPr>
        <p:blipFill>
          <a:blip r:embed="rId2"/>
          <a:stretch>
            <a:fillRect/>
          </a:stretch>
        </p:blipFill>
        <p:spPr>
          <a:xfrm>
            <a:off x="1181100" y="481012"/>
            <a:ext cx="5525918" cy="4804134"/>
          </a:xfrm>
          <a:prstGeom prst="rect">
            <a:avLst/>
          </a:prstGeom>
        </p:spPr>
      </p:pic>
      <p:sp>
        <p:nvSpPr>
          <p:cNvPr id="6" name="TextBox 5">
            <a:extLst>
              <a:ext uri="{FF2B5EF4-FFF2-40B4-BE49-F238E27FC236}">
                <a16:creationId xmlns:a16="http://schemas.microsoft.com/office/drawing/2014/main" id="{F8FF4CB6-E387-424B-A043-FA856C17ECD6}"/>
              </a:ext>
            </a:extLst>
          </p:cNvPr>
          <p:cNvSpPr txBox="1"/>
          <p:nvPr/>
        </p:nvSpPr>
        <p:spPr>
          <a:xfrm>
            <a:off x="928776" y="5480689"/>
            <a:ext cx="7792529" cy="369332"/>
          </a:xfrm>
          <a:prstGeom prst="rect">
            <a:avLst/>
          </a:prstGeom>
          <a:noFill/>
        </p:spPr>
        <p:txBody>
          <a:bodyPr wrap="square">
            <a:spAutoFit/>
          </a:bodyPr>
          <a:lstStyle/>
          <a:p>
            <a:r>
              <a:rPr lang="en-US" dirty="0"/>
              <a:t>One 10/8 report: of 1712, #2 in cum case count (#1 had ~twice as many students)</a:t>
            </a:r>
          </a:p>
        </p:txBody>
      </p:sp>
    </p:spTree>
    <p:extLst>
      <p:ext uri="{BB962C8B-B14F-4D97-AF65-F5344CB8AC3E}">
        <p14:creationId xmlns:p14="http://schemas.microsoft.com/office/powerpoint/2010/main" val="373015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 Variables</a:t>
            </a:r>
          </a:p>
        </p:txBody>
      </p:sp>
      <p:sp>
        <p:nvSpPr>
          <p:cNvPr id="3" name="Content Placeholder 2"/>
          <p:cNvSpPr>
            <a:spLocks noGrp="1"/>
          </p:cNvSpPr>
          <p:nvPr>
            <p:ph idx="1"/>
          </p:nvPr>
        </p:nvSpPr>
        <p:spPr>
          <a:xfrm>
            <a:off x="457200" y="1600200"/>
            <a:ext cx="8229600" cy="4812965"/>
          </a:xfrm>
        </p:spPr>
        <p:txBody>
          <a:bodyPr>
            <a:normAutofit lnSpcReduction="10000"/>
          </a:bodyPr>
          <a:lstStyle/>
          <a:p>
            <a:r>
              <a:rPr lang="en-US" dirty="0"/>
              <a:t>a way for one thread to wait for another thread to take some action.</a:t>
            </a:r>
          </a:p>
          <a:p>
            <a:pPr lvl="1"/>
            <a:r>
              <a:rPr lang="en-US" sz="2600" dirty="0"/>
              <a:t>a web server might wait until a new request arrives; </a:t>
            </a:r>
          </a:p>
          <a:p>
            <a:pPr lvl="1"/>
            <a:r>
              <a:rPr lang="en-US" sz="2600" dirty="0"/>
              <a:t>a word processor might wait for a key to be pressed (although, events); </a:t>
            </a:r>
          </a:p>
          <a:p>
            <a:pPr lvl="1"/>
            <a:r>
              <a:rPr lang="en-US" sz="2600" dirty="0"/>
              <a:t>a weather simulator’s coordinator thread might wait for the worker threads calculating temperatures in each region to finish; ..</a:t>
            </a:r>
          </a:p>
          <a:p>
            <a:pPr lvl="1"/>
            <a:r>
              <a:rPr lang="en-US" sz="2600" dirty="0"/>
              <a:t>In all of these cases, we want a thread to wait for some action to change the system state so that the thread can make progress.</a:t>
            </a:r>
          </a:p>
          <a:p>
            <a:endParaRPr lang="en-US" dirty="0"/>
          </a:p>
        </p:txBody>
      </p:sp>
    </p:spTree>
    <p:extLst>
      <p:ext uri="{BB962C8B-B14F-4D97-AF65-F5344CB8AC3E}">
        <p14:creationId xmlns:p14="http://schemas.microsoft.com/office/powerpoint/2010/main" val="390431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 Variables</a:t>
            </a:r>
          </a:p>
        </p:txBody>
      </p:sp>
      <p:sp>
        <p:nvSpPr>
          <p:cNvPr id="3" name="Content Placeholder 2"/>
          <p:cNvSpPr>
            <a:spLocks noGrp="1"/>
          </p:cNvSpPr>
          <p:nvPr>
            <p:ph idx="1"/>
          </p:nvPr>
        </p:nvSpPr>
        <p:spPr>
          <a:xfrm>
            <a:off x="457200" y="1600200"/>
            <a:ext cx="8229600" cy="4812965"/>
          </a:xfrm>
        </p:spPr>
        <p:txBody>
          <a:bodyPr>
            <a:normAutofit/>
          </a:bodyPr>
          <a:lstStyle/>
          <a:p>
            <a:pPr marL="0" indent="0">
              <a:buNone/>
            </a:pPr>
            <a:r>
              <a:rPr lang="en-US" dirty="0"/>
              <a:t>One rationale: safe synchronization while avoiding: </a:t>
            </a:r>
          </a:p>
          <a:p>
            <a:r>
              <a:rPr lang="en-US" dirty="0"/>
              <a:t>Busy-waits/loops</a:t>
            </a:r>
          </a:p>
          <a:p>
            <a:r>
              <a:rPr lang="en-US" dirty="0"/>
              <a:t>Sleeps</a:t>
            </a:r>
          </a:p>
        </p:txBody>
      </p:sp>
    </p:spTree>
    <p:extLst>
      <p:ext uri="{BB962C8B-B14F-4D97-AF65-F5344CB8AC3E}">
        <p14:creationId xmlns:p14="http://schemas.microsoft.com/office/powerpoint/2010/main" val="305318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 Variables</a:t>
            </a:r>
          </a:p>
        </p:txBody>
      </p:sp>
      <p:sp>
        <p:nvSpPr>
          <p:cNvPr id="3" name="Content Placeholder 2"/>
          <p:cNvSpPr>
            <a:spLocks noGrp="1"/>
          </p:cNvSpPr>
          <p:nvPr>
            <p:ph idx="1"/>
          </p:nvPr>
        </p:nvSpPr>
        <p:spPr>
          <a:xfrm>
            <a:off x="457200" y="1600200"/>
            <a:ext cx="8229600" cy="4812965"/>
          </a:xfrm>
        </p:spPr>
        <p:txBody>
          <a:bodyPr>
            <a:normAutofit fontScale="92500"/>
          </a:bodyPr>
          <a:lstStyle/>
          <a:p>
            <a:pPr marL="0" indent="0">
              <a:buNone/>
            </a:pPr>
            <a:r>
              <a:rPr lang="en-US" dirty="0"/>
              <a:t>One rationale: safe synchronization while avoiding: </a:t>
            </a:r>
          </a:p>
          <a:p>
            <a:r>
              <a:rPr lang="en-US" dirty="0"/>
              <a:t>Busy-waits/loops</a:t>
            </a:r>
          </a:p>
          <a:p>
            <a:pPr lvl="1"/>
            <a:r>
              <a:rPr lang="en-US" dirty="0"/>
              <a:t>inefficient: the waiting thread continually loops, or busy-waits, consuming processor cycles without making useful progress. </a:t>
            </a:r>
          </a:p>
          <a:p>
            <a:pPr lvl="1"/>
            <a:r>
              <a:rPr lang="en-US" dirty="0"/>
              <a:t>Worse, busy-waiting can delay the scheduling of other threads — perhaps exactly the thread for which the looping thread is waiting.</a:t>
            </a:r>
          </a:p>
          <a:p>
            <a:pPr lvl="2"/>
            <a:r>
              <a:rPr lang="en-US" dirty="0"/>
              <a:t>Re deadlocks, ch6</a:t>
            </a:r>
          </a:p>
          <a:p>
            <a:r>
              <a:rPr lang="en-US" dirty="0"/>
              <a:t>Sleeps</a:t>
            </a:r>
          </a:p>
        </p:txBody>
      </p:sp>
    </p:spTree>
    <p:extLst>
      <p:ext uri="{BB962C8B-B14F-4D97-AF65-F5344CB8AC3E}">
        <p14:creationId xmlns:p14="http://schemas.microsoft.com/office/powerpoint/2010/main" val="313851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sp>
        <p:nvSpPr>
          <p:cNvPr id="3" name="Content Placeholder 2"/>
          <p:cNvSpPr>
            <a:spLocks noGrp="1"/>
          </p:cNvSpPr>
          <p:nvPr>
            <p:ph idx="1"/>
          </p:nvPr>
        </p:nvSpPr>
        <p:spPr/>
        <p:txBody>
          <a:bodyPr>
            <a:normAutofit/>
          </a:bodyPr>
          <a:lstStyle/>
          <a:p>
            <a:r>
              <a:rPr lang="en-US" dirty="0"/>
              <a:t>Resource: any (passive) thing needed by a thread to do its job (CPU, disk space, memory, lock)</a:t>
            </a:r>
          </a:p>
          <a:p>
            <a:pPr lvl="1"/>
            <a:r>
              <a:rPr lang="en-US" dirty="0" err="1"/>
              <a:t>Preemptable</a:t>
            </a:r>
            <a:r>
              <a:rPr lang="en-US" dirty="0"/>
              <a:t>: can be taken away by OS</a:t>
            </a:r>
          </a:p>
          <a:p>
            <a:pPr lvl="1"/>
            <a:r>
              <a:rPr lang="en-US" dirty="0"/>
              <a:t>Non-</a:t>
            </a:r>
            <a:r>
              <a:rPr lang="en-US" dirty="0" err="1"/>
              <a:t>preemptable</a:t>
            </a:r>
            <a:r>
              <a:rPr lang="en-US" dirty="0"/>
              <a:t>: must leave with thread</a:t>
            </a:r>
          </a:p>
          <a:p>
            <a:r>
              <a:rPr lang="en-US" dirty="0"/>
              <a:t>Starvation: thread waits indefinitely</a:t>
            </a:r>
          </a:p>
          <a:p>
            <a:r>
              <a:rPr lang="en-US" dirty="0"/>
              <a:t>Deadlock: circular waiting for resources</a:t>
            </a:r>
          </a:p>
          <a:p>
            <a:pPr lvl="1"/>
            <a:r>
              <a:rPr lang="en-US" dirty="0"/>
              <a:t>Deadlock =&gt; starvation, but not vice versa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Preventing Deadlock</a:t>
            </a:r>
          </a:p>
        </p:txBody>
      </p:sp>
      <p:sp>
        <p:nvSpPr>
          <p:cNvPr id="6" name="Content Placeholder 5"/>
          <p:cNvSpPr>
            <a:spLocks noGrp="1"/>
          </p:cNvSpPr>
          <p:nvPr>
            <p:ph idx="1"/>
          </p:nvPr>
        </p:nvSpPr>
        <p:spPr/>
        <p:txBody>
          <a:bodyPr>
            <a:normAutofit lnSpcReduction="10000"/>
          </a:bodyPr>
          <a:lstStyle/>
          <a:p>
            <a:r>
              <a:rPr lang="en-US" dirty="0"/>
              <a:t>Exploit or limit program behavior</a:t>
            </a:r>
          </a:p>
          <a:p>
            <a:pPr lvl="1"/>
            <a:r>
              <a:rPr lang="en-US" dirty="0"/>
              <a:t>Limit program from doing anything that might lead to deadlock</a:t>
            </a:r>
          </a:p>
          <a:p>
            <a:r>
              <a:rPr lang="en-US" dirty="0"/>
              <a:t>Predict the future</a:t>
            </a:r>
          </a:p>
          <a:p>
            <a:pPr lvl="1"/>
            <a:r>
              <a:rPr lang="en-US" dirty="0"/>
              <a:t>If we know what program will do, we can tell if granting a resource might lead to deadlock</a:t>
            </a:r>
          </a:p>
          <a:p>
            <a:r>
              <a:rPr lang="en-US" dirty="0"/>
              <a:t>Detect and recover</a:t>
            </a:r>
          </a:p>
          <a:p>
            <a:pPr lvl="1"/>
            <a:r>
              <a:rPr lang="en-US" dirty="0"/>
              <a:t>If we can rollback a thread, we can fix a deadlock once it occurs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 Variables</a:t>
            </a:r>
          </a:p>
        </p:txBody>
      </p:sp>
      <p:sp>
        <p:nvSpPr>
          <p:cNvPr id="3" name="Content Placeholder 2"/>
          <p:cNvSpPr>
            <a:spLocks noGrp="1"/>
          </p:cNvSpPr>
          <p:nvPr>
            <p:ph idx="1"/>
          </p:nvPr>
        </p:nvSpPr>
        <p:spPr>
          <a:xfrm>
            <a:off x="457200" y="1600200"/>
            <a:ext cx="8229600" cy="4812965"/>
          </a:xfrm>
        </p:spPr>
        <p:txBody>
          <a:bodyPr>
            <a:normAutofit fontScale="77500" lnSpcReduction="20000"/>
          </a:bodyPr>
          <a:lstStyle/>
          <a:p>
            <a:pPr marL="0" indent="0">
              <a:buNone/>
            </a:pPr>
            <a:r>
              <a:rPr lang="en-US" dirty="0"/>
              <a:t>One rationale: safe synchronization while avoiding: </a:t>
            </a:r>
          </a:p>
          <a:p>
            <a:r>
              <a:rPr lang="en-US" dirty="0"/>
              <a:t>Busy-waits/loops</a:t>
            </a:r>
          </a:p>
          <a:p>
            <a:r>
              <a:rPr lang="en-US" dirty="0"/>
              <a:t>Sleeps</a:t>
            </a:r>
          </a:p>
          <a:p>
            <a:pPr lvl="1"/>
            <a:r>
              <a:rPr lang="en-US" dirty="0"/>
              <a:t>“We often find that students want to “fix” the polling-based approach by adding a delay…  </a:t>
            </a:r>
          </a:p>
          <a:p>
            <a:pPr lvl="1"/>
            <a:r>
              <a:rPr lang="en-US" dirty="0"/>
              <a:t>“we could add a call to sleep to yield the processor for (say) 100 </a:t>
            </a:r>
            <a:r>
              <a:rPr lang="en-US" dirty="0" err="1"/>
              <a:t>ms</a:t>
            </a:r>
            <a:r>
              <a:rPr lang="en-US" dirty="0"/>
              <a:t> after each unsuccessful </a:t>
            </a:r>
            <a:r>
              <a:rPr lang="en-US" dirty="0" err="1"/>
              <a:t>tryRemove</a:t>
            </a:r>
            <a:r>
              <a:rPr lang="en-US" dirty="0"/>
              <a:t> call. </a:t>
            </a:r>
          </a:p>
          <a:p>
            <a:pPr lvl="1"/>
            <a:r>
              <a:rPr lang="en-US" dirty="0"/>
              <a:t>two problems. </a:t>
            </a:r>
          </a:p>
          <a:p>
            <a:pPr lvl="2"/>
            <a:r>
              <a:rPr lang="en-US" dirty="0"/>
              <a:t>although it reduces the inefficiency of polling, it does not eliminate it.</a:t>
            </a:r>
          </a:p>
          <a:p>
            <a:pPr lvl="2"/>
            <a:r>
              <a:rPr lang="en-US" dirty="0"/>
              <a:t>periodic polling adds latency.</a:t>
            </a:r>
          </a:p>
          <a:p>
            <a:pPr lvl="3"/>
            <a:r>
              <a:rPr lang="en-US" dirty="0"/>
              <a:t>Example: Measurements of the server showed surprisingly bad performance; we expected each request to take a </a:t>
            </a:r>
            <a:r>
              <a:rPr lang="en-US" b="1" dirty="0"/>
              <a:t>few milliseconds</a:t>
            </a:r>
            <a:r>
              <a:rPr lang="en-US" dirty="0"/>
              <a:t>, but instead each took just over </a:t>
            </a:r>
            <a:r>
              <a:rPr lang="en-US" b="1" dirty="0"/>
              <a:t>half a second</a:t>
            </a:r>
            <a:r>
              <a:rPr lang="en-US" dirty="0"/>
              <a:t>. </a:t>
            </a:r>
          </a:p>
          <a:p>
            <a:pPr lvl="3"/>
            <a:r>
              <a:rPr lang="en-US" dirty="0"/>
              <a:t>Fortunately, the performance was so poor that it was easy to track down the problem: layers passed work to each other through bounded queues much like </a:t>
            </a:r>
            <a:r>
              <a:rPr lang="en-US" dirty="0" err="1"/>
              <a:t>TSQueue</a:t>
            </a:r>
            <a:r>
              <a:rPr lang="en-US" dirty="0"/>
              <a:t>, but the queue remove method was implemented as a polling loop with a 100 </a:t>
            </a:r>
            <a:r>
              <a:rPr lang="en-US" dirty="0" err="1"/>
              <a:t>ms</a:t>
            </a:r>
            <a:r>
              <a:rPr lang="en-US" dirty="0"/>
              <a:t> delay.</a:t>
            </a:r>
          </a:p>
        </p:txBody>
      </p:sp>
    </p:spTree>
    <p:extLst>
      <p:ext uri="{BB962C8B-B14F-4D97-AF65-F5344CB8AC3E}">
        <p14:creationId xmlns:p14="http://schemas.microsoft.com/office/powerpoint/2010/main" val="372374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 Variables</a:t>
            </a:r>
          </a:p>
        </p:txBody>
      </p:sp>
      <p:sp>
        <p:nvSpPr>
          <p:cNvPr id="3" name="Content Placeholder 2"/>
          <p:cNvSpPr>
            <a:spLocks noGrp="1"/>
          </p:cNvSpPr>
          <p:nvPr>
            <p:ph idx="1"/>
          </p:nvPr>
        </p:nvSpPr>
        <p:spPr>
          <a:xfrm>
            <a:off x="457200" y="1600200"/>
            <a:ext cx="8229600" cy="4812965"/>
          </a:xfrm>
        </p:spPr>
        <p:txBody>
          <a:bodyPr>
            <a:normAutofit fontScale="92500" lnSpcReduction="20000"/>
          </a:bodyPr>
          <a:lstStyle/>
          <a:p>
            <a:r>
              <a:rPr lang="en-US" dirty="0"/>
              <a:t>Waiting inside a critical section</a:t>
            </a:r>
          </a:p>
          <a:p>
            <a:pPr lvl="1"/>
            <a:r>
              <a:rPr lang="en-US" dirty="0"/>
              <a:t>Called only when holding a lock</a:t>
            </a:r>
          </a:p>
          <a:p>
            <a:r>
              <a:rPr lang="en-US" dirty="0"/>
              <a:t>Wait: atomically release lock and relinquish processor</a:t>
            </a:r>
          </a:p>
          <a:p>
            <a:pPr lvl="1"/>
            <a:r>
              <a:rPr lang="en-US" dirty="0"/>
              <a:t>Reacquire the lock when wakened</a:t>
            </a:r>
          </a:p>
          <a:p>
            <a:r>
              <a:rPr lang="en-US" dirty="0"/>
              <a:t>Signal: wake up a waiter, if any</a:t>
            </a:r>
          </a:p>
          <a:p>
            <a:r>
              <a:rPr lang="en-US" dirty="0"/>
              <a:t>Broadcast: wake up all waiters, if any</a:t>
            </a:r>
          </a:p>
          <a:p>
            <a:r>
              <a:rPr lang="en-US" sz="2400" dirty="0">
                <a:solidFill>
                  <a:schemeClr val="tx1">
                    <a:lumMod val="50000"/>
                    <a:lumOff val="50000"/>
                  </a:schemeClr>
                </a:solidFill>
              </a:rPr>
              <a:t>“WARNING: Note that condition variable wait and signal are different from the UNIX system calls wait and signal. The nomenclature is unfortunate but longstanding. In this book, we always use the terms, UNIX wait and UNIX signal, to refer to the UNIX variants, and simple wait and signal to refer to condition variable operations.”</a:t>
            </a:r>
          </a:p>
        </p:txBody>
      </p:sp>
    </p:spTree>
    <p:extLst>
      <p:ext uri="{BB962C8B-B14F-4D97-AF65-F5344CB8AC3E}">
        <p14:creationId xmlns:p14="http://schemas.microsoft.com/office/powerpoint/2010/main" val="86736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9408</TotalTime>
  <Words>713</Words>
  <Application>Microsoft Office PowerPoint</Application>
  <PresentationFormat>On-screen Show (4:3)</PresentationFormat>
  <Paragraphs>73</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Condition Variables</vt:lpstr>
      <vt:lpstr>Condition Variables</vt:lpstr>
      <vt:lpstr>Condition Variables</vt:lpstr>
      <vt:lpstr>Deadlock</vt:lpstr>
      <vt:lpstr>Preventing Deadlock</vt:lpstr>
      <vt:lpstr>Condition Variables</vt:lpstr>
      <vt:lpstr>Condition Variables</vt:lpstr>
      <vt:lpstr>PowerPoint Presentation</vt:lpstr>
      <vt:lpstr>Condition Variables, cont’d</vt:lpstr>
      <vt:lpstr>“Remember the rules”</vt:lpstr>
    </vt:vector>
  </TitlesOfParts>
  <Manager/>
  <Company>University of Washington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OSPP: Synchronization</dc:title>
  <dc:subject/>
  <dc:creator>Thomas Anderson</dc:creator>
  <cp:keywords/>
  <dc:description>Copyright Thomas Anderson 2012</dc:description>
  <cp:lastModifiedBy>Brygg Ullmer</cp:lastModifiedBy>
  <cp:revision>92</cp:revision>
  <cp:lastPrinted>2020-10-08T04:51:16Z</cp:lastPrinted>
  <dcterms:created xsi:type="dcterms:W3CDTF">2014-10-17T18:24:38Z</dcterms:created>
  <dcterms:modified xsi:type="dcterms:W3CDTF">2020-10-13T14:36:16Z</dcterms:modified>
  <cp:category/>
</cp:coreProperties>
</file>