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256" r:id="rId2"/>
    <p:sldId id="258" r:id="rId3"/>
    <p:sldId id="259" r:id="rId4"/>
    <p:sldId id="263" r:id="rId5"/>
    <p:sldId id="264" r:id="rId6"/>
    <p:sldId id="265" r:id="rId7"/>
    <p:sldId id="266" r:id="rId8"/>
    <p:sldId id="267" r:id="rId9"/>
    <p:sldId id="272" r:id="rId10"/>
    <p:sldId id="268" r:id="rId11"/>
    <p:sldId id="269" r:id="rId12"/>
    <p:sldId id="270" r:id="rId13"/>
    <p:sldId id="271" r:id="rId14"/>
    <p:sldId id="273" r:id="rId15"/>
    <p:sldId id="335" r:id="rId16"/>
    <p:sldId id="328" r:id="rId17"/>
    <p:sldId id="330" r:id="rId18"/>
    <p:sldId id="331" r:id="rId19"/>
    <p:sldId id="332" r:id="rId20"/>
    <p:sldId id="333" r:id="rId21"/>
    <p:sldId id="334" r:id="rId22"/>
    <p:sldId id="337" r:id="rId23"/>
    <p:sldId id="336" r:id="rId24"/>
    <p:sldId id="338" r:id="rId25"/>
    <p:sldId id="339" r:id="rId26"/>
    <p:sldId id="340" r:id="rId27"/>
    <p:sldId id="341" r:id="rId28"/>
    <p:sldId id="343" r:id="rId29"/>
    <p:sldId id="344" r:id="rId30"/>
    <p:sldId id="274" r:id="rId31"/>
    <p:sldId id="34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08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18T11:45:11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1060 189 24575,'-17'0'0,"-9"0"0,2 0 0,-13 0 0,9 0 0,-8-4 0,7 3 0,-7-3 0,7 4 0,-2 0 0,-1 0 0,3 0 0,-3 0 0,5 0 0,-17-9 0,8 7 0,-9-6 0,8 8 0,9 0 0,-4 0 0,5 0 0,0 0 0,0 0 0,-1 0 0,6 0 0,-4 4 0,3 1 0,0 0 0,-3 3 0,7-3 0,-3 0 0,-3 6 0,6-5 0,-10 10 0,14-10 0,-1 5 0,8-6 0,-1 3 0,1 1 0,3-1 0,1 0 0,1 0 0,2 1 0,-3-1 0,0 0 0,3 1 0,-3-1 0,4 4 0,0 2 0,0 7 0,0 6 0,0-4 0,0 7 0,0-4 0,0 2 0,0-2 0,0-5 0,0 1 0,0-4 0,4 4 0,1-5 0,4 5 0,-1-4 0,1 4 0,0-5 0,-1 1 0,1-1 0,0 5 0,-1-4 0,1 4 0,0-5 0,3 8 0,-2-6 0,6 2 0,-6-4 0,2-4 0,-3 1 0,-1-2 0,0 0 0,1-2 0,3 6 0,-2-7 0,2 8 0,0-8 0,-2 7 0,6-6 0,-6 6 0,6-6 0,-2 6 0,-1-6 0,3 2 0,-2-3 0,-1-1 0,3 1 0,-2-1 0,3 1 0,0-1 0,8 5 0,-5-4 0,5 4 0,-4-8 0,2 2 0,0-2 0,3 0 0,-3 3 0,4-7 0,0 3 0,0 0 0,0-3 0,-4 3 0,3-4 0,-3 4 0,0-3 0,3 3 0,-8-4 0,16 0 0,-10 0 0,7 0 0,-5 0 0,-3 0 0,4 0 0,0 0 0,0-4 0,0-1 0,-4-8 0,3 3 0,4-7 0,-5 7 0,4-2 0,-7 3 0,-4 0 0,8-4 0,-7 3 0,7-7 0,-8 7 0,4-7 0,7 3 0,-9-3 0,10 3 0,-13 2 0,4-5 0,-3 3 0,3-4 0,-3 2 0,-1 2 0,0-3 0,1 3 0,-1-2 0,0 2 0,1-3 0,-5-1 0,4 1 0,-8 3 0,3-2 0,-3 6 0,-1-2 0,1 3 0,-1 1 0,4-4 0,-6 2 0,5-2 0,-7 0 0,1 2 0,3-6 0,-7 6 0,6-2 0,-2-1 0,0 0 0,-2 0 0,-3 0 0,0 5 0,0 0 0,0-5 0,0 4 0,0-4 0,0 1 0,0-2 0,0-3 0,0 3 0,0-10 0,-3 9 0,-2-7 0,-4 6 0,1 6 0,-5-6 0,4 7 0,-4-4 0,5 1 0,-5 2 0,3-2 0,-6 3 0,3-4 0,-1 4 0,-2-4 0,2 5 0,1-1 0,-4-4 0,4 4 0,-1-4 0,-6 1 0,6 2 0,-8-2 0,9 3 0,-4 0 0,4 1 0,-4-1 0,-1 0 0,-4-4 0,4 4 0,-4-4 0,0 4 0,-1-4 0,0 3 0,2-3 0,3 4 0,1 1 0,-1 3 0,1-3 0,3 3 0,-2-4 0,6 5 0,-2-4 0,-1 3 0,0-3 0,-4-1 0,3 4 0,2-2 0,4 6 0,-5-7 0,4 7 0,-4-3 0,5 0 0,-5 4 0,4-4 0,-4 4 0,5 0 0,-5 0 0,4 0 0,-4 0 0,1 0 0,2 0 0,-2 0 0,4 0 0,-5 0 0,4 0 0,-8 0 0,8 0 0,-7 0 0,6 0 0,-2 0 0,3 0 0,1 0 0,0 0 0,-1 0 0,1 3 0,4 2 0,-4 3 0,3-3 0,-3 2 0,-1-2 0,1 3 0,-1 1 0,5-1 0,-4-3 0,7 2 0,-6-6 0,6 6 0,-3-2 0,4-1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5655C-E6BD-2D44-BE49-0F20E2B9E215}" type="datetimeFigureOut">
              <a:rPr lang="en-US" smtClean="0"/>
              <a:t>4/12/19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2890A-CF2A-B641-8EBA-9663F01D2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41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29B36693-BBE6-344C-BBD4-EBBF8368B52E}" type="slidenum">
              <a:rPr lang="en-US" altLang="en-US" sz="1200" baseline="0"/>
              <a:pPr eaLnBrk="1" hangingPunct="1"/>
              <a:t>17</a:t>
            </a:fld>
            <a:endParaRPr lang="en-US" altLang="en-US" sz="1200" baseline="0"/>
          </a:p>
        </p:txBody>
      </p:sp>
      <p:sp>
        <p:nvSpPr>
          <p:cNvPr id="788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See pr10-14.cpp</a:t>
            </a:r>
          </a:p>
        </p:txBody>
      </p:sp>
    </p:spTree>
    <p:extLst>
      <p:ext uri="{BB962C8B-B14F-4D97-AF65-F5344CB8AC3E}">
        <p14:creationId xmlns:p14="http://schemas.microsoft.com/office/powerpoint/2010/main" val="2849211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99F724B-C8A5-6745-8408-79BE2053101F}" type="slidenum">
              <a:rPr lang="en-US" altLang="en-US" sz="1200" baseline="0"/>
              <a:pPr eaLnBrk="1" hangingPunct="1"/>
              <a:t>28</a:t>
            </a:fld>
            <a:endParaRPr lang="en-US" altLang="en-US" sz="1200" baseline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41961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99F724B-C8A5-6745-8408-79BE2053101F}" type="slidenum">
              <a:rPr lang="en-US" altLang="en-US" sz="1200" baseline="0"/>
              <a:pPr eaLnBrk="1" hangingPunct="1"/>
              <a:t>29</a:t>
            </a:fld>
            <a:endParaRPr lang="en-US" altLang="en-US" sz="1200" baseline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71006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B259955C-7D05-7F4E-A8F4-714EF7ABA90E}" type="slidenum">
              <a:rPr lang="en-US" altLang="en-US" sz="1200" baseline="0"/>
              <a:pPr eaLnBrk="1" hangingPunct="1"/>
              <a:t>19</a:t>
            </a:fld>
            <a:endParaRPr lang="en-US" altLang="en-US" sz="1200" baseline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See pr10-16.cpp</a:t>
            </a:r>
          </a:p>
        </p:txBody>
      </p:sp>
    </p:spTree>
    <p:extLst>
      <p:ext uri="{BB962C8B-B14F-4D97-AF65-F5344CB8AC3E}">
        <p14:creationId xmlns:p14="http://schemas.microsoft.com/office/powerpoint/2010/main" val="2551600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99F724B-C8A5-6745-8408-79BE2053101F}" type="slidenum">
              <a:rPr lang="en-US" altLang="en-US" sz="1200" baseline="0"/>
              <a:pPr eaLnBrk="1" hangingPunct="1"/>
              <a:t>20</a:t>
            </a:fld>
            <a:endParaRPr lang="en-US" altLang="en-US" sz="1200" baseline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54266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99F724B-C8A5-6745-8408-79BE2053101F}" type="slidenum">
              <a:rPr lang="en-US" altLang="en-US" sz="1200" baseline="0"/>
              <a:pPr eaLnBrk="1" hangingPunct="1"/>
              <a:t>22</a:t>
            </a:fld>
            <a:endParaRPr lang="en-US" altLang="en-US" sz="1200" baseline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4354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99F724B-C8A5-6745-8408-79BE2053101F}" type="slidenum">
              <a:rPr lang="en-US" altLang="en-US" sz="1200" baseline="0"/>
              <a:pPr eaLnBrk="1" hangingPunct="1"/>
              <a:t>23</a:t>
            </a:fld>
            <a:endParaRPr lang="en-US" altLang="en-US" sz="1200" baseline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63943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99F724B-C8A5-6745-8408-79BE2053101F}" type="slidenum">
              <a:rPr lang="en-US" altLang="en-US" sz="1200" baseline="0"/>
              <a:pPr eaLnBrk="1" hangingPunct="1"/>
              <a:t>24</a:t>
            </a:fld>
            <a:endParaRPr lang="en-US" altLang="en-US" sz="1200" baseline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6771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99F724B-C8A5-6745-8408-79BE2053101F}" type="slidenum">
              <a:rPr lang="en-US" altLang="en-US" sz="1200" baseline="0"/>
              <a:pPr eaLnBrk="1" hangingPunct="1"/>
              <a:t>25</a:t>
            </a:fld>
            <a:endParaRPr lang="en-US" altLang="en-US" sz="1200" baseline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7399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99F724B-C8A5-6745-8408-79BE2053101F}" type="slidenum">
              <a:rPr lang="en-US" altLang="en-US" sz="1200" baseline="0"/>
              <a:pPr eaLnBrk="1" hangingPunct="1"/>
              <a:t>26</a:t>
            </a:fld>
            <a:endParaRPr lang="en-US" altLang="en-US" sz="1200" baseline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6071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99F724B-C8A5-6745-8408-79BE2053101F}" type="slidenum">
              <a:rPr lang="en-US" altLang="en-US" sz="1200" baseline="0"/>
              <a:pPr eaLnBrk="1" hangingPunct="1"/>
              <a:t>27</a:t>
            </a:fld>
            <a:endParaRPr lang="en-US" altLang="en-US" sz="1200" baseline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85296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6FFF-16AB-B943-A93A-A167E172088A}" type="datetimeFigureOut">
              <a:rPr lang="en-US" smtClean="0"/>
              <a:t>4/12/19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92C5B-DE84-704A-8D9E-C7A4CC8CB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6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6FFF-16AB-B943-A93A-A167E172088A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92C5B-DE84-704A-8D9E-C7A4CC8CB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0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6FFF-16AB-B943-A93A-A167E172088A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92C5B-DE84-704A-8D9E-C7A4CC8CB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03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6FFF-16AB-B943-A93A-A167E172088A}" type="datetimeFigureOut">
              <a:rPr lang="en-US" smtClean="0"/>
              <a:t>4/12/19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92C5B-DE84-704A-8D9E-C7A4CC8CB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4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6FFF-16AB-B943-A93A-A167E172088A}" type="datetimeFigureOut">
              <a:rPr lang="en-US" smtClean="0"/>
              <a:t>4/12/19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92C5B-DE84-704A-8D9E-C7A4CC8CB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85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6FFF-16AB-B943-A93A-A167E172088A}" type="datetimeFigureOut">
              <a:rPr lang="en-US" smtClean="0"/>
              <a:t>4/12/19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92C5B-DE84-704A-8D9E-C7A4CC8CB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7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6FFF-16AB-B943-A93A-A167E172088A}" type="datetimeFigureOut">
              <a:rPr lang="en-US" smtClean="0"/>
              <a:t>4/12/19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92C5B-DE84-704A-8D9E-C7A4CC8CB7E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84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6FFF-16AB-B943-A93A-A167E172088A}" type="datetimeFigureOut">
              <a:rPr lang="en-US" smtClean="0"/>
              <a:t>4/12/19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92C5B-DE84-704A-8D9E-C7A4CC8CB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4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6FFF-16AB-B943-A93A-A167E172088A}" type="datetimeFigureOut">
              <a:rPr lang="en-US" smtClean="0"/>
              <a:t>4/12/19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92C5B-DE84-704A-8D9E-C7A4CC8CB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2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6FFF-16AB-B943-A93A-A167E172088A}" type="datetimeFigureOut">
              <a:rPr lang="en-US" smtClean="0"/>
              <a:t>4/12/19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92C5B-DE84-704A-8D9E-C7A4CC8CB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6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4776FFF-16AB-B943-A93A-A167E172088A}" type="datetimeFigureOut">
              <a:rPr lang="en-US" smtClean="0"/>
              <a:t>4/12/19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92C5B-DE84-704A-8D9E-C7A4CC8CB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4776FFF-16AB-B943-A93A-A167E172088A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EE92C5B-DE84-704A-8D9E-C7A4CC8CB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1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6E15-6072-8543-9B45-1C86E9D9C4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 and Vectors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FD737-7B45-6F4E-8A2C-1EE530F980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8</a:t>
            </a:r>
          </a:p>
        </p:txBody>
      </p:sp>
    </p:spTree>
    <p:extLst>
      <p:ext uri="{BB962C8B-B14F-4D97-AF65-F5344CB8AC3E}">
        <p14:creationId xmlns:p14="http://schemas.microsoft.com/office/powerpoint/2010/main" val="554385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11252"/>
            <a:ext cx="11655552" cy="1188720"/>
          </a:xfrm>
        </p:spPr>
        <p:txBody>
          <a:bodyPr>
            <a:normAutofit/>
          </a:bodyPr>
          <a:lstStyle/>
          <a:p>
            <a:r>
              <a:rPr lang="en-US" sz="3600" dirty="0"/>
              <a:t>Array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56" y="1642820"/>
            <a:ext cx="11655552" cy="4697020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Just as you can have an array of </a:t>
            </a:r>
            <a:r>
              <a:rPr lang="en-US" sz="3600" dirty="0" err="1">
                <a:solidFill>
                  <a:schemeClr val="tx1"/>
                </a:solidFill>
              </a:rPr>
              <a:t>int’s</a:t>
            </a:r>
            <a:r>
              <a:rPr lang="en-US" sz="3600" dirty="0">
                <a:solidFill>
                  <a:schemeClr val="tx1"/>
                </a:solidFill>
              </a:rPr>
              <a:t> you can have an array of objects.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3600" dirty="0">
                <a:solidFill>
                  <a:schemeClr val="tx1"/>
                </a:solidFill>
              </a:rPr>
              <a:t>class Square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3600" dirty="0">
                <a:solidFill>
                  <a:schemeClr val="tx1"/>
                </a:solidFill>
              </a:rPr>
              <a:t>{ private: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3600" dirty="0">
                <a:solidFill>
                  <a:schemeClr val="tx1"/>
                </a:solidFill>
              </a:rPr>
              <a:t>    </a:t>
            </a:r>
            <a:r>
              <a:rPr lang="en-US" altLang="en-US" sz="3600" dirty="0" err="1">
                <a:solidFill>
                  <a:schemeClr val="tx1"/>
                </a:solidFill>
              </a:rPr>
              <a:t>int</a:t>
            </a:r>
            <a:r>
              <a:rPr lang="en-US" altLang="en-US" sz="3600" dirty="0">
                <a:solidFill>
                  <a:schemeClr val="tx1"/>
                </a:solidFill>
              </a:rPr>
              <a:t> side;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3600" dirty="0">
                <a:solidFill>
                  <a:schemeClr val="tx1"/>
                </a:solidFill>
              </a:rPr>
              <a:t>  public: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3600" dirty="0">
                <a:solidFill>
                  <a:schemeClr val="tx1"/>
                </a:solidFill>
              </a:rPr>
              <a:t>    Square(</a:t>
            </a:r>
            <a:r>
              <a:rPr lang="en-US" altLang="en-US" sz="3600" dirty="0" err="1">
                <a:solidFill>
                  <a:schemeClr val="tx1"/>
                </a:solidFill>
              </a:rPr>
              <a:t>int</a:t>
            </a:r>
            <a:r>
              <a:rPr lang="en-US" altLang="en-US" sz="3600" dirty="0">
                <a:solidFill>
                  <a:schemeClr val="tx1"/>
                </a:solidFill>
              </a:rPr>
              <a:t> s = 1)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3600" dirty="0">
                <a:solidFill>
                  <a:schemeClr val="tx1"/>
                </a:solidFill>
              </a:rPr>
              <a:t>    { side = s; }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3600" dirty="0">
                <a:solidFill>
                  <a:schemeClr val="tx1"/>
                </a:solidFill>
              </a:rPr>
              <a:t>    </a:t>
            </a:r>
            <a:r>
              <a:rPr lang="en-US" altLang="en-US" sz="3600" dirty="0" err="1">
                <a:solidFill>
                  <a:schemeClr val="tx1"/>
                </a:solidFill>
              </a:rPr>
              <a:t>int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getSide</a:t>
            </a:r>
            <a:r>
              <a:rPr lang="en-US" altLang="en-US" sz="3600" dirty="0">
                <a:solidFill>
                  <a:schemeClr val="tx1"/>
                </a:solidFill>
              </a:rPr>
              <a:t>()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3600" dirty="0">
                <a:solidFill>
                  <a:schemeClr val="tx1"/>
                </a:solidFill>
              </a:rPr>
              <a:t>    { return side; }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3600" dirty="0">
                <a:solidFill>
                  <a:schemeClr val="tx1"/>
                </a:solidFill>
              </a:rPr>
              <a:t>};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3600" dirty="0">
                <a:solidFill>
                  <a:schemeClr val="tx1"/>
                </a:solidFill>
              </a:rPr>
              <a:t>Square shapes[10];  // Create array of 10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3600" dirty="0">
                <a:solidFill>
                  <a:schemeClr val="tx1"/>
                </a:solidFill>
              </a:rPr>
              <a:t>                    // Square objects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389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35636"/>
            <a:ext cx="11826240" cy="1188720"/>
          </a:xfrm>
        </p:spPr>
        <p:txBody>
          <a:bodyPr>
            <a:normAutofit/>
          </a:bodyPr>
          <a:lstStyle/>
          <a:p>
            <a:r>
              <a:rPr lang="en-US" sz="3600" dirty="0"/>
              <a:t>Arrays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548384"/>
            <a:ext cx="11826240" cy="4998720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chemeClr val="tx1"/>
                </a:solidFill>
              </a:rPr>
              <a:t>Like an array of structures, use an array subscript to access a specific object in the array</a:t>
            </a:r>
          </a:p>
          <a:p>
            <a:r>
              <a:rPr lang="en-US" altLang="en-US" sz="2800" dirty="0">
                <a:solidFill>
                  <a:schemeClr val="tx1"/>
                </a:solidFill>
              </a:rPr>
              <a:t>Then use dot operator to access member methods of that object</a:t>
            </a:r>
          </a:p>
          <a:p>
            <a:pPr>
              <a:spcBef>
                <a:spcPct val="50000"/>
              </a:spcBef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 for (</a:t>
            </a:r>
            <a:r>
              <a:rPr lang="en-US" altLang="en-US" sz="2800" dirty="0" err="1">
                <a:solidFill>
                  <a:schemeClr val="tx1"/>
                </a:solidFill>
              </a:rPr>
              <a:t>i</a:t>
            </a:r>
            <a:r>
              <a:rPr lang="en-US" altLang="en-US" sz="2800" dirty="0">
                <a:solidFill>
                  <a:schemeClr val="tx1"/>
                </a:solidFill>
              </a:rPr>
              <a:t> = 0; </a:t>
            </a:r>
            <a:r>
              <a:rPr lang="en-US" altLang="en-US" sz="2800" dirty="0" err="1">
                <a:solidFill>
                  <a:schemeClr val="tx1"/>
                </a:solidFill>
              </a:rPr>
              <a:t>i</a:t>
            </a:r>
            <a:r>
              <a:rPr lang="en-US" altLang="en-US" sz="2800" dirty="0">
                <a:solidFill>
                  <a:schemeClr val="tx1"/>
                </a:solidFill>
              </a:rPr>
              <a:t> &lt; 10; </a:t>
            </a:r>
            <a:r>
              <a:rPr lang="en-US" altLang="en-US" sz="2800" dirty="0" err="1">
                <a:solidFill>
                  <a:schemeClr val="tx1"/>
                </a:solidFill>
              </a:rPr>
              <a:t>i</a:t>
            </a:r>
            <a:r>
              <a:rPr lang="en-US" altLang="en-US" sz="2800" dirty="0">
                <a:solidFill>
                  <a:schemeClr val="tx1"/>
                </a:solidFill>
              </a:rPr>
              <a:t>++)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cout</a:t>
            </a:r>
            <a:r>
              <a:rPr lang="en-US" altLang="en-US" sz="2800" dirty="0">
                <a:solidFill>
                  <a:schemeClr val="tx1"/>
                </a:solidFill>
              </a:rPr>
              <a:t> &lt;&lt; shapes[</a:t>
            </a:r>
            <a:r>
              <a:rPr lang="en-US" altLang="en-US" sz="2800" dirty="0" err="1">
                <a:solidFill>
                  <a:schemeClr val="tx1"/>
                </a:solidFill>
              </a:rPr>
              <a:t>i</a:t>
            </a:r>
            <a:r>
              <a:rPr lang="en-US" altLang="en-US" sz="2800" dirty="0">
                <a:solidFill>
                  <a:schemeClr val="tx1"/>
                </a:solidFill>
              </a:rPr>
              <a:t>].</a:t>
            </a:r>
            <a:r>
              <a:rPr lang="en-US" altLang="en-US" sz="2800" dirty="0" err="1">
                <a:solidFill>
                  <a:schemeClr val="tx1"/>
                </a:solidFill>
              </a:rPr>
              <a:t>getSide</a:t>
            </a:r>
            <a:r>
              <a:rPr lang="en-US" altLang="en-US" sz="2800" dirty="0">
                <a:solidFill>
                  <a:schemeClr val="tx1"/>
                </a:solidFill>
              </a:rPr>
              <a:t>() &lt;&lt; </a:t>
            </a:r>
            <a:r>
              <a:rPr lang="en-US" altLang="en-US" sz="2800" dirty="0" err="1">
                <a:solidFill>
                  <a:schemeClr val="tx1"/>
                </a:solidFill>
              </a:rPr>
              <a:t>endl</a:t>
            </a:r>
            <a:r>
              <a:rPr lang="en-US" altLang="en-US" sz="2800" dirty="0">
                <a:solidFill>
                  <a:schemeClr val="tx1"/>
                </a:solidFill>
              </a:rPr>
              <a:t>;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002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072" y="85344"/>
            <a:ext cx="11801856" cy="1188720"/>
          </a:xfrm>
        </p:spPr>
        <p:txBody>
          <a:bodyPr>
            <a:normAutofit/>
          </a:bodyPr>
          <a:lstStyle/>
          <a:p>
            <a:r>
              <a:rPr lang="en-US" sz="3600" dirty="0"/>
              <a:t>Initializing Arrays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072" y="1499617"/>
            <a:ext cx="11801856" cy="493218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en-US" sz="2800" dirty="0">
                <a:solidFill>
                  <a:schemeClr val="tx1"/>
                </a:solidFill>
              </a:rPr>
              <a:t>We can use default constructor to initialize the array of objects.</a:t>
            </a:r>
          </a:p>
          <a:p>
            <a:pPr>
              <a:lnSpc>
                <a:spcPct val="95000"/>
              </a:lnSpc>
              <a:spcBef>
                <a:spcPct val="40000"/>
              </a:spcBef>
            </a:pPr>
            <a:r>
              <a:rPr lang="en-US" altLang="en-US" sz="2800" dirty="0">
                <a:solidFill>
                  <a:schemeClr val="tx1"/>
                </a:solidFill>
              </a:rPr>
              <a:t>We can use an initialization list </a:t>
            </a:r>
            <a:r>
              <a:rPr lang="mr-IN" altLang="en-US" sz="2800" dirty="0">
                <a:solidFill>
                  <a:schemeClr val="tx1"/>
                </a:solidFill>
              </a:rPr>
              <a:t>–</a:t>
            </a:r>
            <a:r>
              <a:rPr lang="en-US" altLang="en-US" sz="2800" dirty="0">
                <a:solidFill>
                  <a:schemeClr val="tx1"/>
                </a:solidFill>
              </a:rPr>
              <a:t> only works if there is only one data member in the class</a:t>
            </a:r>
          </a:p>
          <a:p>
            <a:pPr marL="0" indent="0">
              <a:lnSpc>
                <a:spcPct val="95000"/>
              </a:lnSpc>
              <a:spcBef>
                <a:spcPct val="40000"/>
              </a:spcBef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	Square shapes[5] = {1,2,3,4,5};  </a:t>
            </a:r>
          </a:p>
          <a:p>
            <a:pPr>
              <a:lnSpc>
                <a:spcPct val="95000"/>
              </a:lnSpc>
              <a:spcBef>
                <a:spcPct val="40000"/>
              </a:spcBef>
            </a:pPr>
            <a:r>
              <a:rPr lang="en-US" altLang="en-US" sz="2800" dirty="0">
                <a:solidFill>
                  <a:schemeClr val="tx1"/>
                </a:solidFill>
              </a:rPr>
              <a:t>Default constructor is used for the remaining objects if initialization list is too short - only works if there is only one data member in the class</a:t>
            </a:r>
          </a:p>
          <a:p>
            <a:pPr>
              <a:lnSpc>
                <a:spcPct val="95000"/>
              </a:lnSpc>
              <a:spcBef>
                <a:spcPct val="40000"/>
              </a:spcBef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   Square boxes[5] = {1,2,3};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641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60020"/>
            <a:ext cx="11801856" cy="1188720"/>
          </a:xfrm>
        </p:spPr>
        <p:txBody>
          <a:bodyPr>
            <a:normAutofit/>
          </a:bodyPr>
          <a:lstStyle/>
          <a:p>
            <a:r>
              <a:rPr lang="en-US" sz="3600" dirty="0"/>
              <a:t>Initializing Arrays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56" y="1487424"/>
            <a:ext cx="11801856" cy="5047488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en-US" sz="2800" dirty="0">
                <a:solidFill>
                  <a:schemeClr val="tx1"/>
                </a:solidFill>
              </a:rPr>
              <a:t>If an object is initialized with a constructor that takes &gt; 1 argument, the initialization list must include a call to the constructor for that object </a:t>
            </a:r>
          </a:p>
          <a:p>
            <a:pPr lvl="1">
              <a:lnSpc>
                <a:spcPct val="95000"/>
              </a:lnSpc>
              <a:spcBef>
                <a:spcPct val="30000"/>
              </a:spcBef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	Rectangle spaces[3] = { Rectangle(2,5), Rectangle(1,3), Rectangle(7,7)  };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46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73006"/>
            <a:ext cx="11679935" cy="1280890"/>
          </a:xfrm>
        </p:spPr>
        <p:txBody>
          <a:bodyPr>
            <a:noAutofit/>
          </a:bodyPr>
          <a:lstStyle/>
          <a:p>
            <a:r>
              <a:rPr lang="en-US" sz="3600" dirty="0"/>
              <a:t>STL (C++ Standard Template Library) 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033" y="1572768"/>
            <a:ext cx="11679934" cy="5112226"/>
          </a:xfrm>
        </p:spPr>
        <p:txBody>
          <a:bodyPr>
            <a:normAutofit/>
          </a:bodyPr>
          <a:lstStyle/>
          <a:p>
            <a:r>
              <a:rPr lang="en-US" sz="2800" dirty="0"/>
              <a:t>The Standard Template Library provides us with pointers to assist us in iterating through a vector or other containers provided by the STL </a:t>
            </a:r>
          </a:p>
          <a:p>
            <a:pPr lvl="1"/>
            <a:r>
              <a:rPr lang="en-US" sz="2800" dirty="0"/>
              <a:t>These are called iterators</a:t>
            </a:r>
          </a:p>
          <a:p>
            <a:pPr lvl="1"/>
            <a:r>
              <a:rPr lang="en-US" sz="2800" dirty="0" err="1"/>
              <a:t>iterator.cpp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4884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6B2A3-C042-D843-8322-4A49F3D75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Dynamically allocating memory in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AEFB2-0E39-2B49-98DD-C75E734361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80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121920"/>
            <a:ext cx="11704320" cy="1085088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Dynamic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" y="1478570"/>
            <a:ext cx="11704320" cy="5016359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/>
              <a:t>We know how to dynamically allocate memory in C.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In C++ we use  the </a:t>
            </a:r>
            <a:r>
              <a:rPr lang="en-US" sz="2800" b="1" dirty="0"/>
              <a:t>new </a:t>
            </a:r>
            <a:r>
              <a:rPr lang="en-US" sz="2800" dirty="0"/>
              <a:t>operator</a:t>
            </a:r>
          </a:p>
          <a:p>
            <a:pPr marL="544068" lvl="1" indent="-342900">
              <a:buFont typeface="Arial" charset="0"/>
              <a:buChar char="•"/>
            </a:pPr>
            <a:r>
              <a:rPr lang="en-US" sz="2800" dirty="0"/>
              <a:t>	double *</a:t>
            </a:r>
            <a:r>
              <a:rPr lang="en-US" sz="2800" dirty="0" err="1"/>
              <a:t>dptr</a:t>
            </a:r>
            <a:r>
              <a:rPr lang="en-US" sz="2800" dirty="0"/>
              <a:t>; </a:t>
            </a:r>
          </a:p>
          <a:p>
            <a:pPr marL="544068" lvl="1" indent="-342900">
              <a:buFont typeface="Arial" charset="0"/>
              <a:buChar char="•"/>
            </a:pPr>
            <a:r>
              <a:rPr lang="en-US" sz="2800" dirty="0"/>
              <a:t>	</a:t>
            </a:r>
            <a:r>
              <a:rPr lang="en-US" sz="2800" dirty="0" err="1"/>
              <a:t>dptr</a:t>
            </a:r>
            <a:r>
              <a:rPr lang="en-US" sz="2800" dirty="0"/>
              <a:t> = new double;</a:t>
            </a:r>
          </a:p>
          <a:p>
            <a:pPr lvl="1">
              <a:buFont typeface="Arial" charset="0"/>
              <a:buChar char="•"/>
            </a:pPr>
            <a:r>
              <a:rPr lang="en-US" sz="2800" b="1" dirty="0"/>
              <a:t>new </a:t>
            </a:r>
            <a:r>
              <a:rPr lang="en-US" sz="2800" dirty="0"/>
              <a:t>returns an address of the memory location</a:t>
            </a:r>
          </a:p>
          <a:p>
            <a:pPr lvl="1">
              <a:buFont typeface="Arial" charset="0"/>
              <a:buChar char="•"/>
            </a:pPr>
            <a:r>
              <a:rPr lang="en-US" sz="2800" dirty="0"/>
              <a:t>Can use new to allocate an array or a specific amount of something</a:t>
            </a:r>
          </a:p>
          <a:p>
            <a:pPr marL="726948" lvl="2" indent="-342900">
              <a:buFont typeface="Arial" charset="0"/>
              <a:buChar char="•"/>
            </a:pPr>
            <a:r>
              <a:rPr lang="en-US" sz="2800" dirty="0"/>
              <a:t>	</a:t>
            </a:r>
            <a:r>
              <a:rPr lang="en-US" sz="2800" dirty="0" err="1"/>
              <a:t>arrayPtr</a:t>
            </a:r>
            <a:r>
              <a:rPr lang="en-US" sz="2800" dirty="0"/>
              <a:t> = new double[25];  </a:t>
            </a:r>
          </a:p>
          <a:p>
            <a:pPr marL="726948" lvl="2" indent="-342900">
              <a:buFont typeface="Arial" charset="0"/>
              <a:buChar char="•"/>
            </a:pPr>
            <a:r>
              <a:rPr lang="en-US" sz="2800" dirty="0"/>
              <a:t>	now can access memory using [] array notation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44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3568" y="129271"/>
            <a:ext cx="11521440" cy="950976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600" dirty="0"/>
              <a:t>Releasing Dynamic Memory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353568" y="1365504"/>
            <a:ext cx="11521440" cy="4412249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Use delete to free dynamic memory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	delete count;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800" dirty="0"/>
              <a:t>Use delete [] to free dynamic array memory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	delete [] </a:t>
            </a:r>
            <a:r>
              <a:rPr lang="en-US" altLang="en-US" sz="2800" dirty="0" err="1"/>
              <a:t>arrayptr</a:t>
            </a:r>
            <a:r>
              <a:rPr lang="en-US" altLang="en-US" sz="2800" dirty="0"/>
              <a:t>;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800" dirty="0"/>
              <a:t>Only use delete with dynamic memory! </a:t>
            </a:r>
          </a:p>
        </p:txBody>
      </p:sp>
    </p:spTree>
    <p:extLst>
      <p:ext uri="{BB962C8B-B14F-4D97-AF65-F5344CB8AC3E}">
        <p14:creationId xmlns:p14="http://schemas.microsoft.com/office/powerpoint/2010/main" val="883857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268224" y="100874"/>
            <a:ext cx="11631168" cy="9659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600" dirty="0"/>
              <a:t>Dangling Pointers and Memory Leaks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268224" y="1478570"/>
            <a:ext cx="11631168" cy="493442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A pointer is </a:t>
            </a:r>
            <a:r>
              <a:rPr lang="en-US" altLang="en-US" sz="2800" dirty="0">
                <a:solidFill>
                  <a:schemeClr val="accent2"/>
                </a:solidFill>
              </a:rPr>
              <a:t>dangling</a:t>
            </a:r>
            <a:r>
              <a:rPr lang="en-US" altLang="en-US" sz="2800" dirty="0"/>
              <a:t> if it contains the address of memory that has been freed by a call to </a:t>
            </a:r>
            <a:r>
              <a:rPr lang="en-US" altLang="en-US" sz="2800" b="1" dirty="0"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altLang="en-US" sz="2800" dirty="0">
                <a:ea typeface="Courier New" charset="0"/>
                <a:cs typeface="Courier New" charset="0"/>
              </a:rPr>
              <a:t>.</a:t>
            </a:r>
          </a:p>
          <a:p>
            <a:pPr lvl="1" eaLnBrk="1" hangingPunct="1"/>
            <a:r>
              <a:rPr lang="en-US" altLang="en-US" sz="2800" dirty="0">
                <a:ea typeface="Courier New" charset="0"/>
                <a:cs typeface="Courier New" charset="0"/>
              </a:rPr>
              <a:t>Solution: set such pointers to 0 as soon as memory is freed.</a:t>
            </a:r>
          </a:p>
          <a:p>
            <a:pPr eaLnBrk="1" hangingPunct="1"/>
            <a:r>
              <a:rPr lang="en-US" altLang="en-US" sz="2800" dirty="0">
                <a:ea typeface="Courier New" charset="0"/>
                <a:cs typeface="Courier New" charset="0"/>
              </a:rPr>
              <a:t>A </a:t>
            </a:r>
            <a:r>
              <a:rPr lang="en-US" altLang="en-US" sz="2800" dirty="0">
                <a:solidFill>
                  <a:schemeClr val="accent2"/>
                </a:solidFill>
                <a:ea typeface="Courier New" charset="0"/>
                <a:cs typeface="Courier New" charset="0"/>
              </a:rPr>
              <a:t>memory leak</a:t>
            </a:r>
            <a:r>
              <a:rPr lang="en-US" altLang="en-US" sz="2800" dirty="0">
                <a:ea typeface="Courier New" charset="0"/>
                <a:cs typeface="Courier New" charset="0"/>
              </a:rPr>
              <a:t> occurs if no-longer-needed dynamic memory is not given back to the OS.  The memory is unavailable for reuse within the program.</a:t>
            </a:r>
          </a:p>
          <a:p>
            <a:pPr lvl="1" eaLnBrk="1" hangingPunct="1"/>
            <a:r>
              <a:rPr lang="en-US" altLang="en-US" sz="2800" dirty="0">
                <a:ea typeface="Courier New" charset="0"/>
                <a:cs typeface="Courier New" charset="0"/>
              </a:rPr>
              <a:t>Solution:  Give the memory back to the OS (delete in C++, free in C)</a:t>
            </a:r>
          </a:p>
          <a:p>
            <a:pPr lvl="1"/>
            <a:r>
              <a:rPr lang="en-US" altLang="en-US" sz="2800" dirty="0"/>
              <a:t>prog10_14.cpp</a:t>
            </a:r>
          </a:p>
          <a:p>
            <a:pPr lvl="1" eaLnBrk="1" hangingPunct="1"/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1895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80416" y="135636"/>
            <a:ext cx="11631168" cy="98233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Dynamic Memory with Objects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280416" y="1316736"/>
            <a:ext cx="11631168" cy="442329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Can allocate dynamic structure variables and objects using pointers:</a:t>
            </a:r>
          </a:p>
          <a:p>
            <a:pPr lvl="1" eaLnBrk="1" hangingPunct="1">
              <a:buFontTx/>
              <a:buNone/>
            </a:pPr>
            <a:r>
              <a:rPr lang="en-US" altLang="en-US" sz="2800" dirty="0"/>
              <a:t>	</a:t>
            </a:r>
            <a:r>
              <a:rPr lang="en-US" altLang="en-US" sz="2800" dirty="0" err="1">
                <a:solidFill>
                  <a:schemeClr val="accent2"/>
                </a:solidFill>
              </a:rPr>
              <a:t>stuPtr</a:t>
            </a:r>
            <a:r>
              <a:rPr lang="en-US" altLang="en-US" sz="2800" dirty="0">
                <a:solidFill>
                  <a:schemeClr val="accent2"/>
                </a:solidFill>
              </a:rPr>
              <a:t> = new Student;</a:t>
            </a:r>
          </a:p>
          <a:p>
            <a:pPr eaLnBrk="1" hangingPunct="1"/>
            <a:r>
              <a:rPr lang="en-US" altLang="en-US" sz="2800" dirty="0"/>
              <a:t>Can pass values to constructor:</a:t>
            </a:r>
          </a:p>
          <a:p>
            <a:pPr lvl="1" eaLnBrk="1" hangingPunct="1">
              <a:buFontTx/>
              <a:buNone/>
            </a:pPr>
            <a:r>
              <a:rPr lang="en-US" altLang="en-US" sz="2800" dirty="0"/>
              <a:t>	</a:t>
            </a:r>
            <a:r>
              <a:rPr lang="en-US" altLang="en-US" sz="2800" dirty="0" err="1">
                <a:solidFill>
                  <a:schemeClr val="accent2"/>
                </a:solidFill>
              </a:rPr>
              <a:t>squarePtr</a:t>
            </a:r>
            <a:r>
              <a:rPr lang="en-US" altLang="en-US" sz="2800" dirty="0">
                <a:solidFill>
                  <a:schemeClr val="accent2"/>
                </a:solidFill>
              </a:rPr>
              <a:t> = new Square(17);</a:t>
            </a:r>
          </a:p>
          <a:p>
            <a:pPr eaLnBrk="1" hangingPunct="1"/>
            <a:r>
              <a:rPr lang="en-US" altLang="en-US" sz="2800" dirty="0"/>
              <a:t> delete causes destructor to be invoked:</a:t>
            </a:r>
          </a:p>
          <a:p>
            <a:pPr lvl="1" eaLnBrk="1" hangingPunct="1">
              <a:buFontTx/>
              <a:buNone/>
            </a:pPr>
            <a:r>
              <a:rPr lang="en-US" altLang="en-US" sz="2800" dirty="0"/>
              <a:t>	</a:t>
            </a:r>
            <a:r>
              <a:rPr lang="en-US" altLang="en-US" sz="2800" dirty="0">
                <a:solidFill>
                  <a:schemeClr val="accent2"/>
                </a:solidFill>
              </a:rPr>
              <a:t>delete </a:t>
            </a:r>
            <a:r>
              <a:rPr lang="en-US" altLang="en-US" sz="2800" dirty="0" err="1">
                <a:solidFill>
                  <a:schemeClr val="accent2"/>
                </a:solidFill>
              </a:rPr>
              <a:t>squarePtr</a:t>
            </a:r>
            <a:r>
              <a:rPr lang="en-US" altLang="en-US" sz="2800" dirty="0">
                <a:solidFill>
                  <a:schemeClr val="accent2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763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288" y="220027"/>
            <a:ext cx="10704576" cy="1188720"/>
          </a:xfrm>
        </p:spPr>
        <p:txBody>
          <a:bodyPr>
            <a:normAutofit/>
          </a:bodyPr>
          <a:lstStyle/>
          <a:p>
            <a:r>
              <a:rPr lang="en-US" sz="4000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288" y="1590675"/>
            <a:ext cx="10704576" cy="4452938"/>
          </a:xfrm>
        </p:spPr>
        <p:txBody>
          <a:bodyPr>
            <a:noAutofit/>
          </a:bodyPr>
          <a:lstStyle/>
          <a:p>
            <a:r>
              <a:rPr lang="en-US" sz="2800" dirty="0"/>
              <a:t>C++ arrays, for the most part, are just like C-style arrays.  </a:t>
            </a:r>
          </a:p>
          <a:p>
            <a:pPr lvl="1"/>
            <a:r>
              <a:rPr lang="en-US" sz="2800" dirty="0"/>
              <a:t>Allow you to store and work with multiple values of the same data type</a:t>
            </a:r>
          </a:p>
          <a:p>
            <a:pPr lvl="1"/>
            <a:r>
              <a:rPr lang="en-US" sz="2800" dirty="0"/>
              <a:t>Declared the same</a:t>
            </a:r>
          </a:p>
          <a:p>
            <a:pPr lvl="1"/>
            <a:r>
              <a:rPr lang="en-US" sz="2800" dirty="0"/>
              <a:t>Access elements the same</a:t>
            </a:r>
          </a:p>
          <a:p>
            <a:pPr lvl="1"/>
            <a:r>
              <a:rPr lang="en-US" sz="2800" dirty="0"/>
              <a:t>Store and display data the same</a:t>
            </a:r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9486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68224" y="182880"/>
            <a:ext cx="11606784" cy="92659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600" dirty="0"/>
              <a:t>Controlling Memory Leaks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268224" y="1402081"/>
            <a:ext cx="11606783" cy="5012166"/>
          </a:xfrm>
        </p:spPr>
        <p:txBody>
          <a:bodyPr>
            <a:normAutofit/>
          </a:bodyPr>
          <a:lstStyle/>
          <a:p>
            <a:pPr eaLnBrk="1" hangingPunct="1">
              <a:buFont typeface="Arial" charset="0"/>
              <a:buChar char="•"/>
            </a:pPr>
            <a:r>
              <a:rPr lang="en-US" altLang="en-US" sz="2800" dirty="0"/>
              <a:t>Memory that is allocated with </a:t>
            </a:r>
            <a:r>
              <a:rPr lang="en-US" altLang="en-US" sz="2800" b="1" dirty="0"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en-US" sz="2800" dirty="0"/>
              <a:t> should be de-allocated with a call to </a:t>
            </a:r>
            <a:r>
              <a:rPr lang="en-US" altLang="en-US" sz="2800" b="1" dirty="0"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altLang="en-US" sz="2800" dirty="0"/>
              <a:t> as soon as the memory is no longer needed.  This is best done in the same function as the one that allocated the memory.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sz="2800" dirty="0"/>
              <a:t>For dynamically-created objects, </a:t>
            </a:r>
            <a:r>
              <a:rPr lang="en-US" altLang="en-US" sz="2800" b="1" dirty="0"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en-US" sz="2800" dirty="0"/>
              <a:t> can be used in the constructor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sz="2800" b="1" dirty="0"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altLang="en-US" sz="2800" dirty="0"/>
              <a:t> should be in the </a:t>
            </a:r>
            <a:r>
              <a:rPr lang="en-US" altLang="en-US" sz="2800" b="1" dirty="0"/>
              <a:t>destructor </a:t>
            </a:r>
            <a:r>
              <a:rPr lang="en-US" altLang="en-US" sz="2800" dirty="0"/>
              <a:t>if new was called in the constructor</a:t>
            </a:r>
            <a:endParaRPr lang="en-US" altLang="en-US" sz="2800" b="1" dirty="0"/>
          </a:p>
          <a:p>
            <a:pPr marL="0" indent="0" eaLnBrk="1" hangingPunct="1">
              <a:buNone/>
            </a:pPr>
            <a:r>
              <a:rPr lang="en-US" altLang="en-US" sz="2800" dirty="0"/>
              <a:t>Prog10_18.cpp</a:t>
            </a:r>
          </a:p>
        </p:txBody>
      </p:sp>
    </p:spTree>
    <p:extLst>
      <p:ext uri="{BB962C8B-B14F-4D97-AF65-F5344CB8AC3E}">
        <p14:creationId xmlns:p14="http://schemas.microsoft.com/office/powerpoint/2010/main" val="2030614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0" y="165766"/>
            <a:ext cx="11520592" cy="1041242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Allocating for a 2D array in C++</a:t>
            </a:r>
          </a:p>
        </p:txBody>
      </p:sp>
      <p:pic>
        <p:nvPicPr>
          <p:cNvPr id="1026" name="Picture 2" descr="nter image description he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559" y="1894481"/>
            <a:ext cx="6549853" cy="354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9552" y="1894481"/>
            <a:ext cx="601579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int</a:t>
            </a:r>
            <a:r>
              <a:rPr lang="en-US" sz="2400" dirty="0"/>
              <a:t>** </a:t>
            </a:r>
            <a:r>
              <a:rPr lang="en-US" sz="2400" dirty="0" err="1"/>
              <a:t>ary</a:t>
            </a:r>
            <a:r>
              <a:rPr lang="en-US" sz="2400" dirty="0"/>
              <a:t> = new </a:t>
            </a:r>
            <a:r>
              <a:rPr lang="en-US" sz="2400" dirty="0" err="1"/>
              <a:t>int</a:t>
            </a:r>
            <a:r>
              <a:rPr lang="en-US" sz="2400" dirty="0"/>
              <a:t>*[</a:t>
            </a:r>
            <a:r>
              <a:rPr lang="en-US" sz="2400" dirty="0" err="1"/>
              <a:t>rowCount</a:t>
            </a:r>
            <a:r>
              <a:rPr lang="en-US" sz="2400" dirty="0"/>
              <a:t>];</a:t>
            </a:r>
          </a:p>
          <a:p>
            <a:r>
              <a:rPr lang="en-US" sz="2400" dirty="0"/>
              <a:t>for(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</a:t>
            </a:r>
            <a:r>
              <a:rPr lang="en-US" sz="2400" dirty="0" err="1"/>
              <a:t>rowCount</a:t>
            </a:r>
            <a:r>
              <a:rPr lang="en-US" sz="2400" dirty="0"/>
              <a:t>; ++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	</a:t>
            </a:r>
            <a:r>
              <a:rPr lang="en-US" sz="2400" dirty="0" err="1"/>
              <a:t>ary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 = new </a:t>
            </a:r>
            <a:r>
              <a:rPr lang="en-US" sz="2400" dirty="0" err="1"/>
              <a:t>int</a:t>
            </a:r>
            <a:r>
              <a:rPr lang="en-US" sz="2400" dirty="0"/>
              <a:t>[</a:t>
            </a:r>
            <a:r>
              <a:rPr lang="en-US" sz="2400" dirty="0" err="1"/>
              <a:t>colCount</a:t>
            </a:r>
            <a:r>
              <a:rPr lang="en-US" sz="2400" dirty="0"/>
              <a:t>];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To delete</a:t>
            </a:r>
          </a:p>
          <a:p>
            <a:r>
              <a:rPr lang="en-US" sz="2400" dirty="0"/>
              <a:t>for</a:t>
            </a:r>
            <a:r>
              <a:rPr lang="mr-IN" sz="2400" dirty="0"/>
              <a:t>(</a:t>
            </a:r>
            <a:r>
              <a:rPr lang="mr-IN" sz="2400" dirty="0" err="1"/>
              <a:t>i</a:t>
            </a:r>
            <a:r>
              <a:rPr lang="mr-IN" sz="2400" dirty="0"/>
              <a:t> =0; </a:t>
            </a:r>
            <a:r>
              <a:rPr lang="mr-IN" sz="2400" dirty="0" err="1"/>
              <a:t>i</a:t>
            </a:r>
            <a:r>
              <a:rPr lang="mr-IN" sz="2400" dirty="0"/>
              <a:t>&lt; </a:t>
            </a:r>
            <a:r>
              <a:rPr lang="en-US" sz="2400" dirty="0" err="1"/>
              <a:t>rowCount</a:t>
            </a:r>
            <a:r>
              <a:rPr lang="mr-IN" sz="2400" dirty="0"/>
              <a:t>;</a:t>
            </a:r>
            <a:r>
              <a:rPr lang="en-US" sz="2400" dirty="0"/>
              <a:t>  </a:t>
            </a:r>
            <a:r>
              <a:rPr lang="en-US" sz="2400" dirty="0" err="1"/>
              <a:t>i</a:t>
            </a:r>
            <a:r>
              <a:rPr lang="en-US" sz="2400" dirty="0"/>
              <a:t>++</a:t>
            </a:r>
            <a:r>
              <a:rPr lang="mr-IN" sz="2400" dirty="0"/>
              <a:t>) </a:t>
            </a:r>
            <a:endParaRPr lang="en-US" sz="2400" dirty="0"/>
          </a:p>
          <a:p>
            <a:r>
              <a:rPr lang="mr-IN" sz="2400" dirty="0"/>
              <a:t>{ 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mr-IN" sz="2400" dirty="0" err="1"/>
              <a:t>delete</a:t>
            </a:r>
            <a:r>
              <a:rPr lang="mr-IN" sz="2400" dirty="0"/>
              <a:t> [] </a:t>
            </a:r>
            <a:r>
              <a:rPr lang="mr-IN" sz="2400" dirty="0" err="1"/>
              <a:t>ary</a:t>
            </a:r>
            <a:r>
              <a:rPr lang="mr-IN" sz="2400" dirty="0"/>
              <a:t>[</a:t>
            </a:r>
            <a:r>
              <a:rPr lang="mr-IN" sz="2400" dirty="0" err="1"/>
              <a:t>i</a:t>
            </a:r>
            <a:r>
              <a:rPr lang="mr-IN" sz="2400" dirty="0"/>
              <a:t>]; </a:t>
            </a:r>
            <a:endParaRPr lang="en-US" sz="2400" dirty="0"/>
          </a:p>
          <a:p>
            <a:r>
              <a:rPr lang="mr-IN" sz="2400" dirty="0"/>
              <a:t>} </a:t>
            </a:r>
            <a:endParaRPr lang="en-US" sz="2400" dirty="0"/>
          </a:p>
          <a:p>
            <a:r>
              <a:rPr lang="mr-IN" sz="2400" dirty="0" err="1"/>
              <a:t>delete</a:t>
            </a:r>
            <a:r>
              <a:rPr lang="mr-IN" sz="2400" dirty="0"/>
              <a:t> [] </a:t>
            </a:r>
            <a:r>
              <a:rPr lang="mr-IN" sz="2400" dirty="0" err="1"/>
              <a:t>ary</a:t>
            </a:r>
            <a:r>
              <a:rPr lang="mr-IN" sz="2400" dirty="0"/>
              <a:t>;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78EA34D-4565-CB47-8C50-594D258F47D5}"/>
                  </a:ext>
                </a:extLst>
              </p14:cNvPr>
              <p14:cNvContentPartPr/>
              <p14:nvPr/>
            </p14:nvContentPartPr>
            <p14:xfrm>
              <a:off x="2480784" y="1865904"/>
              <a:ext cx="653760" cy="451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78EA34D-4565-CB47-8C50-594D258F47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71784" y="1857264"/>
                <a:ext cx="671400" cy="46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1381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68224" y="182880"/>
            <a:ext cx="11606784" cy="92659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600" dirty="0"/>
              <a:t>Initializing Values in C++11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268224" y="1402081"/>
            <a:ext cx="11606783" cy="5012166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Arial (Body)"/>
              </a:rPr>
              <a:t>In C++ 11, putting empty { } after a variable definition indicates that the variable should be initialized to its default value</a:t>
            </a:r>
          </a:p>
          <a:p>
            <a:pPr lvl="1">
              <a:buFont typeface="Arial" charset="0"/>
              <a:buChar char="•"/>
            </a:pPr>
            <a:r>
              <a:rPr lang="en-US" altLang="en-US" sz="2600" dirty="0" err="1">
                <a:solidFill>
                  <a:srgbClr val="000000"/>
                </a:solidFill>
                <a:latin typeface="Arial (Body)"/>
              </a:rPr>
              <a:t>int</a:t>
            </a:r>
            <a:r>
              <a:rPr lang="en-US" altLang="en-US" sz="2600" dirty="0">
                <a:solidFill>
                  <a:srgbClr val="000000"/>
                </a:solidFill>
                <a:latin typeface="Arial (Body)"/>
              </a:rPr>
              <a:t> x {}; this tells the complier to initialize </a:t>
            </a:r>
            <a:r>
              <a:rPr lang="en-US" altLang="en-US" sz="2600" b="1" dirty="0">
                <a:solidFill>
                  <a:srgbClr val="000000"/>
                </a:solidFill>
                <a:latin typeface="Arial (Body)"/>
              </a:rPr>
              <a:t>x</a:t>
            </a:r>
            <a:r>
              <a:rPr lang="en-US" altLang="en-US" sz="2600" dirty="0">
                <a:solidFill>
                  <a:srgbClr val="000000"/>
                </a:solidFill>
                <a:latin typeface="Arial (Body)"/>
              </a:rPr>
              <a:t> to the standard default value</a:t>
            </a:r>
          </a:p>
          <a:p>
            <a:pPr lvl="1">
              <a:buFont typeface="Arial" charset="0"/>
              <a:buChar char="•"/>
            </a:pPr>
            <a:r>
              <a:rPr lang="en-US" altLang="en-US" sz="2600" dirty="0">
                <a:solidFill>
                  <a:srgbClr val="000000"/>
                </a:solidFill>
                <a:latin typeface="Arial (Body)"/>
              </a:rPr>
              <a:t>This will also work with a pointer </a:t>
            </a:r>
          </a:p>
          <a:p>
            <a:pPr lvl="1">
              <a:buFont typeface="Arial" charset="0"/>
              <a:buChar char="•"/>
            </a:pPr>
            <a:r>
              <a:rPr lang="en-US" altLang="en-US" sz="2600" dirty="0" err="1">
                <a:solidFill>
                  <a:srgbClr val="000000"/>
                </a:solidFill>
                <a:latin typeface="Arial (Body)"/>
              </a:rPr>
              <a:t>int</a:t>
            </a:r>
            <a:r>
              <a:rPr lang="en-US" altLang="en-US" sz="2600" dirty="0">
                <a:solidFill>
                  <a:srgbClr val="000000"/>
                </a:solidFill>
                <a:latin typeface="Arial (Body)"/>
              </a:rPr>
              <a:t> *x {}</a:t>
            </a:r>
          </a:p>
          <a:p>
            <a:pPr>
              <a:buFont typeface="Arial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Arial (Body)"/>
              </a:rPr>
              <a:t>In C we initialize a pointer to either 0 or NULL</a:t>
            </a:r>
          </a:p>
          <a:p>
            <a:pPr lvl="1">
              <a:buFont typeface="Arial" charset="0"/>
              <a:buChar char="•"/>
            </a:pPr>
            <a:r>
              <a:rPr lang="en-US" altLang="en-US" sz="2600" dirty="0">
                <a:solidFill>
                  <a:srgbClr val="000000"/>
                </a:solidFill>
                <a:latin typeface="Arial (Body)"/>
              </a:rPr>
              <a:t>The problem with this is this indicated the address is 0 (NULL translates to 0)</a:t>
            </a:r>
          </a:p>
          <a:p>
            <a:pPr>
              <a:buFont typeface="Arial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Arial (Body)"/>
              </a:rPr>
              <a:t>C++ 11 also has the key word </a:t>
            </a:r>
            <a:r>
              <a:rPr lang="en-US" altLang="en-US" sz="2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Arial (Body)"/>
                <a:cs typeface="Courier New" panose="02070309020205020404" pitchFamily="49" charset="0"/>
              </a:rPr>
              <a:t>to indicate that a pointer variable does not contain a valid memory location</a:t>
            </a:r>
          </a:p>
          <a:p>
            <a:pPr lvl="1">
              <a:buFont typeface="Arial" charset="0"/>
              <a:buChar char="•"/>
            </a:pPr>
            <a:r>
              <a:rPr lang="en-US" altLang="en-US" sz="2600" dirty="0" err="1">
                <a:solidFill>
                  <a:srgbClr val="000000"/>
                </a:solidFill>
                <a:latin typeface="Arial (Body)"/>
                <a:cs typeface="Courier New" panose="02070309020205020404" pitchFamily="49" charset="0"/>
              </a:rPr>
              <a:t>nullptr</a:t>
            </a:r>
            <a:r>
              <a:rPr lang="en-US" altLang="en-US" sz="2600" dirty="0">
                <a:solidFill>
                  <a:srgbClr val="000000"/>
                </a:solidFill>
                <a:latin typeface="Arial (Body)"/>
                <a:cs typeface="Courier New" panose="02070309020205020404" pitchFamily="49" charset="0"/>
              </a:rPr>
              <a:t> translates to “no valid address”</a:t>
            </a:r>
          </a:p>
          <a:p>
            <a:pPr lvl="1">
              <a:buFont typeface="Arial" charset="0"/>
              <a:buChar char="•"/>
            </a:pPr>
            <a:r>
              <a:rPr lang="en-US" altLang="en-US" sz="2600" dirty="0" err="1">
                <a:solidFill>
                  <a:srgbClr val="000000"/>
                </a:solidFill>
                <a:latin typeface="Arial (Body)"/>
                <a:cs typeface="Courier New" panose="02070309020205020404" pitchFamily="49" charset="0"/>
              </a:rPr>
              <a:t>null.cpp</a:t>
            </a:r>
            <a:r>
              <a:rPr lang="en-US" altLang="en-US" sz="2600" dirty="0">
                <a:solidFill>
                  <a:srgbClr val="000000"/>
                </a:solidFill>
                <a:latin typeface="Arial (Body)"/>
                <a:cs typeface="Courier New" panose="02070309020205020404" pitchFamily="49" charset="0"/>
              </a:rPr>
              <a:t> </a:t>
            </a:r>
            <a:r>
              <a:rPr lang="en-US" altLang="en-US" sz="2600" dirty="0" err="1">
                <a:solidFill>
                  <a:srgbClr val="000000"/>
                </a:solidFill>
                <a:latin typeface="Arial (Body)"/>
                <a:cs typeface="Courier New" panose="02070309020205020404" pitchFamily="49" charset="0"/>
              </a:rPr>
              <a:t>nullptr.cpp</a:t>
            </a:r>
            <a:endParaRPr lang="en-US" altLang="en-US" sz="2600" dirty="0">
              <a:solidFill>
                <a:srgbClr val="000000"/>
              </a:solidFill>
              <a:latin typeface="Arial (Body)"/>
              <a:cs typeface="Courier New" panose="02070309020205020404" pitchFamily="49" charset="0"/>
            </a:endParaRPr>
          </a:p>
          <a:p>
            <a:pPr eaLnBrk="1" hangingPunct="1">
              <a:buFont typeface="Arial" charset="0"/>
              <a:buChar char="•"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11473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68224" y="182880"/>
            <a:ext cx="11606784" cy="92659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600" dirty="0"/>
              <a:t>Smart Pointer C++11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268224" y="1402081"/>
            <a:ext cx="11606783" cy="5012166"/>
          </a:xfrm>
        </p:spPr>
        <p:txBody>
          <a:bodyPr>
            <a:normAutofit/>
          </a:bodyPr>
          <a:lstStyle/>
          <a:p>
            <a:pPr eaLnBrk="1" hangingPunct="1">
              <a:buFont typeface="Arial" charset="0"/>
              <a:buChar char="•"/>
            </a:pPr>
            <a:r>
              <a:rPr lang="en-US" altLang="en-US" sz="2800" dirty="0"/>
              <a:t>Objects that work like pointers but have the ability to automatically delete dynamically allocated memory</a:t>
            </a:r>
          </a:p>
          <a:p>
            <a:pPr lvl="0" eaLnBrk="0" fontAlgn="base" hangingPunct="0">
              <a:spcAft>
                <a:spcPct val="0"/>
              </a:spcAft>
              <a:buSzPts val="2400"/>
              <a:tabLst/>
            </a:pPr>
            <a:r>
              <a:rPr lang="en-US" altLang="en-US" sz="2800" dirty="0">
                <a:solidFill>
                  <a:srgbClr val="000000"/>
                </a:solidFill>
              </a:rPr>
              <a:t>They can be used to solve the following problems in a large software project</a:t>
            </a:r>
          </a:p>
          <a:p>
            <a:pPr marL="741600" lvl="1" indent="-284400" eaLnBrk="0" fontAlgn="base" hangingPunct="0">
              <a:spcAft>
                <a:spcPct val="0"/>
              </a:spcAft>
              <a:buSzPts val="2400"/>
            </a:pPr>
            <a:r>
              <a:rPr lang="en-US" altLang="en-US" sz="2800" dirty="0">
                <a:solidFill>
                  <a:srgbClr val="000000"/>
                </a:solidFill>
              </a:rPr>
              <a:t>dangling pointers – pointers whose memory is deleted while the pointer is still being used</a:t>
            </a:r>
          </a:p>
          <a:p>
            <a:pPr marL="741600" lvl="1" indent="-284400" eaLnBrk="0" fontAlgn="base" hangingPunct="0">
              <a:spcAft>
                <a:spcPct val="0"/>
              </a:spcAft>
              <a:buSzPts val="2400"/>
            </a:pPr>
            <a:r>
              <a:rPr lang="en-US" altLang="en-US" sz="2800" dirty="0">
                <a:solidFill>
                  <a:srgbClr val="000000"/>
                </a:solidFill>
              </a:rPr>
              <a:t>memory leaks – allocated memory that is no longer needed but is not deleted</a:t>
            </a:r>
          </a:p>
          <a:p>
            <a:pPr marL="741600" lvl="1" indent="-284400" eaLnBrk="0" fontAlgn="base" hangingPunct="0">
              <a:spcAft>
                <a:spcPct val="0"/>
              </a:spcAft>
              <a:buSzPts val="2400"/>
            </a:pPr>
            <a:r>
              <a:rPr lang="en-US" altLang="en-US" sz="2800" dirty="0">
                <a:solidFill>
                  <a:srgbClr val="000000"/>
                </a:solidFill>
              </a:rPr>
              <a:t>double-deletion – two different pointers de-allocating the same memory</a:t>
            </a:r>
          </a:p>
          <a:p>
            <a:pPr eaLnBrk="1" hangingPunct="1">
              <a:buFont typeface="Arial" charset="0"/>
              <a:buChar char="•"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10853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68224" y="182880"/>
            <a:ext cx="11606784" cy="92659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600" dirty="0"/>
              <a:t>Smart Pointer C++11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268224" y="1402081"/>
            <a:ext cx="11606783" cy="5012166"/>
          </a:xfrm>
        </p:spPr>
        <p:txBody>
          <a:bodyPr>
            <a:normAutofit/>
          </a:bodyPr>
          <a:lstStyle/>
          <a:p>
            <a:pPr marL="255600" lvl="0" indent="-255600" eaLnBrk="0" fontAlgn="base" hangingPunct="0">
              <a:spcAft>
                <a:spcPct val="0"/>
              </a:spcAft>
              <a:buSzPts val="2400"/>
              <a:tabLst/>
            </a:pPr>
            <a:r>
              <a:rPr lang="en-US" altLang="en-US" sz="2800" b="1" dirty="0">
                <a:solidFill>
                  <a:srgbClr val="000000"/>
                </a:solidFill>
              </a:rPr>
              <a:t>Smart pointers </a:t>
            </a:r>
            <a:r>
              <a:rPr lang="en-US" altLang="en-US" sz="2800" dirty="0">
                <a:solidFill>
                  <a:srgbClr val="000000"/>
                </a:solidFill>
              </a:rPr>
              <a:t>are objects that work like pointers.</a:t>
            </a:r>
          </a:p>
          <a:p>
            <a:pPr marL="255600" lvl="0" indent="-255600" eaLnBrk="0" fontAlgn="base" hangingPunct="0">
              <a:spcAft>
                <a:spcPct val="0"/>
              </a:spcAft>
              <a:buSzPts val="2400"/>
              <a:tabLst/>
            </a:pPr>
            <a:r>
              <a:rPr lang="en-US" altLang="en-US" sz="2800" dirty="0">
                <a:solidFill>
                  <a:srgbClr val="000000"/>
                </a:solidFill>
              </a:rPr>
              <a:t>Unlike regular (raw) pointers, smart pointers can automatically delete dynamic memory that is no longer being used.</a:t>
            </a:r>
          </a:p>
          <a:p>
            <a:pPr marL="255600" lvl="0" indent="-255600" eaLnBrk="0" fontAlgn="base" hangingPunct="0">
              <a:spcAft>
                <a:spcPct val="0"/>
              </a:spcAft>
              <a:buSzPts val="2400"/>
              <a:tabLst/>
            </a:pPr>
            <a:r>
              <a:rPr lang="en-US" altLang="en-US" sz="2800" dirty="0">
                <a:solidFill>
                  <a:srgbClr val="000000"/>
                </a:solidFill>
              </a:rPr>
              <a:t>There are three types of smart pointers:</a:t>
            </a:r>
          </a:p>
          <a:p>
            <a:pPr marL="740664" lvl="1" indent="-283464" eaLnBrk="0" fontAlgn="base" hangingPunct="0">
              <a:buSzPts val="2400"/>
            </a:pPr>
            <a:r>
              <a:rPr lang="en-US" altLang="en-US" sz="2800" dirty="0">
                <a:solidFill>
                  <a:srgbClr val="000000"/>
                </a:solidFill>
              </a:rPr>
              <a:t>unique pointers(</a:t>
            </a:r>
            <a:r>
              <a:rPr lang="en-US" altLang="en-US" sz="2800" dirty="0" err="1">
                <a:solidFill>
                  <a:srgbClr val="000000"/>
                </a:solidFill>
              </a:rPr>
              <a:t>unique_ptr</a:t>
            </a:r>
            <a:r>
              <a:rPr lang="en-US" altLang="en-US" sz="2800" dirty="0">
                <a:solidFill>
                  <a:srgbClr val="000000"/>
                </a:solidFill>
              </a:rPr>
              <a:t>)</a:t>
            </a:r>
          </a:p>
          <a:p>
            <a:pPr marL="740664" lvl="1" indent="-283464" eaLnBrk="0" fontAlgn="base" hangingPunct="0">
              <a:buSzPts val="2400"/>
            </a:pPr>
            <a:r>
              <a:rPr lang="en-US" altLang="en-US" sz="2800" dirty="0">
                <a:solidFill>
                  <a:srgbClr val="000000"/>
                </a:solidFill>
              </a:rPr>
              <a:t>shared pointers(</a:t>
            </a:r>
            <a:r>
              <a:rPr lang="en-US" altLang="en-US" sz="2800" dirty="0" err="1">
                <a:solidFill>
                  <a:srgbClr val="000000"/>
                </a:solidFill>
              </a:rPr>
              <a:t>shared_ptr</a:t>
            </a:r>
            <a:r>
              <a:rPr lang="en-US" altLang="en-US" sz="2800" dirty="0">
                <a:solidFill>
                  <a:srgbClr val="000000"/>
                </a:solidFill>
              </a:rPr>
              <a:t>)</a:t>
            </a:r>
          </a:p>
          <a:p>
            <a:pPr marL="740664" lvl="1" indent="-283464" eaLnBrk="0" fontAlgn="base" hangingPunct="0">
              <a:buSzPts val="2400"/>
            </a:pPr>
            <a:r>
              <a:rPr lang="en-US" altLang="en-US" sz="2800" dirty="0">
                <a:solidFill>
                  <a:srgbClr val="000000"/>
                </a:solidFill>
              </a:rPr>
              <a:t>weak pointers(</a:t>
            </a:r>
            <a:r>
              <a:rPr lang="en-US" altLang="en-US" sz="2800" dirty="0" err="1">
                <a:solidFill>
                  <a:srgbClr val="000000"/>
                </a:solidFill>
              </a:rPr>
              <a:t>weak_ptr</a:t>
            </a:r>
            <a:r>
              <a:rPr lang="en-US" altLang="en-US" sz="2800" dirty="0">
                <a:solidFill>
                  <a:srgbClr val="000000"/>
                </a:solidFill>
              </a:rPr>
              <a:t>) This will not be covered in this class</a:t>
            </a:r>
          </a:p>
          <a:p>
            <a:pPr eaLnBrk="1" hangingPunct="1">
              <a:buFont typeface="Arial" charset="0"/>
              <a:buChar char="•"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834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68224" y="182880"/>
            <a:ext cx="11606784" cy="92659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600" dirty="0"/>
              <a:t>Unique Pointer C++11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268224" y="1402081"/>
            <a:ext cx="11606783" cy="5012166"/>
          </a:xfrm>
        </p:spPr>
        <p:txBody>
          <a:bodyPr>
            <a:normAutofit/>
          </a:bodyPr>
          <a:lstStyle/>
          <a:p>
            <a:pPr eaLnBrk="1" hangingPunct="1">
              <a:buFont typeface="Arial" charset="0"/>
              <a:buChar char="•"/>
            </a:pPr>
            <a:r>
              <a:rPr lang="en-US" altLang="en-US" sz="2800" dirty="0"/>
              <a:t>#include &lt;memory&gt;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sz="2800" dirty="0"/>
              <a:t>A unique pointer points to a dynamically allocated object that has a single owner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sz="2800" dirty="0"/>
              <a:t>Ex. </a:t>
            </a:r>
            <a:r>
              <a:rPr lang="en-US" altLang="en-US" sz="2800" dirty="0" err="1"/>
              <a:t>unique_ptr</a:t>
            </a:r>
            <a:r>
              <a:rPr lang="en-US" altLang="en-US" sz="2800" dirty="0"/>
              <a:t>&lt;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&gt; uptr1(new 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); </a:t>
            </a:r>
          </a:p>
          <a:p>
            <a:pPr marL="0" indent="0" eaLnBrk="1" hangingPunct="1">
              <a:buNone/>
            </a:pPr>
            <a:r>
              <a:rPr lang="en-US" altLang="en-US" sz="2800" dirty="0"/>
              <a:t>This points to an int.  When this pointers goes out of scope the the </a:t>
            </a:r>
            <a:r>
              <a:rPr lang="en-US" altLang="en-US" sz="2800" dirty="0" err="1"/>
              <a:t>unique_ptr</a:t>
            </a:r>
            <a:r>
              <a:rPr lang="en-US" altLang="en-US" sz="2800" dirty="0"/>
              <a:t> class will delete the memory associated with this pointer. </a:t>
            </a:r>
          </a:p>
          <a:p>
            <a:r>
              <a:rPr lang="en-US" altLang="en-US" sz="2800" dirty="0"/>
              <a:t>Another ex. </a:t>
            </a:r>
            <a:r>
              <a:rPr lang="en-US" altLang="en-US" sz="2800" dirty="0" err="1"/>
              <a:t>unique_ptr</a:t>
            </a:r>
            <a:r>
              <a:rPr lang="en-US" altLang="en-US" sz="2800" dirty="0"/>
              <a:t>&lt;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&gt; uptr2;</a:t>
            </a:r>
          </a:p>
          <a:p>
            <a:pPr marL="0" indent="0">
              <a:buNone/>
            </a:pPr>
            <a:r>
              <a:rPr lang="en-US" altLang="en-US" sz="2800" dirty="0"/>
              <a:t>		   uptr2 = </a:t>
            </a:r>
            <a:r>
              <a:rPr lang="en-US" altLang="en-US" sz="2800" dirty="0" err="1"/>
              <a:t>unique_ptr</a:t>
            </a:r>
            <a:r>
              <a:rPr lang="en-US" altLang="en-US" sz="2800" dirty="0"/>
              <a:t>&lt;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&gt; (new 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4692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68224" y="182880"/>
            <a:ext cx="11606784" cy="92659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600" dirty="0"/>
              <a:t>Unique Pointer C++11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268224" y="1402080"/>
            <a:ext cx="11606783" cy="5273039"/>
          </a:xfrm>
        </p:spPr>
        <p:txBody>
          <a:bodyPr>
            <a:normAutofit/>
          </a:bodyPr>
          <a:lstStyle/>
          <a:p>
            <a:pPr eaLnBrk="1" hangingPunct="1">
              <a:buFont typeface="Arial" charset="0"/>
              <a:buChar char="•"/>
            </a:pPr>
            <a:r>
              <a:rPr lang="en-US" altLang="en-US" sz="2800" dirty="0"/>
              <a:t>To avoid memory leaks, objects that are managed by smart pointers should have no other references to them. 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sz="2800" dirty="0"/>
              <a:t>Should </a:t>
            </a:r>
            <a:r>
              <a:rPr lang="en-US" altLang="en-US" sz="2800" b="1" dirty="0"/>
              <a:t>NOT</a:t>
            </a:r>
            <a:r>
              <a:rPr lang="en-US" altLang="en-US" sz="2800" dirty="0"/>
              <a:t> do the following:</a:t>
            </a:r>
          </a:p>
          <a:p>
            <a:pPr marL="228600" lvl="1" indent="0">
              <a:buNone/>
            </a:pPr>
            <a:r>
              <a:rPr lang="en-US" altLang="en-US" sz="2600" dirty="0" err="1"/>
              <a:t>int</a:t>
            </a:r>
            <a:r>
              <a:rPr lang="en-US" altLang="en-US" sz="2600" dirty="0"/>
              <a:t> *p = new </a:t>
            </a:r>
            <a:r>
              <a:rPr lang="en-US" altLang="en-US" sz="2600" dirty="0" err="1"/>
              <a:t>int</a:t>
            </a:r>
            <a:r>
              <a:rPr lang="en-US" altLang="en-US" sz="2600" dirty="0"/>
              <a:t>;</a:t>
            </a:r>
          </a:p>
          <a:p>
            <a:pPr marL="228600" lvl="1" indent="0">
              <a:buNone/>
            </a:pPr>
            <a:r>
              <a:rPr lang="en-US" altLang="en-US" sz="2600" dirty="0" err="1"/>
              <a:t>unique_ptr</a:t>
            </a:r>
            <a:r>
              <a:rPr lang="en-US" altLang="en-US" sz="2600" dirty="0"/>
              <a:t>&lt;</a:t>
            </a:r>
            <a:r>
              <a:rPr lang="en-US" altLang="en-US" sz="2600" dirty="0" err="1"/>
              <a:t>int</a:t>
            </a:r>
            <a:r>
              <a:rPr lang="en-US" altLang="en-US" sz="2600" dirty="0"/>
              <a:t>&gt; </a:t>
            </a:r>
            <a:r>
              <a:rPr lang="en-US" altLang="en-US" sz="2600" dirty="0" err="1"/>
              <a:t>uptr</a:t>
            </a:r>
            <a:r>
              <a:rPr lang="en-US" altLang="en-US" sz="2600" dirty="0"/>
              <a:t>(p);</a:t>
            </a:r>
          </a:p>
          <a:p>
            <a:r>
              <a:rPr lang="en-US" altLang="en-US" sz="2800" dirty="0"/>
              <a:t>Smart pointer do not support pointer arithmetic ( </a:t>
            </a:r>
            <a:r>
              <a:rPr lang="en-US" altLang="en-US" sz="2800" dirty="0" err="1"/>
              <a:t>uptr</a:t>
            </a:r>
            <a:r>
              <a:rPr lang="en-US" altLang="en-US" sz="2800" dirty="0"/>
              <a:t>++, </a:t>
            </a:r>
            <a:r>
              <a:rPr lang="en-US" altLang="en-US" sz="2800" dirty="0" err="1"/>
              <a:t>uptr</a:t>
            </a:r>
            <a:r>
              <a:rPr lang="en-US" altLang="en-US" sz="2800" dirty="0"/>
              <a:t> = </a:t>
            </a:r>
            <a:r>
              <a:rPr lang="en-US" altLang="en-US" sz="2800" dirty="0" err="1"/>
              <a:t>uptr</a:t>
            </a:r>
            <a:r>
              <a:rPr lang="en-US" altLang="en-US" sz="2800" dirty="0"/>
              <a:t> +2)</a:t>
            </a:r>
          </a:p>
          <a:p>
            <a:r>
              <a:rPr lang="en-US" altLang="en-US" sz="2800" dirty="0"/>
              <a:t>Does support dereferencing: (* and -&gt;)</a:t>
            </a:r>
          </a:p>
          <a:p>
            <a:r>
              <a:rPr lang="en-US" altLang="en-US" sz="2800" dirty="0"/>
              <a:t>Can not initialize a </a:t>
            </a:r>
            <a:r>
              <a:rPr lang="en-US" altLang="en-US" sz="2800" dirty="0" err="1"/>
              <a:t>unique_ptr</a:t>
            </a:r>
            <a:r>
              <a:rPr lang="en-US" altLang="en-US" sz="2800" dirty="0"/>
              <a:t> with the value of another </a:t>
            </a:r>
            <a:r>
              <a:rPr lang="en-US" altLang="en-US" sz="2800" dirty="0" err="1"/>
              <a:t>unique_ptr</a:t>
            </a:r>
            <a:r>
              <a:rPr lang="en-US" altLang="en-US" sz="2800" dirty="0"/>
              <a:t> object</a:t>
            </a:r>
          </a:p>
          <a:p>
            <a:pPr lvl="1"/>
            <a:r>
              <a:rPr lang="en-US" altLang="en-US" sz="2600" dirty="0" err="1"/>
              <a:t>Unique_ptr</a:t>
            </a:r>
            <a:r>
              <a:rPr lang="en-US" altLang="en-US" sz="2600" dirty="0"/>
              <a:t>&lt;</a:t>
            </a:r>
            <a:r>
              <a:rPr lang="en-US" altLang="en-US" sz="2600" dirty="0" err="1"/>
              <a:t>int</a:t>
            </a:r>
            <a:r>
              <a:rPr lang="en-US" altLang="en-US" sz="2600" dirty="0"/>
              <a:t>&gt; uptr1(new </a:t>
            </a:r>
            <a:r>
              <a:rPr lang="en-US" altLang="en-US" sz="2600" dirty="0" err="1"/>
              <a:t>int</a:t>
            </a:r>
            <a:r>
              <a:rPr lang="en-US" altLang="en-US" sz="2600" dirty="0"/>
              <a:t>); </a:t>
            </a:r>
          </a:p>
          <a:p>
            <a:pPr lvl="1"/>
            <a:r>
              <a:rPr lang="en-US" altLang="en-US" sz="2600" dirty="0" err="1"/>
              <a:t>Unique_ptr</a:t>
            </a:r>
            <a:r>
              <a:rPr lang="en-US" altLang="en-US" sz="2600" dirty="0"/>
              <a:t>&lt;</a:t>
            </a:r>
            <a:r>
              <a:rPr lang="en-US" altLang="en-US" sz="2600" dirty="0" err="1"/>
              <a:t>int</a:t>
            </a:r>
            <a:r>
              <a:rPr lang="en-US" altLang="en-US" sz="2600" dirty="0"/>
              <a:t>&gt; uptr2 = uptr1;   not allowed. </a:t>
            </a:r>
          </a:p>
        </p:txBody>
      </p:sp>
    </p:spTree>
    <p:extLst>
      <p:ext uri="{BB962C8B-B14F-4D97-AF65-F5344CB8AC3E}">
        <p14:creationId xmlns:p14="http://schemas.microsoft.com/office/powerpoint/2010/main" val="3558805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68224" y="195072"/>
            <a:ext cx="11606784" cy="92659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3600" dirty="0"/>
              <a:t>Unique Pointer C++11</a:t>
            </a:r>
            <a:br>
              <a:rPr lang="en-US" altLang="en-US" sz="3600" dirty="0"/>
            </a:br>
            <a:r>
              <a:rPr lang="en-US" altLang="en-US" sz="3600" dirty="0"/>
              <a:t>move()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268224" y="1402081"/>
            <a:ext cx="11606783" cy="5012166"/>
          </a:xfrm>
        </p:spPr>
        <p:txBody>
          <a:bodyPr>
            <a:normAutofit/>
          </a:bodyPr>
          <a:lstStyle/>
          <a:p>
            <a:pPr eaLnBrk="1" hangingPunct="1">
              <a:buFont typeface="Arial" charset="0"/>
              <a:buChar char="•"/>
            </a:pPr>
            <a:r>
              <a:rPr lang="en-US" altLang="en-US" sz="2800" dirty="0"/>
              <a:t>C++ provides a the move() function that transfers ownership from one unique pointer to another</a:t>
            </a:r>
          </a:p>
          <a:p>
            <a:pPr marL="228600" lvl="1" indent="0">
              <a:buNone/>
            </a:pPr>
            <a:r>
              <a:rPr lang="en-US" altLang="en-US" sz="2600" dirty="0"/>
              <a:t>	</a:t>
            </a:r>
            <a:r>
              <a:rPr lang="en-US" altLang="en-US" sz="2600" dirty="0" err="1"/>
              <a:t>unique_ptr</a:t>
            </a:r>
            <a:r>
              <a:rPr lang="en-US" altLang="en-US" sz="2600" dirty="0"/>
              <a:t> &lt;</a:t>
            </a:r>
            <a:r>
              <a:rPr lang="en-US" altLang="en-US" sz="2600" dirty="0" err="1"/>
              <a:t>int</a:t>
            </a:r>
            <a:r>
              <a:rPr lang="en-US" altLang="en-US" sz="2600" dirty="0"/>
              <a:t>&gt; uptr1(new </a:t>
            </a:r>
            <a:r>
              <a:rPr lang="en-US" altLang="en-US" sz="2600" dirty="0" err="1"/>
              <a:t>int</a:t>
            </a:r>
            <a:r>
              <a:rPr lang="en-US" altLang="en-US" sz="2600" dirty="0"/>
              <a:t>);  </a:t>
            </a:r>
          </a:p>
          <a:p>
            <a:pPr marL="457200" lvl="2" indent="0">
              <a:buNone/>
            </a:pPr>
            <a:r>
              <a:rPr lang="en-US" altLang="en-US" sz="2600" dirty="0"/>
              <a:t>	*uptr1 = 15;</a:t>
            </a:r>
          </a:p>
          <a:p>
            <a:pPr marL="457200" lvl="2" indent="0">
              <a:buNone/>
            </a:pPr>
            <a:r>
              <a:rPr lang="en-US" altLang="en-US" sz="2600" dirty="0"/>
              <a:t>	</a:t>
            </a:r>
            <a:r>
              <a:rPr lang="en-US" altLang="en-US" sz="2600" dirty="0" err="1"/>
              <a:t>unique_ptr</a:t>
            </a:r>
            <a:r>
              <a:rPr lang="en-US" altLang="en-US" sz="2600" dirty="0"/>
              <a:t>&lt;</a:t>
            </a:r>
            <a:r>
              <a:rPr lang="en-US" altLang="en-US" sz="2600" dirty="0" err="1"/>
              <a:t>int</a:t>
            </a:r>
            <a:r>
              <a:rPr lang="en-US" altLang="en-US" sz="2600" dirty="0"/>
              <a:t>&gt; uptr2(new </a:t>
            </a:r>
            <a:r>
              <a:rPr lang="en-US" altLang="en-US" sz="2600" dirty="0" err="1"/>
              <a:t>int</a:t>
            </a:r>
            <a:r>
              <a:rPr lang="en-US" altLang="en-US" sz="2600" dirty="0"/>
              <a:t>); </a:t>
            </a:r>
          </a:p>
          <a:p>
            <a:pPr marL="457200" lvl="2" indent="0">
              <a:buNone/>
            </a:pPr>
            <a:r>
              <a:rPr lang="en-US" altLang="en-US" sz="2600" dirty="0"/>
              <a:t>	uptr2 = move(uptr1);  //what happens:  uptr2 is deallocated and then uptr1 				    gives ownership of the memory to uptr2.  </a:t>
            </a:r>
          </a:p>
          <a:p>
            <a:pPr marL="457200" lvl="2" indent="0">
              <a:buNone/>
            </a:pPr>
            <a:r>
              <a:rPr lang="en-US" altLang="en-US" sz="2600" dirty="0"/>
              <a:t>					uptr1 = </a:t>
            </a:r>
            <a:r>
              <a:rPr lang="en-US" altLang="en-US" sz="2600" dirty="0" err="1"/>
              <a:t>nullptr</a:t>
            </a:r>
            <a:r>
              <a:rPr lang="en-US" altLang="en-US" sz="2600" dirty="0"/>
              <a:t>;</a:t>
            </a:r>
          </a:p>
          <a:p>
            <a:pPr marL="457200" lvl="2" indent="0">
              <a:buNone/>
            </a:pPr>
            <a:r>
              <a:rPr lang="en-US" altLang="en-US" sz="2600" dirty="0"/>
              <a:t>	</a:t>
            </a:r>
            <a:r>
              <a:rPr lang="en-US" altLang="en-US" sz="2600" dirty="0" err="1"/>
              <a:t>cout</a:t>
            </a:r>
            <a:r>
              <a:rPr lang="en-US" altLang="en-US" sz="2600" dirty="0"/>
              <a:t> &lt;&lt; *uptr2 &lt;&lt; </a:t>
            </a:r>
            <a:r>
              <a:rPr lang="en-US" altLang="en-US" sz="2600" dirty="0" err="1"/>
              <a:t>endl</a:t>
            </a:r>
            <a:r>
              <a:rPr lang="en-US" altLang="en-US" sz="2600" dirty="0"/>
              <a:t>;   // this will print 15</a:t>
            </a:r>
          </a:p>
          <a:p>
            <a:pPr eaLnBrk="1" hangingPunct="1">
              <a:buFont typeface="Arial" charset="0"/>
              <a:buChar char="•"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96626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68224" y="182880"/>
            <a:ext cx="11606784" cy="92659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600" dirty="0"/>
              <a:t>Clearing a unique pointer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268224" y="1402081"/>
            <a:ext cx="11606783" cy="5012166"/>
          </a:xfrm>
        </p:spPr>
        <p:txBody>
          <a:bodyPr>
            <a:normAutofit/>
          </a:bodyPr>
          <a:lstStyle/>
          <a:p>
            <a:pPr eaLnBrk="1" hangingPunct="1">
              <a:buFont typeface="Arial" charset="0"/>
              <a:buChar char="•"/>
            </a:pPr>
            <a:r>
              <a:rPr lang="en-US" altLang="en-US" sz="2800" dirty="0"/>
              <a:t>Unique pointers deallocate the memory for their objects when they go out of scope.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sz="2800" dirty="0"/>
              <a:t>To manually deallocate memory, use:</a:t>
            </a:r>
          </a:p>
          <a:p>
            <a:pPr lvl="1">
              <a:buFont typeface="Arial" charset="0"/>
              <a:buChar char="•"/>
            </a:pPr>
            <a:r>
              <a:rPr lang="en-US" altLang="en-US" sz="2600" dirty="0" err="1"/>
              <a:t>uptr</a:t>
            </a:r>
            <a:r>
              <a:rPr lang="en-US" altLang="en-US" sz="2600" dirty="0"/>
              <a:t> = </a:t>
            </a:r>
            <a:r>
              <a:rPr lang="en-US" altLang="en-US" sz="2600" dirty="0" err="1"/>
              <a:t>nullptr</a:t>
            </a:r>
            <a:r>
              <a:rPr lang="en-US" altLang="en-US" sz="2600" dirty="0"/>
              <a:t>; or </a:t>
            </a:r>
            <a:r>
              <a:rPr lang="en-US" altLang="en-US" sz="2600" dirty="0" err="1"/>
              <a:t>uptr.reset</a:t>
            </a:r>
            <a:r>
              <a:rPr lang="en-US" altLang="en-US" sz="2600" dirty="0"/>
              <a:t>();</a:t>
            </a:r>
          </a:p>
          <a:p>
            <a:pPr lvl="1">
              <a:buFont typeface="Arial" charset="0"/>
              <a:buChar char="•"/>
            </a:pPr>
            <a:endParaRPr lang="en-US" altLang="en-US" sz="2600" dirty="0"/>
          </a:p>
          <a:p>
            <a:pPr lvl="1">
              <a:buFont typeface="Arial" charset="0"/>
              <a:buChar char="•"/>
            </a:pPr>
            <a:r>
              <a:rPr lang="en-US" altLang="en-US" sz="2600" dirty="0"/>
              <a:t>C++14 has made additional changes to unique pointers.  We will not discuss this at this time.</a:t>
            </a:r>
          </a:p>
          <a:p>
            <a:pPr lvl="1">
              <a:buFont typeface="Arial" charset="0"/>
              <a:buChar char="•"/>
            </a:pPr>
            <a:endParaRPr lang="en-US" altLang="en-US" sz="2600" dirty="0"/>
          </a:p>
          <a:p>
            <a:pPr marL="228600" lvl="1" indent="0">
              <a:buNone/>
            </a:pPr>
            <a:r>
              <a:rPr lang="en-US" altLang="en-US" sz="2600" dirty="0" err="1"/>
              <a:t>unique_ptr.cpp</a:t>
            </a: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987148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68224" y="182880"/>
            <a:ext cx="11606784" cy="92659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600" dirty="0"/>
              <a:t>unique pointer and arrays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268224" y="1402081"/>
            <a:ext cx="11606783" cy="5012166"/>
          </a:xfrm>
        </p:spPr>
        <p:txBody>
          <a:bodyPr>
            <a:normAutofit/>
          </a:bodyPr>
          <a:lstStyle/>
          <a:p>
            <a:pPr lvl="1"/>
            <a:r>
              <a:rPr lang="en-US" altLang="en-US" sz="2600" dirty="0"/>
              <a:t>Use array notation when using an unique pointer to allocate memory for an array</a:t>
            </a:r>
          </a:p>
          <a:p>
            <a:pPr lvl="4"/>
            <a:r>
              <a:rPr lang="en-US" altLang="en-US" sz="2600" dirty="0" err="1"/>
              <a:t>Unique_ptr</a:t>
            </a:r>
            <a:r>
              <a:rPr lang="en-US" altLang="en-US" sz="2600" dirty="0"/>
              <a:t>&lt;</a:t>
            </a:r>
            <a:r>
              <a:rPr lang="en-US" altLang="en-US" sz="2600" dirty="0" err="1"/>
              <a:t>int</a:t>
            </a:r>
            <a:r>
              <a:rPr lang="en-US" altLang="en-US" sz="2600" dirty="0"/>
              <a:t>[]&gt; </a:t>
            </a:r>
            <a:r>
              <a:rPr lang="en-US" altLang="en-US" sz="2600" dirty="0" err="1"/>
              <a:t>uptr</a:t>
            </a:r>
            <a:r>
              <a:rPr lang="en-US" altLang="en-US" sz="2600" dirty="0"/>
              <a:t>(new </a:t>
            </a:r>
            <a:r>
              <a:rPr lang="en-US" altLang="en-US" sz="2600" dirty="0" err="1"/>
              <a:t>int</a:t>
            </a:r>
            <a:r>
              <a:rPr lang="en-US" altLang="en-US" sz="2600" dirty="0"/>
              <a:t>[5]);</a:t>
            </a:r>
          </a:p>
          <a:p>
            <a:pPr lvl="1"/>
            <a:r>
              <a:rPr lang="en-US" altLang="en-US" sz="2600" dirty="0"/>
              <a:t>Doing so ensures that the proper deallocation(delete[] instead of delete) will be used.</a:t>
            </a:r>
          </a:p>
        </p:txBody>
      </p:sp>
    </p:spTree>
    <p:extLst>
      <p:ext uri="{BB962C8B-B14F-4D97-AF65-F5344CB8AC3E}">
        <p14:creationId xmlns:p14="http://schemas.microsoft.com/office/powerpoint/2010/main" val="3080022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120966"/>
            <a:ext cx="11241024" cy="1188720"/>
          </a:xfrm>
        </p:spPr>
        <p:txBody>
          <a:bodyPr/>
          <a:lstStyle/>
          <a:p>
            <a:r>
              <a:rPr lang="en-US" sz="4000" dirty="0"/>
              <a:t>Arrays</a:t>
            </a:r>
            <a:r>
              <a:rPr lang="en-US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28" y="1538286"/>
            <a:ext cx="11241024" cy="4976813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pPr lvl="1"/>
            <a:r>
              <a:rPr lang="en-US" sz="2800" dirty="0"/>
              <a:t>C++ does not perform bounds checking</a:t>
            </a:r>
          </a:p>
          <a:p>
            <a:pPr lvl="2"/>
            <a:r>
              <a:rPr lang="en-US" sz="2800" dirty="0"/>
              <a:t>This means C++ does not check to see if an array subscript is in range</a:t>
            </a:r>
          </a:p>
          <a:p>
            <a:pPr lvl="1"/>
            <a:r>
              <a:rPr lang="en-US" sz="2800" dirty="0"/>
              <a:t>An invalid array subscript can cause a program to overwrite other memory</a:t>
            </a:r>
          </a:p>
          <a:p>
            <a:pPr lvl="1"/>
            <a:r>
              <a:rPr lang="en-US" sz="2800" dirty="0"/>
              <a:t> Example:</a:t>
            </a:r>
          </a:p>
          <a:p>
            <a:pPr marL="914400" lvl="2" indent="0">
              <a:buNone/>
            </a:pPr>
            <a:r>
              <a:rPr lang="en-US" sz="2800" dirty="0" err="1"/>
              <a:t>const</a:t>
            </a:r>
            <a:r>
              <a:rPr lang="en-US" sz="2800" dirty="0"/>
              <a:t> </a:t>
            </a:r>
            <a:r>
              <a:rPr lang="en-US" sz="2800" dirty="0" err="1"/>
              <a:t>int</a:t>
            </a:r>
            <a:r>
              <a:rPr lang="en-US" sz="2800" dirty="0"/>
              <a:t> ISIZE = 3;</a:t>
            </a:r>
          </a:p>
          <a:p>
            <a:pPr marL="914400" lvl="2" indent="0">
              <a:buNone/>
            </a:pP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num</a:t>
            </a:r>
            <a:r>
              <a:rPr lang="en-US" sz="2800" dirty="0"/>
              <a:t>[ISIZE];</a:t>
            </a:r>
          </a:p>
          <a:p>
            <a:pPr marL="914400" lvl="2" indent="0">
              <a:buNone/>
            </a:pPr>
            <a:r>
              <a:rPr lang="en-US" sz="2800" dirty="0" err="1"/>
              <a:t>num</a:t>
            </a:r>
            <a:r>
              <a:rPr lang="en-US" sz="2800" dirty="0"/>
              <a:t>[4] = 25; </a:t>
            </a:r>
          </a:p>
          <a:p>
            <a:endParaRPr lang="en-US" dirty="0"/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6205728" y="4519614"/>
            <a:ext cx="3048000" cy="1600200"/>
            <a:chOff x="2544" y="2640"/>
            <a:chExt cx="1920" cy="1008"/>
          </a:xfrm>
        </p:grpSpPr>
        <p:sp>
          <p:nvSpPr>
            <p:cNvPr id="5" name="Text Box 13"/>
            <p:cNvSpPr txBox="1">
              <a:spLocks noChangeArrowheads="1"/>
            </p:cNvSpPr>
            <p:nvPr/>
          </p:nvSpPr>
          <p:spPr bwMode="auto">
            <a:xfrm>
              <a:off x="2832" y="2640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800" b="1" baseline="0">
                  <a:latin typeface="Courier New" charset="0"/>
                </a:rPr>
                <a:t>num</a:t>
              </a:r>
            </a:p>
          </p:txBody>
        </p:sp>
        <p:sp>
          <p:nvSpPr>
            <p:cNvPr id="6" name="Text Box 14"/>
            <p:cNvSpPr txBox="1">
              <a:spLocks noChangeArrowheads="1"/>
            </p:cNvSpPr>
            <p:nvPr/>
          </p:nvSpPr>
          <p:spPr bwMode="auto">
            <a:xfrm>
              <a:off x="2544" y="3360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baseline="0"/>
                <a:t> [0]   [1]   [2]</a:t>
              </a:r>
            </a:p>
          </p:txBody>
        </p: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2544" y="3072"/>
              <a:ext cx="1920" cy="327"/>
              <a:chOff x="2544" y="3072"/>
              <a:chExt cx="1920" cy="327"/>
            </a:xfrm>
          </p:grpSpPr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3696" y="3120"/>
                <a:ext cx="38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4080" y="3120"/>
                <a:ext cx="38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44" y="3120"/>
                <a:ext cx="384" cy="240"/>
              </a:xfrm>
              <a:prstGeom prst="rect">
                <a:avLst/>
              </a:prstGeom>
              <a:solidFill>
                <a:srgbClr val="FDFC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2928" y="3120"/>
                <a:ext cx="384" cy="240"/>
              </a:xfrm>
              <a:prstGeom prst="rect">
                <a:avLst/>
              </a:prstGeom>
              <a:solidFill>
                <a:srgbClr val="FDFC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3312" y="3120"/>
                <a:ext cx="384" cy="240"/>
              </a:xfrm>
              <a:prstGeom prst="rect">
                <a:avLst/>
              </a:prstGeom>
              <a:solidFill>
                <a:srgbClr val="FDFC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" name="Text Box 16"/>
              <p:cNvSpPr txBox="1">
                <a:spLocks noChangeArrowheads="1"/>
              </p:cNvSpPr>
              <p:nvPr/>
            </p:nvSpPr>
            <p:spPr bwMode="auto">
              <a:xfrm>
                <a:off x="4080" y="3072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800" b="1" baseline="0">
                    <a:latin typeface="Courier New" charset="0"/>
                  </a:rPr>
                  <a:t>25</a:t>
                </a:r>
              </a:p>
            </p:txBody>
          </p:sp>
        </p:grpSp>
        <p:sp>
          <p:nvSpPr>
            <p:cNvPr id="8" name="AutoShape 17"/>
            <p:cNvSpPr>
              <a:spLocks/>
            </p:cNvSpPr>
            <p:nvPr/>
          </p:nvSpPr>
          <p:spPr bwMode="auto">
            <a:xfrm rot="5400000">
              <a:off x="3048" y="2424"/>
              <a:ext cx="96" cy="1104"/>
            </a:xfrm>
            <a:prstGeom prst="leftBrace">
              <a:avLst>
                <a:gd name="adj1" fmla="val 95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9735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1A7F3-E567-B242-9922-2625AF749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68" y="123444"/>
            <a:ext cx="11789664" cy="950976"/>
          </a:xfrm>
        </p:spPr>
        <p:txBody>
          <a:bodyPr>
            <a:normAutofit/>
          </a:bodyPr>
          <a:lstStyle/>
          <a:p>
            <a:r>
              <a:rPr lang="en-US" sz="3600" dirty="0"/>
              <a:t>Shared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4C94-AE36-5E46-A3C4-CBF09062B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072" y="1511808"/>
            <a:ext cx="11789664" cy="5222748"/>
          </a:xfrm>
        </p:spPr>
        <p:txBody>
          <a:bodyPr/>
          <a:lstStyle/>
          <a:p>
            <a:r>
              <a:rPr lang="en-US" altLang="en-US" sz="2800" dirty="0"/>
              <a:t>A </a:t>
            </a:r>
            <a:r>
              <a:rPr lang="en-US" altLang="en-US" sz="2800" b="1" dirty="0">
                <a:solidFill>
                  <a:schemeClr val="tx1"/>
                </a:solidFill>
              </a:rPr>
              <a:t>shared pointer</a:t>
            </a:r>
            <a:r>
              <a:rPr lang="en-US" altLang="en-US" sz="2800" dirty="0">
                <a:solidFill>
                  <a:srgbClr val="495899"/>
                </a:solidFill>
              </a:rPr>
              <a:t> </a:t>
            </a:r>
            <a:r>
              <a:rPr lang="en-US" altLang="en-US" sz="2800" dirty="0"/>
              <a:t>points to a dynamically allocated object that may have multiple owners.</a:t>
            </a:r>
          </a:p>
          <a:p>
            <a:r>
              <a:rPr lang="en-US" altLang="en-US" sz="2800" dirty="0"/>
              <a:t>A control block manages the reference count of the number of shared owners and also possibly the raw pointer if one exists.</a:t>
            </a:r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en-US" sz="2800" dirty="0" err="1"/>
              <a:t>sharedTest.cpp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1690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1A7F3-E567-B242-9922-2625AF749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68" y="123444"/>
            <a:ext cx="11789664" cy="950976"/>
          </a:xfrm>
        </p:spPr>
        <p:txBody>
          <a:bodyPr>
            <a:normAutofit/>
          </a:bodyPr>
          <a:lstStyle/>
          <a:p>
            <a:r>
              <a:rPr lang="en-US" sz="3600" dirty="0"/>
              <a:t>Shared pointers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D475959-B547-044C-A0E0-9D5E7797FF77}"/>
              </a:ext>
            </a:extLst>
          </p:cNvPr>
          <p:cNvSpPr txBox="1">
            <a:spLocks/>
          </p:cNvSpPr>
          <p:nvPr/>
        </p:nvSpPr>
        <p:spPr>
          <a:xfrm>
            <a:off x="201168" y="1600201"/>
            <a:ext cx="11789664" cy="1384658"/>
          </a:xfrm>
          <a:prstGeom prst="rect">
            <a:avLst/>
          </a:prstGeom>
        </p:spPr>
        <p:txBody>
          <a:bodyPr vert="horz" wrap="square" lIns="91425" tIns="91425" rIns="91425" bIns="91425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buSzPts val="2400"/>
            </a:pPr>
            <a:r>
              <a:rPr lang="en-US" altLang="en-US" sz="2800" dirty="0">
                <a:solidFill>
                  <a:srgbClr val="000000"/>
                </a:solidFill>
              </a:rPr>
              <a:t>Be careful that all references to a dynamic object are tracked in the same control block</a:t>
            </a:r>
          </a:p>
          <a:p>
            <a:pPr eaLnBrk="0" fontAlgn="base" hangingPunct="0">
              <a:buSzPts val="2400"/>
            </a:pPr>
            <a:r>
              <a:rPr lang="en-US" altLang="en-US" sz="2800" dirty="0">
                <a:solidFill>
                  <a:srgbClr val="000000"/>
                </a:solidFill>
              </a:rPr>
              <a:t>In the code below:</a:t>
            </a:r>
          </a:p>
        </p:txBody>
      </p:sp>
      <p:pic>
        <p:nvPicPr>
          <p:cNvPr id="7" name="Picture 6" descr="Computer code has 3 lines. The lines are read as follows. Line 1. i n t asterisk raw p t r equals new i n t semicolon. Line 2. Shared underscore p t r left angle bracket i n t right angle bracket u p t r 4 left parenthesis raw p t r right parenthesis semicolon. Line 3. Shared underscore p t r left angle bracket i n t right parenthesis u p t r 5 left parenthesis raw p t r right parenthesis semicolon.">
            <a:extLst>
              <a:ext uri="{FF2B5EF4-FFF2-40B4-BE49-F238E27FC236}">
                <a16:creationId xmlns:a16="http://schemas.microsoft.com/office/drawing/2014/main" id="{FC04BF96-7A56-954C-B28D-4358932CF7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2" t="7200" r="1702" b="10478"/>
          <a:stretch/>
        </p:blipFill>
        <p:spPr>
          <a:xfrm>
            <a:off x="1964266" y="3248302"/>
            <a:ext cx="5437293" cy="1249680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5F7AA64-50E4-A94C-891F-49698A18CC56}"/>
              </a:ext>
            </a:extLst>
          </p:cNvPr>
          <p:cNvSpPr txBox="1">
            <a:spLocks/>
          </p:cNvSpPr>
          <p:nvPr/>
        </p:nvSpPr>
        <p:spPr>
          <a:xfrm>
            <a:off x="201168" y="4497983"/>
            <a:ext cx="11789664" cy="988418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>
                <a:solidFill>
                  <a:srgbClr val="000000"/>
                </a:solidFill>
              </a:rPr>
              <a:t>Two control blocks are created. This can cause a dangling pointer.</a:t>
            </a:r>
            <a:endParaRPr lang="en-US" sz="2800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A174476-E41F-C54F-897A-03F973A48550}"/>
              </a:ext>
            </a:extLst>
          </p:cNvPr>
          <p:cNvSpPr txBox="1">
            <a:spLocks/>
          </p:cNvSpPr>
          <p:nvPr/>
        </p:nvSpPr>
        <p:spPr>
          <a:xfrm>
            <a:off x="201168" y="5486401"/>
            <a:ext cx="11789664" cy="988418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>
                <a:solidFill>
                  <a:srgbClr val="000000"/>
                </a:solidFill>
              </a:rPr>
              <a:t>Cannot create an array of shared pointers.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1230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992" y="111252"/>
            <a:ext cx="11472672" cy="1188720"/>
          </a:xfrm>
        </p:spPr>
        <p:txBody>
          <a:bodyPr>
            <a:normAutofit/>
          </a:bodyPr>
          <a:lstStyle/>
          <a:p>
            <a:r>
              <a:rPr lang="en-US" sz="4000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48" y="1449513"/>
            <a:ext cx="11472672" cy="5124452"/>
          </a:xfrm>
        </p:spPr>
        <p:txBody>
          <a:bodyPr>
            <a:noAutofit/>
          </a:bodyPr>
          <a:lstStyle/>
          <a:p>
            <a:r>
              <a:rPr lang="en-US" sz="2800" dirty="0"/>
              <a:t>Advantages over arrays</a:t>
            </a:r>
          </a:p>
          <a:p>
            <a:pPr lvl="1"/>
            <a:r>
              <a:rPr lang="en-US" sz="2800" dirty="0"/>
              <a:t>Do not have to declare the number of elements that the vector will have</a:t>
            </a:r>
          </a:p>
          <a:p>
            <a:pPr lvl="1"/>
            <a:r>
              <a:rPr lang="en-US" sz="2800" dirty="0"/>
              <a:t>If you add a value to a vector that is already full, the vector will automatically increase its size to accommodate the new value</a:t>
            </a:r>
          </a:p>
          <a:p>
            <a:pPr lvl="1"/>
            <a:r>
              <a:rPr lang="en-US" sz="2800" dirty="0"/>
              <a:t>Vectors can report the number of elements they contain, pointers can not</a:t>
            </a:r>
          </a:p>
        </p:txBody>
      </p:sp>
    </p:spTree>
    <p:extLst>
      <p:ext uri="{BB962C8B-B14F-4D97-AF65-F5344CB8AC3E}">
        <p14:creationId xmlns:p14="http://schemas.microsoft.com/office/powerpoint/2010/main" val="88054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992" y="130435"/>
            <a:ext cx="11558016" cy="1188720"/>
          </a:xfrm>
        </p:spPr>
        <p:txBody>
          <a:bodyPr>
            <a:normAutofit/>
          </a:bodyPr>
          <a:lstStyle/>
          <a:p>
            <a:r>
              <a:rPr lang="en-US" sz="3600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336" y="1490663"/>
            <a:ext cx="11558016" cy="523690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#include &lt;vector&gt;</a:t>
            </a:r>
          </a:p>
          <a:p>
            <a:r>
              <a:rPr lang="en-US" sz="2800" dirty="0"/>
              <a:t>How to create a vector</a:t>
            </a:r>
          </a:p>
          <a:p>
            <a:endParaRPr lang="en-US" sz="2800" dirty="0"/>
          </a:p>
          <a:p>
            <a:pPr lvl="1"/>
            <a:r>
              <a:rPr lang="en-US" sz="2800" dirty="0"/>
              <a:t>vector&lt;</a:t>
            </a:r>
            <a:r>
              <a:rPr lang="en-US" sz="2800" dirty="0" err="1"/>
              <a:t>int</a:t>
            </a:r>
            <a:r>
              <a:rPr lang="en-US" sz="2800" dirty="0"/>
              <a:t>&gt; numbers;  //defines a vector of </a:t>
            </a:r>
            <a:r>
              <a:rPr lang="en-US" sz="2800" dirty="0" err="1"/>
              <a:t>int</a:t>
            </a:r>
            <a:endParaRPr lang="en-US" sz="2800" dirty="0"/>
          </a:p>
          <a:p>
            <a:pPr lvl="1"/>
            <a:r>
              <a:rPr lang="en-US" sz="2800" dirty="0"/>
              <a:t>vector&lt;</a:t>
            </a:r>
            <a:r>
              <a:rPr lang="en-US" sz="2800" dirty="0" err="1"/>
              <a:t>int</a:t>
            </a:r>
            <a:r>
              <a:rPr lang="en-US" sz="2800" dirty="0"/>
              <a:t>&gt; numbers(10); //defines a vector of 10 </a:t>
            </a:r>
            <a:r>
              <a:rPr lang="en-US" sz="2800" dirty="0" err="1"/>
              <a:t>ints</a:t>
            </a:r>
            <a:endParaRPr lang="en-US" sz="2800" dirty="0"/>
          </a:p>
          <a:p>
            <a:pPr lvl="1"/>
            <a:r>
              <a:rPr lang="en-US" sz="2800" dirty="0"/>
              <a:t>vector&lt;</a:t>
            </a:r>
            <a:r>
              <a:rPr lang="en-US" sz="2800" dirty="0" err="1"/>
              <a:t>int</a:t>
            </a:r>
            <a:r>
              <a:rPr lang="en-US" sz="2800" dirty="0"/>
              <a:t>&gt; numbers(10,2);//defines a vector of 10 </a:t>
            </a:r>
            <a:r>
              <a:rPr lang="en-US" sz="2800" dirty="0" err="1"/>
              <a:t>ints</a:t>
            </a:r>
            <a:r>
              <a:rPr lang="en-US" sz="2800" dirty="0"/>
              <a:t> and initializes them to the value of 2.</a:t>
            </a:r>
          </a:p>
          <a:p>
            <a:pPr lvl="1"/>
            <a:r>
              <a:rPr lang="en-US" sz="2800" dirty="0"/>
              <a:t>Vector&lt;</a:t>
            </a:r>
            <a:r>
              <a:rPr lang="en-US" sz="2800" dirty="0" err="1"/>
              <a:t>int</a:t>
            </a:r>
            <a:r>
              <a:rPr lang="en-US" sz="2800" dirty="0"/>
              <a:t>&gt; set2(set1);//the vector set2 will have the same number of elements and hold the same set of values as set1</a:t>
            </a:r>
          </a:p>
          <a:p>
            <a:pPr lvl="1"/>
            <a:endParaRPr lang="en-US" sz="2200" dirty="0"/>
          </a:p>
          <a:p>
            <a:endParaRPr lang="en-US" sz="2400" dirty="0"/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 flipH="1">
            <a:off x="2316481" y="2707365"/>
            <a:ext cx="1438655" cy="584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24262" y="248301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important</a:t>
            </a:r>
          </a:p>
        </p:txBody>
      </p:sp>
    </p:spTree>
    <p:extLst>
      <p:ext uri="{BB962C8B-B14F-4D97-AF65-F5344CB8AC3E}">
        <p14:creationId xmlns:p14="http://schemas.microsoft.com/office/powerpoint/2010/main" val="4053922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44" y="262698"/>
            <a:ext cx="11521440" cy="1188720"/>
          </a:xfrm>
        </p:spPr>
        <p:txBody>
          <a:bodyPr>
            <a:normAutofit/>
          </a:bodyPr>
          <a:lstStyle/>
          <a:p>
            <a:r>
              <a:rPr lang="en-US" sz="3600" dirty="0"/>
              <a:t>Vectors - </a:t>
            </a:r>
            <a:r>
              <a:rPr lang="en-US" sz="3600" dirty="0" err="1"/>
              <a:t>push_back</a:t>
            </a:r>
            <a:r>
              <a:rPr lang="en-US" sz="3600" dirty="0"/>
              <a:t> and resize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144" y="1462087"/>
            <a:ext cx="11521440" cy="5133216"/>
          </a:xfrm>
        </p:spPr>
        <p:txBody>
          <a:bodyPr>
            <a:noAutofit/>
          </a:bodyPr>
          <a:lstStyle/>
          <a:p>
            <a:r>
              <a:rPr lang="en-US" sz="2800" dirty="0"/>
              <a:t>A vector can grow in size as needed.  Arrays can not  </a:t>
            </a:r>
          </a:p>
          <a:p>
            <a:r>
              <a:rPr lang="en-US" sz="2800" dirty="0"/>
              <a:t>In order to add an element to a vector when the vector is full </a:t>
            </a:r>
            <a:r>
              <a:rPr lang="en-US" sz="2800" b="1" dirty="0"/>
              <a:t>OR</a:t>
            </a:r>
            <a:r>
              <a:rPr lang="en-US" sz="2800" dirty="0"/>
              <a:t> had no initial defined size you will need to use a function called </a:t>
            </a:r>
            <a:r>
              <a:rPr lang="en-US" sz="2800" dirty="0" err="1"/>
              <a:t>push_back</a:t>
            </a:r>
            <a:r>
              <a:rPr lang="en-US" sz="2800" dirty="0"/>
              <a:t> </a:t>
            </a:r>
          </a:p>
          <a:p>
            <a:r>
              <a:rPr lang="en-US" sz="2800" dirty="0"/>
              <a:t>You can also change the size of a vector by using a function provided  	resize(N)</a:t>
            </a:r>
          </a:p>
          <a:p>
            <a:pPr>
              <a:spcBef>
                <a:spcPts val="400"/>
              </a:spcBef>
            </a:pPr>
            <a:r>
              <a:rPr lang="en-US" sz="2800" dirty="0"/>
              <a:t>Ex.  		vector&lt;</a:t>
            </a:r>
            <a:r>
              <a:rPr lang="en-US" sz="2800" dirty="0" err="1"/>
              <a:t>int</a:t>
            </a:r>
            <a:r>
              <a:rPr lang="en-US" sz="2800" dirty="0"/>
              <a:t>&gt; test;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800" dirty="0"/>
              <a:t>		</a:t>
            </a:r>
            <a:r>
              <a:rPr lang="en-US" sz="2800" dirty="0" err="1"/>
              <a:t>test.push_back</a:t>
            </a:r>
            <a:r>
              <a:rPr lang="en-US" sz="2800" dirty="0"/>
              <a:t>(75);  //This adds 75 to the end of the vector</a:t>
            </a:r>
          </a:p>
          <a:p>
            <a:pPr>
              <a:spcBef>
                <a:spcPts val="400"/>
              </a:spcBef>
            </a:pPr>
            <a:r>
              <a:rPr lang="en-US" sz="2800" dirty="0"/>
              <a:t>Ex. 		vector&lt;</a:t>
            </a:r>
            <a:r>
              <a:rPr lang="en-US" sz="2800" dirty="0" err="1"/>
              <a:t>int</a:t>
            </a:r>
            <a:r>
              <a:rPr lang="en-US" sz="2800" dirty="0"/>
              <a:t>&gt; scores(15);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800" dirty="0"/>
              <a:t>		</a:t>
            </a:r>
            <a:r>
              <a:rPr lang="en-US" sz="2800" dirty="0" err="1"/>
              <a:t>scores.resize</a:t>
            </a:r>
            <a:r>
              <a:rPr lang="en-US" sz="2800" dirty="0"/>
              <a:t>(25); adds 10 to the size of the vector.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800" dirty="0"/>
              <a:t>prog8_23.cpp</a:t>
            </a:r>
          </a:p>
          <a:p>
            <a:pPr marL="457200" lvl="1" indent="0">
              <a:buNone/>
            </a:pPr>
            <a:endParaRPr lang="en-US" sz="2400" dirty="0"/>
          </a:p>
          <a:p>
            <a:pPr marL="57150" indent="0">
              <a:buNone/>
            </a:pPr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5635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04" y="184404"/>
            <a:ext cx="11594592" cy="1188720"/>
          </a:xfrm>
        </p:spPr>
        <p:txBody>
          <a:bodyPr>
            <a:normAutofit/>
          </a:bodyPr>
          <a:lstStyle/>
          <a:p>
            <a:r>
              <a:rPr lang="en-US" sz="3600" dirty="0"/>
              <a:t>Determine size of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224" y="1589532"/>
            <a:ext cx="11789664" cy="4969764"/>
          </a:xfrm>
        </p:spPr>
        <p:txBody>
          <a:bodyPr>
            <a:normAutofit/>
          </a:bodyPr>
          <a:lstStyle/>
          <a:p>
            <a:r>
              <a:rPr lang="en-US" sz="2800" dirty="0"/>
              <a:t>Use size member function to determine </a:t>
            </a:r>
            <a:r>
              <a:rPr lang="en-US" sz="2800" b="1" dirty="0"/>
              <a:t>number of elements </a:t>
            </a:r>
            <a:r>
              <a:rPr lang="en-US" sz="2800" dirty="0"/>
              <a:t>currently in a vector</a:t>
            </a:r>
          </a:p>
          <a:p>
            <a:pPr marL="0" indent="0">
              <a:buNone/>
            </a:pPr>
            <a:r>
              <a:rPr lang="en-US" sz="2800" dirty="0"/>
              <a:t>	Ex.  </a:t>
            </a:r>
            <a:r>
              <a:rPr lang="en-US" sz="2800" dirty="0" err="1"/>
              <a:t>howbig</a:t>
            </a:r>
            <a:r>
              <a:rPr lang="en-US" sz="2800" dirty="0"/>
              <a:t> = </a:t>
            </a:r>
            <a:r>
              <a:rPr lang="en-US" sz="2800" dirty="0" err="1"/>
              <a:t>scores.size</a:t>
            </a:r>
            <a:r>
              <a:rPr lang="en-US" sz="28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478656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76" y="111252"/>
            <a:ext cx="11497056" cy="1188720"/>
          </a:xfrm>
        </p:spPr>
        <p:txBody>
          <a:bodyPr>
            <a:normAutofit/>
          </a:bodyPr>
          <a:lstStyle/>
          <a:p>
            <a:r>
              <a:rPr lang="en-US" sz="3600" dirty="0"/>
              <a:t>Removing an Element from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376" y="1443038"/>
            <a:ext cx="11497055" cy="4964784"/>
          </a:xfrm>
        </p:spPr>
        <p:txBody>
          <a:bodyPr>
            <a:normAutofit lnSpcReduction="10000"/>
          </a:bodyPr>
          <a:lstStyle/>
          <a:p>
            <a:pPr>
              <a:lnSpc>
                <a:spcPct val="85000"/>
              </a:lnSpc>
            </a:pPr>
            <a:r>
              <a:rPr lang="en-US" altLang="en-US" sz="2800" dirty="0">
                <a:solidFill>
                  <a:schemeClr val="tx1"/>
                </a:solidFill>
              </a:rPr>
              <a:t>Use </a:t>
            </a:r>
            <a:r>
              <a:rPr lang="en-US" altLang="en-US" sz="2800" dirty="0" err="1">
                <a:solidFill>
                  <a:schemeClr val="tx1"/>
                </a:solidFill>
              </a:rPr>
              <a:t>pop_back</a:t>
            </a:r>
            <a:r>
              <a:rPr lang="en-US" altLang="en-US" sz="2800" dirty="0">
                <a:solidFill>
                  <a:schemeClr val="tx1"/>
                </a:solidFill>
              </a:rPr>
              <a:t> member function to remove last element from a vector </a:t>
            </a:r>
          </a:p>
          <a:p>
            <a:pPr lvl="1">
              <a:lnSpc>
                <a:spcPct val="85000"/>
              </a:lnSpc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Ex. </a:t>
            </a:r>
            <a:r>
              <a:rPr lang="en-US" altLang="en-US" sz="2800" dirty="0" err="1">
                <a:solidFill>
                  <a:schemeClr val="tx1"/>
                </a:solidFill>
              </a:rPr>
              <a:t>scores.pop_back</a:t>
            </a:r>
            <a:r>
              <a:rPr lang="en-US" altLang="en-US" sz="2800" dirty="0">
                <a:solidFill>
                  <a:schemeClr val="tx1"/>
                </a:solidFill>
              </a:rPr>
              <a:t>();//Does NOT return a value only removes the last element</a:t>
            </a:r>
          </a:p>
          <a:p>
            <a:pPr>
              <a:lnSpc>
                <a:spcPct val="85000"/>
              </a:lnSpc>
            </a:pPr>
            <a:r>
              <a:rPr lang="en-US" altLang="en-US" sz="2800" dirty="0">
                <a:solidFill>
                  <a:schemeClr val="tx1"/>
                </a:solidFill>
              </a:rPr>
              <a:t>To remove all contents of a vector, use the function </a:t>
            </a:r>
            <a:r>
              <a:rPr lang="en-US" altLang="en-US" sz="2800" b="1" dirty="0">
                <a:solidFill>
                  <a:schemeClr val="tx1"/>
                </a:solidFill>
              </a:rPr>
              <a:t>clear()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mr-IN" altLang="en-US" sz="2800" dirty="0">
                <a:solidFill>
                  <a:schemeClr val="tx1"/>
                </a:solidFill>
              </a:rPr>
              <a:t>–</a:t>
            </a:r>
            <a:r>
              <a:rPr lang="en-US" altLang="en-US" sz="2800" dirty="0">
                <a:solidFill>
                  <a:schemeClr val="tx1"/>
                </a:solidFill>
              </a:rPr>
              <a:t> leaves the size of the vector to be 0</a:t>
            </a:r>
          </a:p>
          <a:p>
            <a:pPr lvl="1">
              <a:lnSpc>
                <a:spcPct val="85000"/>
              </a:lnSpc>
              <a:buNone/>
            </a:pPr>
            <a:r>
              <a:rPr lang="en-US" altLang="en-US" sz="2800" dirty="0" err="1">
                <a:solidFill>
                  <a:schemeClr val="tx1"/>
                </a:solidFill>
              </a:rPr>
              <a:t>scores.clear</a:t>
            </a:r>
            <a:r>
              <a:rPr lang="en-US" altLang="en-US" sz="280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85000"/>
              </a:lnSpc>
            </a:pPr>
            <a:r>
              <a:rPr lang="en-US" altLang="en-US" sz="2800" dirty="0">
                <a:solidFill>
                  <a:schemeClr val="tx1"/>
                </a:solidFill>
              </a:rPr>
              <a:t>To determine if vector is empty, use the function </a:t>
            </a:r>
            <a:r>
              <a:rPr lang="en-US" altLang="en-US" sz="2800" b="1" dirty="0">
                <a:solidFill>
                  <a:schemeClr val="tx1"/>
                </a:solidFill>
              </a:rPr>
              <a:t>empty()</a:t>
            </a:r>
          </a:p>
          <a:p>
            <a:pPr lvl="1">
              <a:lnSpc>
                <a:spcPct val="85000"/>
              </a:lnSpc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while (!</a:t>
            </a:r>
            <a:r>
              <a:rPr lang="en-US" altLang="en-US" sz="2800" dirty="0" err="1">
                <a:solidFill>
                  <a:schemeClr val="tx1"/>
                </a:solidFill>
              </a:rPr>
              <a:t>scores.empty</a:t>
            </a:r>
            <a:r>
              <a:rPr lang="en-US" altLang="en-US" sz="2800" dirty="0">
                <a:solidFill>
                  <a:schemeClr val="tx1"/>
                </a:solidFill>
              </a:rPr>
              <a:t>()) ...</a:t>
            </a:r>
          </a:p>
          <a:p>
            <a:pPr>
              <a:lnSpc>
                <a:spcPct val="85000"/>
              </a:lnSpc>
            </a:pPr>
            <a:r>
              <a:rPr lang="en-US" altLang="en-US" sz="2800" dirty="0">
                <a:solidFill>
                  <a:schemeClr val="tx1"/>
                </a:solidFill>
              </a:rPr>
              <a:t>prog8_25.cpp</a:t>
            </a:r>
          </a:p>
          <a:p>
            <a:pPr>
              <a:lnSpc>
                <a:spcPct val="85000"/>
              </a:lnSpc>
            </a:pPr>
            <a:r>
              <a:rPr lang="en-US" altLang="en-US" sz="2800" dirty="0">
                <a:solidFill>
                  <a:schemeClr val="tx1"/>
                </a:solidFill>
              </a:rPr>
              <a:t>prog8_27.cpp</a:t>
            </a:r>
          </a:p>
          <a:p>
            <a:pPr>
              <a:lnSpc>
                <a:spcPct val="85000"/>
              </a:lnSpc>
            </a:pPr>
            <a:r>
              <a:rPr lang="en-US" altLang="en-US" sz="2800" dirty="0" err="1">
                <a:solidFill>
                  <a:schemeClr val="tx1"/>
                </a:solidFill>
              </a:rPr>
              <a:t>resize.cpp</a:t>
            </a:r>
            <a:r>
              <a:rPr lang="en-US" altLang="en-US" sz="2800" dirty="0">
                <a:solidFill>
                  <a:schemeClr val="tx1"/>
                </a:solidFill>
              </a:rPr>
              <a:t>    </a:t>
            </a:r>
            <a:r>
              <a:rPr lang="en-US" altLang="en-US" sz="2800" dirty="0" err="1">
                <a:solidFill>
                  <a:schemeClr val="tx1"/>
                </a:solidFill>
              </a:rPr>
              <a:t>vectorPractice.cpp</a:t>
            </a:r>
            <a:endParaRPr lang="en-US" altLang="en-US" sz="2800" dirty="0">
              <a:solidFill>
                <a:schemeClr val="tx1"/>
              </a:solidFill>
            </a:endParaRPr>
          </a:p>
          <a:p>
            <a:pPr>
              <a:lnSpc>
                <a:spcPct val="85000"/>
              </a:lnSpc>
            </a:pPr>
            <a:endParaRPr lang="en-US" altLang="en-US" sz="2600" b="1" dirty="0">
              <a:solidFill>
                <a:srgbClr val="3D8963"/>
              </a:solidFill>
              <a:latin typeface="Courier New" charset="0"/>
            </a:endParaRPr>
          </a:p>
          <a:p>
            <a:pPr lvl="1">
              <a:lnSpc>
                <a:spcPct val="85000"/>
              </a:lnSpc>
              <a:buNone/>
            </a:pPr>
            <a:endParaRPr lang="en-US" altLang="en-US" sz="2400" b="1" dirty="0">
              <a:solidFill>
                <a:srgbClr val="3D8963"/>
              </a:solidFill>
              <a:latin typeface="Courier New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9234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24" y="196596"/>
            <a:ext cx="11753088" cy="1188720"/>
          </a:xfrm>
        </p:spPr>
        <p:txBody>
          <a:bodyPr>
            <a:normAutofit/>
          </a:bodyPr>
          <a:lstStyle/>
          <a:p>
            <a:r>
              <a:rPr lang="en-US" sz="3600" dirty="0"/>
              <a:t>Vector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224" y="1597152"/>
            <a:ext cx="11753087" cy="4932236"/>
          </a:xfrm>
        </p:spPr>
        <p:txBody>
          <a:bodyPr>
            <a:normAutofit/>
          </a:bodyPr>
          <a:lstStyle/>
          <a:p>
            <a:r>
              <a:rPr lang="en-US" sz="2800" dirty="0"/>
              <a:t>We can also have a vector of objects.</a:t>
            </a:r>
          </a:p>
          <a:p>
            <a:r>
              <a:rPr lang="en-US" sz="2800" dirty="0"/>
              <a:t>Let’s think about a Birthday class </a:t>
            </a:r>
          </a:p>
          <a:p>
            <a:r>
              <a:rPr lang="en-US" sz="2800" dirty="0"/>
              <a:t>vector&lt;Birthday&gt; </a:t>
            </a:r>
            <a:r>
              <a:rPr lang="en-US" sz="2800" dirty="0" err="1"/>
              <a:t>bDays</a:t>
            </a:r>
            <a:r>
              <a:rPr lang="en-US" sz="2800" dirty="0"/>
              <a:t>(2);</a:t>
            </a:r>
          </a:p>
          <a:p>
            <a:r>
              <a:rPr lang="en-US" sz="2800" dirty="0"/>
              <a:t>I can give these a value by calling the constructor;</a:t>
            </a:r>
          </a:p>
          <a:p>
            <a:r>
              <a:rPr lang="de-DE" sz="2800" dirty="0" err="1"/>
              <a:t>vector</a:t>
            </a:r>
            <a:r>
              <a:rPr lang="de-DE" sz="2800" dirty="0"/>
              <a:t>&lt;</a:t>
            </a:r>
            <a:r>
              <a:rPr lang="de-DE" sz="2800" dirty="0" err="1"/>
              <a:t>Birthday</a:t>
            </a:r>
            <a:r>
              <a:rPr lang="de-DE" sz="2800" dirty="0"/>
              <a:t>&gt;</a:t>
            </a:r>
            <a:r>
              <a:rPr lang="de-DE" sz="2800" dirty="0" err="1"/>
              <a:t>bDays</a:t>
            </a:r>
            <a:r>
              <a:rPr lang="de-DE" sz="2800" dirty="0"/>
              <a:t>(2, (</a:t>
            </a:r>
            <a:r>
              <a:rPr lang="de-DE" sz="2800" dirty="0" err="1"/>
              <a:t>Birthday</a:t>
            </a:r>
            <a:r>
              <a:rPr lang="de-DE" sz="2800" dirty="0"/>
              <a:t>(10,10,1990), </a:t>
            </a:r>
            <a:r>
              <a:rPr lang="de-DE" sz="2800" dirty="0" err="1"/>
              <a:t>Birthday</a:t>
            </a:r>
            <a:r>
              <a:rPr lang="de-DE" sz="2800" dirty="0"/>
              <a:t>(10,7,1963)));</a:t>
            </a:r>
          </a:p>
          <a:p>
            <a:r>
              <a:rPr lang="de-DE" sz="2800" dirty="0" err="1"/>
              <a:t>You</a:t>
            </a:r>
            <a:r>
              <a:rPr lang="de-DE" sz="2800" dirty="0"/>
              <a:t> </a:t>
            </a:r>
            <a:r>
              <a:rPr lang="de-DE" sz="2800" dirty="0" err="1"/>
              <a:t>can</a:t>
            </a:r>
            <a:r>
              <a:rPr lang="de-DE" sz="2800" dirty="0"/>
              <a:t> also pass a </a:t>
            </a:r>
            <a:r>
              <a:rPr lang="de-DE" sz="2800" dirty="0" err="1"/>
              <a:t>contructor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a </a:t>
            </a:r>
            <a:r>
              <a:rPr lang="de-DE" sz="2800" dirty="0" err="1"/>
              <a:t>call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push_back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bDays.push_back</a:t>
            </a:r>
            <a:r>
              <a:rPr lang="en-US" sz="2800" dirty="0"/>
              <a:t>(Birthday(3,3,2017));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46580997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{9AF74A6F-ABCE-5147-9A9C-EE5DA81CCA0C}tf10001120</Template>
  <TotalTime>3646</TotalTime>
  <Words>1665</Words>
  <Application>Microsoft Macintosh PowerPoint</Application>
  <PresentationFormat>Widescreen</PresentationFormat>
  <Paragraphs>226</Paragraphs>
  <Slides>31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Arial (Body)</vt:lpstr>
      <vt:lpstr>Calibri</vt:lpstr>
      <vt:lpstr>Courier New</vt:lpstr>
      <vt:lpstr>Gill Sans MT</vt:lpstr>
      <vt:lpstr>Times New Roman</vt:lpstr>
      <vt:lpstr>Parcel</vt:lpstr>
      <vt:lpstr>Arrays and Vectors</vt:lpstr>
      <vt:lpstr>Arrays</vt:lpstr>
      <vt:lpstr>Arrays  </vt:lpstr>
      <vt:lpstr>Vector</vt:lpstr>
      <vt:lpstr>Vector</vt:lpstr>
      <vt:lpstr>Vectors - push_back and resize</vt:lpstr>
      <vt:lpstr>Determine size of a vector</vt:lpstr>
      <vt:lpstr>Removing an Element from a vector</vt:lpstr>
      <vt:lpstr>Vector of Objects</vt:lpstr>
      <vt:lpstr>Array of Objects</vt:lpstr>
      <vt:lpstr>Arrays of Objects</vt:lpstr>
      <vt:lpstr>Initializing Arrays of Objects</vt:lpstr>
      <vt:lpstr>Initializing Arrays of Objects</vt:lpstr>
      <vt:lpstr>STL (C++ Standard Template Library) iterators</vt:lpstr>
      <vt:lpstr>Dynamically allocating memory in C++</vt:lpstr>
      <vt:lpstr>Dynamic Memory Allocation</vt:lpstr>
      <vt:lpstr>Releasing Dynamic Memory</vt:lpstr>
      <vt:lpstr>Dangling Pointers and Memory Leaks</vt:lpstr>
      <vt:lpstr>Dynamic Memory with Objects</vt:lpstr>
      <vt:lpstr>Controlling Memory Leaks</vt:lpstr>
      <vt:lpstr>Allocating for a 2D array in C++</vt:lpstr>
      <vt:lpstr>Initializing Values in C++11</vt:lpstr>
      <vt:lpstr>Smart Pointer C++11</vt:lpstr>
      <vt:lpstr>Smart Pointer C++11</vt:lpstr>
      <vt:lpstr>Unique Pointer C++11</vt:lpstr>
      <vt:lpstr>Unique Pointer C++11</vt:lpstr>
      <vt:lpstr>Unique Pointer C++11 move()</vt:lpstr>
      <vt:lpstr>Clearing a unique pointer</vt:lpstr>
      <vt:lpstr>unique pointer and arrays</vt:lpstr>
      <vt:lpstr>Shared pointers</vt:lpstr>
      <vt:lpstr>Shared pointers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and Vectors</dc:title>
  <dc:creator>Yvon Hall Feaster</dc:creator>
  <cp:lastModifiedBy>Yvon Hall Feaster</cp:lastModifiedBy>
  <cp:revision>31</cp:revision>
  <dcterms:created xsi:type="dcterms:W3CDTF">2019-03-04T01:59:29Z</dcterms:created>
  <dcterms:modified xsi:type="dcterms:W3CDTF">2019-04-12T21:12:37Z</dcterms:modified>
</cp:coreProperties>
</file>