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9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7" r:id="rId24"/>
    <p:sldId id="288" r:id="rId25"/>
    <p:sldId id="283" r:id="rId26"/>
    <p:sldId id="284" r:id="rId27"/>
    <p:sldId id="277" r:id="rId28"/>
    <p:sldId id="278" r:id="rId29"/>
    <p:sldId id="279" r:id="rId30"/>
    <p:sldId id="280" r:id="rId31"/>
    <p:sldId id="281" r:id="rId32"/>
    <p:sldId id="282" r:id="rId3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84" d="100"/>
          <a:sy n="84" d="100"/>
        </p:scale>
        <p:origin x="14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r>
              <a:t>“Type a quote here.”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9B62-2085-6448-BD9C-63060538F2DE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90866" y="9247009"/>
            <a:ext cx="410369" cy="379591"/>
          </a:xfrm>
        </p:spPr>
        <p:txBody>
          <a:bodyPr/>
          <a:lstStyle/>
          <a:p>
            <a:fld id="{DD5410A0-F9A8-FD42-9028-F97F992FB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38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 to C++ Transition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 to C++ Transition</a:t>
            </a:r>
          </a:p>
        </p:txBody>
      </p:sp>
      <p:sp>
        <p:nvSpPr>
          <p:cNvPr id="120" name="Body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Auto"/>
          <p:cNvSpPr txBox="1">
            <a:spLocks noGrp="1"/>
          </p:cNvSpPr>
          <p:nvPr>
            <p:ph type="title"/>
          </p:nvPr>
        </p:nvSpPr>
        <p:spPr>
          <a:xfrm>
            <a:off x="952500" y="116085"/>
            <a:ext cx="11099800" cy="1702645"/>
          </a:xfrm>
          <a:prstGeom prst="rect">
            <a:avLst/>
          </a:prstGeom>
        </p:spPr>
        <p:txBody>
          <a:bodyPr/>
          <a:lstStyle/>
          <a:p>
            <a:r>
              <a:t>Auto</a:t>
            </a:r>
          </a:p>
        </p:txBody>
      </p:sp>
      <p:sp>
        <p:nvSpPr>
          <p:cNvPr id="145" name="C++11 introduces an alternative way to define variables by using the auto key word and an initialization value.  The data type is determined by the initialization value.  Below are examples:…"/>
          <p:cNvSpPr txBox="1">
            <a:spLocks noGrp="1"/>
          </p:cNvSpPr>
          <p:nvPr>
            <p:ph type="body" idx="1"/>
          </p:nvPr>
        </p:nvSpPr>
        <p:spPr>
          <a:xfrm>
            <a:off x="257671" y="1719659"/>
            <a:ext cx="11965931" cy="775962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Note that string literal has the type </a:t>
            </a:r>
            <a:r>
              <a:rPr lang="en-US" dirty="0" err="1"/>
              <a:t>const</a:t>
            </a:r>
            <a:r>
              <a:rPr lang="en-US" dirty="0"/>
              <a:t> char*, using auto for string literals may lead to an </a:t>
            </a:r>
            <a:r>
              <a:rPr lang="en-US" dirty="0" err="1"/>
              <a:t>upleasant</a:t>
            </a:r>
            <a:r>
              <a:rPr lang="en-US" dirty="0"/>
              <a:t> surprise</a:t>
            </a:r>
          </a:p>
          <a:p>
            <a:pPr lvl="1"/>
            <a:r>
              <a:rPr lang="en-US" dirty="0"/>
              <a:t>auto s1 = “San Antonio”; // s1 is a </a:t>
            </a:r>
            <a:r>
              <a:rPr lang="en-US" dirty="0" err="1"/>
              <a:t>const</a:t>
            </a:r>
            <a:r>
              <a:rPr lang="en-US" dirty="0"/>
              <a:t> char*</a:t>
            </a:r>
          </a:p>
          <a:p>
            <a:pPr lvl="1"/>
            <a:r>
              <a:rPr lang="en-US" dirty="0"/>
              <a:t>string s2 = “Fredericksburg”; // s2 is a string</a:t>
            </a:r>
          </a:p>
          <a:p>
            <a:r>
              <a:rPr lang="en-US" dirty="0"/>
              <a:t>Auto is very useful with rang based for loop which we will talk about next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333065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ange-Based For Loo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Range-Based For Loop</a:t>
            </a:r>
          </a:p>
        </p:txBody>
      </p:sp>
      <p:sp>
        <p:nvSpPr>
          <p:cNvPr id="148" name="A range-based for loop iterates once for each element in an array.  Each time the loop iterate, it copies an element from the array to a variable. Range-based for loops were introduce in C++11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2627" indent="-452627" defTabSz="578358">
              <a:spcBef>
                <a:spcPts val="4100"/>
              </a:spcBef>
              <a:defRPr sz="3762"/>
            </a:pPr>
            <a:r>
              <a:t>A range-based for loop iterates once for each element in an array.  Each time the loop iterate, it copies an element from the array to a variable. Range-based for loops were introduce in C++11. </a:t>
            </a:r>
          </a:p>
          <a:p>
            <a:pPr marL="452627" indent="-452627" defTabSz="578358">
              <a:spcBef>
                <a:spcPts val="0"/>
              </a:spcBef>
              <a:defRPr sz="3762"/>
            </a:pPr>
            <a:r>
              <a:t>Syntax:</a:t>
            </a:r>
          </a:p>
          <a:p>
            <a:pPr marL="0" indent="0" defTabSz="578358">
              <a:spcBef>
                <a:spcPts val="0"/>
              </a:spcBef>
              <a:buSzTx/>
              <a:buNone/>
              <a:defRPr sz="3762"/>
            </a:pPr>
            <a:r>
              <a:t>for(dataType rangeVariable : array)</a:t>
            </a:r>
          </a:p>
          <a:p>
            <a:pPr marL="0" indent="0" defTabSz="578358">
              <a:spcBef>
                <a:spcPts val="0"/>
              </a:spcBef>
              <a:buSzTx/>
              <a:buNone/>
              <a:defRPr sz="3762"/>
            </a:pPr>
            <a:r>
              <a:t>{ </a:t>
            </a:r>
          </a:p>
          <a:p>
            <a:pPr marL="0" lvl="1" indent="0" defTabSz="578358">
              <a:spcBef>
                <a:spcPts val="0"/>
              </a:spcBef>
              <a:buSzTx/>
              <a:buNone/>
              <a:defRPr sz="3762"/>
            </a:pPr>
            <a:r>
              <a:t>      Statement;</a:t>
            </a:r>
          </a:p>
          <a:p>
            <a:pPr marL="0" lvl="1" indent="0" defTabSz="578358">
              <a:spcBef>
                <a:spcPts val="0"/>
              </a:spcBef>
              <a:buSzTx/>
              <a:buNone/>
              <a:defRPr sz="3762"/>
            </a:pPr>
            <a:r>
              <a:t>}</a:t>
            </a:r>
          </a:p>
          <a:p>
            <a:pPr marL="0" lvl="1" indent="0" defTabSz="578358">
              <a:spcBef>
                <a:spcPts val="0"/>
              </a:spcBef>
              <a:buSzTx/>
              <a:buNone/>
              <a:defRPr sz="3762"/>
            </a:pPr>
            <a:r>
              <a:t>autoTest.cpp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Namespace"/>
          <p:cNvSpPr txBox="1">
            <a:spLocks noGrp="1"/>
          </p:cNvSpPr>
          <p:nvPr>
            <p:ph type="title"/>
          </p:nvPr>
        </p:nvSpPr>
        <p:spPr>
          <a:xfrm>
            <a:off x="952500" y="76200"/>
            <a:ext cx="11099800" cy="2120900"/>
          </a:xfrm>
          <a:prstGeom prst="rect">
            <a:avLst/>
          </a:prstGeom>
        </p:spPr>
        <p:txBody>
          <a:bodyPr/>
          <a:lstStyle/>
          <a:p>
            <a:r>
              <a:t>Namespace</a:t>
            </a:r>
          </a:p>
        </p:txBody>
      </p:sp>
      <p:sp>
        <p:nvSpPr>
          <p:cNvPr id="151" name="Namespace provides a method for preventing name conflicts in large projects. Symbols declared inside a namespace block are placed in a named scope that prevents them from be mistaken for identically-named symbols in other scope…"/>
          <p:cNvSpPr txBox="1">
            <a:spLocks noGrp="1"/>
          </p:cNvSpPr>
          <p:nvPr>
            <p:ph type="body" idx="1"/>
          </p:nvPr>
        </p:nvSpPr>
        <p:spPr>
          <a:xfrm>
            <a:off x="488701" y="2590800"/>
            <a:ext cx="11563599" cy="6286500"/>
          </a:xfrm>
          <a:prstGeom prst="rect">
            <a:avLst/>
          </a:prstGeom>
        </p:spPr>
        <p:txBody>
          <a:bodyPr/>
          <a:lstStyle/>
          <a:p>
            <a:pPr marL="393192" indent="-393192" defTabSz="502412">
              <a:spcBef>
                <a:spcPts val="3600"/>
              </a:spcBef>
              <a:defRPr sz="3268"/>
            </a:pPr>
            <a:r>
              <a:t>Namespace provides a method for preventing name conflicts in large projects. Symbols declared inside a namespace block are placed in a named scope that prevents them from be mistaken for identically-named symbols in other scope</a:t>
            </a:r>
          </a:p>
          <a:p>
            <a:pPr marL="393192" indent="-393192" defTabSz="502412">
              <a:spcBef>
                <a:spcPts val="3600"/>
              </a:spcBef>
              <a:defRPr sz="3268"/>
            </a:pPr>
            <a:r>
              <a:t>Consider the case where we have two students in the same class with the same first name. When I need to differentiate them I would need to use something in addition to their name to identify them.  It may be their last name.  </a:t>
            </a:r>
          </a:p>
          <a:p>
            <a:pPr marL="0" lvl="1" indent="0" defTabSz="502412">
              <a:spcBef>
                <a:spcPts val="3600"/>
              </a:spcBef>
              <a:buSzTx/>
              <a:buNone/>
              <a:defRPr sz="3268"/>
            </a:pPr>
            <a:r>
              <a:t>namespace.cpp, namespace2.cpp, and namespace3.cpp 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Formatting Outpu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Formatting Output</a:t>
            </a:r>
          </a:p>
        </p:txBody>
      </p:sp>
      <p:sp>
        <p:nvSpPr>
          <p:cNvPr id="154" name="cout provides ways to format data as it is  being displayed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cout provides ways to format data as it is  being displayed.  </a:t>
            </a:r>
          </a:p>
          <a:p>
            <a:r>
              <a:t>This affects the way data appears on the screen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Formatting Outpu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Formatting Output</a:t>
            </a:r>
          </a:p>
        </p:txBody>
      </p:sp>
      <p:pic>
        <p:nvPicPr>
          <p:cNvPr id="1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00" y="3075540"/>
            <a:ext cx="11099800" cy="57860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Formatting Outpu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Formatting Output</a:t>
            </a:r>
          </a:p>
        </p:txBody>
      </p:sp>
      <p:sp>
        <p:nvSpPr>
          <p:cNvPr id="160" name="prog3_15.cpp (must use #include &lt;iomanip&gt;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prog3_15.cpp (must use #include &lt;iomanip&gt;)</a:t>
            </a:r>
          </a:p>
          <a:p>
            <a:r>
              <a:t>The first three lines of output will be unstructured</a:t>
            </a:r>
          </a:p>
          <a:p>
            <a:r>
              <a:t>However sometimes we want the output to be more structured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Formatting Outpu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Formatting Output</a:t>
            </a:r>
          </a:p>
        </p:txBody>
      </p:sp>
      <p:sp>
        <p:nvSpPr>
          <p:cNvPr id="163" name="setprecision() - allows us to set the number of significant digits that will be printed. This is the total digits printed (includes numbers before and after the decimal point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setprecision() - allows us to set the number of significant digits that will be printed. This is the total digits printed (includes numbers before and after the decimal point)</a:t>
            </a:r>
          </a:p>
          <a:p>
            <a:r>
              <a:t>Rounds the number rather than truncates </a:t>
            </a:r>
          </a:p>
          <a:p>
            <a:r>
              <a:t>Trailing zeros are omitted</a:t>
            </a:r>
          </a:p>
          <a:p>
            <a:r>
              <a:t>prog3_17.cpp</a:t>
            </a:r>
          </a:p>
        </p:txBody>
      </p:sp>
      <p:pic>
        <p:nvPicPr>
          <p:cNvPr id="16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08898" y="7566967"/>
            <a:ext cx="5397501" cy="1473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ormatting Output"/>
          <p:cNvSpPr txBox="1">
            <a:spLocks noGrp="1"/>
          </p:cNvSpPr>
          <p:nvPr>
            <p:ph type="title"/>
          </p:nvPr>
        </p:nvSpPr>
        <p:spPr>
          <a:xfrm>
            <a:off x="952500" y="50800"/>
            <a:ext cx="11099800" cy="2120900"/>
          </a:xfrm>
          <a:prstGeom prst="rect">
            <a:avLst/>
          </a:prstGeom>
        </p:spPr>
        <p:txBody>
          <a:bodyPr/>
          <a:lstStyle/>
          <a:p>
            <a:r>
              <a:t>Formatting Output</a:t>
            </a:r>
          </a:p>
        </p:txBody>
      </p:sp>
      <p:sp>
        <p:nvSpPr>
          <p:cNvPr id="167" name="fixed — is another stream manipulator which will prevent a large number from printing in scientific notation.…"/>
          <p:cNvSpPr txBox="1">
            <a:spLocks noGrp="1"/>
          </p:cNvSpPr>
          <p:nvPr>
            <p:ph type="body" idx="1"/>
          </p:nvPr>
        </p:nvSpPr>
        <p:spPr>
          <a:xfrm>
            <a:off x="609600" y="2035968"/>
            <a:ext cx="11734800" cy="740886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43484" indent="-443484" defTabSz="566674">
              <a:spcBef>
                <a:spcPts val="4000"/>
              </a:spcBef>
              <a:defRPr sz="3686"/>
            </a:pPr>
            <a:r>
              <a:rPr sz="3200" dirty="0"/>
              <a:t>fixed — is another stream manipulator which will prevent a large number from printing in scientific notation.</a:t>
            </a:r>
          </a:p>
          <a:p>
            <a:pPr marL="886968" lvl="1" indent="-443484" defTabSz="566674">
              <a:spcBef>
                <a:spcPts val="4000"/>
              </a:spcBef>
              <a:defRPr sz="3686"/>
            </a:pPr>
            <a:r>
              <a:rPr sz="3200" dirty="0"/>
              <a:t>Ex. Given a number 145678.99 the following will normally print 1.4568e+005. Using fixed forces the number to print in fixed-point notation (decimal)</a:t>
            </a: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rPr sz="3200" dirty="0"/>
              <a:t>Using </a:t>
            </a:r>
            <a:r>
              <a:rPr sz="3200" b="1" dirty="0">
                <a:latin typeface="Helvetica"/>
                <a:ea typeface="Helvetica"/>
                <a:cs typeface="Helvetica"/>
                <a:sym typeface="Helvetica"/>
              </a:rPr>
              <a:t>fixed with </a:t>
            </a:r>
            <a:r>
              <a:rPr sz="3200" b="1" dirty="0" err="1">
                <a:latin typeface="Helvetica"/>
                <a:ea typeface="Helvetica"/>
                <a:cs typeface="Helvetica"/>
                <a:sym typeface="Helvetica"/>
              </a:rPr>
              <a:t>setprecision</a:t>
            </a:r>
            <a:r>
              <a:rPr sz="3200" b="1" dirty="0">
                <a:latin typeface="Helvetica"/>
                <a:ea typeface="Helvetica"/>
                <a:cs typeface="Helvetica"/>
                <a:sym typeface="Helvetica"/>
              </a:rPr>
              <a:t>()</a:t>
            </a:r>
            <a:r>
              <a:rPr sz="3200" dirty="0"/>
              <a:t> - specifies the number of digits to be displayed after the decimal point of a floating-point number, rather than the total number of digits to be displayed</a:t>
            </a:r>
            <a:r>
              <a:rPr lang="en-US" sz="3200" dirty="0"/>
              <a:t> </a:t>
            </a: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rPr lang="en-US" sz="3200" dirty="0"/>
              <a:t>Modify prog3_17.cpp to include fixed</a:t>
            </a:r>
            <a:endParaRPr sz="3200" dirty="0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Formatting Outpu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Formatting Output</a:t>
            </a:r>
          </a:p>
        </p:txBody>
      </p:sp>
      <p:sp>
        <p:nvSpPr>
          <p:cNvPr id="170" name="showpoint - by default, if x = 456.0 and we print x then what will print is 456 (no decimal no trailing 0’s) if we want the number to print 456.0 then specify show poin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2336" indent="-402336" defTabSz="514095">
              <a:spcBef>
                <a:spcPts val="3600"/>
              </a:spcBef>
              <a:defRPr sz="3343"/>
            </a:pPr>
            <a:r>
              <a:rPr dirty="0" err="1"/>
              <a:t>showpoint</a:t>
            </a:r>
            <a:r>
              <a:rPr dirty="0"/>
              <a:t> - by default, if x = 456.0 and we print x then what will print is 456 (no decimal no trailing 0’s) if we want the number to print 456.0 then specify </a:t>
            </a:r>
            <a:r>
              <a:rPr dirty="0" err="1"/>
              <a:t>showpoint</a:t>
            </a:r>
            <a:endParaRPr dirty="0"/>
          </a:p>
          <a:p>
            <a:pPr marL="402336" indent="-402336" defTabSz="514095">
              <a:spcBef>
                <a:spcPts val="3600"/>
              </a:spcBef>
              <a:defRPr sz="3343"/>
            </a:pPr>
            <a:r>
              <a:rPr dirty="0" err="1"/>
              <a:t>showpoint</a:t>
            </a:r>
            <a:r>
              <a:rPr dirty="0"/>
              <a:t>, fixed and </a:t>
            </a:r>
            <a:r>
              <a:rPr dirty="0" err="1"/>
              <a:t>setprecision</a:t>
            </a:r>
            <a:r>
              <a:rPr dirty="0"/>
              <a:t> can be used together</a:t>
            </a:r>
          </a:p>
          <a:p>
            <a:pPr marL="804672" lvl="1" indent="-402336" defTabSz="514095">
              <a:spcBef>
                <a:spcPts val="3600"/>
              </a:spcBef>
              <a:defRPr sz="3343"/>
            </a:pPr>
            <a:r>
              <a:rPr dirty="0"/>
              <a:t>Ex. double x = 456.0; </a:t>
            </a:r>
            <a:r>
              <a:rPr dirty="0" err="1"/>
              <a:t>cout</a:t>
            </a:r>
            <a:r>
              <a:rPr dirty="0"/>
              <a:t> &lt;&lt; fixed &lt;&lt; </a:t>
            </a:r>
            <a:r>
              <a:rPr dirty="0" err="1"/>
              <a:t>showpoint</a:t>
            </a:r>
            <a:r>
              <a:rPr dirty="0"/>
              <a:t> &lt;&lt; </a:t>
            </a:r>
            <a:r>
              <a:rPr dirty="0" err="1"/>
              <a:t>setprecision</a:t>
            </a:r>
            <a:r>
              <a:rPr dirty="0"/>
              <a:t>(2) &lt;&lt; x &lt;&lt; </a:t>
            </a:r>
            <a:r>
              <a:rPr dirty="0" err="1"/>
              <a:t>endl</a:t>
            </a:r>
            <a:r>
              <a:rPr dirty="0"/>
              <a:t>; would result in 456.00</a:t>
            </a:r>
          </a:p>
          <a:p>
            <a:pPr marL="402336" indent="-402336" defTabSz="514095">
              <a:spcBef>
                <a:spcPts val="3600"/>
              </a:spcBef>
              <a:defRPr sz="3343"/>
            </a:pPr>
            <a:r>
              <a:rPr dirty="0"/>
              <a:t>fixed, </a:t>
            </a:r>
            <a:r>
              <a:rPr dirty="0" err="1"/>
              <a:t>showpoint</a:t>
            </a:r>
            <a:r>
              <a:rPr dirty="0"/>
              <a:t>, and </a:t>
            </a:r>
            <a:r>
              <a:rPr dirty="0" err="1"/>
              <a:t>setprecision</a:t>
            </a:r>
            <a:r>
              <a:rPr dirty="0"/>
              <a:t> have no effect on integer values only floating point numbers 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Formatting Output Continued"/>
          <p:cNvSpPr txBox="1">
            <a:spLocks noGrp="1"/>
          </p:cNvSpPr>
          <p:nvPr>
            <p:ph type="title"/>
          </p:nvPr>
        </p:nvSpPr>
        <p:spPr>
          <a:xfrm>
            <a:off x="952500" y="412750"/>
            <a:ext cx="11099800" cy="2120900"/>
          </a:xfrm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r>
              <a:t>Formatting Output Continued</a:t>
            </a:r>
          </a:p>
        </p:txBody>
      </p:sp>
      <p:sp>
        <p:nvSpPr>
          <p:cNvPr id="173" name="left and right manipulators - used to force left or right justifica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left and right manipulators - used to force left or right justification</a:t>
            </a:r>
          </a:p>
          <a:p>
            <a:pPr lvl="1"/>
            <a:r>
              <a:t>once set it stays set until changed</a:t>
            </a:r>
          </a:p>
          <a:p>
            <a:pPr lvl="1"/>
            <a:r>
              <a:t>used with all type of variables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Input/Outpu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Input/Output</a:t>
            </a:r>
          </a:p>
        </p:txBody>
      </p:sp>
      <p:sp>
        <p:nvSpPr>
          <p:cNvPr id="123" name="Input/Outpu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Input/Output</a:t>
            </a:r>
          </a:p>
          <a:p>
            <a:pPr lvl="1"/>
            <a:r>
              <a:t>C - printf/scanf</a:t>
            </a:r>
          </a:p>
          <a:p>
            <a:pPr lvl="1"/>
            <a:r>
              <a:t>C++ - cout/cin</a:t>
            </a:r>
          </a:p>
          <a:p>
            <a:pPr lvl="2"/>
            <a:r>
              <a:t>prog1_1.cpp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Working With Char and String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84886">
              <a:defRPr sz="6640"/>
            </a:lvl1pPr>
          </a:lstStyle>
          <a:p>
            <a:r>
              <a:t>Working With Char and Strings</a:t>
            </a:r>
          </a:p>
        </p:txBody>
      </p:sp>
      <p:sp>
        <p:nvSpPr>
          <p:cNvPr id="176" name="C - provides char (character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marL="320039" indent="-320039" defTabSz="408940">
              <a:spcBef>
                <a:spcPts val="2900"/>
              </a:spcBef>
              <a:defRPr sz="2660"/>
            </a:pPr>
            <a:r>
              <a:t>C - provides char (character)</a:t>
            </a:r>
          </a:p>
          <a:p>
            <a:pPr marL="640079" lvl="1" indent="-320039" defTabSz="408940">
              <a:spcBef>
                <a:spcPts val="2900"/>
              </a:spcBef>
              <a:defRPr sz="2660"/>
            </a:pPr>
            <a:r>
              <a:t>A c-style string is an array of characters</a:t>
            </a:r>
          </a:p>
          <a:p>
            <a:pPr marL="320039" indent="-320039" defTabSz="408940">
              <a:spcBef>
                <a:spcPts val="2900"/>
              </a:spcBef>
              <a:defRPr sz="2660"/>
            </a:pPr>
            <a:r>
              <a:t>C++ allows us to use char and string</a:t>
            </a:r>
          </a:p>
          <a:p>
            <a:pPr marL="320039" indent="-320039" defTabSz="408940">
              <a:spcBef>
                <a:spcPts val="2900"/>
              </a:spcBef>
              <a:defRPr sz="2660"/>
            </a:pPr>
            <a:r>
              <a:t>Inputting strings</a:t>
            </a:r>
          </a:p>
          <a:p>
            <a:pPr marL="640079" lvl="1" indent="-320039" defTabSz="408940">
              <a:spcBef>
                <a:spcPts val="2900"/>
              </a:spcBef>
              <a:defRPr sz="2660"/>
            </a:pPr>
            <a:r>
              <a:t>Cin ignores leading whitespace characters - however, once it comes to the first non blank character, starts reading — stops reading when get to the next whitespace — what if you have a first and last name or even a sentence?</a:t>
            </a:r>
          </a:p>
          <a:p>
            <a:pPr marL="640079" lvl="1" indent="-320039" defTabSz="408940">
              <a:spcBef>
                <a:spcPts val="2900"/>
              </a:spcBef>
              <a:defRPr sz="2660"/>
            </a:pPr>
            <a:r>
              <a:t>Use getline(cin, variableName) to get input that has spaces</a:t>
            </a:r>
          </a:p>
          <a:p>
            <a:pPr marL="640079" lvl="1" indent="-320039" defTabSz="408940">
              <a:spcBef>
                <a:spcPts val="2900"/>
              </a:spcBef>
              <a:defRPr sz="2660"/>
            </a:pPr>
            <a:r>
              <a:t>prog3_19.cpp(broken) and prog3_20.cpp (fixed)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Working with Characters and Strings"/>
          <p:cNvSpPr txBox="1">
            <a:spLocks noGrp="1"/>
          </p:cNvSpPr>
          <p:nvPr>
            <p:ph type="title"/>
          </p:nvPr>
        </p:nvSpPr>
        <p:spPr>
          <a:xfrm>
            <a:off x="952500" y="412750"/>
            <a:ext cx="11099800" cy="21209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84886">
              <a:defRPr sz="6640"/>
            </a:lvl1pPr>
          </a:lstStyle>
          <a:p>
            <a:r>
              <a:t>Working with Characters and Strings</a:t>
            </a:r>
          </a:p>
        </p:txBody>
      </p:sp>
      <p:sp>
        <p:nvSpPr>
          <p:cNvPr id="179" name="We have already seen can (c++ version of scanf)…"/>
          <p:cNvSpPr txBox="1">
            <a:spLocks noGrp="1"/>
          </p:cNvSpPr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452627" indent="-452627" defTabSz="578358">
              <a:spcBef>
                <a:spcPts val="4100"/>
              </a:spcBef>
              <a:defRPr sz="3762"/>
            </a:pPr>
            <a:r>
              <a:rPr dirty="0"/>
              <a:t>We have already seen </a:t>
            </a:r>
            <a:r>
              <a:rPr dirty="0" err="1"/>
              <a:t>c</a:t>
            </a:r>
            <a:r>
              <a:rPr lang="en-US" dirty="0" err="1"/>
              <a:t>in</a:t>
            </a:r>
            <a:r>
              <a:rPr dirty="0"/>
              <a:t> (</a:t>
            </a:r>
            <a:r>
              <a:rPr dirty="0" err="1"/>
              <a:t>c++</a:t>
            </a:r>
            <a:r>
              <a:rPr dirty="0"/>
              <a:t> version of </a:t>
            </a:r>
            <a:r>
              <a:rPr dirty="0" err="1"/>
              <a:t>scanf</a:t>
            </a:r>
            <a:r>
              <a:rPr dirty="0"/>
              <a:t>)</a:t>
            </a:r>
          </a:p>
          <a:p>
            <a:pPr marL="452627" indent="-452627" defTabSz="578358">
              <a:spcBef>
                <a:spcPts val="4100"/>
              </a:spcBef>
              <a:defRPr sz="3762"/>
            </a:pPr>
            <a:r>
              <a:rPr dirty="0"/>
              <a:t>Using </a:t>
            </a:r>
            <a:r>
              <a:rPr dirty="0" err="1"/>
              <a:t>cin.get</a:t>
            </a:r>
            <a:r>
              <a:rPr dirty="0"/>
              <a:t>() and </a:t>
            </a:r>
            <a:r>
              <a:rPr dirty="0" err="1"/>
              <a:t>cin.ignore</a:t>
            </a:r>
            <a:r>
              <a:rPr dirty="0"/>
              <a:t>() and mixing the two prog3_22.cpp</a:t>
            </a:r>
          </a:p>
          <a:p>
            <a:pPr marL="452627" indent="-452627" defTabSz="578358">
              <a:spcBef>
                <a:spcPts val="4100"/>
              </a:spcBef>
              <a:defRPr sz="3762"/>
            </a:pPr>
            <a:r>
              <a:rPr dirty="0"/>
              <a:t>C++ string object provides relational operators that allow us to compare strings as well as easily concatenate  strings. </a:t>
            </a:r>
          </a:p>
          <a:p>
            <a:pPr marL="905255" lvl="1" indent="-452627" defTabSz="578358">
              <a:spcBef>
                <a:spcPts val="4100"/>
              </a:spcBef>
              <a:defRPr sz="3762"/>
            </a:pPr>
            <a:r>
              <a:rPr dirty="0"/>
              <a:t>prog3_23.cpp 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tring Operators"/>
          <p:cNvSpPr txBox="1">
            <a:spLocks noGrp="1"/>
          </p:cNvSpPr>
          <p:nvPr>
            <p:ph type="title"/>
          </p:nvPr>
        </p:nvSpPr>
        <p:spPr>
          <a:xfrm>
            <a:off x="952500" y="412750"/>
            <a:ext cx="11099800" cy="2120900"/>
          </a:xfrm>
          <a:prstGeom prst="rect">
            <a:avLst/>
          </a:prstGeom>
        </p:spPr>
        <p:txBody>
          <a:bodyPr/>
          <a:lstStyle/>
          <a:p>
            <a:r>
              <a:t>String Operators</a:t>
            </a:r>
          </a:p>
        </p:txBody>
      </p:sp>
      <p:sp>
        <p:nvSpPr>
          <p:cNvPr id="182" name="In C we compare strings by using the strcmp() function…"/>
          <p:cNvSpPr txBox="1">
            <a:spLocks noGrp="1"/>
          </p:cNvSpPr>
          <p:nvPr>
            <p:ph type="body" idx="1"/>
          </p:nvPr>
        </p:nvSpPr>
        <p:spPr>
          <a:xfrm>
            <a:off x="238968" y="2590800"/>
            <a:ext cx="12526864" cy="6765727"/>
          </a:xfrm>
          <a:prstGeom prst="rect">
            <a:avLst/>
          </a:prstGeom>
        </p:spPr>
        <p:txBody>
          <a:bodyPr/>
          <a:lstStyle/>
          <a:p>
            <a:pPr marL="338327" indent="-338327" defTabSz="432308">
              <a:spcBef>
                <a:spcPts val="3100"/>
              </a:spcBef>
              <a:defRPr sz="2812"/>
            </a:pPr>
            <a:r>
              <a:t>In C we compare strings by using the strcmp() function</a:t>
            </a:r>
          </a:p>
          <a:p>
            <a:pPr marL="338327" indent="-338327" defTabSz="432308">
              <a:spcBef>
                <a:spcPts val="3100"/>
              </a:spcBef>
              <a:defRPr sz="2812"/>
            </a:pPr>
            <a:r>
              <a:t>In C++ strings use relational operators to directly compare strings — uses ascii values</a:t>
            </a:r>
          </a:p>
          <a:p>
            <a:pPr marL="676655" lvl="1" indent="-338327" defTabSz="432308">
              <a:spcBef>
                <a:spcPts val="3100"/>
              </a:spcBef>
              <a:defRPr sz="2812"/>
            </a:pPr>
            <a:r>
              <a:t>Ex. string name1 = “Mary”; string name2 = “Mark”;</a:t>
            </a:r>
          </a:p>
          <a:p>
            <a:pPr marL="1014983" lvl="2" indent="-338327" defTabSz="432308">
              <a:spcBef>
                <a:spcPts val="3100"/>
              </a:spcBef>
              <a:defRPr sz="2812"/>
            </a:pPr>
            <a:r>
              <a:t>These can be be compared:</a:t>
            </a:r>
          </a:p>
          <a:p>
            <a:pPr marL="1353311" lvl="3" indent="-338327" defTabSz="432308">
              <a:spcBef>
                <a:spcPts val="3100"/>
              </a:spcBef>
              <a:defRPr sz="2812"/>
            </a:pPr>
            <a:r>
              <a:t>name1 &gt; name2; // ture</a:t>
            </a:r>
          </a:p>
          <a:p>
            <a:pPr marL="1353311" lvl="3" indent="-338327" defTabSz="432308">
              <a:spcBef>
                <a:spcPts val="3100"/>
              </a:spcBef>
              <a:defRPr sz="2812"/>
            </a:pPr>
            <a:r>
              <a:t>name1 &lt;= name2; //false</a:t>
            </a:r>
          </a:p>
          <a:p>
            <a:pPr marL="1353311" lvl="3" indent="-338327" defTabSz="432308">
              <a:spcBef>
                <a:spcPts val="3100"/>
              </a:spcBef>
              <a:defRPr sz="2812"/>
            </a:pPr>
            <a:r>
              <a:t>name1 != name2; //true</a:t>
            </a:r>
          </a:p>
          <a:p>
            <a:pPr marL="1353311" lvl="3" indent="-338327" defTabSz="432308">
              <a:spcBef>
                <a:spcPts val="3100"/>
              </a:spcBef>
              <a:defRPr sz="2812"/>
            </a:pPr>
            <a:r>
              <a:t>name1 &lt; “Mary Sue”; // true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508" y="176784"/>
            <a:ext cx="10566398" cy="1577141"/>
          </a:xfrm>
        </p:spPr>
        <p:txBody>
          <a:bodyPr/>
          <a:lstStyle/>
          <a:p>
            <a:pPr algn="ctr"/>
            <a:r>
              <a:rPr lang="en-US" dirty="0"/>
              <a:t>Reference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639" y="2048257"/>
            <a:ext cx="10835267" cy="6949440"/>
          </a:xfrm>
        </p:spPr>
        <p:txBody>
          <a:bodyPr>
            <a:normAutofit/>
          </a:bodyPr>
          <a:lstStyle/>
          <a:p>
            <a:r>
              <a:rPr lang="en-US" sz="3200" dirty="0"/>
              <a:t>A reference variable is a variable that references the memory location of another variable  </a:t>
            </a:r>
          </a:p>
          <a:p>
            <a:r>
              <a:rPr lang="en-US" sz="3200" dirty="0"/>
              <a:t>Any change to the reference variable will change the variable it is referencing</a:t>
            </a:r>
          </a:p>
          <a:p>
            <a:r>
              <a:rPr lang="en-US" sz="3200" dirty="0"/>
              <a:t>Can be used as function parameters</a:t>
            </a:r>
          </a:p>
          <a:p>
            <a:r>
              <a:rPr lang="en-US" sz="3200" dirty="0"/>
              <a:t>C++ syntax </a:t>
            </a:r>
          </a:p>
          <a:p>
            <a:pPr marL="477941" lvl="1" indent="0">
              <a:buNone/>
            </a:pPr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 err="1"/>
              <a:t>var</a:t>
            </a:r>
            <a:r>
              <a:rPr lang="en-US" sz="3200" dirty="0"/>
              <a:t> = 5; </a:t>
            </a:r>
          </a:p>
          <a:p>
            <a:pPr marL="477941" lvl="1" indent="0">
              <a:buNone/>
            </a:pPr>
            <a:r>
              <a:rPr lang="en-US" sz="3200" dirty="0" err="1"/>
              <a:t>int</a:t>
            </a:r>
            <a:r>
              <a:rPr lang="en-US" sz="3200" dirty="0"/>
              <a:t>&amp; </a:t>
            </a:r>
            <a:r>
              <a:rPr lang="en-US" sz="3200" dirty="0" err="1"/>
              <a:t>refvar</a:t>
            </a:r>
            <a:r>
              <a:rPr lang="en-US" sz="3200" dirty="0"/>
              <a:t> = </a:t>
            </a:r>
            <a:r>
              <a:rPr lang="en-US" sz="3200" dirty="0" err="1"/>
              <a:t>var</a:t>
            </a:r>
            <a:r>
              <a:rPr lang="en-US" sz="3200" dirty="0"/>
              <a:t>; //reference to an </a:t>
            </a:r>
            <a:r>
              <a:rPr lang="en-US" sz="3200" dirty="0" err="1"/>
              <a:t>int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66910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350" y="0"/>
            <a:ext cx="10566398" cy="1577141"/>
          </a:xfrm>
        </p:spPr>
        <p:txBody>
          <a:bodyPr/>
          <a:lstStyle/>
          <a:p>
            <a:pPr algn="ctr"/>
            <a:r>
              <a:rPr lang="en-US" dirty="0"/>
              <a:t>Reference </a:t>
            </a:r>
            <a:r>
              <a:rPr lang="en-US" dirty="0" err="1"/>
              <a:t>vs</a:t>
            </a:r>
            <a:r>
              <a:rPr lang="en-US" dirty="0"/>
              <a:t>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5193" y="2131178"/>
            <a:ext cx="10888711" cy="6903093"/>
          </a:xfrm>
        </p:spPr>
        <p:txBody>
          <a:bodyPr>
            <a:noAutofit/>
          </a:bodyPr>
          <a:lstStyle/>
          <a:p>
            <a:r>
              <a:rPr lang="en-US" sz="3200" dirty="0"/>
              <a:t>There are 3 major differences between references and pointers</a:t>
            </a:r>
          </a:p>
          <a:p>
            <a:pPr marL="1026598" lvl="1" indent="-548657">
              <a:buFont typeface="Wingdings" charset="2"/>
              <a:buAutoNum type="arabicPlain"/>
            </a:pPr>
            <a:r>
              <a:rPr lang="en-US" sz="3200" dirty="0"/>
              <a:t>References can not be NULL – must be connected to a legitimate piece of storage.</a:t>
            </a:r>
          </a:p>
          <a:p>
            <a:pPr marL="1026598" lvl="1" indent="-548657">
              <a:buFont typeface="Wingdings" charset="2"/>
              <a:buAutoNum type="arabicPlain"/>
            </a:pPr>
            <a:r>
              <a:rPr lang="en-US" sz="3200" dirty="0"/>
              <a:t>Once initialized to an object, it cannot be changed to reference another object.  Pointers can be pointed to another object at any time.</a:t>
            </a:r>
          </a:p>
          <a:p>
            <a:pPr marL="1026598" lvl="1" indent="-548657">
              <a:buFont typeface="Wingdings" charset="2"/>
              <a:buAutoNum type="arabicPlain"/>
            </a:pPr>
            <a:r>
              <a:rPr lang="en-US" sz="3200" dirty="0"/>
              <a:t>A reference must be initialized when it is created.  Pointers can be initialized at any time.</a:t>
            </a:r>
          </a:p>
          <a:p>
            <a:pPr marL="477941" lvl="1" indent="0">
              <a:buNone/>
            </a:pPr>
            <a:r>
              <a:rPr lang="en-US" sz="3200" dirty="0" err="1"/>
              <a:t>Refer_ex.cpp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2000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ype Casting"/>
          <p:cNvSpPr txBox="1">
            <a:spLocks noGrp="1"/>
          </p:cNvSpPr>
          <p:nvPr>
            <p:ph type="title"/>
          </p:nvPr>
        </p:nvSpPr>
        <p:spPr>
          <a:xfrm>
            <a:off x="952500" y="406400"/>
            <a:ext cx="11099800" cy="1458976"/>
          </a:xfrm>
          <a:prstGeom prst="rect">
            <a:avLst/>
          </a:prstGeom>
        </p:spPr>
        <p:txBody>
          <a:bodyPr/>
          <a:lstStyle/>
          <a:p>
            <a:r>
              <a:rPr dirty="0"/>
              <a:t>Type Casting</a:t>
            </a:r>
          </a:p>
        </p:txBody>
      </p:sp>
      <p:sp>
        <p:nvSpPr>
          <p:cNvPr id="204" name="C - style type casting…"/>
          <p:cNvSpPr txBox="1">
            <a:spLocks noGrp="1"/>
          </p:cNvSpPr>
          <p:nvPr>
            <p:ph type="body" sz="half" idx="1"/>
          </p:nvPr>
        </p:nvSpPr>
        <p:spPr>
          <a:xfrm>
            <a:off x="512064" y="1737360"/>
            <a:ext cx="6163056" cy="77906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473201">
              <a:spcBef>
                <a:spcPts val="3000"/>
              </a:spcBef>
              <a:buSzTx/>
              <a:buNone/>
              <a:defRPr sz="2268" b="1">
                <a:latin typeface="Helvetica"/>
                <a:ea typeface="Helvetica"/>
                <a:cs typeface="Helvetica"/>
                <a:sym typeface="Helvetica"/>
              </a:defRPr>
            </a:pPr>
            <a:r>
              <a:rPr sz="2700" dirty="0"/>
              <a:t>C - style type casting</a:t>
            </a:r>
          </a:p>
          <a:p>
            <a:pPr marL="0" indent="0" defTabSz="473201">
              <a:spcBef>
                <a:spcPts val="3000"/>
              </a:spcBef>
              <a:buSzTx/>
              <a:buNone/>
              <a:defRPr sz="2268"/>
            </a:pPr>
            <a:r>
              <a:rPr sz="2700" dirty="0"/>
              <a:t>Ex: double </a:t>
            </a:r>
            <a:r>
              <a:rPr sz="2700" dirty="0" err="1"/>
              <a:t>num</a:t>
            </a:r>
            <a:r>
              <a:rPr sz="2700" dirty="0"/>
              <a:t> = 3.7;</a:t>
            </a:r>
          </a:p>
          <a:p>
            <a:pPr marL="0" lvl="4" indent="0" defTabSz="473201">
              <a:spcBef>
                <a:spcPts val="3000"/>
              </a:spcBef>
              <a:buSzTx/>
              <a:buNone/>
              <a:defRPr sz="2268"/>
            </a:pPr>
            <a:r>
              <a:rPr sz="2700" dirty="0" err="1"/>
              <a:t>int</a:t>
            </a:r>
            <a:r>
              <a:rPr sz="2700" dirty="0"/>
              <a:t> </a:t>
            </a:r>
            <a:r>
              <a:rPr sz="2700" dirty="0" err="1"/>
              <a:t>val</a:t>
            </a:r>
            <a:r>
              <a:rPr sz="2700" dirty="0"/>
              <a:t>;</a:t>
            </a:r>
          </a:p>
          <a:p>
            <a:pPr marL="0" indent="0" defTabSz="473201">
              <a:spcBef>
                <a:spcPts val="3000"/>
              </a:spcBef>
              <a:buSzTx/>
              <a:buNone/>
              <a:defRPr sz="2268"/>
            </a:pPr>
            <a:r>
              <a:rPr sz="2700" dirty="0" err="1"/>
              <a:t>val</a:t>
            </a:r>
            <a:r>
              <a:rPr sz="2700" dirty="0"/>
              <a:t> = (</a:t>
            </a:r>
            <a:r>
              <a:rPr sz="2700" dirty="0" err="1"/>
              <a:t>int</a:t>
            </a:r>
            <a:r>
              <a:rPr sz="2700" dirty="0"/>
              <a:t>) </a:t>
            </a:r>
            <a:r>
              <a:rPr sz="2700" dirty="0" err="1"/>
              <a:t>num</a:t>
            </a:r>
            <a:r>
              <a:rPr sz="2700" dirty="0"/>
              <a:t>;</a:t>
            </a:r>
          </a:p>
          <a:p>
            <a:pPr marL="0" indent="0" defTabSz="473201">
              <a:spcBef>
                <a:spcPts val="3000"/>
              </a:spcBef>
              <a:buSzTx/>
              <a:buNone/>
              <a:defRPr sz="2268" b="1">
                <a:latin typeface="Helvetica"/>
                <a:ea typeface="Helvetica"/>
                <a:cs typeface="Helvetica"/>
                <a:sym typeface="Helvetica"/>
              </a:defRPr>
            </a:pPr>
            <a:r>
              <a:rPr sz="2700" dirty="0"/>
              <a:t>C++ - style type casting</a:t>
            </a:r>
          </a:p>
          <a:p>
            <a:pPr marL="0" indent="0" defTabSz="473201">
              <a:spcBef>
                <a:spcPts val="3000"/>
              </a:spcBef>
              <a:buSzTx/>
              <a:buNone/>
              <a:defRPr sz="2268"/>
            </a:pPr>
            <a:r>
              <a:rPr sz="2700" dirty="0" err="1"/>
              <a:t>val</a:t>
            </a:r>
            <a:r>
              <a:rPr sz="2700" dirty="0"/>
              <a:t> = </a:t>
            </a:r>
            <a:r>
              <a:rPr sz="2700" dirty="0" err="1"/>
              <a:t>static_cast</a:t>
            </a:r>
            <a:r>
              <a:rPr sz="2700" dirty="0"/>
              <a:t> &lt;</a:t>
            </a:r>
            <a:r>
              <a:rPr sz="2700" dirty="0" err="1"/>
              <a:t>int</a:t>
            </a:r>
            <a:r>
              <a:rPr sz="2700" dirty="0"/>
              <a:t>&gt;(</a:t>
            </a:r>
            <a:r>
              <a:rPr sz="2700" dirty="0" err="1"/>
              <a:t>num</a:t>
            </a:r>
            <a:r>
              <a:rPr sz="2700" dirty="0"/>
              <a:t>);</a:t>
            </a:r>
          </a:p>
          <a:p>
            <a:pPr marL="0" indent="0" defTabSz="473201">
              <a:spcBef>
                <a:spcPts val="3000"/>
              </a:spcBef>
              <a:buSzTx/>
              <a:buNone/>
              <a:defRPr sz="2268" b="1">
                <a:latin typeface="Helvetica"/>
                <a:ea typeface="Helvetica"/>
                <a:cs typeface="Helvetica"/>
                <a:sym typeface="Helvetica"/>
              </a:defRPr>
            </a:pPr>
            <a:r>
              <a:rPr sz="2700" dirty="0"/>
              <a:t>Pre-standard C++ style type casting</a:t>
            </a:r>
          </a:p>
          <a:p>
            <a:pPr marL="0" indent="0" defTabSz="473201">
              <a:spcBef>
                <a:spcPts val="3000"/>
              </a:spcBef>
              <a:buSzTx/>
              <a:buNone/>
              <a:defRPr sz="2268"/>
            </a:pPr>
            <a:r>
              <a:rPr sz="2700" dirty="0" err="1"/>
              <a:t>val</a:t>
            </a:r>
            <a:r>
              <a:rPr sz="2700" dirty="0"/>
              <a:t> = </a:t>
            </a:r>
            <a:r>
              <a:rPr sz="2700" dirty="0" err="1"/>
              <a:t>int</a:t>
            </a:r>
            <a:r>
              <a:rPr sz="2700" dirty="0"/>
              <a:t> (</a:t>
            </a:r>
            <a:r>
              <a:rPr sz="2700" dirty="0" err="1"/>
              <a:t>num</a:t>
            </a:r>
            <a:r>
              <a:rPr sz="2700" dirty="0"/>
              <a:t>);</a:t>
            </a:r>
          </a:p>
        </p:txBody>
      </p:sp>
      <p:sp>
        <p:nvSpPr>
          <p:cNvPr id="205" name="The static_cast form is the ANSI…"/>
          <p:cNvSpPr txBox="1"/>
          <p:nvPr/>
        </p:nvSpPr>
        <p:spPr>
          <a:xfrm>
            <a:off x="6286500" y="3101955"/>
            <a:ext cx="6597960" cy="3549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500"/>
            </a:pPr>
            <a:r>
              <a:rPr sz="2800" dirty="0"/>
              <a:t>The </a:t>
            </a:r>
            <a:r>
              <a:rPr sz="2800" dirty="0" err="1"/>
              <a:t>static_cast</a:t>
            </a:r>
            <a:r>
              <a:rPr sz="2800" dirty="0"/>
              <a:t> form is the ANSI</a:t>
            </a:r>
          </a:p>
          <a:p>
            <a:pPr algn="l">
              <a:defRPr sz="2500"/>
            </a:pPr>
            <a:r>
              <a:rPr sz="2800" dirty="0"/>
              <a:t>(American National Standard Institute)</a:t>
            </a:r>
          </a:p>
          <a:p>
            <a:pPr algn="l">
              <a:defRPr sz="2500"/>
            </a:pPr>
            <a:r>
              <a:rPr sz="2800" dirty="0"/>
              <a:t>standard now. However, you may see</a:t>
            </a:r>
          </a:p>
          <a:p>
            <a:pPr algn="l">
              <a:defRPr sz="2500"/>
            </a:pPr>
            <a:r>
              <a:rPr sz="2800" dirty="0"/>
              <a:t>C-style or pre-standard style being used</a:t>
            </a:r>
          </a:p>
          <a:p>
            <a:pPr algn="l">
              <a:defRPr sz="2500"/>
            </a:pPr>
            <a:r>
              <a:rPr sz="2800" dirty="0"/>
              <a:t>in old code.</a:t>
            </a:r>
          </a:p>
          <a:p>
            <a:pPr algn="l">
              <a:defRPr sz="2500"/>
            </a:pPr>
            <a:endParaRPr sz="2800" dirty="0"/>
          </a:p>
          <a:p>
            <a:pPr algn="l">
              <a:defRPr sz="2500"/>
            </a:pPr>
            <a:r>
              <a:rPr sz="2800" dirty="0"/>
              <a:t>For this class we will use the C++ style </a:t>
            </a:r>
          </a:p>
          <a:p>
            <a:pPr algn="l">
              <a:defRPr sz="2500"/>
            </a:pPr>
            <a:r>
              <a:rPr sz="2800" dirty="0"/>
              <a:t>type casting.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onstant Variables vs #def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84886">
              <a:defRPr sz="6640"/>
            </a:lvl1pPr>
          </a:lstStyle>
          <a:p>
            <a:r>
              <a:t>Constant Variables vs #define</a:t>
            </a:r>
          </a:p>
        </p:txBody>
      </p:sp>
      <p:sp>
        <p:nvSpPr>
          <p:cNvPr id="208" name="Const double PI = 3.14159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2711" cy="6286500"/>
          </a:xfrm>
          <a:prstGeom prst="rect">
            <a:avLst/>
          </a:prstGeom>
        </p:spPr>
        <p:txBody>
          <a:bodyPr anchor="t"/>
          <a:lstStyle/>
          <a:p>
            <a:pPr>
              <a:defRPr sz="2800"/>
            </a:pPr>
            <a:r>
              <a:rPr dirty="0" err="1"/>
              <a:t>Const</a:t>
            </a:r>
            <a:r>
              <a:rPr dirty="0"/>
              <a:t> double PI = 3.14159</a:t>
            </a:r>
            <a:r>
              <a:rPr lang="en-US" dirty="0"/>
              <a:t>;</a:t>
            </a:r>
            <a:endParaRPr dirty="0"/>
          </a:p>
          <a:p>
            <a:pPr lvl="1">
              <a:defRPr sz="2800"/>
            </a:pPr>
            <a:r>
              <a:rPr dirty="0"/>
              <a:t>Cannot be changed(read-only)</a:t>
            </a:r>
          </a:p>
          <a:p>
            <a:pPr lvl="1">
              <a:defRPr sz="2800"/>
            </a:pPr>
            <a:r>
              <a:rPr dirty="0"/>
              <a:t>Is an actual variable with a memory location</a:t>
            </a:r>
          </a:p>
          <a:p>
            <a:pPr lvl="1">
              <a:defRPr sz="2800"/>
            </a:pPr>
            <a:r>
              <a:rPr dirty="0"/>
              <a:t>Must give it a value when declaring</a:t>
            </a:r>
          </a:p>
        </p:txBody>
      </p:sp>
      <p:sp>
        <p:nvSpPr>
          <p:cNvPr id="209" name="#define PI 3.14159…"/>
          <p:cNvSpPr txBox="1"/>
          <p:nvPr/>
        </p:nvSpPr>
        <p:spPr>
          <a:xfrm>
            <a:off x="6521102" y="2590800"/>
            <a:ext cx="5607398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457200" indent="-457200" algn="l">
              <a:spcBef>
                <a:spcPts val="4200"/>
              </a:spcBef>
              <a:buSzPct val="75000"/>
              <a:buChar char="•"/>
              <a:defRPr sz="2800"/>
            </a:pPr>
            <a:r>
              <a:rPr dirty="0"/>
              <a:t>#define PI 3.14159</a:t>
            </a:r>
          </a:p>
          <a:p>
            <a:pPr marL="914400" lvl="1" indent="-457200" algn="l">
              <a:spcBef>
                <a:spcPts val="4200"/>
              </a:spcBef>
              <a:buSzPct val="75000"/>
              <a:buChar char="•"/>
              <a:defRPr sz="2800"/>
            </a:pPr>
            <a:r>
              <a:rPr dirty="0"/>
              <a:t>Cannot be changed(read-only)</a:t>
            </a:r>
          </a:p>
          <a:p>
            <a:pPr marL="914400" lvl="1" indent="-457200" algn="l">
              <a:spcBef>
                <a:spcPts val="4200"/>
              </a:spcBef>
              <a:buSzPct val="75000"/>
              <a:buChar char="•"/>
              <a:defRPr sz="2800"/>
            </a:pPr>
            <a:r>
              <a:rPr dirty="0"/>
              <a:t>Is NOT a variable but a preprocessing directive - it is a text substitute</a:t>
            </a:r>
          </a:p>
          <a:p>
            <a:pPr marL="914400" lvl="1" indent="-457200" algn="l">
              <a:spcBef>
                <a:spcPts val="4200"/>
              </a:spcBef>
              <a:buSzPct val="75000"/>
              <a:buChar char="•"/>
              <a:defRPr sz="2800"/>
            </a:pPr>
            <a:r>
              <a:rPr dirty="0"/>
              <a:t>Must give it a value when creating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 File Point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 File Pointers</a:t>
            </a:r>
          </a:p>
        </p:txBody>
      </p:sp>
      <p:sp>
        <p:nvSpPr>
          <p:cNvPr id="185" name="In C we use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 C we use:</a:t>
            </a:r>
          </a:p>
          <a:p>
            <a:pPr lvl="1"/>
            <a:r>
              <a:rPr dirty="0"/>
              <a:t>FILE* </a:t>
            </a:r>
            <a:r>
              <a:rPr dirty="0" err="1"/>
              <a:t>fp</a:t>
            </a:r>
            <a:r>
              <a:rPr dirty="0"/>
              <a:t> = </a:t>
            </a:r>
            <a:r>
              <a:rPr dirty="0" err="1"/>
              <a:t>fopen</a:t>
            </a:r>
            <a:r>
              <a:rPr dirty="0"/>
              <a:t>(“filename”, “r” or “w”)</a:t>
            </a:r>
          </a:p>
          <a:p>
            <a:pPr lvl="1"/>
            <a:r>
              <a:rPr dirty="0"/>
              <a:t>When we are done with the file we must close it using </a:t>
            </a:r>
            <a:r>
              <a:rPr dirty="0" err="1"/>
              <a:t>fclose</a:t>
            </a:r>
            <a:r>
              <a:rPr dirty="0"/>
              <a:t>(</a:t>
            </a:r>
            <a:r>
              <a:rPr dirty="0" err="1"/>
              <a:t>fp</a:t>
            </a: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++ File Inpu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C++ File Input</a:t>
            </a:r>
          </a:p>
        </p:txBody>
      </p:sp>
      <p:sp>
        <p:nvSpPr>
          <p:cNvPr id="188" name="Must #include &lt;fstream&gt;…"/>
          <p:cNvSpPr txBox="1">
            <a:spLocks noGrp="1"/>
          </p:cNvSpPr>
          <p:nvPr>
            <p:ph type="body" idx="1"/>
          </p:nvPr>
        </p:nvSpPr>
        <p:spPr>
          <a:xfrm>
            <a:off x="952500" y="2444750"/>
            <a:ext cx="11099800" cy="6902450"/>
          </a:xfrm>
          <a:prstGeom prst="rect">
            <a:avLst/>
          </a:prstGeom>
        </p:spPr>
        <p:txBody>
          <a:bodyPr/>
          <a:lstStyle/>
          <a:p>
            <a:pPr marL="388620" indent="-388620" defTabSz="496570">
              <a:spcBef>
                <a:spcPts val="2300"/>
              </a:spcBef>
              <a:defRPr sz="3230"/>
            </a:pPr>
            <a:r>
              <a:rPr dirty="0"/>
              <a:t>Must #include &lt;</a:t>
            </a:r>
            <a:r>
              <a:rPr dirty="0" err="1"/>
              <a:t>fstream</a:t>
            </a:r>
            <a:r>
              <a:rPr dirty="0"/>
              <a:t>&gt;</a:t>
            </a:r>
          </a:p>
          <a:p>
            <a:pPr marL="388620" indent="-388620" defTabSz="496570">
              <a:spcBef>
                <a:spcPts val="2300"/>
              </a:spcBef>
              <a:defRPr sz="3230"/>
            </a:pPr>
            <a:r>
              <a:rPr dirty="0"/>
              <a:t>Two ways to declare and open a file in C++</a:t>
            </a:r>
          </a:p>
          <a:p>
            <a:pPr marL="777240" lvl="1" indent="-388620" defTabSz="496570">
              <a:spcBef>
                <a:spcPts val="2300"/>
              </a:spcBef>
              <a:defRPr sz="3230"/>
            </a:pPr>
            <a:r>
              <a:rPr dirty="0"/>
              <a:t>Declare first then open it </a:t>
            </a:r>
          </a:p>
          <a:p>
            <a:pPr marL="0" lvl="5" indent="0" defTabSz="496570">
              <a:spcBef>
                <a:spcPts val="2300"/>
              </a:spcBef>
              <a:buSzTx/>
              <a:buNone/>
              <a:defRPr sz="3230"/>
            </a:pPr>
            <a:r>
              <a:rPr dirty="0"/>
              <a:t>        </a:t>
            </a:r>
            <a:r>
              <a:rPr dirty="0" err="1"/>
              <a:t>ifstream</a:t>
            </a:r>
            <a:r>
              <a:rPr dirty="0"/>
              <a:t> input;  </a:t>
            </a:r>
          </a:p>
          <a:p>
            <a:pPr marL="0" lvl="5" indent="0" defTabSz="496570">
              <a:spcBef>
                <a:spcPts val="2300"/>
              </a:spcBef>
              <a:buSzTx/>
              <a:buNone/>
              <a:defRPr sz="3230"/>
            </a:pPr>
            <a:r>
              <a:rPr dirty="0"/>
              <a:t>        </a:t>
            </a:r>
            <a:r>
              <a:rPr dirty="0" err="1"/>
              <a:t>input.open</a:t>
            </a:r>
            <a:r>
              <a:rPr dirty="0"/>
              <a:t>(“</a:t>
            </a:r>
            <a:r>
              <a:rPr dirty="0" err="1"/>
              <a:t>nameOfFile.txt</a:t>
            </a:r>
            <a:r>
              <a:rPr dirty="0"/>
              <a:t>”);</a:t>
            </a:r>
          </a:p>
          <a:p>
            <a:pPr marL="777240" lvl="1" indent="-388620" defTabSz="496570">
              <a:spcBef>
                <a:spcPts val="2300"/>
              </a:spcBef>
              <a:defRPr sz="3230"/>
            </a:pPr>
            <a:r>
              <a:rPr dirty="0"/>
              <a:t>Declare and open the file simultaneous</a:t>
            </a:r>
          </a:p>
          <a:p>
            <a:pPr marL="0" lvl="1" indent="0" defTabSz="496570">
              <a:spcBef>
                <a:spcPts val="2300"/>
              </a:spcBef>
              <a:buSzTx/>
              <a:buNone/>
              <a:defRPr sz="3230"/>
            </a:pPr>
            <a:r>
              <a:rPr dirty="0"/>
              <a:t>        </a:t>
            </a:r>
            <a:r>
              <a:rPr dirty="0" err="1"/>
              <a:t>ifstream</a:t>
            </a:r>
            <a:r>
              <a:rPr dirty="0"/>
              <a:t> input(“</a:t>
            </a:r>
            <a:r>
              <a:rPr dirty="0" err="1"/>
              <a:t>nameOfFile.txt</a:t>
            </a:r>
            <a:r>
              <a:rPr dirty="0"/>
              <a:t>”);</a:t>
            </a:r>
          </a:p>
        </p:txBody>
      </p:sp>
      <p:sp>
        <p:nvSpPr>
          <p:cNvPr id="189" name="Notice “i” in ifstream means input"/>
          <p:cNvSpPr txBox="1"/>
          <p:nvPr/>
        </p:nvSpPr>
        <p:spPr>
          <a:xfrm>
            <a:off x="6502400" y="5391148"/>
            <a:ext cx="6049182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Notice “</a:t>
            </a:r>
            <a:r>
              <a:rPr dirty="0" err="1"/>
              <a:t>i</a:t>
            </a:r>
            <a:r>
              <a:rPr dirty="0"/>
              <a:t>” in </a:t>
            </a:r>
            <a:r>
              <a:rPr dirty="0" err="1"/>
              <a:t>ifstream</a:t>
            </a:r>
            <a:r>
              <a:rPr dirty="0"/>
              <a:t> means input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Input 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Input Example</a:t>
            </a:r>
          </a:p>
        </p:txBody>
      </p:sp>
      <p:sp>
        <p:nvSpPr>
          <p:cNvPr id="192" name="Write to a fi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Write to a file</a:t>
            </a:r>
          </a:p>
          <a:p>
            <a:pPr lvl="1"/>
            <a:r>
              <a:rPr dirty="0"/>
              <a:t>C - </a:t>
            </a:r>
            <a:r>
              <a:rPr dirty="0" err="1"/>
              <a:t>fprintf</a:t>
            </a:r>
            <a:r>
              <a:rPr dirty="0"/>
              <a:t> or write</a:t>
            </a:r>
          </a:p>
          <a:p>
            <a:pPr lvl="1"/>
            <a:r>
              <a:rPr dirty="0"/>
              <a:t>C++ — Input</a:t>
            </a:r>
          </a:p>
          <a:p>
            <a:pPr lvl="1"/>
            <a:r>
              <a:rPr dirty="0"/>
              <a:t>prog5_18.cpp, </a:t>
            </a:r>
            <a:r>
              <a:rPr dirty="0" err="1"/>
              <a:t>Friends.txt</a:t>
            </a:r>
            <a:r>
              <a:rPr dirty="0"/>
              <a:t>, </a:t>
            </a:r>
            <a:r>
              <a:rPr dirty="0" err="1"/>
              <a:t>wholename.txt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Data Typ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 Types</a:t>
            </a:r>
          </a:p>
        </p:txBody>
      </p:sp>
      <p:sp>
        <p:nvSpPr>
          <p:cNvPr id="126" name="Most data types are the same as C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/>
          <a:lstStyle/>
          <a:p>
            <a:pPr marL="388620" indent="-388620" defTabSz="496570">
              <a:spcBef>
                <a:spcPts val="3500"/>
              </a:spcBef>
              <a:defRPr sz="3230"/>
            </a:pPr>
            <a:r>
              <a:t>Most data types are the same as C 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We will look quickly at:</a:t>
            </a:r>
          </a:p>
          <a:p>
            <a:pPr marL="777240" lvl="1" indent="-388620" defTabSz="496570">
              <a:spcBef>
                <a:spcPts val="3500"/>
              </a:spcBef>
              <a:defRPr sz="3230"/>
            </a:pPr>
            <a:r>
              <a:t>Integer Data Types</a:t>
            </a:r>
          </a:p>
          <a:p>
            <a:pPr marL="777240" lvl="1" indent="-388620" defTabSz="496570">
              <a:spcBef>
                <a:spcPts val="3500"/>
              </a:spcBef>
              <a:defRPr sz="3230"/>
            </a:pPr>
            <a:r>
              <a:t>Floating-Point Data Type</a:t>
            </a:r>
          </a:p>
          <a:p>
            <a:pPr marL="777240" lvl="1" indent="-388620" defTabSz="496570">
              <a:spcBef>
                <a:spcPts val="3500"/>
              </a:spcBef>
              <a:defRPr sz="3230"/>
            </a:pPr>
            <a:r>
              <a:t>Char Data Type</a:t>
            </a:r>
          </a:p>
          <a:p>
            <a:pPr marL="777240" lvl="1" indent="-388620" defTabSz="496570">
              <a:spcBef>
                <a:spcPts val="3500"/>
              </a:spcBef>
              <a:defRPr sz="3230"/>
            </a:pPr>
            <a:r>
              <a:t>String Class</a:t>
            </a:r>
          </a:p>
          <a:p>
            <a:pPr marL="777240" lvl="1" indent="-388620" defTabSz="496570">
              <a:spcBef>
                <a:spcPts val="3500"/>
              </a:spcBef>
              <a:defRPr sz="3230"/>
            </a:pPr>
            <a:r>
              <a:t>Bool Data Type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File Outpu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File Output</a:t>
            </a:r>
          </a:p>
        </p:txBody>
      </p:sp>
      <p:sp>
        <p:nvSpPr>
          <p:cNvPr id="195" name="C++ outpu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7472" indent="-347472" defTabSz="443991">
              <a:spcBef>
                <a:spcPts val="2000"/>
              </a:spcBef>
              <a:defRPr sz="2888"/>
            </a:pPr>
            <a:r>
              <a:t>C++ output</a:t>
            </a:r>
          </a:p>
          <a:p>
            <a:pPr marL="347472" indent="-347472" defTabSz="443991">
              <a:spcBef>
                <a:spcPts val="2000"/>
              </a:spcBef>
              <a:defRPr sz="2888"/>
            </a:pPr>
            <a:r>
              <a:t>#include &lt;fstream&gt;</a:t>
            </a:r>
          </a:p>
          <a:p>
            <a:pPr marL="347472" indent="-347472" defTabSz="443991">
              <a:spcBef>
                <a:spcPts val="2000"/>
              </a:spcBef>
              <a:defRPr sz="2888"/>
            </a:pPr>
            <a:r>
              <a:t>Declare a file pointer and open the file</a:t>
            </a:r>
          </a:p>
          <a:p>
            <a:pPr marL="694944" lvl="1" indent="-347472" defTabSz="443991">
              <a:spcBef>
                <a:spcPts val="2000"/>
              </a:spcBef>
              <a:defRPr sz="2888"/>
            </a:pPr>
            <a:r>
              <a:t>ofstream outputFile;    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“o for output”</a:t>
            </a:r>
          </a:p>
          <a:p>
            <a:pPr marL="694944" lvl="1" indent="-347472" defTabSz="443991">
              <a:spcBef>
                <a:spcPts val="2000"/>
              </a:spcBef>
              <a:defRPr sz="2888"/>
            </a:pPr>
            <a:r>
              <a:t>outputFile.open(“fileName.txt”);</a:t>
            </a:r>
          </a:p>
          <a:p>
            <a:pPr marL="347472" indent="-347472" defTabSz="443991">
              <a:spcBef>
                <a:spcPts val="2000"/>
              </a:spcBef>
              <a:defRPr sz="2888"/>
            </a:pPr>
            <a:r>
              <a:t>Close a file when you are done.</a:t>
            </a:r>
          </a:p>
          <a:p>
            <a:pPr marL="694944" lvl="1" indent="-347472" defTabSz="443991">
              <a:spcBef>
                <a:spcPts val="2000"/>
              </a:spcBef>
              <a:defRPr sz="2888"/>
            </a:pPr>
            <a:r>
              <a:t>outputFile.close();      to close the file</a:t>
            </a:r>
          </a:p>
          <a:p>
            <a:pPr marL="347472" indent="-347472" defTabSz="443991">
              <a:spcBef>
                <a:spcPts val="2000"/>
              </a:spcBef>
              <a:defRPr sz="2888"/>
            </a:pPr>
            <a:r>
              <a:t>Declare and open a file simultaneous</a:t>
            </a:r>
          </a:p>
          <a:p>
            <a:pPr marL="694944" lvl="1" indent="-347472" defTabSz="443991">
              <a:spcBef>
                <a:spcPts val="2000"/>
              </a:spcBef>
              <a:defRPr sz="2888"/>
            </a:pPr>
            <a:r>
              <a:t>ofstream outputFile(“fileName.txt”);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Output 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Output Example</a:t>
            </a:r>
          </a:p>
        </p:txBody>
      </p:sp>
      <p:sp>
        <p:nvSpPr>
          <p:cNvPr id="198" name="Read from a fi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Read from a file</a:t>
            </a:r>
          </a:p>
          <a:p>
            <a:pPr lvl="1"/>
            <a:r>
              <a:t>C — fscanf or bread</a:t>
            </a:r>
          </a:p>
          <a:p>
            <a:pPr lvl="1"/>
            <a:r>
              <a:t>C++ — Output</a:t>
            </a:r>
          </a:p>
          <a:p>
            <a:pPr lvl="1"/>
            <a:r>
              <a:t>prog5_16.cpp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84886">
              <a:defRPr sz="6640"/>
            </a:pPr>
            <a:r>
              <a:rPr lang="en-US" dirty="0"/>
              <a:t>More File I/O </a:t>
            </a:r>
            <a:endParaRPr dirty="0"/>
          </a:p>
        </p:txBody>
      </p:sp>
      <p:sp>
        <p:nvSpPr>
          <p:cNvPr id="201" name="Detecting the end of a fi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Detecting the end of a file</a:t>
            </a:r>
          </a:p>
          <a:p>
            <a:pPr lvl="1"/>
            <a:r>
              <a:t>C — check for EOF</a:t>
            </a:r>
          </a:p>
          <a:p>
            <a:pPr lvl="1"/>
            <a:r>
              <a:t>C++ — use &gt;&gt; operator or eof</a:t>
            </a:r>
          </a:p>
          <a:p>
            <a:pPr lvl="1"/>
            <a:r>
              <a:t>prog5_22.cpp</a:t>
            </a:r>
          </a:p>
          <a:p>
            <a:pPr lvl="1"/>
            <a:r>
              <a:t>Revisit eof.cpp, eof.txt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Integer Data Type"/>
          <p:cNvSpPr txBox="1">
            <a:spLocks noGrp="1"/>
          </p:cNvSpPr>
          <p:nvPr>
            <p:ph type="title"/>
          </p:nvPr>
        </p:nvSpPr>
        <p:spPr>
          <a:xfrm>
            <a:off x="952500" y="38100"/>
            <a:ext cx="11099800" cy="1296393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t>Integer Data Type</a:t>
            </a:r>
          </a:p>
        </p:txBody>
      </p:sp>
      <p:graphicFrame>
        <p:nvGraphicFramePr>
          <p:cNvPr id="129" name="Table"/>
          <p:cNvGraphicFramePr/>
          <p:nvPr/>
        </p:nvGraphicFramePr>
        <p:xfrm>
          <a:off x="1294953" y="2242161"/>
          <a:ext cx="11362084" cy="7371033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3260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9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2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0479"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Data Type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Typical Size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Typical Range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729"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short int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2 bytes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-32,768 to +32,767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0469"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unsigned short int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2 bytes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0  to +65,535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0334"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int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4 bytes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-2,147,483,648 to +2,147, 483, 647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0838"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unsigned int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4 bytes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0 to 4,294,967,295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9499"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long int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4 bytes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-2,147,483,648 to +2,147,483,647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0029"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unsigned long int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4 bytes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0 to 4,294,967,295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80914"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long long int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8 bytes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-9,223,372,036,854,775,808 to 
+9,223,372,036,854,775,807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82181"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unsigned long long 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8 bytes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0 to +8,446,744,073,709,551,615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Long Lo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Long Long</a:t>
            </a:r>
          </a:p>
        </p:txBody>
      </p:sp>
      <p:sp>
        <p:nvSpPr>
          <p:cNvPr id="132" name="Long Long has been available since C++11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/>
          <a:lstStyle/>
          <a:p>
            <a:pPr marL="411479" indent="-411479" defTabSz="525779">
              <a:spcBef>
                <a:spcPts val="3700"/>
              </a:spcBef>
              <a:defRPr sz="3420"/>
            </a:pPr>
            <a:r>
              <a:t>Long Long has been available since C++11</a:t>
            </a:r>
          </a:p>
          <a:p>
            <a:pPr marL="822959" lvl="1" indent="-411479" defTabSz="525779">
              <a:spcBef>
                <a:spcPts val="3700"/>
              </a:spcBef>
              <a:defRPr sz="3420"/>
            </a:pPr>
            <a:r>
              <a:t>prog2_9.cpp</a:t>
            </a:r>
          </a:p>
          <a:p>
            <a:pPr marL="411479" indent="-411479" defTabSz="525779">
              <a:spcBef>
                <a:spcPts val="3700"/>
              </a:spcBef>
              <a:defRPr sz="3420"/>
            </a:pPr>
            <a:r>
              <a:t>To ensure the variable is stored as an 8 byte long long you should put LL after the number when initializing. Some compilers may optimize your variable to a smaller size.</a:t>
            </a:r>
          </a:p>
          <a:p>
            <a:pPr marL="822959" lvl="1" indent="-411479" defTabSz="525779">
              <a:spcBef>
                <a:spcPts val="3700"/>
              </a:spcBef>
              <a:defRPr sz="3420"/>
            </a:pPr>
            <a:r>
              <a:t>long long int var = 89LL;  you could use lower case ll but this looks to much like one’s so it is best to use capital LL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Floating Point Data Typ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54990">
              <a:defRPr sz="7600"/>
            </a:lvl1pPr>
          </a:lstStyle>
          <a:p>
            <a:r>
              <a:t>Floating Point Data Types</a:t>
            </a:r>
          </a:p>
        </p:txBody>
      </p:sp>
      <p:graphicFrame>
        <p:nvGraphicFramePr>
          <p:cNvPr id="135" name="Table"/>
          <p:cNvGraphicFramePr/>
          <p:nvPr/>
        </p:nvGraphicFramePr>
        <p:xfrm>
          <a:off x="533400" y="2889250"/>
          <a:ext cx="11467205" cy="57023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2307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9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6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09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2557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Data Type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Key Word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Size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Range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Significant Digits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557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Single
Precision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float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4 bytes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3.4E-38 to 3.4E38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557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Double
Precision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double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8 bytes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1.7E-308 to 1.7E308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16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557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Long Double Precision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long double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8 bytes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1.7E-308 to 1.7E308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16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6" name="prog2_11.cpp"/>
          <p:cNvSpPr txBox="1"/>
          <p:nvPr/>
        </p:nvSpPr>
        <p:spPr>
          <a:xfrm>
            <a:off x="977607" y="8953499"/>
            <a:ext cx="316288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prog2_11.cpp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har and Str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Char and String</a:t>
            </a:r>
          </a:p>
        </p:txBody>
      </p:sp>
      <p:sp>
        <p:nvSpPr>
          <p:cNvPr id="139" name="C++ char is the same as a C char, so we will not spend time on thi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3756" indent="-333756" defTabSz="426466">
              <a:spcBef>
                <a:spcPts val="3000"/>
              </a:spcBef>
              <a:defRPr sz="2774"/>
            </a:pPr>
            <a:r>
              <a:t>C++ char is the same as a C char, so we will not spend time on this.</a:t>
            </a:r>
          </a:p>
          <a:p>
            <a:pPr marL="333756" indent="-333756" defTabSz="426466">
              <a:spcBef>
                <a:spcPts val="3000"/>
              </a:spcBef>
              <a:defRPr sz="2774"/>
            </a:pPr>
            <a:r>
              <a:t>String however, is a new data type</a:t>
            </a:r>
          </a:p>
          <a:p>
            <a:pPr marL="667512" lvl="1" indent="-333756" defTabSz="426466">
              <a:spcBef>
                <a:spcPts val="3000"/>
              </a:spcBef>
              <a:defRPr sz="2774"/>
            </a:pPr>
            <a:r>
              <a:t>We represent strings in C as a char array</a:t>
            </a:r>
          </a:p>
          <a:p>
            <a:pPr marL="667512" lvl="1" indent="-333756" defTabSz="426466">
              <a:spcBef>
                <a:spcPts val="3000"/>
              </a:spcBef>
              <a:defRPr sz="2774"/>
            </a:pPr>
            <a:r>
              <a:t>In C++ we have a string class which allows us to create a variable of type string. No longer need a char array.  </a:t>
            </a:r>
          </a:p>
          <a:p>
            <a:pPr marL="667512" lvl="1" indent="-333756" defTabSz="426466">
              <a:spcBef>
                <a:spcPts val="3000"/>
              </a:spcBef>
              <a:defRPr sz="2774"/>
            </a:pPr>
            <a:r>
              <a:t>When using strings you need to include the string class: </a:t>
            </a:r>
          </a:p>
          <a:p>
            <a:pPr marL="1001268" lvl="2" indent="-333756" defTabSz="426466">
              <a:spcBef>
                <a:spcPts val="3000"/>
              </a:spcBef>
              <a:defRPr sz="2774"/>
            </a:pPr>
            <a:r>
              <a:t>#include &lt;string&gt;</a:t>
            </a:r>
          </a:p>
          <a:p>
            <a:pPr marL="0" lvl="2" indent="0" defTabSz="426466">
              <a:spcBef>
                <a:spcPts val="0"/>
              </a:spcBef>
              <a:buSzTx/>
              <a:buNone/>
              <a:defRPr sz="2774"/>
            </a:pPr>
            <a:r>
              <a:t>             string name;</a:t>
            </a:r>
          </a:p>
          <a:p>
            <a:pPr marL="0" lvl="8" indent="0" defTabSz="426466">
              <a:spcBef>
                <a:spcPts val="0"/>
              </a:spcBef>
              <a:buSzTx/>
              <a:buNone/>
              <a:defRPr sz="2774"/>
            </a:pPr>
            <a:r>
              <a:t>             name = “Yvon Feaster”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Boolean Data Typ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Boolean Data Type</a:t>
            </a:r>
          </a:p>
        </p:txBody>
      </p:sp>
      <p:sp>
        <p:nvSpPr>
          <p:cNvPr id="142" name="Boolean variables are set to either true or fals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Boolean variables are set to either true or false</a:t>
            </a:r>
          </a:p>
          <a:p>
            <a:r>
              <a:t>Use the keyword bool to create a boolean type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    Ex.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    bool  value = true;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Auto"/>
          <p:cNvSpPr txBox="1">
            <a:spLocks noGrp="1"/>
          </p:cNvSpPr>
          <p:nvPr>
            <p:ph type="title"/>
          </p:nvPr>
        </p:nvSpPr>
        <p:spPr>
          <a:xfrm>
            <a:off x="952500" y="116085"/>
            <a:ext cx="11099800" cy="1702645"/>
          </a:xfrm>
          <a:prstGeom prst="rect">
            <a:avLst/>
          </a:prstGeom>
        </p:spPr>
        <p:txBody>
          <a:bodyPr/>
          <a:lstStyle/>
          <a:p>
            <a:r>
              <a:t>Auto</a:t>
            </a:r>
          </a:p>
        </p:txBody>
      </p:sp>
      <p:sp>
        <p:nvSpPr>
          <p:cNvPr id="145" name="C++11 introduces an alternative way to define variables by using the auto key word and an initialization value.  The data type is determined by the initialization value.  Below are examples:…"/>
          <p:cNvSpPr txBox="1">
            <a:spLocks noGrp="1"/>
          </p:cNvSpPr>
          <p:nvPr>
            <p:ph type="body" idx="1"/>
          </p:nvPr>
        </p:nvSpPr>
        <p:spPr>
          <a:xfrm>
            <a:off x="257671" y="1719659"/>
            <a:ext cx="11965931" cy="7759621"/>
          </a:xfrm>
          <a:prstGeom prst="rect">
            <a:avLst/>
          </a:prstGeom>
        </p:spPr>
        <p:txBody>
          <a:bodyPr/>
          <a:lstStyle/>
          <a:p>
            <a:r>
              <a:rPr dirty="0"/>
              <a:t>C++11 introduces an alternative way to define variables by using the auto key word and an initialization value.  The data type is determined by the initialization value.  Below are examples:</a:t>
            </a:r>
          </a:p>
          <a:p>
            <a:pPr marL="0" lvl="1" indent="0">
              <a:buSzTx/>
              <a:buNone/>
            </a:pPr>
            <a:r>
              <a:rPr dirty="0"/>
              <a:t>    </a:t>
            </a:r>
            <a:r>
              <a:rPr sz="3600" dirty="0"/>
              <a:t>auto amount = 100;  (an </a:t>
            </a:r>
            <a:r>
              <a:rPr sz="3600" dirty="0" err="1"/>
              <a:t>int</a:t>
            </a:r>
            <a:r>
              <a:rPr sz="3600" dirty="0"/>
              <a:t>)</a:t>
            </a:r>
          </a:p>
          <a:p>
            <a:pPr marL="0" lvl="1" indent="0">
              <a:spcBef>
                <a:spcPts val="300"/>
              </a:spcBef>
              <a:buSzTx/>
              <a:buNone/>
              <a:defRPr sz="3600"/>
            </a:pPr>
            <a:r>
              <a:rPr dirty="0"/>
              <a:t>    auto letter = ‘A’; (a char)</a:t>
            </a:r>
          </a:p>
          <a:p>
            <a:pPr marL="0" lvl="1" indent="0">
              <a:spcBef>
                <a:spcPts val="300"/>
              </a:spcBef>
              <a:buSzTx/>
              <a:buNone/>
              <a:defRPr sz="3600"/>
            </a:pPr>
            <a:r>
              <a:rPr dirty="0"/>
              <a:t>    auto </a:t>
            </a:r>
            <a:r>
              <a:rPr dirty="0" err="1"/>
              <a:t>customerNum</a:t>
            </a:r>
            <a:r>
              <a:rPr dirty="0"/>
              <a:t> = 456L; (long </a:t>
            </a:r>
            <a:r>
              <a:rPr dirty="0" err="1"/>
              <a:t>int</a:t>
            </a:r>
            <a:r>
              <a:rPr dirty="0"/>
              <a:t>)</a:t>
            </a:r>
          </a:p>
          <a:p>
            <a:pPr marL="0" lvl="1" indent="0">
              <a:spcBef>
                <a:spcPts val="300"/>
              </a:spcBef>
              <a:buSzTx/>
              <a:buNone/>
              <a:defRPr sz="3600"/>
            </a:pPr>
            <a:r>
              <a:rPr dirty="0"/>
              <a:t>    auto </a:t>
            </a:r>
            <a:r>
              <a:rPr dirty="0" err="1"/>
              <a:t>num</a:t>
            </a:r>
            <a:r>
              <a:rPr dirty="0"/>
              <a:t> = amount; (since amount is an </a:t>
            </a:r>
            <a:r>
              <a:rPr dirty="0" err="1"/>
              <a:t>int</a:t>
            </a:r>
            <a:r>
              <a:rPr dirty="0"/>
              <a:t> so is </a:t>
            </a:r>
            <a:r>
              <a:rPr dirty="0" err="1"/>
              <a:t>num</a:t>
            </a:r>
            <a:r>
              <a:rPr dirty="0"/>
              <a:t>)</a:t>
            </a:r>
            <a:endParaRPr lang="en-US" dirty="0"/>
          </a:p>
          <a:p>
            <a:pPr marL="0" lvl="1" indent="0">
              <a:spcBef>
                <a:spcPts val="300"/>
              </a:spcBef>
              <a:buSzTx/>
              <a:buNone/>
              <a:defRPr sz="3600"/>
            </a:pPr>
            <a:r>
              <a:rPr lang="en-US" dirty="0"/>
              <a:t>    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1753</Words>
  <Application>Microsoft Macintosh PowerPoint</Application>
  <PresentationFormat>Custom</PresentationFormat>
  <Paragraphs>234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Helvetica</vt:lpstr>
      <vt:lpstr>Helvetica Light</vt:lpstr>
      <vt:lpstr>Helvetica Neue</vt:lpstr>
      <vt:lpstr>Wingdings</vt:lpstr>
      <vt:lpstr>Gradient</vt:lpstr>
      <vt:lpstr>C to C++ Transition</vt:lpstr>
      <vt:lpstr>Input/Output</vt:lpstr>
      <vt:lpstr>Data Types</vt:lpstr>
      <vt:lpstr>Integer Data Type</vt:lpstr>
      <vt:lpstr>Long Long</vt:lpstr>
      <vt:lpstr>Floating Point Data Types</vt:lpstr>
      <vt:lpstr>Char and String</vt:lpstr>
      <vt:lpstr>Boolean Data Type</vt:lpstr>
      <vt:lpstr>Auto</vt:lpstr>
      <vt:lpstr>Auto</vt:lpstr>
      <vt:lpstr>Range-Based For Loop</vt:lpstr>
      <vt:lpstr>Namespace</vt:lpstr>
      <vt:lpstr>Formatting Output</vt:lpstr>
      <vt:lpstr>Formatting Output</vt:lpstr>
      <vt:lpstr>Formatting Output</vt:lpstr>
      <vt:lpstr>Formatting Output</vt:lpstr>
      <vt:lpstr>Formatting Output</vt:lpstr>
      <vt:lpstr>Formatting Output</vt:lpstr>
      <vt:lpstr>Formatting Output Continued</vt:lpstr>
      <vt:lpstr>Working With Char and Strings</vt:lpstr>
      <vt:lpstr>Working with Characters and Strings</vt:lpstr>
      <vt:lpstr>String Operators</vt:lpstr>
      <vt:lpstr>Reference Variable</vt:lpstr>
      <vt:lpstr>Reference vs Pointer</vt:lpstr>
      <vt:lpstr>Type Casting</vt:lpstr>
      <vt:lpstr>Constant Variables vs #define</vt:lpstr>
      <vt:lpstr>C File Pointers</vt:lpstr>
      <vt:lpstr>C++ File Input</vt:lpstr>
      <vt:lpstr>Input Example</vt:lpstr>
      <vt:lpstr>File Output</vt:lpstr>
      <vt:lpstr>Output Example</vt:lpstr>
      <vt:lpstr>More File I/O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to C++ Transition</dc:title>
  <cp:lastModifiedBy>Yvon Hall Feaster</cp:lastModifiedBy>
  <cp:revision>15</cp:revision>
  <dcterms:modified xsi:type="dcterms:W3CDTF">2019-05-22T13:03:45Z</dcterms:modified>
</cp:coreProperties>
</file>