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9" r:id="rId3"/>
    <p:sldId id="257" r:id="rId4"/>
    <p:sldId id="258" r:id="rId5"/>
    <p:sldId id="280" r:id="rId6"/>
    <p:sldId id="281" r:id="rId7"/>
    <p:sldId id="282" r:id="rId8"/>
    <p:sldId id="283" r:id="rId9"/>
    <p:sldId id="284" r:id="rId10"/>
    <p:sldId id="267" r:id="rId11"/>
    <p:sldId id="269" r:id="rId12"/>
    <p:sldId id="271" r:id="rId13"/>
    <p:sldId id="272" r:id="rId14"/>
    <p:sldId id="273" r:id="rId15"/>
    <p:sldId id="285" r:id="rId16"/>
    <p:sldId id="288" r:id="rId17"/>
    <p:sldId id="289" r:id="rId18"/>
    <p:sldId id="286" r:id="rId19"/>
    <p:sldId id="290" r:id="rId20"/>
    <p:sldId id="291" r:id="rId21"/>
    <p:sldId id="268" r:id="rId22"/>
    <p:sldId id="261" r:id="rId23"/>
    <p:sldId id="293" r:id="rId24"/>
    <p:sldId id="262" r:id="rId25"/>
    <p:sldId id="263" r:id="rId26"/>
    <p:sldId id="270" r:id="rId27"/>
    <p:sldId id="264" r:id="rId28"/>
    <p:sldId id="275" r:id="rId29"/>
    <p:sldId id="277" r:id="rId30"/>
    <p:sldId id="294" r:id="rId31"/>
    <p:sldId id="295" r:id="rId32"/>
    <p:sldId id="296" r:id="rId33"/>
    <p:sldId id="266" r:id="rId34"/>
    <p:sldId id="297" r:id="rId35"/>
    <p:sldId id="298" r:id="rId36"/>
    <p:sldId id="299" r:id="rId37"/>
    <p:sldId id="300" r:id="rId38"/>
    <p:sldId id="301" r:id="rId39"/>
    <p:sldId id="276" r:id="rId40"/>
    <p:sldId id="30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4"/>
    <p:restoredTop sz="94608"/>
  </p:normalViewPr>
  <p:slideViewPr>
    <p:cSldViewPr snapToGrid="0" snapToObjects="1">
      <p:cViewPr varScale="1">
        <p:scale>
          <a:sx n="118" d="100"/>
          <a:sy n="118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365E7-91DF-8040-ABF5-F3A7A325E516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34BC1-939A-9C4C-BBD1-4CBCEB2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D254538-9EA6-1D48-8E8F-E52F4F20725A}" type="slidenum">
              <a:rPr lang="en-US" altLang="en-US" sz="1200" baseline="0"/>
              <a:pPr eaLnBrk="1" hangingPunct="1"/>
              <a:t>5</a:t>
            </a:fld>
            <a:endParaRPr lang="en-US" altLang="en-US" sz="1200" baseline="0"/>
          </a:p>
        </p:txBody>
      </p:sp>
      <p:sp>
        <p:nvSpPr>
          <p:cNvPr id="839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3D896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0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244D26D-9277-BB44-9D6B-A38B92B39AF9}" type="slidenum">
              <a:rPr lang="en-US" altLang="en-US" sz="1200" baseline="0"/>
              <a:pPr eaLnBrk="1" hangingPunct="1"/>
              <a:t>6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579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1A708DE-CD9D-4A4C-93A8-54BA3C91831C}" type="slidenum">
              <a:rPr lang="en-US" altLang="en-US" sz="1200" baseline="0"/>
              <a:pPr eaLnBrk="1" hangingPunct="1"/>
              <a:t>7</a:t>
            </a:fld>
            <a:endParaRPr lang="en-US" altLang="en-US" sz="1200" baseline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/>
              <a:t> See pr11-02.cpp and budget.h</a:t>
            </a:r>
          </a:p>
        </p:txBody>
      </p:sp>
    </p:spTree>
    <p:extLst>
      <p:ext uri="{BB962C8B-B14F-4D97-AF65-F5344CB8AC3E}">
        <p14:creationId xmlns:p14="http://schemas.microsoft.com/office/powerpoint/2010/main" val="196721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 you may want an outside class to have access to your private</a:t>
            </a:r>
            <a:r>
              <a:rPr lang="en-US" baseline="0" dirty="0"/>
              <a:t> members  This is where a friend function comes handy.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32E6F-BED2-0A47-A28A-09678D6A9C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4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BE33B45-8E5F-0246-9328-7C981B6BA78E}" type="slidenum">
              <a:rPr lang="en-US" altLang="en-US" sz="1200" baseline="0"/>
              <a:pPr eaLnBrk="1" hangingPunct="1"/>
              <a:t>12</a:t>
            </a:fld>
            <a:endParaRPr lang="en-US" altLang="en-US" sz="1200" baseline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2889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B4249B7-127E-074A-A7AB-A02E5436D22A}" type="slidenum">
              <a:rPr lang="en-US" altLang="en-US" sz="1200" baseline="0"/>
              <a:pPr eaLnBrk="1" hangingPunct="1"/>
              <a:t>13</a:t>
            </a:fld>
            <a:endParaRPr lang="en-US" altLang="en-US" sz="1200" baseline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720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26D22D0-4C5D-DA45-B3EA-604279823A20}" type="slidenum">
              <a:rPr lang="en-US" altLang="en-US" sz="1200" baseline="0"/>
              <a:pPr eaLnBrk="1" hangingPunct="1"/>
              <a:t>14</a:t>
            </a:fld>
            <a:endParaRPr lang="en-US" altLang="en-US" sz="1200" baseline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28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F304-E6F5-F54A-B5C8-EB428B8D1D34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9050-B9B3-144F-80DA-C296F936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8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F304-E6F5-F54A-B5C8-EB428B8D1D3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9050-B9B3-144F-80DA-C296F936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F304-E6F5-F54A-B5C8-EB428B8D1D3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9050-B9B3-144F-80DA-C296F936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6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F304-E6F5-F54A-B5C8-EB428B8D1D34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9050-B9B3-144F-80DA-C296F936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F304-E6F5-F54A-B5C8-EB428B8D1D34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9050-B9B3-144F-80DA-C296F936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2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F304-E6F5-F54A-B5C8-EB428B8D1D34}" type="datetimeFigureOut">
              <a:rPr lang="en-US" smtClean="0"/>
              <a:t>6/5/19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9050-B9B3-144F-80DA-C296F936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4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F304-E6F5-F54A-B5C8-EB428B8D1D34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9050-B9B3-144F-80DA-C296F93626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9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F304-E6F5-F54A-B5C8-EB428B8D1D34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9050-B9B3-144F-80DA-C296F936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F304-E6F5-F54A-B5C8-EB428B8D1D34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9050-B9B3-144F-80DA-C296F936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F304-E6F5-F54A-B5C8-EB428B8D1D34}" type="datetimeFigureOut">
              <a:rPr lang="en-US" smtClean="0"/>
              <a:t>6/5/19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9050-B9B3-144F-80DA-C296F936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4FBF304-E6F5-F54A-B5C8-EB428B8D1D34}" type="datetimeFigureOut">
              <a:rPr lang="en-US" smtClean="0"/>
              <a:t>6/5/19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9050-B9B3-144F-80DA-C296F936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4FBF304-E6F5-F54A-B5C8-EB428B8D1D3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079050-B9B3-144F-80DA-C296F936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4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FAC172-2D16-CE48-BA62-B4FAC039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0190C-570C-EA41-A6A3-997412007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More about classes and OOP</a:t>
            </a:r>
          </a:p>
        </p:txBody>
      </p:sp>
    </p:spTree>
    <p:extLst>
      <p:ext uri="{BB962C8B-B14F-4D97-AF65-F5344CB8AC3E}">
        <p14:creationId xmlns:p14="http://schemas.microsoft.com/office/powerpoint/2010/main" val="62571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" y="294968"/>
            <a:ext cx="11497056" cy="1183601"/>
          </a:xfrm>
        </p:spPr>
        <p:txBody>
          <a:bodyPr/>
          <a:lstStyle/>
          <a:p>
            <a:pPr algn="ctr"/>
            <a:r>
              <a:rPr lang="en-US" dirty="0"/>
              <a:t>Friends of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144" y="1840992"/>
            <a:ext cx="11497056" cy="4722039"/>
          </a:xfrm>
        </p:spPr>
        <p:txBody>
          <a:bodyPr>
            <a:normAutofit/>
          </a:bodyPr>
          <a:lstStyle/>
          <a:p>
            <a:r>
              <a:rPr lang="en-US" sz="2800" dirty="0"/>
              <a:t>Not a member of class </a:t>
            </a:r>
          </a:p>
          <a:p>
            <a:r>
              <a:rPr lang="en-US" sz="2800" dirty="0"/>
              <a:t>Remember private member variables are hidden from all programs outside the class</a:t>
            </a:r>
          </a:p>
          <a:p>
            <a:r>
              <a:rPr lang="en-US" sz="2800" dirty="0"/>
              <a:t>A friend function is not a member of a class, but has access to the class private members</a:t>
            </a:r>
          </a:p>
          <a:p>
            <a:r>
              <a:rPr lang="en-US" sz="2800" dirty="0"/>
              <a:t>Is a stand-alone function or a member function of another class</a:t>
            </a:r>
          </a:p>
          <a:p>
            <a:r>
              <a:rPr lang="en-US" sz="2800" dirty="0"/>
              <a:t>Declare a friend of a class with the friend keyword in the function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5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162339"/>
            <a:ext cx="11289792" cy="1044669"/>
          </a:xfrm>
        </p:spPr>
        <p:txBody>
          <a:bodyPr/>
          <a:lstStyle/>
          <a:p>
            <a:pPr algn="ctr"/>
            <a:r>
              <a:rPr lang="en-US" dirty="0"/>
              <a:t>Friend Function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640909"/>
            <a:ext cx="11289792" cy="506051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Stand-Alone Function</a:t>
            </a:r>
          </a:p>
          <a:p>
            <a:pPr marL="609600" indent="-609600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class </a:t>
            </a:r>
            <a:r>
              <a:rPr lang="en-US" altLang="en-US" sz="2800" dirty="0" err="1">
                <a:solidFill>
                  <a:srgbClr val="000000"/>
                </a:solidFill>
              </a:rPr>
              <a:t>aClass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{  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private: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  </a:t>
            </a:r>
            <a:r>
              <a:rPr lang="en-US" altLang="en-US" sz="2800" dirty="0" err="1">
                <a:solidFill>
                  <a:srgbClr val="000000"/>
                </a:solidFill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</a:rPr>
              <a:t> x;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  </a:t>
            </a:r>
            <a:r>
              <a:rPr lang="en-US" altLang="en-US" sz="2800" b="1" dirty="0">
                <a:solidFill>
                  <a:srgbClr val="0070C0"/>
                </a:solidFill>
              </a:rPr>
              <a:t>friend void </a:t>
            </a:r>
            <a:r>
              <a:rPr lang="en-US" altLang="en-US" sz="2800" b="1" dirty="0" err="1">
                <a:solidFill>
                  <a:srgbClr val="0070C0"/>
                </a:solidFill>
              </a:rPr>
              <a:t>fSet</a:t>
            </a:r>
            <a:r>
              <a:rPr lang="en-US" altLang="en-US" sz="2800" b="1" dirty="0">
                <a:solidFill>
                  <a:srgbClr val="0070C0"/>
                </a:solidFill>
              </a:rPr>
              <a:t>(</a:t>
            </a:r>
            <a:r>
              <a:rPr lang="en-US" altLang="en-US" sz="2800" b="1" dirty="0" err="1">
                <a:solidFill>
                  <a:srgbClr val="0070C0"/>
                </a:solidFill>
              </a:rPr>
              <a:t>aClass</a:t>
            </a:r>
            <a:r>
              <a:rPr lang="en-US" altLang="en-US" sz="2800" b="1" dirty="0">
                <a:solidFill>
                  <a:srgbClr val="0070C0"/>
                </a:solidFill>
              </a:rPr>
              <a:t> &amp;c, </a:t>
            </a:r>
            <a:r>
              <a:rPr lang="en-US" altLang="en-US" sz="2800" b="1" dirty="0" err="1">
                <a:solidFill>
                  <a:srgbClr val="0070C0"/>
                </a:solidFill>
              </a:rPr>
              <a:t>int</a:t>
            </a:r>
            <a:r>
              <a:rPr lang="en-US" altLang="en-US" sz="2800" b="1" dirty="0">
                <a:solidFill>
                  <a:srgbClr val="0070C0"/>
                </a:solidFill>
              </a:rPr>
              <a:t> a);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};</a:t>
            </a:r>
          </a:p>
          <a:p>
            <a:pPr marL="609600" indent="-609600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void </a:t>
            </a:r>
            <a:r>
              <a:rPr lang="en-US" altLang="en-US" sz="2800" dirty="0" err="1">
                <a:solidFill>
                  <a:srgbClr val="000000"/>
                </a:solidFill>
              </a:rPr>
              <a:t>fSet</a:t>
            </a:r>
            <a:r>
              <a:rPr lang="en-US" altLang="en-US" sz="2800" dirty="0">
                <a:solidFill>
                  <a:srgbClr val="000000"/>
                </a:solidFill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</a:rPr>
              <a:t>aClass</a:t>
            </a:r>
            <a:r>
              <a:rPr lang="en-US" altLang="en-US" sz="2800" dirty="0">
                <a:solidFill>
                  <a:srgbClr val="000000"/>
                </a:solidFill>
              </a:rPr>
              <a:t> &amp;c, </a:t>
            </a:r>
            <a:r>
              <a:rPr lang="en-US" altLang="en-US" sz="2800" dirty="0" err="1">
                <a:solidFill>
                  <a:srgbClr val="000000"/>
                </a:solidFill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</a:rPr>
              <a:t> a)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{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</a:rPr>
              <a:t>c.x</a:t>
            </a:r>
            <a:r>
              <a:rPr lang="en-US" altLang="en-US" sz="2800" dirty="0">
                <a:solidFill>
                  <a:srgbClr val="000000"/>
                </a:solidFill>
              </a:rPr>
              <a:t> = a;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}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6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9" y="182880"/>
            <a:ext cx="11354685" cy="960120"/>
          </a:xfrm>
        </p:spPr>
        <p:txBody>
          <a:bodyPr/>
          <a:lstStyle/>
          <a:p>
            <a:pPr eaLnBrk="1" hangingPunct="1"/>
            <a:r>
              <a:rPr lang="en-US" altLang="en-US"/>
              <a:t> Friend Function Declarations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34979" y="1371600"/>
            <a:ext cx="11354685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As member of another class: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class </a:t>
            </a:r>
            <a:r>
              <a:rPr lang="en-US" altLang="en-US" sz="2800" dirty="0" err="1">
                <a:solidFill>
                  <a:srgbClr val="000000"/>
                </a:solidFill>
              </a:rPr>
              <a:t>aClass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{ private: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</a:rPr>
              <a:t> x;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 </a:t>
            </a:r>
            <a:r>
              <a:rPr lang="en-US" altLang="en-US" sz="2800" b="1" dirty="0">
                <a:solidFill>
                  <a:srgbClr val="0070C0"/>
                </a:solidFill>
              </a:rPr>
              <a:t>friend void </a:t>
            </a:r>
            <a:r>
              <a:rPr lang="en-US" altLang="en-US" sz="2800" b="1" dirty="0" err="1">
                <a:solidFill>
                  <a:srgbClr val="0070C0"/>
                </a:solidFill>
              </a:rPr>
              <a:t>OtherClass</a:t>
            </a:r>
            <a:r>
              <a:rPr lang="en-US" altLang="en-US" sz="2800" b="1" dirty="0">
                <a:solidFill>
                  <a:srgbClr val="0070C0"/>
                </a:solidFill>
              </a:rPr>
              <a:t>::</a:t>
            </a:r>
            <a:r>
              <a:rPr lang="en-US" altLang="en-US" sz="2800" b="1" dirty="0" err="1">
                <a:solidFill>
                  <a:srgbClr val="0070C0"/>
                </a:solidFill>
              </a:rPr>
              <a:t>fSet</a:t>
            </a:r>
            <a:r>
              <a:rPr lang="en-US" altLang="en-US" sz="2800" b="1" dirty="0">
                <a:solidFill>
                  <a:srgbClr val="0070C0"/>
                </a:solidFill>
              </a:rPr>
              <a:t>(</a:t>
            </a:r>
            <a:r>
              <a:rPr lang="en-US" altLang="en-US" sz="2800" b="1" dirty="0" err="1">
                <a:solidFill>
                  <a:srgbClr val="0070C0"/>
                </a:solidFill>
              </a:rPr>
              <a:t>aClass</a:t>
            </a:r>
            <a:r>
              <a:rPr lang="en-US" altLang="en-US" sz="2800" b="1" dirty="0">
                <a:solidFill>
                  <a:srgbClr val="0070C0"/>
                </a:solidFill>
              </a:rPr>
              <a:t> &amp;c, </a:t>
            </a:r>
            <a:r>
              <a:rPr lang="en-US" altLang="en-US" sz="2800" b="1" dirty="0" err="1">
                <a:solidFill>
                  <a:srgbClr val="0070C0"/>
                </a:solidFill>
              </a:rPr>
              <a:t>int</a:t>
            </a:r>
            <a:r>
              <a:rPr lang="en-US" altLang="en-US" sz="2800" b="1" dirty="0">
                <a:solidFill>
                  <a:srgbClr val="0070C0"/>
                </a:solidFill>
              </a:rPr>
              <a:t> a);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};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class </a:t>
            </a:r>
            <a:r>
              <a:rPr lang="en-US" altLang="en-US" sz="2800" dirty="0" err="1">
                <a:solidFill>
                  <a:srgbClr val="000000"/>
                </a:solidFill>
              </a:rPr>
              <a:t>OtherClass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{ public: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  void </a:t>
            </a:r>
            <a:r>
              <a:rPr lang="en-US" altLang="en-US" sz="2800" dirty="0" err="1">
                <a:solidFill>
                  <a:srgbClr val="000000"/>
                </a:solidFill>
              </a:rPr>
              <a:t>fSet</a:t>
            </a:r>
            <a:r>
              <a:rPr lang="en-US" altLang="en-US" sz="2800" dirty="0">
                <a:solidFill>
                  <a:srgbClr val="000000"/>
                </a:solidFill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</a:rPr>
              <a:t>aClass</a:t>
            </a:r>
            <a:r>
              <a:rPr lang="en-US" altLang="en-US" sz="2800" dirty="0">
                <a:solidFill>
                  <a:srgbClr val="000000"/>
                </a:solidFill>
              </a:rPr>
              <a:t> &amp;c, </a:t>
            </a:r>
            <a:r>
              <a:rPr lang="en-US" altLang="en-US" sz="2800" dirty="0" err="1">
                <a:solidFill>
                  <a:srgbClr val="000000"/>
                </a:solidFill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</a:rPr>
              <a:t> a)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  { </a:t>
            </a:r>
            <a:r>
              <a:rPr lang="en-US" altLang="en-US" sz="2800" dirty="0" err="1">
                <a:solidFill>
                  <a:srgbClr val="000000"/>
                </a:solidFill>
              </a:rPr>
              <a:t>c.x</a:t>
            </a:r>
            <a:r>
              <a:rPr lang="en-US" altLang="en-US" sz="2800" dirty="0">
                <a:solidFill>
                  <a:srgbClr val="000000"/>
                </a:solidFill>
              </a:rPr>
              <a:t> = a;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charset="0"/>
              </a:rPr>
              <a:t>   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312893" y="2311293"/>
            <a:ext cx="620485" cy="702128"/>
          </a:xfrm>
          <a:prstGeom prst="straightConnector1">
            <a:avLst/>
          </a:prstGeom>
          <a:ln w="31750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3545" y="1786146"/>
            <a:ext cx="2591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the scope</a:t>
            </a:r>
          </a:p>
        </p:txBody>
      </p:sp>
    </p:spTree>
    <p:extLst>
      <p:ext uri="{BB962C8B-B14F-4D97-AF65-F5344CB8AC3E}">
        <p14:creationId xmlns:p14="http://schemas.microsoft.com/office/powerpoint/2010/main" val="103297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58452" y="164592"/>
            <a:ext cx="11170252" cy="1078992"/>
          </a:xfrm>
        </p:spPr>
        <p:txBody>
          <a:bodyPr/>
          <a:lstStyle/>
          <a:p>
            <a:pPr eaLnBrk="1" hangingPunct="1"/>
            <a:r>
              <a:rPr lang="en-US" altLang="en-US"/>
              <a:t> Friend Class Declaration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58452" y="1524000"/>
            <a:ext cx="11170252" cy="51694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</a:rPr>
              <a:t>An entire class can be declared a friend of a class: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class </a:t>
            </a:r>
            <a:r>
              <a:rPr lang="en-US" altLang="en-US" sz="2800" dirty="0" err="1">
                <a:solidFill>
                  <a:srgbClr val="000000"/>
                </a:solidFill>
              </a:rPr>
              <a:t>aClass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{private: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</a:t>
            </a:r>
            <a:r>
              <a:rPr lang="en-US" altLang="en-US" sz="2800" dirty="0" err="1">
                <a:solidFill>
                  <a:srgbClr val="000000"/>
                </a:solidFill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</a:rPr>
              <a:t> x;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</a:t>
            </a:r>
            <a:r>
              <a:rPr lang="en-US" altLang="en-US" sz="2800" b="1" dirty="0">
                <a:solidFill>
                  <a:srgbClr val="0070C0"/>
                </a:solidFill>
              </a:rPr>
              <a:t>friend class </a:t>
            </a:r>
            <a:r>
              <a:rPr lang="en-US" altLang="en-US" sz="2800" b="1" dirty="0" err="1">
                <a:solidFill>
                  <a:srgbClr val="0070C0"/>
                </a:solidFill>
              </a:rPr>
              <a:t>frClass</a:t>
            </a:r>
            <a:r>
              <a:rPr lang="en-US" altLang="en-US" sz="2800" b="1" dirty="0">
                <a:solidFill>
                  <a:srgbClr val="0070C0"/>
                </a:solidFill>
              </a:rPr>
              <a:t>;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};</a:t>
            </a:r>
          </a:p>
          <a:p>
            <a:pPr marL="609600" indent="-609600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class </a:t>
            </a:r>
            <a:r>
              <a:rPr lang="en-US" altLang="en-US" sz="2800" dirty="0" err="1">
                <a:solidFill>
                  <a:srgbClr val="000000"/>
                </a:solidFill>
              </a:rPr>
              <a:t>frClass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{public: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void </a:t>
            </a:r>
            <a:r>
              <a:rPr lang="en-US" altLang="en-US" sz="2800" dirty="0" err="1">
                <a:solidFill>
                  <a:srgbClr val="000000"/>
                </a:solidFill>
              </a:rPr>
              <a:t>fSet</a:t>
            </a:r>
            <a:r>
              <a:rPr lang="en-US" altLang="en-US" sz="2800" dirty="0">
                <a:solidFill>
                  <a:srgbClr val="000000"/>
                </a:solidFill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</a:rPr>
              <a:t>aClass</a:t>
            </a:r>
            <a:r>
              <a:rPr lang="en-US" altLang="en-US" sz="2800" dirty="0">
                <a:solidFill>
                  <a:srgbClr val="000000"/>
                </a:solidFill>
              </a:rPr>
              <a:t> &amp;</a:t>
            </a:r>
            <a:r>
              <a:rPr lang="en-US" altLang="en-US" sz="2800" dirty="0" err="1">
                <a:solidFill>
                  <a:srgbClr val="000000"/>
                </a:solidFill>
              </a:rPr>
              <a:t>c,int</a:t>
            </a:r>
            <a:r>
              <a:rPr lang="en-US" altLang="en-US" sz="2800" dirty="0">
                <a:solidFill>
                  <a:srgbClr val="000000"/>
                </a:solidFill>
              </a:rPr>
              <a:t> a){</a:t>
            </a:r>
            <a:r>
              <a:rPr lang="en-US" altLang="en-US" sz="2800" dirty="0" err="1">
                <a:solidFill>
                  <a:srgbClr val="000000"/>
                </a:solidFill>
              </a:rPr>
              <a:t>c.x</a:t>
            </a:r>
            <a:r>
              <a:rPr lang="en-US" altLang="en-US" sz="2800" dirty="0">
                <a:solidFill>
                  <a:srgbClr val="000000"/>
                </a:solidFill>
              </a:rPr>
              <a:t> = a;}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</a:t>
            </a:r>
            <a:r>
              <a:rPr lang="en-US" altLang="en-US" sz="2800" dirty="0" err="1">
                <a:solidFill>
                  <a:srgbClr val="000000"/>
                </a:solidFill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fGet</a:t>
            </a:r>
            <a:r>
              <a:rPr lang="en-US" altLang="en-US" sz="2800" dirty="0">
                <a:solidFill>
                  <a:srgbClr val="000000"/>
                </a:solidFill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</a:rPr>
              <a:t>aClass</a:t>
            </a:r>
            <a:r>
              <a:rPr lang="en-US" altLang="en-US" sz="2800" dirty="0">
                <a:solidFill>
                  <a:srgbClr val="000000"/>
                </a:solidFill>
              </a:rPr>
              <a:t> c){return </a:t>
            </a:r>
            <a:r>
              <a:rPr lang="en-US" altLang="en-US" sz="2800" dirty="0" err="1">
                <a:solidFill>
                  <a:srgbClr val="000000"/>
                </a:solidFill>
              </a:rPr>
              <a:t>c.x</a:t>
            </a:r>
            <a:r>
              <a:rPr lang="en-US" altLang="en-US" sz="2800" dirty="0">
                <a:solidFill>
                  <a:srgbClr val="000000"/>
                </a:solidFill>
              </a:rPr>
              <a:t>;}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};    </a:t>
            </a:r>
          </a:p>
        </p:txBody>
      </p:sp>
    </p:spTree>
    <p:extLst>
      <p:ext uri="{BB962C8B-B14F-4D97-AF65-F5344CB8AC3E}">
        <p14:creationId xmlns:p14="http://schemas.microsoft.com/office/powerpoint/2010/main" val="221304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394716"/>
            <a:ext cx="11423904" cy="886968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 Friend Class Declaration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26720" y="1752600"/>
            <a:ext cx="11423903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If </a:t>
            </a:r>
            <a:r>
              <a:rPr lang="en-US" altLang="en-US" sz="2800" b="1" dirty="0" err="1">
                <a:latin typeface="Courier New" charset="0"/>
              </a:rPr>
              <a:t>frClass</a:t>
            </a:r>
            <a:r>
              <a:rPr lang="en-US" altLang="en-US" sz="2800" dirty="0"/>
              <a:t> is a friend of </a:t>
            </a:r>
            <a:r>
              <a:rPr lang="en-US" altLang="en-US" sz="2800" b="1" dirty="0" err="1">
                <a:latin typeface="Courier New" charset="0"/>
              </a:rPr>
              <a:t>aClass</a:t>
            </a:r>
            <a:r>
              <a:rPr lang="en-US" altLang="en-US" sz="2800" dirty="0"/>
              <a:t>, then all member functions of </a:t>
            </a:r>
            <a:r>
              <a:rPr lang="en-US" altLang="en-US" sz="2800" b="1" dirty="0" err="1">
                <a:latin typeface="Courier New" charset="0"/>
              </a:rPr>
              <a:t>frClass</a:t>
            </a:r>
            <a:r>
              <a:rPr lang="en-US" altLang="en-US" sz="2800" dirty="0"/>
              <a:t> have unrestricted access to all members of </a:t>
            </a:r>
            <a:r>
              <a:rPr lang="en-US" altLang="en-US" sz="2800" b="1" dirty="0" err="1">
                <a:latin typeface="Courier New" charset="0"/>
              </a:rPr>
              <a:t>aClass</a:t>
            </a:r>
            <a:r>
              <a:rPr lang="en-US" altLang="en-US" sz="2800" dirty="0"/>
              <a:t>, including the private members.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general, restrict the property of Friendship to only those functions that must have access to the private members of a class.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These programs demonstrate Static </a:t>
            </a:r>
            <a:r>
              <a:rPr lang="en-US" altLang="en-US" sz="2800" dirty="0" err="1"/>
              <a:t>variabls</a:t>
            </a:r>
            <a:r>
              <a:rPr lang="en-US" altLang="en-US" sz="2800" dirty="0"/>
              <a:t> and functions as well as Friend functions.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prog11_4.cpp, </a:t>
            </a:r>
            <a:r>
              <a:rPr lang="en-US" altLang="en-US" sz="2800" dirty="0" err="1"/>
              <a:t>auxil.h</a:t>
            </a:r>
            <a:r>
              <a:rPr lang="en-US" altLang="en-US" sz="2800" dirty="0"/>
              <a:t>, budget3.h, budget3.cpp, </a:t>
            </a:r>
            <a:r>
              <a:rPr lang="en-US" altLang="en-US" sz="2800" dirty="0" err="1"/>
              <a:t>auxil.cpp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351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ACA7-8899-044B-8E67-0B04D736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87358"/>
            <a:ext cx="11480799" cy="1188720"/>
          </a:xfrm>
        </p:spPr>
        <p:txBody>
          <a:bodyPr/>
          <a:lstStyle/>
          <a:p>
            <a:r>
              <a:rPr lang="en-US" dirty="0"/>
              <a:t>Default Copy Constructor and 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DBEB-1405-2D42-8457-F52DD5FF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710268"/>
            <a:ext cx="11480798" cy="4860374"/>
          </a:xfrm>
        </p:spPr>
        <p:txBody>
          <a:bodyPr>
            <a:normAutofit/>
          </a:bodyPr>
          <a:lstStyle/>
          <a:p>
            <a:r>
              <a:rPr lang="en-US" sz="2800" dirty="0"/>
              <a:t>A special constructor provided by C++</a:t>
            </a:r>
          </a:p>
          <a:p>
            <a:r>
              <a:rPr lang="en-US" sz="2800" dirty="0"/>
              <a:t>Used to copy objects</a:t>
            </a:r>
          </a:p>
          <a:p>
            <a:pPr lvl="1"/>
            <a:r>
              <a:rPr lang="en-US" sz="2800" dirty="0"/>
              <a:t>Uses member wise copying technique</a:t>
            </a:r>
          </a:p>
          <a:p>
            <a:pPr lvl="1"/>
            <a:r>
              <a:rPr lang="en-US" sz="2800" dirty="0"/>
              <a:t>Member wise copy examples:</a:t>
            </a:r>
          </a:p>
          <a:p>
            <a:pPr lvl="2"/>
            <a:r>
              <a:rPr lang="en-US" sz="2800" dirty="0"/>
              <a:t>Assignment:</a:t>
            </a:r>
          </a:p>
          <a:p>
            <a:pPr lvl="2"/>
            <a:r>
              <a:rPr lang="en-US" sz="2800" dirty="0"/>
              <a:t>prog11_5.cpp</a:t>
            </a:r>
          </a:p>
          <a:p>
            <a:pPr lvl="2"/>
            <a:r>
              <a:rPr lang="en-US" sz="2800" dirty="0"/>
              <a:t>Default Copy Constructor</a:t>
            </a:r>
          </a:p>
          <a:p>
            <a:pPr lvl="2"/>
            <a:r>
              <a:rPr lang="en-US" sz="2800" dirty="0"/>
              <a:t>prog11_6.cpp</a:t>
            </a:r>
          </a:p>
        </p:txBody>
      </p:sp>
    </p:spTree>
    <p:extLst>
      <p:ext uri="{BB962C8B-B14F-4D97-AF65-F5344CB8AC3E}">
        <p14:creationId xmlns:p14="http://schemas.microsoft.com/office/powerpoint/2010/main" val="392617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ACA7-8899-044B-8E67-0B04D736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87358"/>
            <a:ext cx="11480799" cy="1188720"/>
          </a:xfrm>
        </p:spPr>
        <p:txBody>
          <a:bodyPr/>
          <a:lstStyle/>
          <a:p>
            <a:r>
              <a:rPr lang="en-US" dirty="0"/>
              <a:t>Assignment vs 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DBEB-1405-2D42-8457-F52DD5FF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710268"/>
            <a:ext cx="11480798" cy="4860374"/>
          </a:xfrm>
        </p:spPr>
        <p:txBody>
          <a:bodyPr>
            <a:normAutofit/>
          </a:bodyPr>
          <a:lstStyle/>
          <a:p>
            <a:r>
              <a:rPr lang="en-US" sz="2800" dirty="0"/>
              <a:t>It is importance that you know the difference between when an assignment operator is called and when a copy constructor is called. </a:t>
            </a:r>
          </a:p>
          <a:p>
            <a:r>
              <a:rPr lang="en-US" sz="2800" dirty="0"/>
              <a:t>Assignment</a:t>
            </a:r>
          </a:p>
          <a:p>
            <a:pPr lvl="1"/>
            <a:r>
              <a:rPr lang="en-US" sz="2600" dirty="0"/>
              <a:t>When you have two fully constructed object and one is “set equal to another” </a:t>
            </a:r>
          </a:p>
          <a:p>
            <a:pPr lvl="2"/>
            <a:r>
              <a:rPr lang="en-US" sz="2600" dirty="0"/>
              <a:t>Box b1(5,10); </a:t>
            </a:r>
          </a:p>
          <a:p>
            <a:pPr lvl="2"/>
            <a:r>
              <a:rPr lang="en-US" sz="2600" dirty="0"/>
              <a:t>Box b2(8, 15);</a:t>
            </a:r>
          </a:p>
          <a:p>
            <a:pPr lvl="3"/>
            <a:r>
              <a:rPr lang="en-US" sz="2600" dirty="0"/>
              <a:t>b2 = b1;  //</a:t>
            </a:r>
            <a:r>
              <a:rPr lang="en-US" sz="2600" b="1" dirty="0"/>
              <a:t>This is an assignment.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148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ACA7-8899-044B-8E67-0B04D736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87358"/>
            <a:ext cx="11480799" cy="1188720"/>
          </a:xfrm>
        </p:spPr>
        <p:txBody>
          <a:bodyPr/>
          <a:lstStyle/>
          <a:p>
            <a:r>
              <a:rPr lang="en-US" dirty="0"/>
              <a:t>Assignment vs 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DBEB-1405-2D42-8457-F52DD5FF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710268"/>
            <a:ext cx="11480798" cy="4860374"/>
          </a:xfrm>
        </p:spPr>
        <p:txBody>
          <a:bodyPr>
            <a:normAutofit/>
          </a:bodyPr>
          <a:lstStyle/>
          <a:p>
            <a:r>
              <a:rPr lang="en-US" sz="2800" dirty="0"/>
              <a:t>It is importance that you know the difference between when an assignment operator is called and when a copy constructor is called. </a:t>
            </a:r>
          </a:p>
          <a:p>
            <a:r>
              <a:rPr lang="en-US" sz="2800" dirty="0"/>
              <a:t>Copy Constructor</a:t>
            </a:r>
          </a:p>
          <a:p>
            <a:pPr lvl="1"/>
            <a:r>
              <a:rPr lang="en-US" sz="2600" dirty="0"/>
              <a:t>Since this is a constructor and constructors are only called one time for an object, a copy constructor is called when one unconstructed object is set equal to a fully constructed object. </a:t>
            </a:r>
          </a:p>
          <a:p>
            <a:pPr lvl="2"/>
            <a:r>
              <a:rPr lang="en-US" sz="2600" dirty="0"/>
              <a:t>Box b1(5,10); //this is a fully constructed object</a:t>
            </a:r>
          </a:p>
          <a:p>
            <a:pPr lvl="2"/>
            <a:r>
              <a:rPr lang="en-US" sz="2600" dirty="0"/>
              <a:t>Box b2 = b1;  //no constructor has been called on b2 and we are setting it = to a fully constructed object (b1) so the copy constructor is called here.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1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ACA7-8899-044B-8E67-0B04D736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87358"/>
            <a:ext cx="11480799" cy="1188720"/>
          </a:xfrm>
        </p:spPr>
        <p:txBody>
          <a:bodyPr/>
          <a:lstStyle/>
          <a:p>
            <a:r>
              <a:rPr lang="en-US" dirty="0"/>
              <a:t>Problems with Default 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DBEB-1405-2D42-8457-F52DD5FF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710268"/>
            <a:ext cx="5740400" cy="499533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Problems occur when objects contain pointers to dynamically allocated memory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/>
              <a:t>class </a:t>
            </a:r>
            <a:r>
              <a:rPr lang="en-US" sz="2400" dirty="0" err="1"/>
              <a:t>CpClass</a:t>
            </a:r>
            <a:r>
              <a:rPr lang="en-US" sz="2400" dirty="0"/>
              <a:t>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/>
              <a:t>private: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*p;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/>
              <a:t>public: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CpClass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v)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/>
              <a:t>	   p = new </a:t>
            </a:r>
            <a:r>
              <a:rPr lang="en-US" sz="2400" dirty="0" err="1"/>
              <a:t>int</a:t>
            </a:r>
            <a:r>
              <a:rPr lang="en-US" sz="2400" dirty="0"/>
              <a:t>;  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/>
              <a:t>	   *p = v;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/>
              <a:t>	}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/>
              <a:t>    	~</a:t>
            </a:r>
            <a:r>
              <a:rPr lang="en-US" sz="2400" dirty="0" err="1"/>
              <a:t>CpClass</a:t>
            </a:r>
            <a:r>
              <a:rPr lang="en-US" sz="2400" dirty="0"/>
              <a:t>()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/>
              <a:t>	   delete p;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/>
              <a:t>	}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/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9354D-11E0-2241-B560-C134FF2F982E}"/>
              </a:ext>
            </a:extLst>
          </p:cNvPr>
          <p:cNvSpPr txBox="1"/>
          <p:nvPr/>
        </p:nvSpPr>
        <p:spPr>
          <a:xfrm>
            <a:off x="6656833" y="1812086"/>
            <a:ext cx="51821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/>
              <a:t>Suppose we have the following  </a:t>
            </a:r>
          </a:p>
          <a:p>
            <a:pPr>
              <a:spcBef>
                <a:spcPct val="0"/>
              </a:spcBef>
            </a:pPr>
            <a:r>
              <a:rPr lang="en-US" altLang="en-US" sz="2400" dirty="0" err="1"/>
              <a:t>CpClass</a:t>
            </a:r>
            <a:r>
              <a:rPr lang="en-US" altLang="en-US" sz="2400" dirty="0"/>
              <a:t> c1(5);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if (something)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  </a:t>
            </a:r>
            <a:r>
              <a:rPr lang="en-US" altLang="en-US" sz="2400" dirty="0" err="1"/>
              <a:t>CpClass</a:t>
            </a:r>
            <a:r>
              <a:rPr lang="en-US" altLang="en-US" sz="2400" dirty="0"/>
              <a:t> c2=c1;</a:t>
            </a:r>
          </a:p>
          <a:p>
            <a:pPr>
              <a:spcBef>
                <a:spcPct val="0"/>
              </a:spcBef>
            </a:pP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When c2 goes out of scope the destructor is called and bad things happen (This is a shallow Copy)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797B7F-5682-AF40-84D8-B45B359B6D64}"/>
              </a:ext>
            </a:extLst>
          </p:cNvPr>
          <p:cNvGrpSpPr/>
          <p:nvPr/>
        </p:nvGrpSpPr>
        <p:grpSpPr>
          <a:xfrm>
            <a:off x="9517063" y="2802721"/>
            <a:ext cx="2027237" cy="1726418"/>
            <a:chOff x="5087938" y="2514600"/>
            <a:chExt cx="2379662" cy="1757363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A969B249-528F-8A47-AE45-FEF8F3B77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3810000"/>
              <a:ext cx="461962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FB3BC880-9025-6946-B251-6F26248ED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3338" y="2514600"/>
              <a:ext cx="449262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D7F6B46-623F-A846-8FFD-2A63D1A01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971800"/>
              <a:ext cx="381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A8146A8B-AB7C-474E-8B20-340B4FE1D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514600"/>
              <a:ext cx="2335212" cy="1757363"/>
              <a:chOff x="3195" y="1562"/>
              <a:chExt cx="1471" cy="1107"/>
            </a:xfrm>
          </p:grpSpPr>
          <p:sp>
            <p:nvSpPr>
              <p:cNvPr id="10" name="Text Box 5">
                <a:extLst>
                  <a:ext uri="{FF2B5EF4-FFF2-40B4-BE49-F238E27FC236}">
                    <a16:creationId xmlns:a16="http://schemas.microsoft.com/office/drawing/2014/main" id="{05F06551-F938-4B4C-AA69-C02CA637C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5" y="1562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baseline="0" dirty="0"/>
                  <a:t>c1</a:t>
                </a:r>
              </a:p>
            </p:txBody>
          </p:sp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AAF36039-93E2-DB4C-BD75-89B646633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" y="2378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baseline="0" dirty="0"/>
                  <a:t>c2</a:t>
                </a:r>
              </a:p>
            </p:txBody>
          </p:sp>
          <p:sp>
            <p:nvSpPr>
              <p:cNvPr id="12" name="Text Box 7">
                <a:extLst>
                  <a:ext uri="{FF2B5EF4-FFF2-40B4-BE49-F238E27FC236}">
                    <a16:creationId xmlns:a16="http://schemas.microsoft.com/office/drawing/2014/main" id="{A4C44A3F-AD38-C94E-8450-17DF86264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4" y="185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baseline="0"/>
                  <a:t>5</a:t>
                </a:r>
              </a:p>
            </p:txBody>
          </p:sp>
          <p:sp>
            <p:nvSpPr>
              <p:cNvPr id="13" name="Line 8">
                <a:extLst>
                  <a:ext uri="{FF2B5EF4-FFF2-40B4-BE49-F238E27FC236}">
                    <a16:creationId xmlns:a16="http://schemas.microsoft.com/office/drawing/2014/main" id="{C6FCBF3D-5F48-3440-B25D-4EA639F89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86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E2DC6564-D594-2C46-A23F-16673ADF1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064"/>
                <a:ext cx="81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058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89270"/>
            <a:ext cx="11338560" cy="1051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Problems caused when objects share dynamic allocated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767840"/>
            <a:ext cx="11338560" cy="4023361"/>
          </a:xfrm>
        </p:spPr>
        <p:txBody>
          <a:bodyPr>
            <a:normAutofit/>
          </a:bodyPr>
          <a:lstStyle/>
          <a:p>
            <a:r>
              <a:rPr lang="en-US" sz="2400" dirty="0"/>
              <a:t>The destruction of one object deletes memory still in use by other objects</a:t>
            </a:r>
          </a:p>
          <a:p>
            <a:r>
              <a:rPr lang="en-US" sz="2400" dirty="0"/>
              <a:t>Modifying memory by one object affects other objects sharing that memory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/>
              <a:t>NumberArray.h</a:t>
            </a:r>
            <a:r>
              <a:rPr lang="en-US" sz="2400" dirty="0"/>
              <a:t>, </a:t>
            </a:r>
            <a:r>
              <a:rPr lang="en-US" sz="2400" dirty="0" err="1"/>
              <a:t>NumberArray.cpp</a:t>
            </a:r>
            <a:r>
              <a:rPr lang="en-US" sz="2400" dirty="0"/>
              <a:t> prog11_7.cpp</a:t>
            </a:r>
          </a:p>
        </p:txBody>
      </p:sp>
    </p:spTree>
    <p:extLst>
      <p:ext uri="{BB962C8B-B14F-4D97-AF65-F5344CB8AC3E}">
        <p14:creationId xmlns:p14="http://schemas.microsoft.com/office/powerpoint/2010/main" val="267685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ACA7-8899-044B-8E67-0B04D736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87358"/>
            <a:ext cx="11480799" cy="1188720"/>
          </a:xfrm>
        </p:spPr>
        <p:txBody>
          <a:bodyPr/>
          <a:lstStyle/>
          <a:p>
            <a:r>
              <a:rPr lang="en-US" dirty="0"/>
              <a:t>Constant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DBEB-1405-2D42-8457-F52DD5FF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710268"/>
            <a:ext cx="11480798" cy="486037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 parameter that is passed to a function by reference or through a pointer may be modified by that function.  </a:t>
            </a:r>
          </a:p>
          <a:p>
            <a:r>
              <a:rPr lang="en-US" sz="2800" dirty="0"/>
              <a:t>C++ provides a key word </a:t>
            </a:r>
            <a:r>
              <a:rPr lang="en-US" sz="2800" b="1" dirty="0" err="1"/>
              <a:t>const</a:t>
            </a:r>
            <a:r>
              <a:rPr lang="en-US" sz="2800" b="1" dirty="0"/>
              <a:t>, </a:t>
            </a:r>
            <a:r>
              <a:rPr lang="en-US" sz="2800" dirty="0"/>
              <a:t>used with a parameter to prevent the called function from modifying it.  </a:t>
            </a:r>
          </a:p>
          <a:p>
            <a:pPr lvl="2"/>
            <a:r>
              <a:rPr lang="en-US" sz="2600" dirty="0"/>
              <a:t>void fun (</a:t>
            </a:r>
            <a:r>
              <a:rPr lang="en-US" sz="2600" dirty="0" err="1"/>
              <a:t>const</a:t>
            </a:r>
            <a:r>
              <a:rPr lang="en-US" sz="2600" dirty="0"/>
              <a:t> string&amp; </a:t>
            </a:r>
            <a:r>
              <a:rPr lang="en-US" sz="2600" dirty="0" err="1"/>
              <a:t>var</a:t>
            </a:r>
            <a:r>
              <a:rPr lang="en-US" sz="2600" dirty="0"/>
              <a:t>);  the </a:t>
            </a:r>
            <a:r>
              <a:rPr lang="en-US" sz="2600" dirty="0" err="1"/>
              <a:t>const</a:t>
            </a:r>
            <a:r>
              <a:rPr lang="en-US" sz="2600" dirty="0"/>
              <a:t> here says hey Mr. Compiler, since the string </a:t>
            </a:r>
            <a:r>
              <a:rPr lang="en-US" sz="2600" b="1" dirty="0" err="1"/>
              <a:t>var</a:t>
            </a:r>
            <a:r>
              <a:rPr lang="en-US" sz="2600" dirty="0"/>
              <a:t> is </a:t>
            </a:r>
            <a:r>
              <a:rPr lang="en-US" sz="2600" b="1" dirty="0" err="1"/>
              <a:t>const</a:t>
            </a:r>
            <a:r>
              <a:rPr lang="en-US" sz="2600" dirty="0"/>
              <a:t>, </a:t>
            </a:r>
            <a:r>
              <a:rPr lang="en-US" sz="2600" b="1" dirty="0" err="1"/>
              <a:t>var</a:t>
            </a:r>
            <a:r>
              <a:rPr lang="en-US" sz="2600" dirty="0"/>
              <a:t> can not be changed within the function fun</a:t>
            </a:r>
          </a:p>
          <a:p>
            <a:r>
              <a:rPr lang="en-US" sz="2800" dirty="0"/>
              <a:t>Also, to protect data that might be represented by the implicit </a:t>
            </a:r>
            <a:r>
              <a:rPr lang="en-US" sz="2800" b="1" dirty="0"/>
              <a:t>*this</a:t>
            </a:r>
            <a:r>
              <a:rPr lang="en-US" sz="2800" dirty="0"/>
              <a:t> pointer you can place </a:t>
            </a:r>
            <a:r>
              <a:rPr lang="en-US" sz="2800" b="1" dirty="0" err="1"/>
              <a:t>const</a:t>
            </a:r>
            <a:r>
              <a:rPr lang="en-US" sz="2800" dirty="0"/>
              <a:t> after a functions parameter list to indicate to the compiler that the member variables should not be changed in this function</a:t>
            </a:r>
          </a:p>
          <a:p>
            <a:pPr lvl="2"/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getVar</a:t>
            </a:r>
            <a:r>
              <a:rPr lang="en-US" sz="2600" dirty="0"/>
              <a:t>() </a:t>
            </a:r>
            <a:r>
              <a:rPr lang="en-US" sz="2600" dirty="0" err="1"/>
              <a:t>const</a:t>
            </a:r>
            <a:r>
              <a:rPr lang="en-US" sz="2600" dirty="0"/>
              <a:t>;  </a:t>
            </a:r>
          </a:p>
          <a:p>
            <a:r>
              <a:rPr lang="en-US" sz="2800" dirty="0"/>
              <a:t>Often you will see this when creating getters or function that sole job is to print the values of private members . </a:t>
            </a:r>
          </a:p>
          <a:p>
            <a:r>
              <a:rPr lang="en-US" sz="2800"/>
              <a:t>Prog10_18.cpp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938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245607"/>
            <a:ext cx="11196860" cy="1182624"/>
          </a:xfrm>
        </p:spPr>
        <p:txBody>
          <a:bodyPr/>
          <a:lstStyle/>
          <a:p>
            <a:pPr algn="ctr"/>
            <a:r>
              <a:rPr lang="en-US" dirty="0"/>
              <a:t>How to fix this problem – Define your own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3" y="1979156"/>
            <a:ext cx="11196860" cy="3450613"/>
          </a:xfrm>
        </p:spPr>
        <p:txBody>
          <a:bodyPr>
            <a:noAutofit/>
          </a:bodyPr>
          <a:lstStyle/>
          <a:p>
            <a:r>
              <a:rPr lang="en-US" sz="2400" dirty="0"/>
              <a:t>A copy constructor has  a parameter of the same type as the class and the parameter is a reference</a:t>
            </a:r>
          </a:p>
          <a:p>
            <a:r>
              <a:rPr lang="en-US" sz="2400" dirty="0"/>
              <a:t>It is also a good idea to make this a </a:t>
            </a:r>
            <a:r>
              <a:rPr lang="en-US" sz="2400" b="1" i="1" dirty="0" err="1"/>
              <a:t>const</a:t>
            </a:r>
            <a:r>
              <a:rPr lang="en-US" sz="2400" dirty="0"/>
              <a:t> to keep you from accidently changing the data of the object being passed in</a:t>
            </a:r>
          </a:p>
          <a:p>
            <a:pPr lvl="1"/>
            <a:r>
              <a:rPr lang="en-US" sz="2400" dirty="0" err="1">
                <a:solidFill>
                  <a:srgbClr val="00B0F0"/>
                </a:solidFill>
              </a:rPr>
              <a:t>CpClass</a:t>
            </a:r>
            <a:r>
              <a:rPr lang="en-US" sz="2400" dirty="0">
                <a:solidFill>
                  <a:srgbClr val="00B0F0"/>
                </a:solidFill>
              </a:rPr>
              <a:t> (</a:t>
            </a:r>
            <a:r>
              <a:rPr lang="en-US" sz="2400" dirty="0" err="1">
                <a:solidFill>
                  <a:srgbClr val="00B0F0"/>
                </a:solidFill>
              </a:rPr>
              <a:t>const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CpClass</a:t>
            </a:r>
            <a:r>
              <a:rPr lang="en-US" sz="2400" dirty="0">
                <a:solidFill>
                  <a:srgbClr val="00B0F0"/>
                </a:solidFill>
              </a:rPr>
              <a:t> &amp;</a:t>
            </a:r>
            <a:r>
              <a:rPr lang="en-US" sz="2400" dirty="0" err="1">
                <a:solidFill>
                  <a:srgbClr val="00B0F0"/>
                </a:solidFill>
              </a:rPr>
              <a:t>obj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endParaRPr 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9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72" y="316992"/>
            <a:ext cx="11167872" cy="1194816"/>
          </a:xfrm>
        </p:spPr>
        <p:txBody>
          <a:bodyPr/>
          <a:lstStyle/>
          <a:p>
            <a:pPr algn="ctr"/>
            <a:r>
              <a:rPr lang="en-US" dirty="0"/>
              <a:t>How to fix this problem – Define your own copy constructor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72" y="1792224"/>
            <a:ext cx="11167872" cy="4925567"/>
          </a:xfrm>
        </p:spPr>
        <p:txBody>
          <a:bodyPr>
            <a:normAutofit/>
          </a:bodyPr>
          <a:lstStyle/>
          <a:p>
            <a:r>
              <a:rPr lang="en-US" sz="2400" dirty="0"/>
              <a:t>Uses the data in the object passed as parameter to initialize the object being created                   </a:t>
            </a:r>
          </a:p>
          <a:p>
            <a:r>
              <a:rPr lang="en-US" sz="2400" dirty="0"/>
              <a:t>Allocate separate memory to hold new object’s dynamic member data</a:t>
            </a:r>
          </a:p>
          <a:p>
            <a:r>
              <a:rPr lang="en-US" sz="2400" dirty="0"/>
              <a:t>Copies the data, not the pointer, from the original object to the new object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err="1">
                <a:solidFill>
                  <a:srgbClr val="00B0F0"/>
                </a:solidFill>
              </a:rPr>
              <a:t>CpClass</a:t>
            </a:r>
            <a:r>
              <a:rPr lang="en-US" sz="2000" dirty="0">
                <a:solidFill>
                  <a:srgbClr val="00B0F0"/>
                </a:solidFill>
              </a:rPr>
              <a:t> (</a:t>
            </a:r>
            <a:r>
              <a:rPr lang="en-US" sz="2000" dirty="0" err="1">
                <a:solidFill>
                  <a:srgbClr val="00B0F0"/>
                </a:solidFill>
              </a:rPr>
              <a:t>const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CpClass</a:t>
            </a:r>
            <a:r>
              <a:rPr lang="en-US" sz="2000" dirty="0">
                <a:solidFill>
                  <a:srgbClr val="00B0F0"/>
                </a:solidFill>
              </a:rPr>
              <a:t> &amp;</a:t>
            </a:r>
            <a:r>
              <a:rPr lang="en-US" sz="2000" dirty="0" err="1">
                <a:solidFill>
                  <a:srgbClr val="00B0F0"/>
                </a:solidFill>
              </a:rPr>
              <a:t>obj</a:t>
            </a:r>
            <a:r>
              <a:rPr lang="en-US" sz="2000" dirty="0">
                <a:solidFill>
                  <a:srgbClr val="00B0F0"/>
                </a:solidFill>
              </a:rPr>
              <a:t>)</a:t>
            </a:r>
            <a:endParaRPr lang="en-US" sz="2200" dirty="0">
              <a:solidFill>
                <a:srgbClr val="00B0F0"/>
              </a:solidFill>
            </a:endParaRPr>
          </a:p>
          <a:p>
            <a:pPr marL="914400" lvl="2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{ 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   p = new 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; 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   *p = *</a:t>
            </a:r>
            <a:r>
              <a:rPr lang="en-US" sz="2400" dirty="0" err="1">
                <a:solidFill>
                  <a:srgbClr val="00B0F0"/>
                </a:solidFill>
              </a:rPr>
              <a:t>obj.p</a:t>
            </a:r>
            <a:r>
              <a:rPr lang="en-US" sz="2400" dirty="0">
                <a:solidFill>
                  <a:srgbClr val="00B0F0"/>
                </a:solidFill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481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2" y="195072"/>
            <a:ext cx="11131295" cy="1048512"/>
          </a:xfrm>
        </p:spPr>
        <p:txBody>
          <a:bodyPr/>
          <a:lstStyle/>
          <a:p>
            <a:pPr algn="ctr"/>
            <a:r>
              <a:rPr lang="en-US" dirty="0"/>
              <a:t>Example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2" y="1767840"/>
            <a:ext cx="11131295" cy="47914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dirty="0"/>
              <a:t>class </a:t>
            </a:r>
            <a:r>
              <a:rPr lang="en-US" sz="3800" dirty="0" err="1"/>
              <a:t>CpClass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{   private: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err="1"/>
              <a:t>int</a:t>
            </a:r>
            <a:r>
              <a:rPr lang="en-US" sz="3800" dirty="0"/>
              <a:t> *p;</a:t>
            </a:r>
          </a:p>
          <a:p>
            <a:pPr marL="0" indent="0">
              <a:buNone/>
            </a:pPr>
            <a:r>
              <a:rPr lang="en-US" sz="3800" dirty="0"/>
              <a:t>     public: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err="1">
                <a:solidFill>
                  <a:srgbClr val="00B0F0"/>
                </a:solidFill>
              </a:rPr>
              <a:t>CpClass</a:t>
            </a:r>
            <a:r>
              <a:rPr lang="en-US" sz="3800" dirty="0">
                <a:solidFill>
                  <a:srgbClr val="00B0F0"/>
                </a:solidFill>
              </a:rPr>
              <a:t> (</a:t>
            </a:r>
            <a:r>
              <a:rPr lang="en-US" sz="3800" dirty="0" err="1">
                <a:solidFill>
                  <a:srgbClr val="00B0F0"/>
                </a:solidFill>
              </a:rPr>
              <a:t>const</a:t>
            </a:r>
            <a:r>
              <a:rPr lang="en-US" sz="3800" dirty="0">
                <a:solidFill>
                  <a:srgbClr val="00B0F0"/>
                </a:solidFill>
              </a:rPr>
              <a:t> </a:t>
            </a:r>
            <a:r>
              <a:rPr lang="en-US" sz="3800" dirty="0" err="1">
                <a:solidFill>
                  <a:srgbClr val="00B0F0"/>
                </a:solidFill>
              </a:rPr>
              <a:t>CpClass</a:t>
            </a:r>
            <a:r>
              <a:rPr lang="en-US" sz="3800" dirty="0">
                <a:solidFill>
                  <a:srgbClr val="00B0F0"/>
                </a:solidFill>
              </a:rPr>
              <a:t> &amp;</a:t>
            </a:r>
            <a:r>
              <a:rPr lang="en-US" sz="3800" dirty="0" err="1">
                <a:solidFill>
                  <a:srgbClr val="00B0F0"/>
                </a:solidFill>
              </a:rPr>
              <a:t>obj</a:t>
            </a:r>
            <a:r>
              <a:rPr lang="en-US" sz="3800" dirty="0">
                <a:solidFill>
                  <a:srgbClr val="00B0F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B0F0"/>
                </a:solidFill>
              </a:rPr>
              <a:t>	{ p = new </a:t>
            </a:r>
            <a:r>
              <a:rPr lang="en-US" sz="3800" dirty="0" err="1">
                <a:solidFill>
                  <a:srgbClr val="00B0F0"/>
                </a:solidFill>
              </a:rPr>
              <a:t>int</a:t>
            </a:r>
            <a:r>
              <a:rPr lang="en-US" sz="3800" dirty="0">
                <a:solidFill>
                  <a:srgbClr val="00B0F0"/>
                </a:solidFill>
              </a:rPr>
              <a:t>;   *p = *</a:t>
            </a:r>
            <a:r>
              <a:rPr lang="en-US" sz="3800" dirty="0" err="1">
                <a:solidFill>
                  <a:srgbClr val="00B0F0"/>
                </a:solidFill>
              </a:rPr>
              <a:t>obj.p</a:t>
            </a:r>
            <a:r>
              <a:rPr lang="en-US" sz="3800" dirty="0">
                <a:solidFill>
                  <a:srgbClr val="00B0F0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err="1"/>
              <a:t>CpClass</a:t>
            </a:r>
            <a:r>
              <a:rPr lang="en-US" sz="3800" dirty="0"/>
              <a:t>(</a:t>
            </a:r>
            <a:r>
              <a:rPr lang="en-US" sz="3800" dirty="0" err="1"/>
              <a:t>int</a:t>
            </a:r>
            <a:r>
              <a:rPr lang="en-US" sz="3800" dirty="0"/>
              <a:t> v){ p = new </a:t>
            </a:r>
            <a:r>
              <a:rPr lang="en-US" sz="3800" dirty="0" err="1"/>
              <a:t>int</a:t>
            </a:r>
            <a:r>
              <a:rPr lang="en-US" sz="3800" dirty="0"/>
              <a:t>; *p = v;}</a:t>
            </a:r>
          </a:p>
          <a:p>
            <a:pPr marL="0" indent="0">
              <a:buNone/>
            </a:pPr>
            <a:r>
              <a:rPr lang="en-US" sz="3800" dirty="0"/>
              <a:t>	~</a:t>
            </a:r>
            <a:r>
              <a:rPr lang="en-US" sz="3800" dirty="0" err="1"/>
              <a:t>CpClass</a:t>
            </a:r>
            <a:r>
              <a:rPr lang="en-US" sz="3800" dirty="0"/>
              <a:t>( ) {delete p;}</a:t>
            </a:r>
          </a:p>
          <a:p>
            <a:pPr marL="0" indent="0">
              <a:buNone/>
            </a:pPr>
            <a:r>
              <a:rPr lang="en-US" sz="3800" dirty="0"/>
              <a:t>};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9472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314825"/>
            <a:ext cx="11423904" cy="803148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414272"/>
            <a:ext cx="11423904" cy="4325755"/>
          </a:xfrm>
        </p:spPr>
        <p:txBody>
          <a:bodyPr>
            <a:normAutofit/>
          </a:bodyPr>
          <a:lstStyle/>
          <a:p>
            <a:r>
              <a:rPr lang="en-US" sz="2800" dirty="0"/>
              <a:t>We saw in prog11_7.cpp and </a:t>
            </a:r>
            <a:r>
              <a:rPr lang="en-US" sz="2800" dirty="0" err="1"/>
              <a:t>NumberArray.cpp</a:t>
            </a:r>
            <a:r>
              <a:rPr lang="en-US" sz="2800" dirty="0"/>
              <a:t> </a:t>
            </a:r>
            <a:r>
              <a:rPr lang="en-US" sz="2800" dirty="0" err="1"/>
              <a:t>NumberArray.h</a:t>
            </a:r>
            <a:r>
              <a:rPr lang="en-US" sz="2800" dirty="0"/>
              <a:t> the problem that not defining our own copy constructor can cause.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Now let’s see how to fix the problem</a:t>
            </a:r>
          </a:p>
          <a:p>
            <a:r>
              <a:rPr lang="en-US" sz="2800" dirty="0"/>
              <a:t>prog11_8.cpp (NumberArray2.cpp, NumberArray2.h)</a:t>
            </a:r>
          </a:p>
        </p:txBody>
      </p:sp>
    </p:spTree>
    <p:extLst>
      <p:ext uri="{BB962C8B-B14F-4D97-AF65-F5344CB8AC3E}">
        <p14:creationId xmlns:p14="http://schemas.microsoft.com/office/powerpoint/2010/main" val="3633351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" y="195072"/>
            <a:ext cx="11253216" cy="990890"/>
          </a:xfrm>
        </p:spPr>
        <p:txBody>
          <a:bodyPr/>
          <a:lstStyle/>
          <a:p>
            <a:pPr algn="ctr"/>
            <a:r>
              <a:rPr lang="en-US" dirty="0"/>
              <a:t>When is a copy constructor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4" y="2015732"/>
            <a:ext cx="11253216" cy="2824492"/>
          </a:xfrm>
        </p:spPr>
        <p:txBody>
          <a:bodyPr>
            <a:noAutofit/>
          </a:bodyPr>
          <a:lstStyle/>
          <a:p>
            <a:r>
              <a:rPr lang="en-US" sz="2800" dirty="0"/>
              <a:t>When an object is initialized from an object already created of the same class </a:t>
            </a:r>
          </a:p>
          <a:p>
            <a:r>
              <a:rPr lang="en-US" sz="2800" dirty="0"/>
              <a:t>When an object is passed by value to a function </a:t>
            </a:r>
          </a:p>
          <a:p>
            <a:r>
              <a:rPr lang="en-US" sz="2800" dirty="0"/>
              <a:t>When an object is returned by value using a return statement 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1308588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68224"/>
            <a:ext cx="11094720" cy="849749"/>
          </a:xfrm>
        </p:spPr>
        <p:txBody>
          <a:bodyPr/>
          <a:lstStyle/>
          <a:p>
            <a:pPr algn="ctr"/>
            <a:r>
              <a:rPr lang="en-US" dirty="0"/>
              <a:t>Overloading =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402080"/>
            <a:ext cx="11094720" cy="4337947"/>
          </a:xfrm>
        </p:spPr>
        <p:txBody>
          <a:bodyPr>
            <a:normAutofit/>
          </a:bodyPr>
          <a:lstStyle/>
          <a:p>
            <a:r>
              <a:rPr lang="en-US" sz="2800" dirty="0"/>
              <a:t>For the same reason as using user defined copy constructor you need to overload the = Operator </a:t>
            </a:r>
          </a:p>
          <a:p>
            <a:r>
              <a:rPr lang="en-US" sz="2800" dirty="0"/>
              <a:t>C++ provided = Operator uses member wise assignment.  If you have dynamically allocated member (pointers) variables you will have problems </a:t>
            </a:r>
          </a:p>
          <a:p>
            <a:r>
              <a:rPr lang="en-US" sz="2800" dirty="0"/>
              <a:t>On the next slide we will discuss several examples of the = operator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6335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75488"/>
            <a:ext cx="11143488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when is the copy constructor and “=” getting called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694688"/>
            <a:ext cx="11143488" cy="404533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Demonstrates the problem with not having an overloaded = operator. We will run this and then fix the problem and rerun.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prog11_9.cpp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/>
              <a:t>overload.h</a:t>
            </a:r>
            <a:r>
              <a:rPr lang="en-US" sz="2800" dirty="0"/>
              <a:t>, </a:t>
            </a:r>
            <a:r>
              <a:rPr lang="en-US" sz="2800" dirty="0" err="1"/>
              <a:t>overload.cpp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7738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" y="329184"/>
            <a:ext cx="11399520" cy="950976"/>
          </a:xfrm>
        </p:spPr>
        <p:txBody>
          <a:bodyPr/>
          <a:lstStyle/>
          <a:p>
            <a:pPr algn="ctr"/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68" y="1792224"/>
            <a:ext cx="11399520" cy="3947803"/>
          </a:xfrm>
        </p:spPr>
        <p:txBody>
          <a:bodyPr>
            <a:normAutofit/>
          </a:bodyPr>
          <a:lstStyle/>
          <a:p>
            <a:r>
              <a:rPr lang="en-US" sz="2800" dirty="0"/>
              <a:t>You need to remember to write the destructor as well</a:t>
            </a:r>
          </a:p>
          <a:p>
            <a:pPr lvl="1"/>
            <a:r>
              <a:rPr lang="en-US" sz="2800" dirty="0"/>
              <a:t>delete the allocated memory</a:t>
            </a:r>
          </a:p>
        </p:txBody>
      </p:sp>
    </p:spTree>
    <p:extLst>
      <p:ext uri="{BB962C8B-B14F-4D97-AF65-F5344CB8AC3E}">
        <p14:creationId xmlns:p14="http://schemas.microsoft.com/office/powerpoint/2010/main" val="1295035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" y="243840"/>
            <a:ext cx="11497056" cy="874133"/>
          </a:xfrm>
        </p:spPr>
        <p:txBody>
          <a:bodyPr/>
          <a:lstStyle/>
          <a:p>
            <a:pPr algn="ctr"/>
            <a:r>
              <a:rPr lang="en-US" dirty="0"/>
              <a:t>Rule of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144" y="1548384"/>
            <a:ext cx="11497056" cy="4191643"/>
          </a:xfrm>
        </p:spPr>
        <p:txBody>
          <a:bodyPr>
            <a:normAutofit/>
          </a:bodyPr>
          <a:lstStyle/>
          <a:p>
            <a:r>
              <a:rPr lang="en-US" sz="2800" dirty="0"/>
              <a:t>In general if a class dynamically allocates memory,  in a constructor,  you should define:</a:t>
            </a:r>
          </a:p>
          <a:p>
            <a:pPr lvl="1"/>
            <a:r>
              <a:rPr lang="en-US" sz="2800" dirty="0"/>
              <a:t>A copy constructor</a:t>
            </a:r>
          </a:p>
          <a:p>
            <a:pPr lvl="1"/>
            <a:r>
              <a:rPr lang="en-US" sz="2800" dirty="0"/>
              <a:t>A Destructor</a:t>
            </a:r>
          </a:p>
          <a:p>
            <a:pPr lvl="1"/>
            <a:r>
              <a:rPr lang="en-US" sz="2800" dirty="0"/>
              <a:t>An “ = “   equal operator</a:t>
            </a:r>
          </a:p>
        </p:txBody>
      </p:sp>
    </p:spTree>
    <p:extLst>
      <p:ext uri="{BB962C8B-B14F-4D97-AF65-F5344CB8AC3E}">
        <p14:creationId xmlns:p14="http://schemas.microsoft.com/office/powerpoint/2010/main" val="3787618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9D6-B6C9-3E44-9B50-32BBC093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451104"/>
            <a:ext cx="11326368" cy="950976"/>
          </a:xfrm>
        </p:spPr>
        <p:txBody>
          <a:bodyPr/>
          <a:lstStyle/>
          <a:p>
            <a:pPr algn="ctr"/>
            <a:r>
              <a:rPr lang="en-US" dirty="0"/>
              <a:t>Rule of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1F38-795B-044A-B562-0D84F62C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780032"/>
            <a:ext cx="11326368" cy="3959995"/>
          </a:xfrm>
        </p:spPr>
        <p:txBody>
          <a:bodyPr>
            <a:normAutofit/>
          </a:bodyPr>
          <a:lstStyle/>
          <a:p>
            <a:r>
              <a:rPr lang="en-US" sz="2800" dirty="0"/>
              <a:t>If you don’t have a pointer as a data member you do not need nor should you provide a:</a:t>
            </a:r>
          </a:p>
          <a:p>
            <a:r>
              <a:rPr lang="en-US" sz="2800" dirty="0"/>
              <a:t>Copy/move constructor</a:t>
            </a:r>
          </a:p>
          <a:p>
            <a:r>
              <a:rPr lang="en-US" sz="2800" dirty="0"/>
              <a:t>Assignment/move operator =</a:t>
            </a:r>
          </a:p>
          <a:p>
            <a:r>
              <a:rPr lang="en-US" sz="2800" dirty="0"/>
              <a:t>Destructor</a:t>
            </a:r>
          </a:p>
          <a:p>
            <a:r>
              <a:rPr lang="en-US" sz="2800" dirty="0"/>
              <a:t>Why do you think this is true?</a:t>
            </a:r>
          </a:p>
        </p:txBody>
      </p:sp>
    </p:spTree>
    <p:extLst>
      <p:ext uri="{BB962C8B-B14F-4D97-AF65-F5344CB8AC3E}">
        <p14:creationId xmlns:p14="http://schemas.microsoft.com/office/powerpoint/2010/main" val="20213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ACA7-8899-044B-8E67-0B04D736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87358"/>
            <a:ext cx="11480799" cy="1188720"/>
          </a:xfrm>
        </p:spPr>
        <p:txBody>
          <a:bodyPr/>
          <a:lstStyle/>
          <a:p>
            <a:r>
              <a:rPr lang="en-US" dirty="0"/>
              <a:t>Static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DBEB-1405-2D42-8457-F52DD5FF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710268"/>
            <a:ext cx="11480798" cy="4860374"/>
          </a:xfrm>
        </p:spPr>
        <p:txBody>
          <a:bodyPr>
            <a:normAutofit/>
          </a:bodyPr>
          <a:lstStyle/>
          <a:p>
            <a:r>
              <a:rPr lang="en-US" sz="2800" dirty="0"/>
              <a:t>If a member </a:t>
            </a:r>
            <a:r>
              <a:rPr lang="en-US" sz="2800" b="1" dirty="0"/>
              <a:t>variable</a:t>
            </a:r>
            <a:r>
              <a:rPr lang="en-US" sz="2800" dirty="0"/>
              <a:t> is declared static , all objects of that class have access to that variable. </a:t>
            </a:r>
          </a:p>
          <a:p>
            <a:r>
              <a:rPr lang="en-US" sz="2800" dirty="0"/>
              <a:t>If a member </a:t>
            </a:r>
            <a:r>
              <a:rPr lang="en-US" sz="2800" b="1" dirty="0"/>
              <a:t>function</a:t>
            </a:r>
            <a:r>
              <a:rPr lang="en-US" sz="2800" dirty="0"/>
              <a:t> is declared static, it may be called before any instances of the class are defined.</a:t>
            </a:r>
          </a:p>
        </p:txBody>
      </p:sp>
    </p:spTree>
    <p:extLst>
      <p:ext uri="{BB962C8B-B14F-4D97-AF65-F5344CB8AC3E}">
        <p14:creationId xmlns:p14="http://schemas.microsoft.com/office/powerpoint/2010/main" val="2141710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9D6-B6C9-3E44-9B50-32BBC093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292608"/>
            <a:ext cx="11326368" cy="950976"/>
          </a:xfrm>
        </p:spPr>
        <p:txBody>
          <a:bodyPr/>
          <a:lstStyle/>
          <a:p>
            <a:pPr algn="ctr"/>
            <a:r>
              <a:rPr lang="en-US" dirty="0"/>
              <a:t>Other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1F38-795B-044A-B562-0D84F62C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584960"/>
            <a:ext cx="11326368" cy="477926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We just talked about overloading the = operator so that we can set one object = to another.  </a:t>
            </a:r>
          </a:p>
          <a:p>
            <a:r>
              <a:rPr lang="en-US" sz="2800" dirty="0"/>
              <a:t>We can also overload other operators such as: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FA1200-54AD-4845-A132-37130236B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72688"/>
              </p:ext>
            </p:extLst>
          </p:nvPr>
        </p:nvGraphicFramePr>
        <p:xfrm>
          <a:off x="1450848" y="3259836"/>
          <a:ext cx="8270241" cy="14295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81463">
                  <a:extLst>
                    <a:ext uri="{9D8B030D-6E8A-4147-A177-3AD203B41FA5}">
                      <a16:colId xmlns:a16="http://schemas.microsoft.com/office/drawing/2014/main" val="1166156798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2999109092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3824373678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2630228030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1199723936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2595418339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3840725106"/>
                    </a:ext>
                  </a:extLst>
                </a:gridCol>
              </a:tblGrid>
              <a:tr h="476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2172"/>
                  </a:ext>
                </a:extLst>
              </a:tr>
              <a:tr h="476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45655"/>
                  </a:ext>
                </a:extLst>
              </a:tr>
              <a:tr h="476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62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574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9D6-B6C9-3E44-9B50-32BBC093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292608"/>
            <a:ext cx="11326368" cy="950976"/>
          </a:xfrm>
        </p:spPr>
        <p:txBody>
          <a:bodyPr/>
          <a:lstStyle/>
          <a:p>
            <a:pPr algn="ctr"/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1F38-795B-044A-B562-0D84F62C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584960"/>
            <a:ext cx="11326368" cy="4779264"/>
          </a:xfrm>
        </p:spPr>
        <p:txBody>
          <a:bodyPr>
            <a:normAutofit/>
          </a:bodyPr>
          <a:lstStyle/>
          <a:p>
            <a:r>
              <a:rPr lang="en-US" sz="2800" dirty="0"/>
              <a:t>A couple things you need to know about operator overloading</a:t>
            </a:r>
            <a:endParaRPr lang="en-US" sz="2600" dirty="0"/>
          </a:p>
          <a:p>
            <a:pPr lvl="1"/>
            <a:r>
              <a:rPr lang="en-US" sz="2600" dirty="0"/>
              <a:t>You get to control how the operator behaves with respect to your class as an example:</a:t>
            </a:r>
          </a:p>
          <a:p>
            <a:pPr marL="228600" lvl="1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operatorWeirdness.cpp</a:t>
            </a:r>
            <a:endParaRPr lang="en-US" sz="2600" dirty="0"/>
          </a:p>
          <a:p>
            <a:pPr lvl="1"/>
            <a:r>
              <a:rPr lang="en-US" sz="2600" dirty="0"/>
              <a:t>Something else you need to know is you can not change the number of operands for the operator.  For example:</a:t>
            </a:r>
          </a:p>
          <a:p>
            <a:pPr lvl="2"/>
            <a:r>
              <a:rPr lang="en-US" sz="2600" dirty="0"/>
              <a:t>+, = , - , etc. are all binary operators when we say a = b that is 2 operands.</a:t>
            </a:r>
          </a:p>
          <a:p>
            <a:pPr lvl="2"/>
            <a:r>
              <a:rPr lang="en-US" sz="2600" dirty="0"/>
              <a:t>This is the equivalent of calling </a:t>
            </a:r>
            <a:r>
              <a:rPr lang="en-US" sz="2600" dirty="0" err="1"/>
              <a:t>a.operator</a:t>
            </a:r>
            <a:r>
              <a:rPr lang="en-US" sz="2600" dirty="0"/>
              <a:t>=(b);  these do the same thing. </a:t>
            </a:r>
          </a:p>
          <a:p>
            <a:pPr lvl="2"/>
            <a:r>
              <a:rPr lang="en-US" sz="2600" dirty="0"/>
              <a:t>Lets add this to our </a:t>
            </a:r>
            <a:r>
              <a:rPr lang="en-US" sz="2600" dirty="0" err="1"/>
              <a:t>operatorWeirdness.cpp</a:t>
            </a:r>
            <a:r>
              <a:rPr lang="en-US" sz="2600" dirty="0"/>
              <a:t> program and see what happens.</a:t>
            </a:r>
          </a:p>
        </p:txBody>
      </p:sp>
    </p:spTree>
    <p:extLst>
      <p:ext uri="{BB962C8B-B14F-4D97-AF65-F5344CB8AC3E}">
        <p14:creationId xmlns:p14="http://schemas.microsoft.com/office/powerpoint/2010/main" val="1495424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9D6-B6C9-3E44-9B50-32BBC093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292608"/>
            <a:ext cx="11326368" cy="950976"/>
          </a:xfrm>
        </p:spPr>
        <p:txBody>
          <a:bodyPr/>
          <a:lstStyle/>
          <a:p>
            <a:pPr algn="ctr"/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1F38-795B-044A-B562-0D84F62C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584960"/>
            <a:ext cx="11326368" cy="477926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There are a couple ways to approach overloading an operator.</a:t>
            </a:r>
          </a:p>
          <a:p>
            <a:pPr lvl="1"/>
            <a:r>
              <a:rPr lang="en-US" sz="2800" i="1" dirty="0"/>
              <a:t>Make the overloaded operator a member function of the class.  </a:t>
            </a:r>
            <a:r>
              <a:rPr lang="en-US" sz="2800" dirty="0"/>
              <a:t>This allows the operator function access to private members of the class.  It also allows the function to use the implicit </a:t>
            </a:r>
            <a:r>
              <a:rPr lang="en-US" sz="2800" i="1" dirty="0"/>
              <a:t>this</a:t>
            </a:r>
            <a:r>
              <a:rPr lang="en-US" sz="2800" dirty="0"/>
              <a:t> pointer parameter to access the calling object. </a:t>
            </a:r>
          </a:p>
          <a:p>
            <a:pPr lvl="1"/>
            <a:r>
              <a:rPr lang="en-US" sz="2800" i="1" dirty="0"/>
              <a:t>Make the overloaded member function a separate, stand-alone function. </a:t>
            </a:r>
            <a:r>
              <a:rPr lang="en-US" sz="2800" dirty="0"/>
              <a:t> When overloaded in this manner, the operator function must be declared a </a:t>
            </a:r>
            <a:r>
              <a:rPr lang="en-US" sz="2800" b="1" i="1" dirty="0"/>
              <a:t>friend </a:t>
            </a:r>
            <a:r>
              <a:rPr lang="en-US" sz="2800" dirty="0"/>
              <a:t>of the class to have access to the private member of the class.  No access to </a:t>
            </a:r>
            <a:r>
              <a:rPr lang="en-US" sz="2800" i="1" dirty="0"/>
              <a:t>this</a:t>
            </a:r>
            <a:r>
              <a:rPr lang="en-US" sz="2800" dirty="0"/>
              <a:t> pointer.</a:t>
            </a:r>
          </a:p>
          <a:p>
            <a:pPr lvl="1"/>
            <a:r>
              <a:rPr lang="en-US" sz="2800" dirty="0"/>
              <a:t>There are some operators such as &lt;&lt; or &gt;&gt; that </a:t>
            </a:r>
            <a:r>
              <a:rPr lang="en-US" sz="2800" b="1" dirty="0"/>
              <a:t>must </a:t>
            </a:r>
            <a:r>
              <a:rPr lang="en-US" sz="2800" dirty="0"/>
              <a:t>be overloaded as stand-alone friend functions. </a:t>
            </a:r>
          </a:p>
          <a:p>
            <a:pPr marL="2286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5031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3" y="280416"/>
            <a:ext cx="11399520" cy="829056"/>
          </a:xfrm>
        </p:spPr>
        <p:txBody>
          <a:bodyPr/>
          <a:lstStyle/>
          <a:p>
            <a:pPr algn="ctr"/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3" y="1866900"/>
            <a:ext cx="11399519" cy="4511039"/>
          </a:xfrm>
        </p:spPr>
        <p:txBody>
          <a:bodyPr>
            <a:normAutofit/>
          </a:bodyPr>
          <a:lstStyle/>
          <a:p>
            <a:r>
              <a:rPr lang="en-US" sz="2800" dirty="0"/>
              <a:t>You can also overload [ ]  operator.  Which gives you the ability to write classes that have array-like behaviors.  You have already seen this in the string class.  This is why string name = “William” can access individual characters.  </a:t>
            </a:r>
          </a:p>
          <a:p>
            <a:r>
              <a:rPr lang="en-US" sz="2800" dirty="0" err="1"/>
              <a:t>intarray.h</a:t>
            </a:r>
            <a:r>
              <a:rPr lang="en-US" sz="2800" dirty="0"/>
              <a:t>, </a:t>
            </a:r>
            <a:r>
              <a:rPr lang="en-US" sz="2800" dirty="0" err="1"/>
              <a:t>intarray.cpp</a:t>
            </a:r>
            <a:r>
              <a:rPr lang="en-US" sz="2800" dirty="0"/>
              <a:t>, intarrayDriver1.cpp</a:t>
            </a:r>
          </a:p>
          <a:p>
            <a:r>
              <a:rPr lang="en-US" sz="2800" dirty="0"/>
              <a:t>More Examples:</a:t>
            </a:r>
          </a:p>
          <a:p>
            <a:pPr lvl="1"/>
            <a:r>
              <a:rPr lang="en-US" sz="2600" dirty="0"/>
              <a:t>Length1.h, Length1.cpp, prog11_11.cpp </a:t>
            </a:r>
          </a:p>
          <a:p>
            <a:pPr lvl="1"/>
            <a:r>
              <a:rPr lang="en-US" sz="2600" dirty="0" err="1"/>
              <a:t>Box.cpp</a:t>
            </a:r>
            <a:endParaRPr lang="en-US" sz="26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92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5DCF-DAA0-3E44-8E2A-95A64980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68224"/>
            <a:ext cx="11472672" cy="798575"/>
          </a:xfrm>
        </p:spPr>
        <p:txBody>
          <a:bodyPr/>
          <a:lstStyle/>
          <a:p>
            <a:pPr algn="ctr"/>
            <a:r>
              <a:rPr lang="en-US" dirty="0"/>
              <a:t>Review </a:t>
            </a:r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16FC-998F-DD43-B9DC-ECF9FEF4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478570"/>
            <a:ext cx="11472672" cy="4873462"/>
          </a:xfrm>
        </p:spPr>
        <p:txBody>
          <a:bodyPr>
            <a:noAutofit/>
          </a:bodyPr>
          <a:lstStyle/>
          <a:p>
            <a:r>
              <a:rPr lang="en-US" sz="2800" dirty="0"/>
              <a:t>Consider the following:</a:t>
            </a:r>
          </a:p>
          <a:p>
            <a:pPr lvl="1"/>
            <a:r>
              <a:rPr lang="en-US" sz="2600" dirty="0"/>
              <a:t> </a:t>
            </a:r>
            <a:r>
              <a:rPr lang="en-US" sz="2600" dirty="0" err="1"/>
              <a:t>int</a:t>
            </a:r>
            <a:r>
              <a:rPr lang="en-US" sz="2600" dirty="0"/>
              <a:t> x = 555;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 y = x + 5;</a:t>
            </a:r>
          </a:p>
          <a:p>
            <a:pPr lvl="1"/>
            <a:r>
              <a:rPr lang="en-US" sz="2600" dirty="0"/>
              <a:t>string s1 = “Hello ”; </a:t>
            </a:r>
          </a:p>
          <a:p>
            <a:pPr lvl="1"/>
            <a:r>
              <a:rPr lang="en-US" sz="2600" dirty="0"/>
              <a:t>string s2 = “world!”; </a:t>
            </a:r>
          </a:p>
          <a:p>
            <a:pPr lvl="1"/>
            <a:r>
              <a:rPr lang="en-US" sz="2600" dirty="0"/>
              <a:t>string s3 = s1 + s2;</a:t>
            </a:r>
          </a:p>
          <a:p>
            <a:endParaRPr lang="en-US" sz="2800" dirty="0"/>
          </a:p>
          <a:p>
            <a:r>
              <a:rPr lang="en-US" sz="2800" dirty="0"/>
              <a:t>What is a </a:t>
            </a:r>
            <a:r>
              <a:rPr lang="en-US" sz="2800" dirty="0" err="1"/>
              <a:t>lvalue</a:t>
            </a:r>
            <a:r>
              <a:rPr lang="en-US" sz="2800" dirty="0"/>
              <a:t> and </a:t>
            </a:r>
            <a:r>
              <a:rPr lang="en-US" sz="2800" dirty="0" err="1"/>
              <a:t>rvalue</a:t>
            </a:r>
            <a:r>
              <a:rPr lang="en-US" sz="2800" dirty="0"/>
              <a:t>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4729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5DCF-DAA0-3E44-8E2A-95A64980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80416"/>
            <a:ext cx="11472672" cy="798575"/>
          </a:xfrm>
        </p:spPr>
        <p:txBody>
          <a:bodyPr/>
          <a:lstStyle/>
          <a:p>
            <a:pPr algn="ctr"/>
            <a:r>
              <a:rPr lang="en-US" dirty="0"/>
              <a:t>Review C++ 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16FC-998F-DD43-B9DC-ECF9FEF4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078991"/>
            <a:ext cx="11472672" cy="5273041"/>
          </a:xfrm>
        </p:spPr>
        <p:txBody>
          <a:bodyPr>
            <a:noAutofit/>
          </a:bodyPr>
          <a:lstStyle/>
          <a:p>
            <a:r>
              <a:rPr lang="en-US" sz="2800" dirty="0"/>
              <a:t>How do we create a reference variable in </a:t>
            </a:r>
            <a:r>
              <a:rPr lang="en-US" sz="2800" dirty="0" err="1"/>
              <a:t>c++</a:t>
            </a:r>
            <a:r>
              <a:rPr lang="en-US" sz="2800" dirty="0"/>
              <a:t>?</a:t>
            </a:r>
          </a:p>
          <a:p>
            <a:r>
              <a:rPr lang="en-US" sz="2800" dirty="0"/>
              <a:t>Can we do the following? Why or Why not?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&amp; x = 666;  </a:t>
            </a:r>
          </a:p>
          <a:p>
            <a:pPr lvl="1"/>
            <a:r>
              <a:rPr lang="en-US" sz="2600" dirty="0"/>
              <a:t>String s1 = “hello ”;</a:t>
            </a:r>
          </a:p>
          <a:p>
            <a:pPr lvl="1"/>
            <a:r>
              <a:rPr lang="en-US" sz="2600" dirty="0"/>
              <a:t>String s2 = “world”;</a:t>
            </a:r>
          </a:p>
          <a:p>
            <a:pPr lvl="1"/>
            <a:r>
              <a:rPr lang="en-US" sz="2600" dirty="0"/>
              <a:t>String&amp; s3 = s1 + s2;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666 is a literal constant and you can not bind it to a reference</a:t>
            </a:r>
          </a:p>
          <a:p>
            <a:pPr lvl="1"/>
            <a:r>
              <a:rPr lang="en-US" sz="2600" dirty="0"/>
              <a:t>The result of s1 + s2 is stored in a temporary variable and again you can not bind a reference to a temporary variable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48028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5DCF-DAA0-3E44-8E2A-95A64980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80416"/>
            <a:ext cx="11472672" cy="798575"/>
          </a:xfrm>
        </p:spPr>
        <p:txBody>
          <a:bodyPr/>
          <a:lstStyle/>
          <a:p>
            <a:pPr algn="ctr"/>
            <a:r>
              <a:rPr lang="en-US" dirty="0"/>
              <a:t>Magic of </a:t>
            </a:r>
            <a:r>
              <a:rPr lang="en-US" dirty="0" err="1"/>
              <a:t>rvalue</a:t>
            </a:r>
            <a:r>
              <a:rPr lang="en-US" dirty="0"/>
              <a:t> 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16FC-998F-DD43-B9DC-ECF9FEF4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478570"/>
            <a:ext cx="11472672" cy="4873462"/>
          </a:xfrm>
        </p:spPr>
        <p:txBody>
          <a:bodyPr>
            <a:noAutofit/>
          </a:bodyPr>
          <a:lstStyle/>
          <a:p>
            <a:pPr lvl="1"/>
            <a:r>
              <a:rPr lang="en-US" sz="2600" dirty="0"/>
              <a:t>C++ has introduced a new type called </a:t>
            </a:r>
            <a:r>
              <a:rPr lang="en-US" sz="2600" dirty="0" err="1"/>
              <a:t>rvalue</a:t>
            </a:r>
            <a:r>
              <a:rPr lang="en-US" sz="2600" dirty="0"/>
              <a:t> reference</a:t>
            </a:r>
          </a:p>
          <a:p>
            <a:pPr lvl="1"/>
            <a:r>
              <a:rPr lang="en-US" sz="2600" dirty="0"/>
              <a:t>Syntax for a </a:t>
            </a:r>
            <a:r>
              <a:rPr lang="en-US" sz="2600" dirty="0" err="1"/>
              <a:t>rvalue</a:t>
            </a:r>
            <a:r>
              <a:rPr lang="en-US" sz="2600" dirty="0"/>
              <a:t> reference is &lt;type&gt;&amp;&amp; </a:t>
            </a:r>
            <a:r>
              <a:rPr lang="en-US" sz="2600" dirty="0" err="1"/>
              <a:t>variableName</a:t>
            </a:r>
            <a:r>
              <a:rPr lang="en-US" sz="2600" dirty="0"/>
              <a:t> = something;</a:t>
            </a:r>
          </a:p>
          <a:p>
            <a:pPr lvl="2"/>
            <a:r>
              <a:rPr lang="en-US" sz="2600" dirty="0"/>
              <a:t>Lets look at: </a:t>
            </a:r>
            <a:r>
              <a:rPr lang="en-US" sz="2600" dirty="0" err="1"/>
              <a:t>refReview.cpp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 err="1"/>
              <a:t>Rvalue</a:t>
            </a:r>
            <a:r>
              <a:rPr lang="en-US" sz="2600" dirty="0"/>
              <a:t> reference may appear useless. However, they make Move semantic possible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24681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5DCF-DAA0-3E44-8E2A-95A64980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80416"/>
            <a:ext cx="11472672" cy="798575"/>
          </a:xfrm>
        </p:spPr>
        <p:txBody>
          <a:bodyPr/>
          <a:lstStyle/>
          <a:p>
            <a:pPr algn="ctr"/>
            <a:r>
              <a:rPr lang="en-US" dirty="0"/>
              <a:t>Move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16FC-998F-DD43-B9DC-ECF9FEF4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478570"/>
            <a:ext cx="11472672" cy="4873462"/>
          </a:xfrm>
        </p:spPr>
        <p:txBody>
          <a:bodyPr>
            <a:noAutofit/>
          </a:bodyPr>
          <a:lstStyle/>
          <a:p>
            <a:pPr lvl="1"/>
            <a:r>
              <a:rPr lang="en-US" sz="2600" dirty="0"/>
              <a:t>Move semantics is a new way of moving resources around in an optimal way by avoiding unnecessary copies of temporary objects.</a:t>
            </a:r>
          </a:p>
          <a:p>
            <a:pPr lvl="1"/>
            <a:r>
              <a:rPr lang="en-US" sz="2600" dirty="0"/>
              <a:t>We are going to see this through an example.  We will use the </a:t>
            </a:r>
            <a:r>
              <a:rPr lang="en-US" sz="2600" dirty="0" err="1"/>
              <a:t>numberArray</a:t>
            </a:r>
            <a:r>
              <a:rPr lang="en-US" sz="2600" dirty="0"/>
              <a:t> class we have worked with several times.  </a:t>
            </a:r>
          </a:p>
          <a:p>
            <a:pPr lvl="2"/>
            <a:r>
              <a:rPr lang="en-US" sz="2600" dirty="0"/>
              <a:t>overload2.cpp, overload2.h, program11_14.cpp</a:t>
            </a:r>
          </a:p>
          <a:p>
            <a:pPr lvl="1"/>
            <a:r>
              <a:rPr lang="en-US" sz="2600" dirty="0"/>
              <a:t>Now we will discuss, how the move semantic is going to help make this the above more efficient.</a:t>
            </a:r>
          </a:p>
          <a:p>
            <a:pPr lvl="2"/>
            <a:r>
              <a:rPr lang="en-US" sz="2600" dirty="0"/>
              <a:t>Overload3.cpp, overload3.h, program11_15.cpp</a:t>
            </a:r>
          </a:p>
          <a:p>
            <a:pPr lvl="1"/>
            <a:endParaRPr lang="en-US" sz="2600" dirty="0"/>
          </a:p>
          <a:p>
            <a:pPr lvl="2"/>
            <a:endParaRPr lang="en-US" sz="2600" dirty="0"/>
          </a:p>
          <a:p>
            <a:pPr lvl="2"/>
            <a:endParaRPr lang="en-US" sz="2600" dirty="0"/>
          </a:p>
          <a:p>
            <a:pPr marL="457200" lvl="2" indent="0">
              <a:buNone/>
            </a:pPr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88226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5DCF-DAA0-3E44-8E2A-95A64980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80416"/>
            <a:ext cx="11472672" cy="798575"/>
          </a:xfrm>
        </p:spPr>
        <p:txBody>
          <a:bodyPr/>
          <a:lstStyle/>
          <a:p>
            <a:pPr algn="ctr"/>
            <a:r>
              <a:rPr lang="en-US" dirty="0"/>
              <a:t>Move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16FC-998F-DD43-B9DC-ECF9FEF4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478570"/>
            <a:ext cx="11472672" cy="4873462"/>
          </a:xfrm>
        </p:spPr>
        <p:txBody>
          <a:bodyPr>
            <a:noAutofit/>
          </a:bodyPr>
          <a:lstStyle/>
          <a:p>
            <a:pPr lvl="1"/>
            <a:r>
              <a:rPr lang="en-US" sz="2600" dirty="0"/>
              <a:t>When does the compiler use Move operations</a:t>
            </a:r>
          </a:p>
          <a:p>
            <a:pPr lvl="2"/>
            <a:r>
              <a:rPr lang="en-US" sz="2600" dirty="0"/>
              <a:t>A function returns a result by value</a:t>
            </a:r>
          </a:p>
          <a:p>
            <a:pPr lvl="2"/>
            <a:r>
              <a:rPr lang="en-US" sz="2600" dirty="0"/>
              <a:t>An object is being assigned to and the right-hand side is a temporary object</a:t>
            </a:r>
          </a:p>
          <a:p>
            <a:pPr lvl="2"/>
            <a:r>
              <a:rPr lang="en-US" sz="2600" dirty="0"/>
              <a:t>An object is being initialized from a temporary object</a:t>
            </a:r>
          </a:p>
          <a:p>
            <a:pPr lvl="1"/>
            <a:endParaRPr lang="en-US" sz="2600" dirty="0"/>
          </a:p>
          <a:p>
            <a:pPr lvl="2"/>
            <a:endParaRPr lang="en-US" sz="2600" dirty="0"/>
          </a:p>
          <a:p>
            <a:pPr lvl="2"/>
            <a:endParaRPr lang="en-US" sz="2600" dirty="0"/>
          </a:p>
          <a:p>
            <a:pPr marL="457200" lvl="2" indent="0">
              <a:buNone/>
            </a:pPr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16250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5DCF-DAA0-3E44-8E2A-95A64980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68224"/>
            <a:ext cx="11472672" cy="798575"/>
          </a:xfrm>
        </p:spPr>
        <p:txBody>
          <a:bodyPr/>
          <a:lstStyle/>
          <a:p>
            <a:pPr algn="ctr"/>
            <a:r>
              <a:rPr lang="en-US" dirty="0"/>
              <a:t>Rule of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16FC-998F-DD43-B9DC-ECF9FEF4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478570"/>
            <a:ext cx="11472672" cy="4873462"/>
          </a:xfrm>
        </p:spPr>
        <p:txBody>
          <a:bodyPr>
            <a:noAutofit/>
          </a:bodyPr>
          <a:lstStyle/>
          <a:p>
            <a:r>
              <a:rPr lang="en-US" sz="2800" dirty="0"/>
              <a:t>There is a new constructor called move and a move assignment operator.  We will not talk about these in this class. </a:t>
            </a:r>
          </a:p>
          <a:p>
            <a:r>
              <a:rPr lang="en-US" sz="2800" dirty="0"/>
              <a:t>However, if your class desires to use the move semantic, you will need to implement the rule of five </a:t>
            </a:r>
          </a:p>
          <a:p>
            <a:pPr lvl="1"/>
            <a:r>
              <a:rPr lang="en-US" sz="2800" dirty="0"/>
              <a:t>Copy constructor</a:t>
            </a:r>
          </a:p>
          <a:p>
            <a:pPr lvl="1"/>
            <a:r>
              <a:rPr lang="en-US" sz="2800" dirty="0"/>
              <a:t>Assignment operator = </a:t>
            </a:r>
          </a:p>
          <a:p>
            <a:pPr lvl="1"/>
            <a:r>
              <a:rPr lang="en-US" sz="2800" dirty="0"/>
              <a:t>Destructor</a:t>
            </a:r>
          </a:p>
          <a:p>
            <a:pPr lvl="1"/>
            <a:r>
              <a:rPr lang="en-US" sz="2800" dirty="0"/>
              <a:t>Move constructor</a:t>
            </a:r>
          </a:p>
          <a:p>
            <a:pPr lvl="1"/>
            <a:r>
              <a:rPr lang="en-US" sz="2800" dirty="0"/>
              <a:t>Move assignment operator = </a:t>
            </a:r>
          </a:p>
        </p:txBody>
      </p:sp>
    </p:spTree>
    <p:extLst>
      <p:ext uri="{BB962C8B-B14F-4D97-AF65-F5344CB8AC3E}">
        <p14:creationId xmlns:p14="http://schemas.microsoft.com/office/powerpoint/2010/main" val="188372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ACA7-8899-044B-8E67-0B04D736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87358"/>
            <a:ext cx="11480799" cy="1188720"/>
          </a:xfrm>
        </p:spPr>
        <p:txBody>
          <a:bodyPr/>
          <a:lstStyle/>
          <a:p>
            <a:r>
              <a:rPr lang="en-US" dirty="0"/>
              <a:t>Static Member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DBEB-1405-2D42-8457-F52DD5FF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710268"/>
            <a:ext cx="11480798" cy="4860374"/>
          </a:xfrm>
        </p:spPr>
        <p:txBody>
          <a:bodyPr>
            <a:normAutofit/>
          </a:bodyPr>
          <a:lstStyle/>
          <a:p>
            <a:r>
              <a:rPr lang="en-US" sz="2800" dirty="0"/>
              <a:t>Member variables have two categories</a:t>
            </a:r>
          </a:p>
          <a:p>
            <a:pPr lvl="1"/>
            <a:r>
              <a:rPr lang="en-US" sz="2800" dirty="0"/>
              <a:t>Instance variable -  must be associated with a particular instance of a class</a:t>
            </a:r>
          </a:p>
          <a:p>
            <a:pPr lvl="1"/>
            <a:r>
              <a:rPr lang="en-US" sz="2800" dirty="0"/>
              <a:t>Static variable -  is not associated with any specific instance of a class but all classes</a:t>
            </a:r>
          </a:p>
        </p:txBody>
      </p:sp>
    </p:spTree>
    <p:extLst>
      <p:ext uri="{BB962C8B-B14F-4D97-AF65-F5344CB8AC3E}">
        <p14:creationId xmlns:p14="http://schemas.microsoft.com/office/powerpoint/2010/main" val="3530958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5DCF-DAA0-3E44-8E2A-95A64980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80416"/>
            <a:ext cx="11472672" cy="798575"/>
          </a:xfrm>
        </p:spPr>
        <p:txBody>
          <a:bodyPr/>
          <a:lstStyle/>
          <a:p>
            <a:pPr algn="ctr"/>
            <a:r>
              <a:rPr lang="en-US" dirty="0"/>
              <a:t>Move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16FC-998F-DD43-B9DC-ECF9FEF4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478570"/>
            <a:ext cx="11472672" cy="4873462"/>
          </a:xfrm>
        </p:spPr>
        <p:txBody>
          <a:bodyPr>
            <a:noAutofit/>
          </a:bodyPr>
          <a:lstStyle/>
          <a:p>
            <a:pPr lvl="1"/>
            <a:r>
              <a:rPr lang="en-US" sz="2600" dirty="0"/>
              <a:t>Move semantics is a new way of moving resources around in an optimal way by avoiding unnecessary copies of temporary objects.</a:t>
            </a:r>
          </a:p>
          <a:p>
            <a:pPr lvl="1"/>
            <a:r>
              <a:rPr lang="en-US" sz="2600" dirty="0"/>
              <a:t>We are going to see this through an example.  We will use the </a:t>
            </a:r>
            <a:r>
              <a:rPr lang="en-US" sz="2600" dirty="0" err="1"/>
              <a:t>numberArray</a:t>
            </a:r>
            <a:r>
              <a:rPr lang="en-US" sz="2600" dirty="0"/>
              <a:t> class we have worked with several times.  </a:t>
            </a:r>
          </a:p>
          <a:p>
            <a:pPr lvl="2"/>
            <a:r>
              <a:rPr lang="en-US" sz="2600" dirty="0"/>
              <a:t>overload2.cpp, overload2.h, program11_14.cpp</a:t>
            </a:r>
          </a:p>
          <a:p>
            <a:pPr lvl="1"/>
            <a:r>
              <a:rPr lang="en-US" sz="2600" dirty="0"/>
              <a:t>Now we will discuss, how the move semantic is going to help make this the above more efficient.</a:t>
            </a:r>
          </a:p>
          <a:p>
            <a:pPr lvl="2"/>
            <a:r>
              <a:rPr lang="en-US" sz="2600" dirty="0"/>
              <a:t>Overload3.cpp, overload3.h, program11_15.cpp</a:t>
            </a:r>
          </a:p>
          <a:p>
            <a:pPr lvl="1"/>
            <a:endParaRPr lang="en-US" sz="2600" dirty="0"/>
          </a:p>
          <a:p>
            <a:pPr lvl="2"/>
            <a:endParaRPr lang="en-US" sz="2600" dirty="0"/>
          </a:p>
          <a:p>
            <a:pPr lvl="2"/>
            <a:endParaRPr lang="en-US" sz="2600" dirty="0"/>
          </a:p>
          <a:p>
            <a:pPr marL="457200" lvl="2" indent="0">
              <a:buNone/>
            </a:pPr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875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3568" y="152400"/>
            <a:ext cx="1146048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Three things to remember about Static Member Variables</a:t>
            </a:r>
            <a:endParaRPr lang="en-US" altLang="en-US" dirty="0">
              <a:latin typeface="Courier New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53568" y="1572768"/>
            <a:ext cx="11460480" cy="5010912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altLang="en-US" sz="2800" dirty="0"/>
              <a:t>Must be </a:t>
            </a:r>
            <a:r>
              <a:rPr lang="en-US" altLang="en-US" sz="2800" b="1" dirty="0"/>
              <a:t>declared</a:t>
            </a:r>
            <a:r>
              <a:rPr lang="en-US" altLang="en-US" sz="2800" dirty="0"/>
              <a:t> in class with keyword </a:t>
            </a:r>
            <a:r>
              <a:rPr lang="en-US" altLang="en-US" sz="2800" b="1" dirty="0"/>
              <a:t>static</a:t>
            </a:r>
            <a:r>
              <a:rPr lang="en-US" altLang="en-US" sz="2800" dirty="0"/>
              <a:t>:</a:t>
            </a:r>
          </a:p>
          <a:p>
            <a:pPr marL="990600" lvl="1" indent="-533400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en-US" sz="2800" dirty="0"/>
              <a:t>	class </a:t>
            </a:r>
            <a:r>
              <a:rPr lang="en-US" altLang="en-US" sz="2800" dirty="0" err="1"/>
              <a:t>IntVal</a:t>
            </a:r>
            <a:endParaRPr lang="en-US" altLang="en-US" sz="2800" dirty="0"/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/>
              <a:t>	{ 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/>
              <a:t>    	public: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/>
              <a:t>	    </a:t>
            </a:r>
            <a:r>
              <a:rPr lang="en-US" altLang="en-US" sz="2800" dirty="0" err="1"/>
              <a:t>IntVal</a:t>
            </a:r>
            <a:r>
              <a:rPr lang="en-US" altLang="en-US" sz="2800" dirty="0"/>
              <a:t>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val</a:t>
            </a:r>
            <a:r>
              <a:rPr lang="en-US" altLang="en-US" sz="2800" dirty="0"/>
              <a:t>)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/>
              <a:t>	    { value = </a:t>
            </a:r>
            <a:r>
              <a:rPr lang="en-US" altLang="en-US" sz="2800" dirty="0" err="1"/>
              <a:t>val</a:t>
            </a:r>
            <a:r>
              <a:rPr lang="en-US" altLang="en-US" sz="2800" dirty="0"/>
              <a:t>; 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/>
              <a:t>			 </a:t>
            </a:r>
            <a:r>
              <a:rPr lang="en-US" altLang="en-US" sz="2800" dirty="0" err="1"/>
              <a:t>valCount</a:t>
            </a:r>
            <a:r>
              <a:rPr lang="en-US" altLang="en-US" sz="2800" dirty="0"/>
              <a:t>++ 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/>
              <a:t>		  } 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/>
              <a:t>	   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getVal</a:t>
            </a:r>
            <a:r>
              <a:rPr lang="en-US" altLang="en-US" sz="2800" dirty="0"/>
              <a:t>();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/>
              <a:t>	    void </a:t>
            </a:r>
            <a:r>
              <a:rPr lang="en-US" altLang="en-US" sz="2800" dirty="0" err="1"/>
              <a:t>setVal</a:t>
            </a:r>
            <a:r>
              <a:rPr lang="en-US" altLang="en-US" sz="2800" dirty="0"/>
              <a:t>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);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/>
              <a:t>	  	private: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/>
              <a:t>	   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value;       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/>
              <a:t>	    </a:t>
            </a:r>
            <a:r>
              <a:rPr lang="en-US" altLang="en-US" sz="2800" b="1" u="sng" dirty="0">
                <a:solidFill>
                  <a:srgbClr val="0070C0"/>
                </a:solidFill>
              </a:rPr>
              <a:t>static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int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valCount</a:t>
            </a:r>
            <a:r>
              <a:rPr lang="en-US" altLang="en-US" sz="2800" b="1" dirty="0"/>
              <a:t>;</a:t>
            </a:r>
          </a:p>
          <a:p>
            <a:pPr marL="990600" lvl="1" indent="-533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/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204470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76" y="0"/>
            <a:ext cx="11643360" cy="1478570"/>
          </a:xfrm>
        </p:spPr>
        <p:txBody>
          <a:bodyPr/>
          <a:lstStyle/>
          <a:p>
            <a:pPr algn="ctr"/>
            <a:r>
              <a:rPr lang="en-US" altLang="en-US" dirty="0"/>
              <a:t>Three things to remember about Static Member Variables</a:t>
            </a:r>
            <a:endParaRPr lang="en-US" altLang="en-US" dirty="0">
              <a:latin typeface="Courier New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41376" y="1676400"/>
            <a:ext cx="11643360" cy="43434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sz="2800" dirty="0"/>
              <a:t>Must be </a:t>
            </a:r>
            <a:r>
              <a:rPr lang="en-US" altLang="en-US" sz="2800" b="1" dirty="0"/>
              <a:t>defined</a:t>
            </a:r>
            <a:r>
              <a:rPr lang="en-US" altLang="en-US" sz="2800" dirty="0"/>
              <a:t> outside of the class:</a:t>
            </a:r>
          </a:p>
          <a:p>
            <a:pPr marL="990600" lvl="1" indent="-533400">
              <a:buNone/>
            </a:pPr>
            <a:r>
              <a:rPr lang="en-US" altLang="en-US" sz="2800" dirty="0"/>
              <a:t>	</a:t>
            </a:r>
            <a:r>
              <a:rPr lang="en-US" altLang="en-US" sz="2800" b="1" dirty="0"/>
              <a:t>//Definition outside of class</a:t>
            </a:r>
            <a:endParaRPr lang="en-US" altLang="en-US" sz="2800" dirty="0"/>
          </a:p>
          <a:p>
            <a:pPr marL="990600" lvl="1" indent="-533400"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   </a:t>
            </a:r>
            <a:r>
              <a:rPr lang="en-US" altLang="en-US" sz="2800" b="1" dirty="0" err="1">
                <a:solidFill>
                  <a:srgbClr val="0070C0"/>
                </a:solidFill>
              </a:rPr>
              <a:t>int</a:t>
            </a:r>
            <a:r>
              <a:rPr lang="en-US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</a:rPr>
              <a:t>IntVal</a:t>
            </a:r>
            <a:r>
              <a:rPr lang="en-US" altLang="en-US" sz="2800" b="1" dirty="0">
                <a:solidFill>
                  <a:srgbClr val="0070C0"/>
                </a:solidFill>
              </a:rPr>
              <a:t>::</a:t>
            </a:r>
            <a:r>
              <a:rPr lang="en-US" altLang="en-US" sz="2800" b="1" dirty="0" err="1">
                <a:solidFill>
                  <a:srgbClr val="0070C0"/>
                </a:solidFill>
              </a:rPr>
              <a:t>valCount</a:t>
            </a:r>
            <a:r>
              <a:rPr lang="en-US" altLang="en-US" sz="2800" b="1" dirty="0">
                <a:solidFill>
                  <a:srgbClr val="0070C0"/>
                </a:solidFill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7855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6032" y="143256"/>
            <a:ext cx="11497056" cy="107753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Three things to remember about Static Member Variables</a:t>
            </a:r>
            <a:endParaRPr lang="en-US" altLang="en-US" dirty="0">
              <a:latin typeface="Courier New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56032" y="1752600"/>
            <a:ext cx="11497056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altLang="en-US" sz="2800" dirty="0"/>
              <a:t>Can be </a:t>
            </a:r>
            <a:r>
              <a:rPr lang="en-US" altLang="en-US" sz="2800" b="1" dirty="0"/>
              <a:t>accessed or modified </a:t>
            </a:r>
            <a:r>
              <a:rPr lang="en-US" altLang="en-US" sz="2800" dirty="0"/>
              <a:t>by any object of the class: Modifications by one object are visible to all objects of the class: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en-US" sz="2800" dirty="0"/>
              <a:t>prog11_2.cpp </a:t>
            </a:r>
            <a:r>
              <a:rPr lang="en-US" altLang="en-US" sz="2800" dirty="0" err="1"/>
              <a:t>budget.h</a:t>
            </a:r>
            <a:endParaRPr lang="en-US" altLang="en-US" sz="2800" dirty="0"/>
          </a:p>
          <a:p>
            <a:pPr marL="990600" lvl="1" indent="-533400">
              <a:lnSpc>
                <a:spcPct val="85000"/>
              </a:lnSpc>
              <a:buNone/>
            </a:pPr>
            <a:r>
              <a:rPr lang="en-US" altLang="en-US" sz="2800" dirty="0"/>
              <a:t>	</a:t>
            </a:r>
            <a:r>
              <a:rPr lang="en-US" altLang="en-US" sz="2800" b="1" dirty="0" err="1"/>
              <a:t>IntVal</a:t>
            </a:r>
            <a:r>
              <a:rPr lang="en-US" altLang="en-US" sz="2800" b="1" dirty="0"/>
              <a:t> val1, val2;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80460" y="4021078"/>
            <a:ext cx="4648200" cy="2076510"/>
            <a:chOff x="3810000" y="4478675"/>
            <a:chExt cx="4648200" cy="2076510"/>
          </a:xfrm>
        </p:grpSpPr>
        <p:sp>
          <p:nvSpPr>
            <p:cNvPr id="12296" name="Text Box 7"/>
            <p:cNvSpPr txBox="1">
              <a:spLocks noChangeArrowheads="1"/>
            </p:cNvSpPr>
            <p:nvPr/>
          </p:nvSpPr>
          <p:spPr bwMode="auto">
            <a:xfrm>
              <a:off x="5523215" y="4478675"/>
              <a:ext cx="11455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2000" b="1" baseline="0" dirty="0" err="1">
                  <a:latin typeface="+mn-lt"/>
                </a:rPr>
                <a:t>valCount</a:t>
              </a:r>
              <a:endParaRPr lang="en-US" altLang="en-US" sz="2000" b="1" baseline="0" dirty="0">
                <a:latin typeface="+mn-l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10000" y="4954985"/>
              <a:ext cx="4648200" cy="1600200"/>
              <a:chOff x="3962400" y="4191000"/>
              <a:chExt cx="4648200" cy="1600200"/>
            </a:xfrm>
          </p:grpSpPr>
          <p:sp>
            <p:nvSpPr>
              <p:cNvPr id="12293" name="Rectangle 4"/>
              <p:cNvSpPr>
                <a:spLocks noChangeArrowheads="1"/>
              </p:cNvSpPr>
              <p:nvPr/>
            </p:nvSpPr>
            <p:spPr bwMode="auto">
              <a:xfrm>
                <a:off x="3962400" y="4724400"/>
                <a:ext cx="1447800" cy="1066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94" name="Rectangle 5"/>
              <p:cNvSpPr>
                <a:spLocks noChangeArrowheads="1"/>
              </p:cNvSpPr>
              <p:nvPr/>
            </p:nvSpPr>
            <p:spPr bwMode="auto">
              <a:xfrm>
                <a:off x="7162800" y="4724400"/>
                <a:ext cx="1447800" cy="1066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95" name="Rectangle 6"/>
              <p:cNvSpPr>
                <a:spLocks noChangeArrowheads="1"/>
              </p:cNvSpPr>
              <p:nvPr/>
            </p:nvSpPr>
            <p:spPr bwMode="auto">
              <a:xfrm>
                <a:off x="5867400" y="4267200"/>
                <a:ext cx="8382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97" name="Text Box 8"/>
              <p:cNvSpPr txBox="1">
                <a:spLocks noChangeArrowheads="1"/>
              </p:cNvSpPr>
              <p:nvPr/>
            </p:nvSpPr>
            <p:spPr bwMode="auto">
              <a:xfrm>
                <a:off x="4343400" y="4343401"/>
                <a:ext cx="7937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2000" b="1" baseline="0">
                    <a:latin typeface="Courier New" charset="0"/>
                  </a:rPr>
                  <a:t>val1</a:t>
                </a:r>
              </a:p>
            </p:txBody>
          </p:sp>
          <p:sp>
            <p:nvSpPr>
              <p:cNvPr id="12298" name="Text Box 9"/>
              <p:cNvSpPr txBox="1">
                <a:spLocks noChangeArrowheads="1"/>
              </p:cNvSpPr>
              <p:nvPr/>
            </p:nvSpPr>
            <p:spPr bwMode="auto">
              <a:xfrm>
                <a:off x="7391400" y="4343401"/>
                <a:ext cx="7937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2000" b="1" baseline="0">
                    <a:latin typeface="Courier New" charset="0"/>
                  </a:rPr>
                  <a:t>val2</a:t>
                </a:r>
              </a:p>
            </p:txBody>
          </p:sp>
          <p:sp>
            <p:nvSpPr>
              <p:cNvPr id="12299" name="Freeform 14"/>
              <p:cNvSpPr>
                <a:spLocks/>
              </p:cNvSpPr>
              <p:nvPr/>
            </p:nvSpPr>
            <p:spPr bwMode="auto">
              <a:xfrm>
                <a:off x="5181600" y="4572000"/>
                <a:ext cx="1066800" cy="914400"/>
              </a:xfrm>
              <a:custGeom>
                <a:avLst/>
                <a:gdLst>
                  <a:gd name="T0" fmla="*/ 0 w 456"/>
                  <a:gd name="T1" fmla="*/ 2147483647 h 432"/>
                  <a:gd name="T2" fmla="*/ 2147483647 w 456"/>
                  <a:gd name="T3" fmla="*/ 2147483647 h 432"/>
                  <a:gd name="T4" fmla="*/ 2147483647 w 45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456"/>
                  <a:gd name="T10" fmla="*/ 0 h 432"/>
                  <a:gd name="T11" fmla="*/ 456 w 45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6" h="432">
                    <a:moveTo>
                      <a:pt x="0" y="432"/>
                    </a:moveTo>
                    <a:cubicBezTo>
                      <a:pt x="156" y="396"/>
                      <a:pt x="312" y="360"/>
                      <a:pt x="384" y="288"/>
                    </a:cubicBezTo>
                    <a:cubicBezTo>
                      <a:pt x="456" y="216"/>
                      <a:pt x="424" y="48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0" name="Freeform 15"/>
              <p:cNvSpPr>
                <a:spLocks/>
              </p:cNvSpPr>
              <p:nvPr/>
            </p:nvSpPr>
            <p:spPr bwMode="auto">
              <a:xfrm>
                <a:off x="6400800" y="4572000"/>
                <a:ext cx="1600200" cy="914400"/>
              </a:xfrm>
              <a:custGeom>
                <a:avLst/>
                <a:gdLst>
                  <a:gd name="T0" fmla="*/ 2147483647 w 456"/>
                  <a:gd name="T1" fmla="*/ 2147483647 h 456"/>
                  <a:gd name="T2" fmla="*/ 2147483647 w 456"/>
                  <a:gd name="T3" fmla="*/ 2147483647 h 456"/>
                  <a:gd name="T4" fmla="*/ 2147483647 w 456"/>
                  <a:gd name="T5" fmla="*/ 0 h 456"/>
                  <a:gd name="T6" fmla="*/ 0 60000 65536"/>
                  <a:gd name="T7" fmla="*/ 0 60000 65536"/>
                  <a:gd name="T8" fmla="*/ 0 60000 65536"/>
                  <a:gd name="T9" fmla="*/ 0 w 456"/>
                  <a:gd name="T10" fmla="*/ 0 h 456"/>
                  <a:gd name="T11" fmla="*/ 456 w 456"/>
                  <a:gd name="T12" fmla="*/ 456 h 4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6" h="456">
                    <a:moveTo>
                      <a:pt x="456" y="432"/>
                    </a:moveTo>
                    <a:cubicBezTo>
                      <a:pt x="300" y="444"/>
                      <a:pt x="144" y="456"/>
                      <a:pt x="72" y="384"/>
                    </a:cubicBezTo>
                    <a:cubicBezTo>
                      <a:pt x="0" y="312"/>
                      <a:pt x="32" y="64"/>
                      <a:pt x="2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1" name="Text Box 16"/>
              <p:cNvSpPr txBox="1">
                <a:spLocks noChangeArrowheads="1"/>
              </p:cNvSpPr>
              <p:nvPr/>
            </p:nvSpPr>
            <p:spPr bwMode="auto">
              <a:xfrm>
                <a:off x="6172201" y="4191000"/>
                <a:ext cx="3667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b="1" baseline="0">
                    <a:latin typeface="Courier New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3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" y="280416"/>
            <a:ext cx="11472672" cy="1198154"/>
          </a:xfrm>
        </p:spPr>
        <p:txBody>
          <a:bodyPr/>
          <a:lstStyle/>
          <a:p>
            <a:pPr algn="ctr"/>
            <a:r>
              <a:rPr lang="en-US" dirty="0"/>
              <a:t>Static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68" y="1780032"/>
            <a:ext cx="11472672" cy="3959995"/>
          </a:xfrm>
        </p:spPr>
        <p:txBody>
          <a:bodyPr>
            <a:normAutofit/>
          </a:bodyPr>
          <a:lstStyle/>
          <a:p>
            <a:r>
              <a:rPr lang="en-US" sz="2800" dirty="0"/>
              <a:t>Unlike a public member function, a static member function does not need to be associated with any instance of an object.</a:t>
            </a:r>
          </a:p>
          <a:p>
            <a:r>
              <a:rPr lang="en-US" sz="2800" dirty="0"/>
              <a:t>Syntax :</a:t>
            </a:r>
          </a:p>
          <a:p>
            <a:pPr lvl="1"/>
            <a:r>
              <a:rPr lang="en-US" sz="2800" dirty="0"/>
              <a:t>Static &lt;return type&gt; &lt;function name&gt; (&lt;parameter </a:t>
            </a:r>
            <a:r>
              <a:rPr lang="en-US" sz="2800" dirty="0" err="1"/>
              <a:t>litst</a:t>
            </a:r>
            <a:r>
              <a:rPr lang="en-US" sz="2800" dirty="0"/>
              <a:t>&gt;)</a:t>
            </a:r>
          </a:p>
          <a:p>
            <a:r>
              <a:rPr lang="en-US" sz="2800" dirty="0"/>
              <a:t>Work with static member variables of the class</a:t>
            </a:r>
          </a:p>
        </p:txBody>
      </p:sp>
    </p:spTree>
    <p:extLst>
      <p:ext uri="{BB962C8B-B14F-4D97-AF65-F5344CB8AC3E}">
        <p14:creationId xmlns:p14="http://schemas.microsoft.com/office/powerpoint/2010/main" val="164477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41376"/>
            <a:ext cx="11399520" cy="963168"/>
          </a:xfrm>
        </p:spPr>
        <p:txBody>
          <a:bodyPr/>
          <a:lstStyle/>
          <a:p>
            <a:pPr algn="ctr"/>
            <a:r>
              <a:rPr lang="en-US" dirty="0"/>
              <a:t>Static Member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487424"/>
            <a:ext cx="11399520" cy="4488833"/>
          </a:xfrm>
        </p:spPr>
        <p:txBody>
          <a:bodyPr>
            <a:normAutofit/>
          </a:bodyPr>
          <a:lstStyle/>
          <a:p>
            <a:r>
              <a:rPr lang="en-US" sz="2800" dirty="0"/>
              <a:t>Can be called independently of class objects, through the class name</a:t>
            </a:r>
          </a:p>
          <a:p>
            <a:pPr lvl="1"/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SomeClass</a:t>
            </a:r>
            <a:r>
              <a:rPr lang="en-US" sz="2800" dirty="0"/>
              <a:t>::</a:t>
            </a:r>
            <a:r>
              <a:rPr lang="en-US" sz="2800" dirty="0" err="1"/>
              <a:t>getSomeValue</a:t>
            </a:r>
            <a:r>
              <a:rPr lang="en-US" sz="2800" dirty="0"/>
              <a:t>();</a:t>
            </a:r>
          </a:p>
          <a:p>
            <a:r>
              <a:rPr lang="en-US" sz="2800" dirty="0"/>
              <a:t>Remember when an object is created the </a:t>
            </a:r>
            <a:r>
              <a:rPr lang="en-US" sz="2800" b="1" i="1" dirty="0"/>
              <a:t>this </a:t>
            </a:r>
            <a:r>
              <a:rPr lang="en-US" sz="2800" dirty="0"/>
              <a:t> pointer created with the object  -  when you call a static function without an object you do not get a </a:t>
            </a:r>
            <a:r>
              <a:rPr lang="en-US" sz="2800" b="1" i="1" dirty="0"/>
              <a:t>this </a:t>
            </a:r>
            <a:r>
              <a:rPr lang="en-US" sz="2800" dirty="0"/>
              <a:t> pointer  </a:t>
            </a:r>
          </a:p>
          <a:p>
            <a:r>
              <a:rPr lang="en-US" sz="2800" dirty="0"/>
              <a:t>Can be called before any instance object of the class has been created</a:t>
            </a:r>
          </a:p>
          <a:p>
            <a:r>
              <a:rPr lang="en-US" sz="2800" dirty="0"/>
              <a:t>Used often to manipulate static member variables of the class</a:t>
            </a:r>
          </a:p>
          <a:p>
            <a:r>
              <a:rPr lang="en-US" sz="2800" dirty="0"/>
              <a:t>prog11_3.cpp, budget2.h, budget2.cpp </a:t>
            </a:r>
          </a:p>
        </p:txBody>
      </p:sp>
    </p:spTree>
    <p:extLst>
      <p:ext uri="{BB962C8B-B14F-4D97-AF65-F5344CB8AC3E}">
        <p14:creationId xmlns:p14="http://schemas.microsoft.com/office/powerpoint/2010/main" val="25851661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7310</TotalTime>
  <Words>2283</Words>
  <Application>Microsoft Macintosh PowerPoint</Application>
  <PresentationFormat>Widescreen</PresentationFormat>
  <Paragraphs>337</Paragraphs>
  <Slides>40</Slides>
  <Notes>7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Gill Sans MT</vt:lpstr>
      <vt:lpstr>Times New Roman</vt:lpstr>
      <vt:lpstr>Parcel</vt:lpstr>
      <vt:lpstr>More about classes and OOP</vt:lpstr>
      <vt:lpstr>Constant member functions</vt:lpstr>
      <vt:lpstr>Static Member</vt:lpstr>
      <vt:lpstr>Static Member variable</vt:lpstr>
      <vt:lpstr>Three things to remember about Static Member Variables</vt:lpstr>
      <vt:lpstr>Three things to remember about Static Member Variables</vt:lpstr>
      <vt:lpstr>Three things to remember about Static Member Variables</vt:lpstr>
      <vt:lpstr>Static Member Functions</vt:lpstr>
      <vt:lpstr>Static Member Function</vt:lpstr>
      <vt:lpstr>Friends of Classes</vt:lpstr>
      <vt:lpstr>Friend Function Declarations</vt:lpstr>
      <vt:lpstr> Friend Function Declarations</vt:lpstr>
      <vt:lpstr> Friend Class Declaration</vt:lpstr>
      <vt:lpstr> Friend Class Declaration</vt:lpstr>
      <vt:lpstr>Default Copy Constructor and assignment operator</vt:lpstr>
      <vt:lpstr>Assignment vs copy constructor</vt:lpstr>
      <vt:lpstr>Assignment vs copy constructor</vt:lpstr>
      <vt:lpstr>Problems with Default Copy Constructor</vt:lpstr>
      <vt:lpstr>Problems caused when objects share dynamic allocated memory</vt:lpstr>
      <vt:lpstr>How to fix this problem – Define your own copy constructor</vt:lpstr>
      <vt:lpstr>How to fix this problem – Define your own copy constructor - continued</vt:lpstr>
      <vt:lpstr>Example copy constructor</vt:lpstr>
      <vt:lpstr>Examples</vt:lpstr>
      <vt:lpstr>When is a copy constructor used</vt:lpstr>
      <vt:lpstr>Overloading = operator</vt:lpstr>
      <vt:lpstr>when is the copy constructor and “=” getting called</vt:lpstr>
      <vt:lpstr>Destructor</vt:lpstr>
      <vt:lpstr>Rule of Three</vt:lpstr>
      <vt:lpstr>Rule of zero</vt:lpstr>
      <vt:lpstr>Other operator overloading</vt:lpstr>
      <vt:lpstr>operator overloading</vt:lpstr>
      <vt:lpstr>operator overloading</vt:lpstr>
      <vt:lpstr>Operator Overloading</vt:lpstr>
      <vt:lpstr>Review Lvalue and rvalue</vt:lpstr>
      <vt:lpstr>Review C++ reference </vt:lpstr>
      <vt:lpstr>Magic of rvalue reference </vt:lpstr>
      <vt:lpstr>Move semantics</vt:lpstr>
      <vt:lpstr>Move semantics</vt:lpstr>
      <vt:lpstr>Rule of five</vt:lpstr>
      <vt:lpstr>Move semantics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classes and OOP</dc:title>
  <dc:creator>Yvon Hall Feaster</dc:creator>
  <cp:lastModifiedBy>Yvon Hall Feaster</cp:lastModifiedBy>
  <cp:revision>57</cp:revision>
  <dcterms:created xsi:type="dcterms:W3CDTF">2019-03-24T14:59:38Z</dcterms:created>
  <dcterms:modified xsi:type="dcterms:W3CDTF">2019-06-05T12:31:14Z</dcterms:modified>
</cp:coreProperties>
</file>