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themeOverride+xml" PartName="/ppt/theme/themeOverrid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 showSpecialPlsOnTitleSld="0">
  <p:sldMasterIdLst>
    <p:sldMasterId id="214748365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68580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42C96D72-6DDE-4592-ABC4-1B71A2EE2F71}">
  <a:tblStyle styleId="{42C96D72-6DDE-4592-ABC4-1B71A2EE2F71}" styleName="Table_0"/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9" name="Shape 4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jpg"/><Relationship Id="rId3" Type="http://schemas.openxmlformats.org/officeDocument/2006/relationships/image" Target="../media/image0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Officjalny PWr">
    <p:bg>
      <p:bgPr>
        <a:solidFill>
          <a:schemeClr val="lt1"/>
        </a:soli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Shape 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1622425"/>
            <a:ext cx="1655700" cy="52356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Shape 13"/>
          <p:cNvSpPr/>
          <p:nvPr/>
        </p:nvSpPr>
        <p:spPr>
          <a:xfrm>
            <a:off x="1655761" y="1628775"/>
            <a:ext cx="7524599" cy="5229300"/>
          </a:xfrm>
          <a:prstGeom prst="rect">
            <a:avLst/>
          </a:prstGeom>
          <a:solidFill>
            <a:srgbClr val="A7190E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Shape 14"/>
          <p:cNvSpPr txBox="1"/>
          <p:nvPr>
            <p:ph type="ctrTitle"/>
          </p:nvPr>
        </p:nvSpPr>
        <p:spPr>
          <a:xfrm>
            <a:off x="1873250" y="2130425"/>
            <a:ext cx="7089900" cy="2019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2pPr>
            <a:lvl3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3pPr>
            <a:lvl4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4pPr>
            <a:lvl5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5pPr>
            <a:lvl6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6pPr>
            <a:lvl7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7pPr>
            <a:lvl8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8pPr>
            <a:lvl9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1873250" y="5697537"/>
            <a:ext cx="7089900" cy="90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-139700" marL="342900" marR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rebuchet MS"/>
              <a:buChar char="•"/>
              <a:defRPr sz="1800">
                <a:solidFill>
                  <a:schemeClr val="lt1"/>
                </a:solidFill>
              </a:defRPr>
            </a:lvl1pPr>
            <a:lvl2pPr indent="-107950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Trebuchet MS"/>
              <a:buChar char="–"/>
              <a:defRPr/>
            </a:lvl2pPr>
            <a:lvl3pPr indent="-76200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Trebuchet MS"/>
              <a:buChar char="•"/>
              <a:defRPr/>
            </a:lvl3pPr>
            <a:lvl4pPr indent="-101600" marL="1600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rebuchet MS"/>
              <a:buChar char="–"/>
              <a:defRPr/>
            </a:lvl4pPr>
            <a:lvl5pPr indent="-101600" marL="2057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rebuchet MS"/>
              <a:buChar char="»"/>
              <a:defRPr/>
            </a:lvl5pPr>
            <a:lvl6pPr indent="-101600" marL="2514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rebuchet MS"/>
              <a:buChar char="»"/>
              <a:defRPr/>
            </a:lvl6pPr>
            <a:lvl7pPr indent="-101600" marL="3429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rebuchet MS"/>
              <a:buChar char="»"/>
              <a:defRPr/>
            </a:lvl7pPr>
            <a:lvl8pPr indent="-101600" marL="4800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rebuchet MS"/>
              <a:buChar char="»"/>
              <a:defRPr/>
            </a:lvl8pPr>
            <a:lvl9pPr indent="-101600" marL="6629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rebuchet MS"/>
              <a:buChar char="»"/>
              <a:defRPr/>
            </a:lvl9pPr>
          </a:lstStyle>
          <a:p/>
        </p:txBody>
      </p:sp>
      <p:pic>
        <p:nvPicPr>
          <p:cNvPr id="16" name="Shape 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17461"/>
            <a:ext cx="7742099" cy="1646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idx="12" type="sldNum"/>
          </p:nvPr>
        </p:nvSpPr>
        <p:spPr>
          <a:xfrm>
            <a:off x="8556783" y="6333134"/>
            <a:ext cx="548699" cy="5249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pl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0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/>
          <p:nvPr/>
        </p:nvSpPr>
        <p:spPr>
          <a:xfrm>
            <a:off x="503237" y="481012"/>
            <a:ext cx="8640900" cy="1292399"/>
          </a:xfrm>
          <a:prstGeom prst="rect">
            <a:avLst/>
          </a:prstGeom>
          <a:solidFill>
            <a:srgbClr val="A7190E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Shape 6"/>
          <p:cNvSpPr/>
          <p:nvPr/>
        </p:nvSpPr>
        <p:spPr>
          <a:xfrm flipH="1">
            <a:off x="137" y="1773236"/>
            <a:ext cx="503099" cy="5084700"/>
          </a:xfrm>
          <a:prstGeom prst="rect">
            <a:avLst/>
          </a:prstGeom>
          <a:solidFill>
            <a:srgbClr val="A7190E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Shape 7"/>
          <p:cNvSpPr txBox="1"/>
          <p:nvPr>
            <p:ph type="title"/>
          </p:nvPr>
        </p:nvSpPr>
        <p:spPr>
          <a:xfrm>
            <a:off x="611187" y="630237"/>
            <a:ext cx="8424900" cy="1035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rebuchet MS"/>
              <a:defRPr b="1"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2pPr>
            <a:lvl3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3pPr>
            <a:lvl4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4pPr>
            <a:lvl5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5pPr>
            <a:lvl6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6pPr>
            <a:lvl7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7pPr>
            <a:lvl8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8pPr>
            <a:lvl9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8" name="Shape 8"/>
          <p:cNvSpPr txBox="1"/>
          <p:nvPr>
            <p:ph idx="1" type="body"/>
          </p:nvPr>
        </p:nvSpPr>
        <p:spPr>
          <a:xfrm>
            <a:off x="611187" y="1881186"/>
            <a:ext cx="8424900" cy="48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rebuchet MS"/>
              <a:buChar char="●"/>
              <a:defRPr sz="2400"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107950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rebuchet MS"/>
              <a:buChar char="○"/>
              <a:defRPr sz="2000"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76200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rebuchet MS"/>
              <a:buChar char="■"/>
              <a:defRPr sz="1800"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01600" marL="1600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rebuchet MS"/>
              <a:buChar char="●"/>
              <a:defRPr sz="1600"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01600" marL="2057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rebuchet MS"/>
              <a:buChar char="○"/>
              <a:defRPr sz="1600"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01600" marL="2514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rebuchet MS"/>
              <a:buChar char="■"/>
              <a:defRPr sz="1600"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01600" marL="3429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rebuchet MS"/>
              <a:buChar char="●"/>
              <a:defRPr sz="1600"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01600" marL="4800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rebuchet MS"/>
              <a:buChar char="○"/>
              <a:defRPr sz="1600"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01600" marL="6629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rebuchet MS"/>
              <a:buChar char="■"/>
              <a:defRPr sz="1600"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pic>
        <p:nvPicPr>
          <p:cNvPr id="9" name="Shape 9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-1586" y="-19050"/>
            <a:ext cx="2341499" cy="5001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Shape 10"/>
          <p:cNvSpPr txBox="1"/>
          <p:nvPr>
            <p:ph idx="12" type="sldNum"/>
          </p:nvPr>
        </p:nvSpPr>
        <p:spPr>
          <a:xfrm>
            <a:off x="8556783" y="6333134"/>
            <a:ext cx="548699" cy="524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pl" sz="1300"/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</p:sldLayoutIdLst>
  <p:hf dt="0" ftr="0" hdr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200774@student.pwr.edu.pl" TargetMode="External"/><Relationship Id="rId4" Type="http://schemas.openxmlformats.org/officeDocument/2006/relationships/hyperlink" Target="mailto:195963@student.pwr.edu.pl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7.jpg"/><Relationship Id="rId4" Type="http://schemas.openxmlformats.org/officeDocument/2006/relationships/image" Target="../media/image0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5.png"/><Relationship Id="rId4" Type="http://schemas.openxmlformats.org/officeDocument/2006/relationships/image" Target="../media/image0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type="ctrTitle"/>
          </p:nvPr>
        </p:nvSpPr>
        <p:spPr>
          <a:xfrm>
            <a:off x="1873250" y="2130425"/>
            <a:ext cx="7089900" cy="20192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rtl="0" algn="ctr">
              <a:spcBef>
                <a:spcPts val="0"/>
              </a:spcBef>
              <a:buNone/>
            </a:pPr>
            <a:r>
              <a:rPr lang="pl"/>
              <a:t>Zastosowania systemów wbudowanych</a:t>
            </a:r>
          </a:p>
          <a:p>
            <a:pPr rtl="0" algn="ctr">
              <a:spcBef>
                <a:spcPts val="0"/>
              </a:spcBef>
              <a:buNone/>
            </a:pPr>
            <a:r>
              <a:rPr lang="pl" sz="1800"/>
              <a:t>“Pomidor” - urządzenie do wspomagania zarządzania czasem.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 sz="36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1" name="Shape 21"/>
          <p:cNvSpPr txBox="1"/>
          <p:nvPr>
            <p:ph idx="1" type="subTitle"/>
          </p:nvPr>
        </p:nvSpPr>
        <p:spPr>
          <a:xfrm>
            <a:off x="1873250" y="5697537"/>
            <a:ext cx="7089900" cy="900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pl" sz="1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Rafał Sztandera, </a:t>
            </a:r>
            <a:r>
              <a:rPr lang="pl" sz="1400" u="sng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3"/>
              </a:rPr>
              <a:t>200774@student.pwr.edu.pl</a:t>
            </a:r>
          </a:p>
          <a:p>
            <a:pPr rtl="0" algn="ctr">
              <a:spcBef>
                <a:spcPts val="0"/>
              </a:spcBef>
              <a:buNone/>
            </a:pPr>
            <a:r>
              <a:rPr lang="pl" sz="1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Sebastian Wilgosz, </a:t>
            </a:r>
            <a:r>
              <a:rPr lang="pl" sz="1400" u="sng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4"/>
              </a:rPr>
              <a:t>195963@student.pwr.edu.pl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/>
        </p:nvSpPr>
        <p:spPr>
          <a:xfrm>
            <a:off x="629050" y="2269200"/>
            <a:ext cx="8449200" cy="45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Trebuchet MS"/>
              <a:buChar char="●"/>
            </a:pPr>
            <a:r>
              <a:rPr lang="pl" sz="2400">
                <a:latin typeface="Trebuchet MS"/>
                <a:ea typeface="Trebuchet MS"/>
                <a:cs typeface="Trebuchet MS"/>
                <a:sym typeface="Trebuchet MS"/>
              </a:rPr>
              <a:t>Sortowanie zadań według priorytetów/złożoności</a:t>
            </a: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Trebuchet MS"/>
              <a:buChar char="●"/>
            </a:pPr>
            <a:r>
              <a:rPr lang="pl" sz="2400">
                <a:latin typeface="Trebuchet MS"/>
                <a:ea typeface="Trebuchet MS"/>
                <a:cs typeface="Trebuchet MS"/>
                <a:sym typeface="Trebuchet MS"/>
              </a:rPr>
              <a:t>Dodawanie terminu końcowego “dedline” zadania</a:t>
            </a: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Trebuchet MS"/>
              <a:buChar char="●"/>
            </a:pPr>
            <a:r>
              <a:rPr lang="pl" sz="2400">
                <a:latin typeface="Trebuchet MS"/>
                <a:ea typeface="Trebuchet MS"/>
                <a:cs typeface="Trebuchet MS"/>
                <a:sym typeface="Trebuchet MS"/>
              </a:rPr>
              <a:t>Synchronizacja danych</a:t>
            </a: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Trebuchet MS"/>
              <a:buChar char="●"/>
            </a:pPr>
            <a:r>
              <a:rPr lang="pl" sz="2400">
                <a:latin typeface="Trebuchet MS"/>
                <a:ea typeface="Trebuchet MS"/>
                <a:cs typeface="Trebuchet MS"/>
                <a:sym typeface="Trebuchet MS"/>
              </a:rPr>
              <a:t>Autoryzacja i autentykacja podczas komunikacji (synchronizacji) oraz sesji aplikcij webowej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8556783" y="6333134"/>
            <a:ext cx="548699" cy="5249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pl"/>
              <a:t>‹#›</a:t>
            </a:fld>
          </a:p>
        </p:txBody>
      </p:sp>
      <p:sp>
        <p:nvSpPr>
          <p:cNvPr id="105" name="Shape 105"/>
          <p:cNvSpPr txBox="1"/>
          <p:nvPr/>
        </p:nvSpPr>
        <p:spPr>
          <a:xfrm>
            <a:off x="542725" y="1188500"/>
            <a:ext cx="8535600" cy="715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l" sz="2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Funkcje rozszerzone</a:t>
            </a:r>
          </a:p>
        </p:txBody>
      </p:sp>
      <p:sp>
        <p:nvSpPr>
          <p:cNvPr id="106" name="Shape 106"/>
          <p:cNvSpPr txBox="1"/>
          <p:nvPr/>
        </p:nvSpPr>
        <p:spPr>
          <a:xfrm>
            <a:off x="542725" y="563000"/>
            <a:ext cx="8535600" cy="999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pl"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Opis projektu</a:t>
            </a:r>
          </a:p>
        </p:txBody>
      </p:sp>
      <p:pic>
        <p:nvPicPr>
          <p:cNvPr id="107" name="Shape 1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45150" y="151275"/>
            <a:ext cx="1225099" cy="167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/>
        </p:nvSpPr>
        <p:spPr>
          <a:xfrm>
            <a:off x="542725" y="563000"/>
            <a:ext cx="8535600" cy="999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pl"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Wdrożenie</a:t>
            </a:r>
          </a:p>
        </p:txBody>
      </p:sp>
      <p:sp>
        <p:nvSpPr>
          <p:cNvPr id="113" name="Shape 113"/>
          <p:cNvSpPr txBox="1"/>
          <p:nvPr/>
        </p:nvSpPr>
        <p:spPr>
          <a:xfrm>
            <a:off x="629050" y="2216650"/>
            <a:ext cx="8449200" cy="4113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rebuchet MS"/>
              <a:buChar char="●"/>
            </a:pPr>
            <a:r>
              <a:rPr lang="pl" sz="2400">
                <a:latin typeface="Trebuchet MS"/>
                <a:ea typeface="Trebuchet MS"/>
                <a:cs typeface="Trebuchet MS"/>
                <a:sym typeface="Trebuchet MS"/>
              </a:rPr>
              <a:t>Kwestie zasilania</a:t>
            </a: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Trebuchet MS"/>
              <a:buChar char="●"/>
            </a:pPr>
            <a:r>
              <a:rPr lang="pl" sz="2400">
                <a:latin typeface="Trebuchet MS"/>
                <a:ea typeface="Trebuchet MS"/>
                <a:cs typeface="Trebuchet MS"/>
                <a:sym typeface="Trebuchet MS"/>
              </a:rPr>
              <a:t>Kwestie łączności z siecią (internet)</a:t>
            </a: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Trebuchet MS"/>
              <a:buChar char="●"/>
            </a:pPr>
            <a:r>
              <a:rPr lang="pl" sz="2400">
                <a:latin typeface="Trebuchet MS"/>
                <a:ea typeface="Trebuchet MS"/>
                <a:cs typeface="Trebuchet MS"/>
                <a:sym typeface="Trebuchet MS"/>
              </a:rPr>
              <a:t>Metody wprowadzania i wyświetlania danych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SzPct val="100000"/>
              <a:buFont typeface="Trebuchet MS"/>
              <a:buChar char="●"/>
            </a:pPr>
            <a:r>
              <a:rPr lang="pl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Środowisko - system operacyjny</a:t>
            </a:r>
          </a:p>
        </p:txBody>
      </p:sp>
      <p:sp>
        <p:nvSpPr>
          <p:cNvPr id="114" name="Shape 114"/>
          <p:cNvSpPr txBox="1"/>
          <p:nvPr>
            <p:ph idx="12" type="sldNum"/>
          </p:nvPr>
        </p:nvSpPr>
        <p:spPr>
          <a:xfrm>
            <a:off x="8556783" y="6333134"/>
            <a:ext cx="548699" cy="5249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pl"/>
              <a:t>‹#›</a:t>
            </a:fld>
          </a:p>
        </p:txBody>
      </p:sp>
      <p:sp>
        <p:nvSpPr>
          <p:cNvPr id="115" name="Shape 115"/>
          <p:cNvSpPr txBox="1"/>
          <p:nvPr/>
        </p:nvSpPr>
        <p:spPr>
          <a:xfrm>
            <a:off x="542725" y="1188500"/>
            <a:ext cx="8535600" cy="715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l" sz="2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Mikrokomputer Raspberry Pi</a:t>
            </a:r>
          </a:p>
        </p:txBody>
      </p:sp>
      <p:pic>
        <p:nvPicPr>
          <p:cNvPr id="116" name="Shape 1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66823" y="56700"/>
            <a:ext cx="1066027" cy="185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/>
        </p:nvSpPr>
        <p:spPr>
          <a:xfrm>
            <a:off x="542725" y="563000"/>
            <a:ext cx="8535600" cy="999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pl"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Wdrożenie</a:t>
            </a:r>
          </a:p>
        </p:txBody>
      </p:sp>
      <p:sp>
        <p:nvSpPr>
          <p:cNvPr id="122" name="Shape 122"/>
          <p:cNvSpPr txBox="1"/>
          <p:nvPr/>
        </p:nvSpPr>
        <p:spPr>
          <a:xfrm>
            <a:off x="629050" y="2216650"/>
            <a:ext cx="8449200" cy="4113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SzPct val="100000"/>
              <a:buFont typeface="Trebuchet MS"/>
              <a:buChar char="●"/>
            </a:pPr>
            <a:r>
              <a:rPr lang="pl" sz="2400">
                <a:latin typeface="Trebuchet MS"/>
                <a:ea typeface="Trebuchet MS"/>
                <a:cs typeface="Trebuchet MS"/>
                <a:sym typeface="Trebuchet MS"/>
              </a:rPr>
              <a:t>System operacyjny - Raspbian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SzPct val="100000"/>
              <a:buFont typeface="Trebuchet MS"/>
              <a:buChar char="●"/>
            </a:pPr>
            <a:r>
              <a:rPr lang="pl" sz="2400">
                <a:latin typeface="Trebuchet MS"/>
                <a:ea typeface="Trebuchet MS"/>
                <a:cs typeface="Trebuchet MS"/>
                <a:sym typeface="Trebuchet MS"/>
              </a:rPr>
              <a:t>Język programowania - Python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SzPct val="100000"/>
              <a:buFont typeface="Trebuchet MS"/>
              <a:buChar char="●"/>
            </a:pPr>
            <a:r>
              <a:rPr lang="pl" sz="2400">
                <a:latin typeface="Trebuchet MS"/>
                <a:ea typeface="Trebuchet MS"/>
                <a:cs typeface="Trebuchet MS"/>
                <a:sym typeface="Trebuchet MS"/>
              </a:rPr>
              <a:t>Framework graficzny - Kivy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24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23" name="Shape 123"/>
          <p:cNvSpPr txBox="1"/>
          <p:nvPr>
            <p:ph idx="12" type="sldNum"/>
          </p:nvPr>
        </p:nvSpPr>
        <p:spPr>
          <a:xfrm>
            <a:off x="8556783" y="6333134"/>
            <a:ext cx="548699" cy="5249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pl"/>
              <a:t>‹#›</a:t>
            </a:fld>
          </a:p>
        </p:txBody>
      </p:sp>
      <p:sp>
        <p:nvSpPr>
          <p:cNvPr id="124" name="Shape 124"/>
          <p:cNvSpPr txBox="1"/>
          <p:nvPr/>
        </p:nvSpPr>
        <p:spPr>
          <a:xfrm>
            <a:off x="542725" y="1188500"/>
            <a:ext cx="8535600" cy="715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l" sz="2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Technologia wykonania aplikacji (system wbud.)</a:t>
            </a:r>
          </a:p>
        </p:txBody>
      </p:sp>
      <p:pic>
        <p:nvPicPr>
          <p:cNvPr id="125" name="Shape 1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66823" y="56700"/>
            <a:ext cx="1066027" cy="185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/>
        </p:nvSpPr>
        <p:spPr>
          <a:xfrm>
            <a:off x="542725" y="563000"/>
            <a:ext cx="8535600" cy="999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pl"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Wdrożenie</a:t>
            </a:r>
          </a:p>
        </p:txBody>
      </p:sp>
      <p:sp>
        <p:nvSpPr>
          <p:cNvPr id="131" name="Shape 131"/>
          <p:cNvSpPr txBox="1"/>
          <p:nvPr/>
        </p:nvSpPr>
        <p:spPr>
          <a:xfrm>
            <a:off x="629050" y="2216650"/>
            <a:ext cx="8449200" cy="4113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SzPct val="100000"/>
              <a:buFont typeface="Trebuchet MS"/>
              <a:buChar char="●"/>
            </a:pPr>
            <a:r>
              <a:rPr lang="pl" sz="2400">
                <a:latin typeface="Trebuchet MS"/>
                <a:ea typeface="Trebuchet MS"/>
                <a:cs typeface="Trebuchet MS"/>
                <a:sym typeface="Trebuchet MS"/>
              </a:rPr>
              <a:t>Środowisko programistyczne - Ruby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SzPct val="100000"/>
              <a:buFont typeface="Trebuchet MS"/>
              <a:buChar char="●"/>
            </a:pPr>
            <a:r>
              <a:rPr lang="pl" sz="2400">
                <a:latin typeface="Trebuchet MS"/>
                <a:ea typeface="Trebuchet MS"/>
                <a:cs typeface="Trebuchet MS"/>
                <a:sym typeface="Trebuchet MS"/>
              </a:rPr>
              <a:t>Framework - Ruby on Rails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SzPct val="100000"/>
              <a:buFont typeface="Trebuchet MS"/>
              <a:buChar char="●"/>
            </a:pPr>
            <a:r>
              <a:rPr lang="pl" sz="2400">
                <a:latin typeface="Trebuchet MS"/>
                <a:ea typeface="Trebuchet MS"/>
                <a:cs typeface="Trebuchet MS"/>
                <a:sym typeface="Trebuchet MS"/>
              </a:rPr>
              <a:t>Detale i szczegóły dotyczące komunikacji:</a:t>
            </a:r>
          </a:p>
          <a:p>
            <a:pPr indent="-381000" lvl="1" marL="914400" rtl="0">
              <a:lnSpc>
                <a:spcPct val="115000"/>
              </a:lnSpc>
              <a:spcBef>
                <a:spcPts val="0"/>
              </a:spcBef>
              <a:buSzPct val="100000"/>
              <a:buFont typeface="Trebuchet MS"/>
              <a:buChar char="○"/>
            </a:pPr>
            <a:r>
              <a:rPr lang="pl" sz="2400">
                <a:latin typeface="Trebuchet MS"/>
                <a:ea typeface="Trebuchet MS"/>
                <a:cs typeface="Trebuchet MS"/>
                <a:sym typeface="Trebuchet MS"/>
              </a:rPr>
              <a:t>zapytania RESTowe</a:t>
            </a:r>
          </a:p>
          <a:p>
            <a:pPr indent="-381000" lvl="1" marL="914400" rtl="0">
              <a:lnSpc>
                <a:spcPct val="115000"/>
              </a:lnSpc>
              <a:spcBef>
                <a:spcPts val="0"/>
              </a:spcBef>
              <a:buSzPct val="100000"/>
              <a:buFont typeface="Trebuchet MS"/>
              <a:buChar char="○"/>
            </a:pPr>
            <a:r>
              <a:rPr lang="pl" sz="2400">
                <a:latin typeface="Trebuchet MS"/>
                <a:ea typeface="Trebuchet MS"/>
                <a:cs typeface="Trebuchet MS"/>
                <a:sym typeface="Trebuchet MS"/>
              </a:rPr>
              <a:t>logowanie, sesja, synchronizacja danych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24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32" name="Shape 132"/>
          <p:cNvSpPr txBox="1"/>
          <p:nvPr>
            <p:ph idx="12" type="sldNum"/>
          </p:nvPr>
        </p:nvSpPr>
        <p:spPr>
          <a:xfrm>
            <a:off x="8556783" y="6333134"/>
            <a:ext cx="548699" cy="5249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pl"/>
              <a:t>‹#›</a:t>
            </a:fld>
          </a:p>
        </p:txBody>
      </p:sp>
      <p:sp>
        <p:nvSpPr>
          <p:cNvPr id="133" name="Shape 133"/>
          <p:cNvSpPr txBox="1"/>
          <p:nvPr/>
        </p:nvSpPr>
        <p:spPr>
          <a:xfrm>
            <a:off x="542725" y="1188500"/>
            <a:ext cx="8535600" cy="715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l" sz="2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Strona serwerowa</a:t>
            </a:r>
          </a:p>
        </p:txBody>
      </p:sp>
      <p:pic>
        <p:nvPicPr>
          <p:cNvPr id="134" name="Shape 1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66823" y="56700"/>
            <a:ext cx="1066027" cy="185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idx="12" type="sldNum"/>
          </p:nvPr>
        </p:nvSpPr>
        <p:spPr>
          <a:xfrm>
            <a:off x="8556783" y="6333134"/>
            <a:ext cx="548699" cy="5249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pl"/>
              <a:t>‹#›</a:t>
            </a:fld>
          </a:p>
        </p:txBody>
      </p:sp>
      <p:sp>
        <p:nvSpPr>
          <p:cNvPr id="140" name="Shape 140"/>
          <p:cNvSpPr txBox="1"/>
          <p:nvPr/>
        </p:nvSpPr>
        <p:spPr>
          <a:xfrm>
            <a:off x="629050" y="1911850"/>
            <a:ext cx="8449200" cy="4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93700" lvl="0" marL="457200" rtl="0">
              <a:spcBef>
                <a:spcPts val="0"/>
              </a:spcBef>
              <a:buSzPct val="100000"/>
              <a:buFont typeface="Trebuchet MS"/>
              <a:buChar char="●"/>
            </a:pPr>
            <a:r>
              <a:rPr lang="pl" sz="2600">
                <a:latin typeface="Trebuchet MS"/>
                <a:ea typeface="Trebuchet MS"/>
                <a:cs typeface="Trebuchet MS"/>
                <a:sym typeface="Trebuchet MS"/>
              </a:rPr>
              <a:t>Zamysł projektu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8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93700" lvl="0" marL="457200" rtl="0">
              <a:spcBef>
                <a:spcPts val="0"/>
              </a:spcBef>
              <a:buSzPct val="100000"/>
              <a:buFont typeface="Trebuchet MS"/>
              <a:buChar char="●"/>
            </a:pPr>
            <a:r>
              <a:rPr lang="pl" sz="2600">
                <a:latin typeface="Trebuchet MS"/>
                <a:ea typeface="Trebuchet MS"/>
                <a:cs typeface="Trebuchet MS"/>
                <a:sym typeface="Trebuchet MS"/>
              </a:rPr>
              <a:t>Opis projektu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 sz="18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93700" lvl="0" marL="457200" rtl="0">
              <a:spcBef>
                <a:spcPts val="0"/>
              </a:spcBef>
              <a:buSzPct val="100000"/>
              <a:buFont typeface="Trebuchet MS"/>
              <a:buChar char="●"/>
            </a:pPr>
            <a:r>
              <a:rPr lang="pl" sz="2600">
                <a:latin typeface="Trebuchet MS"/>
                <a:ea typeface="Trebuchet MS"/>
                <a:cs typeface="Trebuchet MS"/>
                <a:sym typeface="Trebuchet MS"/>
              </a:rPr>
              <a:t>Wdrożenie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6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 sz="18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41" name="Shape 141"/>
          <p:cNvSpPr txBox="1"/>
          <p:nvPr/>
        </p:nvSpPr>
        <p:spPr>
          <a:xfrm>
            <a:off x="542725" y="715400"/>
            <a:ext cx="8535600" cy="999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pl"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Podsumowanie</a:t>
            </a:r>
          </a:p>
        </p:txBody>
      </p:sp>
      <p:sp>
        <p:nvSpPr>
          <p:cNvPr id="142" name="Shape 142"/>
          <p:cNvSpPr txBox="1"/>
          <p:nvPr>
            <p:ph idx="2" type="sldNum"/>
          </p:nvPr>
        </p:nvSpPr>
        <p:spPr>
          <a:xfrm>
            <a:off x="8556783" y="6333134"/>
            <a:ext cx="548699" cy="5249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pl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/>
        </p:nvSpPr>
        <p:spPr>
          <a:xfrm>
            <a:off x="629050" y="1911850"/>
            <a:ext cx="8449200" cy="4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93700" lvl="0" marL="457200" rtl="0">
              <a:spcBef>
                <a:spcPts val="0"/>
              </a:spcBef>
              <a:buSzPct val="100000"/>
              <a:buFont typeface="Trebuchet MS"/>
              <a:buChar char="●"/>
            </a:pPr>
            <a:r>
              <a:rPr lang="pl" sz="2600">
                <a:latin typeface="Trebuchet MS"/>
                <a:ea typeface="Trebuchet MS"/>
                <a:cs typeface="Trebuchet MS"/>
                <a:sym typeface="Trebuchet MS"/>
              </a:rPr>
              <a:t>Zamysł projektu</a:t>
            </a:r>
          </a:p>
          <a:p>
            <a:pPr indent="-342900" lvl="1" marL="914400" rtl="0">
              <a:spcBef>
                <a:spcPts val="0"/>
              </a:spcBef>
              <a:buSzPct val="100000"/>
              <a:buFont typeface="Trebuchet MS"/>
              <a:buChar char="○"/>
            </a:pPr>
            <a:r>
              <a:rPr lang="pl" sz="1800">
                <a:latin typeface="Trebuchet MS"/>
                <a:ea typeface="Trebuchet MS"/>
                <a:cs typeface="Trebuchet MS"/>
                <a:sym typeface="Trebuchet MS"/>
              </a:rPr>
              <a:t>Wiele projektów - wiele ‘To Do’.</a:t>
            </a:r>
          </a:p>
          <a:p>
            <a:pPr indent="-342900" lvl="1" marL="914400" rtl="0">
              <a:spcBef>
                <a:spcPts val="0"/>
              </a:spcBef>
              <a:buSzPct val="100000"/>
              <a:buFont typeface="Trebuchet MS"/>
              <a:buChar char="○"/>
            </a:pPr>
            <a:r>
              <a:rPr lang="pl" sz="1800">
                <a:latin typeface="Trebuchet MS"/>
                <a:ea typeface="Trebuchet MS"/>
                <a:cs typeface="Trebuchet MS"/>
                <a:sym typeface="Trebuchet MS"/>
              </a:rPr>
              <a:t>Jest na to sposób!</a:t>
            </a:r>
          </a:p>
          <a:p>
            <a:pPr indent="-342900" lvl="1" marL="914400" rtl="0">
              <a:spcBef>
                <a:spcPts val="0"/>
              </a:spcBef>
              <a:buSzPct val="100000"/>
              <a:buFont typeface="Trebuchet MS"/>
              <a:buChar char="○"/>
            </a:pPr>
            <a:r>
              <a:rPr lang="pl" sz="1800">
                <a:latin typeface="Trebuchet MS"/>
                <a:ea typeface="Trebuchet MS"/>
                <a:cs typeface="Trebuchet MS"/>
                <a:sym typeface="Trebuchet MS"/>
              </a:rPr>
              <a:t>Terminarz na miarę XXI wieku.</a:t>
            </a:r>
          </a:p>
          <a:p>
            <a:pPr indent="-393700" lvl="0" marL="457200" rtl="0">
              <a:spcBef>
                <a:spcPts val="0"/>
              </a:spcBef>
              <a:buSzPct val="100000"/>
              <a:buFont typeface="Trebuchet MS"/>
              <a:buChar char="●"/>
            </a:pPr>
            <a:r>
              <a:rPr lang="pl" sz="2600">
                <a:latin typeface="Trebuchet MS"/>
                <a:ea typeface="Trebuchet MS"/>
                <a:cs typeface="Trebuchet MS"/>
                <a:sym typeface="Trebuchet MS"/>
              </a:rPr>
              <a:t>Opis projektu</a:t>
            </a:r>
          </a:p>
          <a:p>
            <a:pPr indent="-342900" lvl="1" marL="914400" rtl="0">
              <a:spcBef>
                <a:spcPts val="0"/>
              </a:spcBef>
              <a:buSzPct val="100000"/>
              <a:buFont typeface="Trebuchet MS"/>
              <a:buChar char="○"/>
            </a:pPr>
            <a:r>
              <a:rPr lang="pl" sz="1800">
                <a:latin typeface="Trebuchet MS"/>
                <a:ea typeface="Trebuchet MS"/>
                <a:cs typeface="Trebuchet MS"/>
                <a:sym typeface="Trebuchet MS"/>
              </a:rPr>
              <a:t>Cele</a:t>
            </a:r>
          </a:p>
          <a:p>
            <a:pPr indent="-342900" lvl="1" marL="914400" rtl="0">
              <a:spcBef>
                <a:spcPts val="0"/>
              </a:spcBef>
              <a:buSzPct val="100000"/>
              <a:buFont typeface="Trebuchet MS"/>
              <a:buChar char="○"/>
            </a:pPr>
            <a:r>
              <a:rPr lang="pl" sz="1800">
                <a:latin typeface="Trebuchet MS"/>
                <a:ea typeface="Trebuchet MS"/>
                <a:cs typeface="Trebuchet MS"/>
                <a:sym typeface="Trebuchet MS"/>
              </a:rPr>
              <a:t>Ramy czasowe</a:t>
            </a:r>
          </a:p>
          <a:p>
            <a:pPr indent="-393700" lvl="0" marL="457200" rtl="0">
              <a:spcBef>
                <a:spcPts val="0"/>
              </a:spcBef>
              <a:buSzPct val="100000"/>
              <a:buFont typeface="Trebuchet MS"/>
              <a:buChar char="●"/>
            </a:pPr>
            <a:r>
              <a:rPr lang="pl" sz="2600">
                <a:latin typeface="Trebuchet MS"/>
                <a:ea typeface="Trebuchet MS"/>
                <a:cs typeface="Trebuchet MS"/>
                <a:sym typeface="Trebuchet MS"/>
              </a:rPr>
              <a:t>Wdrożenie</a:t>
            </a:r>
          </a:p>
          <a:p>
            <a:pPr indent="-342900" lvl="1" marL="914400" rtl="0">
              <a:spcBef>
                <a:spcPts val="0"/>
              </a:spcBef>
              <a:buSzPct val="100000"/>
              <a:buFont typeface="Trebuchet MS"/>
              <a:buChar char="○"/>
            </a:pPr>
            <a:r>
              <a:rPr lang="pl" sz="1800">
                <a:latin typeface="Trebuchet MS"/>
                <a:ea typeface="Trebuchet MS"/>
                <a:cs typeface="Trebuchet MS"/>
                <a:sym typeface="Trebuchet MS"/>
              </a:rPr>
              <a:t>“Mikrokomputer” Raspberry Pi; </a:t>
            </a:r>
          </a:p>
          <a:p>
            <a:pPr indent="-342900" lvl="1" marL="914400" rtl="0">
              <a:spcBef>
                <a:spcPts val="0"/>
              </a:spcBef>
              <a:buSzPct val="100000"/>
              <a:buFont typeface="Trebuchet MS"/>
              <a:buChar char="○"/>
            </a:pPr>
            <a:r>
              <a:rPr lang="pl" sz="1800">
                <a:latin typeface="Trebuchet MS"/>
                <a:ea typeface="Trebuchet MS"/>
                <a:cs typeface="Trebuchet MS"/>
                <a:sym typeface="Trebuchet MS"/>
              </a:rPr>
              <a:t>Technologia wykonania aplikacji</a:t>
            </a:r>
          </a:p>
          <a:p>
            <a:pPr indent="-342900" lvl="1" marL="914400" rtl="0">
              <a:spcBef>
                <a:spcPts val="0"/>
              </a:spcBef>
              <a:buSzPct val="100000"/>
              <a:buFont typeface="Trebuchet MS"/>
              <a:buChar char="○"/>
            </a:pPr>
            <a:r>
              <a:rPr lang="pl" sz="1800">
                <a:latin typeface="Trebuchet MS"/>
                <a:ea typeface="Trebuchet MS"/>
                <a:cs typeface="Trebuchet MS"/>
                <a:sym typeface="Trebuchet MS"/>
              </a:rPr>
              <a:t>Strona serwerowa</a:t>
            </a:r>
          </a:p>
        </p:txBody>
      </p:sp>
      <p:sp>
        <p:nvSpPr>
          <p:cNvPr id="27" name="Shape 27"/>
          <p:cNvSpPr txBox="1"/>
          <p:nvPr/>
        </p:nvSpPr>
        <p:spPr>
          <a:xfrm>
            <a:off x="542725" y="715400"/>
            <a:ext cx="8535600" cy="999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b="1" lang="pl"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Agenda</a:t>
            </a:r>
          </a:p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556783" y="6333134"/>
            <a:ext cx="548699" cy="5249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pl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/>
        </p:nvSpPr>
        <p:spPr>
          <a:xfrm>
            <a:off x="542725" y="563000"/>
            <a:ext cx="8535600" cy="999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pl"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Zamysł projektu</a:t>
            </a:r>
          </a:p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556783" y="6333134"/>
            <a:ext cx="548699" cy="5249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pl"/>
              <a:t>‹#›</a:t>
            </a:fld>
          </a:p>
        </p:txBody>
      </p:sp>
      <p:sp>
        <p:nvSpPr>
          <p:cNvPr id="35" name="Shape 35"/>
          <p:cNvSpPr txBox="1"/>
          <p:nvPr/>
        </p:nvSpPr>
        <p:spPr>
          <a:xfrm>
            <a:off x="542725" y="1188500"/>
            <a:ext cx="8535600" cy="715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l" sz="2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Wiele projektów - wiele “To Do”</a:t>
            </a:r>
          </a:p>
        </p:txBody>
      </p:sp>
      <p:pic>
        <p:nvPicPr>
          <p:cNvPr id="36" name="Shape 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63903" y="307716"/>
            <a:ext cx="1213095" cy="145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/>
        </p:nvSpPr>
        <p:spPr>
          <a:xfrm>
            <a:off x="542725" y="563000"/>
            <a:ext cx="8535600" cy="999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pl"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Zamysł projektu</a:t>
            </a:r>
          </a:p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556783" y="6333134"/>
            <a:ext cx="548699" cy="5249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pl"/>
              <a:t>‹#›</a:t>
            </a:fld>
          </a:p>
        </p:txBody>
      </p:sp>
      <p:sp>
        <p:nvSpPr>
          <p:cNvPr id="43" name="Shape 43"/>
          <p:cNvSpPr txBox="1"/>
          <p:nvPr/>
        </p:nvSpPr>
        <p:spPr>
          <a:xfrm>
            <a:off x="542725" y="1188500"/>
            <a:ext cx="8535600" cy="715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l" sz="2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Wiele projektów - wiele “To Do”</a:t>
            </a:r>
          </a:p>
        </p:txBody>
      </p:sp>
      <p:pic>
        <p:nvPicPr>
          <p:cNvPr id="44" name="Shape 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3635" y="1983425"/>
            <a:ext cx="7293771" cy="4507826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Shape 45"/>
          <p:cNvSpPr txBox="1"/>
          <p:nvPr/>
        </p:nvSpPr>
        <p:spPr>
          <a:xfrm>
            <a:off x="1104892" y="6487075"/>
            <a:ext cx="4235700" cy="524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pl"/>
              <a:t>Rys 1: Próba uporządkowania zadań</a:t>
            </a:r>
          </a:p>
        </p:txBody>
      </p:sp>
      <p:pic>
        <p:nvPicPr>
          <p:cNvPr id="46" name="Shape 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63903" y="307716"/>
            <a:ext cx="1213095" cy="145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/>
        </p:nvSpPr>
        <p:spPr>
          <a:xfrm>
            <a:off x="629050" y="2302800"/>
            <a:ext cx="8449200" cy="4505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rebuchet MS"/>
              <a:buChar char="●"/>
            </a:pPr>
            <a:r>
              <a:rPr lang="pl" sz="2400">
                <a:latin typeface="Trebuchet MS"/>
                <a:ea typeface="Trebuchet MS"/>
                <a:cs typeface="Trebuchet MS"/>
                <a:sym typeface="Trebuchet MS"/>
              </a:rPr>
              <a:t>Spisz zadania - uwolnij głowę.</a:t>
            </a: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Trebuchet MS"/>
              <a:buChar char="●"/>
            </a:pPr>
            <a:r>
              <a:rPr lang="pl" sz="2400">
                <a:latin typeface="Trebuchet MS"/>
                <a:ea typeface="Trebuchet MS"/>
                <a:cs typeface="Trebuchet MS"/>
                <a:sym typeface="Trebuchet MS"/>
              </a:rPr>
              <a:t>Uporządkuj według ważności i pilności.</a:t>
            </a: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Trebuchet MS"/>
              <a:buChar char="●"/>
            </a:pPr>
            <a:r>
              <a:rPr lang="pl" sz="2400">
                <a:latin typeface="Trebuchet MS"/>
                <a:ea typeface="Trebuchet MS"/>
                <a:cs typeface="Trebuchet MS"/>
                <a:sym typeface="Trebuchet MS"/>
              </a:rPr>
              <a:t>Skup się!</a:t>
            </a: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Trebuchet MS"/>
              <a:buChar char="●"/>
            </a:pPr>
            <a:r>
              <a:rPr lang="pl" sz="2400">
                <a:latin typeface="Trebuchet MS"/>
                <a:ea typeface="Trebuchet MS"/>
                <a:cs typeface="Trebuchet MS"/>
                <a:sym typeface="Trebuchet MS"/>
              </a:rPr>
              <a:t>Zaliczaj jedne; wyrywaj kolejne.</a:t>
            </a:r>
          </a:p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556783" y="6333134"/>
            <a:ext cx="548699" cy="5249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pl"/>
              <a:t>‹#›</a:t>
            </a:fld>
          </a:p>
        </p:txBody>
      </p:sp>
      <p:sp>
        <p:nvSpPr>
          <p:cNvPr id="53" name="Shape 53"/>
          <p:cNvSpPr txBox="1"/>
          <p:nvPr/>
        </p:nvSpPr>
        <p:spPr>
          <a:xfrm>
            <a:off x="542725" y="1188500"/>
            <a:ext cx="8535600" cy="715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l" sz="2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Jest na to sposób!</a:t>
            </a:r>
          </a:p>
        </p:txBody>
      </p:sp>
      <p:pic>
        <p:nvPicPr>
          <p:cNvPr id="54" name="Shape 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63903" y="307716"/>
            <a:ext cx="1213095" cy="145815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Shape 55"/>
          <p:cNvSpPr txBox="1"/>
          <p:nvPr/>
        </p:nvSpPr>
        <p:spPr>
          <a:xfrm>
            <a:off x="542725" y="563000"/>
            <a:ext cx="8535600" cy="999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pl"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Zamysł projektu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idx="12" type="sldNum"/>
          </p:nvPr>
        </p:nvSpPr>
        <p:spPr>
          <a:xfrm>
            <a:off x="8556783" y="6333134"/>
            <a:ext cx="548699" cy="5249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pl"/>
              <a:t>‹#›</a:t>
            </a:fld>
          </a:p>
        </p:txBody>
      </p:sp>
      <p:sp>
        <p:nvSpPr>
          <p:cNvPr id="61" name="Shape 61"/>
          <p:cNvSpPr txBox="1"/>
          <p:nvPr/>
        </p:nvSpPr>
        <p:spPr>
          <a:xfrm>
            <a:off x="542725" y="1188500"/>
            <a:ext cx="8535600" cy="715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l" sz="2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Terminarz na miarę XXI wieku</a:t>
            </a:r>
          </a:p>
        </p:txBody>
      </p:sp>
      <p:sp>
        <p:nvSpPr>
          <p:cNvPr id="62" name="Shape 62"/>
          <p:cNvSpPr txBox="1"/>
          <p:nvPr/>
        </p:nvSpPr>
        <p:spPr>
          <a:xfrm>
            <a:off x="542725" y="563000"/>
            <a:ext cx="8535600" cy="999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pl"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Zamysł projektu</a:t>
            </a:r>
          </a:p>
        </p:txBody>
      </p:sp>
      <p:pic>
        <p:nvPicPr>
          <p:cNvPr id="63" name="Shape 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63903" y="307716"/>
            <a:ext cx="1213095" cy="145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Shape 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20112" y="1911850"/>
            <a:ext cx="3114675" cy="47625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Shape 65"/>
          <p:cNvSpPr/>
          <p:nvPr/>
        </p:nvSpPr>
        <p:spPr>
          <a:xfrm>
            <a:off x="956925" y="2324500"/>
            <a:ext cx="1788599" cy="715499"/>
          </a:xfrm>
          <a:prstGeom prst="wedgeRectCallout">
            <a:avLst>
              <a:gd fmla="val 74838" name="adj1"/>
              <a:gd fmla="val 37572" name="adj2"/>
            </a:avLst>
          </a:prstGeom>
          <a:solidFill>
            <a:srgbClr val="F3F3F3"/>
          </a:solidFill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pl"/>
              <a:t>Lista zadań</a:t>
            </a:r>
          </a:p>
        </p:txBody>
      </p:sp>
      <p:sp>
        <p:nvSpPr>
          <p:cNvPr id="66" name="Shape 66"/>
          <p:cNvSpPr/>
          <p:nvPr/>
        </p:nvSpPr>
        <p:spPr>
          <a:xfrm>
            <a:off x="956925" y="3883300"/>
            <a:ext cx="1788599" cy="715499"/>
          </a:xfrm>
          <a:prstGeom prst="wedgeRectCallout">
            <a:avLst>
              <a:gd fmla="val 77385" name="adj1"/>
              <a:gd fmla="val 1943" name="adj2"/>
            </a:avLst>
          </a:prstGeom>
          <a:solidFill>
            <a:srgbClr val="F3F3F3"/>
          </a:solidFill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l"/>
              <a:t>Ułóż plan</a:t>
            </a:r>
          </a:p>
        </p:txBody>
      </p:sp>
      <p:sp>
        <p:nvSpPr>
          <p:cNvPr id="67" name="Shape 67"/>
          <p:cNvSpPr/>
          <p:nvPr/>
        </p:nvSpPr>
        <p:spPr>
          <a:xfrm>
            <a:off x="956925" y="5442100"/>
            <a:ext cx="1788599" cy="715499"/>
          </a:xfrm>
          <a:prstGeom prst="wedgeRectCallout">
            <a:avLst>
              <a:gd fmla="val 76111" name="adj1"/>
              <a:gd fmla="val -46356" name="adj2"/>
            </a:avLst>
          </a:prstGeom>
          <a:solidFill>
            <a:srgbClr val="F3F3F3"/>
          </a:solidFill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l"/>
              <a:t>Wypełniaj czas</a:t>
            </a:r>
          </a:p>
        </p:txBody>
      </p:sp>
      <p:sp>
        <p:nvSpPr>
          <p:cNvPr id="68" name="Shape 68"/>
          <p:cNvSpPr/>
          <p:nvPr/>
        </p:nvSpPr>
        <p:spPr>
          <a:xfrm>
            <a:off x="7010400" y="2324500"/>
            <a:ext cx="1788599" cy="715499"/>
          </a:xfrm>
          <a:prstGeom prst="wedgeRectCallout">
            <a:avLst>
              <a:gd fmla="val -89092" name="adj1"/>
              <a:gd fmla="val 35905" name="adj2"/>
            </a:avLst>
          </a:prstGeom>
          <a:solidFill>
            <a:srgbClr val="F3F3F3"/>
          </a:solidFill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l"/>
              <a:t>Uwolnij głowę</a:t>
            </a:r>
          </a:p>
        </p:txBody>
      </p:sp>
      <p:sp>
        <p:nvSpPr>
          <p:cNvPr id="69" name="Shape 69"/>
          <p:cNvSpPr/>
          <p:nvPr/>
        </p:nvSpPr>
        <p:spPr>
          <a:xfrm>
            <a:off x="6721300" y="5518600"/>
            <a:ext cx="2255700" cy="715499"/>
          </a:xfrm>
          <a:prstGeom prst="wedgeRectCallout">
            <a:avLst>
              <a:gd fmla="val -84635" name="adj1"/>
              <a:gd fmla="val -39535" name="adj2"/>
            </a:avLst>
          </a:prstGeom>
          <a:solidFill>
            <a:srgbClr val="F3F3F3"/>
          </a:solidFill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l"/>
              <a:t>Mnogość zastosowań: praca/kuchnia/garderoba</a:t>
            </a:r>
          </a:p>
        </p:txBody>
      </p:sp>
      <p:sp>
        <p:nvSpPr>
          <p:cNvPr id="70" name="Shape 70"/>
          <p:cNvSpPr/>
          <p:nvPr/>
        </p:nvSpPr>
        <p:spPr>
          <a:xfrm>
            <a:off x="7010400" y="3921550"/>
            <a:ext cx="1788599" cy="715499"/>
          </a:xfrm>
          <a:prstGeom prst="wedgeRectCallout">
            <a:avLst>
              <a:gd fmla="val -89970" name="adj1"/>
              <a:gd fmla="val -15349" name="adj2"/>
            </a:avLst>
          </a:prstGeom>
          <a:solidFill>
            <a:srgbClr val="F3F3F3"/>
          </a:solidFill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l"/>
              <a:t>Skup się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/>
        </p:nvSpPr>
        <p:spPr>
          <a:xfrm>
            <a:off x="629050" y="2252375"/>
            <a:ext cx="8535600" cy="45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rebuchet MS"/>
              <a:buChar char="●"/>
            </a:pPr>
            <a:r>
              <a:rPr lang="pl" sz="2400">
                <a:latin typeface="Trebuchet MS"/>
                <a:ea typeface="Trebuchet MS"/>
                <a:cs typeface="Trebuchet MS"/>
                <a:sym typeface="Trebuchet MS"/>
              </a:rPr>
              <a:t>Skonstruowanie urządzenia (system wbudowany) umożliwiającego manipulację danymi.</a:t>
            </a: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rebuchet MS"/>
              <a:buChar char="●"/>
            </a:pPr>
            <a:r>
              <a:rPr lang="pl" sz="2400">
                <a:latin typeface="Trebuchet MS"/>
                <a:ea typeface="Trebuchet MS"/>
                <a:cs typeface="Trebuchet MS"/>
                <a:sym typeface="Trebuchet MS"/>
              </a:rPr>
              <a:t>Stworzenie aplikacji zarządzającej zadaniami według określonych zasad.</a:t>
            </a: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Trebuchet MS"/>
              <a:buChar char="●"/>
            </a:pPr>
            <a:r>
              <a:rPr lang="pl" sz="2400">
                <a:latin typeface="Trebuchet MS"/>
                <a:ea typeface="Trebuchet MS"/>
                <a:cs typeface="Trebuchet MS"/>
                <a:sym typeface="Trebuchet MS"/>
              </a:rPr>
              <a:t>Stworzenie mechanizmu komunikacyjnego: serwer - aplikacja.</a:t>
            </a: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Trebuchet MS"/>
              <a:buChar char="●"/>
            </a:pPr>
            <a:r>
              <a:rPr lang="pl" sz="2400">
                <a:latin typeface="Trebuchet MS"/>
                <a:ea typeface="Trebuchet MS"/>
                <a:cs typeface="Trebuchet MS"/>
                <a:sym typeface="Trebuchet MS"/>
              </a:rPr>
              <a:t>Stworzenie części serwerowej: obsluga komunikacji i odzworowanie funkcji aplikacji w środowisku webowym.</a:t>
            </a:r>
          </a:p>
        </p:txBody>
      </p:sp>
      <p:sp>
        <p:nvSpPr>
          <p:cNvPr id="76" name="Shape 76"/>
          <p:cNvSpPr txBox="1"/>
          <p:nvPr/>
        </p:nvSpPr>
        <p:spPr>
          <a:xfrm>
            <a:off x="542725" y="563000"/>
            <a:ext cx="8535600" cy="999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pl"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Opis projektu</a:t>
            </a:r>
          </a:p>
        </p:txBody>
      </p:sp>
      <p:sp>
        <p:nvSpPr>
          <p:cNvPr id="77" name="Shape 77"/>
          <p:cNvSpPr txBox="1"/>
          <p:nvPr>
            <p:ph idx="12" type="sldNum"/>
          </p:nvPr>
        </p:nvSpPr>
        <p:spPr>
          <a:xfrm>
            <a:off x="8556783" y="6333134"/>
            <a:ext cx="548699" cy="5249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pl"/>
              <a:t>‹#›</a:t>
            </a:fld>
          </a:p>
        </p:txBody>
      </p:sp>
      <p:sp>
        <p:nvSpPr>
          <p:cNvPr id="78" name="Shape 78"/>
          <p:cNvSpPr txBox="1"/>
          <p:nvPr/>
        </p:nvSpPr>
        <p:spPr>
          <a:xfrm>
            <a:off x="542725" y="1188500"/>
            <a:ext cx="8535600" cy="715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l" sz="2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Cele</a:t>
            </a:r>
          </a:p>
        </p:txBody>
      </p:sp>
      <p:pic>
        <p:nvPicPr>
          <p:cNvPr id="79" name="Shape 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45150" y="151275"/>
            <a:ext cx="1225099" cy="167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idx="12" type="sldNum"/>
          </p:nvPr>
        </p:nvSpPr>
        <p:spPr>
          <a:xfrm>
            <a:off x="8556783" y="6333134"/>
            <a:ext cx="548699" cy="5249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pl"/>
              <a:t>‹#›</a:t>
            </a:fld>
          </a:p>
        </p:txBody>
      </p:sp>
      <p:sp>
        <p:nvSpPr>
          <p:cNvPr id="85" name="Shape 85"/>
          <p:cNvSpPr txBox="1"/>
          <p:nvPr/>
        </p:nvSpPr>
        <p:spPr>
          <a:xfrm>
            <a:off x="937500" y="6200600"/>
            <a:ext cx="7696199" cy="537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l">
                <a:latin typeface="Trebuchet MS"/>
                <a:ea typeface="Trebuchet MS"/>
                <a:cs typeface="Trebuchet MS"/>
                <a:sym typeface="Trebuchet MS"/>
              </a:rPr>
              <a:t>Rys 2: Zadania główne i planowane okresy wykonania; zakładany plan wykonania projektu</a:t>
            </a:r>
          </a:p>
        </p:txBody>
      </p:sp>
      <p:sp>
        <p:nvSpPr>
          <p:cNvPr id="86" name="Shape 86"/>
          <p:cNvSpPr txBox="1"/>
          <p:nvPr/>
        </p:nvSpPr>
        <p:spPr>
          <a:xfrm>
            <a:off x="542725" y="563000"/>
            <a:ext cx="8535600" cy="999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pl"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Opis projektu</a:t>
            </a:r>
          </a:p>
        </p:txBody>
      </p:sp>
      <p:sp>
        <p:nvSpPr>
          <p:cNvPr id="87" name="Shape 87"/>
          <p:cNvSpPr txBox="1"/>
          <p:nvPr/>
        </p:nvSpPr>
        <p:spPr>
          <a:xfrm>
            <a:off x="542725" y="1188500"/>
            <a:ext cx="8535600" cy="715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l" sz="2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Ramy czasowe projektu</a:t>
            </a:r>
          </a:p>
        </p:txBody>
      </p:sp>
      <p:graphicFrame>
        <p:nvGraphicFramePr>
          <p:cNvPr id="88" name="Shape 88"/>
          <p:cNvGraphicFramePr/>
          <p:nvPr/>
        </p:nvGraphicFramePr>
        <p:xfrm>
          <a:off x="962425" y="2046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{42C96D72-6DDE-4592-ABC4-1B71A2EE2F71}</a:tableStyleId>
              </a:tblPr>
              <a:tblGrid>
                <a:gridCol w="2209800"/>
                <a:gridCol w="581025"/>
                <a:gridCol w="581025"/>
                <a:gridCol w="581025"/>
                <a:gridCol w="581025"/>
                <a:gridCol w="590550"/>
                <a:gridCol w="590550"/>
                <a:gridCol w="695325"/>
                <a:gridCol w="1285875"/>
              </a:tblGrid>
              <a:tr h="2190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gridSpan="2"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pl" sz="800"/>
                        <a:t>październik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  <a:tc gridSpan="4"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pl" sz="800"/>
                        <a:t>listopad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  <a:tc hMerge="1"/>
                <a:tc hMerge="1"/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pl" sz="800"/>
                        <a:t>grudzień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pl" sz="800"/>
                        <a:t>odpowiedzialny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1907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pl" sz="800"/>
                        <a:t>Zadanie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pl" sz="800"/>
                        <a:t>22.10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pl" sz="800"/>
                        <a:t>29.10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pl" sz="800"/>
                        <a:t>5.11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pl" sz="800"/>
                        <a:t>12.11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pl" sz="800"/>
                        <a:t>19.11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pl" sz="800"/>
                        <a:t>26.11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pl" sz="800"/>
                        <a:t>3.12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190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pl" sz="800"/>
                        <a:t>Złożenie i skonfigurowanie systemu wbudowanego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pl" sz="800"/>
                        <a:t>Rafał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190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pl" sz="800"/>
                        <a:t>Tworzenie aplikacji systemu wbudowanego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00CC3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00CC3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00CC3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pl" sz="800"/>
                        <a:t>Rafał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190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pl" sz="800"/>
                        <a:t>Pozyskanie i konfiguracja części serwerowej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pl" sz="800"/>
                        <a:t>Sebastian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190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pl" sz="800"/>
                        <a:t>Tworzenie aplikacji webowej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00CC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00CC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pl" sz="800"/>
                        <a:t>Sebastian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190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pl" sz="800"/>
                        <a:t>Tworzenie mechanizmów synchronizacji danych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0000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0000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pl" sz="800"/>
                        <a:t>Sebastian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190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pl" sz="800"/>
                        <a:t>Tworzenie aplikacji połączonej sieciowo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pl" sz="800"/>
                        <a:t>Rafał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190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pl" sz="800"/>
                        <a:t>Testy aplikacji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pl" sz="800"/>
                        <a:t>Sebastian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190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pl" sz="800"/>
                        <a:t>Kompletowanie dokumentacji i wdrożenie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333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pl" sz="800"/>
                        <a:t>Razem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pic>
        <p:nvPicPr>
          <p:cNvPr id="89" name="Shape 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45150" y="151275"/>
            <a:ext cx="1225099" cy="167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/>
        </p:nvSpPr>
        <p:spPr>
          <a:xfrm>
            <a:off x="629050" y="2235575"/>
            <a:ext cx="8449200" cy="4573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rebuchet MS"/>
              <a:buChar char="●"/>
            </a:pPr>
            <a:r>
              <a:rPr lang="pl" sz="2400">
                <a:latin typeface="Trebuchet MS"/>
                <a:ea typeface="Trebuchet MS"/>
                <a:cs typeface="Trebuchet MS"/>
                <a:sym typeface="Trebuchet MS"/>
              </a:rPr>
              <a:t>Dodawanie/zapis/modyfikacja wpisów do bazy “listy zadań”.</a:t>
            </a: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Trebuchet MS"/>
              <a:buChar char="●"/>
            </a:pPr>
            <a:r>
              <a:rPr lang="pl" sz="2400">
                <a:latin typeface="Trebuchet MS"/>
                <a:ea typeface="Trebuchet MS"/>
                <a:cs typeface="Trebuchet MS"/>
                <a:sym typeface="Trebuchet MS"/>
              </a:rPr>
              <a:t>Określenie priorytetu i złożoności zadania.</a:t>
            </a: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Trebuchet MS"/>
              <a:buChar char="●"/>
            </a:pPr>
            <a:r>
              <a:rPr lang="pl" sz="2400">
                <a:latin typeface="Trebuchet MS"/>
                <a:ea typeface="Trebuchet MS"/>
                <a:cs typeface="Trebuchet MS"/>
                <a:sym typeface="Trebuchet MS"/>
              </a:rPr>
              <a:t>Zarządzanie kontem użytkownika: tworzenie/zarządzanie sesją</a:t>
            </a: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Trebuchet MS"/>
              <a:buChar char="●"/>
            </a:pPr>
            <a:r>
              <a:rPr lang="pl" sz="2400">
                <a:latin typeface="Trebuchet MS"/>
                <a:ea typeface="Trebuchet MS"/>
                <a:cs typeface="Trebuchet MS"/>
                <a:sym typeface="Trebuchet MS"/>
              </a:rPr>
              <a:t>Łączność pomiędzy aplikacjami webową i wbudowaną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95" name="Shape 95"/>
          <p:cNvSpPr txBox="1"/>
          <p:nvPr>
            <p:ph idx="12" type="sldNum"/>
          </p:nvPr>
        </p:nvSpPr>
        <p:spPr>
          <a:xfrm>
            <a:off x="8556783" y="6333134"/>
            <a:ext cx="548699" cy="5249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pl"/>
              <a:t>‹#›</a:t>
            </a:fld>
          </a:p>
        </p:txBody>
      </p:sp>
      <p:sp>
        <p:nvSpPr>
          <p:cNvPr id="96" name="Shape 96"/>
          <p:cNvSpPr txBox="1"/>
          <p:nvPr/>
        </p:nvSpPr>
        <p:spPr>
          <a:xfrm>
            <a:off x="542725" y="1188500"/>
            <a:ext cx="8535600" cy="715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l" sz="2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Funkcje podstawowe</a:t>
            </a:r>
          </a:p>
        </p:txBody>
      </p:sp>
      <p:sp>
        <p:nvSpPr>
          <p:cNvPr id="97" name="Shape 97"/>
          <p:cNvSpPr txBox="1"/>
          <p:nvPr/>
        </p:nvSpPr>
        <p:spPr>
          <a:xfrm>
            <a:off x="542725" y="563000"/>
            <a:ext cx="8535600" cy="999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pl"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Opis projektu</a:t>
            </a:r>
          </a:p>
        </p:txBody>
      </p:sp>
      <p:pic>
        <p:nvPicPr>
          <p:cNvPr id="98" name="Shape 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45150" y="151275"/>
            <a:ext cx="1225099" cy="167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Projekt domyślny">
  <a:themeElements>
    <a:clrScheme name="1_Projekt domyślny 1">
      <a:dk1>
        <a:srgbClr val="000000"/>
      </a:dk1>
      <a:lt1>
        <a:srgbClr val="FFFFFF"/>
      </a:lt1>
      <a:dk2>
        <a:srgbClr val="FFEBD5"/>
      </a:dk2>
      <a:lt2>
        <a:srgbClr val="78120A"/>
      </a:lt2>
      <a:accent1>
        <a:srgbClr val="E32213"/>
      </a:accent1>
      <a:accent2>
        <a:srgbClr val="FFD3A1"/>
      </a:accent2>
      <a:accent3>
        <a:srgbClr val="FFFFFF"/>
      </a:accent3>
      <a:accent4>
        <a:srgbClr val="E32213"/>
      </a:accent4>
      <a:accent5>
        <a:srgbClr val="FFD3A1"/>
      </a:accent5>
      <a:accent6>
        <a:srgbClr val="FFFFFF"/>
      </a:accent6>
      <a:hlink>
        <a:srgbClr val="FFD9AF"/>
      </a:hlink>
      <a:folHlink>
        <a:srgbClr val="FFB25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Override1.xml><?xml version="1.0" encoding="utf-8"?>
<a:themeOverride xmlns:a="http://schemas.openxmlformats.org/drawingml/2006/main" xmlns:r="http://schemas.openxmlformats.org/officeDocument/2006/relationships">
  <a:clrScheme name="default">
    <a:dk1>
      <a:srgbClr val="000000"/>
    </a:dk1>
    <a:lt1>
      <a:srgbClr val="FFFFFF"/>
    </a:lt1>
    <a:dk2>
      <a:srgbClr val="FFEBD5"/>
    </a:dk2>
    <a:lt2>
      <a:srgbClr val="78120A"/>
    </a:lt2>
    <a:accent1>
      <a:srgbClr val="E32213"/>
    </a:accent1>
    <a:accent2>
      <a:srgbClr val="FFD3A1"/>
    </a:accent2>
    <a:accent3>
      <a:srgbClr val="FFFFFF"/>
    </a:accent3>
    <a:accent4>
      <a:srgbClr val="E32213"/>
    </a:accent4>
    <a:accent5>
      <a:srgbClr val="FFD3A1"/>
    </a:accent5>
    <a:accent6>
      <a:srgbClr val="FFFFFF"/>
    </a:accent6>
    <a:hlink>
      <a:srgbClr val="FFD9AF"/>
    </a:hlink>
    <a:folHlink>
      <a:srgbClr val="FFB25D"/>
    </a:folHlink>
  </a:clrScheme>
</a:themeOverride>
</file>